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258" r:id="rId3"/>
    <p:sldId id="262" r:id="rId4"/>
    <p:sldId id="299" r:id="rId5"/>
    <p:sldId id="300" r:id="rId6"/>
    <p:sldId id="294" r:id="rId7"/>
    <p:sldId id="301" r:id="rId8"/>
    <p:sldId id="303" r:id="rId9"/>
    <p:sldId id="304" r:id="rId10"/>
    <p:sldId id="305" r:id="rId11"/>
    <p:sldId id="306" r:id="rId12"/>
    <p:sldId id="307" r:id="rId13"/>
    <p:sldId id="295" r:id="rId14"/>
    <p:sldId id="308" r:id="rId15"/>
    <p:sldId id="310" r:id="rId16"/>
    <p:sldId id="325" r:id="rId17"/>
    <p:sldId id="296" r:id="rId18"/>
    <p:sldId id="309" r:id="rId19"/>
    <p:sldId id="280" r:id="rId20"/>
    <p:sldId id="289" r:id="rId21"/>
    <p:sldId id="319" r:id="rId22"/>
    <p:sldId id="311" r:id="rId23"/>
    <p:sldId id="320" r:id="rId24"/>
    <p:sldId id="312" r:id="rId25"/>
    <p:sldId id="323" r:id="rId26"/>
    <p:sldId id="313" r:id="rId27"/>
    <p:sldId id="315" r:id="rId28"/>
    <p:sldId id="322" r:id="rId29"/>
    <p:sldId id="316" r:id="rId30"/>
    <p:sldId id="317" r:id="rId31"/>
    <p:sldId id="318" r:id="rId32"/>
    <p:sldId id="324" r:id="rId33"/>
    <p:sldId id="27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F7F"/>
    <a:srgbClr val="B4E1FF"/>
    <a:srgbClr val="FF0000"/>
    <a:srgbClr val="FBFB9F"/>
    <a:srgbClr val="8AA7D4"/>
    <a:srgbClr val="CC9900"/>
    <a:srgbClr val="FFCCFF"/>
    <a:srgbClr val="C5D3EA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4057A-6EBD-4EBA-B217-6C9453E4AE25}" v="583" dt="2022-01-25T10:42:09.084"/>
    <p1510:client id="{3FFAD5A9-5D74-4C3C-A459-637D9DE1529F}" v="885" dt="2022-01-25T16:10:5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J" userId="14ab70bdc0bfc001" providerId="LiveId" clId="{184297B5-A5F9-4B70-BD75-E609ADC7E8CC}"/>
    <pc:docChg chg="custSel modSld">
      <pc:chgData name="K HJ" userId="14ab70bdc0bfc001" providerId="LiveId" clId="{184297B5-A5F9-4B70-BD75-E609ADC7E8CC}" dt="2022-01-25T16:14:48.782" v="12" actId="478"/>
      <pc:docMkLst>
        <pc:docMk/>
      </pc:docMkLst>
      <pc:sldChg chg="modNotes">
        <pc:chgData name="K HJ" userId="14ab70bdc0bfc001" providerId="LiveId" clId="{184297B5-A5F9-4B70-BD75-E609ADC7E8CC}" dt="2022-01-25T16:14:20.637" v="0" actId="478"/>
        <pc:sldMkLst>
          <pc:docMk/>
          <pc:sldMk cId="301177459" sldId="289"/>
        </pc:sldMkLst>
      </pc:sldChg>
      <pc:sldChg chg="modNotes">
        <pc:chgData name="K HJ" userId="14ab70bdc0bfc001" providerId="LiveId" clId="{184297B5-A5F9-4B70-BD75-E609ADC7E8CC}" dt="2022-01-25T16:14:26.937" v="2" actId="478"/>
        <pc:sldMkLst>
          <pc:docMk/>
          <pc:sldMk cId="2586357675" sldId="311"/>
        </pc:sldMkLst>
      </pc:sldChg>
      <pc:sldChg chg="modNotes">
        <pc:chgData name="K HJ" userId="14ab70bdc0bfc001" providerId="LiveId" clId="{184297B5-A5F9-4B70-BD75-E609ADC7E8CC}" dt="2022-01-25T16:14:31.846" v="4" actId="478"/>
        <pc:sldMkLst>
          <pc:docMk/>
          <pc:sldMk cId="3921454823" sldId="312"/>
        </pc:sldMkLst>
      </pc:sldChg>
      <pc:sldChg chg="modNotes">
        <pc:chgData name="K HJ" userId="14ab70bdc0bfc001" providerId="LiveId" clId="{184297B5-A5F9-4B70-BD75-E609ADC7E8CC}" dt="2022-01-25T16:14:40.221" v="6" actId="478"/>
        <pc:sldMkLst>
          <pc:docMk/>
          <pc:sldMk cId="2199647988" sldId="313"/>
        </pc:sldMkLst>
      </pc:sldChg>
      <pc:sldChg chg="modNotes">
        <pc:chgData name="K HJ" userId="14ab70bdc0bfc001" providerId="LiveId" clId="{184297B5-A5F9-4B70-BD75-E609ADC7E8CC}" dt="2022-01-25T16:14:41.920" v="7" actId="478"/>
        <pc:sldMkLst>
          <pc:docMk/>
          <pc:sldMk cId="384795770" sldId="315"/>
        </pc:sldMkLst>
      </pc:sldChg>
      <pc:sldChg chg="modNotes">
        <pc:chgData name="K HJ" userId="14ab70bdc0bfc001" providerId="LiveId" clId="{184297B5-A5F9-4B70-BD75-E609ADC7E8CC}" dt="2022-01-25T16:14:44.916" v="9" actId="478"/>
        <pc:sldMkLst>
          <pc:docMk/>
          <pc:sldMk cId="592615966" sldId="316"/>
        </pc:sldMkLst>
      </pc:sldChg>
      <pc:sldChg chg="modNotes">
        <pc:chgData name="K HJ" userId="14ab70bdc0bfc001" providerId="LiveId" clId="{184297B5-A5F9-4B70-BD75-E609ADC7E8CC}" dt="2022-01-25T16:14:46.169" v="10" actId="478"/>
        <pc:sldMkLst>
          <pc:docMk/>
          <pc:sldMk cId="91364956" sldId="317"/>
        </pc:sldMkLst>
      </pc:sldChg>
      <pc:sldChg chg="modNotes">
        <pc:chgData name="K HJ" userId="14ab70bdc0bfc001" providerId="LiveId" clId="{184297B5-A5F9-4B70-BD75-E609ADC7E8CC}" dt="2022-01-25T16:14:47.415" v="11" actId="478"/>
        <pc:sldMkLst>
          <pc:docMk/>
          <pc:sldMk cId="403764201" sldId="318"/>
        </pc:sldMkLst>
      </pc:sldChg>
      <pc:sldChg chg="modNotes">
        <pc:chgData name="K HJ" userId="14ab70bdc0bfc001" providerId="LiveId" clId="{184297B5-A5F9-4B70-BD75-E609ADC7E8CC}" dt="2022-01-25T16:14:23.847" v="1" actId="478"/>
        <pc:sldMkLst>
          <pc:docMk/>
          <pc:sldMk cId="3246877368" sldId="319"/>
        </pc:sldMkLst>
      </pc:sldChg>
      <pc:sldChg chg="modNotes">
        <pc:chgData name="K HJ" userId="14ab70bdc0bfc001" providerId="LiveId" clId="{184297B5-A5F9-4B70-BD75-E609ADC7E8CC}" dt="2022-01-25T16:14:29.082" v="3" actId="478"/>
        <pc:sldMkLst>
          <pc:docMk/>
          <pc:sldMk cId="1098098314" sldId="320"/>
        </pc:sldMkLst>
      </pc:sldChg>
      <pc:sldChg chg="modNotes">
        <pc:chgData name="K HJ" userId="14ab70bdc0bfc001" providerId="LiveId" clId="{184297B5-A5F9-4B70-BD75-E609ADC7E8CC}" dt="2022-01-25T16:14:43.232" v="8" actId="478"/>
        <pc:sldMkLst>
          <pc:docMk/>
          <pc:sldMk cId="3204158868" sldId="322"/>
        </pc:sldMkLst>
      </pc:sldChg>
      <pc:sldChg chg="modNotes">
        <pc:chgData name="K HJ" userId="14ab70bdc0bfc001" providerId="LiveId" clId="{184297B5-A5F9-4B70-BD75-E609ADC7E8CC}" dt="2022-01-25T16:14:33.608" v="5" actId="478"/>
        <pc:sldMkLst>
          <pc:docMk/>
          <pc:sldMk cId="3831139376" sldId="323"/>
        </pc:sldMkLst>
      </pc:sldChg>
      <pc:sldChg chg="modNotes">
        <pc:chgData name="K HJ" userId="14ab70bdc0bfc001" providerId="LiveId" clId="{184297B5-A5F9-4B70-BD75-E609ADC7E8CC}" dt="2022-01-25T16:14:48.782" v="12" actId="478"/>
        <pc:sldMkLst>
          <pc:docMk/>
          <pc:sldMk cId="19673036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4E430-284F-415B-9F8C-C0BB78AF5E5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FA9D-372E-43EC-9311-F6ABF073C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0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5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5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3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85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9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6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66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38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1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83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5321823-666F-48DE-B08F-35A80ED0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5E01C05B-9C6B-4A66-9F0D-DBB4AC86B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69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3F59DB2-5233-46A4-8930-B813B814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96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5082E5B-E37A-48DA-B61C-625D21A2A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83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31A2E0A3-F52B-43DC-9D82-AC6A6CAD5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74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07D88B72-6760-4996-9265-3687FFB17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561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C77D676-428B-4E8E-B499-55CE1B6E1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16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D4E57E88-0148-4724-AEE3-AF5AD0DE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58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9928CC1C-11A8-431D-8BF2-5DF64931A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68AEE4A-7A8E-4616-A9FF-80EB7D75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85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1C85061D-8CF4-4324-8B7B-3F63DB37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F34C9C71-E1C4-4170-A066-B99408861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0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182B1210-10E7-4293-9A38-E885A087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3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098F8-6752-49E0-8C98-9795669D90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8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1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9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7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FA9D-372E-43EC-9311-F6ABF073C0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1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www.bodnara.co.kr/bbs/article.html?num=67505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6.2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순환 신경망 이해하기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427079" cy="707886"/>
            <a:chOff x="294640" y="3596640"/>
            <a:chExt cx="3427079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케라스의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순환 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4672612" cy="707886"/>
            <a:chOff x="294640" y="3596640"/>
            <a:chExt cx="467261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4023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LSTM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과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GRU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층 이해하기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5026876" cy="707886"/>
            <a:chOff x="294640" y="3596640"/>
            <a:chExt cx="502687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4378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케라스를 이용한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LSTM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5384F-00BA-4B20-9041-513D570F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67" y="1076960"/>
            <a:ext cx="8478433" cy="5744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785A7-3A6B-418C-8C9D-B76B2978C445}"/>
              </a:ext>
            </a:extLst>
          </p:cNvPr>
          <p:cNvSpPr txBox="1"/>
          <p:nvPr/>
        </p:nvSpPr>
        <p:spPr>
          <a:xfrm>
            <a:off x="875104" y="676096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IMDB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영화 리뷰 분류 문제에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FD15F-FF81-4B98-B9ED-45C593D05070}"/>
              </a:ext>
            </a:extLst>
          </p:cNvPr>
          <p:cNvSpPr txBox="1"/>
          <p:nvPr/>
        </p:nvSpPr>
        <p:spPr>
          <a:xfrm flipH="1">
            <a:off x="132080" y="10923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5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785A7-3A6B-418C-8C9D-B76B2978C445}"/>
              </a:ext>
            </a:extLst>
          </p:cNvPr>
          <p:cNvSpPr txBox="1"/>
          <p:nvPr/>
        </p:nvSpPr>
        <p:spPr>
          <a:xfrm>
            <a:off x="875104" y="676096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IMDB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영화 리뷰 분류 문제에 적용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B28711-E156-4707-ACDA-35DFD8A5CE8B}"/>
              </a:ext>
            </a:extLst>
          </p:cNvPr>
          <p:cNvGrpSpPr/>
          <p:nvPr/>
        </p:nvGrpSpPr>
        <p:grpSpPr>
          <a:xfrm>
            <a:off x="219362" y="1685681"/>
            <a:ext cx="7811590" cy="3486637"/>
            <a:chOff x="760900" y="2177164"/>
            <a:chExt cx="7811590" cy="34866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507412-52F8-45CD-B1E5-D52F848D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900" y="2177164"/>
              <a:ext cx="7811590" cy="3486637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5890F6-6846-4EA7-8EC9-32A976DEC99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336" y="3492121"/>
              <a:ext cx="14852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137E2F4-337A-40B4-8C5A-52A2F91A1D20}"/>
                </a:ext>
              </a:extLst>
            </p:cNvPr>
            <p:cNvCxnSpPr>
              <a:cxnSpLocks/>
            </p:cNvCxnSpPr>
            <p:nvPr/>
          </p:nvCxnSpPr>
          <p:spPr>
            <a:xfrm>
              <a:off x="1753336" y="3271659"/>
              <a:ext cx="251564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8647DA-EC28-4F33-A79D-1FDDA614DDB9}"/>
              </a:ext>
            </a:extLst>
          </p:cNvPr>
          <p:cNvSpPr txBox="1"/>
          <p:nvPr/>
        </p:nvSpPr>
        <p:spPr>
          <a:xfrm flipH="1">
            <a:off x="132080" y="1092349"/>
            <a:ext cx="659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Embedding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층과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SimpleRNN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층을 사용하여 모델 훈련</a:t>
            </a:r>
          </a:p>
        </p:txBody>
      </p:sp>
    </p:spTree>
    <p:extLst>
      <p:ext uri="{BB962C8B-B14F-4D97-AF65-F5344CB8AC3E}">
        <p14:creationId xmlns:p14="http://schemas.microsoft.com/office/powerpoint/2010/main" val="396120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785A7-3A6B-418C-8C9D-B76B2978C445}"/>
              </a:ext>
            </a:extLst>
          </p:cNvPr>
          <p:cNvSpPr txBox="1"/>
          <p:nvPr/>
        </p:nvSpPr>
        <p:spPr>
          <a:xfrm>
            <a:off x="875104" y="676096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IMDB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영화 리뷰 분류 문제에 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F6B54-8ADD-466E-8B46-DF4E978AD4DB}"/>
              </a:ext>
            </a:extLst>
          </p:cNvPr>
          <p:cNvSpPr txBox="1"/>
          <p:nvPr/>
        </p:nvSpPr>
        <p:spPr>
          <a:xfrm>
            <a:off x="306063" y="1290828"/>
            <a:ext cx="256512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훈련 손실과 검증 손실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B81B7-BF6D-4D78-BC22-6BAB3F4FAB6E}"/>
              </a:ext>
            </a:extLst>
          </p:cNvPr>
          <p:cNvSpPr txBox="1"/>
          <p:nvPr/>
        </p:nvSpPr>
        <p:spPr>
          <a:xfrm>
            <a:off x="6237826" y="1290828"/>
            <a:ext cx="29883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훈련 정확도와 검증 정확도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0B77D4-D90C-4CC0-9A93-EFEDB3ED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3" y="1958988"/>
            <a:ext cx="5189215" cy="3404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EAFE0E-A948-458C-BC99-6CBDF212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7320"/>
            <a:ext cx="5327108" cy="35970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5CFF6D-384C-4248-BC70-174841967500}"/>
              </a:ext>
            </a:extLst>
          </p:cNvPr>
          <p:cNvSpPr/>
          <p:nvPr/>
        </p:nvSpPr>
        <p:spPr>
          <a:xfrm>
            <a:off x="2515466" y="5899869"/>
            <a:ext cx="7161067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/>
                </a:solidFill>
              </a:rPr>
              <a:t>간단한 순환 네트워크는 기준 모델보다 성능이 높지 않다</a:t>
            </a:r>
          </a:p>
        </p:txBody>
      </p:sp>
    </p:spTree>
    <p:extLst>
      <p:ext uri="{BB962C8B-B14F-4D97-AF65-F5344CB8AC3E}">
        <p14:creationId xmlns:p14="http://schemas.microsoft.com/office/powerpoint/2010/main" val="24644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404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LSTM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GRU </a:t>
            </a:r>
            <a:r>
              <a:rPr lang="ko-KR" altLang="en-US" sz="3600" spc="-300" dirty="0">
                <a:solidFill>
                  <a:schemeClr val="bg1"/>
                </a:solidFill>
              </a:rPr>
              <a:t>층 이해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3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LSTM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GRU </a:t>
            </a:r>
            <a:r>
              <a:rPr lang="ko-KR" altLang="en-US" sz="3600" spc="-300" dirty="0">
                <a:solidFill>
                  <a:schemeClr val="bg1"/>
                </a:solidFill>
              </a:rPr>
              <a:t>층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E8F82C-2EFA-4E2C-88B7-2DB74EFE36CF}"/>
              </a:ext>
            </a:extLst>
          </p:cNvPr>
          <p:cNvSpPr/>
          <p:nvPr/>
        </p:nvSpPr>
        <p:spPr>
          <a:xfrm>
            <a:off x="1255936" y="2002683"/>
            <a:ext cx="1613139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순환 층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D495DF-8900-4846-B6EB-60AD9D893C03}"/>
              </a:ext>
            </a:extLst>
          </p:cNvPr>
          <p:cNvSpPr/>
          <p:nvPr/>
        </p:nvSpPr>
        <p:spPr>
          <a:xfrm>
            <a:off x="4244906" y="1276364"/>
            <a:ext cx="3194582" cy="50895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SimpleRNN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49A3A1-D277-4A3E-AB5E-D5D1692A0623}"/>
              </a:ext>
            </a:extLst>
          </p:cNvPr>
          <p:cNvSpPr/>
          <p:nvPr/>
        </p:nvSpPr>
        <p:spPr>
          <a:xfrm>
            <a:off x="4244906" y="2860674"/>
            <a:ext cx="3194582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42097D-C230-4393-8A87-1BDF72D1F44A}"/>
              </a:ext>
            </a:extLst>
          </p:cNvPr>
          <p:cNvCxnSpPr>
            <a:cxnSpLocks/>
          </p:cNvCxnSpPr>
          <p:nvPr/>
        </p:nvCxnSpPr>
        <p:spPr>
          <a:xfrm flipV="1">
            <a:off x="2750723" y="2309556"/>
            <a:ext cx="728249" cy="799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276E51-66E3-4A74-854A-A08079D301CD}"/>
              </a:ext>
            </a:extLst>
          </p:cNvPr>
          <p:cNvCxnSpPr>
            <a:cxnSpLocks/>
          </p:cNvCxnSpPr>
          <p:nvPr/>
        </p:nvCxnSpPr>
        <p:spPr>
          <a:xfrm>
            <a:off x="3478972" y="1530843"/>
            <a:ext cx="0" cy="161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1C2E15-83AC-4C21-B4F4-9E92A2844EFB}"/>
              </a:ext>
            </a:extLst>
          </p:cNvPr>
          <p:cNvCxnSpPr>
            <a:cxnSpLocks/>
          </p:cNvCxnSpPr>
          <p:nvPr/>
        </p:nvCxnSpPr>
        <p:spPr>
          <a:xfrm flipV="1">
            <a:off x="3442422" y="1530843"/>
            <a:ext cx="793605" cy="8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A29592-08A3-497A-A603-BA2388C6B86A}"/>
              </a:ext>
            </a:extLst>
          </p:cNvPr>
          <p:cNvCxnSpPr>
            <a:cxnSpLocks/>
          </p:cNvCxnSpPr>
          <p:nvPr/>
        </p:nvCxnSpPr>
        <p:spPr>
          <a:xfrm>
            <a:off x="3478972" y="3105200"/>
            <a:ext cx="76593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30CBC5-04C9-4F92-8304-CA97BC451CD8}"/>
              </a:ext>
            </a:extLst>
          </p:cNvPr>
          <p:cNvSpPr/>
          <p:nvPr/>
        </p:nvSpPr>
        <p:spPr>
          <a:xfrm>
            <a:off x="4254822" y="2049789"/>
            <a:ext cx="3194582" cy="50895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435D56-21A9-4EFF-86C2-15CBA09AFCD5}"/>
              </a:ext>
            </a:extLst>
          </p:cNvPr>
          <p:cNvCxnSpPr>
            <a:cxnSpLocks/>
          </p:cNvCxnSpPr>
          <p:nvPr/>
        </p:nvCxnSpPr>
        <p:spPr>
          <a:xfrm flipV="1">
            <a:off x="3452338" y="2304268"/>
            <a:ext cx="793605" cy="8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30CC355-5A54-49E2-B7AC-DB5F1460989B}"/>
              </a:ext>
            </a:extLst>
          </p:cNvPr>
          <p:cNvSpPr/>
          <p:nvPr/>
        </p:nvSpPr>
        <p:spPr>
          <a:xfrm>
            <a:off x="4973759" y="1993805"/>
            <a:ext cx="1677368" cy="6297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5F7B0A-4643-478D-B0AE-F85668052198}"/>
              </a:ext>
            </a:extLst>
          </p:cNvPr>
          <p:cNvSpPr/>
          <p:nvPr/>
        </p:nvSpPr>
        <p:spPr>
          <a:xfrm>
            <a:off x="5013429" y="2799272"/>
            <a:ext cx="1677368" cy="6297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AB0B605-1485-42A3-B2A7-6050C272FE47}"/>
              </a:ext>
            </a:extLst>
          </p:cNvPr>
          <p:cNvSpPr/>
          <p:nvPr/>
        </p:nvSpPr>
        <p:spPr>
          <a:xfrm>
            <a:off x="7672761" y="1287638"/>
            <a:ext cx="1065320" cy="503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4FB80-13BB-4272-A71C-C30A1F8367A0}"/>
              </a:ext>
            </a:extLst>
          </p:cNvPr>
          <p:cNvSpPr txBox="1"/>
          <p:nvPr/>
        </p:nvSpPr>
        <p:spPr>
          <a:xfrm>
            <a:off x="8872130" y="1095948"/>
            <a:ext cx="250260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너무 단순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rgbClr val="393939"/>
                </a:solidFill>
                <a:latin typeface="+mn-ea"/>
              </a:rPr>
              <a:t>그래디언트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 소실 문제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6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LSTM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GRU </a:t>
            </a:r>
            <a:r>
              <a:rPr lang="ko-KR" altLang="en-US" sz="3600" spc="-300" dirty="0">
                <a:solidFill>
                  <a:schemeClr val="bg1"/>
                </a:solidFill>
              </a:rPr>
              <a:t>층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30CBC5-04C9-4F92-8304-CA97BC451CD8}"/>
              </a:ext>
            </a:extLst>
          </p:cNvPr>
          <p:cNvSpPr/>
          <p:nvPr/>
        </p:nvSpPr>
        <p:spPr>
          <a:xfrm>
            <a:off x="857902" y="1411656"/>
            <a:ext cx="4679617" cy="50895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LSTM(Long Short-Term Memory)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AB0B605-1485-42A3-B2A7-6050C272FE47}"/>
              </a:ext>
            </a:extLst>
          </p:cNvPr>
          <p:cNvSpPr/>
          <p:nvPr/>
        </p:nvSpPr>
        <p:spPr>
          <a:xfrm>
            <a:off x="5898734" y="1414618"/>
            <a:ext cx="1065320" cy="503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4FB80-13BB-4272-A71C-C30A1F8367A0}"/>
              </a:ext>
            </a:extLst>
          </p:cNvPr>
          <p:cNvSpPr txBox="1"/>
          <p:nvPr/>
        </p:nvSpPr>
        <p:spPr>
          <a:xfrm>
            <a:off x="7325269" y="1411656"/>
            <a:ext cx="409439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solidFill>
                  <a:srgbClr val="393939"/>
                </a:solidFill>
                <a:latin typeface="+mn-ea"/>
              </a:rPr>
              <a:t>그래디언트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 소실 문제에</a:t>
            </a:r>
            <a:r>
              <a:rPr lang="en-US" altLang="ko-KR" spc="-15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대한 연구의 결과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45938F-AFF8-4A8A-B9DF-A2F611831666}"/>
              </a:ext>
            </a:extLst>
          </p:cNvPr>
          <p:cNvSpPr/>
          <p:nvPr/>
        </p:nvSpPr>
        <p:spPr>
          <a:xfrm>
            <a:off x="791420" y="1873262"/>
            <a:ext cx="6106152" cy="15557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정보를 여러 타임스텝에 걸쳐 나르는 방법 추가</a:t>
            </a:r>
            <a:endParaRPr lang="en-US" altLang="ko-K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나중을 위해 정보 저장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오래된 시그널 소실 방지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E8AD5A-697F-44E1-A673-FD0F5ABAC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03" b="23877"/>
          <a:stretch/>
        </p:blipFill>
        <p:spPr>
          <a:xfrm>
            <a:off x="6431394" y="3772019"/>
            <a:ext cx="5382376" cy="24768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A8D9A5F-02F9-443E-A465-9C0740724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0" y="3988218"/>
            <a:ext cx="5362759" cy="226067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8E7CEE0-C696-4966-8051-470E080EC5DE}"/>
              </a:ext>
            </a:extLst>
          </p:cNvPr>
          <p:cNvSpPr/>
          <p:nvPr/>
        </p:nvSpPr>
        <p:spPr>
          <a:xfrm>
            <a:off x="6431394" y="3956371"/>
            <a:ext cx="5149049" cy="537861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8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LSTM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GRU </a:t>
            </a:r>
            <a:r>
              <a:rPr lang="ko-KR" altLang="en-US" sz="3600" spc="-300" dirty="0">
                <a:solidFill>
                  <a:schemeClr val="bg1"/>
                </a:solidFill>
              </a:rPr>
              <a:t>층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STM의 원리와 수식 계산 · The Missing Papers">
            <a:extLst>
              <a:ext uri="{FF2B5EF4-FFF2-40B4-BE49-F238E27FC236}">
                <a16:creationId xmlns:a16="http://schemas.microsoft.com/office/drawing/2014/main" id="{A4273E45-B7C1-4B5D-B8DD-97CB8EB7B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5938" y="1794723"/>
            <a:ext cx="9419208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799147" y="3105834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케라스를 사용한 </a:t>
            </a:r>
            <a:r>
              <a:rPr lang="en-US" altLang="ko-KR" sz="3600" spc="-300" dirty="0">
                <a:solidFill>
                  <a:schemeClr val="bg1"/>
                </a:solidFill>
              </a:rPr>
              <a:t>LSTM </a:t>
            </a:r>
            <a:r>
              <a:rPr lang="ko-KR" altLang="en-US" sz="3600" spc="-300" dirty="0">
                <a:solidFill>
                  <a:schemeClr val="bg1"/>
                </a:solidFill>
              </a:rPr>
              <a:t>예제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6123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42043" y="2823130"/>
            <a:ext cx="5832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186431" y="4011850"/>
            <a:ext cx="5788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5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케라스를 사용한 </a:t>
            </a:r>
            <a:r>
              <a:rPr lang="en-US" altLang="ko-KR" sz="3600" spc="-300" dirty="0">
                <a:solidFill>
                  <a:schemeClr val="bg1"/>
                </a:solidFill>
              </a:rPr>
              <a:t>LSTM </a:t>
            </a:r>
            <a:r>
              <a:rPr lang="ko-KR" altLang="en-US" sz="3600" spc="-300" dirty="0">
                <a:solidFill>
                  <a:schemeClr val="bg1"/>
                </a:solidFill>
              </a:rPr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E4B43-18F3-4209-9947-B37B00192C7F}"/>
              </a:ext>
            </a:extLst>
          </p:cNvPr>
          <p:cNvSpPr txBox="1"/>
          <p:nvPr/>
        </p:nvSpPr>
        <p:spPr>
          <a:xfrm>
            <a:off x="875104" y="676096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케라스에서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LSTM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층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AEC95-1DF5-4F13-8BBB-4ABB8B91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1" y="1322427"/>
            <a:ext cx="4267796" cy="339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96A90-7B89-421D-A395-37D1FAC58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53" y="0"/>
            <a:ext cx="5106113" cy="669701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8D5409-3DE4-4871-AEC9-AA430A9DD607}"/>
              </a:ext>
            </a:extLst>
          </p:cNvPr>
          <p:cNvCxnSpPr>
            <a:cxnSpLocks/>
          </p:cNvCxnSpPr>
          <p:nvPr/>
        </p:nvCxnSpPr>
        <p:spPr>
          <a:xfrm>
            <a:off x="1176288" y="2538999"/>
            <a:ext cx="8922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933461" y="2921168"/>
            <a:ext cx="10121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2385765" y="3075056"/>
            <a:ext cx="7228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6.2 </a:t>
            </a:r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순환 신경망 이해하기 정리</a:t>
            </a: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순환 신경망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6252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6.4 </a:t>
            </a:r>
            <a:r>
              <a:rPr lang="ko-KR" altLang="en-US" sz="3600" spc="-300" dirty="0" err="1">
                <a:solidFill>
                  <a:schemeClr val="bg1"/>
                </a:solidFill>
                <a:latin typeface="+mj-ea"/>
                <a:ea typeface="+mj-ea"/>
              </a:rPr>
              <a:t>컨브넷을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 사용한 시퀀스 처리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7224593" cy="707886"/>
            <a:chOff x="294640" y="3596640"/>
            <a:chExt cx="722459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6575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시퀀스 데이터를 위한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1D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합성곱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이해하기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541888"/>
            <a:ext cx="5418008" cy="707886"/>
            <a:chOff x="294640" y="3596640"/>
            <a:chExt cx="5418008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4769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시퀀스 데이터를 위한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1D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풀링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280865"/>
            <a:ext cx="3164186" cy="707886"/>
            <a:chOff x="294640" y="3596640"/>
            <a:chExt cx="316418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515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1D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컨브넷 구현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9426F6F-DDC8-4E1C-A1A3-5675BA06486A}"/>
              </a:ext>
            </a:extLst>
          </p:cNvPr>
          <p:cNvGrpSpPr/>
          <p:nvPr/>
        </p:nvGrpSpPr>
        <p:grpSpPr>
          <a:xfrm>
            <a:off x="619016" y="5988751"/>
            <a:ext cx="7896251" cy="707886"/>
            <a:chOff x="294640" y="3596640"/>
            <a:chExt cx="7896251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B767B3-D73D-424F-B0B9-B590DE46525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A4B3CF-7BA7-4ACF-A399-F599C19B2069}"/>
                </a:ext>
              </a:extLst>
            </p:cNvPr>
            <p:cNvSpPr txBox="1"/>
            <p:nvPr/>
          </p:nvSpPr>
          <p:spPr>
            <a:xfrm>
              <a:off x="943394" y="3688973"/>
              <a:ext cx="7247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CNN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과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RNN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을 연결하여 긴 시퀀스를 처리하기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7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68954" y="2846150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300" dirty="0">
                <a:solidFill>
                  <a:schemeClr val="bg1"/>
                </a:solidFill>
              </a:rPr>
              <a:t>시퀀스 데이터를 위한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pPr algn="r"/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합성곱</a:t>
            </a:r>
            <a:r>
              <a:rPr lang="ko-KR" altLang="en-US" sz="3600" spc="-300" dirty="0">
                <a:solidFill>
                  <a:schemeClr val="bg1"/>
                </a:solidFill>
              </a:rPr>
              <a:t> 이해하기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6123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42043" y="2823130"/>
            <a:ext cx="5832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186431" y="4011850"/>
            <a:ext cx="5788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7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08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시퀀스 데이터를 위한 </a:t>
            </a:r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합성곱</a:t>
            </a:r>
            <a:r>
              <a:rPr lang="ko-KR" altLang="en-US" sz="3600" spc="-300" dirty="0">
                <a:solidFill>
                  <a:schemeClr val="bg1"/>
                </a:solidFill>
              </a:rPr>
              <a:t>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C7B29AA-C76A-4BF5-95C1-5BB7E7C3ABFB}"/>
              </a:ext>
            </a:extLst>
          </p:cNvPr>
          <p:cNvGrpSpPr/>
          <p:nvPr/>
        </p:nvGrpSpPr>
        <p:grpSpPr>
          <a:xfrm>
            <a:off x="3007717" y="1329850"/>
            <a:ext cx="5577182" cy="5190799"/>
            <a:chOff x="89173" y="1090154"/>
            <a:chExt cx="5577182" cy="51907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75F99F-C24C-406D-BE70-FB826738257A}"/>
                </a:ext>
              </a:extLst>
            </p:cNvPr>
            <p:cNvGrpSpPr/>
            <p:nvPr/>
          </p:nvGrpSpPr>
          <p:grpSpPr>
            <a:xfrm>
              <a:off x="691893" y="1921067"/>
              <a:ext cx="366422" cy="887767"/>
              <a:chOff x="692458" y="1544715"/>
              <a:chExt cx="366422" cy="88776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BCC7EB-E6D0-4BF0-BD06-82D8E67EBCE1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F47BF0-2B0B-4066-BBEA-A4AFC1E4C487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D95CAF-E3B8-4550-94FC-1AF3ED471BF9}"/>
                </a:ext>
              </a:extLst>
            </p:cNvPr>
            <p:cNvGrpSpPr/>
            <p:nvPr/>
          </p:nvGrpSpPr>
          <p:grpSpPr>
            <a:xfrm>
              <a:off x="1058315" y="1921067"/>
              <a:ext cx="912100" cy="887767"/>
              <a:chOff x="1058880" y="1544715"/>
              <a:chExt cx="912100" cy="887767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BC63A83-AF45-4F29-96BD-BC04C37750A1}"/>
                  </a:ext>
                </a:extLst>
              </p:cNvPr>
              <p:cNvGrpSpPr/>
              <p:nvPr/>
            </p:nvGrpSpPr>
            <p:grpSpPr>
              <a:xfrm>
                <a:off x="1058880" y="1544715"/>
                <a:ext cx="366422" cy="887767"/>
                <a:chOff x="692458" y="1544715"/>
                <a:chExt cx="366422" cy="8877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70E7DA3-38D1-4C7C-8BF1-89B9E04FC88B}"/>
                    </a:ext>
                  </a:extLst>
                </p:cNvPr>
                <p:cNvSpPr/>
                <p:nvPr/>
              </p:nvSpPr>
              <p:spPr>
                <a:xfrm>
                  <a:off x="692458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BBB87E6-863F-4C76-888A-1B9A2D51F464}"/>
                    </a:ext>
                  </a:extLst>
                </p:cNvPr>
                <p:cNvSpPr/>
                <p:nvPr/>
              </p:nvSpPr>
              <p:spPr>
                <a:xfrm>
                  <a:off x="876234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B61EDD-F782-46E3-B989-17674D7904FF}"/>
                  </a:ext>
                </a:extLst>
              </p:cNvPr>
              <p:cNvGrpSpPr/>
              <p:nvPr/>
            </p:nvGrpSpPr>
            <p:grpSpPr>
              <a:xfrm>
                <a:off x="1424172" y="1544715"/>
                <a:ext cx="366422" cy="887767"/>
                <a:chOff x="692458" y="1544715"/>
                <a:chExt cx="366422" cy="8877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980B627-A8A6-40EE-962B-C201D6B382DD}"/>
                    </a:ext>
                  </a:extLst>
                </p:cNvPr>
                <p:cNvSpPr/>
                <p:nvPr/>
              </p:nvSpPr>
              <p:spPr>
                <a:xfrm>
                  <a:off x="692458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D3BD22A-2A94-4920-AE9C-C15E974273EB}"/>
                    </a:ext>
                  </a:extLst>
                </p:cNvPr>
                <p:cNvSpPr/>
                <p:nvPr/>
              </p:nvSpPr>
              <p:spPr>
                <a:xfrm>
                  <a:off x="876234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D85164A-3D83-4DAB-B0A1-DCAE65E4B5DD}"/>
                  </a:ext>
                </a:extLst>
              </p:cNvPr>
              <p:cNvSpPr/>
              <p:nvPr/>
            </p:nvSpPr>
            <p:spPr>
              <a:xfrm>
                <a:off x="1788334" y="1544715"/>
                <a:ext cx="182646" cy="8877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7956A3-62D4-45A4-821B-3B8B10F3C4E3}"/>
                </a:ext>
              </a:extLst>
            </p:cNvPr>
            <p:cNvSpPr/>
            <p:nvPr/>
          </p:nvSpPr>
          <p:spPr>
            <a:xfrm>
              <a:off x="1971545" y="1921067"/>
              <a:ext cx="182646" cy="88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8E32D32-AC75-4F7D-8514-0A1761B97670}"/>
                </a:ext>
              </a:extLst>
            </p:cNvPr>
            <p:cNvGrpSpPr/>
            <p:nvPr/>
          </p:nvGrpSpPr>
          <p:grpSpPr>
            <a:xfrm>
              <a:off x="2127982" y="1921067"/>
              <a:ext cx="366422" cy="887767"/>
              <a:chOff x="692458" y="1544715"/>
              <a:chExt cx="366422" cy="88776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1F52648-0304-491B-B900-F0130DA68383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EF8ABEE-2A01-4A55-A987-148B58B02FBF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3A49942-A7AB-4D13-9EF1-E5A9A1325A0C}"/>
                </a:ext>
              </a:extLst>
            </p:cNvPr>
            <p:cNvGrpSpPr/>
            <p:nvPr/>
          </p:nvGrpSpPr>
          <p:grpSpPr>
            <a:xfrm>
              <a:off x="2497403" y="1921066"/>
              <a:ext cx="366422" cy="887767"/>
              <a:chOff x="692458" y="1544715"/>
              <a:chExt cx="366422" cy="88776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5147F9E-9751-4786-B3E8-9633749DDFC1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54FD11C-A0CB-4708-AA12-AC9B1D9BE64C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32CEBD5-3837-4C4B-BDD7-1AFEC1696C19}"/>
                </a:ext>
              </a:extLst>
            </p:cNvPr>
            <p:cNvGrpSpPr/>
            <p:nvPr/>
          </p:nvGrpSpPr>
          <p:grpSpPr>
            <a:xfrm>
              <a:off x="2870868" y="1921066"/>
              <a:ext cx="366422" cy="887767"/>
              <a:chOff x="692458" y="1544715"/>
              <a:chExt cx="366422" cy="88776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74D2BF8-2EE0-4EE7-8F14-7B6DC6BB0CFE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AE24F2D-6CA5-494E-8712-423A89D8958F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9E8994-A44E-42FC-9DF3-BA57DB6A401C}"/>
                </a:ext>
              </a:extLst>
            </p:cNvPr>
            <p:cNvGrpSpPr/>
            <p:nvPr/>
          </p:nvGrpSpPr>
          <p:grpSpPr>
            <a:xfrm>
              <a:off x="3237290" y="1921066"/>
              <a:ext cx="366422" cy="887767"/>
              <a:chOff x="692458" y="1544715"/>
              <a:chExt cx="366422" cy="88776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D15C84E-AE59-45EE-A302-51BCC2990466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4D6B52-92B8-49F2-A2AB-9DE9E3647A28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1B75E80-2F87-4C9D-B117-45DE59F19242}"/>
                </a:ext>
              </a:extLst>
            </p:cNvPr>
            <p:cNvGrpSpPr/>
            <p:nvPr/>
          </p:nvGrpSpPr>
          <p:grpSpPr>
            <a:xfrm>
              <a:off x="3602582" y="1921065"/>
              <a:ext cx="366422" cy="887767"/>
              <a:chOff x="692458" y="1544715"/>
              <a:chExt cx="366422" cy="88776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010A030-4707-47DC-BE38-D68FFB48456E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6B062FA-D860-4BC4-BC2B-E5B73556A019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9A82A09-28F3-4708-87D2-569025D30914}"/>
                </a:ext>
              </a:extLst>
            </p:cNvPr>
            <p:cNvGrpSpPr/>
            <p:nvPr/>
          </p:nvGrpSpPr>
          <p:grpSpPr>
            <a:xfrm>
              <a:off x="3936491" y="1921065"/>
              <a:ext cx="366422" cy="887767"/>
              <a:chOff x="692458" y="1544715"/>
              <a:chExt cx="366422" cy="88776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55B911E-1100-4C96-A866-533A3FD0A3E4}"/>
                  </a:ext>
                </a:extLst>
              </p:cNvPr>
              <p:cNvSpPr/>
              <p:nvPr/>
            </p:nvSpPr>
            <p:spPr>
              <a:xfrm>
                <a:off x="692458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3274A2F-D05D-4B1D-8C57-1ADCFAFCE77C}"/>
                  </a:ext>
                </a:extLst>
              </p:cNvPr>
              <p:cNvSpPr/>
              <p:nvPr/>
            </p:nvSpPr>
            <p:spPr>
              <a:xfrm>
                <a:off x="876234" y="1544715"/>
                <a:ext cx="182646" cy="88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5290468-9F14-44CE-9D84-0896F35A6A11}"/>
                </a:ext>
              </a:extLst>
            </p:cNvPr>
            <p:cNvGrpSpPr/>
            <p:nvPr/>
          </p:nvGrpSpPr>
          <p:grpSpPr>
            <a:xfrm>
              <a:off x="1059445" y="3508901"/>
              <a:ext cx="912100" cy="887767"/>
              <a:chOff x="1058880" y="1544715"/>
              <a:chExt cx="912100" cy="887767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E26342C-CCCC-4B02-9D1E-4724D5364B41}"/>
                  </a:ext>
                </a:extLst>
              </p:cNvPr>
              <p:cNvGrpSpPr/>
              <p:nvPr/>
            </p:nvGrpSpPr>
            <p:grpSpPr>
              <a:xfrm>
                <a:off x="1058880" y="1544715"/>
                <a:ext cx="366422" cy="887767"/>
                <a:chOff x="692458" y="1544715"/>
                <a:chExt cx="366422" cy="8877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E7AE6120-1644-4FF3-B288-8B8006C66248}"/>
                    </a:ext>
                  </a:extLst>
                </p:cNvPr>
                <p:cNvSpPr/>
                <p:nvPr/>
              </p:nvSpPr>
              <p:spPr>
                <a:xfrm>
                  <a:off x="692458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7511B1D-A71E-4222-A8BF-5B5BCC306298}"/>
                    </a:ext>
                  </a:extLst>
                </p:cNvPr>
                <p:cNvSpPr/>
                <p:nvPr/>
              </p:nvSpPr>
              <p:spPr>
                <a:xfrm>
                  <a:off x="876234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6C5FC86-4035-474D-8680-F5DF068FFA38}"/>
                  </a:ext>
                </a:extLst>
              </p:cNvPr>
              <p:cNvGrpSpPr/>
              <p:nvPr/>
            </p:nvGrpSpPr>
            <p:grpSpPr>
              <a:xfrm>
                <a:off x="1424172" y="1544715"/>
                <a:ext cx="366422" cy="887767"/>
                <a:chOff x="692458" y="1544715"/>
                <a:chExt cx="366422" cy="8877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CAAA68DF-256A-46A9-96F8-8AC2D0987C51}"/>
                    </a:ext>
                  </a:extLst>
                </p:cNvPr>
                <p:cNvSpPr/>
                <p:nvPr/>
              </p:nvSpPr>
              <p:spPr>
                <a:xfrm>
                  <a:off x="692458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BD13998-2FB7-47F3-829E-76B654085D13}"/>
                    </a:ext>
                  </a:extLst>
                </p:cNvPr>
                <p:cNvSpPr/>
                <p:nvPr/>
              </p:nvSpPr>
              <p:spPr>
                <a:xfrm>
                  <a:off x="876234" y="1544715"/>
                  <a:ext cx="182646" cy="88776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5980921-2046-4BDA-80FC-D63EE9770823}"/>
                  </a:ext>
                </a:extLst>
              </p:cNvPr>
              <p:cNvSpPr/>
              <p:nvPr/>
            </p:nvSpPr>
            <p:spPr>
              <a:xfrm>
                <a:off x="1788334" y="1544715"/>
                <a:ext cx="182646" cy="8877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D64AC41-CA30-4A59-AE5C-988FEE9E954E}"/>
                </a:ext>
              </a:extLst>
            </p:cNvPr>
            <p:cNvSpPr/>
            <p:nvPr/>
          </p:nvSpPr>
          <p:spPr>
            <a:xfrm>
              <a:off x="692458" y="5393186"/>
              <a:ext cx="3611020" cy="887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81324CD-CF12-457F-A582-3CCC48DBAAA1}"/>
                </a:ext>
              </a:extLst>
            </p:cNvPr>
            <p:cNvSpPr/>
            <p:nvPr/>
          </p:nvSpPr>
          <p:spPr>
            <a:xfrm>
              <a:off x="1424172" y="5393186"/>
              <a:ext cx="182646" cy="887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CFB4566-19DE-4B50-8F01-139CB6D73C10}"/>
                </a:ext>
              </a:extLst>
            </p:cNvPr>
            <p:cNvCxnSpPr/>
            <p:nvPr/>
          </p:nvCxnSpPr>
          <p:spPr>
            <a:xfrm>
              <a:off x="4482659" y="1921065"/>
              <a:ext cx="0" cy="88776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7BA1609-CA33-43FB-A8C3-8159B29C31F5}"/>
                </a:ext>
              </a:extLst>
            </p:cNvPr>
            <p:cNvCxnSpPr/>
            <p:nvPr/>
          </p:nvCxnSpPr>
          <p:spPr>
            <a:xfrm>
              <a:off x="4483224" y="5381350"/>
              <a:ext cx="0" cy="88776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0D25112-3BE7-455E-B8E7-4E9421BC749A}"/>
                </a:ext>
              </a:extLst>
            </p:cNvPr>
            <p:cNvCxnSpPr/>
            <p:nvPr/>
          </p:nvCxnSpPr>
          <p:spPr>
            <a:xfrm>
              <a:off x="691893" y="3092919"/>
              <a:ext cx="4128117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왼쪽 중괄호 14">
              <a:extLst>
                <a:ext uri="{FF2B5EF4-FFF2-40B4-BE49-F238E27FC236}">
                  <a16:creationId xmlns:a16="http://schemas.microsoft.com/office/drawing/2014/main" id="{578EB92E-88EB-4CCB-9C5F-CFB03B2D3680}"/>
                </a:ext>
              </a:extLst>
            </p:cNvPr>
            <p:cNvSpPr/>
            <p:nvPr/>
          </p:nvSpPr>
          <p:spPr>
            <a:xfrm rot="5400000">
              <a:off x="1350005" y="1300665"/>
              <a:ext cx="328709" cy="912089"/>
            </a:xfrm>
            <a:prstGeom prst="leftBrace">
              <a:avLst>
                <a:gd name="adj1" fmla="val 3766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왼쪽 중괄호 65">
              <a:extLst>
                <a:ext uri="{FF2B5EF4-FFF2-40B4-BE49-F238E27FC236}">
                  <a16:creationId xmlns:a16="http://schemas.microsoft.com/office/drawing/2014/main" id="{9CEB4D9D-BBEB-4EDD-9696-85B66D31A5F7}"/>
                </a:ext>
              </a:extLst>
            </p:cNvPr>
            <p:cNvSpPr/>
            <p:nvPr/>
          </p:nvSpPr>
          <p:spPr>
            <a:xfrm rot="16200000" flipV="1">
              <a:off x="1360248" y="2530339"/>
              <a:ext cx="328709" cy="912089"/>
            </a:xfrm>
            <a:prstGeom prst="leftBrace">
              <a:avLst>
                <a:gd name="adj1" fmla="val 3766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F678EE4B-3D5C-4657-8686-3610345FF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24602" y="3159616"/>
              <a:ext cx="0" cy="2825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1BE0F60-8ACA-4BE0-9859-D068D26C86E1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69" y="4466113"/>
              <a:ext cx="0" cy="2825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128686A-8A11-4DC7-B3B4-0CC0BD9EB70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359" y="5044642"/>
              <a:ext cx="0" cy="2825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6964196-2A48-415C-A0BE-1421F11A4937}"/>
                </a:ext>
              </a:extLst>
            </p:cNvPr>
            <p:cNvSpPr/>
            <p:nvPr/>
          </p:nvSpPr>
          <p:spPr>
            <a:xfrm>
              <a:off x="1403495" y="4781237"/>
              <a:ext cx="229985" cy="2299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A064AE-7E0F-4E02-A778-7B3BE1EEAE03}"/>
                </a:ext>
              </a:extLst>
            </p:cNvPr>
            <p:cNvSpPr txBox="1"/>
            <p:nvPr/>
          </p:nvSpPr>
          <p:spPr>
            <a:xfrm>
              <a:off x="89173" y="21802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E4E521E-96B3-4805-B55C-32435F558B70}"/>
                </a:ext>
              </a:extLst>
            </p:cNvPr>
            <p:cNvSpPr txBox="1"/>
            <p:nvPr/>
          </p:nvSpPr>
          <p:spPr>
            <a:xfrm>
              <a:off x="89173" y="56524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출력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737607-3587-4E7C-B114-34648C39ACA7}"/>
                </a:ext>
              </a:extLst>
            </p:cNvPr>
            <p:cNvSpPr txBox="1"/>
            <p:nvPr/>
          </p:nvSpPr>
          <p:spPr>
            <a:xfrm>
              <a:off x="4476606" y="218986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 특성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E53537-15B6-48DB-B9BD-F67787B35155}"/>
                </a:ext>
              </a:extLst>
            </p:cNvPr>
            <p:cNvSpPr txBox="1"/>
            <p:nvPr/>
          </p:nvSpPr>
          <p:spPr>
            <a:xfrm>
              <a:off x="4476606" y="565240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출력 특성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2F7D991-FB3F-4E68-9040-145355A62CB5}"/>
                </a:ext>
              </a:extLst>
            </p:cNvPr>
            <p:cNvSpPr txBox="1"/>
            <p:nvPr/>
          </p:nvSpPr>
          <p:spPr>
            <a:xfrm>
              <a:off x="2002197" y="377228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추출된 패치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A51EED1-0FF1-43BC-8DCB-D4C0ABEB081A}"/>
                </a:ext>
              </a:extLst>
            </p:cNvPr>
            <p:cNvSpPr txBox="1"/>
            <p:nvPr/>
          </p:nvSpPr>
          <p:spPr>
            <a:xfrm>
              <a:off x="1677199" y="471746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가중치와 </a:t>
              </a:r>
              <a:r>
                <a:rPr lang="ko-KR" altLang="en-US" dirty="0" err="1"/>
                <a:t>점곱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70EA870-AA3C-490D-B5A4-F5717414C0E9}"/>
                </a:ext>
              </a:extLst>
            </p:cNvPr>
            <p:cNvSpPr txBox="1"/>
            <p:nvPr/>
          </p:nvSpPr>
          <p:spPr>
            <a:xfrm>
              <a:off x="942353" y="1090154"/>
              <a:ext cx="1127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/>
                <a:t>크기가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인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윈도우</a:t>
              </a:r>
            </a:p>
          </p:txBody>
        </p:sp>
      </p:grp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88F1C97A-03BD-40CB-89F7-D33FADFF85A4}"/>
              </a:ext>
            </a:extLst>
          </p:cNvPr>
          <p:cNvSpPr/>
          <p:nvPr/>
        </p:nvSpPr>
        <p:spPr>
          <a:xfrm rot="5400000">
            <a:off x="1071826" y="3474347"/>
            <a:ext cx="651396" cy="503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FBB35F-C809-4676-A1B1-18A429CA35E3}"/>
              </a:ext>
            </a:extLst>
          </p:cNvPr>
          <p:cNvSpPr txBox="1"/>
          <p:nvPr/>
        </p:nvSpPr>
        <p:spPr>
          <a:xfrm>
            <a:off x="687678" y="2801281"/>
            <a:ext cx="1576072" cy="4944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393939"/>
                </a:solidFill>
                <a:latin typeface="+mn-ea"/>
              </a:rPr>
              <a:t>1D </a:t>
            </a:r>
            <a:r>
              <a:rPr lang="ko-KR" altLang="en-US" sz="2000" b="1" spc="-150" dirty="0">
                <a:solidFill>
                  <a:srgbClr val="393939"/>
                </a:solidFill>
                <a:latin typeface="+mn-ea"/>
              </a:rPr>
              <a:t>패치 추출</a:t>
            </a:r>
            <a:endParaRPr lang="en-US" altLang="ko-KR" sz="2000" b="1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42E7F3-AC8C-40EE-A16E-18B9B9C4FD2A}"/>
              </a:ext>
            </a:extLst>
          </p:cNvPr>
          <p:cNvSpPr txBox="1"/>
          <p:nvPr/>
        </p:nvSpPr>
        <p:spPr>
          <a:xfrm>
            <a:off x="576662" y="4093269"/>
            <a:ext cx="1813317" cy="4944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393939"/>
                </a:solidFill>
                <a:latin typeface="+mn-ea"/>
              </a:rPr>
              <a:t>1D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n-ea"/>
              </a:rPr>
              <a:t>합성곱</a:t>
            </a:r>
            <a:r>
              <a:rPr lang="ko-KR" altLang="en-US" sz="2000" b="1" spc="-150" dirty="0">
                <a:solidFill>
                  <a:srgbClr val="393939"/>
                </a:solidFill>
                <a:latin typeface="+mn-ea"/>
              </a:rPr>
              <a:t> 적용</a:t>
            </a:r>
            <a:endParaRPr lang="en-US" altLang="ko-KR" sz="2000" b="1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3C0468-C255-4CD2-9D26-3BA435CC3283}"/>
              </a:ext>
            </a:extLst>
          </p:cNvPr>
          <p:cNvSpPr txBox="1"/>
          <p:nvPr/>
        </p:nvSpPr>
        <p:spPr>
          <a:xfrm>
            <a:off x="9328866" y="3119747"/>
            <a:ext cx="20794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지역 패턴 인식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이동 불변성 제공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35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630471" y="3094325"/>
            <a:ext cx="53174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bg1"/>
                </a:solidFill>
              </a:rPr>
              <a:t>시퀀스 데이터를 </a:t>
            </a:r>
            <a:r>
              <a:rPr lang="ko-KR" altLang="en-US" sz="3300" spc="-300">
                <a:solidFill>
                  <a:schemeClr val="bg1"/>
                </a:solidFill>
              </a:rPr>
              <a:t>위한 </a:t>
            </a:r>
            <a:r>
              <a:rPr lang="en-US" altLang="ko-KR" sz="3300" spc="-300" dirty="0">
                <a:solidFill>
                  <a:schemeClr val="bg1"/>
                </a:solidFill>
              </a:rPr>
              <a:t>1D</a:t>
            </a:r>
            <a:r>
              <a:rPr lang="ko-KR" altLang="en-US" sz="3300" spc="-300" dirty="0">
                <a:solidFill>
                  <a:schemeClr val="bg1"/>
                </a:solidFill>
              </a:rPr>
              <a:t> </a:t>
            </a:r>
            <a:r>
              <a:rPr lang="ko-KR" altLang="en-US" sz="3300" spc="-300" dirty="0" err="1">
                <a:solidFill>
                  <a:schemeClr val="bg1"/>
                </a:solidFill>
              </a:rPr>
              <a:t>풀링</a:t>
            </a:r>
            <a:endParaRPr lang="ko-KR" altLang="en-US" sz="33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6123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42043" y="2823130"/>
            <a:ext cx="5832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186431" y="4011850"/>
            <a:ext cx="5788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9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43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시퀀스 데이터를 위한 </a:t>
            </a:r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풀링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8CFF1-EEA1-4D28-9DA2-8693CCB4C046}"/>
              </a:ext>
            </a:extLst>
          </p:cNvPr>
          <p:cNvGrpSpPr/>
          <p:nvPr/>
        </p:nvGrpSpPr>
        <p:grpSpPr>
          <a:xfrm>
            <a:off x="2427702" y="1469393"/>
            <a:ext cx="6739341" cy="3919213"/>
            <a:chOff x="687678" y="1509293"/>
            <a:chExt cx="6739341" cy="3919213"/>
          </a:xfrm>
        </p:grpSpPr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3B63A8DF-A5DE-4B82-A88D-07742711725F}"/>
                </a:ext>
              </a:extLst>
            </p:cNvPr>
            <p:cNvSpPr/>
            <p:nvPr/>
          </p:nvSpPr>
          <p:spPr>
            <a:xfrm rot="5400000">
              <a:off x="1071826" y="3474347"/>
              <a:ext cx="651396" cy="5030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EA3176-F216-4896-8A82-FBD5EA6711C1}"/>
                </a:ext>
              </a:extLst>
            </p:cNvPr>
            <p:cNvSpPr txBox="1"/>
            <p:nvPr/>
          </p:nvSpPr>
          <p:spPr>
            <a:xfrm>
              <a:off x="687678" y="2829108"/>
              <a:ext cx="1576072" cy="49449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rgbClr val="393939"/>
                  </a:solidFill>
                  <a:latin typeface="+mn-ea"/>
                </a:rPr>
                <a:t>1D 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n-ea"/>
                </a:rPr>
                <a:t>패치 추출</a:t>
              </a:r>
              <a:endParaRPr lang="en-US" altLang="ko-KR" sz="2000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C64F98-0470-4050-8050-F26038AF7F8A}"/>
                </a:ext>
              </a:extLst>
            </p:cNvPr>
            <p:cNvSpPr txBox="1"/>
            <p:nvPr/>
          </p:nvSpPr>
          <p:spPr>
            <a:xfrm>
              <a:off x="795435" y="4121096"/>
              <a:ext cx="1204176" cy="49449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spc="-150">
                  <a:solidFill>
                    <a:srgbClr val="393939"/>
                  </a:solidFill>
                  <a:latin typeface="+mn-ea"/>
                </a:rPr>
                <a:t>풀링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n-ea"/>
                </a:rPr>
                <a:t> 출력</a:t>
              </a:r>
              <a:endParaRPr lang="en-US" altLang="ko-KR" sz="2000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62B957-13EC-4E4E-AE1D-707170558438}"/>
                </a:ext>
              </a:extLst>
            </p:cNvPr>
            <p:cNvSpPr txBox="1"/>
            <p:nvPr/>
          </p:nvSpPr>
          <p:spPr>
            <a:xfrm>
              <a:off x="1067946" y="1509293"/>
              <a:ext cx="659155" cy="49449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spc="-150">
                  <a:solidFill>
                    <a:srgbClr val="393939"/>
                  </a:solidFill>
                  <a:latin typeface="+mn-ea"/>
                </a:rPr>
                <a:t>입력</a:t>
              </a:r>
              <a:endParaRPr lang="en-US" altLang="ko-KR" sz="2000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EEC11DDF-1D8F-4705-A281-F6FB8DF12349}"/>
                </a:ext>
              </a:extLst>
            </p:cNvPr>
            <p:cNvSpPr/>
            <p:nvPr/>
          </p:nvSpPr>
          <p:spPr>
            <a:xfrm rot="5400000">
              <a:off x="1071826" y="2184603"/>
              <a:ext cx="651396" cy="5030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6B8BD2F-3018-42B4-99D9-A918623DF47E}"/>
                </a:ext>
              </a:extLst>
            </p:cNvPr>
            <p:cNvSpPr/>
            <p:nvPr/>
          </p:nvSpPr>
          <p:spPr>
            <a:xfrm>
              <a:off x="3493794" y="3335238"/>
              <a:ext cx="2063625" cy="50895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맥스 </a:t>
              </a:r>
              <a:r>
                <a:rPr lang="ko-KR" altLang="en-US" dirty="0" err="1">
                  <a:solidFill>
                    <a:schemeClr val="tx1"/>
                  </a:solidFill>
                </a:rPr>
                <a:t>풀링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A2F793-ECAB-4A6A-9A8D-9EA9F6AF0CE8}"/>
                </a:ext>
              </a:extLst>
            </p:cNvPr>
            <p:cNvSpPr/>
            <p:nvPr/>
          </p:nvSpPr>
          <p:spPr>
            <a:xfrm>
              <a:off x="3493794" y="4919548"/>
              <a:ext cx="2063625" cy="50895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평균 </a:t>
              </a:r>
              <a:r>
                <a:rPr lang="ko-KR" altLang="en-US" dirty="0" err="1">
                  <a:solidFill>
                    <a:schemeClr val="tx1"/>
                  </a:solidFill>
                </a:rPr>
                <a:t>풀링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BE5054D-DCA6-4661-89BA-5055729F8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9611" y="4368430"/>
              <a:ext cx="728249" cy="799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3ABAFFF-4866-4BC3-99DE-9DE55D3D5270}"/>
                </a:ext>
              </a:extLst>
            </p:cNvPr>
            <p:cNvCxnSpPr>
              <a:cxnSpLocks/>
            </p:cNvCxnSpPr>
            <p:nvPr/>
          </p:nvCxnSpPr>
          <p:spPr>
            <a:xfrm>
              <a:off x="2727860" y="3589717"/>
              <a:ext cx="0" cy="16147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553C7AF-D6D7-45E8-A980-8C9FB2A1F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310" y="3589717"/>
              <a:ext cx="793605" cy="831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E990393-1155-4CED-82DA-914ABCFCA95B}"/>
                </a:ext>
              </a:extLst>
            </p:cNvPr>
            <p:cNvCxnSpPr>
              <a:cxnSpLocks/>
            </p:cNvCxnSpPr>
            <p:nvPr/>
          </p:nvCxnSpPr>
          <p:spPr>
            <a:xfrm>
              <a:off x="2727860" y="5164074"/>
              <a:ext cx="76593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1DE0F908-8603-4CBB-AAA5-8BDA8FB6CBEF}"/>
                </a:ext>
              </a:extLst>
            </p:cNvPr>
            <p:cNvSpPr/>
            <p:nvPr/>
          </p:nvSpPr>
          <p:spPr>
            <a:xfrm>
              <a:off x="5760324" y="3512984"/>
              <a:ext cx="361530" cy="17071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5D5D97-F40A-4043-A047-ED6D8BB09DE2}"/>
                </a:ext>
              </a:extLst>
            </p:cNvPr>
            <p:cNvSpPr txBox="1"/>
            <p:nvPr/>
          </p:nvSpPr>
          <p:spPr>
            <a:xfrm>
              <a:off x="6121854" y="3323602"/>
              <a:ext cx="130516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rgbClr val="393939"/>
                  </a:solidFill>
                  <a:latin typeface="+mn-ea"/>
                </a:rPr>
                <a:t>최댓값 출력</a:t>
              </a:r>
              <a:endParaRPr lang="en-US" altLang="ko-KR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A9152C4B-E8D8-49FA-8E9D-9D1C16E59982}"/>
                </a:ext>
              </a:extLst>
            </p:cNvPr>
            <p:cNvSpPr/>
            <p:nvPr/>
          </p:nvSpPr>
          <p:spPr>
            <a:xfrm>
              <a:off x="5760324" y="5126310"/>
              <a:ext cx="361530" cy="17071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E8F0ED7-DA46-4A3B-A33F-2DEDECFAFA26}"/>
                </a:ext>
              </a:extLst>
            </p:cNvPr>
            <p:cNvSpPr txBox="1"/>
            <p:nvPr/>
          </p:nvSpPr>
          <p:spPr>
            <a:xfrm>
              <a:off x="6121854" y="4936928"/>
              <a:ext cx="130516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rgbClr val="393939"/>
                  </a:solidFill>
                  <a:latin typeface="+mn-ea"/>
                </a:rPr>
                <a:t>평균값 출력</a:t>
              </a:r>
              <a:endParaRPr lang="en-US" altLang="ko-KR" spc="-150" dirty="0">
                <a:solidFill>
                  <a:srgbClr val="393939"/>
                </a:solidFill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BA8C9C-CE15-48D6-BE9F-74EAA99331E1}"/>
              </a:ext>
            </a:extLst>
          </p:cNvPr>
          <p:cNvSpPr/>
          <p:nvPr/>
        </p:nvSpPr>
        <p:spPr>
          <a:xfrm>
            <a:off x="2355668" y="6067834"/>
            <a:ext cx="7161067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1D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입력의 길이를 줄이기 위해 사용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5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컨브넷</a:t>
            </a:r>
            <a:r>
              <a:rPr lang="ko-KR" altLang="en-US" sz="3600" spc="-300" dirty="0">
                <a:solidFill>
                  <a:schemeClr val="bg1"/>
                </a:solidFill>
              </a:rPr>
              <a:t>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컨브넷</a:t>
            </a:r>
            <a:r>
              <a:rPr lang="ko-KR" altLang="en-US" sz="3600" spc="-300" dirty="0">
                <a:solidFill>
                  <a:schemeClr val="bg1"/>
                </a:solidFill>
              </a:rPr>
              <a:t>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7C27E5-AB9F-44DB-988D-801D6155FD02}"/>
              </a:ext>
            </a:extLst>
          </p:cNvPr>
          <p:cNvGrpSpPr/>
          <p:nvPr/>
        </p:nvGrpSpPr>
        <p:grpSpPr>
          <a:xfrm>
            <a:off x="3932351" y="1940443"/>
            <a:ext cx="4520260" cy="3817310"/>
            <a:chOff x="1057291" y="1594350"/>
            <a:chExt cx="1796938" cy="306114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49F745A-5E7A-4618-812C-84BF7CBB40E9}"/>
                </a:ext>
              </a:extLst>
            </p:cNvPr>
            <p:cNvGrpSpPr/>
            <p:nvPr/>
          </p:nvGrpSpPr>
          <p:grpSpPr>
            <a:xfrm>
              <a:off x="1057291" y="1594350"/>
              <a:ext cx="502911" cy="3061141"/>
              <a:chOff x="2886091" y="1469393"/>
              <a:chExt cx="502911" cy="3061141"/>
            </a:xfrm>
          </p:grpSpPr>
          <p:sp>
            <p:nvSpPr>
              <p:cNvPr id="67" name="화살표: 오른쪽 66">
                <a:extLst>
                  <a:ext uri="{FF2B5EF4-FFF2-40B4-BE49-F238E27FC236}">
                    <a16:creationId xmlns:a16="http://schemas.microsoft.com/office/drawing/2014/main" id="{3B63A8DF-A5DE-4B82-A88D-07742711725F}"/>
                  </a:ext>
                </a:extLst>
              </p:cNvPr>
              <p:cNvSpPr/>
              <p:nvPr/>
            </p:nvSpPr>
            <p:spPr>
              <a:xfrm rot="5400000">
                <a:off x="2806214" y="3604795"/>
                <a:ext cx="651396" cy="1623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EA3176-F216-4896-8A82-FBD5EA6711C1}"/>
                  </a:ext>
                </a:extLst>
              </p:cNvPr>
              <p:cNvSpPr txBox="1"/>
              <p:nvPr/>
            </p:nvSpPr>
            <p:spPr>
              <a:xfrm>
                <a:off x="2886091" y="2761381"/>
                <a:ext cx="502911" cy="47716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500" b="1" spc="-150" dirty="0">
                    <a:solidFill>
                      <a:srgbClr val="393939"/>
                    </a:solidFill>
                    <a:latin typeface="+mn-ea"/>
                  </a:rPr>
                  <a:t>Conv1D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C64F98-0470-4050-8050-F26038AF7F8A}"/>
                  </a:ext>
                </a:extLst>
              </p:cNvPr>
              <p:cNvSpPr txBox="1"/>
              <p:nvPr/>
            </p:nvSpPr>
            <p:spPr>
              <a:xfrm>
                <a:off x="2981039" y="4053369"/>
                <a:ext cx="313013" cy="47716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spc="-150" dirty="0">
                    <a:solidFill>
                      <a:srgbClr val="393939"/>
                    </a:solidFill>
                    <a:latin typeface="+mn-ea"/>
                  </a:rPr>
                  <a:t>출력</a:t>
                </a:r>
                <a:endParaRPr lang="en-US" altLang="ko-KR" sz="2500" spc="-150" dirty="0">
                  <a:solidFill>
                    <a:srgbClr val="393939"/>
                  </a:solidFill>
                  <a:latin typeface="+mn-ea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62B957-13EC-4E4E-AE1D-707170558438}"/>
                  </a:ext>
                </a:extLst>
              </p:cNvPr>
              <p:cNvSpPr txBox="1"/>
              <p:nvPr/>
            </p:nvSpPr>
            <p:spPr>
              <a:xfrm>
                <a:off x="2981039" y="1469393"/>
                <a:ext cx="313013" cy="47716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spc="-150">
                    <a:solidFill>
                      <a:srgbClr val="393939"/>
                    </a:solidFill>
                    <a:latin typeface="+mn-ea"/>
                  </a:rPr>
                  <a:t>입력</a:t>
                </a:r>
                <a:endParaRPr lang="en-US" altLang="ko-KR" sz="2500" spc="-150" dirty="0">
                  <a:solidFill>
                    <a:srgbClr val="393939"/>
                  </a:solidFill>
                  <a:latin typeface="+mn-ea"/>
                </a:endParaRPr>
              </a:p>
            </p:txBody>
          </p:sp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EEC11DDF-1D8F-4705-A281-F6FB8DF12349}"/>
                  </a:ext>
                </a:extLst>
              </p:cNvPr>
              <p:cNvSpPr/>
              <p:nvPr/>
            </p:nvSpPr>
            <p:spPr>
              <a:xfrm rot="5400000">
                <a:off x="2806214" y="2315051"/>
                <a:ext cx="651396" cy="1623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1DE0F908-8603-4CBB-AAA5-8BDA8FB6CBEF}"/>
                </a:ext>
              </a:extLst>
            </p:cNvPr>
            <p:cNvSpPr/>
            <p:nvPr/>
          </p:nvSpPr>
          <p:spPr>
            <a:xfrm>
              <a:off x="1560202" y="1748296"/>
              <a:ext cx="214094" cy="16927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5D5D97-F40A-4043-A047-ED6D8BB09DE2}"/>
                </a:ext>
              </a:extLst>
            </p:cNvPr>
            <p:cNvSpPr txBox="1"/>
            <p:nvPr/>
          </p:nvSpPr>
          <p:spPr>
            <a:xfrm>
              <a:off x="1607234" y="1594350"/>
              <a:ext cx="1246995" cy="36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spc="-150" dirty="0">
                  <a:solidFill>
                    <a:srgbClr val="393939"/>
                  </a:solidFill>
                  <a:latin typeface="+mn-ea"/>
                </a:rPr>
                <a:t>(samples, time, features)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D245E7C-EC76-4AAB-A26D-EFBB73A800E1}"/>
                </a:ext>
              </a:extLst>
            </p:cNvPr>
            <p:cNvCxnSpPr>
              <a:cxnSpLocks/>
            </p:cNvCxnSpPr>
            <p:nvPr/>
          </p:nvCxnSpPr>
          <p:spPr>
            <a:xfrm>
              <a:off x="2142160" y="1917568"/>
              <a:ext cx="1949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4A20D-74C8-49C7-AAAC-DE539AEFC508}"/>
              </a:ext>
            </a:extLst>
          </p:cNvPr>
          <p:cNvSpPr/>
          <p:nvPr/>
        </p:nvSpPr>
        <p:spPr>
          <a:xfrm>
            <a:off x="6015964" y="2607933"/>
            <a:ext cx="1870103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sym typeface="Wingdings" panose="05000000000000000000" pitchFamily="2" charset="2"/>
              </a:rPr>
              <a:t>합성곱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윈도우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DEB3984-9F9B-4FAE-9E8F-E91CCA02BEB1}"/>
              </a:ext>
            </a:extLst>
          </p:cNvPr>
          <p:cNvSpPr/>
          <p:nvPr/>
        </p:nvSpPr>
        <p:spPr>
          <a:xfrm rot="5400000">
            <a:off x="6842879" y="2450223"/>
            <a:ext cx="180763" cy="887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4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1D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컨브넷</a:t>
            </a:r>
            <a:r>
              <a:rPr lang="ko-KR" altLang="en-US" sz="3600" spc="-300" dirty="0">
                <a:solidFill>
                  <a:schemeClr val="bg1"/>
                </a:solidFill>
              </a:rPr>
              <a:t>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1F7DE-2745-45E9-84F7-A9B922ADEC15}"/>
              </a:ext>
            </a:extLst>
          </p:cNvPr>
          <p:cNvSpPr txBox="1"/>
          <p:nvPr/>
        </p:nvSpPr>
        <p:spPr>
          <a:xfrm flipH="1">
            <a:off x="132079" y="1178876"/>
            <a:ext cx="65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데이터에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1D </a:t>
            </a:r>
            <a:r>
              <a:rPr lang="ko-KR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컨브넷을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훈련하고 평가하기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2328B-2CD4-453A-A1C6-F44326CBD7D4}"/>
              </a:ext>
            </a:extLst>
          </p:cNvPr>
          <p:cNvSpPr txBox="1"/>
          <p:nvPr/>
        </p:nvSpPr>
        <p:spPr>
          <a:xfrm>
            <a:off x="875104" y="676096"/>
            <a:ext cx="2794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1D </a:t>
            </a:r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컨브넷을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IMDB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감성 분류 문제에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9051EC-C311-43E0-B8C7-B352E5D2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25" y="1680902"/>
            <a:ext cx="5439534" cy="4229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4ED53D-8C54-4561-AE34-6FDF2AD6D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007" y="1773804"/>
            <a:ext cx="2941106" cy="38331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D516B1-968D-4B5B-8849-C43B27677FBC}"/>
              </a:ext>
            </a:extLst>
          </p:cNvPr>
          <p:cNvCxnSpPr>
            <a:cxnSpLocks/>
          </p:cNvCxnSpPr>
          <p:nvPr/>
        </p:nvCxnSpPr>
        <p:spPr>
          <a:xfrm>
            <a:off x="4434392" y="3119258"/>
            <a:ext cx="5548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94B73D-27C7-4087-B39A-0D607D1A40CA}"/>
              </a:ext>
            </a:extLst>
          </p:cNvPr>
          <p:cNvCxnSpPr>
            <a:cxnSpLocks/>
          </p:cNvCxnSpPr>
          <p:nvPr/>
        </p:nvCxnSpPr>
        <p:spPr>
          <a:xfrm>
            <a:off x="4434392" y="3493600"/>
            <a:ext cx="5548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891F66-2C47-4AC0-884C-E20FA98BD17B}"/>
              </a:ext>
            </a:extLst>
          </p:cNvPr>
          <p:cNvCxnSpPr>
            <a:cxnSpLocks/>
          </p:cNvCxnSpPr>
          <p:nvPr/>
        </p:nvCxnSpPr>
        <p:spPr>
          <a:xfrm>
            <a:off x="4434392" y="3299771"/>
            <a:ext cx="9987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94C5BE-25F2-4997-BE1A-6021AB38C11B}"/>
              </a:ext>
            </a:extLst>
          </p:cNvPr>
          <p:cNvCxnSpPr>
            <a:cxnSpLocks/>
          </p:cNvCxnSpPr>
          <p:nvPr/>
        </p:nvCxnSpPr>
        <p:spPr>
          <a:xfrm>
            <a:off x="4434392" y="3690389"/>
            <a:ext cx="146038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79DB55E-8C95-4B17-BAD9-88100763F0FB}"/>
              </a:ext>
            </a:extLst>
          </p:cNvPr>
          <p:cNvCxnSpPr>
            <a:cxnSpLocks/>
          </p:cNvCxnSpPr>
          <p:nvPr/>
        </p:nvCxnSpPr>
        <p:spPr>
          <a:xfrm>
            <a:off x="4434392" y="3887177"/>
            <a:ext cx="67026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D935DB-242C-4FDE-A9E8-3311A00BFC16}"/>
              </a:ext>
            </a:extLst>
          </p:cNvPr>
          <p:cNvSpPr txBox="1"/>
          <p:nvPr/>
        </p:nvSpPr>
        <p:spPr>
          <a:xfrm>
            <a:off x="308462" y="3833804"/>
            <a:ext cx="1367682" cy="4542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전역 </a:t>
            </a:r>
            <a:r>
              <a:rPr lang="ko-KR" altLang="en-US" spc="-150" dirty="0" err="1">
                <a:solidFill>
                  <a:srgbClr val="393939"/>
                </a:solidFill>
                <a:latin typeface="+mn-ea"/>
              </a:rPr>
              <a:t>풀링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 층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391BA-FFA4-4CFD-963E-6609EE10448A}"/>
              </a:ext>
            </a:extLst>
          </p:cNvPr>
          <p:cNvSpPr txBox="1"/>
          <p:nvPr/>
        </p:nvSpPr>
        <p:spPr>
          <a:xfrm>
            <a:off x="1049547" y="4519341"/>
            <a:ext cx="1116011" cy="4944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393939"/>
                </a:solidFill>
                <a:latin typeface="+mn-ea"/>
              </a:rPr>
              <a:t>Dense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층</a:t>
            </a:r>
            <a:endParaRPr lang="en-US" altLang="ko-KR" sz="2000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42395-9702-42E7-8E66-5BECF6AF5EFF}"/>
              </a:ext>
            </a:extLst>
          </p:cNvPr>
          <p:cNvSpPr txBox="1"/>
          <p:nvPr/>
        </p:nvSpPr>
        <p:spPr>
          <a:xfrm>
            <a:off x="1056888" y="2471248"/>
            <a:ext cx="1024639" cy="4944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393939"/>
                </a:solidFill>
                <a:latin typeface="+mn-ea"/>
              </a:rPr>
              <a:t>Conv1D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59DB33-7A8F-4713-9FF3-73B503A45B7A}"/>
              </a:ext>
            </a:extLst>
          </p:cNvPr>
          <p:cNvSpPr txBox="1"/>
          <p:nvPr/>
        </p:nvSpPr>
        <p:spPr>
          <a:xfrm>
            <a:off x="686903" y="3115640"/>
            <a:ext cx="1740669" cy="4944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393939"/>
                </a:solidFill>
                <a:latin typeface="+mn-ea"/>
              </a:rPr>
              <a:t>MaxPooling1D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00530-DEDB-4F0E-B62F-EBB4B2A29E4E}"/>
              </a:ext>
            </a:extLst>
          </p:cNvPr>
          <p:cNvSpPr txBox="1"/>
          <p:nvPr/>
        </p:nvSpPr>
        <p:spPr>
          <a:xfrm>
            <a:off x="1730488" y="3833804"/>
            <a:ext cx="1030731" cy="4542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393939"/>
                </a:solidFill>
                <a:latin typeface="+mn-ea"/>
              </a:rPr>
              <a:t>Flatten 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층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A1887F-58F4-4FBD-B72F-09A0C9E99AD8}"/>
              </a:ext>
            </a:extLst>
          </p:cNvPr>
          <p:cNvSpPr/>
          <p:nvPr/>
        </p:nvSpPr>
        <p:spPr>
          <a:xfrm>
            <a:off x="166415" y="6210341"/>
            <a:ext cx="5266720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1D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컨브넷에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큰 </a:t>
            </a:r>
            <a:r>
              <a:rPr lang="ko-KR" alt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합성곱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윈도우 사용 가능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883034" y="2846150"/>
            <a:ext cx="4849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spc="-300" dirty="0">
                <a:solidFill>
                  <a:schemeClr val="bg1"/>
                </a:solidFill>
              </a:rPr>
              <a:t>CNN 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RNN</a:t>
            </a:r>
            <a:r>
              <a:rPr lang="ko-KR" altLang="en-US" sz="3600" spc="-300" dirty="0">
                <a:solidFill>
                  <a:schemeClr val="bg1"/>
                </a:solidFill>
              </a:rPr>
              <a:t>을 연결하여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pPr algn="r"/>
            <a:r>
              <a:rPr lang="ko-KR" altLang="en-US" sz="3600" spc="-300" dirty="0">
                <a:solidFill>
                  <a:schemeClr val="bg1"/>
                </a:solidFill>
              </a:rPr>
              <a:t>긴 시퀀스를 처리하기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6123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42043" y="2823130"/>
            <a:ext cx="58326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186431" y="4011850"/>
            <a:ext cx="5788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5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CNN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RNN</a:t>
            </a:r>
            <a:r>
              <a:rPr lang="ko-KR" altLang="en-US" sz="3600" spc="-300" dirty="0">
                <a:solidFill>
                  <a:schemeClr val="bg1"/>
                </a:solidFill>
              </a:rPr>
              <a:t>을 연결하여 긴 시퀀스를 처리하기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82745-D795-414C-9948-A136E707E932}"/>
              </a:ext>
            </a:extLst>
          </p:cNvPr>
          <p:cNvSpPr txBox="1"/>
          <p:nvPr/>
        </p:nvSpPr>
        <p:spPr>
          <a:xfrm flipH="1">
            <a:off x="132079" y="1178876"/>
            <a:ext cx="65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예나 데이터에서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1D </a:t>
            </a:r>
            <a:r>
              <a:rPr lang="ko-KR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컨브넷을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훈련하고 평가하기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BE6EB9-F5F6-40C5-8648-D0509C40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4" y="2443341"/>
            <a:ext cx="5239481" cy="40486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86F399-2FFA-44A6-B5D7-72D4872A74E1}"/>
              </a:ext>
            </a:extLst>
          </p:cNvPr>
          <p:cNvSpPr/>
          <p:nvPr/>
        </p:nvSpPr>
        <p:spPr>
          <a:xfrm>
            <a:off x="132079" y="1733035"/>
            <a:ext cx="2575610" cy="3275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  <a:sym typeface="Wingdings" panose="05000000000000000000" pitchFamily="2" charset="2"/>
              </a:rPr>
              <a:t>순서를 감지해야 좋은 예측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18123B5-BD35-4694-B637-380075E460B2}"/>
              </a:ext>
            </a:extLst>
          </p:cNvPr>
          <p:cNvSpPr/>
          <p:nvPr/>
        </p:nvSpPr>
        <p:spPr>
          <a:xfrm rot="5400000">
            <a:off x="829110" y="1575324"/>
            <a:ext cx="180763" cy="887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34962B-C2FE-4029-A5F7-11E818916A65}"/>
              </a:ext>
            </a:extLst>
          </p:cNvPr>
          <p:cNvCxnSpPr>
            <a:cxnSpLocks/>
          </p:cNvCxnSpPr>
          <p:nvPr/>
        </p:nvCxnSpPr>
        <p:spPr>
          <a:xfrm>
            <a:off x="175680" y="1529330"/>
            <a:ext cx="1360157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0C1BB8-4C2B-4D28-8798-39306D861865}"/>
              </a:ext>
            </a:extLst>
          </p:cNvPr>
          <p:cNvGrpSpPr/>
          <p:nvPr/>
        </p:nvGrpSpPr>
        <p:grpSpPr>
          <a:xfrm>
            <a:off x="6692975" y="1178876"/>
            <a:ext cx="5048955" cy="3381847"/>
            <a:chOff x="6649374" y="2666194"/>
            <a:chExt cx="5048955" cy="33818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A5D7308-F14E-4CB1-AD0A-A6F77F58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374" y="2666194"/>
              <a:ext cx="5048955" cy="3381847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AB5360-7BE3-426C-8CDE-B9D99350AA32}"/>
                </a:ext>
              </a:extLst>
            </p:cNvPr>
            <p:cNvSpPr/>
            <p:nvPr/>
          </p:nvSpPr>
          <p:spPr>
            <a:xfrm>
              <a:off x="10440140" y="2867488"/>
              <a:ext cx="1083466" cy="9232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238220-567E-40CE-85A7-A894075D5A2B}"/>
              </a:ext>
            </a:extLst>
          </p:cNvPr>
          <p:cNvSpPr txBox="1"/>
          <p:nvPr/>
        </p:nvSpPr>
        <p:spPr>
          <a:xfrm>
            <a:off x="6714844" y="4560723"/>
            <a:ext cx="50802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rgbClr val="393939"/>
                </a:solidFill>
                <a:latin typeface="+mn-ea"/>
              </a:rPr>
              <a:t>컨브넷이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 입력 시계열에 있는 패턴을 보고 패턴의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시간 축의 위치를 고려하지 않았기 때문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0C2E02-177C-4C5B-9417-8BC57B16B755}"/>
              </a:ext>
            </a:extLst>
          </p:cNvPr>
          <p:cNvSpPr/>
          <p:nvPr/>
        </p:nvSpPr>
        <p:spPr>
          <a:xfrm>
            <a:off x="6584092" y="5477830"/>
            <a:ext cx="5266720" cy="41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IMDB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데이터에서는 문제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1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228C95-3373-430F-AD78-AEF6A69C1AA2}"/>
              </a:ext>
            </a:extLst>
          </p:cNvPr>
          <p:cNvSpPr/>
          <p:nvPr/>
        </p:nvSpPr>
        <p:spPr>
          <a:xfrm>
            <a:off x="2895599" y="3104994"/>
            <a:ext cx="5689108" cy="1568647"/>
          </a:xfrm>
          <a:prstGeom prst="roundRect">
            <a:avLst/>
          </a:prstGeom>
          <a:solidFill>
            <a:srgbClr val="1E325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순환 신경망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39A5116-6CB1-44FD-B8CB-969B279289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2019" y="1156629"/>
            <a:ext cx="2326205" cy="1804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F4F319-D242-4170-8CFE-7689C54FF7FB}"/>
              </a:ext>
            </a:extLst>
          </p:cNvPr>
          <p:cNvSpPr txBox="1"/>
          <p:nvPr/>
        </p:nvSpPr>
        <p:spPr>
          <a:xfrm>
            <a:off x="631683" y="1612404"/>
            <a:ext cx="25603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u="sng" spc="-150" dirty="0">
                <a:solidFill>
                  <a:srgbClr val="393939"/>
                </a:solidFill>
                <a:latin typeface="+mj-ea"/>
                <a:ea typeface="+mj-ea"/>
              </a:rPr>
              <a:t>완전 연결 네트워크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9D172E-BABA-478F-B03A-536D2497B1BA}"/>
              </a:ext>
            </a:extLst>
          </p:cNvPr>
          <p:cNvSpPr txBox="1"/>
          <p:nvPr/>
        </p:nvSpPr>
        <p:spPr>
          <a:xfrm>
            <a:off x="1405933" y="2181616"/>
            <a:ext cx="10118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u="sng" spc="-150" dirty="0">
                <a:solidFill>
                  <a:srgbClr val="393939"/>
                </a:solidFill>
                <a:latin typeface="+mj-ea"/>
                <a:ea typeface="+mj-ea"/>
              </a:rPr>
              <a:t>컨브넷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D8E08-7ABE-4C8F-BED2-060A74731234}"/>
              </a:ext>
            </a:extLst>
          </p:cNvPr>
          <p:cNvSpPr/>
          <p:nvPr/>
        </p:nvSpPr>
        <p:spPr>
          <a:xfrm>
            <a:off x="3704705" y="1807163"/>
            <a:ext cx="1065320" cy="503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A9D0BA78-07A6-4CE7-ACE8-413E8CFFB398}"/>
              </a:ext>
            </a:extLst>
          </p:cNvPr>
          <p:cNvSpPr/>
          <p:nvPr/>
        </p:nvSpPr>
        <p:spPr>
          <a:xfrm>
            <a:off x="5282731" y="567652"/>
            <a:ext cx="2968278" cy="2968278"/>
          </a:xfrm>
          <a:prstGeom prst="mathMultiply">
            <a:avLst>
              <a:gd name="adj1" fmla="val 7968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E7B57A-5878-4014-8BAF-5E4179B87213}"/>
              </a:ext>
            </a:extLst>
          </p:cNvPr>
          <p:cNvSpPr txBox="1"/>
          <p:nvPr/>
        </p:nvSpPr>
        <p:spPr>
          <a:xfrm>
            <a:off x="8251009" y="1342604"/>
            <a:ext cx="281038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개별적으로 처리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입력 간 유지 되는 상태 </a:t>
            </a:r>
            <a:r>
              <a:rPr lang="en-US" altLang="ko-KR" spc="-150" dirty="0">
                <a:solidFill>
                  <a:srgbClr val="393939"/>
                </a:solidFill>
                <a:latin typeface="+mn-ea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전체 시퀀스 주입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47" name="그림 4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7C14C4D8-E8A7-4CCD-A473-AADB439EF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8912" y="4893991"/>
            <a:ext cx="2326205" cy="1804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769A76D-F346-4592-AA6B-BE1DE35A8C8E}"/>
              </a:ext>
            </a:extLst>
          </p:cNvPr>
          <p:cNvSpPr txBox="1"/>
          <p:nvPr/>
        </p:nvSpPr>
        <p:spPr>
          <a:xfrm>
            <a:off x="1087737" y="5601283"/>
            <a:ext cx="16482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u="sng" spc="-150" dirty="0">
                <a:solidFill>
                  <a:srgbClr val="393939"/>
                </a:solidFill>
                <a:latin typeface="+mj-ea"/>
                <a:ea typeface="+mj-ea"/>
              </a:rPr>
              <a:t>순환 신경망</a:t>
            </a:r>
            <a:endParaRPr lang="en-US" altLang="ko-KR" sz="2300" b="1" u="sng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300" b="1" u="sng" spc="-150" dirty="0">
                <a:solidFill>
                  <a:srgbClr val="393939"/>
                </a:solidFill>
                <a:latin typeface="+mj-ea"/>
                <a:ea typeface="+mj-ea"/>
              </a:rPr>
              <a:t>(RNN)</a:t>
            </a:r>
            <a:endParaRPr lang="ko-KR" altLang="en-US" sz="2300" b="1" u="sng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7DAED0A-2FB3-429C-906E-50F724FBDF6F}"/>
              </a:ext>
            </a:extLst>
          </p:cNvPr>
          <p:cNvSpPr/>
          <p:nvPr/>
        </p:nvSpPr>
        <p:spPr>
          <a:xfrm>
            <a:off x="3672886" y="5544525"/>
            <a:ext cx="1065320" cy="503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08F466-46AE-454B-AC4E-66450AACE0C1}"/>
              </a:ext>
            </a:extLst>
          </p:cNvPr>
          <p:cNvSpPr txBox="1"/>
          <p:nvPr/>
        </p:nvSpPr>
        <p:spPr>
          <a:xfrm>
            <a:off x="8856805" y="3454422"/>
            <a:ext cx="25651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이전에 나온 것을 기억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부분 처리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94CBF41-310C-468A-BAEA-4D6E8A9177E9}"/>
              </a:ext>
            </a:extLst>
          </p:cNvPr>
          <p:cNvSpPr/>
          <p:nvPr/>
        </p:nvSpPr>
        <p:spPr>
          <a:xfrm>
            <a:off x="5831017" y="4971938"/>
            <a:ext cx="1648208" cy="1648208"/>
          </a:xfrm>
          <a:prstGeom prst="ellipse">
            <a:avLst/>
          </a:prstGeom>
          <a:noFill/>
          <a:ln w="152400">
            <a:solidFill>
              <a:srgbClr val="04396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기어 헤드 윤곽선">
            <a:extLst>
              <a:ext uri="{FF2B5EF4-FFF2-40B4-BE49-F238E27FC236}">
                <a16:creationId xmlns:a16="http://schemas.microsoft.com/office/drawing/2014/main" id="{01D7DEFE-4BEE-4012-BB61-E76849B91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1607" y="3130604"/>
            <a:ext cx="1517426" cy="151742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3F2A2D-1574-4A12-BAF4-AC23CB69C01D}"/>
              </a:ext>
            </a:extLst>
          </p:cNvPr>
          <p:cNvCxnSpPr/>
          <p:nvPr/>
        </p:nvCxnSpPr>
        <p:spPr>
          <a:xfrm>
            <a:off x="4632605" y="3693939"/>
            <a:ext cx="954050" cy="727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DD74AC-9A21-40BD-A79C-D17246661298}"/>
              </a:ext>
            </a:extLst>
          </p:cNvPr>
          <p:cNvCxnSpPr/>
          <p:nvPr/>
        </p:nvCxnSpPr>
        <p:spPr>
          <a:xfrm>
            <a:off x="4595306" y="3530046"/>
            <a:ext cx="2679080" cy="808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DACDCCB-4F36-4DF6-A59A-DDF45F29B1D7}"/>
              </a:ext>
            </a:extLst>
          </p:cNvPr>
          <p:cNvSpPr/>
          <p:nvPr/>
        </p:nvSpPr>
        <p:spPr>
          <a:xfrm>
            <a:off x="5576311" y="4249117"/>
            <a:ext cx="1660124" cy="244013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따옴표 단색으로 채워진">
            <a:extLst>
              <a:ext uri="{FF2B5EF4-FFF2-40B4-BE49-F238E27FC236}">
                <a16:creationId xmlns:a16="http://schemas.microsoft.com/office/drawing/2014/main" id="{7D236520-29D0-45C8-9702-D714E41B4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7986" y="3874757"/>
            <a:ext cx="798884" cy="7988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68EDA5-DAEA-4E9D-A737-A2AA5D0CD946}"/>
              </a:ext>
            </a:extLst>
          </p:cNvPr>
          <p:cNvSpPr txBox="1"/>
          <p:nvPr/>
        </p:nvSpPr>
        <p:spPr>
          <a:xfrm>
            <a:off x="8251009" y="5285060"/>
            <a:ext cx="298831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시퀀스의 원소 순회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처리한 정보를 상태에 저장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내부에 루프를 가진 신경망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CNN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RNN</a:t>
            </a:r>
            <a:r>
              <a:rPr lang="ko-KR" altLang="en-US" sz="3600" spc="-300" dirty="0">
                <a:solidFill>
                  <a:schemeClr val="bg1"/>
                </a:solidFill>
              </a:rPr>
              <a:t>을 연결하여 긴 시퀀스를 처리하기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4934FA-3DC7-488C-89F0-0C7B1A187633}"/>
              </a:ext>
            </a:extLst>
          </p:cNvPr>
          <p:cNvGrpSpPr/>
          <p:nvPr/>
        </p:nvGrpSpPr>
        <p:grpSpPr>
          <a:xfrm>
            <a:off x="6752120" y="1959160"/>
            <a:ext cx="3656279" cy="4392322"/>
            <a:chOff x="875104" y="1369286"/>
            <a:chExt cx="3656279" cy="439232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9466AC-49A0-424F-8EE9-7F85256A9503}"/>
                </a:ext>
              </a:extLst>
            </p:cNvPr>
            <p:cNvSpPr/>
            <p:nvPr/>
          </p:nvSpPr>
          <p:spPr>
            <a:xfrm>
              <a:off x="1431828" y="1682740"/>
              <a:ext cx="1873188" cy="7812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RNN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A55D53-F681-4E13-946F-50CD71B49F75}"/>
                </a:ext>
              </a:extLst>
            </p:cNvPr>
            <p:cNvSpPr/>
            <p:nvPr/>
          </p:nvSpPr>
          <p:spPr>
            <a:xfrm>
              <a:off x="1431828" y="4089428"/>
              <a:ext cx="1873188" cy="781235"/>
            </a:xfrm>
            <a:prstGeom prst="ellipse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1D CNN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78D8A9-1DAA-49A6-9C36-E319574CE455}"/>
                </a:ext>
              </a:extLst>
            </p:cNvPr>
            <p:cNvSpPr/>
            <p:nvPr/>
          </p:nvSpPr>
          <p:spPr>
            <a:xfrm>
              <a:off x="1609381" y="3035324"/>
              <a:ext cx="1526960" cy="482756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짧은 시퀀스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A83384-CC27-4FF9-A117-02B280B84BBB}"/>
                </a:ext>
              </a:extLst>
            </p:cNvPr>
            <p:cNvSpPr/>
            <p:nvPr/>
          </p:nvSpPr>
          <p:spPr>
            <a:xfrm>
              <a:off x="875104" y="5442012"/>
              <a:ext cx="3149004" cy="3195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긴 시퀀스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4176D88-88D3-4DFC-A59D-ABC82C80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304765" y="2946422"/>
              <a:ext cx="0" cy="58053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F4C60F-F338-42AE-B7DB-D14C5916A7E1}"/>
                </a:ext>
              </a:extLst>
            </p:cNvPr>
            <p:cNvSpPr txBox="1"/>
            <p:nvPr/>
          </p:nvSpPr>
          <p:spPr>
            <a:xfrm>
              <a:off x="3304765" y="30596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CNN</a:t>
              </a:r>
              <a:r>
                <a:rPr lang="ko-KR" altLang="en-US" dirty="0"/>
                <a:t> 특성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6857003-36FF-4314-8E2F-001C91DAE441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2368422" y="4870663"/>
              <a:ext cx="0" cy="5624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6E6D8F9-FDA9-44BC-B98B-92CE85044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422" y="3519670"/>
              <a:ext cx="0" cy="56975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C66BA12-122D-4C7C-B43B-74427A1C2EB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372861" y="2488318"/>
              <a:ext cx="1324" cy="54700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D6AB146-5E21-4206-AC80-225F6F2FC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098" y="1369286"/>
              <a:ext cx="0" cy="3362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8DC9E94-4693-461E-86BA-7FC459738453}"/>
              </a:ext>
            </a:extLst>
          </p:cNvPr>
          <p:cNvSpPr txBox="1"/>
          <p:nvPr/>
        </p:nvSpPr>
        <p:spPr>
          <a:xfrm flipH="1">
            <a:off x="4961530" y="1318005"/>
            <a:ext cx="65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긴 시퀀스를 처리하기 위해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1D </a:t>
            </a:r>
            <a:r>
              <a:rPr lang="ko-KR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컨브넷과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결합하기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31DE04-1F4B-497A-8644-E3DD353EEC4F}"/>
              </a:ext>
            </a:extLst>
          </p:cNvPr>
          <p:cNvSpPr/>
          <p:nvPr/>
        </p:nvSpPr>
        <p:spPr>
          <a:xfrm>
            <a:off x="1098570" y="2809140"/>
            <a:ext cx="3686494" cy="18701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1D </a:t>
            </a:r>
            <a:r>
              <a:rPr lang="ko-KR" alt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컨브넷을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RNN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이전에 </a:t>
            </a:r>
            <a:r>
              <a:rPr lang="ko-KR" alt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전처리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단계로 사용</a:t>
            </a:r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RNN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으로 처리하기에는 너무 긴 시퀀스를 다룰 때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CNN</a:t>
            </a:r>
            <a:r>
              <a:rPr lang="ko-KR" altLang="en-US" sz="3600" spc="-300" dirty="0">
                <a:solidFill>
                  <a:schemeClr val="bg1"/>
                </a:solidFill>
              </a:rPr>
              <a:t>과 </a:t>
            </a:r>
            <a:r>
              <a:rPr lang="en-US" altLang="ko-KR" sz="3600" spc="-300" dirty="0">
                <a:solidFill>
                  <a:schemeClr val="bg1"/>
                </a:solidFill>
              </a:rPr>
              <a:t>RNN</a:t>
            </a:r>
            <a:r>
              <a:rPr lang="ko-KR" altLang="en-US" sz="3600" spc="-300" dirty="0">
                <a:solidFill>
                  <a:schemeClr val="bg1"/>
                </a:solidFill>
              </a:rPr>
              <a:t>을 연결하여 긴 시퀀스를 처리하기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DC9E94-4693-461E-86BA-7FC459738453}"/>
              </a:ext>
            </a:extLst>
          </p:cNvPr>
          <p:cNvSpPr txBox="1"/>
          <p:nvPr/>
        </p:nvSpPr>
        <p:spPr>
          <a:xfrm flipH="1">
            <a:off x="0" y="1167631"/>
            <a:ext cx="65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긴 시퀀스를 처리하기 위해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1D </a:t>
            </a:r>
            <a:r>
              <a:rPr lang="ko-KR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컨브넷과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결합하기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657F-68BD-4DBD-A599-46AAD268061E}"/>
              </a:ext>
            </a:extLst>
          </p:cNvPr>
          <p:cNvSpPr txBox="1"/>
          <p:nvPr/>
        </p:nvSpPr>
        <p:spPr>
          <a:xfrm>
            <a:off x="875104" y="676096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온도 예측 문제에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F6E28-6562-4766-A9F8-EB537CB1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" y="1594375"/>
            <a:ext cx="5992061" cy="5182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674B89-F4C3-4399-A4DA-7A9BB61FF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34" y="676096"/>
            <a:ext cx="5334744" cy="3277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BDEAAE-078D-49C2-8AD4-57D2C9D3F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118" y="3916130"/>
            <a:ext cx="4466976" cy="294187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CF64BA-7C55-4553-87DD-A88AD9A6D61C}"/>
              </a:ext>
            </a:extLst>
          </p:cNvPr>
          <p:cNvCxnSpPr>
            <a:cxnSpLocks/>
          </p:cNvCxnSpPr>
          <p:nvPr/>
        </p:nvCxnSpPr>
        <p:spPr>
          <a:xfrm>
            <a:off x="132080" y="2009550"/>
            <a:ext cx="74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53BF7A-DFD2-47FB-840D-3BA5FA5BC914}"/>
              </a:ext>
            </a:extLst>
          </p:cNvPr>
          <p:cNvSpPr/>
          <p:nvPr/>
        </p:nvSpPr>
        <p:spPr>
          <a:xfrm>
            <a:off x="3462379" y="2575798"/>
            <a:ext cx="1660037" cy="2902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sym typeface="Wingdings" panose="05000000000000000000" pitchFamily="2" charset="2"/>
              </a:rPr>
              <a:t>30</a:t>
            </a:r>
            <a:r>
              <a:rPr lang="ko-KR" alt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분 </a:t>
            </a:r>
            <a:r>
              <a:rPr lang="en-US" altLang="ko-KR" sz="1500" b="1" dirty="0">
                <a:solidFill>
                  <a:schemeClr val="tx1"/>
                </a:solidFill>
                <a:sym typeface="Wingdings" panose="05000000000000000000" pitchFamily="2" charset="2"/>
              </a:rPr>
              <a:t>-&gt; 1</a:t>
            </a:r>
            <a:r>
              <a:rPr lang="ko-KR" alt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포인트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2546D0-1352-4EF4-A501-71ACD0ACE2B7}"/>
              </a:ext>
            </a:extLst>
          </p:cNvPr>
          <p:cNvSpPr/>
          <p:nvPr/>
        </p:nvSpPr>
        <p:spPr>
          <a:xfrm rot="5400000">
            <a:off x="4200517" y="2331201"/>
            <a:ext cx="180763" cy="887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CA9365-2D26-4751-AB62-D9930922D49D}"/>
              </a:ext>
            </a:extLst>
          </p:cNvPr>
          <p:cNvSpPr/>
          <p:nvPr/>
        </p:nvSpPr>
        <p:spPr>
          <a:xfrm>
            <a:off x="3443124" y="1937316"/>
            <a:ext cx="1731058" cy="2902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시간 </a:t>
            </a:r>
            <a:r>
              <a:rPr lang="en-US" altLang="ko-KR" sz="1500" b="1" dirty="0">
                <a:solidFill>
                  <a:schemeClr val="tx1"/>
                </a:solidFill>
                <a:sym typeface="Wingdings" panose="05000000000000000000" pitchFamily="2" charset="2"/>
              </a:rPr>
              <a:t>-&gt; 1</a:t>
            </a:r>
            <a:r>
              <a:rPr lang="ko-KR" alt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포인트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911961-9D59-4E8F-A78C-0BCEBA55D2F3}"/>
              </a:ext>
            </a:extLst>
          </p:cNvPr>
          <p:cNvSpPr/>
          <p:nvPr/>
        </p:nvSpPr>
        <p:spPr>
          <a:xfrm>
            <a:off x="3443124" y="2922847"/>
            <a:ext cx="2837353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결과 시계열 데이터는 </a:t>
            </a:r>
            <a:r>
              <a:rPr lang="en-US" altLang="ko-KR" sz="1200" b="1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sym typeface="Wingdings" panose="05000000000000000000" pitchFamily="2" charset="2"/>
              </a:rPr>
              <a:t>배로 </a:t>
            </a:r>
            <a:r>
              <a:rPr lang="ko-KR" altLang="en-US" sz="1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길어짐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640C89-B72B-43FC-B4E3-ED1862B1D046}"/>
              </a:ext>
            </a:extLst>
          </p:cNvPr>
          <p:cNvCxnSpPr>
            <a:cxnSpLocks/>
          </p:cNvCxnSpPr>
          <p:nvPr/>
        </p:nvCxnSpPr>
        <p:spPr>
          <a:xfrm>
            <a:off x="7937032" y="1115234"/>
            <a:ext cx="6476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124826-552C-49B5-9168-7DB675450E0B}"/>
              </a:ext>
            </a:extLst>
          </p:cNvPr>
          <p:cNvCxnSpPr>
            <a:cxnSpLocks/>
          </p:cNvCxnSpPr>
          <p:nvPr/>
        </p:nvCxnSpPr>
        <p:spPr>
          <a:xfrm>
            <a:off x="7928154" y="1702641"/>
            <a:ext cx="6476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42E2A0-5481-42BC-9AA7-0F6033FBBE7B}"/>
              </a:ext>
            </a:extLst>
          </p:cNvPr>
          <p:cNvSpPr/>
          <p:nvPr/>
        </p:nvSpPr>
        <p:spPr>
          <a:xfrm>
            <a:off x="7937032" y="1730114"/>
            <a:ext cx="436104" cy="140190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solidFill>
              <a:srgbClr val="FFFF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933461" y="2921168"/>
            <a:ext cx="10121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525757" y="3075056"/>
            <a:ext cx="894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6.4 </a:t>
            </a:r>
            <a:r>
              <a:rPr lang="ko-KR" altLang="en-US" sz="4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컨브넷을</a:t>
            </a:r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사용한 시퀀스 처리 정리</a:t>
            </a:r>
          </a:p>
        </p:txBody>
      </p:sp>
    </p:spTree>
    <p:extLst>
      <p:ext uri="{BB962C8B-B14F-4D97-AF65-F5344CB8AC3E}">
        <p14:creationId xmlns:p14="http://schemas.microsoft.com/office/powerpoint/2010/main" val="19673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1D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컨브넷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</a:rPr>
              <a:t>시간에 따른 패턴을 </a:t>
            </a:r>
            <a:endParaRPr lang="en-US" altLang="ko-KR" sz="2000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u="sng" dirty="0">
                <a:solidFill>
                  <a:schemeClr val="tx1"/>
                </a:solidFill>
              </a:rPr>
              <a:t>잘 처리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</a:rPr>
              <a:t>일부 문제에 </a:t>
            </a:r>
            <a:r>
              <a:rPr lang="en-US" altLang="ko-KR" sz="2000" u="sng" dirty="0">
                <a:solidFill>
                  <a:schemeClr val="tx1"/>
                </a:solidFill>
              </a:rPr>
              <a:t>RNN</a:t>
            </a:r>
            <a:r>
              <a:rPr lang="ko-KR" altLang="en-US" sz="2000" u="sng" dirty="0">
                <a:solidFill>
                  <a:schemeClr val="tx1"/>
                </a:solidFill>
              </a:rPr>
              <a:t>을 대신할 수 있는</a:t>
            </a:r>
            <a:r>
              <a:rPr lang="en-US" altLang="ko-KR" sz="2000" u="sng" dirty="0">
                <a:solidFill>
                  <a:schemeClr val="tx1"/>
                </a:solidFill>
              </a:rPr>
              <a:t> </a:t>
            </a:r>
            <a:r>
              <a:rPr lang="ko-KR" altLang="en-US" sz="2000" u="sng" dirty="0">
                <a:solidFill>
                  <a:schemeClr val="tx1"/>
                </a:solidFill>
              </a:rPr>
              <a:t>빠른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u="sng" dirty="0">
                <a:solidFill>
                  <a:schemeClr val="tx1"/>
                </a:solidFill>
              </a:rPr>
              <a:t>1D </a:t>
            </a:r>
            <a:r>
              <a:rPr lang="ko-KR" altLang="en-US" sz="2000" u="sng" dirty="0" err="1">
                <a:solidFill>
                  <a:schemeClr val="tx1"/>
                </a:solidFill>
              </a:rPr>
              <a:t>컨브넷</a:t>
            </a:r>
            <a:r>
              <a:rPr lang="ko-KR" altLang="en-US" sz="2000" u="sng" dirty="0">
                <a:solidFill>
                  <a:schemeClr val="tx1"/>
                </a:solidFill>
              </a:rPr>
              <a:t> 구성</a:t>
            </a:r>
            <a:endParaRPr lang="en-US" altLang="ko-KR" sz="2000" u="sng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u="sng" dirty="0">
                <a:solidFill>
                  <a:schemeClr val="tx1"/>
                </a:solidFill>
              </a:rPr>
              <a:t>RNN </a:t>
            </a:r>
            <a:r>
              <a:rPr lang="ko-KR" altLang="en-US" sz="2000" u="sng" dirty="0">
                <a:solidFill>
                  <a:schemeClr val="tx1"/>
                </a:solidFill>
              </a:rPr>
              <a:t>이전의 </a:t>
            </a:r>
            <a:r>
              <a:rPr lang="ko-KR" altLang="en-US" sz="2000" u="sng" dirty="0" err="1">
                <a:solidFill>
                  <a:schemeClr val="tx1"/>
                </a:solidFill>
              </a:rPr>
              <a:t>전처리</a:t>
            </a:r>
            <a:r>
              <a:rPr lang="ko-KR" altLang="en-US" sz="2000" u="sng" dirty="0">
                <a:solidFill>
                  <a:schemeClr val="tx1"/>
                </a:solidFill>
              </a:rPr>
              <a:t> 단계로 사용</a:t>
            </a:r>
            <a:endParaRPr lang="en-US" altLang="ko-KR" sz="2000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시퀀스 길이를 줄인다</a:t>
            </a:r>
            <a:r>
              <a:rPr lang="en-US" altLang="ko-KR" sz="15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>
                <a:solidFill>
                  <a:schemeClr val="tx1"/>
                </a:solidFill>
                <a:sym typeface="Wingdings" panose="05000000000000000000" pitchFamily="2" charset="2"/>
              </a:rPr>
              <a:t>RNN</a:t>
            </a:r>
            <a:r>
              <a:rPr lang="ko-KR" alt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이 처리할 유용한 표현 추출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28D0F8-73A2-48AA-B0C1-6A440A2729F8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rgbClr val="FB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Conv1D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MaxPooling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err="1">
                <a:solidFill>
                  <a:schemeClr val="tx1"/>
                </a:solidFill>
              </a:rPr>
              <a:t>풀링</a:t>
            </a:r>
            <a:r>
              <a:rPr lang="ko-KR" altLang="en-US" sz="1600" dirty="0">
                <a:solidFill>
                  <a:schemeClr val="tx1"/>
                </a:solidFill>
              </a:rPr>
              <a:t> 연산</a:t>
            </a:r>
            <a:r>
              <a:rPr lang="en-US" altLang="ko-KR" sz="1600" dirty="0">
                <a:solidFill>
                  <a:schemeClr val="tx1"/>
                </a:solidFill>
              </a:rPr>
              <a:t> or Flatten 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677A6-508F-4061-BB18-32E93F13AF96}"/>
              </a:ext>
            </a:extLst>
          </p:cNvPr>
          <p:cNvSpPr txBox="1"/>
          <p:nvPr/>
        </p:nvSpPr>
        <p:spPr>
          <a:xfrm>
            <a:off x="15700" y="191052"/>
            <a:ext cx="894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6.4 </a:t>
            </a:r>
            <a:r>
              <a:rPr lang="ko-KR" altLang="en-US" sz="4000" i="1" dirty="0" err="1">
                <a:solidFill>
                  <a:schemeClr val="bg1"/>
                </a:solidFill>
              </a:rPr>
              <a:t>컨브넷을</a:t>
            </a:r>
            <a:r>
              <a:rPr lang="ko-KR" altLang="en-US" sz="4000" i="1" dirty="0">
                <a:solidFill>
                  <a:schemeClr val="bg1"/>
                </a:solidFill>
              </a:rPr>
              <a:t> 사용한 시퀀스 처리 정리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1AEECD-04A3-4491-875A-63AD2008DDEE}"/>
              </a:ext>
            </a:extLst>
          </p:cNvPr>
          <p:cNvSpPr/>
          <p:nvPr/>
        </p:nvSpPr>
        <p:spPr>
          <a:xfrm rot="5400000">
            <a:off x="9510551" y="3825745"/>
            <a:ext cx="461298" cy="499364"/>
          </a:xfrm>
          <a:prstGeom prst="rightArrow">
            <a:avLst/>
          </a:prstGeom>
          <a:solidFill>
            <a:srgbClr val="FB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3975F5-4C5F-4615-99B5-609722AC8D0D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u="sng" dirty="0">
                <a:solidFill>
                  <a:schemeClr val="tx1"/>
                </a:solidFill>
              </a:rPr>
              <a:t>적은 비용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6A573687-DB17-40D5-85A6-57BC4007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499" y="4589385"/>
            <a:ext cx="6735115" cy="13146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순환 신경망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5D2BC9-BBAE-46D0-A181-FA0DC48D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81" y="1614489"/>
            <a:ext cx="3467584" cy="11812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5C23B3-0399-4280-A746-94A3040DDC38}"/>
              </a:ext>
            </a:extLst>
          </p:cNvPr>
          <p:cNvGrpSpPr/>
          <p:nvPr/>
        </p:nvGrpSpPr>
        <p:grpSpPr>
          <a:xfrm>
            <a:off x="355106" y="1111936"/>
            <a:ext cx="3650890" cy="4228308"/>
            <a:chOff x="292962" y="1637933"/>
            <a:chExt cx="3650890" cy="42283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5D764FC-C548-4DB5-A075-DF5B393EC5F1}"/>
                </a:ext>
              </a:extLst>
            </p:cNvPr>
            <p:cNvSpPr/>
            <p:nvPr/>
          </p:nvSpPr>
          <p:spPr>
            <a:xfrm>
              <a:off x="1671169" y="3257701"/>
              <a:ext cx="2272683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</a:rPr>
                <a:t>RNN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id="{97CBF79B-4A0C-498F-A47A-C8CF14DD88C5}"/>
                </a:ext>
              </a:extLst>
            </p:cNvPr>
            <p:cNvSpPr/>
            <p:nvPr/>
          </p:nvSpPr>
          <p:spPr>
            <a:xfrm>
              <a:off x="2590007" y="2014828"/>
              <a:ext cx="435006" cy="1242874"/>
            </a:xfrm>
            <a:prstGeom prst="upArrow">
              <a:avLst>
                <a:gd name="adj1" fmla="val 19531"/>
                <a:gd name="adj2" fmla="val 63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위쪽 21">
              <a:extLst>
                <a:ext uri="{FF2B5EF4-FFF2-40B4-BE49-F238E27FC236}">
                  <a16:creationId xmlns:a16="http://schemas.microsoft.com/office/drawing/2014/main" id="{D8A8F951-8FB3-4880-A61B-F91621C6F81A}"/>
                </a:ext>
              </a:extLst>
            </p:cNvPr>
            <p:cNvSpPr/>
            <p:nvPr/>
          </p:nvSpPr>
          <p:spPr>
            <a:xfrm>
              <a:off x="2600364" y="4172101"/>
              <a:ext cx="435006" cy="1242874"/>
            </a:xfrm>
            <a:prstGeom prst="upArrow">
              <a:avLst>
                <a:gd name="adj1" fmla="val 19531"/>
                <a:gd name="adj2" fmla="val 634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위로 굽음 15">
              <a:extLst>
                <a:ext uri="{FF2B5EF4-FFF2-40B4-BE49-F238E27FC236}">
                  <a16:creationId xmlns:a16="http://schemas.microsoft.com/office/drawing/2014/main" id="{93165211-7FF8-4A17-8E6F-8E710F568E37}"/>
                </a:ext>
              </a:extLst>
            </p:cNvPr>
            <p:cNvSpPr/>
            <p:nvPr/>
          </p:nvSpPr>
          <p:spPr>
            <a:xfrm rot="5400000">
              <a:off x="469856" y="2716283"/>
              <a:ext cx="965974" cy="1319761"/>
            </a:xfrm>
            <a:prstGeom prst="bentUpArrow">
              <a:avLst>
                <a:gd name="adj1" fmla="val 10294"/>
                <a:gd name="adj2" fmla="val 15932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1573A5-6BDB-4B65-82D5-D33C97032E9F}"/>
                </a:ext>
              </a:extLst>
            </p:cNvPr>
            <p:cNvSpPr/>
            <p:nvPr/>
          </p:nvSpPr>
          <p:spPr>
            <a:xfrm>
              <a:off x="390618" y="2893176"/>
              <a:ext cx="2455362" cy="110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BD82F2-7DE7-41DD-92C9-44E16D3BD698}"/>
                </a:ext>
              </a:extLst>
            </p:cNvPr>
            <p:cNvSpPr txBox="1"/>
            <p:nvPr/>
          </p:nvSpPr>
          <p:spPr>
            <a:xfrm>
              <a:off x="2285511" y="5466131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입력</a:t>
              </a:r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(2D)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D5E934-DF6F-43C2-A438-0AE0FC062EA3}"/>
                </a:ext>
              </a:extLst>
            </p:cNvPr>
            <p:cNvSpPr txBox="1"/>
            <p:nvPr/>
          </p:nvSpPr>
          <p:spPr>
            <a:xfrm>
              <a:off x="2477932" y="1637933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출력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A26F6A-B541-4CD7-887B-5B5A0DAFFCFC}"/>
                </a:ext>
              </a:extLst>
            </p:cNvPr>
            <p:cNvSpPr txBox="1"/>
            <p:nvPr/>
          </p:nvSpPr>
          <p:spPr>
            <a:xfrm>
              <a:off x="292962" y="3713187"/>
              <a:ext cx="1133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순환연결</a:t>
              </a:r>
              <a:endParaRPr lang="en-US" altLang="ko-KR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상태</a:t>
              </a:r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6BCA75B-1D4D-45A5-ADB6-A8CF1FD26EA7}"/>
              </a:ext>
            </a:extLst>
          </p:cNvPr>
          <p:cNvSpPr txBox="1"/>
          <p:nvPr/>
        </p:nvSpPr>
        <p:spPr>
          <a:xfrm>
            <a:off x="863967" y="5503189"/>
            <a:ext cx="401137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시퀀스의 원소 순회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처리한 정보를 상태</a:t>
            </a:r>
            <a:r>
              <a:rPr lang="en-US" altLang="ko-KR" spc="-150" dirty="0">
                <a:solidFill>
                  <a:srgbClr val="393939"/>
                </a:solidFill>
                <a:latin typeface="+mn-ea"/>
              </a:rPr>
              <a:t>(state)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에 저장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F03327-D949-446D-AADB-EE96BBCAE658}"/>
              </a:ext>
            </a:extLst>
          </p:cNvPr>
          <p:cNvCxnSpPr>
            <a:cxnSpLocks/>
          </p:cNvCxnSpPr>
          <p:nvPr/>
        </p:nvCxnSpPr>
        <p:spPr>
          <a:xfrm>
            <a:off x="5406499" y="1907671"/>
            <a:ext cx="1127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0842E8-7470-4622-A31D-475630B3E657}"/>
              </a:ext>
            </a:extLst>
          </p:cNvPr>
          <p:cNvCxnSpPr>
            <a:cxnSpLocks/>
          </p:cNvCxnSpPr>
          <p:nvPr/>
        </p:nvCxnSpPr>
        <p:spPr>
          <a:xfrm>
            <a:off x="6739630" y="2465824"/>
            <a:ext cx="198416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54D64C-A351-4CCE-BC11-CB045C87A143}"/>
              </a:ext>
            </a:extLst>
          </p:cNvPr>
          <p:cNvCxnSpPr>
            <a:cxnSpLocks/>
          </p:cNvCxnSpPr>
          <p:nvPr/>
        </p:nvCxnSpPr>
        <p:spPr>
          <a:xfrm>
            <a:off x="6840305" y="5519633"/>
            <a:ext cx="503801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5B0D99F-ECCA-4013-B8E2-711697C28A6A}"/>
              </a:ext>
            </a:extLst>
          </p:cNvPr>
          <p:cNvSpPr/>
          <p:nvPr/>
        </p:nvSpPr>
        <p:spPr>
          <a:xfrm>
            <a:off x="8318374" y="5211190"/>
            <a:ext cx="361026" cy="361026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4E6C7CA-C812-4437-B3A2-0E571D1B7294}"/>
              </a:ext>
            </a:extLst>
          </p:cNvPr>
          <p:cNvSpPr/>
          <p:nvPr/>
        </p:nvSpPr>
        <p:spPr>
          <a:xfrm>
            <a:off x="10212238" y="5195243"/>
            <a:ext cx="361026" cy="361026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7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순환 신경망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0D2EE5-DDAC-4A8E-803E-5D78C2EE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960"/>
            <a:ext cx="7097115" cy="5858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5BE19-6F79-4670-BCCB-E7ED322E9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241" y="1728838"/>
            <a:ext cx="5362759" cy="226067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937332-3255-44D6-8B24-9B4B66E53745}"/>
              </a:ext>
            </a:extLst>
          </p:cNvPr>
          <p:cNvCxnSpPr/>
          <p:nvPr/>
        </p:nvCxnSpPr>
        <p:spPr>
          <a:xfrm>
            <a:off x="1464816" y="1908699"/>
            <a:ext cx="31959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1BFFE5-5944-45D4-8366-027551A79C3C}"/>
              </a:ext>
            </a:extLst>
          </p:cNvPr>
          <p:cNvCxnSpPr/>
          <p:nvPr/>
        </p:nvCxnSpPr>
        <p:spPr>
          <a:xfrm>
            <a:off x="1901302" y="2203142"/>
            <a:ext cx="31959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AF7B8-ECBD-45AE-9921-CE9E3187A489}"/>
              </a:ext>
            </a:extLst>
          </p:cNvPr>
          <p:cNvCxnSpPr/>
          <p:nvPr/>
        </p:nvCxnSpPr>
        <p:spPr>
          <a:xfrm>
            <a:off x="2055183" y="2470951"/>
            <a:ext cx="31959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FB8328-D5C4-4C9C-A70D-45B2C563003F}"/>
              </a:ext>
            </a:extLst>
          </p:cNvPr>
          <p:cNvCxnSpPr>
            <a:cxnSpLocks/>
          </p:cNvCxnSpPr>
          <p:nvPr/>
        </p:nvCxnSpPr>
        <p:spPr>
          <a:xfrm>
            <a:off x="201229" y="3040601"/>
            <a:ext cx="571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84FA94-A555-42FE-91E4-35CC6E6C4F53}"/>
              </a:ext>
            </a:extLst>
          </p:cNvPr>
          <p:cNvCxnSpPr>
            <a:cxnSpLocks/>
          </p:cNvCxnSpPr>
          <p:nvPr/>
        </p:nvCxnSpPr>
        <p:spPr>
          <a:xfrm>
            <a:off x="174595" y="3574741"/>
            <a:ext cx="7753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7641ED-7613-4D29-966A-E8A99FF1CC6A}"/>
              </a:ext>
            </a:extLst>
          </p:cNvPr>
          <p:cNvCxnSpPr>
            <a:cxnSpLocks/>
          </p:cNvCxnSpPr>
          <p:nvPr/>
        </p:nvCxnSpPr>
        <p:spPr>
          <a:xfrm>
            <a:off x="1577269" y="3574741"/>
            <a:ext cx="4779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C1C83-C4FE-4B6F-BD1A-B47F32C96D89}"/>
              </a:ext>
            </a:extLst>
          </p:cNvPr>
          <p:cNvSpPr/>
          <p:nvPr/>
        </p:nvSpPr>
        <p:spPr>
          <a:xfrm>
            <a:off x="132080" y="3790765"/>
            <a:ext cx="5963920" cy="910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ABF294-2624-40B0-91D2-4C0AF19B592E}"/>
              </a:ext>
            </a:extLst>
          </p:cNvPr>
          <p:cNvSpPr/>
          <p:nvPr/>
        </p:nvSpPr>
        <p:spPr>
          <a:xfrm>
            <a:off x="4279037" y="5450888"/>
            <a:ext cx="291464" cy="291464"/>
          </a:xfrm>
          <a:prstGeom prst="ellipse">
            <a:avLst/>
          </a:prstGeom>
          <a:solidFill>
            <a:srgbClr val="FF0000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04B3BE-FEE8-4714-AB11-F759AF9E9894}"/>
              </a:ext>
            </a:extLst>
          </p:cNvPr>
          <p:cNvSpPr/>
          <p:nvPr/>
        </p:nvSpPr>
        <p:spPr>
          <a:xfrm>
            <a:off x="342641" y="5450888"/>
            <a:ext cx="944622" cy="2865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F3842F-8EF6-4624-87D3-50F9494013C2}"/>
              </a:ext>
            </a:extLst>
          </p:cNvPr>
          <p:cNvSpPr/>
          <p:nvPr/>
        </p:nvSpPr>
        <p:spPr>
          <a:xfrm>
            <a:off x="1384917" y="6009134"/>
            <a:ext cx="944622" cy="2865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3B9F12-EBE6-4D1A-B60A-C2932153C2D8}"/>
              </a:ext>
            </a:extLst>
          </p:cNvPr>
          <p:cNvCxnSpPr>
            <a:cxnSpLocks/>
          </p:cNvCxnSpPr>
          <p:nvPr/>
        </p:nvCxnSpPr>
        <p:spPr>
          <a:xfrm>
            <a:off x="342641" y="6295715"/>
            <a:ext cx="7753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1B64C2-23AA-4933-AEF8-064C84CF0F57}"/>
              </a:ext>
            </a:extLst>
          </p:cNvPr>
          <p:cNvSpPr/>
          <p:nvPr/>
        </p:nvSpPr>
        <p:spPr>
          <a:xfrm>
            <a:off x="3620591" y="6532731"/>
            <a:ext cx="1892442" cy="286581"/>
          </a:xfrm>
          <a:prstGeom prst="rect">
            <a:avLst/>
          </a:prstGeom>
          <a:solidFill>
            <a:srgbClr val="B4E1FF">
              <a:alpha val="4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427ED-609A-4E64-83D1-E2D0EAF61FF5}"/>
              </a:ext>
            </a:extLst>
          </p:cNvPr>
          <p:cNvSpPr txBox="1"/>
          <p:nvPr/>
        </p:nvSpPr>
        <p:spPr>
          <a:xfrm flipH="1">
            <a:off x="7482788" y="1149102"/>
            <a:ext cx="388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시간에 따라 펼쳐진 간단한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6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6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20B2D-FA06-4556-A8B5-90CD0E7F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90" y="1202764"/>
            <a:ext cx="6910717" cy="10366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6F1A8E-0B60-49BF-9B61-E22683937061}"/>
              </a:ext>
            </a:extLst>
          </p:cNvPr>
          <p:cNvCxnSpPr>
            <a:cxnSpLocks/>
          </p:cNvCxnSpPr>
          <p:nvPr/>
        </p:nvCxnSpPr>
        <p:spPr>
          <a:xfrm>
            <a:off x="7341833" y="1969814"/>
            <a:ext cx="17932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22BF-4068-43D6-859B-CBC13263E081}"/>
              </a:ext>
            </a:extLst>
          </p:cNvPr>
          <p:cNvSpPr/>
          <p:nvPr/>
        </p:nvSpPr>
        <p:spPr>
          <a:xfrm>
            <a:off x="7589900" y="2779728"/>
            <a:ext cx="3560453" cy="41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시퀀스 </a:t>
            </a:r>
            <a:r>
              <a:rPr lang="ko-KR" altLang="en-US" sz="2000" b="1" dirty="0">
                <a:solidFill>
                  <a:srgbClr val="FF0000"/>
                </a:solidFill>
              </a:rPr>
              <a:t>배치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25CDE5-6DB7-4A95-BEC2-FC17CEC7C0FE}"/>
              </a:ext>
            </a:extLst>
          </p:cNvPr>
          <p:cNvSpPr/>
          <p:nvPr/>
        </p:nvSpPr>
        <p:spPr>
          <a:xfrm>
            <a:off x="708529" y="2779728"/>
            <a:ext cx="3560453" cy="41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하나의 시퀀스 처리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95A7DB6-C8E5-46BF-B814-588F20E3AE6B}"/>
              </a:ext>
            </a:extLst>
          </p:cNvPr>
          <p:cNvSpPr/>
          <p:nvPr/>
        </p:nvSpPr>
        <p:spPr>
          <a:xfrm>
            <a:off x="5787549" y="2834810"/>
            <a:ext cx="559293" cy="306396"/>
          </a:xfrm>
          <a:prstGeom prst="right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82045D8-8AF7-45CA-80DA-1BE2F650FD2B}"/>
              </a:ext>
            </a:extLst>
          </p:cNvPr>
          <p:cNvSpPr/>
          <p:nvPr/>
        </p:nvSpPr>
        <p:spPr>
          <a:xfrm>
            <a:off x="1601246" y="2123928"/>
            <a:ext cx="1775017" cy="1775017"/>
          </a:xfrm>
          <a:prstGeom prst="mathMultiply">
            <a:avLst>
              <a:gd name="adj1" fmla="val 7968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E249B-579B-4B53-A8AD-FEFC2D2DDEE8}"/>
              </a:ext>
            </a:extLst>
          </p:cNvPr>
          <p:cNvSpPr/>
          <p:nvPr/>
        </p:nvSpPr>
        <p:spPr>
          <a:xfrm>
            <a:off x="708527" y="4880182"/>
            <a:ext cx="3560453" cy="41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(timesteps, </a:t>
            </a:r>
            <a:r>
              <a:rPr lang="en-US" altLang="ko-KR" sz="2000" b="1" dirty="0" err="1">
                <a:solidFill>
                  <a:schemeClr val="tx1"/>
                </a:solidFill>
              </a:rPr>
              <a:t>input_features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D49F9-381C-433F-B21C-4D9ED029BC70}"/>
              </a:ext>
            </a:extLst>
          </p:cNvPr>
          <p:cNvSpPr/>
          <p:nvPr/>
        </p:nvSpPr>
        <p:spPr>
          <a:xfrm>
            <a:off x="6919635" y="4874709"/>
            <a:ext cx="4900982" cy="41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batch_size</a:t>
            </a:r>
            <a:r>
              <a:rPr lang="en-US" altLang="ko-KR" sz="2000" b="1" dirty="0">
                <a:solidFill>
                  <a:schemeClr val="tx1"/>
                </a:solidFill>
              </a:rPr>
              <a:t>, timesteps, </a:t>
            </a:r>
            <a:r>
              <a:rPr lang="en-US" altLang="ko-KR" sz="2000" b="1" dirty="0" err="1">
                <a:solidFill>
                  <a:schemeClr val="tx1"/>
                </a:solidFill>
              </a:rPr>
              <a:t>input_features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201FD88-3DD1-4179-9B30-FE1AE40D60C9}"/>
              </a:ext>
            </a:extLst>
          </p:cNvPr>
          <p:cNvSpPr/>
          <p:nvPr/>
        </p:nvSpPr>
        <p:spPr>
          <a:xfrm>
            <a:off x="5423414" y="4946997"/>
            <a:ext cx="559293" cy="306396"/>
          </a:xfrm>
          <a:prstGeom prst="right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9A398871-0A36-46B4-B86B-262E80E04AF2}"/>
              </a:ext>
            </a:extLst>
          </p:cNvPr>
          <p:cNvSpPr/>
          <p:nvPr/>
        </p:nvSpPr>
        <p:spPr>
          <a:xfrm>
            <a:off x="1684534" y="4133258"/>
            <a:ext cx="1775017" cy="1775017"/>
          </a:xfrm>
          <a:prstGeom prst="mathMultiply">
            <a:avLst>
              <a:gd name="adj1" fmla="val 7968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3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순환 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2EBF2-553B-448D-81E1-8F6263EA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0" y="2899947"/>
            <a:ext cx="5134654" cy="3627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AABC52-FA4B-4CEF-89BE-47B3615A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36" y="2899947"/>
            <a:ext cx="5892304" cy="35398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1BED4-9E90-4916-AAB5-953539D481CD}"/>
              </a:ext>
            </a:extLst>
          </p:cNvPr>
          <p:cNvCxnSpPr>
            <a:cxnSpLocks/>
          </p:cNvCxnSpPr>
          <p:nvPr/>
        </p:nvCxnSpPr>
        <p:spPr>
          <a:xfrm>
            <a:off x="1195831" y="4033659"/>
            <a:ext cx="1127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6D0F83-7F4E-4621-B2B7-F62195A97AF1}"/>
              </a:ext>
            </a:extLst>
          </p:cNvPr>
          <p:cNvCxnSpPr>
            <a:cxnSpLocks/>
          </p:cNvCxnSpPr>
          <p:nvPr/>
        </p:nvCxnSpPr>
        <p:spPr>
          <a:xfrm>
            <a:off x="6932361" y="3671154"/>
            <a:ext cx="3213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93EA0D-5695-429B-948D-AE0C8E6D40F0}"/>
              </a:ext>
            </a:extLst>
          </p:cNvPr>
          <p:cNvSpPr/>
          <p:nvPr/>
        </p:nvSpPr>
        <p:spPr>
          <a:xfrm>
            <a:off x="8184113" y="3429527"/>
            <a:ext cx="1961965" cy="241627"/>
          </a:xfrm>
          <a:prstGeom prst="rect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9CFDB-4B47-45B0-9434-5BE3AE5EE865}"/>
              </a:ext>
            </a:extLst>
          </p:cNvPr>
          <p:cNvSpPr txBox="1"/>
          <p:nvPr/>
        </p:nvSpPr>
        <p:spPr>
          <a:xfrm>
            <a:off x="370360" y="2361424"/>
            <a:ext cx="20024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마지막 출력만 반환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EB36D-8C83-46B8-9DA2-BC8E4EE5F1E1}"/>
              </a:ext>
            </a:extLst>
          </p:cNvPr>
          <p:cNvSpPr txBox="1"/>
          <p:nvPr/>
        </p:nvSpPr>
        <p:spPr>
          <a:xfrm>
            <a:off x="5929336" y="2361424"/>
            <a:ext cx="1790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전체 시퀀스 반환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E63622-8AB5-4B72-BA7C-37A9CD395681}"/>
              </a:ext>
            </a:extLst>
          </p:cNvPr>
          <p:cNvSpPr/>
          <p:nvPr/>
        </p:nvSpPr>
        <p:spPr>
          <a:xfrm>
            <a:off x="343228" y="1989925"/>
            <a:ext cx="1063751" cy="288306"/>
          </a:xfrm>
          <a:prstGeom prst="ellipse">
            <a:avLst/>
          </a:prstGeom>
          <a:solidFill>
            <a:srgbClr val="C5D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모드 </a:t>
            </a:r>
            <a:r>
              <a:rPr lang="en-US" altLang="ko-KR" sz="1500" b="1" dirty="0">
                <a:solidFill>
                  <a:schemeClr val="tx1"/>
                </a:solidFill>
              </a:rPr>
              <a:t>1)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555BC6B-34F1-41CC-BE00-958FC42C2774}"/>
              </a:ext>
            </a:extLst>
          </p:cNvPr>
          <p:cNvSpPr/>
          <p:nvPr/>
        </p:nvSpPr>
        <p:spPr>
          <a:xfrm>
            <a:off x="5929336" y="1989925"/>
            <a:ext cx="1063751" cy="288306"/>
          </a:xfrm>
          <a:prstGeom prst="ellipse">
            <a:avLst/>
          </a:prstGeom>
          <a:solidFill>
            <a:srgbClr val="C5D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모드 </a:t>
            </a:r>
            <a:r>
              <a:rPr lang="en-US" altLang="ko-KR" sz="1500" b="1" dirty="0">
                <a:solidFill>
                  <a:schemeClr val="tx1"/>
                </a:solidFill>
              </a:rPr>
              <a:t>2)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AC461-E294-491A-9AE9-5964A8B6B09D}"/>
              </a:ext>
            </a:extLst>
          </p:cNvPr>
          <p:cNvSpPr txBox="1"/>
          <p:nvPr/>
        </p:nvSpPr>
        <p:spPr>
          <a:xfrm>
            <a:off x="7720212" y="2392201"/>
            <a:ext cx="390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▶"/>
            </a:pPr>
            <a:r>
              <a:rPr lang="ko-KR" altLang="en-US" sz="1400" spc="-150" dirty="0">
                <a:solidFill>
                  <a:srgbClr val="393939"/>
                </a:solidFill>
              </a:rPr>
              <a:t>크기 </a:t>
            </a:r>
            <a:r>
              <a:rPr lang="en-US" altLang="ko-KR" sz="1400" spc="-150" dirty="0">
                <a:solidFill>
                  <a:srgbClr val="393939"/>
                </a:solidFill>
              </a:rPr>
              <a:t>: (</a:t>
            </a:r>
            <a:r>
              <a:rPr lang="en-US" altLang="ko-KR" sz="1400" spc="-150" dirty="0" err="1">
                <a:solidFill>
                  <a:srgbClr val="393939"/>
                </a:solidFill>
              </a:rPr>
              <a:t>batch_size</a:t>
            </a:r>
            <a:r>
              <a:rPr lang="en-US" altLang="ko-KR" sz="1400" spc="-150" dirty="0">
                <a:solidFill>
                  <a:srgbClr val="393939"/>
                </a:solidFill>
              </a:rPr>
              <a:t>, timesteps, </a:t>
            </a:r>
            <a:r>
              <a:rPr lang="en-US" altLang="ko-KR" sz="1400" spc="-150" dirty="0" err="1">
                <a:solidFill>
                  <a:srgbClr val="393939"/>
                </a:solidFill>
              </a:rPr>
              <a:t>output_features</a:t>
            </a:r>
            <a:r>
              <a:rPr lang="en-US" altLang="ko-KR" sz="1400" spc="-150" dirty="0">
                <a:solidFill>
                  <a:srgbClr val="393939"/>
                </a:solidFill>
              </a:rPr>
              <a:t>) 3D </a:t>
            </a:r>
            <a:r>
              <a:rPr lang="ko-KR" altLang="en-US" sz="1400" spc="-150" dirty="0" err="1">
                <a:solidFill>
                  <a:srgbClr val="393939"/>
                </a:solidFill>
              </a:rPr>
              <a:t>텐서</a:t>
            </a:r>
            <a:endParaRPr lang="en-US" altLang="ko-KR" sz="1400" spc="-150" dirty="0">
              <a:solidFill>
                <a:srgbClr val="39393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CECA9-AFE1-4683-BC83-442EF5280993}"/>
              </a:ext>
            </a:extLst>
          </p:cNvPr>
          <p:cNvSpPr txBox="1"/>
          <p:nvPr/>
        </p:nvSpPr>
        <p:spPr>
          <a:xfrm>
            <a:off x="2372832" y="2392201"/>
            <a:ext cx="32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▶"/>
            </a:pPr>
            <a:r>
              <a:rPr lang="ko-KR" altLang="en-US" sz="1400" spc="-150" dirty="0">
                <a:solidFill>
                  <a:srgbClr val="393939"/>
                </a:solidFill>
              </a:rPr>
              <a:t>크기 </a:t>
            </a:r>
            <a:r>
              <a:rPr lang="en-US" altLang="ko-KR" sz="1400" spc="-150" dirty="0">
                <a:solidFill>
                  <a:srgbClr val="393939"/>
                </a:solidFill>
              </a:rPr>
              <a:t>: (</a:t>
            </a:r>
            <a:r>
              <a:rPr lang="en-US" altLang="ko-KR" sz="1400" spc="-150" dirty="0" err="1">
                <a:solidFill>
                  <a:srgbClr val="393939"/>
                </a:solidFill>
              </a:rPr>
              <a:t>batch_size</a:t>
            </a:r>
            <a:r>
              <a:rPr lang="en-US" altLang="ko-KR" sz="1400" spc="-150" dirty="0">
                <a:solidFill>
                  <a:srgbClr val="393939"/>
                </a:solidFill>
              </a:rPr>
              <a:t>, </a:t>
            </a:r>
            <a:r>
              <a:rPr lang="en-US" altLang="ko-KR" sz="1400" spc="-150" dirty="0" err="1">
                <a:solidFill>
                  <a:srgbClr val="393939"/>
                </a:solidFill>
              </a:rPr>
              <a:t>output_features</a:t>
            </a:r>
            <a:r>
              <a:rPr lang="en-US" altLang="ko-KR" sz="1400" spc="-150" dirty="0">
                <a:solidFill>
                  <a:srgbClr val="393939"/>
                </a:solidFill>
              </a:rPr>
              <a:t>) 2D </a:t>
            </a:r>
            <a:r>
              <a:rPr lang="ko-KR" altLang="en-US" sz="1400" spc="-150" dirty="0" err="1">
                <a:solidFill>
                  <a:srgbClr val="393939"/>
                </a:solidFill>
              </a:rPr>
              <a:t>텐서</a:t>
            </a:r>
            <a:endParaRPr lang="en-US" altLang="ko-KR" sz="1400" spc="-150" dirty="0">
              <a:solidFill>
                <a:srgbClr val="393939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5A359D-C87A-4C3A-B7A8-5F98F18930E0}"/>
              </a:ext>
            </a:extLst>
          </p:cNvPr>
          <p:cNvSpPr/>
          <p:nvPr/>
        </p:nvSpPr>
        <p:spPr>
          <a:xfrm>
            <a:off x="345721" y="1378007"/>
            <a:ext cx="3560453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return_sequences = False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3A94AE-D20E-4944-A162-D24DC7D7FE8F}"/>
              </a:ext>
            </a:extLst>
          </p:cNvPr>
          <p:cNvSpPr/>
          <p:nvPr/>
        </p:nvSpPr>
        <p:spPr>
          <a:xfrm>
            <a:off x="5929336" y="1381756"/>
            <a:ext cx="3560453" cy="41656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return_sequences = True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6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A8934D-0F1A-40E6-B78E-4E45310A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34" y="0"/>
            <a:ext cx="7710566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CED0D7-FE61-4A38-B008-2016F6C9C2BD}"/>
              </a:ext>
            </a:extLst>
          </p:cNvPr>
          <p:cNvSpPr/>
          <p:nvPr/>
        </p:nvSpPr>
        <p:spPr>
          <a:xfrm>
            <a:off x="7355734" y="668572"/>
            <a:ext cx="2576589" cy="760733"/>
          </a:xfrm>
          <a:prstGeom prst="rect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4600A5-FA40-44C9-9FCE-591177C3D731}"/>
              </a:ext>
            </a:extLst>
          </p:cNvPr>
          <p:cNvCxnSpPr>
            <a:cxnSpLocks/>
          </p:cNvCxnSpPr>
          <p:nvPr/>
        </p:nvCxnSpPr>
        <p:spPr>
          <a:xfrm>
            <a:off x="5774920" y="1689954"/>
            <a:ext cx="1485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C8BB45-4D39-4681-8219-1367B5B1F69C}"/>
              </a:ext>
            </a:extLst>
          </p:cNvPr>
          <p:cNvSpPr txBox="1"/>
          <p:nvPr/>
        </p:nvSpPr>
        <p:spPr>
          <a:xfrm>
            <a:off x="443027" y="2994105"/>
            <a:ext cx="389722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중간층들이</a:t>
            </a:r>
            <a:r>
              <a:rPr lang="en-US" altLang="ko-KR" spc="-15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전체 출력 시퀀스를 반환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맨 위층만 마지막 출력을 반환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98978-90F1-4CB7-8154-5BF51FFF0006}"/>
              </a:ext>
            </a:extLst>
          </p:cNvPr>
          <p:cNvSpPr txBox="1"/>
          <p:nvPr/>
        </p:nvSpPr>
        <p:spPr>
          <a:xfrm>
            <a:off x="443027" y="215314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여러 개의 순환 층</a:t>
            </a:r>
          </a:p>
        </p:txBody>
      </p:sp>
    </p:spTree>
    <p:extLst>
      <p:ext uri="{BB962C8B-B14F-4D97-AF65-F5344CB8AC3E}">
        <p14:creationId xmlns:p14="http://schemas.microsoft.com/office/powerpoint/2010/main" val="273348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763</Words>
  <Application>Microsoft Office PowerPoint</Application>
  <PresentationFormat>와이드스크린</PresentationFormat>
  <Paragraphs>227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ExtraBold</vt:lpstr>
      <vt:lpstr>나눔스퀘어 Light</vt:lpstr>
      <vt:lpstr>맑은 고딕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 HJ</cp:lastModifiedBy>
  <cp:revision>15</cp:revision>
  <dcterms:created xsi:type="dcterms:W3CDTF">2020-09-07T02:34:06Z</dcterms:created>
  <dcterms:modified xsi:type="dcterms:W3CDTF">2022-01-25T16:14:52Z</dcterms:modified>
</cp:coreProperties>
</file>