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98" r:id="rId5"/>
    <p:sldId id="262" r:id="rId6"/>
    <p:sldId id="299" r:id="rId7"/>
    <p:sldId id="300" r:id="rId8"/>
    <p:sldId id="289" r:id="rId9"/>
    <p:sldId id="301" r:id="rId10"/>
    <p:sldId id="302" r:id="rId11"/>
    <p:sldId id="303" r:id="rId12"/>
    <p:sldId id="304" r:id="rId13"/>
    <p:sldId id="305" r:id="rId14"/>
    <p:sldId id="291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9D"/>
    <a:srgbClr val="393939"/>
    <a:srgbClr val="04396C"/>
    <a:srgbClr val="1E3252"/>
    <a:srgbClr val="6497B1"/>
    <a:srgbClr val="AEAFA9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9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5655816" y="2676872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6.3</a:t>
            </a:r>
            <a:endParaRPr lang="ko-KR" altLang="en-US" sz="4800" spc="-3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2019305040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기온 예측 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274A9-5AD5-4A83-A492-8874D3DCA4D8}"/>
              </a:ext>
            </a:extLst>
          </p:cNvPr>
          <p:cNvSpPr txBox="1"/>
          <p:nvPr/>
        </p:nvSpPr>
        <p:spPr>
          <a:xfrm>
            <a:off x="253793" y="1280649"/>
            <a:ext cx="111572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여기서 사용한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제너레이터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함수는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(samples, targets)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튜플을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반복적으로 반환함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samples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는 입력 데이터로 사용할 배치이고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targets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은 이에 대응되는 타깃 온도의 배열임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data :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앞에서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정규화한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부동 소수 데이터로 이루어진 원본 배열 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lookback :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입력으로 사용하기 위해 거슬러 올라갈 타임스텝 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delay :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타깃으로 사용할 미래의 타임스텝 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min_index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와 </a:t>
            </a:r>
            <a:r>
              <a:rPr lang="en-US" altLang="ko-KR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max_index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: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추출할 타임스텝의 범위를 지정하기 위한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data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배열의 인덱스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</a:p>
          <a:p>
            <a:pPr lvl="6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검증 데이터와 테스트 데이터를 분리하는 데 사용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shuffle :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샘플을 섞을지 시간 순서대로 추출할지 결정함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batch_size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: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배치의 샘플 수 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step :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데이터를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샘플링할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타임스텝 간격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522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기온 예측 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185F54-E2B6-4BE5-A288-F03CE8CDC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3" y="1280649"/>
            <a:ext cx="9124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18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기온 예측 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272393-F586-4AA7-9C40-839877F8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47" y="1194265"/>
            <a:ext cx="7558766" cy="55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7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상식 수준의 기준점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2,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92DF4-2BE2-4DC0-A04E-8F04221F8B46}"/>
              </a:ext>
            </a:extLst>
          </p:cNvPr>
          <p:cNvSpPr txBox="1"/>
          <p:nvPr/>
        </p:nvSpPr>
        <p:spPr>
          <a:xfrm>
            <a:off x="132080" y="1280649"/>
            <a:ext cx="1085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상식 수준의 해결책은 지금으로부터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24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시간 후의 온도는 지금과 동일하다고 예측하는 것임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6E5A72-0EA0-47F4-88EA-6CA90C1C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895475"/>
            <a:ext cx="9105900" cy="3067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9F9899-6ACE-4E15-B201-3228AA3430E8}"/>
              </a:ext>
            </a:extLst>
          </p:cNvPr>
          <p:cNvSpPr txBox="1"/>
          <p:nvPr/>
        </p:nvSpPr>
        <p:spPr>
          <a:xfrm>
            <a:off x="132080" y="5630961"/>
            <a:ext cx="10856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MAE(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평균 절댓값 오차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 =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0.289</a:t>
            </a:r>
          </a:p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평균 절댓값 오차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0.29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에 온도에 대한 표준 편차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(std[1])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를 곱하면 섭씨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2.567°C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가 나옴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546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기본적인 머신 러닝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0BDFC-223C-4D1C-89C7-26E46E424D6C}"/>
              </a:ext>
            </a:extLst>
          </p:cNvPr>
          <p:cNvSpPr txBox="1"/>
          <p:nvPr/>
        </p:nvSpPr>
        <p:spPr>
          <a:xfrm>
            <a:off x="132080" y="1280649"/>
            <a:ext cx="1116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처럼 복잡하고 연산 비용이 많이 드는 모델을 시도하기 전 간단하고 손쉽게 만들 수 있는 머신 러닝 모델을 먼저 만드는 것이 좋음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이를 바탕으로 더 복잡한 방법을 도입하는 근거가 마련되고 실제적인 이득도 얻게 될 것임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EC9C45-C240-4ACD-986B-D9F6052A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130669"/>
            <a:ext cx="9134475" cy="31146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FFDB599-9DF7-4DD7-9EFE-372747761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" t="7543" r="29578" b="387"/>
          <a:stretch/>
        </p:blipFill>
        <p:spPr>
          <a:xfrm>
            <a:off x="6563360" y="1926980"/>
            <a:ext cx="5628640" cy="47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03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기본적인 머신 러닝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0BDFC-223C-4D1C-89C7-26E46E424D6C}"/>
              </a:ext>
            </a:extLst>
          </p:cNvPr>
          <p:cNvSpPr txBox="1"/>
          <p:nvPr/>
        </p:nvSpPr>
        <p:spPr>
          <a:xfrm>
            <a:off x="132080" y="1280649"/>
            <a:ext cx="1116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훈련 손실과 검증 손실의 그래프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D7961D-99A3-4C80-B7FC-DE2F83116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017" y="1149790"/>
            <a:ext cx="4637714" cy="5338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2E0BF-A195-42F3-9DD5-55520E2C58DB}"/>
              </a:ext>
            </a:extLst>
          </p:cNvPr>
          <p:cNvSpPr txBox="1"/>
          <p:nvPr/>
        </p:nvSpPr>
        <p:spPr>
          <a:xfrm>
            <a:off x="2199078" y="6434861"/>
            <a:ext cx="1116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일부 검증 손실은 학습을 사용하지 않은 기준점에 가깝지만 안정적이지 못함</a:t>
            </a:r>
          </a:p>
        </p:txBody>
      </p:sp>
    </p:spTree>
    <p:extLst>
      <p:ext uri="{BB962C8B-B14F-4D97-AF65-F5344CB8AC3E}">
        <p14:creationId xmlns:p14="http://schemas.microsoft.com/office/powerpoint/2010/main" val="944168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300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첫 번째 순환 신경망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1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4,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0BDFC-223C-4D1C-89C7-26E46E424D6C}"/>
              </a:ext>
            </a:extLst>
          </p:cNvPr>
          <p:cNvSpPr txBox="1"/>
          <p:nvPr/>
        </p:nvSpPr>
        <p:spPr>
          <a:xfrm>
            <a:off x="132080" y="1194265"/>
            <a:ext cx="11165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대신 인과 관계와 순서가 의미가 있는 시퀀스 데이터 그대로 사용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GRU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층은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LSTM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과 같은 원리로 작동하지만 조금 더 간결하고 그래서 계산 비용이 덜 듦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계산 비용과 표현 학습 능력 사이의 트레이드오프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(trade-off)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는 머신 러닝 어디에서나 등장함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9BF838-ECE4-42D9-AF07-F7C9C525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645092"/>
            <a:ext cx="5772150" cy="2390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9B6009-498C-45C4-B950-54B619DA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7595"/>
            <a:ext cx="4778471" cy="47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3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300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첫 번째 순환 신경망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1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4,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0BDFC-223C-4D1C-89C7-26E46E424D6C}"/>
              </a:ext>
            </a:extLst>
          </p:cNvPr>
          <p:cNvSpPr txBox="1"/>
          <p:nvPr/>
        </p:nvSpPr>
        <p:spPr>
          <a:xfrm>
            <a:off x="132080" y="1194265"/>
            <a:ext cx="1116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결과창</a:t>
            </a:r>
            <a:endParaRPr lang="ko-KR" altLang="en-US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069EE1-146A-4524-AE39-9DF56236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757102"/>
            <a:ext cx="4029075" cy="4514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555817-B77A-45D7-94B6-43A5B276740C}"/>
              </a:ext>
            </a:extLst>
          </p:cNvPr>
          <p:cNvSpPr txBox="1"/>
          <p:nvPr/>
        </p:nvSpPr>
        <p:spPr>
          <a:xfrm>
            <a:off x="4316730" y="2518678"/>
            <a:ext cx="6103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시퀀스를 펼쳐서 처리하는 완전 연결 네트워크에 비해서 순환 네트워크가 이런 종류의 작업에 훨씬 뛰어나다는 것과 머신 러닝의 가치를 보여줌</a:t>
            </a:r>
            <a:endParaRPr lang="en-US" altLang="ko-KR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endParaRPr lang="en-US" altLang="ko-KR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MAE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=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0.265</a:t>
            </a:r>
            <a:r>
              <a:rPr lang="en-US" altLang="ko-KR" b="0" i="0" dirty="0"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</a:t>
            </a:r>
            <a:r>
              <a:rPr lang="ko-KR" altLang="en-US" b="0" i="0" dirty="0"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크게 과대적합되기 시작하는 곳</a:t>
            </a:r>
            <a:r>
              <a:rPr lang="en-US" altLang="ko-KR" b="0" i="0" dirty="0"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</a:t>
            </a:r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=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2.35°C</a:t>
            </a:r>
          </a:p>
        </p:txBody>
      </p:sp>
    </p:spTree>
    <p:extLst>
      <p:ext uri="{BB962C8B-B14F-4D97-AF65-F5344CB8AC3E}">
        <p14:creationId xmlns:p14="http://schemas.microsoft.com/office/powerpoint/2010/main" val="1852900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7388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과대적합을 감소하기 위해 순환 </a:t>
            </a:r>
            <a:r>
              <a:rPr lang="ko-KR" altLang="en-US" sz="3600" spc="-3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사용하기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5,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0BDFC-223C-4D1C-89C7-26E46E424D6C}"/>
              </a:ext>
            </a:extLst>
          </p:cNvPr>
          <p:cNvSpPr txBox="1"/>
          <p:nvPr/>
        </p:nvSpPr>
        <p:spPr>
          <a:xfrm>
            <a:off x="132080" y="1194265"/>
            <a:ext cx="1116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타임스텝마다 랜덤하게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마스크를 바꾸는 것이 아니라 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동일한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마스크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동일한 유닛의 드롭 패턴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를 모든 타임스텝에 적용해야 함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모든 타임스텝에 동일한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마스크를 적용하면 네트워크가 학습 오차를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타임스템에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걸쳐 적절하게 전파시킴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ko-KR" altLang="en-US" dirty="0">
                <a:solidFill>
                  <a:srgbClr val="FF000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타임스텝마다 </a:t>
            </a:r>
            <a:r>
              <a:rPr lang="ko-KR" altLang="en-US" dirty="0" err="1">
                <a:solidFill>
                  <a:srgbClr val="FF000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랜덤한</a:t>
            </a:r>
            <a:r>
              <a:rPr lang="ko-KR" altLang="en-US" dirty="0">
                <a:solidFill>
                  <a:srgbClr val="FF000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</a:t>
            </a:r>
            <a:r>
              <a:rPr lang="ko-KR" altLang="en-US" dirty="0">
                <a:solidFill>
                  <a:srgbClr val="FF000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마스크를 적용하면 오차 신호가 전파되는 것을 방해하고 학습 과정에 해를 끼침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8275D1-8F91-46C0-AF4E-55E7596DF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1"/>
          <a:stretch/>
        </p:blipFill>
        <p:spPr>
          <a:xfrm>
            <a:off x="161657" y="2949111"/>
            <a:ext cx="5553075" cy="2552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26A722-9783-4F7F-8534-B7804D1ACAF8}"/>
              </a:ext>
            </a:extLst>
          </p:cNvPr>
          <p:cNvSpPr txBox="1"/>
          <p:nvPr/>
        </p:nvSpPr>
        <p:spPr>
          <a:xfrm>
            <a:off x="161657" y="566373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dropout = 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층의 입력에 대한 </a:t>
            </a:r>
            <a:r>
              <a:rPr lang="ko-KR" altLang="en-US" dirty="0" err="1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비율을 정하는 부동 소수의 값</a:t>
            </a:r>
            <a:endParaRPr lang="en-US" altLang="ko-KR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en-US" altLang="ko-KR" dirty="0" err="1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recurrent_dropout</a:t>
            </a:r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= 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순환 상태의 </a:t>
            </a:r>
            <a:r>
              <a:rPr lang="ko-KR" altLang="en-US" dirty="0" err="1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비율을 정함</a:t>
            </a:r>
            <a:endParaRPr lang="en-US" altLang="ko-KR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ko-KR" altLang="en-US" dirty="0" err="1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드롭아웃으로</a:t>
            </a:r>
            <a:r>
              <a:rPr lang="ko-KR" altLang="en-US" dirty="0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규제된 네트워크는 완전히 수렴하는 데 더 오래 걸림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D75C8B-C627-4685-9DCD-3768778F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1096"/>
            <a:ext cx="3984342" cy="44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84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1CCE8BB-A499-4243-815C-FBD5E6E1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14" y="2028768"/>
            <a:ext cx="3675716" cy="362890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스태킹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순환 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6,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0BDFC-223C-4D1C-89C7-26E46E424D6C}"/>
              </a:ext>
            </a:extLst>
          </p:cNvPr>
          <p:cNvSpPr txBox="1"/>
          <p:nvPr/>
        </p:nvSpPr>
        <p:spPr>
          <a:xfrm>
            <a:off x="132079" y="1194265"/>
            <a:ext cx="1116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네트워크의 용량을 늘리려면 일반적으로 층에 있는 유닛의 수를 늘리거나 층을 더 많이 추가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순환 층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스태킹은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더 강력한 순환 네트워크를 만드는 고전적인 방법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ko-KR" altLang="en-US" dirty="0" err="1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케라스에서</a:t>
            </a:r>
            <a:r>
              <a:rPr lang="ko-KR" altLang="en-US" dirty="0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순환 층을 차례대로 쌓으려면 모든 중간 층은 마지막 타임스텝 출력만이 아니고 전체 시퀀스</a:t>
            </a:r>
            <a:r>
              <a:rPr lang="en-US" altLang="ko-KR" dirty="0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(3D </a:t>
            </a:r>
            <a:r>
              <a:rPr lang="ko-KR" altLang="en-US" dirty="0" err="1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텐서</a:t>
            </a:r>
            <a:r>
              <a:rPr lang="en-US" altLang="ko-KR" dirty="0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</a:t>
            </a:r>
            <a:r>
              <a:rPr lang="ko-KR" altLang="en-US" dirty="0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를 출력해야 함</a:t>
            </a:r>
            <a:endParaRPr lang="en-US" altLang="ko-KR" dirty="0">
              <a:solidFill>
                <a:srgbClr val="0070C0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en-US" altLang="ko-KR" dirty="0" err="1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return_sequences</a:t>
            </a:r>
            <a:r>
              <a:rPr lang="en-US" altLang="ko-KR" dirty="0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= True 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로 지정</a:t>
            </a:r>
            <a:endParaRPr lang="ko-KR" altLang="en-US" dirty="0">
              <a:solidFill>
                <a:srgbClr val="0070C0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6A722-9783-4F7F-8534-B7804D1ACAF8}"/>
              </a:ext>
            </a:extLst>
          </p:cNvPr>
          <p:cNvSpPr txBox="1"/>
          <p:nvPr/>
        </p:nvSpPr>
        <p:spPr>
          <a:xfrm>
            <a:off x="240664" y="5657671"/>
            <a:ext cx="7684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아직 충분히 과대적합을 만들지 못했기 때문에 검증 손실을 향상하기 위해서 층의 크기를 늘릴 수 있지만 적지 않은 계산 비용이 추가</a:t>
            </a:r>
            <a:endParaRPr lang="en-US" altLang="ko-KR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네트워크의 용량을 늘리는 것이 도움이 되지 않음</a:t>
            </a:r>
            <a:endParaRPr lang="ko-KR" altLang="en-US" dirty="0">
              <a:solidFill>
                <a:srgbClr val="0070C0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910215-5892-4966-98DD-3ADAC577F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" b="1594"/>
          <a:stretch/>
        </p:blipFill>
        <p:spPr>
          <a:xfrm>
            <a:off x="240664" y="2295982"/>
            <a:ext cx="4432865" cy="32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4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29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935231" cy="707886"/>
            <a:chOff x="294640" y="3596640"/>
            <a:chExt cx="3935231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3834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3286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순환 신경망의 고급 사용법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양방향 </a:t>
            </a:r>
            <a:r>
              <a:rPr lang="en-US" altLang="ko-KR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 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사용하기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7,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0BDFC-223C-4D1C-89C7-26E46E424D6C}"/>
              </a:ext>
            </a:extLst>
          </p:cNvPr>
          <p:cNvSpPr txBox="1"/>
          <p:nvPr/>
        </p:nvSpPr>
        <p:spPr>
          <a:xfrm>
            <a:off x="132079" y="1194265"/>
            <a:ext cx="1116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양방향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은 </a:t>
            </a:r>
            <a:r>
              <a:rPr lang="en-US" altLang="ko-KR" dirty="0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</a:t>
            </a:r>
            <a:r>
              <a:rPr lang="ko-KR" altLang="en-US" dirty="0">
                <a:solidFill>
                  <a:srgbClr val="0070C0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이 순서에 민감하다는 성질을 사용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하는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의 한 변종으로 특정 작업에서 기본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보다 훨씬 좋은 성능을 보여줌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두 개를 사용하며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각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이 입력 시퀀스를 한 방향으로 처리한 다음 각 표현을 합침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시퀀스를 양쪽 방향으로 처리하기 때문에 양방향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은 단방향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이 놓치기 쉬운 패턴을 감지할 수 있음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입력 시퀀스를 시간 차원을 따라 거꾸로 생성하는 데이터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제너레이터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dirty="0">
                <a:solidFill>
                  <a:srgbClr val="418A9D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yield samples[:, ::-1, :], targets</a:t>
            </a:r>
            <a:endParaRPr lang="ko-KR" altLang="en-US" dirty="0">
              <a:solidFill>
                <a:srgbClr val="418A9D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ADFDFA-BF9D-4694-8F2E-3FB39F11F68F}"/>
              </a:ext>
            </a:extLst>
          </p:cNvPr>
          <p:cNvGrpSpPr/>
          <p:nvPr/>
        </p:nvGrpSpPr>
        <p:grpSpPr>
          <a:xfrm>
            <a:off x="132079" y="2028705"/>
            <a:ext cx="10767856" cy="4869403"/>
            <a:chOff x="132079" y="1115803"/>
            <a:chExt cx="11891982" cy="550885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9AD61A2-D650-4CB1-8B62-EA5F40D3C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79" y="1115803"/>
              <a:ext cx="3923732" cy="546519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E8B8174-5FAD-4675-80DE-002BBE65E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6872" y="1133733"/>
              <a:ext cx="4558502" cy="54909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EB1580D-4253-4B5E-B577-62719812C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8"/>
            <a:stretch/>
          </p:blipFill>
          <p:spPr>
            <a:xfrm>
              <a:off x="8500216" y="1115803"/>
              <a:ext cx="3523845" cy="3866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1539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681A83F-363D-4FF2-BD8A-3DAC5335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20" y="4661786"/>
            <a:ext cx="2940422" cy="21962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양방향 </a:t>
            </a:r>
            <a:r>
              <a:rPr lang="en-US" altLang="ko-KR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 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사용하기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7,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0BDFC-223C-4D1C-89C7-26E46E424D6C}"/>
              </a:ext>
            </a:extLst>
          </p:cNvPr>
          <p:cNvSpPr txBox="1"/>
          <p:nvPr/>
        </p:nvSpPr>
        <p:spPr>
          <a:xfrm>
            <a:off x="132079" y="1194265"/>
            <a:ext cx="1116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LSTM IMDB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예제에 적용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-&gt;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순서를 뒤집어 처리하는 것이 시간 순서대로 처리하는 것과 거의 동일하게 잘 작동</a:t>
            </a:r>
            <a:endParaRPr lang="ko-KR" altLang="en-US" dirty="0">
              <a:solidFill>
                <a:srgbClr val="418A9D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4070D4-73EF-407B-BA1C-C9B9B54BC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4" y="1680902"/>
            <a:ext cx="4996988" cy="47330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02E72C-BAB1-488B-9EE7-91681C56D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882" y="1790887"/>
            <a:ext cx="7082118" cy="2272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3D8E58-0B77-4B60-B4BC-627E83AD19F5}"/>
              </a:ext>
            </a:extLst>
          </p:cNvPr>
          <p:cNvSpPr txBox="1"/>
          <p:nvPr/>
        </p:nvSpPr>
        <p:spPr>
          <a:xfrm>
            <a:off x="5208494" y="4130663"/>
            <a:ext cx="630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양방향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 =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시퀀스를 양쪽 방향으로 바라보기 때문에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드러나지 않은 다양한 표현을 얻어 시간 순서대로 처리할 때 놓칠 수 있는 패턴을 잡아 냄</a:t>
            </a:r>
          </a:p>
        </p:txBody>
      </p:sp>
    </p:spTree>
    <p:extLst>
      <p:ext uri="{BB962C8B-B14F-4D97-AF65-F5344CB8AC3E}">
        <p14:creationId xmlns:p14="http://schemas.microsoft.com/office/powerpoint/2010/main" val="1852672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양방향 </a:t>
            </a:r>
            <a:r>
              <a:rPr lang="en-US" altLang="ko-KR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 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사용하기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7,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0BDFC-223C-4D1C-89C7-26E46E424D6C}"/>
              </a:ext>
            </a:extLst>
          </p:cNvPr>
          <p:cNvSpPr txBox="1"/>
          <p:nvPr/>
        </p:nvSpPr>
        <p:spPr>
          <a:xfrm>
            <a:off x="132079" y="1194265"/>
            <a:ext cx="1116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IMDB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감성 분석 문제에 적용</a:t>
            </a:r>
            <a:endParaRPr lang="ko-KR" altLang="en-US" dirty="0">
              <a:solidFill>
                <a:srgbClr val="418A9D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D8E58-0B77-4B60-B4BC-627E83AD19F5}"/>
              </a:ext>
            </a:extLst>
          </p:cNvPr>
          <p:cNvSpPr txBox="1"/>
          <p:nvPr/>
        </p:nvSpPr>
        <p:spPr>
          <a:xfrm>
            <a:off x="233083" y="5706155"/>
            <a:ext cx="781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검증 정확도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= 88%</a:t>
            </a:r>
          </a:p>
          <a:p>
            <a:pPr algn="l"/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규제를 조금 추가한다면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양항뱡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순환 층을 사용하는 것이 이 작업에 더 적합할 것임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94AA6D-999C-4BE8-BC24-EA94F416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" y="1680902"/>
            <a:ext cx="7917256" cy="39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양방향 </a:t>
            </a:r>
            <a:r>
              <a:rPr lang="en-US" altLang="ko-KR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 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사용하기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7,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0BDFC-223C-4D1C-89C7-26E46E424D6C}"/>
              </a:ext>
            </a:extLst>
          </p:cNvPr>
          <p:cNvSpPr txBox="1"/>
          <p:nvPr/>
        </p:nvSpPr>
        <p:spPr>
          <a:xfrm>
            <a:off x="132079" y="1194265"/>
            <a:ext cx="1116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온도 예측 문제에 적용</a:t>
            </a:r>
            <a:endParaRPr lang="ko-KR" altLang="en-US" dirty="0">
              <a:solidFill>
                <a:srgbClr val="418A9D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D8E58-0B77-4B60-B4BC-627E83AD19F5}"/>
              </a:ext>
            </a:extLst>
          </p:cNvPr>
          <p:cNvSpPr txBox="1"/>
          <p:nvPr/>
        </p:nvSpPr>
        <p:spPr>
          <a:xfrm>
            <a:off x="132079" y="4166281"/>
            <a:ext cx="781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418A9D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일반 </a:t>
            </a:r>
            <a:r>
              <a:rPr lang="en-US" altLang="ko-KR" dirty="0">
                <a:solidFill>
                  <a:srgbClr val="418A9D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GRU </a:t>
            </a:r>
            <a:r>
              <a:rPr lang="ko-KR" altLang="en-US" dirty="0">
                <a:solidFill>
                  <a:srgbClr val="418A9D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층과 비슷한 성능을 냄</a:t>
            </a:r>
            <a:endParaRPr lang="en-US" altLang="ko-KR" dirty="0">
              <a:solidFill>
                <a:srgbClr val="418A9D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endParaRPr lang="ko-KR" altLang="en-US" dirty="0">
              <a:solidFill>
                <a:srgbClr val="418A9D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C0AF6-36C8-46AA-BD02-1206ED9B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" y="1563597"/>
            <a:ext cx="4572000" cy="2486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B8E479-6D01-4E13-A5DF-788900A9F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31" y="1194265"/>
            <a:ext cx="4806512" cy="4469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FE754F-6755-482D-8652-992F863770E1}"/>
              </a:ext>
            </a:extLst>
          </p:cNvPr>
          <p:cNvSpPr txBox="1"/>
          <p:nvPr/>
        </p:nvSpPr>
        <p:spPr>
          <a:xfrm>
            <a:off x="132079" y="4690492"/>
            <a:ext cx="61004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온도 예측 문제의 성능을 향상하기 위해 시도해 볼 수 있는 것들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스태킹한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각 순환 층의 유닛 수를 조정하기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RMSprop 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옵티마이저가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사용한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학습률을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조정하기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GRU 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대신 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LSTM 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층을 사용하기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순환 층 위에 용량이 큰 완전 연결된 회귀 층을 사용하기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유닛 수가 많은 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Dense 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층이나 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Dense 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층을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스태킹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최종적으로 최선의 모델을 테스트 세트에서 확인하기</a:t>
            </a:r>
            <a:endParaRPr lang="ko-KR" altLang="en-US" dirty="0">
              <a:solidFill>
                <a:srgbClr val="418A9D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829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8,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56689-A466-41C3-B8C4-4F7224BCE594}"/>
              </a:ext>
            </a:extLst>
          </p:cNvPr>
          <p:cNvSpPr txBox="1"/>
          <p:nvPr/>
        </p:nvSpPr>
        <p:spPr>
          <a:xfrm>
            <a:off x="173616" y="1305341"/>
            <a:ext cx="118447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4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장에서 처음 배웠던 것처럼 새로운 문제를 해결할 때는 선택한 지표에서 상식 수준의 기준점을 설정하는 것이 좋음</a:t>
            </a:r>
            <a:endParaRPr lang="en-US" altLang="ko-KR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en-US" altLang="ko-KR" dirty="0">
                <a:solidFill>
                  <a:srgbClr val="333333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-&gt;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기준점을 가지고 있지 않으면 실제 향상이 되었는지 알 수 없음</a:t>
            </a:r>
            <a:endParaRPr lang="en-US" altLang="ko-KR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endParaRPr lang="en-US" altLang="ko-KR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계산 비용을 추가할지 판단하기 위해서 비용이 비싼 모델 전에 간단한 모델을 시도하기</a:t>
            </a:r>
            <a:endParaRPr lang="en-US" altLang="ko-KR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시간 순서가 중요한 데이터가 있다면 순환 층이 적합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시계열 데이터를 펼쳐서 처리하는 모델의 성능을 쉽게 앞지를 것임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순환 네트워크에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드롭아웃을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사용하려면 타임스텝 동안 일정한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마스크와 순환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마스크를 사용해야 </a:t>
            </a:r>
            <a:r>
              <a:rPr lang="ko-KR" altLang="en-US" dirty="0">
                <a:solidFill>
                  <a:srgbClr val="333333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함</a:t>
            </a:r>
            <a:endParaRPr lang="en-US" altLang="ko-KR" dirty="0">
              <a:solidFill>
                <a:srgbClr val="333333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-&gt;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둘 다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케라스</a:t>
            </a:r>
            <a:r>
              <a:rPr lang="ko-KR" altLang="en-US" dirty="0">
                <a:solidFill>
                  <a:srgbClr val="333333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순환 층에 있는 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dropout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과 </a:t>
            </a:r>
            <a:r>
              <a:rPr lang="en-US" altLang="ko-KR" sz="1800" b="0" i="0" dirty="0" err="1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recurrent_dropout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 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매개변수를 사용하면 </a:t>
            </a:r>
            <a:r>
              <a:rPr lang="ko-KR" altLang="en-US" dirty="0">
                <a:solidFill>
                  <a:srgbClr val="333333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됨</a:t>
            </a:r>
            <a:endParaRPr lang="en-US" altLang="ko-KR" dirty="0">
              <a:solidFill>
                <a:srgbClr val="333333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endParaRPr lang="en-US" altLang="ko-KR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스태킹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은 단일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층보다 더 강력한 표현 능력을 제공하지만 계산 비용이 많이 들기 때문에 항상 시도할 가치가 있는 것은 아님</a:t>
            </a:r>
            <a:endParaRPr lang="en-US" altLang="ko-KR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en-US" altLang="ko-KR" dirty="0">
                <a:solidFill>
                  <a:srgbClr val="333333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-&gt;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기계 번역 같은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복잡한 문제에서 확실히 도움이 되지만 작고 간단한 문제에서는 항상 도움이 되는 것은 아님</a:t>
            </a:r>
            <a:endParaRPr lang="en-US" altLang="ko-KR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endParaRPr lang="en-US" altLang="ko-KR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양방향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RNN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은 자연어 처리 문제에 유용하지만 최근의 정보가 오래된 것보다 훨씬 의미 있는 시퀀스 데이터에는 잘 작동하지 않음</a:t>
            </a:r>
            <a:endParaRPr lang="en-US" altLang="ko-KR" sz="18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062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09800" y="3105834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순환 신경망의 고급 사용법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순환 신경망의 고급 사용법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8E1F73-07C9-4732-8D7C-2ED4F9B9A840}"/>
              </a:ext>
            </a:extLst>
          </p:cNvPr>
          <p:cNvSpPr/>
          <p:nvPr/>
        </p:nvSpPr>
        <p:spPr>
          <a:xfrm>
            <a:off x="724741" y="1336989"/>
            <a:ext cx="10742518" cy="1552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순환 </a:t>
            </a:r>
            <a:r>
              <a:rPr lang="ko-KR" altLang="en-US" sz="20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순환 층에서 과대적합을 방지하기 위해 </a:t>
            </a:r>
            <a:r>
              <a:rPr lang="ko-KR" altLang="en-US" sz="20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케라스에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내장되어 있는 </a:t>
            </a:r>
            <a:r>
              <a:rPr lang="ko-KR" altLang="en-US" sz="20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드롭아웃을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사용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FBE980-2683-4A4C-9B1C-BD5F7ECE965F}"/>
              </a:ext>
            </a:extLst>
          </p:cNvPr>
          <p:cNvSpPr/>
          <p:nvPr/>
        </p:nvSpPr>
        <p:spPr>
          <a:xfrm>
            <a:off x="724740" y="3149986"/>
            <a:ext cx="10742519" cy="1552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04701F-77FD-42CB-9AE5-19F2A7C65799}"/>
              </a:ext>
            </a:extLst>
          </p:cNvPr>
          <p:cNvSpPr/>
          <p:nvPr/>
        </p:nvSpPr>
        <p:spPr>
          <a:xfrm>
            <a:off x="724740" y="4962983"/>
            <a:ext cx="10742519" cy="15529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46866-164A-4EE6-BEC1-277E1F0996AC}"/>
              </a:ext>
            </a:extLst>
          </p:cNvPr>
          <p:cNvSpPr txBox="1"/>
          <p:nvPr/>
        </p:nvSpPr>
        <p:spPr>
          <a:xfrm>
            <a:off x="1579663" y="3726415"/>
            <a:ext cx="9032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순환 층 </a:t>
            </a:r>
            <a:r>
              <a:rPr lang="ko-KR" altLang="en-US" sz="20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스태킹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네트워크의 표현 능력을 증가 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대신 계산 비용이 많이 듦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C80DC-0C2B-4E82-8C20-206344202B9E}"/>
              </a:ext>
            </a:extLst>
          </p:cNvPr>
          <p:cNvSpPr txBox="1"/>
          <p:nvPr/>
        </p:nvSpPr>
        <p:spPr>
          <a:xfrm>
            <a:off x="724739" y="5539411"/>
            <a:ext cx="10742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양방향 순환 층 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순환 네트워크에 같은 정보를 다른 방향으로 주입하여 정확도를 높이고 기억을 좀 더 오래 유지</a:t>
            </a:r>
            <a:endParaRPr lang="en-US" altLang="ko-KR" sz="20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467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기온 예측 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01B5B-35BA-495A-91DE-64A84AC51DE2}"/>
              </a:ext>
            </a:extLst>
          </p:cNvPr>
          <p:cNvSpPr txBox="1"/>
          <p:nvPr/>
        </p:nvSpPr>
        <p:spPr>
          <a:xfrm>
            <a:off x="173583" y="1195142"/>
            <a:ext cx="11115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최근 데이터</a:t>
            </a:r>
            <a:r>
              <a:rPr lang="en-US" altLang="ko-KR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</a:t>
            </a:r>
            <a:r>
              <a:rPr lang="ko-KR" altLang="en-US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몇 일치 데이터 포인트</a:t>
            </a:r>
            <a:r>
              <a:rPr lang="en-US" altLang="ko-KR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</a:t>
            </a:r>
            <a:r>
              <a:rPr lang="ko-KR" altLang="en-US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를 입력으로 사용해 모델을 만들고 </a:t>
            </a:r>
            <a:r>
              <a:rPr lang="en-US" altLang="ko-KR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24</a:t>
            </a:r>
            <a:r>
              <a:rPr lang="ko-KR" altLang="en-US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시간 이후의 기온을 예측하는 문제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DC3216-AD81-432D-8092-BE8C1F5E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3" y="1682656"/>
            <a:ext cx="9229725" cy="3933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E83B02-F5A6-4C49-9971-C62023F25924}"/>
              </a:ext>
            </a:extLst>
          </p:cNvPr>
          <p:cNvSpPr txBox="1"/>
          <p:nvPr/>
        </p:nvSpPr>
        <p:spPr>
          <a:xfrm>
            <a:off x="173583" y="584903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420,551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개 데이터 전체를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넘파이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배열로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바꾸어줌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기온 예측 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01B5B-35BA-495A-91DE-64A84AC51DE2}"/>
              </a:ext>
            </a:extLst>
          </p:cNvPr>
          <p:cNvSpPr txBox="1"/>
          <p:nvPr/>
        </p:nvSpPr>
        <p:spPr>
          <a:xfrm>
            <a:off x="173583" y="1195142"/>
            <a:ext cx="11115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시간에 따른 기온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섭씨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그래프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83B02-F5A6-4C49-9971-C62023F25924}"/>
              </a:ext>
            </a:extLst>
          </p:cNvPr>
          <p:cNvSpPr txBox="1"/>
          <p:nvPr/>
        </p:nvSpPr>
        <p:spPr>
          <a:xfrm>
            <a:off x="173583" y="615383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온도에 주기성이 있다는 것을 볼 수 있음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70D0C2-8E2B-4FF2-A638-C3F89BB764B6}"/>
              </a:ext>
            </a:extLst>
          </p:cNvPr>
          <p:cNvGrpSpPr/>
          <p:nvPr/>
        </p:nvGrpSpPr>
        <p:grpSpPr>
          <a:xfrm>
            <a:off x="173583" y="1646324"/>
            <a:ext cx="7345680" cy="4387377"/>
            <a:chOff x="249782" y="1116756"/>
            <a:chExt cx="9120188" cy="574124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6578660-3127-4AEB-875D-0653263F6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782" y="1116756"/>
              <a:ext cx="9086850" cy="1447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E7ECA1-E9BB-4BCD-9718-112A212EB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595" y="2505075"/>
              <a:ext cx="9096375" cy="435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276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기온 예측 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01B5B-35BA-495A-91DE-64A84AC51DE2}"/>
              </a:ext>
            </a:extLst>
          </p:cNvPr>
          <p:cNvSpPr txBox="1"/>
          <p:nvPr/>
        </p:nvSpPr>
        <p:spPr>
          <a:xfrm>
            <a:off x="173583" y="1195142"/>
            <a:ext cx="11115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겨울 중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10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일간의 온도 데이터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= 1440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개의 데이터 포인트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(10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분마다 데이터가 기록되므로 하루에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144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개의 데이터 포인트가 있음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(24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시간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= 1440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분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83B02-F5A6-4C49-9971-C62023F25924}"/>
              </a:ext>
            </a:extLst>
          </p:cNvPr>
          <p:cNvSpPr txBox="1"/>
          <p:nvPr/>
        </p:nvSpPr>
        <p:spPr>
          <a:xfrm>
            <a:off x="132080" y="5932163"/>
            <a:ext cx="11157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데이터를 통해 다음 달의 평균 온도를 예측하는 문제는 쉬운 편이지만 하루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하루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데이터를 살펴보면 온도 변화는 매우 불안정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50838-69DC-47E9-B178-01D9C22C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" y="1841473"/>
            <a:ext cx="9115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88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데이터 준비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D59E7-066F-4464-8C5A-D3C982EFA8FB}"/>
              </a:ext>
            </a:extLst>
          </p:cNvPr>
          <p:cNvSpPr txBox="1"/>
          <p:nvPr/>
        </p:nvSpPr>
        <p:spPr>
          <a:xfrm>
            <a:off x="272715" y="1280649"/>
            <a:ext cx="71547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Lookback, steps, delay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라는 변수를 사용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Lookback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타임스텝 만큼 이전으로 돌아가서 매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steps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타임스텝마다 샘플링</a:t>
            </a:r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endParaRPr lang="en-US" altLang="ko-KR" dirty="0">
              <a:solidFill>
                <a:srgbClr val="222426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Lookback = 1440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Steps =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Delay = 144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67B905-B0D4-409A-815B-BF3FB7A038D8}"/>
              </a:ext>
            </a:extLst>
          </p:cNvPr>
          <p:cNvGrpSpPr/>
          <p:nvPr/>
        </p:nvGrpSpPr>
        <p:grpSpPr>
          <a:xfrm>
            <a:off x="272715" y="1280648"/>
            <a:ext cx="8039811" cy="2265379"/>
            <a:chOff x="751263" y="2190970"/>
            <a:chExt cx="2041451" cy="35087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B31BF0-67E5-4ABE-8321-C341F383C6D7}"/>
                </a:ext>
              </a:extLst>
            </p:cNvPr>
            <p:cNvSpPr/>
            <p:nvPr/>
          </p:nvSpPr>
          <p:spPr>
            <a:xfrm>
              <a:off x="751263" y="219097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ECBB74-730C-4A54-847B-BB4152D79EE3}"/>
                </a:ext>
              </a:extLst>
            </p:cNvPr>
            <p:cNvSpPr/>
            <p:nvPr/>
          </p:nvSpPr>
          <p:spPr>
            <a:xfrm>
              <a:off x="751263" y="2190972"/>
              <a:ext cx="2041451" cy="604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1BB432-4DE4-4D89-B7E9-13C8AA6F248A}"/>
                </a:ext>
              </a:extLst>
            </p:cNvPr>
            <p:cNvSpPr txBox="1"/>
            <p:nvPr/>
          </p:nvSpPr>
          <p:spPr>
            <a:xfrm>
              <a:off x="997029" y="2190970"/>
              <a:ext cx="1474598" cy="57120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STEP 1 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신경망에 주입할 수 있는 형태로 데이터를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전처리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511E9CC-3920-4B85-8C78-618517C5CE64}"/>
              </a:ext>
            </a:extLst>
          </p:cNvPr>
          <p:cNvSpPr txBox="1"/>
          <p:nvPr/>
        </p:nvSpPr>
        <p:spPr>
          <a:xfrm>
            <a:off x="272715" y="1974344"/>
            <a:ext cx="83364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데이터가 이미 </a:t>
            </a:r>
            <a:r>
              <a:rPr lang="ko-KR" altLang="en-US" dirty="0" err="1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수치형이므로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추가적인 벡터화가 필요하지 않음</a:t>
            </a:r>
            <a:endParaRPr lang="en-US" altLang="ko-KR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lvl="1"/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하지만 데이터에 있는 각 시계열 특성의 범위가 서로 다름</a:t>
            </a:r>
            <a:endParaRPr lang="en-US" altLang="ko-KR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온도는 일반적으로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-20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도에서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+30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도 사이이고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밀리바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(mb)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로 측정된 기압은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1,000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근처의 값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</a:t>
            </a:r>
          </a:p>
          <a:p>
            <a:pPr lvl="1"/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각 시계열 특성을 개별적으로 </a:t>
            </a:r>
            <a:r>
              <a:rPr lang="ko-KR" altLang="en-US" dirty="0" err="1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정규화하여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비슷한 범위를 가진 작은 값으로 바꾸어 줌</a:t>
            </a:r>
            <a:endParaRPr lang="en-US" altLang="ko-KR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FD507D-FCD5-42BD-A346-F136A3C7E0E6}"/>
              </a:ext>
            </a:extLst>
          </p:cNvPr>
          <p:cNvGrpSpPr/>
          <p:nvPr/>
        </p:nvGrpSpPr>
        <p:grpSpPr>
          <a:xfrm>
            <a:off x="272715" y="3938781"/>
            <a:ext cx="8039811" cy="2265379"/>
            <a:chOff x="751263" y="2190970"/>
            <a:chExt cx="2041451" cy="35087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E26976-FEEE-4DA6-A504-564D3FBD7FB7}"/>
                </a:ext>
              </a:extLst>
            </p:cNvPr>
            <p:cNvSpPr/>
            <p:nvPr/>
          </p:nvSpPr>
          <p:spPr>
            <a:xfrm>
              <a:off x="751263" y="219097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6052A1E-6100-4434-BD20-B5688E30D7EA}"/>
                </a:ext>
              </a:extLst>
            </p:cNvPr>
            <p:cNvSpPr/>
            <p:nvPr/>
          </p:nvSpPr>
          <p:spPr>
            <a:xfrm>
              <a:off x="751263" y="2190972"/>
              <a:ext cx="2041451" cy="604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45B0AF-6412-4443-BBF4-586BBD24730B}"/>
                </a:ext>
              </a:extLst>
            </p:cNvPr>
            <p:cNvSpPr txBox="1"/>
            <p:nvPr/>
          </p:nvSpPr>
          <p:spPr>
            <a:xfrm>
              <a:off x="997029" y="2190970"/>
              <a:ext cx="1474598" cy="57120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STEP 1 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신경망에 주입할 수 있는 형태로 데이터를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전처리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8B18DB8-8F71-4704-8AFB-BDC281C662EB}"/>
              </a:ext>
            </a:extLst>
          </p:cNvPr>
          <p:cNvSpPr txBox="1"/>
          <p:nvPr/>
        </p:nvSpPr>
        <p:spPr>
          <a:xfrm>
            <a:off x="272714" y="4700322"/>
            <a:ext cx="8039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pc="-150" dirty="0" err="1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loat_data</a:t>
            </a:r>
            <a:r>
              <a:rPr lang="en-US" altLang="ko-KR" spc="-150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pc="-150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배열을 받아 과거 데이터의 배치와 미래 타깃 온도를 추출하는 파이썬 </a:t>
            </a:r>
            <a:r>
              <a:rPr lang="ko-KR" altLang="en-US" spc="-150" dirty="0" err="1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제너레이터</a:t>
            </a:r>
            <a:r>
              <a:rPr lang="ko-KR" altLang="en-US" spc="-150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생성</a:t>
            </a:r>
            <a:endParaRPr lang="en-US" altLang="ko-KR" spc="-150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lvl="1"/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이 데이터셋에 있는 샘플은 중복이 많음</a:t>
            </a:r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모든 샘플을 각기 메모리에 적재하는 것은 낭비가 심함</a:t>
            </a:r>
            <a:endParaRPr lang="en-US" altLang="ko-KR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lvl="1"/>
            <a:r>
              <a:rPr lang="en-US" altLang="ko-KR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-&gt;</a:t>
            </a:r>
            <a: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원본 데이터를 사용해 그때 그때 배치를 만들어 줌</a:t>
            </a:r>
            <a:endParaRPr lang="en-US" altLang="ko-KR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58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기온 예측 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01B5B-35BA-495A-91DE-64A84AC51DE2}"/>
              </a:ext>
            </a:extLst>
          </p:cNvPr>
          <p:cNvSpPr txBox="1"/>
          <p:nvPr/>
        </p:nvSpPr>
        <p:spPr>
          <a:xfrm>
            <a:off x="173583" y="1195142"/>
            <a:ext cx="11115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각 시계열 특성에 대해 평균을 빼고 표준 편차로 나누어 </a:t>
            </a:r>
            <a:r>
              <a:rPr lang="ko-KR" altLang="en-US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전처리함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</a:p>
          <a:p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처음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200,000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개 타임스텝을 훈련 데이터로 사용함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-&gt; 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전체 데이터에서 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200,000</a:t>
            </a:r>
            <a:r>
              <a:rPr lang="ko-KR" altLang="en-US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개만 사용하여 평균과 표준 편차를 계산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A57A82-BCD6-41B5-8A9D-D4D7196D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6" y="3076715"/>
            <a:ext cx="90963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32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dirty="0" smtClean="0">
            <a:solidFill>
              <a:srgbClr val="222426"/>
            </a:solidFill>
            <a:latin typeface="Sandoll 삼립호빵체 Basic" panose="00000500000000000000" pitchFamily="50" charset="-127"/>
            <a:ea typeface="Sandoll 삼립호빵체 Basic" panose="00000500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1208</Words>
  <Application>Microsoft Office PowerPoint</Application>
  <PresentationFormat>와이드스크린</PresentationFormat>
  <Paragraphs>149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Sandoll 삼립호빵체 Basic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규리</cp:lastModifiedBy>
  <cp:revision>18</cp:revision>
  <dcterms:created xsi:type="dcterms:W3CDTF">2020-09-07T02:34:06Z</dcterms:created>
  <dcterms:modified xsi:type="dcterms:W3CDTF">2022-01-26T22:43:38Z</dcterms:modified>
</cp:coreProperties>
</file>