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Trainin</a:t>
            </a:r>
            <a:r>
              <a:rPr lang="en-US" altLang="ko-KR" dirty="0"/>
              <a:t> and validation loss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validation 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0.83</c:v>
                </c:pt>
                <c:pt idx="1">
                  <c:v>0.6</c:v>
                </c:pt>
                <c:pt idx="2">
                  <c:v>0.7</c:v>
                </c:pt>
                <c:pt idx="3">
                  <c:v>1.1000000000000001</c:v>
                </c:pt>
                <c:pt idx="4">
                  <c:v>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F2-4048-8A61-4E236942D6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Training loss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0.6</c:v>
                </c:pt>
                <c:pt idx="1">
                  <c:v>0.4</c:v>
                </c:pt>
                <c:pt idx="2">
                  <c:v>0.2</c:v>
                </c:pt>
                <c:pt idx="3">
                  <c:v>0.01</c:v>
                </c:pt>
                <c:pt idx="4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F2-4048-8A61-4E236942D6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0003216"/>
        <c:axId val="1910004880"/>
      </c:lineChart>
      <c:catAx>
        <c:axId val="191000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0004880"/>
        <c:crosses val="autoZero"/>
        <c:auto val="1"/>
        <c:lblAlgn val="ctr"/>
        <c:lblOffset val="100"/>
        <c:noMultiLvlLbl val="0"/>
      </c:catAx>
      <c:valAx>
        <c:axId val="1910004880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000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Trainin</a:t>
            </a:r>
            <a:r>
              <a:rPr lang="en-US" altLang="ko-KR" dirty="0"/>
              <a:t> and validation accuracy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Validation acc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0.56999999999999995</c:v>
                </c:pt>
                <c:pt idx="1">
                  <c:v>0.5</c:v>
                </c:pt>
                <c:pt idx="2">
                  <c:v>0.7</c:v>
                </c:pt>
                <c:pt idx="3">
                  <c:v>0.55000000000000004</c:v>
                </c:pt>
                <c:pt idx="4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F2-4048-8A61-4E236942D6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Training acc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0.56999999999999995</c:v>
                </c:pt>
                <c:pt idx="1">
                  <c:v>0.7</c:v>
                </c:pt>
                <c:pt idx="2">
                  <c:v>0.8</c:v>
                </c:pt>
                <c:pt idx="3">
                  <c:v>0.7</c:v>
                </c:pt>
                <c:pt idx="4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F2-4048-8A61-4E236942D6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0003216"/>
        <c:axId val="1910004880"/>
      </c:lineChart>
      <c:catAx>
        <c:axId val="191000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0004880"/>
        <c:crosses val="autoZero"/>
        <c:auto val="1"/>
        <c:lblAlgn val="ctr"/>
        <c:lblOffset val="100"/>
        <c:noMultiLvlLbl val="0"/>
      </c:catAx>
      <c:valAx>
        <c:axId val="1910004880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000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DEF190-3DCD-48F7-8F1B-3205A779A48B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432DBBB0-C8EB-4C9D-ABBB-1A7027B51597}">
      <dgm:prSet phldrT="[텍스트]" custT="1"/>
      <dgm:spPr/>
      <dgm:t>
        <a:bodyPr/>
        <a:lstStyle/>
        <a:p>
          <a:pPr latinLnBrk="1"/>
          <a:r>
            <a:rPr lang="ko-KR" altLang="en-US" sz="1800" b="1" dirty="0"/>
            <a:t>텍스트</a:t>
          </a:r>
          <a:endParaRPr lang="en-US" altLang="ko-KR" sz="1800" b="1" dirty="0"/>
        </a:p>
        <a:p>
          <a:pPr latinLnBrk="1"/>
          <a:r>
            <a:rPr lang="en-US" altLang="ko-KR" sz="1400" dirty="0"/>
            <a:t>“The cat sat on the mat.”</a:t>
          </a:r>
          <a:endParaRPr lang="ko-KR" altLang="en-US" sz="1400" dirty="0"/>
        </a:p>
      </dgm:t>
    </dgm:pt>
    <dgm:pt modelId="{FCA34A45-B0AC-4D03-88F4-8A04433E1D63}" type="parTrans" cxnId="{A8DA94A4-56A8-4683-8FE0-5FF668121DD7}">
      <dgm:prSet/>
      <dgm:spPr/>
      <dgm:t>
        <a:bodyPr/>
        <a:lstStyle/>
        <a:p>
          <a:pPr latinLnBrk="1"/>
          <a:endParaRPr lang="ko-KR" altLang="en-US"/>
        </a:p>
      </dgm:t>
    </dgm:pt>
    <dgm:pt modelId="{CC8B39A9-3AE2-44AC-8080-0865B2CD4019}" type="sibTrans" cxnId="{A8DA94A4-56A8-4683-8FE0-5FF668121DD7}">
      <dgm:prSet/>
      <dgm:spPr/>
      <dgm:t>
        <a:bodyPr/>
        <a:lstStyle/>
        <a:p>
          <a:pPr latinLnBrk="1"/>
          <a:endParaRPr lang="ko-KR" altLang="en-US"/>
        </a:p>
      </dgm:t>
    </dgm:pt>
    <dgm:pt modelId="{814D79E7-0928-4A30-AAB8-7B51323FF774}">
      <dgm:prSet phldrT="[텍스트]" custT="1"/>
      <dgm:spPr/>
      <dgm:t>
        <a:bodyPr/>
        <a:lstStyle/>
        <a:p>
          <a:pPr latinLnBrk="1"/>
          <a:r>
            <a:rPr lang="ko-KR" altLang="en-US" sz="1800" b="1" dirty="0"/>
            <a:t>토큰</a:t>
          </a:r>
          <a:endParaRPr lang="en-US" altLang="ko-KR" sz="1800" b="1" dirty="0"/>
        </a:p>
        <a:p>
          <a:pPr latinLnBrk="1"/>
          <a:r>
            <a:rPr lang="en-US" altLang="ko-KR" sz="1400" dirty="0"/>
            <a:t>“the”, “cat”, “sat”, “on”, “the”, “mat”, “.”</a:t>
          </a:r>
          <a:endParaRPr lang="ko-KR" altLang="en-US" sz="1400" dirty="0"/>
        </a:p>
      </dgm:t>
    </dgm:pt>
    <dgm:pt modelId="{DD37031F-C28A-4F31-873B-B300C120F527}" type="parTrans" cxnId="{894EB4B9-556B-41D8-8F4F-E66541AC92B2}">
      <dgm:prSet/>
      <dgm:spPr/>
      <dgm:t>
        <a:bodyPr/>
        <a:lstStyle/>
        <a:p>
          <a:pPr latinLnBrk="1"/>
          <a:endParaRPr lang="ko-KR" altLang="en-US"/>
        </a:p>
      </dgm:t>
    </dgm:pt>
    <dgm:pt modelId="{1B3399E2-55B7-4FF3-82C6-94CE76FE8465}" type="sibTrans" cxnId="{894EB4B9-556B-41D8-8F4F-E66541AC92B2}">
      <dgm:prSet/>
      <dgm:spPr/>
      <dgm:t>
        <a:bodyPr/>
        <a:lstStyle/>
        <a:p>
          <a:pPr latinLnBrk="1"/>
          <a:endParaRPr lang="ko-KR" altLang="en-US"/>
        </a:p>
      </dgm:t>
    </dgm:pt>
    <dgm:pt modelId="{CDB6A362-7712-428B-9DD4-D71E21BCC9F0}">
      <dgm:prSet phldrT="[텍스트]"/>
      <dgm:spPr/>
      <dgm:t>
        <a:bodyPr/>
        <a:lstStyle/>
        <a:p>
          <a:pPr latinLnBrk="1"/>
          <a:r>
            <a:rPr lang="ko-KR" altLang="en-US" b="1" dirty="0"/>
            <a:t>토큰의 벡터 인코딩</a:t>
          </a:r>
          <a:endParaRPr lang="en-US" altLang="ko-KR" b="1" dirty="0"/>
        </a:p>
        <a:p>
          <a:pPr latinLnBrk="1"/>
          <a:r>
            <a:rPr lang="en-US" altLang="ko-KR" dirty="0"/>
            <a:t>0.0 0.0 0.4 0.0 0.0 1.0 0.0</a:t>
          </a:r>
        </a:p>
        <a:p>
          <a:pPr latinLnBrk="1"/>
          <a:r>
            <a:rPr lang="en-US" altLang="ko-KR" dirty="0"/>
            <a:t>0.5 1.0 0.5 0.2 0.5 0.5 0.0</a:t>
          </a:r>
        </a:p>
        <a:p>
          <a:pPr latinLnBrk="1"/>
          <a:r>
            <a:rPr lang="en-US" altLang="ko-KR" dirty="0"/>
            <a:t>1.0 0.2 1.0 1.0 1.0 0.0 0.0</a:t>
          </a:r>
        </a:p>
        <a:p>
          <a:pPr latinLnBrk="1"/>
          <a:r>
            <a:rPr lang="en-US" altLang="ko-KR" dirty="0"/>
            <a:t>the cat sat on the mat .</a:t>
          </a:r>
          <a:endParaRPr lang="ko-KR" altLang="en-US" dirty="0"/>
        </a:p>
      </dgm:t>
    </dgm:pt>
    <dgm:pt modelId="{A1E1DF96-A0D1-4543-BB15-A41EA7415578}" type="parTrans" cxnId="{291B9285-45B9-432A-8029-4E087C08A1B0}">
      <dgm:prSet/>
      <dgm:spPr/>
      <dgm:t>
        <a:bodyPr/>
        <a:lstStyle/>
        <a:p>
          <a:pPr latinLnBrk="1"/>
          <a:endParaRPr lang="ko-KR" altLang="en-US"/>
        </a:p>
      </dgm:t>
    </dgm:pt>
    <dgm:pt modelId="{01C97524-BF83-48AF-86B0-5FFAB32576F9}" type="sibTrans" cxnId="{291B9285-45B9-432A-8029-4E087C08A1B0}">
      <dgm:prSet/>
      <dgm:spPr/>
      <dgm:t>
        <a:bodyPr/>
        <a:lstStyle/>
        <a:p>
          <a:pPr latinLnBrk="1"/>
          <a:endParaRPr lang="ko-KR" altLang="en-US"/>
        </a:p>
      </dgm:t>
    </dgm:pt>
    <dgm:pt modelId="{A9979559-5DD5-493F-924C-5E703BFB7E3B}" type="pres">
      <dgm:prSet presAssocID="{E7DEF190-3DCD-48F7-8F1B-3205A779A48B}" presName="Name0" presStyleCnt="0">
        <dgm:presLayoutVars>
          <dgm:dir/>
          <dgm:resizeHandles val="exact"/>
        </dgm:presLayoutVars>
      </dgm:prSet>
      <dgm:spPr/>
    </dgm:pt>
    <dgm:pt modelId="{95773B99-EA4B-46A4-83FE-DABA73C59D48}" type="pres">
      <dgm:prSet presAssocID="{432DBBB0-C8EB-4C9D-ABBB-1A7027B51597}" presName="node" presStyleLbl="node1" presStyleIdx="0" presStyleCnt="3">
        <dgm:presLayoutVars>
          <dgm:bulletEnabled val="1"/>
        </dgm:presLayoutVars>
      </dgm:prSet>
      <dgm:spPr/>
    </dgm:pt>
    <dgm:pt modelId="{EFDA877E-68EB-45ED-91C6-F1F299673BDB}" type="pres">
      <dgm:prSet presAssocID="{CC8B39A9-3AE2-44AC-8080-0865B2CD4019}" presName="sibTrans" presStyleLbl="sibTrans2D1" presStyleIdx="0" presStyleCnt="2"/>
      <dgm:spPr/>
    </dgm:pt>
    <dgm:pt modelId="{4F7D1E8D-5E55-4064-8CAB-53C7467BCA22}" type="pres">
      <dgm:prSet presAssocID="{CC8B39A9-3AE2-44AC-8080-0865B2CD4019}" presName="connectorText" presStyleLbl="sibTrans2D1" presStyleIdx="0" presStyleCnt="2"/>
      <dgm:spPr/>
    </dgm:pt>
    <dgm:pt modelId="{D5F8A1E3-7DF7-410D-B0B8-825D16F6DB6A}" type="pres">
      <dgm:prSet presAssocID="{814D79E7-0928-4A30-AAB8-7B51323FF774}" presName="node" presStyleLbl="node1" presStyleIdx="1" presStyleCnt="3">
        <dgm:presLayoutVars>
          <dgm:bulletEnabled val="1"/>
        </dgm:presLayoutVars>
      </dgm:prSet>
      <dgm:spPr/>
    </dgm:pt>
    <dgm:pt modelId="{1C53CB9E-3F05-4665-A175-D61B030FF61A}" type="pres">
      <dgm:prSet presAssocID="{1B3399E2-55B7-4FF3-82C6-94CE76FE8465}" presName="sibTrans" presStyleLbl="sibTrans2D1" presStyleIdx="1" presStyleCnt="2"/>
      <dgm:spPr/>
    </dgm:pt>
    <dgm:pt modelId="{7E150146-DD76-4E65-ADFC-A9E95E872319}" type="pres">
      <dgm:prSet presAssocID="{1B3399E2-55B7-4FF3-82C6-94CE76FE8465}" presName="connectorText" presStyleLbl="sibTrans2D1" presStyleIdx="1" presStyleCnt="2"/>
      <dgm:spPr/>
    </dgm:pt>
    <dgm:pt modelId="{691DAACA-6375-4C34-B3CE-2609EA273EF9}" type="pres">
      <dgm:prSet presAssocID="{CDB6A362-7712-428B-9DD4-D71E21BCC9F0}" presName="node" presStyleLbl="node1" presStyleIdx="2" presStyleCnt="3">
        <dgm:presLayoutVars>
          <dgm:bulletEnabled val="1"/>
        </dgm:presLayoutVars>
      </dgm:prSet>
      <dgm:spPr/>
    </dgm:pt>
  </dgm:ptLst>
  <dgm:cxnLst>
    <dgm:cxn modelId="{BF6B421B-5705-454B-AE29-D1F1ABFECA04}" type="presOf" srcId="{1B3399E2-55B7-4FF3-82C6-94CE76FE8465}" destId="{1C53CB9E-3F05-4665-A175-D61B030FF61A}" srcOrd="0" destOrd="0" presId="urn:microsoft.com/office/officeart/2005/8/layout/process1"/>
    <dgm:cxn modelId="{26AC6E2A-9FCD-442B-9AB1-AC8586124B75}" type="presOf" srcId="{CDB6A362-7712-428B-9DD4-D71E21BCC9F0}" destId="{691DAACA-6375-4C34-B3CE-2609EA273EF9}" srcOrd="0" destOrd="0" presId="urn:microsoft.com/office/officeart/2005/8/layout/process1"/>
    <dgm:cxn modelId="{4F47983D-10C1-4F7F-973A-11825C3E4B72}" type="presOf" srcId="{814D79E7-0928-4A30-AAB8-7B51323FF774}" destId="{D5F8A1E3-7DF7-410D-B0B8-825D16F6DB6A}" srcOrd="0" destOrd="0" presId="urn:microsoft.com/office/officeart/2005/8/layout/process1"/>
    <dgm:cxn modelId="{D7D8A25E-3A00-4DC7-9814-B43F72A9ED1D}" type="presOf" srcId="{432DBBB0-C8EB-4C9D-ABBB-1A7027B51597}" destId="{95773B99-EA4B-46A4-83FE-DABA73C59D48}" srcOrd="0" destOrd="0" presId="urn:microsoft.com/office/officeart/2005/8/layout/process1"/>
    <dgm:cxn modelId="{643D687E-0A4E-4D2F-B274-2B34E2AFCF40}" type="presOf" srcId="{E7DEF190-3DCD-48F7-8F1B-3205A779A48B}" destId="{A9979559-5DD5-493F-924C-5E703BFB7E3B}" srcOrd="0" destOrd="0" presId="urn:microsoft.com/office/officeart/2005/8/layout/process1"/>
    <dgm:cxn modelId="{F809FD83-AC63-40B2-BBAC-F4D767AC6850}" type="presOf" srcId="{1B3399E2-55B7-4FF3-82C6-94CE76FE8465}" destId="{7E150146-DD76-4E65-ADFC-A9E95E872319}" srcOrd="1" destOrd="0" presId="urn:microsoft.com/office/officeart/2005/8/layout/process1"/>
    <dgm:cxn modelId="{291B9285-45B9-432A-8029-4E087C08A1B0}" srcId="{E7DEF190-3DCD-48F7-8F1B-3205A779A48B}" destId="{CDB6A362-7712-428B-9DD4-D71E21BCC9F0}" srcOrd="2" destOrd="0" parTransId="{A1E1DF96-A0D1-4543-BB15-A41EA7415578}" sibTransId="{01C97524-BF83-48AF-86B0-5FFAB32576F9}"/>
    <dgm:cxn modelId="{A8DA94A4-56A8-4683-8FE0-5FF668121DD7}" srcId="{E7DEF190-3DCD-48F7-8F1B-3205A779A48B}" destId="{432DBBB0-C8EB-4C9D-ABBB-1A7027B51597}" srcOrd="0" destOrd="0" parTransId="{FCA34A45-B0AC-4D03-88F4-8A04433E1D63}" sibTransId="{CC8B39A9-3AE2-44AC-8080-0865B2CD4019}"/>
    <dgm:cxn modelId="{894EB4B9-556B-41D8-8F4F-E66541AC92B2}" srcId="{E7DEF190-3DCD-48F7-8F1B-3205A779A48B}" destId="{814D79E7-0928-4A30-AAB8-7B51323FF774}" srcOrd="1" destOrd="0" parTransId="{DD37031F-C28A-4F31-873B-B300C120F527}" sibTransId="{1B3399E2-55B7-4FF3-82C6-94CE76FE8465}"/>
    <dgm:cxn modelId="{C9F2BFD2-8E15-4EBE-90D5-CA1570010487}" type="presOf" srcId="{CC8B39A9-3AE2-44AC-8080-0865B2CD4019}" destId="{4F7D1E8D-5E55-4064-8CAB-53C7467BCA22}" srcOrd="1" destOrd="0" presId="urn:microsoft.com/office/officeart/2005/8/layout/process1"/>
    <dgm:cxn modelId="{81D9CFF4-0AF9-4AB4-97E8-4E332D9405B5}" type="presOf" srcId="{CC8B39A9-3AE2-44AC-8080-0865B2CD4019}" destId="{EFDA877E-68EB-45ED-91C6-F1F299673BDB}" srcOrd="0" destOrd="0" presId="urn:microsoft.com/office/officeart/2005/8/layout/process1"/>
    <dgm:cxn modelId="{D681410A-947A-45A9-8554-AFA5E9D12CA9}" type="presParOf" srcId="{A9979559-5DD5-493F-924C-5E703BFB7E3B}" destId="{95773B99-EA4B-46A4-83FE-DABA73C59D48}" srcOrd="0" destOrd="0" presId="urn:microsoft.com/office/officeart/2005/8/layout/process1"/>
    <dgm:cxn modelId="{44F413ED-C497-4F74-AA7A-1F77ADA1F002}" type="presParOf" srcId="{A9979559-5DD5-493F-924C-5E703BFB7E3B}" destId="{EFDA877E-68EB-45ED-91C6-F1F299673BDB}" srcOrd="1" destOrd="0" presId="urn:microsoft.com/office/officeart/2005/8/layout/process1"/>
    <dgm:cxn modelId="{79FB5D8A-9A6B-42F9-805C-DB01C4260BCE}" type="presParOf" srcId="{EFDA877E-68EB-45ED-91C6-F1F299673BDB}" destId="{4F7D1E8D-5E55-4064-8CAB-53C7467BCA22}" srcOrd="0" destOrd="0" presId="urn:microsoft.com/office/officeart/2005/8/layout/process1"/>
    <dgm:cxn modelId="{773B15E0-4122-4FE1-AAEB-A313BCEF565A}" type="presParOf" srcId="{A9979559-5DD5-493F-924C-5E703BFB7E3B}" destId="{D5F8A1E3-7DF7-410D-B0B8-825D16F6DB6A}" srcOrd="2" destOrd="0" presId="urn:microsoft.com/office/officeart/2005/8/layout/process1"/>
    <dgm:cxn modelId="{D6C72C22-A490-4698-BCCB-7B4755718A55}" type="presParOf" srcId="{A9979559-5DD5-493F-924C-5E703BFB7E3B}" destId="{1C53CB9E-3F05-4665-A175-D61B030FF61A}" srcOrd="3" destOrd="0" presId="urn:microsoft.com/office/officeart/2005/8/layout/process1"/>
    <dgm:cxn modelId="{B4F8B76B-AB5F-483E-B38B-3806DFA68ECA}" type="presParOf" srcId="{1C53CB9E-3F05-4665-A175-D61B030FF61A}" destId="{7E150146-DD76-4E65-ADFC-A9E95E872319}" srcOrd="0" destOrd="0" presId="urn:microsoft.com/office/officeart/2005/8/layout/process1"/>
    <dgm:cxn modelId="{697AAC49-0CA3-4329-9AB1-8C5A7B63254E}" type="presParOf" srcId="{A9979559-5DD5-493F-924C-5E703BFB7E3B}" destId="{691DAACA-6375-4C34-B3CE-2609EA273EF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4B306A-59B6-49E4-A78B-4D7E2F33E2A1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93ABF091-8BC6-43C2-9FDB-C4895B09C517}">
      <dgm:prSet phldrT="[텍스트]" custT="1"/>
      <dgm:spPr/>
      <dgm:t>
        <a:bodyPr/>
        <a:lstStyle/>
        <a:p>
          <a:pPr latinLnBrk="1"/>
          <a:r>
            <a:rPr lang="ko-KR" altLang="en-US" sz="1600" dirty="0"/>
            <a:t>단어 인덱스</a:t>
          </a:r>
        </a:p>
      </dgm:t>
    </dgm:pt>
    <dgm:pt modelId="{BF2011CF-9693-436D-ACC0-E4D294E2F611}" type="parTrans" cxnId="{048A2C10-2D35-4B89-BE81-C61DCBDA921C}">
      <dgm:prSet/>
      <dgm:spPr/>
      <dgm:t>
        <a:bodyPr/>
        <a:lstStyle/>
        <a:p>
          <a:pPr latinLnBrk="1"/>
          <a:endParaRPr lang="ko-KR" altLang="en-US"/>
        </a:p>
      </dgm:t>
    </dgm:pt>
    <dgm:pt modelId="{44AD39DF-ED30-41B6-AB1E-3F2608E4EC6C}" type="sibTrans" cxnId="{048A2C10-2D35-4B89-BE81-C61DCBDA921C}">
      <dgm:prSet/>
      <dgm:spPr/>
      <dgm:t>
        <a:bodyPr/>
        <a:lstStyle/>
        <a:p>
          <a:pPr latinLnBrk="1"/>
          <a:endParaRPr lang="ko-KR" altLang="en-US"/>
        </a:p>
      </dgm:t>
    </dgm:pt>
    <dgm:pt modelId="{39C29DAD-FDE3-4D20-811F-1A9BC99B8727}">
      <dgm:prSet phldrT="[텍스트]" custT="1"/>
      <dgm:spPr/>
      <dgm:t>
        <a:bodyPr/>
        <a:lstStyle/>
        <a:p>
          <a:pPr latinLnBrk="1"/>
          <a:r>
            <a:rPr lang="ko-KR" altLang="en-US" sz="1600" dirty="0" err="1"/>
            <a:t>임베딩</a:t>
          </a:r>
          <a:r>
            <a:rPr lang="ko-KR" altLang="en-US" sz="1600" dirty="0"/>
            <a:t> 층</a:t>
          </a:r>
        </a:p>
      </dgm:t>
    </dgm:pt>
    <dgm:pt modelId="{E8D50410-A109-4DF0-804E-6E247BC46F8F}" type="parTrans" cxnId="{77178744-7100-497E-8119-37FAB77B432F}">
      <dgm:prSet/>
      <dgm:spPr/>
      <dgm:t>
        <a:bodyPr/>
        <a:lstStyle/>
        <a:p>
          <a:pPr latinLnBrk="1"/>
          <a:endParaRPr lang="ko-KR" altLang="en-US"/>
        </a:p>
      </dgm:t>
    </dgm:pt>
    <dgm:pt modelId="{DD7DF1F1-4A62-416D-94DA-75026341BC18}" type="sibTrans" cxnId="{77178744-7100-497E-8119-37FAB77B432F}">
      <dgm:prSet/>
      <dgm:spPr/>
      <dgm:t>
        <a:bodyPr/>
        <a:lstStyle/>
        <a:p>
          <a:pPr latinLnBrk="1"/>
          <a:endParaRPr lang="ko-KR" altLang="en-US"/>
        </a:p>
      </dgm:t>
    </dgm:pt>
    <dgm:pt modelId="{F07A1CAC-20F9-4115-9510-494B21E3090E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연관된 단어 벡터</a:t>
          </a:r>
        </a:p>
      </dgm:t>
    </dgm:pt>
    <dgm:pt modelId="{31E5AB9C-4E25-4A02-8262-E5ABBB3B4CDE}" type="parTrans" cxnId="{4747D98E-2F9E-44BB-A344-6352732996D6}">
      <dgm:prSet/>
      <dgm:spPr/>
      <dgm:t>
        <a:bodyPr/>
        <a:lstStyle/>
        <a:p>
          <a:pPr latinLnBrk="1"/>
          <a:endParaRPr lang="ko-KR" altLang="en-US"/>
        </a:p>
      </dgm:t>
    </dgm:pt>
    <dgm:pt modelId="{8E74E05B-3B4E-4A93-BAA8-1DA86FBE4A55}" type="sibTrans" cxnId="{4747D98E-2F9E-44BB-A344-6352732996D6}">
      <dgm:prSet/>
      <dgm:spPr/>
      <dgm:t>
        <a:bodyPr/>
        <a:lstStyle/>
        <a:p>
          <a:pPr latinLnBrk="1"/>
          <a:endParaRPr lang="ko-KR" altLang="en-US"/>
        </a:p>
      </dgm:t>
    </dgm:pt>
    <dgm:pt modelId="{6A774CCF-710B-40C6-A8AF-FF8E8AB7FB56}" type="pres">
      <dgm:prSet presAssocID="{DB4B306A-59B6-49E4-A78B-4D7E2F33E2A1}" presName="Name0" presStyleCnt="0">
        <dgm:presLayoutVars>
          <dgm:dir/>
          <dgm:resizeHandles val="exact"/>
        </dgm:presLayoutVars>
      </dgm:prSet>
      <dgm:spPr/>
    </dgm:pt>
    <dgm:pt modelId="{28316B34-C73E-41AD-B7CF-9048CD451C62}" type="pres">
      <dgm:prSet presAssocID="{93ABF091-8BC6-43C2-9FDB-C4895B09C517}" presName="node" presStyleLbl="node1" presStyleIdx="0" presStyleCnt="3">
        <dgm:presLayoutVars>
          <dgm:bulletEnabled val="1"/>
        </dgm:presLayoutVars>
      </dgm:prSet>
      <dgm:spPr/>
    </dgm:pt>
    <dgm:pt modelId="{E115F8B9-97EE-471C-BB91-9EC4E450C674}" type="pres">
      <dgm:prSet presAssocID="{44AD39DF-ED30-41B6-AB1E-3F2608E4EC6C}" presName="sibTrans" presStyleLbl="sibTrans2D1" presStyleIdx="0" presStyleCnt="2"/>
      <dgm:spPr/>
    </dgm:pt>
    <dgm:pt modelId="{0278C15E-7082-48FD-8634-B19379309FC9}" type="pres">
      <dgm:prSet presAssocID="{44AD39DF-ED30-41B6-AB1E-3F2608E4EC6C}" presName="connectorText" presStyleLbl="sibTrans2D1" presStyleIdx="0" presStyleCnt="2"/>
      <dgm:spPr/>
    </dgm:pt>
    <dgm:pt modelId="{692FE766-0867-464D-A557-35CD5BF258C1}" type="pres">
      <dgm:prSet presAssocID="{39C29DAD-FDE3-4D20-811F-1A9BC99B8727}" presName="node" presStyleLbl="node1" presStyleIdx="1" presStyleCnt="3">
        <dgm:presLayoutVars>
          <dgm:bulletEnabled val="1"/>
        </dgm:presLayoutVars>
      </dgm:prSet>
      <dgm:spPr/>
    </dgm:pt>
    <dgm:pt modelId="{02E71D2B-763B-4276-A423-7745C9694DCD}" type="pres">
      <dgm:prSet presAssocID="{DD7DF1F1-4A62-416D-94DA-75026341BC18}" presName="sibTrans" presStyleLbl="sibTrans2D1" presStyleIdx="1" presStyleCnt="2"/>
      <dgm:spPr/>
    </dgm:pt>
    <dgm:pt modelId="{76486B72-61FA-4DDD-8F97-994B94FAE9C2}" type="pres">
      <dgm:prSet presAssocID="{DD7DF1F1-4A62-416D-94DA-75026341BC18}" presName="connectorText" presStyleLbl="sibTrans2D1" presStyleIdx="1" presStyleCnt="2"/>
      <dgm:spPr/>
    </dgm:pt>
    <dgm:pt modelId="{34F6987D-FF5E-4FB0-9E48-97613BCF1D75}" type="pres">
      <dgm:prSet presAssocID="{F07A1CAC-20F9-4115-9510-494B21E3090E}" presName="node" presStyleLbl="node1" presStyleIdx="2" presStyleCnt="3">
        <dgm:presLayoutVars>
          <dgm:bulletEnabled val="1"/>
        </dgm:presLayoutVars>
      </dgm:prSet>
      <dgm:spPr/>
    </dgm:pt>
  </dgm:ptLst>
  <dgm:cxnLst>
    <dgm:cxn modelId="{B961C304-1781-4880-A540-915223E4E98C}" type="presOf" srcId="{39C29DAD-FDE3-4D20-811F-1A9BC99B8727}" destId="{692FE766-0867-464D-A557-35CD5BF258C1}" srcOrd="0" destOrd="0" presId="urn:microsoft.com/office/officeart/2005/8/layout/process1"/>
    <dgm:cxn modelId="{048A2C10-2D35-4B89-BE81-C61DCBDA921C}" srcId="{DB4B306A-59B6-49E4-A78B-4D7E2F33E2A1}" destId="{93ABF091-8BC6-43C2-9FDB-C4895B09C517}" srcOrd="0" destOrd="0" parTransId="{BF2011CF-9693-436D-ACC0-E4D294E2F611}" sibTransId="{44AD39DF-ED30-41B6-AB1E-3F2608E4EC6C}"/>
    <dgm:cxn modelId="{FC4F9D25-83DE-4751-A7FC-7A2369D682D0}" type="presOf" srcId="{F07A1CAC-20F9-4115-9510-494B21E3090E}" destId="{34F6987D-FF5E-4FB0-9E48-97613BCF1D75}" srcOrd="0" destOrd="0" presId="urn:microsoft.com/office/officeart/2005/8/layout/process1"/>
    <dgm:cxn modelId="{77178744-7100-497E-8119-37FAB77B432F}" srcId="{DB4B306A-59B6-49E4-A78B-4D7E2F33E2A1}" destId="{39C29DAD-FDE3-4D20-811F-1A9BC99B8727}" srcOrd="1" destOrd="0" parTransId="{E8D50410-A109-4DF0-804E-6E247BC46F8F}" sibTransId="{DD7DF1F1-4A62-416D-94DA-75026341BC18}"/>
    <dgm:cxn modelId="{E1FA1979-1D0C-4852-ABF5-D469823CF1F5}" type="presOf" srcId="{DB4B306A-59B6-49E4-A78B-4D7E2F33E2A1}" destId="{6A774CCF-710B-40C6-A8AF-FF8E8AB7FB56}" srcOrd="0" destOrd="0" presId="urn:microsoft.com/office/officeart/2005/8/layout/process1"/>
    <dgm:cxn modelId="{50667086-2E76-4619-A55B-7E194D81D84E}" type="presOf" srcId="{DD7DF1F1-4A62-416D-94DA-75026341BC18}" destId="{02E71D2B-763B-4276-A423-7745C9694DCD}" srcOrd="0" destOrd="0" presId="urn:microsoft.com/office/officeart/2005/8/layout/process1"/>
    <dgm:cxn modelId="{4747D98E-2F9E-44BB-A344-6352732996D6}" srcId="{DB4B306A-59B6-49E4-A78B-4D7E2F33E2A1}" destId="{F07A1CAC-20F9-4115-9510-494B21E3090E}" srcOrd="2" destOrd="0" parTransId="{31E5AB9C-4E25-4A02-8262-E5ABBB3B4CDE}" sibTransId="{8E74E05B-3B4E-4A93-BAA8-1DA86FBE4A55}"/>
    <dgm:cxn modelId="{2F3777A7-E580-49AF-88E2-DFAA36201391}" type="presOf" srcId="{DD7DF1F1-4A62-416D-94DA-75026341BC18}" destId="{76486B72-61FA-4DDD-8F97-994B94FAE9C2}" srcOrd="1" destOrd="0" presId="urn:microsoft.com/office/officeart/2005/8/layout/process1"/>
    <dgm:cxn modelId="{D43DECB2-FA96-4C34-B4CF-EBCF94A1FE43}" type="presOf" srcId="{93ABF091-8BC6-43C2-9FDB-C4895B09C517}" destId="{28316B34-C73E-41AD-B7CF-9048CD451C62}" srcOrd="0" destOrd="0" presId="urn:microsoft.com/office/officeart/2005/8/layout/process1"/>
    <dgm:cxn modelId="{9B9927E4-8904-4B62-9594-41F0A32ADE5E}" type="presOf" srcId="{44AD39DF-ED30-41B6-AB1E-3F2608E4EC6C}" destId="{E115F8B9-97EE-471C-BB91-9EC4E450C674}" srcOrd="0" destOrd="0" presId="urn:microsoft.com/office/officeart/2005/8/layout/process1"/>
    <dgm:cxn modelId="{ECFF62EB-C8AA-4D64-AD36-9557D679284B}" type="presOf" srcId="{44AD39DF-ED30-41B6-AB1E-3F2608E4EC6C}" destId="{0278C15E-7082-48FD-8634-B19379309FC9}" srcOrd="1" destOrd="0" presId="urn:microsoft.com/office/officeart/2005/8/layout/process1"/>
    <dgm:cxn modelId="{773E1DCF-6639-49FC-9DE0-9D7C3EA49EC0}" type="presParOf" srcId="{6A774CCF-710B-40C6-A8AF-FF8E8AB7FB56}" destId="{28316B34-C73E-41AD-B7CF-9048CD451C62}" srcOrd="0" destOrd="0" presId="urn:microsoft.com/office/officeart/2005/8/layout/process1"/>
    <dgm:cxn modelId="{AC0393B6-8297-425B-8722-31EBC178E319}" type="presParOf" srcId="{6A774CCF-710B-40C6-A8AF-FF8E8AB7FB56}" destId="{E115F8B9-97EE-471C-BB91-9EC4E450C674}" srcOrd="1" destOrd="0" presId="urn:microsoft.com/office/officeart/2005/8/layout/process1"/>
    <dgm:cxn modelId="{0E7A67AD-9B02-4C74-BFF2-361C7D8B894D}" type="presParOf" srcId="{E115F8B9-97EE-471C-BB91-9EC4E450C674}" destId="{0278C15E-7082-48FD-8634-B19379309FC9}" srcOrd="0" destOrd="0" presId="urn:microsoft.com/office/officeart/2005/8/layout/process1"/>
    <dgm:cxn modelId="{A04CDA79-D0FE-4FC1-B417-1CE78B12B312}" type="presParOf" srcId="{6A774CCF-710B-40C6-A8AF-FF8E8AB7FB56}" destId="{692FE766-0867-464D-A557-35CD5BF258C1}" srcOrd="2" destOrd="0" presId="urn:microsoft.com/office/officeart/2005/8/layout/process1"/>
    <dgm:cxn modelId="{A2E3AD9D-EA2A-43C5-9040-35AA8D72615C}" type="presParOf" srcId="{6A774CCF-710B-40C6-A8AF-FF8E8AB7FB56}" destId="{02E71D2B-763B-4276-A423-7745C9694DCD}" srcOrd="3" destOrd="0" presId="urn:microsoft.com/office/officeart/2005/8/layout/process1"/>
    <dgm:cxn modelId="{5ED12C37-AD2D-4309-A659-311344C84EF4}" type="presParOf" srcId="{02E71D2B-763B-4276-A423-7745C9694DCD}" destId="{76486B72-61FA-4DDD-8F97-994B94FAE9C2}" srcOrd="0" destOrd="0" presId="urn:microsoft.com/office/officeart/2005/8/layout/process1"/>
    <dgm:cxn modelId="{3FEA0F4B-69E9-4F02-8AD0-55118137486E}" type="presParOf" srcId="{6A774CCF-710B-40C6-A8AF-FF8E8AB7FB56}" destId="{34F6987D-FF5E-4FB0-9E48-97613BCF1D7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73B99-EA4B-46A4-83FE-DABA73C59D48}">
      <dsp:nvSpPr>
        <dsp:cNvPr id="0" name=""/>
        <dsp:cNvSpPr/>
      </dsp:nvSpPr>
      <dsp:spPr>
        <a:xfrm>
          <a:off x="7143" y="409721"/>
          <a:ext cx="2135187" cy="19416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텍스트</a:t>
          </a:r>
          <a:endParaRPr lang="en-US" altLang="ko-KR" sz="1800" b="1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“The cat sat on the mat.”</a:t>
          </a:r>
          <a:endParaRPr lang="ko-KR" altLang="en-US" sz="1400" kern="1200" dirty="0"/>
        </a:p>
      </dsp:txBody>
      <dsp:txXfrm>
        <a:off x="64013" y="466591"/>
        <a:ext cx="2021447" cy="1827946"/>
      </dsp:txXfrm>
    </dsp:sp>
    <dsp:sp modelId="{EFDA877E-68EB-45ED-91C6-F1F299673BDB}">
      <dsp:nvSpPr>
        <dsp:cNvPr id="0" name=""/>
        <dsp:cNvSpPr/>
      </dsp:nvSpPr>
      <dsp:spPr>
        <a:xfrm>
          <a:off x="2355850" y="111580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2355850" y="1221706"/>
        <a:ext cx="316861" cy="317716"/>
      </dsp:txXfrm>
    </dsp:sp>
    <dsp:sp modelId="{D5F8A1E3-7DF7-410D-B0B8-825D16F6DB6A}">
      <dsp:nvSpPr>
        <dsp:cNvPr id="0" name=""/>
        <dsp:cNvSpPr/>
      </dsp:nvSpPr>
      <dsp:spPr>
        <a:xfrm>
          <a:off x="2996406" y="409721"/>
          <a:ext cx="2135187" cy="19416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토큰</a:t>
          </a:r>
          <a:endParaRPr lang="en-US" altLang="ko-KR" sz="1800" b="1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“the”, “cat”, “sat”, “on”, “the”, “mat”, “.”</a:t>
          </a:r>
          <a:endParaRPr lang="ko-KR" altLang="en-US" sz="1400" kern="1200" dirty="0"/>
        </a:p>
      </dsp:txBody>
      <dsp:txXfrm>
        <a:off x="3053276" y="466591"/>
        <a:ext cx="2021447" cy="1827946"/>
      </dsp:txXfrm>
    </dsp:sp>
    <dsp:sp modelId="{1C53CB9E-3F05-4665-A175-D61B030FF61A}">
      <dsp:nvSpPr>
        <dsp:cNvPr id="0" name=""/>
        <dsp:cNvSpPr/>
      </dsp:nvSpPr>
      <dsp:spPr>
        <a:xfrm>
          <a:off x="5345112" y="111580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5345112" y="1221706"/>
        <a:ext cx="316861" cy="317716"/>
      </dsp:txXfrm>
    </dsp:sp>
    <dsp:sp modelId="{691DAACA-6375-4C34-B3CE-2609EA273EF9}">
      <dsp:nvSpPr>
        <dsp:cNvPr id="0" name=""/>
        <dsp:cNvSpPr/>
      </dsp:nvSpPr>
      <dsp:spPr>
        <a:xfrm>
          <a:off x="5985668" y="409721"/>
          <a:ext cx="2135187" cy="19416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토큰의 벡터 인코딩</a:t>
          </a:r>
          <a:endParaRPr lang="en-US" altLang="ko-KR" sz="1300" b="1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0.0 0.0 0.4 0.0 0.0 1.0 0.0</a:t>
          </a: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0.5 1.0 0.5 0.2 0.5 0.5 0.0</a:t>
          </a: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1.0 0.2 1.0 1.0 1.0 0.0 0.0</a:t>
          </a: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the cat sat on the mat .</a:t>
          </a:r>
          <a:endParaRPr lang="ko-KR" altLang="en-US" sz="1300" kern="1200" dirty="0"/>
        </a:p>
      </dsp:txBody>
      <dsp:txXfrm>
        <a:off x="6042538" y="466591"/>
        <a:ext cx="2021447" cy="1827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16B34-C73E-41AD-B7CF-9048CD451C62}">
      <dsp:nvSpPr>
        <dsp:cNvPr id="0" name=""/>
        <dsp:cNvSpPr/>
      </dsp:nvSpPr>
      <dsp:spPr>
        <a:xfrm>
          <a:off x="4656" y="1137977"/>
          <a:ext cx="1391797" cy="835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단어 인덱스</a:t>
          </a:r>
        </a:p>
      </dsp:txBody>
      <dsp:txXfrm>
        <a:off x="29115" y="1162436"/>
        <a:ext cx="1342879" cy="786160"/>
      </dsp:txXfrm>
    </dsp:sp>
    <dsp:sp modelId="{E115F8B9-97EE-471C-BB91-9EC4E450C674}">
      <dsp:nvSpPr>
        <dsp:cNvPr id="0" name=""/>
        <dsp:cNvSpPr/>
      </dsp:nvSpPr>
      <dsp:spPr>
        <a:xfrm>
          <a:off x="1535633" y="1382934"/>
          <a:ext cx="295061" cy="345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535633" y="1451967"/>
        <a:ext cx="206543" cy="207099"/>
      </dsp:txXfrm>
    </dsp:sp>
    <dsp:sp modelId="{692FE766-0867-464D-A557-35CD5BF258C1}">
      <dsp:nvSpPr>
        <dsp:cNvPr id="0" name=""/>
        <dsp:cNvSpPr/>
      </dsp:nvSpPr>
      <dsp:spPr>
        <a:xfrm>
          <a:off x="1953172" y="1137977"/>
          <a:ext cx="1391797" cy="835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/>
            <a:t>임베딩</a:t>
          </a:r>
          <a:r>
            <a:rPr lang="ko-KR" altLang="en-US" sz="1600" kern="1200" dirty="0"/>
            <a:t> 층</a:t>
          </a:r>
        </a:p>
      </dsp:txBody>
      <dsp:txXfrm>
        <a:off x="1977631" y="1162436"/>
        <a:ext cx="1342879" cy="786160"/>
      </dsp:txXfrm>
    </dsp:sp>
    <dsp:sp modelId="{02E71D2B-763B-4276-A423-7745C9694DCD}">
      <dsp:nvSpPr>
        <dsp:cNvPr id="0" name=""/>
        <dsp:cNvSpPr/>
      </dsp:nvSpPr>
      <dsp:spPr>
        <a:xfrm>
          <a:off x="3484149" y="1382934"/>
          <a:ext cx="295061" cy="345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484149" y="1451967"/>
        <a:ext cx="206543" cy="207099"/>
      </dsp:txXfrm>
    </dsp:sp>
    <dsp:sp modelId="{34F6987D-FF5E-4FB0-9E48-97613BCF1D75}">
      <dsp:nvSpPr>
        <dsp:cNvPr id="0" name=""/>
        <dsp:cNvSpPr/>
      </dsp:nvSpPr>
      <dsp:spPr>
        <a:xfrm>
          <a:off x="3901689" y="1137977"/>
          <a:ext cx="1391797" cy="835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연관된 단어 벡터</a:t>
          </a:r>
        </a:p>
      </dsp:txBody>
      <dsp:txXfrm>
        <a:off x="3926148" y="1162436"/>
        <a:ext cx="1342879" cy="78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9F6A3-ED0A-4115-9299-7CBFBDF3E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E5946-AC08-4CF6-AAEB-F6DD0DCBC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BBE5C-7D0F-4830-A941-7B390DA7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4CC7-309C-4B9A-BECF-E5E6BBC94EC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4C72C-7CD0-4B3B-A875-907D5F9C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4987E-20A1-4DD8-AF57-9E4AC774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0EF7-2ED5-4A8D-8CDD-BF9D12879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4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0B71F-35B8-48B4-A6BF-3D9D33F0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1FEAC9-82EB-4121-BF9E-7F17FD4FA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C3D02-2519-4792-B00D-C39034BD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4CC7-309C-4B9A-BECF-E5E6BBC94EC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F37A8-7874-4991-B02B-8643B79C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7B31C-A9EB-479B-B6EC-1E6579B3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0EF7-2ED5-4A8D-8CDD-BF9D12879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4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0439B5-2E73-4717-B862-70199F9A3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52FC65-03A7-43E4-AE38-B1347C609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678D6-74DD-46F3-BF5F-8A7A2341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4CC7-309C-4B9A-BECF-E5E6BBC94EC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852F4-64D4-4733-8E60-59D9D449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3B0DE-07E2-4E75-963F-7CDE6894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0EF7-2ED5-4A8D-8CDD-BF9D12879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F1F75-077A-42CD-8A56-CEDED910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1E8AF-CCAE-40E8-80B3-63BF44B51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7F420-8700-4DD3-96C7-C32DA9C3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4CC7-309C-4B9A-BECF-E5E6BBC94EC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D9303-EB95-41AC-8E70-0DBFB262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D914F-DD97-4B29-83F1-0F797D9D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0EF7-2ED5-4A8D-8CDD-BF9D12879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4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377F6-C9AD-4F40-B8CB-D4565ED9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4DA8F6-4840-49D3-9C87-767DB4F4F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7BD8D-E367-465D-9505-B309F2DE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4CC7-309C-4B9A-BECF-E5E6BBC94EC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2B2E3-1311-47C8-9605-5195295E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EB205-623B-41AD-A8C3-EE898FB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0EF7-2ED5-4A8D-8CDD-BF9D12879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43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96A47-045F-471D-BB32-170B2FE3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C6391-8DF1-40DF-B3C5-9C85505E1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7DD6BF-6F2F-4363-AA94-E9B851D21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0437AB-7D66-4FFD-9C12-3215FA31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4CC7-309C-4B9A-BECF-E5E6BBC94EC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A1DF6-58ED-4D48-BB92-68BC8D3C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06719-557B-4009-82B8-A016BC26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0EF7-2ED5-4A8D-8CDD-BF9D12879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2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6B315-9BDF-4538-A90D-7B4E15BB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FB1EB-6338-49E6-94D5-CEC5CBFF2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60A35-C15B-4872-94B8-19694B5D0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D70E47-ADDF-461E-979E-D6C1CE3A5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481BF5-CD44-4C67-A8E8-45BD636AE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267E76-FFC0-4489-AA9F-2FE99987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4CC7-309C-4B9A-BECF-E5E6BBC94EC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F8C2D7-4F81-4C3E-B2D6-8038D76C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7C52DC-301F-484A-A408-749BAB3D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0EF7-2ED5-4A8D-8CDD-BF9D12879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8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8E02B-C69F-48FE-91B5-AC3B18A1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DF2EC4-701A-4D38-A77B-1726B98F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4CC7-309C-4B9A-BECF-E5E6BBC94EC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16D00C-39A4-4CC9-B85B-8A56E901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40FAFB-80F8-40CF-8D0E-F4801425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0EF7-2ED5-4A8D-8CDD-BF9D12879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2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396F8F-7795-4EBD-86FB-6BA3AD9B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4CC7-309C-4B9A-BECF-E5E6BBC94EC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418D99-FE63-4EA4-9FC1-1315E88D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CDEE5-CABC-4D6D-BC8F-C1F86D6C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0EF7-2ED5-4A8D-8CDD-BF9D12879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2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6BA6B-8046-400E-9CDF-4F14A92F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4F80F-CD4A-4545-9986-9889DE834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1DC51D-1E8E-4B16-88A1-FBC3A9BA3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389F3-E876-4BFA-ACC6-15D9697D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4CC7-309C-4B9A-BECF-E5E6BBC94EC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B59D72-AD4A-45E5-9644-638F8495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E0B3B5-BB98-4412-9069-342113A2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0EF7-2ED5-4A8D-8CDD-BF9D12879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1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7470E-CB6C-4897-9279-9DA98A09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EE78AC-2CFD-4596-B962-6AF098277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A9FF81-665B-457C-9F5C-8EC9245FE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3FBE6A-8A03-4C8B-BBF4-D72AD35D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4CC7-309C-4B9A-BECF-E5E6BBC94EC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FFEBD-8D29-43BD-985A-F636DF13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A57C5-5AFB-4279-A7D6-8D8F438D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0EF7-2ED5-4A8D-8CDD-BF9D12879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1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4D0DCD-A2AF-4EDA-BB6E-38C244949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C8B4C-2D31-4E57-8142-060467D1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5E0F0-E000-465B-9E05-436B65238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44CC7-309C-4B9A-BECF-E5E6BBC94EC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3E420-42D1-48FF-A0CB-BF39B44D9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DE6D8-746A-4E6C-BAA9-0151CE775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A0EF7-2ED5-4A8D-8CDD-BF9D12879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2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E866D-9FA1-4FD0-99E2-9CF124A0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6156"/>
            <a:ext cx="11353800" cy="123600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/>
              <a:t>텍스트 데이터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BEA86-E39F-4014-9A24-45A1C0B17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671" y="3908614"/>
            <a:ext cx="9810750" cy="1508125"/>
          </a:xfrm>
          <a:ln>
            <a:noFill/>
          </a:ln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sz="2000" dirty="0"/>
              <a:t>단어와 문자의 원</a:t>
            </a:r>
            <a:r>
              <a:rPr lang="en-US" altLang="ko-KR" sz="2000" dirty="0"/>
              <a:t>-</a:t>
            </a:r>
            <a:r>
              <a:rPr lang="ko-KR" altLang="en-US" sz="2000" dirty="0"/>
              <a:t>핫 인코딩</a:t>
            </a:r>
            <a:endParaRPr lang="en-US" altLang="ko-KR" sz="2000" dirty="0"/>
          </a:p>
          <a:p>
            <a:pPr marL="514350" indent="-514350">
              <a:buAutoNum type="arabicParenR"/>
            </a:pPr>
            <a:r>
              <a:rPr lang="ko-KR" altLang="en-US" sz="2000" dirty="0"/>
              <a:t>단어 </a:t>
            </a:r>
            <a:r>
              <a:rPr lang="ko-KR" altLang="en-US" sz="2000" dirty="0" err="1"/>
              <a:t>임베딩</a:t>
            </a:r>
            <a:r>
              <a:rPr lang="ko-KR" altLang="en-US" sz="2000" dirty="0"/>
              <a:t> 사용하기</a:t>
            </a:r>
            <a:endParaRPr lang="en-US" altLang="ko-KR" sz="2000" dirty="0"/>
          </a:p>
          <a:p>
            <a:pPr marL="514350" indent="-514350">
              <a:buAutoNum type="arabicParenR"/>
            </a:pPr>
            <a:r>
              <a:rPr lang="ko-KR" altLang="en-US" sz="2000" dirty="0"/>
              <a:t>모든 내용을 적용하기</a:t>
            </a:r>
            <a:r>
              <a:rPr lang="en-US" altLang="ko-KR" sz="2000" dirty="0"/>
              <a:t>: </a:t>
            </a:r>
            <a:r>
              <a:rPr lang="ko-KR" altLang="en-US" sz="2000" dirty="0"/>
              <a:t>원본 텍스트에서 단어 </a:t>
            </a:r>
            <a:r>
              <a:rPr lang="ko-KR" altLang="en-US" sz="2000" dirty="0" err="1"/>
              <a:t>임베딩까지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523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5BDD21-C392-477D-B384-0890DEEFD189}"/>
              </a:ext>
            </a:extLst>
          </p:cNvPr>
          <p:cNvSpPr txBox="1"/>
          <p:nvPr/>
        </p:nvSpPr>
        <p:spPr>
          <a:xfrm>
            <a:off x="923925" y="438150"/>
            <a:ext cx="11268075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사전 훈련된 단어 </a:t>
            </a:r>
            <a:r>
              <a:rPr lang="ko-KR" altLang="en-US" sz="3200" dirty="0" err="1"/>
              <a:t>임베딩</a:t>
            </a:r>
            <a:r>
              <a:rPr lang="ko-KR" altLang="en-US" sz="3200" dirty="0"/>
              <a:t> 사용하기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00083-A2D5-4626-9683-2E2940DDAF18}"/>
              </a:ext>
            </a:extLst>
          </p:cNvPr>
          <p:cNvSpPr txBox="1"/>
          <p:nvPr/>
        </p:nvSpPr>
        <p:spPr>
          <a:xfrm>
            <a:off x="923925" y="2419350"/>
            <a:ext cx="1073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훈련 데이터가 부족하면 작업에 맞는 단어 </a:t>
            </a:r>
            <a:r>
              <a:rPr lang="ko-KR" altLang="en-US" dirty="0" err="1"/>
              <a:t>임베딩을</a:t>
            </a:r>
            <a:r>
              <a:rPr lang="ko-KR" altLang="en-US" dirty="0"/>
              <a:t> 학습할 수 없는 상황 발생</a:t>
            </a:r>
            <a:endParaRPr lang="en-US" altLang="ko-KR" dirty="0"/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      -&gt; </a:t>
            </a:r>
            <a:r>
              <a:rPr lang="ko-KR" altLang="en-US" dirty="0"/>
              <a:t>미리 계산된 </a:t>
            </a:r>
            <a:r>
              <a:rPr lang="ko-KR" altLang="en-US" dirty="0" err="1"/>
              <a:t>임베딩</a:t>
            </a:r>
            <a:r>
              <a:rPr lang="ko-KR" altLang="en-US" dirty="0"/>
              <a:t> 공간에서 </a:t>
            </a:r>
            <a:r>
              <a:rPr lang="ko-KR" altLang="en-US" dirty="0" err="1"/>
              <a:t>임베딩</a:t>
            </a:r>
            <a:r>
              <a:rPr lang="ko-KR" altLang="en-US" dirty="0"/>
              <a:t> 벡터를 </a:t>
            </a:r>
            <a:r>
              <a:rPr lang="ko-KR" altLang="en-US" dirty="0" err="1"/>
              <a:t>로드하는</a:t>
            </a:r>
            <a:r>
              <a:rPr lang="ko-KR" altLang="en-US" dirty="0"/>
              <a:t> 방법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5222305-0F06-42B1-8219-3F07A168DABB}"/>
              </a:ext>
            </a:extLst>
          </p:cNvPr>
          <p:cNvCxnSpPr>
            <a:cxnSpLocks/>
          </p:cNvCxnSpPr>
          <p:nvPr/>
        </p:nvCxnSpPr>
        <p:spPr>
          <a:xfrm flipV="1">
            <a:off x="4905375" y="2247900"/>
            <a:ext cx="1714500" cy="510006"/>
          </a:xfrm>
          <a:prstGeom prst="bentConnector3">
            <a:avLst>
              <a:gd name="adj1" fmla="val 82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5D42E0-7495-4835-95FD-3D883C13263F}"/>
              </a:ext>
            </a:extLst>
          </p:cNvPr>
          <p:cNvSpPr txBox="1"/>
          <p:nvPr/>
        </p:nvSpPr>
        <p:spPr>
          <a:xfrm>
            <a:off x="6557962" y="2142351"/>
            <a:ext cx="4486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단어 출현 통계를 사용하여 계산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122241-DDFF-46F8-984E-8D39112124E4}"/>
              </a:ext>
            </a:extLst>
          </p:cNvPr>
          <p:cNvSpPr txBox="1"/>
          <p:nvPr/>
        </p:nvSpPr>
        <p:spPr>
          <a:xfrm>
            <a:off x="923925" y="4471416"/>
            <a:ext cx="207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GloVe</a:t>
            </a:r>
            <a:r>
              <a:rPr lang="en-US" altLang="ko-KR" dirty="0"/>
              <a:t> </a:t>
            </a:r>
            <a:r>
              <a:rPr lang="ko-KR" altLang="en-US" dirty="0" err="1"/>
              <a:t>임베딩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4B2DBE-9CAF-4F5F-9172-7D708F6C426F}"/>
              </a:ext>
            </a:extLst>
          </p:cNvPr>
          <p:cNvSpPr txBox="1"/>
          <p:nvPr/>
        </p:nvSpPr>
        <p:spPr>
          <a:xfrm>
            <a:off x="1014984" y="4919472"/>
            <a:ext cx="6858000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단어의 동시 출현 통계를 기록한 행렬을 분해하는 기법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위키피디아 </a:t>
            </a:r>
            <a:r>
              <a:rPr lang="en-US" altLang="ko-KR" dirty="0"/>
              <a:t>&amp; </a:t>
            </a:r>
            <a:r>
              <a:rPr lang="ko-KR" altLang="en-US" dirty="0" err="1"/>
              <a:t>커먼</a:t>
            </a:r>
            <a:r>
              <a:rPr lang="ko-KR" altLang="en-US" dirty="0"/>
              <a:t> </a:t>
            </a:r>
            <a:r>
              <a:rPr lang="ko-KR" altLang="en-US" dirty="0" err="1"/>
              <a:t>크롤</a:t>
            </a:r>
            <a:r>
              <a:rPr lang="ko-KR" altLang="en-US" dirty="0"/>
              <a:t> 데이터에서 </a:t>
            </a:r>
            <a:r>
              <a:rPr lang="ko-KR" altLang="en-US" dirty="0" err="1"/>
              <a:t>임베딩을</a:t>
            </a:r>
            <a:r>
              <a:rPr lang="ko-KR" altLang="en-US" dirty="0"/>
              <a:t> 미리 계산함</a:t>
            </a:r>
          </a:p>
        </p:txBody>
      </p:sp>
    </p:spTree>
    <p:extLst>
      <p:ext uri="{BB962C8B-B14F-4D97-AF65-F5344CB8AC3E}">
        <p14:creationId xmlns:p14="http://schemas.microsoft.com/office/powerpoint/2010/main" val="6125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42DADD-A280-404A-AE07-4354AC2916C0}"/>
              </a:ext>
            </a:extLst>
          </p:cNvPr>
          <p:cNvSpPr txBox="1"/>
          <p:nvPr/>
        </p:nvSpPr>
        <p:spPr>
          <a:xfrm>
            <a:off x="259976" y="277906"/>
            <a:ext cx="299421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전체적인 </a:t>
            </a:r>
            <a:r>
              <a:rPr lang="ko-KR" altLang="en-US"/>
              <a:t>데이터 처리 과정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B11541E-4BE6-41DA-B0CA-188D771FE774}"/>
              </a:ext>
            </a:extLst>
          </p:cNvPr>
          <p:cNvSpPr/>
          <p:nvPr/>
        </p:nvSpPr>
        <p:spPr>
          <a:xfrm>
            <a:off x="376518" y="1434353"/>
            <a:ext cx="2877670" cy="67235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원본 </a:t>
            </a:r>
            <a:r>
              <a:rPr lang="en-US" altLang="ko-KR" sz="1600" dirty="0"/>
              <a:t>IMDB </a:t>
            </a:r>
            <a:r>
              <a:rPr lang="ko-KR" altLang="en-US" sz="1600" dirty="0"/>
              <a:t>텍스트 </a:t>
            </a:r>
            <a:r>
              <a:rPr lang="ko-KR" altLang="en-US" sz="1600" dirty="0" err="1"/>
              <a:t>내려받기</a:t>
            </a:r>
            <a:endParaRPr lang="ko-KR" altLang="en-US" sz="16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B76087-4094-43D1-BC94-26B11422A235}"/>
              </a:ext>
            </a:extLst>
          </p:cNvPr>
          <p:cNvSpPr/>
          <p:nvPr/>
        </p:nvSpPr>
        <p:spPr>
          <a:xfrm>
            <a:off x="1048871" y="2303930"/>
            <a:ext cx="2877670" cy="67235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 토큰화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AA751A7-F251-45FD-93F4-8EC2DF46FE36}"/>
              </a:ext>
            </a:extLst>
          </p:cNvPr>
          <p:cNvSpPr/>
          <p:nvPr/>
        </p:nvSpPr>
        <p:spPr>
          <a:xfrm>
            <a:off x="1757082" y="3162767"/>
            <a:ext cx="2877670" cy="67235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GloVe</a:t>
            </a:r>
            <a:r>
              <a:rPr lang="en-US" altLang="ko-KR" sz="1600" dirty="0"/>
              <a:t> </a:t>
            </a:r>
            <a:r>
              <a:rPr lang="ko-KR" altLang="en-US" sz="1600" dirty="0"/>
              <a:t>단어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내려받기</a:t>
            </a:r>
            <a:endParaRPr lang="ko-KR" altLang="en-US" sz="16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CC33C18-31C0-44B1-A804-041AF89E6D89}"/>
              </a:ext>
            </a:extLst>
          </p:cNvPr>
          <p:cNvSpPr/>
          <p:nvPr/>
        </p:nvSpPr>
        <p:spPr>
          <a:xfrm>
            <a:off x="2487706" y="4043085"/>
            <a:ext cx="2877670" cy="67235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err="1"/>
              <a:t>임베딩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전처리</a:t>
            </a:r>
            <a:endParaRPr lang="ko-KR" altLang="en-US" sz="16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B006135-0621-4BDB-B21C-D0781F81A3C5}"/>
              </a:ext>
            </a:extLst>
          </p:cNvPr>
          <p:cNvSpPr/>
          <p:nvPr/>
        </p:nvSpPr>
        <p:spPr>
          <a:xfrm>
            <a:off x="3200401" y="4923403"/>
            <a:ext cx="2877670" cy="67235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모델 정의</a:t>
            </a:r>
            <a:r>
              <a:rPr lang="en-US" altLang="ko-KR" sz="1600" dirty="0"/>
              <a:t>, </a:t>
            </a:r>
            <a:r>
              <a:rPr lang="ko-KR" altLang="en-US" sz="1600" dirty="0"/>
              <a:t>훈련</a:t>
            </a:r>
            <a:r>
              <a:rPr lang="en-US" altLang="ko-KR" sz="1600" dirty="0"/>
              <a:t>, </a:t>
            </a:r>
            <a:r>
              <a:rPr lang="ko-KR" altLang="en-US" sz="1600" dirty="0"/>
              <a:t>평가</a:t>
            </a:r>
          </a:p>
        </p:txBody>
      </p:sp>
      <p:sp>
        <p:nvSpPr>
          <p:cNvPr id="11" name="화살표: 위로 굽음 10">
            <a:extLst>
              <a:ext uri="{FF2B5EF4-FFF2-40B4-BE49-F238E27FC236}">
                <a16:creationId xmlns:a16="http://schemas.microsoft.com/office/drawing/2014/main" id="{C36DFC10-3589-4AD5-A1C9-6AB5D66528A3}"/>
              </a:ext>
            </a:extLst>
          </p:cNvPr>
          <p:cNvSpPr/>
          <p:nvPr/>
        </p:nvSpPr>
        <p:spPr>
          <a:xfrm rot="5400000">
            <a:off x="506274" y="2363553"/>
            <a:ext cx="500245" cy="381000"/>
          </a:xfrm>
          <a:prstGeom prst="bent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58FD209A-9085-4E0B-8C07-89A0B3ECB8BF}"/>
              </a:ext>
            </a:extLst>
          </p:cNvPr>
          <p:cNvSpPr/>
          <p:nvPr/>
        </p:nvSpPr>
        <p:spPr>
          <a:xfrm rot="5400000">
            <a:off x="1199918" y="3213661"/>
            <a:ext cx="500245" cy="381000"/>
          </a:xfrm>
          <a:prstGeom prst="bent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B143A809-097F-4946-BFDE-E9271553B79A}"/>
              </a:ext>
            </a:extLst>
          </p:cNvPr>
          <p:cNvSpPr/>
          <p:nvPr/>
        </p:nvSpPr>
        <p:spPr>
          <a:xfrm rot="5400000">
            <a:off x="1946229" y="4081227"/>
            <a:ext cx="500245" cy="381000"/>
          </a:xfrm>
          <a:prstGeom prst="bent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로 굽음 13">
            <a:extLst>
              <a:ext uri="{FF2B5EF4-FFF2-40B4-BE49-F238E27FC236}">
                <a16:creationId xmlns:a16="http://schemas.microsoft.com/office/drawing/2014/main" id="{8956DA0B-E9A7-4E57-8668-164E0623D724}"/>
              </a:ext>
            </a:extLst>
          </p:cNvPr>
          <p:cNvSpPr/>
          <p:nvPr/>
        </p:nvSpPr>
        <p:spPr>
          <a:xfrm rot="5400000">
            <a:off x="2654441" y="4950530"/>
            <a:ext cx="500245" cy="381000"/>
          </a:xfrm>
          <a:prstGeom prst="bent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A98D165A-18FE-41DE-AEB5-6100F8AEC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82" y="2192205"/>
            <a:ext cx="5423647" cy="43741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0CE9A0-88BF-4BAE-B38D-436D4B6DC933}"/>
              </a:ext>
            </a:extLst>
          </p:cNvPr>
          <p:cNvSpPr txBox="1"/>
          <p:nvPr/>
        </p:nvSpPr>
        <p:spPr>
          <a:xfrm>
            <a:off x="6418729" y="1937284"/>
            <a:ext cx="349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코드 참조</a:t>
            </a:r>
          </a:p>
        </p:txBody>
      </p:sp>
    </p:spTree>
    <p:extLst>
      <p:ext uri="{BB962C8B-B14F-4D97-AF65-F5344CB8AC3E}">
        <p14:creationId xmlns:p14="http://schemas.microsoft.com/office/powerpoint/2010/main" val="195650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8002EF4-B175-4BD3-879B-CBDBA3297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227121"/>
              </p:ext>
            </p:extLst>
          </p:nvPr>
        </p:nvGraphicFramePr>
        <p:xfrm>
          <a:off x="194235" y="651187"/>
          <a:ext cx="5767294" cy="388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B853B20-5EF4-4881-A331-68E571186A60}"/>
              </a:ext>
            </a:extLst>
          </p:cNvPr>
          <p:cNvSpPr txBox="1"/>
          <p:nvPr/>
        </p:nvSpPr>
        <p:spPr>
          <a:xfrm>
            <a:off x="492872" y="5283483"/>
            <a:ext cx="7174753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훈련 샘플 수가 매우 작기 때문에 과적합이 발생한다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훈련 샘플을 증가시키면 </a:t>
            </a:r>
            <a:r>
              <a:rPr lang="ko-KR" altLang="en-US" dirty="0" err="1"/>
              <a:t>과적합</a:t>
            </a:r>
            <a:r>
              <a:rPr lang="ko-KR" altLang="en-US" dirty="0"/>
              <a:t> 현상은 개선이 가능하다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DAA85B7D-16C5-476F-A123-F5D2763C8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797200"/>
              </p:ext>
            </p:extLst>
          </p:nvPr>
        </p:nvGraphicFramePr>
        <p:xfrm>
          <a:off x="6096000" y="651187"/>
          <a:ext cx="5767294" cy="388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6893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CDB9E-10E6-4473-9457-90F254C7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96165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/>
              <a:t>텍스트 데이터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D9417-4AA3-469E-9BE8-FC296472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7435"/>
            <a:ext cx="10515600" cy="468854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- 6</a:t>
            </a:r>
            <a:r>
              <a:rPr lang="ko-KR" altLang="en-US" sz="2400" dirty="0"/>
              <a:t>장에서 소개할 </a:t>
            </a:r>
            <a:r>
              <a:rPr lang="ko-KR" altLang="en-US" sz="2400" dirty="0" err="1"/>
              <a:t>시퀸스</a:t>
            </a:r>
            <a:r>
              <a:rPr lang="ko-KR" altLang="en-US" sz="2400" dirty="0"/>
              <a:t> 처리용 딥러닝 모델은 텍스트를 사용하여 기초적인 자연어 이해 문제를 처리할 수 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Ex)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문서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분류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감정 분석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저자 식별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</a:rPr>
              <a:t>질문응답등의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 애플리케이션에 적합함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다른 모든 신경망과 마찬가지로 텍스트 원본을 입력으로 사용하지 못한다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딥러닝 모델은 수치형 </a:t>
            </a:r>
            <a:r>
              <a:rPr lang="ko-KR" altLang="en-US" sz="2400" dirty="0" err="1"/>
              <a:t>텐서만</a:t>
            </a:r>
            <a:r>
              <a:rPr lang="ko-KR" altLang="en-US" sz="2400" dirty="0"/>
              <a:t> 다룰 수 있기 때문에 텍스트를 반드시 수치형 </a:t>
            </a:r>
            <a:r>
              <a:rPr lang="ko-KR" altLang="en-US" sz="2400" dirty="0" err="1"/>
              <a:t>텐서로</a:t>
            </a:r>
            <a:r>
              <a:rPr lang="ko-KR" altLang="en-US" sz="2400" dirty="0"/>
              <a:t> 변환하는 과정을 필요로 한다</a:t>
            </a:r>
            <a:r>
              <a:rPr lang="en-US" altLang="ko-KR" sz="2400" dirty="0"/>
              <a:t>. </a:t>
            </a:r>
            <a:r>
              <a:rPr lang="ko-KR" altLang="en-US" sz="2400" dirty="0"/>
              <a:t>이를 </a:t>
            </a:r>
            <a:r>
              <a:rPr lang="ko-KR" altLang="en-US" sz="2400" b="1" dirty="0"/>
              <a:t>텍스트 벡터화</a:t>
            </a:r>
            <a:r>
              <a:rPr lang="ko-KR" altLang="en-US" sz="2400" dirty="0"/>
              <a:t>라고 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77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247AB-FE6A-4A74-A1E9-DEFBC5EB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941"/>
            <a:ext cx="10515600" cy="287767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텍스트 벡터화 과정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텍스트를 단어로 나누고 각 단어를 하나의 벡터로 변환한다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텍스트를 문자로 나누고 각 문자를 하나의 벡터로 변환한다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텍스트에서 단어나 문자의 </a:t>
            </a:r>
            <a:r>
              <a:rPr lang="en-US" altLang="ko-KR" sz="2000" dirty="0"/>
              <a:t>n-</a:t>
            </a:r>
            <a:r>
              <a:rPr lang="ko-KR" altLang="en-US" sz="2000" dirty="0"/>
              <a:t>그램을 추출하여 각각 하나의 벡터로 변환한다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2000" dirty="0"/>
              <a:t>n-</a:t>
            </a:r>
            <a:r>
              <a:rPr lang="ko-KR" altLang="en-US" sz="2000" dirty="0"/>
              <a:t>그램은 연속된 단어나 문자의 그룹으로 텍스트에서 단어나 문자를 하나씩 이동하면서 추출한다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87683-860A-44D8-957C-7024F8BDB6AB}"/>
              </a:ext>
            </a:extLst>
          </p:cNvPr>
          <p:cNvSpPr txBox="1"/>
          <p:nvPr/>
        </p:nvSpPr>
        <p:spPr>
          <a:xfrm>
            <a:off x="833718" y="995082"/>
            <a:ext cx="10542494" cy="2133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38214390-9DF2-4171-B149-EF3AE7E2B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068838"/>
              </p:ext>
            </p:extLst>
          </p:nvPr>
        </p:nvGraphicFramePr>
        <p:xfrm>
          <a:off x="1897529" y="3429000"/>
          <a:ext cx="8128000" cy="2761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54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3E548-0D45-4CAC-9E53-E06113EB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773393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/>
              <a:t>6.1.1 </a:t>
            </a:r>
            <a:r>
              <a:rPr lang="ko-KR" altLang="en-US" sz="3200" dirty="0"/>
              <a:t>단어와 문자의 원</a:t>
            </a:r>
            <a:r>
              <a:rPr lang="en-US" altLang="ko-KR" sz="3200" dirty="0"/>
              <a:t>-</a:t>
            </a:r>
            <a:r>
              <a:rPr lang="ko-KR" altLang="en-US" sz="3200" dirty="0"/>
              <a:t>핫 인코딩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2F430-F302-4DAA-8697-BE14DCC84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364"/>
            <a:ext cx="10515600" cy="100404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원</a:t>
            </a:r>
            <a:r>
              <a:rPr lang="en-US" altLang="ko-KR" sz="2000" dirty="0"/>
              <a:t>-</a:t>
            </a:r>
            <a:r>
              <a:rPr lang="ko-KR" altLang="en-US" sz="2000" dirty="0"/>
              <a:t>핫 인코딩이란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정답에 해당하는 인덱스 값에는 </a:t>
            </a:r>
            <a:r>
              <a:rPr lang="en-US" altLang="ko-KR" sz="2000" dirty="0"/>
              <a:t>1</a:t>
            </a:r>
            <a:r>
              <a:rPr lang="ko-KR" altLang="en-US" sz="2000" dirty="0"/>
              <a:t>을 넣고 나머지 인덱스에는 모두 </a:t>
            </a:r>
            <a:r>
              <a:rPr lang="en-US" altLang="ko-KR" sz="2000" dirty="0"/>
              <a:t>0</a:t>
            </a:r>
            <a:r>
              <a:rPr lang="ko-KR" altLang="en-US" sz="2000" dirty="0"/>
              <a:t>을 넣는 방식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C5322-8FFC-4331-A9F1-3D4342C29BF0}"/>
              </a:ext>
            </a:extLst>
          </p:cNvPr>
          <p:cNvSpPr txBox="1"/>
          <p:nvPr/>
        </p:nvSpPr>
        <p:spPr>
          <a:xfrm>
            <a:off x="838200" y="3146896"/>
            <a:ext cx="5177118" cy="12003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단어 수준의 원</a:t>
            </a:r>
            <a:r>
              <a:rPr lang="en-US" altLang="ko-KR" dirty="0"/>
              <a:t>-</a:t>
            </a:r>
            <a:r>
              <a:rPr lang="ko-KR" altLang="en-US" dirty="0"/>
              <a:t>핫 인코딩</a:t>
            </a:r>
            <a:endParaRPr lang="en-US" altLang="ko-KR" dirty="0"/>
          </a:p>
          <a:p>
            <a:r>
              <a:rPr lang="ko-KR" altLang="en-US" dirty="0"/>
              <a:t>문자 수준 원</a:t>
            </a:r>
            <a:r>
              <a:rPr lang="en-US" altLang="ko-KR" dirty="0"/>
              <a:t>-</a:t>
            </a:r>
            <a:r>
              <a:rPr lang="ko-KR" altLang="en-US" dirty="0"/>
              <a:t>핫 인코딩</a:t>
            </a:r>
            <a:endParaRPr lang="en-US" altLang="ko-KR" dirty="0"/>
          </a:p>
          <a:p>
            <a:r>
              <a:rPr lang="ko-KR" altLang="en-US" dirty="0" err="1"/>
              <a:t>케라스를</a:t>
            </a:r>
            <a:r>
              <a:rPr lang="ko-KR" altLang="en-US" dirty="0"/>
              <a:t> 사용한 단어 수준의 원</a:t>
            </a:r>
            <a:r>
              <a:rPr lang="en-US" altLang="ko-KR" dirty="0"/>
              <a:t>-</a:t>
            </a:r>
            <a:r>
              <a:rPr lang="ko-KR" altLang="en-US" dirty="0"/>
              <a:t>핫 인코딩</a:t>
            </a:r>
            <a:endParaRPr lang="en-US" altLang="ko-KR" dirty="0"/>
          </a:p>
          <a:p>
            <a:r>
              <a:rPr lang="ko-KR" altLang="en-US" dirty="0" err="1"/>
              <a:t>해싱</a:t>
            </a:r>
            <a:r>
              <a:rPr lang="ko-KR" altLang="en-US" dirty="0"/>
              <a:t> 기법을 사용한 단어 수준의 원</a:t>
            </a:r>
            <a:r>
              <a:rPr lang="en-US" altLang="ko-KR" dirty="0"/>
              <a:t>-</a:t>
            </a:r>
            <a:r>
              <a:rPr lang="ko-KR" altLang="en-US" dirty="0"/>
              <a:t>핫 인코딩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C0CA2-4441-4AE2-9125-0C916B1A68E1}"/>
              </a:ext>
            </a:extLst>
          </p:cNvPr>
          <p:cNvSpPr txBox="1"/>
          <p:nvPr/>
        </p:nvSpPr>
        <p:spPr>
          <a:xfrm>
            <a:off x="838201" y="2629878"/>
            <a:ext cx="231737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인코딩의 활용</a:t>
            </a:r>
          </a:p>
        </p:txBody>
      </p:sp>
    </p:spTree>
    <p:extLst>
      <p:ext uri="{BB962C8B-B14F-4D97-AF65-F5344CB8AC3E}">
        <p14:creationId xmlns:p14="http://schemas.microsoft.com/office/powerpoint/2010/main" val="327222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5D4917-EE86-4794-AEBF-D5CF5454EE09}"/>
              </a:ext>
            </a:extLst>
          </p:cNvPr>
          <p:cNvSpPr txBox="1"/>
          <p:nvPr/>
        </p:nvSpPr>
        <p:spPr>
          <a:xfrm>
            <a:off x="238673" y="2053497"/>
            <a:ext cx="258631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단어 수준의 원</a:t>
            </a:r>
            <a:r>
              <a:rPr lang="en-US" altLang="ko-KR" sz="1400" dirty="0"/>
              <a:t>-</a:t>
            </a:r>
            <a:r>
              <a:rPr lang="ko-KR" altLang="en-US" sz="1400" dirty="0"/>
              <a:t>핫 인코딩하기</a:t>
            </a:r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B1E6B7B1-042F-4892-84B0-3D376A55D2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73" y="2519084"/>
            <a:ext cx="5691480" cy="2720686"/>
          </a:xfrm>
          <a:prstGeom prst="rect">
            <a:avLst/>
          </a:prstGeom>
        </p:spPr>
      </p:pic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976816CD-CC2F-4C98-BB51-77D8736F6B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396" y="2503221"/>
            <a:ext cx="5919931" cy="26356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7C0B06-A74E-44D1-9AB1-AF356F87FF3A}"/>
              </a:ext>
            </a:extLst>
          </p:cNvPr>
          <p:cNvSpPr txBox="1"/>
          <p:nvPr/>
        </p:nvSpPr>
        <p:spPr>
          <a:xfrm>
            <a:off x="6033396" y="2053497"/>
            <a:ext cx="258631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 수준의 원</a:t>
            </a:r>
            <a:r>
              <a:rPr lang="en-US" altLang="ko-KR" sz="1400" dirty="0"/>
              <a:t>-</a:t>
            </a:r>
            <a:r>
              <a:rPr lang="ko-KR" altLang="en-US" sz="1400" dirty="0"/>
              <a:t>핫 인코딩하기</a:t>
            </a:r>
          </a:p>
        </p:txBody>
      </p:sp>
    </p:spTree>
    <p:extLst>
      <p:ext uri="{BB962C8B-B14F-4D97-AF65-F5344CB8AC3E}">
        <p14:creationId xmlns:p14="http://schemas.microsoft.com/office/powerpoint/2010/main" val="378875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AF23065A-BD8D-4500-8D21-B59442E943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1" y="2850776"/>
            <a:ext cx="5846009" cy="2066208"/>
          </a:xfrm>
        </p:spPr>
      </p:pic>
      <p:pic>
        <p:nvPicPr>
          <p:cNvPr id="14" name="내용 개체 틀 13" descr="텍스트이(가) 표시된 사진&#10;&#10;자동 생성된 설명">
            <a:extLst>
              <a:ext uri="{FF2B5EF4-FFF2-40B4-BE49-F238E27FC236}">
                <a16:creationId xmlns:a16="http://schemas.microsoft.com/office/drawing/2014/main" id="{011714D5-1353-4BA7-BF13-4D407D5785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850776"/>
            <a:ext cx="5890415" cy="206620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06D4BF-EDB2-44A1-A665-AAEA1B671060}"/>
              </a:ext>
            </a:extLst>
          </p:cNvPr>
          <p:cNvSpPr txBox="1"/>
          <p:nvPr/>
        </p:nvSpPr>
        <p:spPr>
          <a:xfrm>
            <a:off x="173791" y="2480246"/>
            <a:ext cx="403962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케라스를</a:t>
            </a:r>
            <a:r>
              <a:rPr lang="ko-KR" altLang="en-US" sz="1400" dirty="0"/>
              <a:t> 사용한 단어 수준의 원</a:t>
            </a:r>
            <a:r>
              <a:rPr lang="en-US" altLang="ko-KR" sz="1400" dirty="0"/>
              <a:t>-</a:t>
            </a:r>
            <a:r>
              <a:rPr lang="ko-KR" altLang="en-US" sz="1400" dirty="0"/>
              <a:t>핫 인코딩하기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F816B-48DF-49DE-B63B-5B5786A20A48}"/>
              </a:ext>
            </a:extLst>
          </p:cNvPr>
          <p:cNvSpPr txBox="1"/>
          <p:nvPr/>
        </p:nvSpPr>
        <p:spPr>
          <a:xfrm>
            <a:off x="6096001" y="2480245"/>
            <a:ext cx="415962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해싱기법을</a:t>
            </a:r>
            <a:r>
              <a:rPr lang="ko-KR" altLang="en-US" sz="1400" dirty="0"/>
              <a:t> 사용한 단어 수준의 원</a:t>
            </a:r>
            <a:r>
              <a:rPr lang="en-US" altLang="ko-KR" sz="1400" dirty="0"/>
              <a:t>-</a:t>
            </a:r>
            <a:r>
              <a:rPr lang="ko-KR" altLang="en-US" sz="1400" dirty="0"/>
              <a:t>핫 인코딩하기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E6815-A62B-4B30-9065-2374327E0872}"/>
              </a:ext>
            </a:extLst>
          </p:cNvPr>
          <p:cNvSpPr txBox="1"/>
          <p:nvPr/>
        </p:nvSpPr>
        <p:spPr>
          <a:xfrm>
            <a:off x="6172199" y="457200"/>
            <a:ext cx="5625354" cy="107721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cf</a:t>
            </a:r>
            <a:r>
              <a:rPr lang="en-US" altLang="ko-KR" dirty="0"/>
              <a:t>)</a:t>
            </a:r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</a:t>
            </a:r>
            <a:r>
              <a:rPr lang="ko-KR" altLang="en-US" dirty="0" err="1"/>
              <a:t>해싱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400" dirty="0"/>
              <a:t>어휘 사전에 있는 고유한 토큰의 수가 너무 커서 모두 다루기 어려울 때 사용한다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609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9CA4488-5D5B-4A50-982A-F214F2EC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755462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dirty="0"/>
              <a:t>6.1.2 </a:t>
            </a:r>
            <a:r>
              <a:rPr lang="ko-KR" altLang="en-US" sz="3200" dirty="0"/>
              <a:t>단어 </a:t>
            </a:r>
            <a:r>
              <a:rPr lang="ko-KR" altLang="en-US" sz="3200" dirty="0" err="1"/>
              <a:t>임베딩</a:t>
            </a:r>
            <a:r>
              <a:rPr lang="ko-KR" altLang="en-US" sz="3200" dirty="0"/>
              <a:t> 사용하기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69ABB7-4C6C-49F7-A50B-DC53DDF6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706"/>
            <a:ext cx="4621306" cy="207981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ko-KR" altLang="en-US" sz="2400" dirty="0"/>
              <a:t>원</a:t>
            </a:r>
            <a:r>
              <a:rPr lang="en-US" altLang="ko-KR" sz="2400" dirty="0"/>
              <a:t>-</a:t>
            </a:r>
            <a:r>
              <a:rPr lang="ko-KR" altLang="en-US" sz="2400" dirty="0"/>
              <a:t>핫 단어 벡터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2000" dirty="0"/>
              <a:t>희소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고차원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수동 인코딩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3CEE83B6-C401-48BA-B1C0-56D003502F74}"/>
              </a:ext>
            </a:extLst>
          </p:cNvPr>
          <p:cNvSpPr txBox="1">
            <a:spLocks/>
          </p:cNvSpPr>
          <p:nvPr/>
        </p:nvSpPr>
        <p:spPr>
          <a:xfrm>
            <a:off x="6503895" y="1725706"/>
            <a:ext cx="4621306" cy="207981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단어 </a:t>
            </a:r>
            <a:r>
              <a:rPr lang="ko-KR" altLang="en-US" sz="2400" dirty="0" err="1"/>
              <a:t>임베딩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2000" dirty="0"/>
              <a:t>밀집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 err="1"/>
              <a:t>저차원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데이터로부터 학습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A3647-A658-41A6-A400-31C561A1626B}"/>
              </a:ext>
            </a:extLst>
          </p:cNvPr>
          <p:cNvSpPr txBox="1"/>
          <p:nvPr/>
        </p:nvSpPr>
        <p:spPr>
          <a:xfrm>
            <a:off x="838200" y="4410635"/>
            <a:ext cx="2998694" cy="367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단어 </a:t>
            </a:r>
            <a:r>
              <a:rPr lang="ko-KR" altLang="en-US" dirty="0" err="1"/>
              <a:t>임베딩을</a:t>
            </a:r>
            <a:r>
              <a:rPr lang="ko-KR" altLang="en-US" dirty="0"/>
              <a:t> 만드는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F7A7E-2C32-4929-91E4-3A23CC865B35}"/>
              </a:ext>
            </a:extLst>
          </p:cNvPr>
          <p:cNvSpPr txBox="1"/>
          <p:nvPr/>
        </p:nvSpPr>
        <p:spPr>
          <a:xfrm>
            <a:off x="479611" y="5060140"/>
            <a:ext cx="555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관심 대상인 문제와 함께 단어 </a:t>
            </a:r>
            <a:r>
              <a:rPr lang="ko-KR" altLang="en-US" dirty="0" err="1"/>
              <a:t>임베딩을</a:t>
            </a:r>
            <a:r>
              <a:rPr lang="ko-KR" altLang="en-US" dirty="0"/>
              <a:t> 학습한다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사전 훈련된 단어 </a:t>
            </a:r>
            <a:r>
              <a:rPr lang="ko-KR" altLang="en-US" dirty="0" err="1"/>
              <a:t>임베딩을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CA3C684-E958-4AAB-86A8-E950AF6228D3}"/>
              </a:ext>
            </a:extLst>
          </p:cNvPr>
          <p:cNvCxnSpPr>
            <a:cxnSpLocks/>
          </p:cNvCxnSpPr>
          <p:nvPr/>
        </p:nvCxnSpPr>
        <p:spPr>
          <a:xfrm>
            <a:off x="977153" y="2115671"/>
            <a:ext cx="2232212" cy="188258"/>
          </a:xfrm>
          <a:prstGeom prst="bentConnector3">
            <a:avLst>
              <a:gd name="adj1" fmla="val 929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12804D-F95C-493F-8AD7-BA591F5E419E}"/>
              </a:ext>
            </a:extLst>
          </p:cNvPr>
          <p:cNvSpPr txBox="1"/>
          <p:nvPr/>
        </p:nvSpPr>
        <p:spPr>
          <a:xfrm>
            <a:off x="3027830" y="2344878"/>
            <a:ext cx="2563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사용하는 메모리의 양에 비해 너무 적은 정보량을 표현함 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6FE15E2-1DCA-440C-B545-287E9C60A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848226"/>
              </p:ext>
            </p:extLst>
          </p:nvPr>
        </p:nvGraphicFramePr>
        <p:xfrm>
          <a:off x="6382869" y="4173529"/>
          <a:ext cx="552375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021">
                  <a:extLst>
                    <a:ext uri="{9D8B030D-6E8A-4147-A177-3AD203B41FA5}">
                      <a16:colId xmlns:a16="http://schemas.microsoft.com/office/drawing/2014/main" val="744348148"/>
                    </a:ext>
                  </a:extLst>
                </a:gridCol>
                <a:gridCol w="865680">
                  <a:extLst>
                    <a:ext uri="{9D8B030D-6E8A-4147-A177-3AD203B41FA5}">
                      <a16:colId xmlns:a16="http://schemas.microsoft.com/office/drawing/2014/main" val="1697317384"/>
                    </a:ext>
                  </a:extLst>
                </a:gridCol>
                <a:gridCol w="1385088">
                  <a:extLst>
                    <a:ext uri="{9D8B030D-6E8A-4147-A177-3AD203B41FA5}">
                      <a16:colId xmlns:a16="http://schemas.microsoft.com/office/drawing/2014/main" val="2039259086"/>
                    </a:ext>
                  </a:extLst>
                </a:gridCol>
                <a:gridCol w="2455966">
                  <a:extLst>
                    <a:ext uri="{9D8B030D-6E8A-4147-A177-3AD203B41FA5}">
                      <a16:colId xmlns:a16="http://schemas.microsoft.com/office/drawing/2014/main" val="2529554977"/>
                    </a:ext>
                  </a:extLst>
                </a:gridCol>
              </a:tblGrid>
              <a:tr h="307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단어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인덱스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핫 인코딩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임베딩</a:t>
                      </a:r>
                      <a:endParaRPr lang="ko-KR" altLang="en-US" sz="1600" dirty="0"/>
                    </a:p>
                  </a:txBody>
                  <a:tcPr>
                    <a:lnB w="38100" cmpd="sng"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19250"/>
                  </a:ext>
                </a:extLst>
              </a:tr>
              <a:tr h="3077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this</a:t>
                      </a:r>
                      <a:endParaRPr lang="ko-KR" alt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[1,0,0,0,0]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[0.1,0.4,0.4,0.0,0.1]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630494"/>
                  </a:ext>
                </a:extLst>
              </a:tr>
              <a:tr h="3077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[0,1,0,0,0]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[0.1,0.2,0.8,0.0,0.1]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835994"/>
                  </a:ext>
                </a:extLst>
              </a:tr>
              <a:tr h="3077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[0,0,1,0,0]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[0.2,0.5,0.0,0.6,0.3]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972497"/>
                  </a:ext>
                </a:extLst>
              </a:tr>
              <a:tr h="3077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big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[0,0,0,1,0]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[0.8,0.2,0.4,0.8,0.8]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38105"/>
                  </a:ext>
                </a:extLst>
              </a:tr>
              <a:tr h="3077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cat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[0,0,0,0,1]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[0.4,0.2,0.6,0.9,0.9]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081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14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99560DA-875F-4466-8EDD-C104FB49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907863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/>
              <a:t>Embedding </a:t>
            </a:r>
            <a:r>
              <a:rPr lang="ko-KR" altLang="en-US" sz="3200" dirty="0"/>
              <a:t>층을 사용하여 단어 </a:t>
            </a:r>
            <a:r>
              <a:rPr lang="ko-KR" altLang="en-US" sz="3200" dirty="0" err="1"/>
              <a:t>임베딩</a:t>
            </a:r>
            <a:r>
              <a:rPr lang="ko-KR" altLang="en-US" sz="3200" dirty="0"/>
              <a:t> 학습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F33573-AF26-496A-8EE7-5033DE4A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단어와 밀집 벡터를 연관 짓기 위하여 랜덤하게 벡터를 선택한다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ko-KR" altLang="en-US" sz="2400" dirty="0"/>
              <a:t>단어 사이에 의미관계를 반영해야 효율적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ED983-344D-4DAD-BF09-406144DBD596}"/>
              </a:ext>
            </a:extLst>
          </p:cNvPr>
          <p:cNvSpPr txBox="1"/>
          <p:nvPr/>
        </p:nvSpPr>
        <p:spPr>
          <a:xfrm>
            <a:off x="1027338" y="4315541"/>
            <a:ext cx="272887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Embedding </a:t>
            </a:r>
            <a:r>
              <a:rPr lang="ko-KR" altLang="en-US" sz="1400" dirty="0"/>
              <a:t>층의 객체 생성하기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4A1ED54-A7DD-498C-93F1-7DF4298A1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8" y="4690787"/>
            <a:ext cx="3467584" cy="790685"/>
          </a:xfrm>
          <a:prstGeom prst="rect">
            <a:avLst/>
          </a:prstGeom>
        </p:spPr>
      </p:pic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958E36D6-C974-470F-A738-EB809ED14C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906857"/>
              </p:ext>
            </p:extLst>
          </p:nvPr>
        </p:nvGraphicFramePr>
        <p:xfrm>
          <a:off x="5486398" y="3299013"/>
          <a:ext cx="5298143" cy="3111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1172320-98B4-4248-8749-7362EC40F1F7}"/>
              </a:ext>
            </a:extLst>
          </p:cNvPr>
          <p:cNvCxnSpPr/>
          <p:nvPr/>
        </p:nvCxnSpPr>
        <p:spPr>
          <a:xfrm>
            <a:off x="3451412" y="5360894"/>
            <a:ext cx="1416423" cy="224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3C9AE8-39FF-425B-826F-466383298709}"/>
              </a:ext>
            </a:extLst>
          </p:cNvPr>
          <p:cNvSpPr txBox="1"/>
          <p:nvPr/>
        </p:nvSpPr>
        <p:spPr>
          <a:xfrm>
            <a:off x="4805082" y="5442632"/>
            <a:ext cx="3083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(sample,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sequence_length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770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2A239-BEFA-4E98-8E9A-2491FE54F152}"/>
              </a:ext>
            </a:extLst>
          </p:cNvPr>
          <p:cNvSpPr txBox="1"/>
          <p:nvPr/>
        </p:nvSpPr>
        <p:spPr>
          <a:xfrm>
            <a:off x="286872" y="277906"/>
            <a:ext cx="4016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Embedding </a:t>
            </a:r>
            <a:r>
              <a:rPr lang="ko-KR" altLang="en-US" sz="1400" dirty="0"/>
              <a:t>층에 사용할 </a:t>
            </a:r>
            <a:r>
              <a:rPr lang="en-US" altLang="ko-KR" sz="1400" dirty="0"/>
              <a:t>IMDB </a:t>
            </a:r>
            <a:r>
              <a:rPr lang="ko-KR" altLang="en-US" sz="1400" dirty="0"/>
              <a:t>데이터 로드하기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11F96B6-08F3-45D7-ABDF-F7ADC4426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2" y="724567"/>
            <a:ext cx="6324368" cy="2341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D32CC6-F707-4AED-A23B-16D94A146E49}"/>
              </a:ext>
            </a:extLst>
          </p:cNvPr>
          <p:cNvSpPr txBox="1"/>
          <p:nvPr/>
        </p:nvSpPr>
        <p:spPr>
          <a:xfrm>
            <a:off x="286872" y="3429000"/>
            <a:ext cx="422237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IMDB </a:t>
            </a:r>
            <a:r>
              <a:rPr lang="ko-KR" altLang="en-US" sz="1400" dirty="0"/>
              <a:t>데이터에 </a:t>
            </a:r>
            <a:r>
              <a:rPr lang="en-US" altLang="ko-KR" sz="1400" dirty="0"/>
              <a:t>Embedding </a:t>
            </a:r>
            <a:r>
              <a:rPr lang="ko-KR" altLang="en-US" sz="1400" dirty="0"/>
              <a:t>층과 분류기 사용하기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AD32B7E-98AA-4F14-826D-9C73AC81F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3" y="3885426"/>
            <a:ext cx="6795246" cy="284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1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550</Words>
  <Application>Microsoft Office PowerPoint</Application>
  <PresentationFormat>와이드스크린</PresentationFormat>
  <Paragraphs>112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6.1 텍스트 데이터 다루기</vt:lpstr>
      <vt:lpstr>6.1 텍스트 데이터 다루기</vt:lpstr>
      <vt:lpstr>PowerPoint 프레젠테이션</vt:lpstr>
      <vt:lpstr>6.1.1 단어와 문자의 원-핫 인코딩</vt:lpstr>
      <vt:lpstr>PowerPoint 프레젠테이션</vt:lpstr>
      <vt:lpstr>PowerPoint 프레젠테이션</vt:lpstr>
      <vt:lpstr>6.1.2 단어 임베딩 사용하기</vt:lpstr>
      <vt:lpstr>Embedding 층을 사용하여 단어 임베딩 학습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6.1 텍스트 데이터 다루기</dc:title>
  <dc:creator>JeongEuijin</dc:creator>
  <cp:lastModifiedBy>JeongEuijin</cp:lastModifiedBy>
  <cp:revision>6</cp:revision>
  <dcterms:created xsi:type="dcterms:W3CDTF">2022-01-05T12:40:14Z</dcterms:created>
  <dcterms:modified xsi:type="dcterms:W3CDTF">2022-01-06T12:17:02Z</dcterms:modified>
</cp:coreProperties>
</file>