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7" r:id="rId5"/>
    <p:sldId id="268" r:id="rId6"/>
    <p:sldId id="258" r:id="rId7"/>
    <p:sldId id="269" r:id="rId8"/>
    <p:sldId id="259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57843-3E17-4441-81A1-A6EC8C5AD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1EC094-868C-41EB-B1D7-56CF5990F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A8C61-0AC5-42C6-AE06-32867312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3E-5D96-4604-9644-F2876AF040C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6AEB4C-BE6B-4DC2-AC6D-61150C19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F5BAF-1299-401A-A5A9-9940E823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A6C-C790-4A9B-B741-6A863CF3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6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510C-D845-4C5D-838F-CBEDB17D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69BF9D-CA01-43C4-8FA5-BDB47F139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28A4B-01B8-4B49-9376-E0FCD5B84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3E-5D96-4604-9644-F2876AF040C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D9357-285F-43DD-80E7-EC366591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F08C1-CC38-4AA4-B98A-B23762F5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A6C-C790-4A9B-B741-6A863CF3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C9E372-9509-43A8-9DF4-6EC1FBA92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436EB7-C32F-49E6-ABDD-C308D257E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0CC53-03E0-46BF-A6D6-56BFCA68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3E-5D96-4604-9644-F2876AF040C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81DB2-B275-4582-BFF2-861C1F68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C9368-86BB-410C-9592-4D16E3E4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A6C-C790-4A9B-B741-6A863CF3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0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D8765-1921-4DCE-8241-D887E7E5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E66FC-FB7F-485C-8472-34938E24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DAF04-E131-4503-8249-517AC3AA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3E-5D96-4604-9644-F2876AF040C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DA2A1-27A2-4A01-9630-6270E0C5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52BC6-9BBB-43B8-BAB5-C5D3A1D6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A6C-C790-4A9B-B741-6A863CF3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4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14F36-C5B2-4125-A022-9C643B6E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59593D-4878-40ED-9A97-6F7A5B14F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1A3FE-1AAD-4EDE-9069-990AD99A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3E-5D96-4604-9644-F2876AF040C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C3EC8-638C-48B7-B3BB-E6DF352A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F71D92-0D60-4E0A-AC2C-227B7D25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A6C-C790-4A9B-B741-6A863CF3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B52AC-1B46-414C-8EE6-4B820136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357C9-F234-413D-B525-2F370FA24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820263-6286-45F9-B3C7-5392ED1A8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EEA047-0CB6-4346-9360-84744007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3E-5D96-4604-9644-F2876AF040C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5562F-F102-4FC9-9E9B-3FFF58AC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653C5E-BA0D-462B-AD57-3DCC0372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A6C-C790-4A9B-B741-6A863CF3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75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AAF11-4A4D-4F40-9655-583D2616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FA56F7-C2E0-4868-9053-D7B58BF2A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B86FFF-40FA-4A71-B603-E5116BBA4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89F96D-14D6-4AD6-BA62-6F2E14842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3CC8BC-2073-4D46-B907-781B94AE7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8527C2-F31C-4377-855F-16187235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3E-5D96-4604-9644-F2876AF040C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A3238D-E0B9-4EC7-A142-B20EFF8A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7C81EF-4AB6-4CA0-898E-91B657B3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A6C-C790-4A9B-B741-6A863CF3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6D203-ECA0-4F0A-B34F-BA45FFC0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AFED88-7C88-4358-B32A-EEC9AD21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3E-5D96-4604-9644-F2876AF040C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6A4328-6582-4BC6-A8D0-17516840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D8A00-A561-4528-BB61-C94838B6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A6C-C790-4A9B-B741-6A863CF3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86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A14758-48E9-4DA9-99A3-87DF4095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3E-5D96-4604-9644-F2876AF040C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71191E-E50D-4673-ACB6-8EEC5787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C5702D-B8DE-4A84-B3FE-E0AD7881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A6C-C790-4A9B-B741-6A863CF3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23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7F5A3-D134-492C-BB51-2E2B0A02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4B02E-47B7-4D09-BF08-FB497E799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7EAA5-DD19-4143-80DF-B4794ECBC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78FCF9-3CDA-41EB-B69D-A1D489E5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3E-5D96-4604-9644-F2876AF040C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C43043-202E-4F6B-A068-B768A269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E05C99-AC68-41C8-BE2F-9535FFE7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A6C-C790-4A9B-B741-6A863CF3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63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9784-76DC-4C54-8FFF-357EFCAC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BE24C7-7BE2-476B-AD4A-CB9982048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F1027B-B7C7-48FC-B119-22288EBBE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6CF4A8-7360-466D-97EB-1E541309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3E-5D96-4604-9644-F2876AF040C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148BCD-9539-4468-97E3-966E3FFE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A02A3E-3A44-42EF-B5A8-FBF5B6DD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A6C-C790-4A9B-B741-6A863CF3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40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98F2F8-1DD0-444E-BBC9-BBDC7811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89F57-F0A3-4FE6-A109-3C8262C31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73C4C-BCA0-4B54-B4E3-8EF2D7363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EAE3E-5D96-4604-9644-F2876AF040C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8E6F7-95E8-44BC-BD70-27F403A2B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D0D92-10EF-4F6E-870D-381C3943A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2AA6C-C790-4A9B-B741-6A863CF3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7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44204-3C90-4EDA-9DB0-1E2637C91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6.2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4EEF91-9E87-4D97-8C4E-53A3E40724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순환 신경망 이해하기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18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0E30B-9A2A-416E-A959-429F38FC3FD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순환 신경망</a:t>
            </a:r>
          </a:p>
        </p:txBody>
      </p:sp>
      <p:pic>
        <p:nvPicPr>
          <p:cNvPr id="2050" name="Picture 2" descr="Introduction to Recurrent Neural Network | by Pranoy Radhakrishnan |  Towards Data Science">
            <a:extLst>
              <a:ext uri="{FF2B5EF4-FFF2-40B4-BE49-F238E27FC236}">
                <a16:creationId xmlns:a16="http://schemas.microsoft.com/office/drawing/2014/main" id="{BBD47F55-10D3-495D-AC20-D2EA7CF77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3103"/>
            <a:ext cx="9000000" cy="235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F6769D-D986-4255-9D56-666FC8FF6CB8}"/>
              </a:ext>
            </a:extLst>
          </p:cNvPr>
          <p:cNvSpPr txBox="1"/>
          <p:nvPr/>
        </p:nvSpPr>
        <p:spPr>
          <a:xfrm>
            <a:off x="666750" y="1416100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ko-KR" altLang="en-US" dirty="0">
                <a:latin typeface="Bauhaus 93" panose="04030905020B02020C02" pitchFamily="82" charset="0"/>
              </a:rPr>
              <a:t>루프를 가진 네트워크</a:t>
            </a:r>
            <a:r>
              <a:rPr lang="en-US" altLang="ko-KR" dirty="0">
                <a:latin typeface="Bauhaus 93" panose="04030905020B02020C02" pitchFamily="82" charset="0"/>
              </a:rPr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D36B9-4900-4287-99FA-1DE4FC2DFF75}"/>
              </a:ext>
            </a:extLst>
          </p:cNvPr>
          <p:cNvSpPr txBox="1"/>
          <p:nvPr/>
        </p:nvSpPr>
        <p:spPr>
          <a:xfrm>
            <a:off x="666750" y="1912249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ko-KR" altLang="en-US" dirty="0">
                <a:latin typeface="Bauhaus 93" panose="04030905020B02020C02" pitchFamily="82" charset="0"/>
              </a:rPr>
              <a:t>지금까지 처리한 정보를 상태에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75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8B15E-8A63-4FDB-9CDC-C44156F14B17}"/>
              </a:ext>
            </a:extLst>
          </p:cNvPr>
          <p:cNvSpPr txBox="1">
            <a:spLocks/>
          </p:cNvSpPr>
          <p:nvPr/>
        </p:nvSpPr>
        <p:spPr>
          <a:xfrm>
            <a:off x="838200" y="31823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 err="1"/>
              <a:t>케라스의</a:t>
            </a:r>
            <a:r>
              <a:rPr lang="ko-KR" altLang="en-US" dirty="0"/>
              <a:t> 순환 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1E72E7-E4FC-4BF3-9E10-F08AF2C1B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36"/>
          <a:stretch/>
        </p:blipFill>
        <p:spPr>
          <a:xfrm>
            <a:off x="6096000" y="2543752"/>
            <a:ext cx="4919639" cy="32389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7C9AE5-6213-4CFD-9AA7-909525DE40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636"/>
          <a:stretch/>
        </p:blipFill>
        <p:spPr>
          <a:xfrm>
            <a:off x="558505" y="2524699"/>
            <a:ext cx="4919639" cy="325800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51F87CB-38F4-4BA3-B3F2-E1C447EF0A4C}"/>
              </a:ext>
            </a:extLst>
          </p:cNvPr>
          <p:cNvSpPr/>
          <p:nvPr/>
        </p:nvSpPr>
        <p:spPr>
          <a:xfrm>
            <a:off x="8458834" y="2914650"/>
            <a:ext cx="1107347" cy="341938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0AF5F1-64E7-4720-BA8A-7EB700B45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05" y="1722245"/>
            <a:ext cx="2819794" cy="362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C08221-3E43-4EDD-877A-B25E3E55A7C3}"/>
              </a:ext>
            </a:extLst>
          </p:cNvPr>
          <p:cNvSpPr txBox="1"/>
          <p:nvPr/>
        </p:nvSpPr>
        <p:spPr>
          <a:xfrm>
            <a:off x="558505" y="1232635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en-US" altLang="ko-KR" dirty="0" err="1"/>
              <a:t>SimpleRNN</a:t>
            </a:r>
            <a:r>
              <a:rPr lang="ko-KR" altLang="en-US" dirty="0">
                <a:latin typeface="Bauhaus 93" panose="04030905020B02020C02" pitchFamily="82" charset="0"/>
              </a:rPr>
              <a:t>을 선언합니다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2347BEB-2AE6-475E-A428-5F756782F404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8729170" y="2303195"/>
            <a:ext cx="259238" cy="61146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40AD0F-F6AC-498F-8755-74ADD10AEECF}"/>
              </a:ext>
            </a:extLst>
          </p:cNvPr>
          <p:cNvSpPr txBox="1"/>
          <p:nvPr/>
        </p:nvSpPr>
        <p:spPr>
          <a:xfrm>
            <a:off x="6269350" y="1656864"/>
            <a:ext cx="49196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Return_sequences</a:t>
            </a:r>
            <a:r>
              <a:rPr lang="ko-KR" altLang="en-US" dirty="0"/>
              <a:t>가 </a:t>
            </a:r>
            <a:r>
              <a:rPr lang="en-US" altLang="ko-KR" dirty="0"/>
              <a:t>True</a:t>
            </a:r>
            <a:r>
              <a:rPr lang="ko-KR" altLang="en-US" dirty="0"/>
              <a:t>라면 </a:t>
            </a:r>
            <a:endParaRPr lang="en-US" altLang="ko-KR" dirty="0"/>
          </a:p>
          <a:p>
            <a:pPr algn="ctr"/>
            <a:r>
              <a:rPr lang="ko-KR" altLang="en-US" dirty="0"/>
              <a:t>전체 출력을 모은 전체 시퀀스를 반환합니다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0A625A9-DA7A-4870-B086-55C4C79AB248}"/>
              </a:ext>
            </a:extLst>
          </p:cNvPr>
          <p:cNvSpPr/>
          <p:nvPr/>
        </p:nvSpPr>
        <p:spPr>
          <a:xfrm>
            <a:off x="1414728" y="2914650"/>
            <a:ext cx="1107347" cy="341938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62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8B15E-8A63-4FDB-9CDC-C44156F14B17}"/>
              </a:ext>
            </a:extLst>
          </p:cNvPr>
          <p:cNvSpPr txBox="1">
            <a:spLocks/>
          </p:cNvSpPr>
          <p:nvPr/>
        </p:nvSpPr>
        <p:spPr>
          <a:xfrm>
            <a:off x="838200" y="31823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 err="1"/>
              <a:t>케라스의</a:t>
            </a:r>
            <a:r>
              <a:rPr lang="ko-KR" altLang="en-US" dirty="0"/>
              <a:t> 순환 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318444-7911-4A1A-9FB1-BB80756ADF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389"/>
          <a:stretch/>
        </p:blipFill>
        <p:spPr>
          <a:xfrm>
            <a:off x="1009651" y="1293513"/>
            <a:ext cx="4994058" cy="477269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EF0F70B-E21F-45EA-AD42-AA0C97E14CD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821676" y="2009564"/>
            <a:ext cx="2452061" cy="91504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07C8F8-712C-45A7-929A-8AF49DD0DCD0}"/>
              </a:ext>
            </a:extLst>
          </p:cNvPr>
          <p:cNvSpPr/>
          <p:nvPr/>
        </p:nvSpPr>
        <p:spPr>
          <a:xfrm>
            <a:off x="1354769" y="1731118"/>
            <a:ext cx="3466907" cy="5568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6C44F-2616-49E4-9D9B-C85C392D3468}"/>
              </a:ext>
            </a:extLst>
          </p:cNvPr>
          <p:cNvSpPr txBox="1"/>
          <p:nvPr/>
        </p:nvSpPr>
        <p:spPr>
          <a:xfrm>
            <a:off x="7273737" y="2601441"/>
            <a:ext cx="39086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 때 중간의 </a:t>
            </a:r>
            <a:r>
              <a:rPr lang="en-US" altLang="ko-KR" dirty="0"/>
              <a:t>RNN </a:t>
            </a:r>
            <a:r>
              <a:rPr lang="ko-KR" altLang="en-US" dirty="0"/>
              <a:t>층들의</a:t>
            </a:r>
            <a:endParaRPr lang="en-US" altLang="ko-KR" dirty="0"/>
          </a:p>
          <a:p>
            <a:pPr algn="ctr"/>
            <a:r>
              <a:rPr lang="en-US" altLang="ko-KR" dirty="0" err="1"/>
              <a:t>return_sequences</a:t>
            </a:r>
            <a:r>
              <a:rPr lang="ko-KR" altLang="en-US" dirty="0"/>
              <a:t>를 </a:t>
            </a:r>
            <a:r>
              <a:rPr lang="en-US" altLang="ko-KR" dirty="0"/>
              <a:t>True</a:t>
            </a:r>
            <a:r>
              <a:rPr lang="ko-KR" altLang="en-US" dirty="0"/>
              <a:t>로 설정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B8569-8C1D-4453-8850-FD6BCF596024}"/>
              </a:ext>
            </a:extLst>
          </p:cNvPr>
          <p:cNvSpPr txBox="1"/>
          <p:nvPr/>
        </p:nvSpPr>
        <p:spPr>
          <a:xfrm>
            <a:off x="6987016" y="1458585"/>
            <a:ext cx="458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• </a:t>
            </a:r>
            <a:r>
              <a:rPr lang="ko-KR" altLang="en-US" dirty="0"/>
              <a:t>여러 개의 순환 층을 </a:t>
            </a:r>
            <a:r>
              <a:rPr lang="ko-KR" altLang="en-US" dirty="0" err="1"/>
              <a:t>차레대로</a:t>
            </a:r>
            <a:r>
              <a:rPr lang="ko-KR" altLang="en-US" dirty="0"/>
              <a:t> 쌓는 것이</a:t>
            </a:r>
            <a:endParaRPr lang="en-US" altLang="ko-KR" dirty="0"/>
          </a:p>
          <a:p>
            <a:r>
              <a:rPr lang="ko-KR" altLang="en-US" dirty="0"/>
              <a:t>  네트워크의 표현력을 증가시킵니다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76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8B15E-8A63-4FDB-9CDC-C44156F14B17}"/>
              </a:ext>
            </a:extLst>
          </p:cNvPr>
          <p:cNvSpPr txBox="1">
            <a:spLocks/>
          </p:cNvSpPr>
          <p:nvPr/>
        </p:nvSpPr>
        <p:spPr>
          <a:xfrm>
            <a:off x="838200" y="31823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 err="1"/>
              <a:t>케라스의</a:t>
            </a:r>
            <a:r>
              <a:rPr lang="ko-KR" altLang="en-US" dirty="0"/>
              <a:t> 순환 층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9B0C3D6-1778-40FF-9C19-ACDF7E78A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308" y="903229"/>
            <a:ext cx="3667637" cy="249589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6E7FD7C-625E-4470-AAB5-D20E7919D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66" y="3751700"/>
            <a:ext cx="3610479" cy="2505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880CF5-15AB-4F4D-A821-8011745CDDA7}"/>
              </a:ext>
            </a:extLst>
          </p:cNvPr>
          <p:cNvSpPr txBox="1"/>
          <p:nvPr/>
        </p:nvSpPr>
        <p:spPr>
          <a:xfrm>
            <a:off x="400055" y="1445164"/>
            <a:ext cx="536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en-US" altLang="ko-KR" dirty="0" err="1"/>
              <a:t>SimpleRNN</a:t>
            </a:r>
            <a:r>
              <a:rPr lang="ko-KR" altLang="en-US" dirty="0">
                <a:latin typeface="Bauhaus 93" panose="04030905020B02020C02" pitchFamily="82" charset="0"/>
              </a:rPr>
              <a:t>으로 간단한 순환 네트워크 훈련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A674B-4ACE-4397-AAB7-E06643EC93F8}"/>
              </a:ext>
            </a:extLst>
          </p:cNvPr>
          <p:cNvSpPr txBox="1"/>
          <p:nvPr/>
        </p:nvSpPr>
        <p:spPr>
          <a:xfrm>
            <a:off x="5944273" y="1985197"/>
            <a:ext cx="19594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학습 검증 정확도</a:t>
            </a:r>
            <a:endParaRPr lang="en-US" altLang="ko-KR" dirty="0"/>
          </a:p>
          <a:p>
            <a:pPr algn="ctr"/>
            <a:r>
              <a:rPr lang="ko-KR" altLang="en-US" dirty="0"/>
              <a:t>약 </a:t>
            </a:r>
            <a:r>
              <a:rPr lang="en-US" altLang="ko-KR" dirty="0"/>
              <a:t>85%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A11D3-78E3-40FF-972D-E34AD4E2658D}"/>
              </a:ext>
            </a:extLst>
          </p:cNvPr>
          <p:cNvSpPr txBox="1"/>
          <p:nvPr/>
        </p:nvSpPr>
        <p:spPr>
          <a:xfrm>
            <a:off x="5944273" y="4681246"/>
            <a:ext cx="1959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학습 검증 손실</a:t>
            </a:r>
            <a:endParaRPr lang="en-US" altLang="ko-KR" dirty="0"/>
          </a:p>
          <a:p>
            <a:pPr algn="ctr"/>
            <a:r>
              <a:rPr lang="ko-KR" altLang="en-US" dirty="0"/>
              <a:t>약 </a:t>
            </a:r>
            <a:r>
              <a:rPr lang="en-US" altLang="ko-KR" dirty="0"/>
              <a:t>40%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1E244F-7C1A-4A96-A711-0B6E10A49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5" y="2308362"/>
            <a:ext cx="4867954" cy="218152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88BA17-B4BC-4B07-84AB-0E6224B537F1}"/>
              </a:ext>
            </a:extLst>
          </p:cNvPr>
          <p:cNvSpPr/>
          <p:nvPr/>
        </p:nvSpPr>
        <p:spPr>
          <a:xfrm>
            <a:off x="1419226" y="3067050"/>
            <a:ext cx="1028700" cy="26057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AEE23E6-B176-44C2-884D-9435BA0D11D3}"/>
              </a:ext>
            </a:extLst>
          </p:cNvPr>
          <p:cNvSpPr/>
          <p:nvPr/>
        </p:nvSpPr>
        <p:spPr>
          <a:xfrm>
            <a:off x="5844200" y="3313016"/>
            <a:ext cx="2141232" cy="59055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74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8A59A-E707-41DF-9365-651442D763D9}"/>
              </a:ext>
            </a:extLst>
          </p:cNvPr>
          <p:cNvSpPr txBox="1">
            <a:spLocks/>
          </p:cNvSpPr>
          <p:nvPr/>
        </p:nvSpPr>
        <p:spPr>
          <a:xfrm>
            <a:off x="838200" y="31823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LSTM</a:t>
            </a:r>
            <a:r>
              <a:rPr lang="ko-KR" altLang="en-US" dirty="0"/>
              <a:t>과 </a:t>
            </a:r>
            <a:r>
              <a:rPr lang="en-US" altLang="ko-KR" dirty="0"/>
              <a:t>GRU</a:t>
            </a:r>
            <a:r>
              <a:rPr lang="ko-KR" altLang="en-US" dirty="0"/>
              <a:t> 층 이해하기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747028-A404-4E44-9F42-2F74976F2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105" y="1643795"/>
            <a:ext cx="5400000" cy="345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81FF30-3BCD-4386-9869-A3B11B4B6F3F}"/>
              </a:ext>
            </a:extLst>
          </p:cNvPr>
          <p:cNvSpPr txBox="1"/>
          <p:nvPr/>
        </p:nvSpPr>
        <p:spPr>
          <a:xfrm>
            <a:off x="838201" y="2644959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ko-KR" altLang="en-US" dirty="0"/>
              <a:t>단순함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08AB1-B33A-4CA1-89B2-44317B7AE1DC}"/>
              </a:ext>
            </a:extLst>
          </p:cNvPr>
          <p:cNvSpPr txBox="1"/>
          <p:nvPr/>
        </p:nvSpPr>
        <p:spPr>
          <a:xfrm>
            <a:off x="838200" y="3429000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ko-KR" altLang="en-US" dirty="0">
                <a:latin typeface="Bauhaus 93" panose="04030905020B02020C02" pitchFamily="82" charset="0"/>
              </a:rPr>
              <a:t>긴 시퀀스를 처리하는 데 적합하지 않음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65C3B4-0C3D-4207-BAB1-24E1C6301785}"/>
              </a:ext>
            </a:extLst>
          </p:cNvPr>
          <p:cNvSpPr txBox="1"/>
          <p:nvPr/>
        </p:nvSpPr>
        <p:spPr>
          <a:xfrm>
            <a:off x="838202" y="1860918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SimpleRNN</a:t>
            </a:r>
            <a:r>
              <a:rPr lang="ko-KR" altLang="en-US" dirty="0"/>
              <a:t>의 특징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494604-F595-4416-9F10-64D8B7E5F6B0}"/>
              </a:ext>
            </a:extLst>
          </p:cNvPr>
          <p:cNvSpPr txBox="1"/>
          <p:nvPr/>
        </p:nvSpPr>
        <p:spPr>
          <a:xfrm>
            <a:off x="838199" y="4213041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ko-KR" altLang="en-US" dirty="0">
                <a:latin typeface="Bauhaus 93" panose="04030905020B02020C02" pitchFamily="82" charset="0"/>
              </a:rPr>
              <a:t>데이터의 타임스텝이 커질수록 학습 능력 감소</a:t>
            </a:r>
            <a:endParaRPr lang="en-US" altLang="ko-KR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0DDF9AD-76F8-43D1-9062-1862E0413537}"/>
              </a:ext>
            </a:extLst>
          </p:cNvPr>
          <p:cNvSpPr/>
          <p:nvPr/>
        </p:nvSpPr>
        <p:spPr>
          <a:xfrm>
            <a:off x="938476" y="5288262"/>
            <a:ext cx="2141232" cy="59055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94C840-0D4D-4E09-B0D3-4707D795E73D}"/>
              </a:ext>
            </a:extLst>
          </p:cNvPr>
          <p:cNvSpPr txBox="1"/>
          <p:nvPr/>
        </p:nvSpPr>
        <p:spPr>
          <a:xfrm>
            <a:off x="3548132" y="5411791"/>
            <a:ext cx="31384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err="1"/>
              <a:t>그래디언트</a:t>
            </a:r>
            <a:r>
              <a:rPr lang="ko-KR" altLang="en-US" dirty="0"/>
              <a:t> 소실 문제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426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8A59A-E707-41DF-9365-651442D763D9}"/>
              </a:ext>
            </a:extLst>
          </p:cNvPr>
          <p:cNvSpPr txBox="1">
            <a:spLocks/>
          </p:cNvSpPr>
          <p:nvPr/>
        </p:nvSpPr>
        <p:spPr>
          <a:xfrm>
            <a:off x="838200" y="31823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LSTM</a:t>
            </a:r>
            <a:r>
              <a:rPr lang="ko-KR" altLang="en-US" dirty="0"/>
              <a:t>과 </a:t>
            </a:r>
            <a:r>
              <a:rPr lang="en-US" altLang="ko-KR" dirty="0"/>
              <a:t>GRU</a:t>
            </a:r>
            <a:r>
              <a:rPr lang="ko-KR" altLang="en-US" dirty="0"/>
              <a:t> 층 이해하기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F1A96A9-3727-4326-AA1F-A54FEDC50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798" y="1860918"/>
            <a:ext cx="5400000" cy="32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4CC468-78C9-4F3D-A997-71D03A39F701}"/>
              </a:ext>
            </a:extLst>
          </p:cNvPr>
          <p:cNvSpPr txBox="1"/>
          <p:nvPr/>
        </p:nvSpPr>
        <p:spPr>
          <a:xfrm>
            <a:off x="838201" y="2644959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ko-KR" altLang="en-US" dirty="0" err="1">
                <a:latin typeface="Bauhaus 93" panose="04030905020B02020C02" pitchFamily="82" charset="0"/>
              </a:rPr>
              <a:t>그래디언트</a:t>
            </a:r>
            <a:r>
              <a:rPr lang="ko-KR" altLang="en-US" dirty="0">
                <a:latin typeface="Bauhaus 93" panose="04030905020B02020C02" pitchFamily="82" charset="0"/>
              </a:rPr>
              <a:t> 소실 문제를 극복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6165B-DD0E-4313-85BE-9BCBAB3E66D9}"/>
              </a:ext>
            </a:extLst>
          </p:cNvPr>
          <p:cNvSpPr txBox="1"/>
          <p:nvPr/>
        </p:nvSpPr>
        <p:spPr>
          <a:xfrm>
            <a:off x="838200" y="3429000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en-US" altLang="ko-KR" dirty="0">
                <a:latin typeface="+mj-lt"/>
              </a:rPr>
              <a:t>LSTM</a:t>
            </a:r>
            <a:r>
              <a:rPr lang="en-US" altLang="ko-KR" dirty="0">
                <a:latin typeface="Bauhaus 93" panose="04030905020B02020C02" pitchFamily="82" charset="0"/>
              </a:rPr>
              <a:t> </a:t>
            </a:r>
            <a:r>
              <a:rPr lang="ko-KR" altLang="en-US" dirty="0">
                <a:latin typeface="Bauhaus 93" panose="04030905020B02020C02" pitchFamily="82" charset="0"/>
              </a:rPr>
              <a:t>셀 사이에서만 공유되는 셀 상태를 가짐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BF96F-9618-47D4-9C46-06AC746EEB7E}"/>
              </a:ext>
            </a:extLst>
          </p:cNvPr>
          <p:cNvSpPr txBox="1"/>
          <p:nvPr/>
        </p:nvSpPr>
        <p:spPr>
          <a:xfrm>
            <a:off x="838202" y="1860918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LSTM</a:t>
            </a:r>
            <a:r>
              <a:rPr lang="ko-KR" altLang="en-US" dirty="0"/>
              <a:t>의 특징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5D793-FB02-4635-8774-1F4C279C3420}"/>
              </a:ext>
            </a:extLst>
          </p:cNvPr>
          <p:cNvSpPr txBox="1"/>
          <p:nvPr/>
        </p:nvSpPr>
        <p:spPr>
          <a:xfrm>
            <a:off x="838199" y="4213041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en-US" altLang="ko-KR" dirty="0" err="1">
                <a:latin typeface="+mj-lt"/>
              </a:rPr>
              <a:t>SimpleRNN</a:t>
            </a:r>
            <a:r>
              <a:rPr lang="ko-KR" altLang="en-US" dirty="0">
                <a:latin typeface="Bauhaus 93" panose="04030905020B02020C02" pitchFamily="82" charset="0"/>
              </a:rPr>
              <a:t>과 비교했을 때 굉장히 복잡한 구조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780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C123E-DFFE-4558-8172-857F9A72F033}"/>
              </a:ext>
            </a:extLst>
          </p:cNvPr>
          <p:cNvSpPr txBox="1">
            <a:spLocks/>
          </p:cNvSpPr>
          <p:nvPr/>
        </p:nvSpPr>
        <p:spPr>
          <a:xfrm>
            <a:off x="838200" y="31823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 dirty="0" err="1"/>
              <a:t>케라스를</a:t>
            </a:r>
            <a:r>
              <a:rPr lang="ko-KR" altLang="en-US" dirty="0"/>
              <a:t> 사용한 </a:t>
            </a:r>
            <a:r>
              <a:rPr lang="en-US" altLang="ko-KR" dirty="0"/>
              <a:t>LSTM </a:t>
            </a:r>
            <a:r>
              <a:rPr lang="ko-KR" altLang="en-US" dirty="0"/>
              <a:t>예제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B5A3ED-9367-4077-9E83-20E999D17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687" y="1036008"/>
            <a:ext cx="3639058" cy="25054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F72B549-231D-4468-9B9A-07539A811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371" y="3814712"/>
            <a:ext cx="3572374" cy="24863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11CDB9-2331-4E2C-8789-5887E5112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2414446"/>
            <a:ext cx="4639322" cy="2029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B0A664-7D68-405F-923C-1A7AEA7E1939}"/>
              </a:ext>
            </a:extLst>
          </p:cNvPr>
          <p:cNvSpPr txBox="1"/>
          <p:nvPr/>
        </p:nvSpPr>
        <p:spPr>
          <a:xfrm>
            <a:off x="733575" y="1459885"/>
            <a:ext cx="536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</a:t>
            </a:r>
            <a:r>
              <a:rPr lang="en-US" altLang="ko-KR" dirty="0">
                <a:latin typeface="+mj-lt"/>
              </a:rPr>
              <a:t> LSTM</a:t>
            </a:r>
            <a:r>
              <a:rPr lang="ko-KR" altLang="en-US" dirty="0">
                <a:latin typeface="Bauhaus 93" panose="04030905020B02020C02" pitchFamily="82" charset="0"/>
              </a:rPr>
              <a:t>으로 순환 네트워크 훈련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44E62C-D513-4565-A54E-70B1F48F955C}"/>
              </a:ext>
            </a:extLst>
          </p:cNvPr>
          <p:cNvSpPr/>
          <p:nvPr/>
        </p:nvSpPr>
        <p:spPr>
          <a:xfrm>
            <a:off x="828675" y="3230873"/>
            <a:ext cx="1343025" cy="22860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0438F-3785-4CE6-9209-52E3DEB350EA}"/>
              </a:ext>
            </a:extLst>
          </p:cNvPr>
          <p:cNvSpPr txBox="1"/>
          <p:nvPr/>
        </p:nvSpPr>
        <p:spPr>
          <a:xfrm>
            <a:off x="5629948" y="1889947"/>
            <a:ext cx="19594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학습 검증 정확도</a:t>
            </a:r>
            <a:endParaRPr lang="en-US" altLang="ko-KR" dirty="0"/>
          </a:p>
          <a:p>
            <a:pPr algn="ctr"/>
            <a:r>
              <a:rPr lang="ko-KR" altLang="en-US" dirty="0"/>
              <a:t>약 </a:t>
            </a:r>
            <a:r>
              <a:rPr lang="en-US" altLang="ko-KR" dirty="0"/>
              <a:t>88%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8C1BE4-B9FB-4EE4-8103-DB5CBA7F8DDD}"/>
              </a:ext>
            </a:extLst>
          </p:cNvPr>
          <p:cNvSpPr txBox="1"/>
          <p:nvPr/>
        </p:nvSpPr>
        <p:spPr>
          <a:xfrm>
            <a:off x="5629948" y="4585996"/>
            <a:ext cx="1959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학습 검증 손실</a:t>
            </a:r>
            <a:endParaRPr lang="en-US" altLang="ko-KR" dirty="0"/>
          </a:p>
          <a:p>
            <a:pPr algn="ctr"/>
            <a:r>
              <a:rPr lang="ko-KR" altLang="en-US" dirty="0"/>
              <a:t>약 </a:t>
            </a:r>
            <a:r>
              <a:rPr lang="en-US" altLang="ko-KR" dirty="0"/>
              <a:t>30%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560C1C9-FC90-455A-A5BF-6ABFB4075099}"/>
              </a:ext>
            </a:extLst>
          </p:cNvPr>
          <p:cNvSpPr/>
          <p:nvPr/>
        </p:nvSpPr>
        <p:spPr>
          <a:xfrm>
            <a:off x="5539051" y="3288385"/>
            <a:ext cx="2141232" cy="59055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88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9C1E3-D2B6-4B1B-9340-3B54DCBF9A7C}"/>
              </a:ext>
            </a:extLst>
          </p:cNvPr>
          <p:cNvSpPr txBox="1">
            <a:spLocks/>
          </p:cNvSpPr>
          <p:nvPr/>
        </p:nvSpPr>
        <p:spPr>
          <a:xfrm>
            <a:off x="838200" y="31823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 dirty="0" err="1"/>
              <a:t>케라스를</a:t>
            </a:r>
            <a:r>
              <a:rPr lang="ko-KR" altLang="en-US" dirty="0"/>
              <a:t> 사용한 </a:t>
            </a:r>
            <a:r>
              <a:rPr lang="en-US" altLang="ko-KR" dirty="0"/>
              <a:t>LSTM </a:t>
            </a:r>
            <a:r>
              <a:rPr lang="ko-KR" altLang="en-US" dirty="0"/>
              <a:t>예제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8273E6-EC8A-4BE0-8337-C84C3F301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49" y="1345429"/>
            <a:ext cx="3667637" cy="24958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46D139-FA9A-4E01-87C8-77FCB7634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27" y="4149576"/>
            <a:ext cx="3610479" cy="2505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EB965E-FA98-45AA-9623-798A594084F3}"/>
              </a:ext>
            </a:extLst>
          </p:cNvPr>
          <p:cNvSpPr txBox="1"/>
          <p:nvPr/>
        </p:nvSpPr>
        <p:spPr>
          <a:xfrm>
            <a:off x="337256" y="1160763"/>
            <a:ext cx="180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Simple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RNN</a:t>
            </a:r>
            <a:r>
              <a:rPr lang="ko-KR" altLang="en-US" dirty="0">
                <a:latin typeface="Bauhaus 93" panose="04030905020B02020C02" pitchFamily="82" charset="0"/>
              </a:rPr>
              <a:t> 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9260D58-816E-498D-AE62-21258EFBD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970" y="1332776"/>
            <a:ext cx="3639058" cy="25054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93B3E32-C577-4241-82F7-AF14848B3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312" y="4168629"/>
            <a:ext cx="3572374" cy="2486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77A08D-ACF1-4692-BE57-3B67D00F3EB4}"/>
              </a:ext>
            </a:extLst>
          </p:cNvPr>
          <p:cNvSpPr txBox="1"/>
          <p:nvPr/>
        </p:nvSpPr>
        <p:spPr>
          <a:xfrm>
            <a:off x="7732165" y="1148110"/>
            <a:ext cx="138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LSTM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RNN</a:t>
            </a:r>
            <a:r>
              <a:rPr lang="ko-KR" altLang="en-US" dirty="0">
                <a:latin typeface="Bauhaus 93" panose="04030905020B02020C02" pitchFamily="82" charset="0"/>
              </a:rPr>
              <a:t> </a:t>
            </a:r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8F021EF6-1112-4806-AF7E-9F24CA005BEB}"/>
              </a:ext>
            </a:extLst>
          </p:cNvPr>
          <p:cNvSpPr/>
          <p:nvPr/>
        </p:nvSpPr>
        <p:spPr>
          <a:xfrm>
            <a:off x="5057775" y="3832159"/>
            <a:ext cx="2598190" cy="59055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2348D6-E7D2-4E8B-B8B4-263C3F08360E}"/>
              </a:ext>
            </a:extLst>
          </p:cNvPr>
          <p:cNvSpPr txBox="1"/>
          <p:nvPr/>
        </p:nvSpPr>
        <p:spPr>
          <a:xfrm>
            <a:off x="4647324" y="2965385"/>
            <a:ext cx="3194043" cy="665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학습 검증 정확도가 증가하고 손실이 감소함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D8A985-DB24-4D8B-81CA-1ECC46B2C871}"/>
              </a:ext>
            </a:extLst>
          </p:cNvPr>
          <p:cNvSpPr txBox="1"/>
          <p:nvPr/>
        </p:nvSpPr>
        <p:spPr>
          <a:xfrm>
            <a:off x="4553417" y="2104341"/>
            <a:ext cx="346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j-lt"/>
              </a:rPr>
              <a:t>SimpleRNN</a:t>
            </a:r>
            <a:r>
              <a:rPr lang="ko-KR" altLang="en-US" dirty="0">
                <a:latin typeface="+mj-lt"/>
              </a:rPr>
              <a:t>과 </a:t>
            </a:r>
            <a:r>
              <a:rPr lang="en-US" altLang="ko-KR" dirty="0">
                <a:latin typeface="+mj-lt"/>
              </a:rPr>
              <a:t>LSTM</a:t>
            </a:r>
            <a:r>
              <a:rPr lang="ko-KR" altLang="en-US" dirty="0">
                <a:latin typeface="+mj-lt"/>
              </a:rPr>
              <a:t>의 훈련결과</a:t>
            </a:r>
          </a:p>
        </p:txBody>
      </p:sp>
    </p:spTree>
    <p:extLst>
      <p:ext uri="{BB962C8B-B14F-4D97-AF65-F5344CB8AC3E}">
        <p14:creationId xmlns:p14="http://schemas.microsoft.com/office/powerpoint/2010/main" val="238729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199</Words>
  <Application>Microsoft Office PowerPoint</Application>
  <PresentationFormat>와이드스크린</PresentationFormat>
  <Paragraphs>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Bauhaus 93</vt:lpstr>
      <vt:lpstr>Office 테마</vt:lpstr>
      <vt:lpstr>Chapter 6.2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wlfkrdl2@gmail.com</dc:creator>
  <cp:lastModifiedBy>wlfkrdl2@gmail.com</cp:lastModifiedBy>
  <cp:revision>13</cp:revision>
  <dcterms:created xsi:type="dcterms:W3CDTF">2022-01-05T04:10:42Z</dcterms:created>
  <dcterms:modified xsi:type="dcterms:W3CDTF">2022-01-06T15:03:51Z</dcterms:modified>
</cp:coreProperties>
</file>