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  <a:srgbClr val="B9FF65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C6B0-68F8-4F80-AE7C-0FCFB1E06CC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4C2-AB8A-4D31-944B-C7BE1E23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C6B0-68F8-4F80-AE7C-0FCFB1E06CC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4C2-AB8A-4D31-944B-C7BE1E23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3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C6B0-68F8-4F80-AE7C-0FCFB1E06CC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4C2-AB8A-4D31-944B-C7BE1E23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C6B0-68F8-4F80-AE7C-0FCFB1E06CC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4C2-AB8A-4D31-944B-C7BE1E23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8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C6B0-68F8-4F80-AE7C-0FCFB1E06CC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4C2-AB8A-4D31-944B-C7BE1E23C3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C6B0-68F8-4F80-AE7C-0FCFB1E06CC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4C2-AB8A-4D31-944B-C7BE1E23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1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C6B0-68F8-4F80-AE7C-0FCFB1E06CC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4C2-AB8A-4D31-944B-C7BE1E23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5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C6B0-68F8-4F80-AE7C-0FCFB1E06CC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4C2-AB8A-4D31-944B-C7BE1E23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8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C6B0-68F8-4F80-AE7C-0FCFB1E06CC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4C2-AB8A-4D31-944B-C7BE1E23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C6B0-68F8-4F80-AE7C-0FCFB1E06CC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4C2-AB8A-4D31-944B-C7BE1E23C3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4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C6B0-68F8-4F80-AE7C-0FCFB1E06CC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D4C2-AB8A-4D31-944B-C7BE1E23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C6B0-68F8-4F80-AE7C-0FCFB1E06CCF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D4C2-AB8A-4D31-944B-C7BE1E23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2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FE320-85B9-44F4-AC1D-34E7B2F18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6.3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221295-14D2-4D0C-AEF6-E78A4402D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순환 신경망의 고급 사용법</a:t>
            </a:r>
          </a:p>
        </p:txBody>
      </p:sp>
    </p:spTree>
    <p:extLst>
      <p:ext uri="{BB962C8B-B14F-4D97-AF65-F5344CB8AC3E}">
        <p14:creationId xmlns:p14="http://schemas.microsoft.com/office/powerpoint/2010/main" val="365094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86CAB-1CD6-469A-BA32-449FA41E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2497" cy="1325563"/>
          </a:xfrm>
        </p:spPr>
        <p:txBody>
          <a:bodyPr/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첫번째 순환 신경망 </a:t>
            </a:r>
            <a:r>
              <a:rPr lang="en-US" altLang="ko-KR" dirty="0"/>
              <a:t>&amp; 6. </a:t>
            </a:r>
            <a:r>
              <a:rPr lang="ko-KR" altLang="en-US" dirty="0" err="1"/>
              <a:t>드롭아웃</a:t>
            </a:r>
            <a:r>
              <a:rPr lang="ko-KR" altLang="en-US" dirty="0"/>
              <a:t>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B3E37C-FFF9-4AB5-B490-F844693C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69" y="1501263"/>
            <a:ext cx="3839111" cy="2505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E0A05E-84A5-452A-B8A2-B665C9BB2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4368504"/>
            <a:ext cx="4553585" cy="2124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78C5FFD-28F3-4332-99A0-A45EE682FEF2}"/>
              </a:ext>
            </a:extLst>
          </p:cNvPr>
          <p:cNvSpPr/>
          <p:nvPr/>
        </p:nvSpPr>
        <p:spPr>
          <a:xfrm>
            <a:off x="5651383" y="2284247"/>
            <a:ext cx="889233" cy="696286"/>
          </a:xfrm>
          <a:prstGeom prst="rightArrow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B2754-A1AF-4A30-AC9D-05E2F2A83922}"/>
              </a:ext>
            </a:extLst>
          </p:cNvPr>
          <p:cNvSpPr txBox="1"/>
          <p:nvPr/>
        </p:nvSpPr>
        <p:spPr>
          <a:xfrm>
            <a:off x="838197" y="3499075"/>
            <a:ext cx="498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GRU </a:t>
            </a:r>
            <a:r>
              <a:rPr lang="ko-KR" altLang="en-US" dirty="0"/>
              <a:t>레이어 </a:t>
            </a:r>
            <a:r>
              <a:rPr lang="en-US" altLang="ko-KR"/>
              <a:t>: LSTM</a:t>
            </a:r>
            <a:r>
              <a:rPr lang="ko-KR" altLang="en-US"/>
              <a:t>과 </a:t>
            </a:r>
            <a:r>
              <a:rPr lang="ko-KR" altLang="en-US" dirty="0"/>
              <a:t>같은 원리로 작동</a:t>
            </a:r>
            <a:endParaRPr lang="en-US" altLang="ko-KR" dirty="0"/>
          </a:p>
          <a:p>
            <a:r>
              <a:rPr lang="en-US" altLang="ko-KR" dirty="0"/>
              <a:t>- but </a:t>
            </a:r>
            <a:r>
              <a:rPr lang="ko-KR" altLang="en-US" dirty="0"/>
              <a:t>조금 더 간결 </a:t>
            </a:r>
            <a:r>
              <a:rPr lang="en-US" altLang="ko-KR" dirty="0"/>
              <a:t>&amp; </a:t>
            </a:r>
            <a:r>
              <a:rPr lang="ko-KR" altLang="en-US" dirty="0"/>
              <a:t>계산 비용 </a:t>
            </a:r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65DE911-956C-495F-BE50-F41217CF2460}"/>
              </a:ext>
            </a:extLst>
          </p:cNvPr>
          <p:cNvSpPr/>
          <p:nvPr/>
        </p:nvSpPr>
        <p:spPr>
          <a:xfrm>
            <a:off x="2222731" y="4523109"/>
            <a:ext cx="1803985" cy="616698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CB33041-9D40-4A85-B16C-62C608852C81}"/>
              </a:ext>
            </a:extLst>
          </p:cNvPr>
          <p:cNvSpPr/>
          <p:nvPr/>
        </p:nvSpPr>
        <p:spPr>
          <a:xfrm>
            <a:off x="2664577" y="5869303"/>
            <a:ext cx="1331002" cy="365232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E31F507-D793-4369-8B1F-28573DEE8BE1}"/>
              </a:ext>
            </a:extLst>
          </p:cNvPr>
          <p:cNvSpPr/>
          <p:nvPr/>
        </p:nvSpPr>
        <p:spPr>
          <a:xfrm>
            <a:off x="5651383" y="5082546"/>
            <a:ext cx="889233" cy="696286"/>
          </a:xfrm>
          <a:prstGeom prst="rightArrow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A43DA2E-3197-4CD8-93E4-2EA4F1ACB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728" y="4145406"/>
            <a:ext cx="3679352" cy="246219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9FCB751-7BC3-408F-99B2-4303B43A8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66" y="1825915"/>
            <a:ext cx="4364615" cy="11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40FFD8-3EFF-446B-86E9-71F514E1C6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370"/>
          <a:stretch/>
        </p:blipFill>
        <p:spPr>
          <a:xfrm>
            <a:off x="838195" y="1680433"/>
            <a:ext cx="4553585" cy="16834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64DA94-B816-4AA6-A6E8-26EC341CDCB7}"/>
              </a:ext>
            </a:extLst>
          </p:cNvPr>
          <p:cNvCxnSpPr>
            <a:cxnSpLocks/>
          </p:cNvCxnSpPr>
          <p:nvPr/>
        </p:nvCxnSpPr>
        <p:spPr>
          <a:xfrm>
            <a:off x="1493240" y="2072081"/>
            <a:ext cx="38901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17D38-3B39-40DB-9ED3-430D5321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7. </a:t>
            </a:r>
            <a:r>
              <a:rPr lang="ko-KR" altLang="en-US" dirty="0" err="1"/>
              <a:t>스태킹</a:t>
            </a:r>
            <a:r>
              <a:rPr lang="ko-KR" altLang="en-US" dirty="0"/>
              <a:t> </a:t>
            </a:r>
            <a:r>
              <a:rPr lang="ko-KR" altLang="en-US" dirty="0" err="1"/>
              <a:t>순환층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1793D0-3340-4F62-AA40-163FCA581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6205"/>
            <a:ext cx="4401164" cy="2762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E5D399-0C16-4EF7-BAAD-FAEA4CDF9E8E}"/>
              </a:ext>
            </a:extLst>
          </p:cNvPr>
          <p:cNvSpPr txBox="1"/>
          <p:nvPr/>
        </p:nvSpPr>
        <p:spPr>
          <a:xfrm>
            <a:off x="793808" y="1690688"/>
            <a:ext cx="1060438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성능을 개선할 필요가 있으니 네트워크의 용량을 늘리는 방법 선택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일반적인 머신 러닝 작업 흐름에선</a:t>
            </a:r>
            <a:r>
              <a:rPr lang="en-US" altLang="ko-KR" dirty="0"/>
              <a:t>, </a:t>
            </a:r>
            <a:r>
              <a:rPr lang="ko-KR" altLang="en-US" dirty="0"/>
              <a:t>과대적합이 일어날 때까지 네트워크의 용량을 늘리는 것이 좋음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FC19FD-B26A-4DC0-9E9A-B3F163F47192}"/>
              </a:ext>
            </a:extLst>
          </p:cNvPr>
          <p:cNvSpPr/>
          <p:nvPr/>
        </p:nvSpPr>
        <p:spPr>
          <a:xfrm>
            <a:off x="2206305" y="3506598"/>
            <a:ext cx="1593908" cy="243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5AD19B-BCA7-4A38-A9BD-37E1DE009E2E}"/>
              </a:ext>
            </a:extLst>
          </p:cNvPr>
          <p:cNvCxnSpPr>
            <a:stCxn id="9" idx="3"/>
          </p:cNvCxnSpPr>
          <p:nvPr/>
        </p:nvCxnSpPr>
        <p:spPr>
          <a:xfrm flipV="1">
            <a:off x="3800213" y="3338818"/>
            <a:ext cx="2525086" cy="2894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C9C368-BC64-4001-B119-7AC1D0AA8695}"/>
              </a:ext>
            </a:extLst>
          </p:cNvPr>
          <p:cNvSpPr txBox="1"/>
          <p:nvPr/>
        </p:nvSpPr>
        <p:spPr>
          <a:xfrm>
            <a:off x="6377381" y="3059668"/>
            <a:ext cx="49026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순환 층을 차례대로 쌓기 위한 매개변수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824E1-DAAD-4633-A276-B4AD044DB127}"/>
              </a:ext>
            </a:extLst>
          </p:cNvPr>
          <p:cNvSpPr/>
          <p:nvPr/>
        </p:nvSpPr>
        <p:spPr>
          <a:xfrm>
            <a:off x="793808" y="3869053"/>
            <a:ext cx="3067444" cy="5205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80FB5A6-6328-4FCB-988A-514B06820A4A}"/>
              </a:ext>
            </a:extLst>
          </p:cNvPr>
          <p:cNvCxnSpPr>
            <a:cxnSpLocks/>
          </p:cNvCxnSpPr>
          <p:nvPr/>
        </p:nvCxnSpPr>
        <p:spPr>
          <a:xfrm flipV="1">
            <a:off x="3861252" y="3818128"/>
            <a:ext cx="2516129" cy="3370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41478F-8453-4586-8F68-D65FE10D38E7}"/>
              </a:ext>
            </a:extLst>
          </p:cNvPr>
          <p:cNvSpPr txBox="1"/>
          <p:nvPr/>
        </p:nvSpPr>
        <p:spPr>
          <a:xfrm>
            <a:off x="6495526" y="3633462"/>
            <a:ext cx="4401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GRU Layer </a:t>
            </a:r>
            <a:r>
              <a:rPr lang="ko-KR" altLang="en-US" dirty="0"/>
              <a:t>추가 </a:t>
            </a:r>
            <a:r>
              <a:rPr lang="en-US" altLang="ko-KR" dirty="0"/>
              <a:t>-&gt; </a:t>
            </a:r>
            <a:r>
              <a:rPr lang="ko-KR" altLang="en-US" dirty="0"/>
              <a:t>네트워크 용량 증가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B5CD03-08DC-4ED9-9098-BB854DD8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59" y="4155145"/>
            <a:ext cx="3887097" cy="265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305C7-60F7-4575-9DC9-401DE72C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8. </a:t>
            </a:r>
            <a:r>
              <a:rPr lang="ko-KR" altLang="en-US" dirty="0"/>
              <a:t>양방향 </a:t>
            </a:r>
            <a:r>
              <a:rPr lang="en-US" altLang="ko-KR" dirty="0"/>
              <a:t>RNN </a:t>
            </a:r>
            <a:r>
              <a:rPr lang="ko-KR" altLang="en-US" dirty="0"/>
              <a:t>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19478-72FF-4D0B-A775-3D67A963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65" y="4448825"/>
            <a:ext cx="4277322" cy="1848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C8C7E-67F6-47AE-84EC-704D777A70E6}"/>
              </a:ext>
            </a:extLst>
          </p:cNvPr>
          <p:cNvSpPr txBox="1"/>
          <p:nvPr/>
        </p:nvSpPr>
        <p:spPr>
          <a:xfrm>
            <a:off x="838200" y="1374540"/>
            <a:ext cx="8994928" cy="27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RNN</a:t>
            </a:r>
            <a:r>
              <a:rPr lang="ko-KR" altLang="en-US" dirty="0"/>
              <a:t>의 한 변종으로</a:t>
            </a:r>
            <a:r>
              <a:rPr lang="en-US" altLang="ko-KR" dirty="0"/>
              <a:t>, </a:t>
            </a:r>
            <a:r>
              <a:rPr lang="ko-KR" altLang="en-US" dirty="0"/>
              <a:t>특정 작업에서 기본 </a:t>
            </a:r>
            <a:r>
              <a:rPr lang="en-US" altLang="ko-KR" dirty="0"/>
              <a:t>RNN </a:t>
            </a:r>
            <a:r>
              <a:rPr lang="ko-KR" altLang="en-US" dirty="0"/>
              <a:t>보다 훨씬 좋은 성능을 보임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>
              <a:latin typeface="Bauhaus 93" panose="04030905020B02020C02" pitchFamily="82" charset="0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Bauhaus 93" panose="04030905020B02020C02" pitchFamily="82" charset="0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Bauhaus 93" panose="04030905020B02020C02" pitchFamily="82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시퀀스를 양쪽 방향으로 처리하기 때문에</a:t>
            </a:r>
            <a:r>
              <a:rPr lang="en-US" altLang="ko-KR" dirty="0"/>
              <a:t>, </a:t>
            </a:r>
            <a:r>
              <a:rPr lang="ko-KR" altLang="en-US" dirty="0"/>
              <a:t>단방향 </a:t>
            </a:r>
            <a:r>
              <a:rPr lang="en-US" altLang="ko-KR" dirty="0"/>
              <a:t>RNN</a:t>
            </a:r>
            <a:r>
              <a:rPr lang="ko-KR" altLang="en-US" dirty="0"/>
              <a:t>이 놓치기 쉬운 패턴을 감지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0FA705-E8BF-4B39-9A00-DB0A30E9F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861" y="2034554"/>
            <a:ext cx="3695652" cy="1625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13B7F3-9F8A-4017-8DD5-97CF18030B4E}"/>
              </a:ext>
            </a:extLst>
          </p:cNvPr>
          <p:cNvSpPr txBox="1"/>
          <p:nvPr/>
        </p:nvSpPr>
        <p:spPr>
          <a:xfrm>
            <a:off x="4824687" y="4539798"/>
            <a:ext cx="7342129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일반 </a:t>
            </a:r>
            <a:r>
              <a:rPr lang="en-US" altLang="ko-KR" dirty="0"/>
              <a:t>GRU </a:t>
            </a:r>
            <a:r>
              <a:rPr lang="ko-KR" altLang="en-US" dirty="0"/>
              <a:t>층과 비슷한 성능을 가짐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모든 예측 성능은 시간 순서대로 처리하는 네트워크의 절반에서 옴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시간 반대 순서로 처리하는 작업은 이러한 분석에 좋지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77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FBA35-2E46-4B09-A5A3-09D219E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시계열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8BE31-07EA-43A0-8639-3BF75F9D89C7}"/>
              </a:ext>
            </a:extLst>
          </p:cNvPr>
          <p:cNvSpPr txBox="1"/>
          <p:nvPr/>
        </p:nvSpPr>
        <p:spPr>
          <a:xfrm>
            <a:off x="736979" y="1604712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시간의 흐름에 따라 관측한 값들의 집합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EC787-ED26-4D56-A52A-7B73DE8D85D8}"/>
              </a:ext>
            </a:extLst>
          </p:cNvPr>
          <p:cNvSpPr txBox="1"/>
          <p:nvPr/>
        </p:nvSpPr>
        <p:spPr>
          <a:xfrm>
            <a:off x="736979" y="2178477"/>
            <a:ext cx="1145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 err="1"/>
              <a:t>확진자</a:t>
            </a:r>
            <a:r>
              <a:rPr lang="ko-KR" altLang="en-US" dirty="0"/>
              <a:t> 추이 데이터</a:t>
            </a:r>
            <a:r>
              <a:rPr lang="en-US" altLang="ko-KR" dirty="0"/>
              <a:t>, </a:t>
            </a:r>
            <a:r>
              <a:rPr lang="ko-KR" altLang="en-US" dirty="0"/>
              <a:t>기간별 </a:t>
            </a:r>
            <a:r>
              <a:rPr lang="ko-KR" altLang="en-US" dirty="0" err="1"/>
              <a:t>온습도</a:t>
            </a:r>
            <a:r>
              <a:rPr lang="en-US" altLang="ko-KR" dirty="0"/>
              <a:t>, </a:t>
            </a:r>
            <a:r>
              <a:rPr lang="ko-KR" altLang="en-US" dirty="0"/>
              <a:t>주가 차트 데이터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/</a:t>
            </a:r>
            <a:r>
              <a:rPr lang="ko-KR" altLang="en-US" dirty="0"/>
              <a:t>앱 등에서 기록된 로그 데이터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A5625-FF2D-427F-8A05-EE6FE7380E6C}"/>
              </a:ext>
            </a:extLst>
          </p:cNvPr>
          <p:cNvSpPr txBox="1"/>
          <p:nvPr/>
        </p:nvSpPr>
        <p:spPr>
          <a:xfrm>
            <a:off x="736979" y="4057618"/>
            <a:ext cx="1027721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기법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순환 </a:t>
            </a:r>
            <a:r>
              <a:rPr lang="ko-KR" altLang="en-US" dirty="0" err="1"/>
              <a:t>드롭아웃</a:t>
            </a:r>
            <a:r>
              <a:rPr lang="en-US" altLang="ko-KR" dirty="0"/>
              <a:t>(recurrent dropout) : </a:t>
            </a:r>
            <a:r>
              <a:rPr lang="ko-KR" altLang="en-US" dirty="0"/>
              <a:t>순환 층에서 과대적합을 방지하기 위해 사용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/>
              <a:t>스태킹</a:t>
            </a:r>
            <a:r>
              <a:rPr lang="ko-KR" altLang="en-US" dirty="0"/>
              <a:t> 순환 층</a:t>
            </a:r>
            <a:r>
              <a:rPr lang="en-US" altLang="ko-KR" dirty="0"/>
              <a:t>(stacking recurrent layer) : </a:t>
            </a:r>
            <a:r>
              <a:rPr lang="ko-KR" altLang="en-US" dirty="0"/>
              <a:t>네트워크의 표현능력을 증가 </a:t>
            </a:r>
            <a:r>
              <a:rPr lang="en-US" altLang="ko-KR" dirty="0"/>
              <a:t>but </a:t>
            </a:r>
            <a:r>
              <a:rPr lang="ko-KR" altLang="en-US" dirty="0"/>
              <a:t>계산 비용 </a:t>
            </a:r>
            <a:r>
              <a:rPr lang="en-US" altLang="ko-KR" dirty="0"/>
              <a:t>up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양방향 순환 층</a:t>
            </a:r>
            <a:r>
              <a:rPr lang="en-US" altLang="ko-KR" dirty="0"/>
              <a:t>(bidirectional recurrent layer) : </a:t>
            </a:r>
            <a:r>
              <a:rPr lang="ko-KR" altLang="en-US" dirty="0"/>
              <a:t>같은 정보를 다른 방향으로 주입하여 정확도 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pic>
        <p:nvPicPr>
          <p:cNvPr id="2050" name="Picture 2" descr="시계열 데이터 - Azure Architecture Center | Microsoft Docs">
            <a:extLst>
              <a:ext uri="{FF2B5EF4-FFF2-40B4-BE49-F238E27FC236}">
                <a16:creationId xmlns:a16="http://schemas.microsoft.com/office/drawing/2014/main" id="{5CB632B7-E0CF-4B28-82FE-CAECD1907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87" y="2752242"/>
            <a:ext cx="4852026" cy="181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95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1F227-E4C8-4D3A-B44F-9ABC5A2E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232"/>
            <a:ext cx="10515600" cy="1325563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기온 예측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813485-FCC5-40E5-9E48-02C2B3A5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39" y="2021618"/>
            <a:ext cx="4163006" cy="2495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FE7BAF-A41C-453B-946A-4E712EA4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1" y="591159"/>
            <a:ext cx="5946827" cy="41182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1B8C6-B871-43AF-AEAF-9E3EC55F9A5D}"/>
              </a:ext>
            </a:extLst>
          </p:cNvPr>
          <p:cNvSpPr/>
          <p:nvPr/>
        </p:nvSpPr>
        <p:spPr>
          <a:xfrm>
            <a:off x="5569806" y="696055"/>
            <a:ext cx="6266576" cy="185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9971E-3DF7-4E1E-AA5E-6FBB524C0626}"/>
              </a:ext>
            </a:extLst>
          </p:cNvPr>
          <p:cNvSpPr txBox="1"/>
          <p:nvPr/>
        </p:nvSpPr>
        <p:spPr>
          <a:xfrm>
            <a:off x="1016914" y="5081478"/>
            <a:ext cx="4668742" cy="37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</a:t>
            </a:r>
            <a:r>
              <a:rPr lang="ko-KR" altLang="en-US" dirty="0"/>
              <a:t>각 줄의 내용을 리스트 형태로 저장</a:t>
            </a:r>
            <a:endParaRPr lang="en-US" altLang="ko-KR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01234B-C70E-48E2-A1EE-289864D3A7E4}"/>
              </a:ext>
            </a:extLst>
          </p:cNvPr>
          <p:cNvCxnSpPr/>
          <p:nvPr/>
        </p:nvCxnSpPr>
        <p:spPr>
          <a:xfrm>
            <a:off x="2825262" y="3540369"/>
            <a:ext cx="62132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1C3F00-1146-4C9A-A947-3AA8271D6F43}"/>
              </a:ext>
            </a:extLst>
          </p:cNvPr>
          <p:cNvCxnSpPr/>
          <p:nvPr/>
        </p:nvCxnSpPr>
        <p:spPr>
          <a:xfrm>
            <a:off x="3434862" y="3528646"/>
            <a:ext cx="0" cy="13833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308401-BA94-4991-9C62-259D6C8DB025}"/>
              </a:ext>
            </a:extLst>
          </p:cNvPr>
          <p:cNvSpPr txBox="1"/>
          <p:nvPr/>
        </p:nvSpPr>
        <p:spPr>
          <a:xfrm>
            <a:off x="1016914" y="5481691"/>
            <a:ext cx="878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Csv </a:t>
            </a:r>
            <a:r>
              <a:rPr lang="ko-KR" altLang="en-US" dirty="0"/>
              <a:t>파일 </a:t>
            </a:r>
            <a:r>
              <a:rPr lang="en-US" altLang="ko-KR" dirty="0"/>
              <a:t>: </a:t>
            </a:r>
            <a:r>
              <a:rPr lang="ko-KR" altLang="en-US" dirty="0"/>
              <a:t> 여러 개의 필드를 </a:t>
            </a:r>
            <a:r>
              <a:rPr lang="en-US" altLang="ko-KR" dirty="0"/>
              <a:t>, </a:t>
            </a:r>
            <a:r>
              <a:rPr lang="ko-KR" altLang="en-US" dirty="0"/>
              <a:t>로 구분한 데이터 및 텍스트 파일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결과 </a:t>
            </a:r>
            <a:r>
              <a:rPr lang="en-US" altLang="ko-KR" dirty="0"/>
              <a:t>: [‘”Date Time”’, ‘”p (mbar)”’ … ‘”wd (deg)”’]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03CA4B-2FAC-4E65-96B5-31A5D4800CB4}"/>
              </a:ext>
            </a:extLst>
          </p:cNvPr>
          <p:cNvCxnSpPr>
            <a:cxnSpLocks/>
          </p:cNvCxnSpPr>
          <p:nvPr/>
        </p:nvCxnSpPr>
        <p:spPr>
          <a:xfrm>
            <a:off x="696286" y="4279998"/>
            <a:ext cx="36465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0FFE01-3C67-4192-A3C5-05DC6274D1FE}"/>
              </a:ext>
            </a:extLst>
          </p:cNvPr>
          <p:cNvCxnSpPr>
            <a:cxnSpLocks/>
          </p:cNvCxnSpPr>
          <p:nvPr/>
        </p:nvCxnSpPr>
        <p:spPr>
          <a:xfrm>
            <a:off x="718298" y="5922627"/>
            <a:ext cx="342641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90D01E3-F8DF-4566-92D9-DAD25DE1CE42}"/>
              </a:ext>
            </a:extLst>
          </p:cNvPr>
          <p:cNvCxnSpPr>
            <a:cxnSpLocks/>
          </p:cNvCxnSpPr>
          <p:nvPr/>
        </p:nvCxnSpPr>
        <p:spPr>
          <a:xfrm>
            <a:off x="696286" y="4279998"/>
            <a:ext cx="22012" cy="164262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09E780-F942-44EE-ABC2-A186CA83EE93}"/>
              </a:ext>
            </a:extLst>
          </p:cNvPr>
          <p:cNvCxnSpPr>
            <a:cxnSpLocks/>
          </p:cNvCxnSpPr>
          <p:nvPr/>
        </p:nvCxnSpPr>
        <p:spPr>
          <a:xfrm>
            <a:off x="449519" y="4407231"/>
            <a:ext cx="61142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EF07A9F-9662-4338-852F-FC773CA8E2DA}"/>
              </a:ext>
            </a:extLst>
          </p:cNvPr>
          <p:cNvCxnSpPr>
            <a:cxnSpLocks/>
          </p:cNvCxnSpPr>
          <p:nvPr/>
        </p:nvCxnSpPr>
        <p:spPr>
          <a:xfrm>
            <a:off x="449519" y="6316910"/>
            <a:ext cx="61142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65D69BA-9D44-44C4-B5B8-EA200AE586A7}"/>
              </a:ext>
            </a:extLst>
          </p:cNvPr>
          <p:cNvCxnSpPr>
            <a:cxnSpLocks/>
          </p:cNvCxnSpPr>
          <p:nvPr/>
        </p:nvCxnSpPr>
        <p:spPr>
          <a:xfrm>
            <a:off x="449519" y="4407231"/>
            <a:ext cx="10978" cy="190967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8DBFB6C-7141-41E3-B57B-BC46F102D993}"/>
              </a:ext>
            </a:extLst>
          </p:cNvPr>
          <p:cNvSpPr txBox="1"/>
          <p:nvPr/>
        </p:nvSpPr>
        <p:spPr>
          <a:xfrm>
            <a:off x="1060939" y="6158695"/>
            <a:ext cx="59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420551(</a:t>
            </a:r>
            <a:r>
              <a:rPr lang="ko-KR" altLang="en-US" dirty="0"/>
              <a:t>약 </a:t>
            </a:r>
            <a:r>
              <a:rPr lang="en-US" altLang="ko-KR" dirty="0"/>
              <a:t>42</a:t>
            </a:r>
            <a:r>
              <a:rPr lang="ko-KR" altLang="en-US" dirty="0"/>
              <a:t>만</a:t>
            </a:r>
            <a:r>
              <a:rPr lang="en-US" altLang="ko-KR" dirty="0"/>
              <a:t>)</a:t>
            </a:r>
            <a:r>
              <a:rPr lang="ko-KR" altLang="en-US" dirty="0"/>
              <a:t>개의 데이터가 존재한다는 것을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12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9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1F227-E4C8-4D3A-B44F-9ABC5A2E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232"/>
            <a:ext cx="10515600" cy="1325563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기온 예측 문제 </a:t>
            </a:r>
            <a:r>
              <a:rPr lang="en-US" altLang="ko-KR" sz="2400" dirty="0"/>
              <a:t>–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파싱하기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ko-KR" altLang="en-US" sz="2400" dirty="0"/>
              <a:t>온도 그래프 그리기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8F01EA-DE4A-456C-906D-AD567225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86" y="2400156"/>
            <a:ext cx="3572374" cy="1028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62A87-AC56-40EE-B543-595F6934D1F7}"/>
              </a:ext>
            </a:extLst>
          </p:cNvPr>
          <p:cNvSpPr txBox="1"/>
          <p:nvPr/>
        </p:nvSpPr>
        <p:spPr>
          <a:xfrm>
            <a:off x="490986" y="3625611"/>
            <a:ext cx="443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float_data.shape</a:t>
            </a:r>
            <a:r>
              <a:rPr lang="en-US" altLang="ko-KR" dirty="0"/>
              <a:t> : (420551, 14)</a:t>
            </a:r>
          </a:p>
          <a:p>
            <a:r>
              <a:rPr lang="en-US" altLang="ko-KR" dirty="0"/>
              <a:t>- 0</a:t>
            </a:r>
            <a:r>
              <a:rPr lang="ko-KR" altLang="en-US" dirty="0"/>
              <a:t>으로 채워진 </a:t>
            </a: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4A2CACD-1A14-4268-B25D-29948A50C62F}"/>
              </a:ext>
            </a:extLst>
          </p:cNvPr>
          <p:cNvCxnSpPr>
            <a:cxnSpLocks/>
          </p:cNvCxnSpPr>
          <p:nvPr/>
        </p:nvCxnSpPr>
        <p:spPr>
          <a:xfrm>
            <a:off x="490986" y="2912547"/>
            <a:ext cx="7724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E7051B-1097-4B55-BC1D-F363F3E4AE74}"/>
              </a:ext>
            </a:extLst>
          </p:cNvPr>
          <p:cNvSpPr txBox="1"/>
          <p:nvPr/>
        </p:nvSpPr>
        <p:spPr>
          <a:xfrm>
            <a:off x="490986" y="4468553"/>
            <a:ext cx="42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line.split</a:t>
            </a:r>
            <a:r>
              <a:rPr lang="en-US" altLang="ko-KR" dirty="0"/>
              <a:t>(‘,’)[1:] : </a:t>
            </a:r>
            <a:r>
              <a:rPr lang="ko-KR" altLang="en-US" dirty="0"/>
              <a:t>날짜 열 삭제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이후 각 데이터를 리스트 형으로 저장</a:t>
            </a:r>
            <a:endParaRPr lang="en-US" altLang="ko-KR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090A3E6-4284-46BA-987E-18D2436BB723}"/>
              </a:ext>
            </a:extLst>
          </p:cNvPr>
          <p:cNvCxnSpPr>
            <a:cxnSpLocks/>
          </p:cNvCxnSpPr>
          <p:nvPr/>
        </p:nvCxnSpPr>
        <p:spPr>
          <a:xfrm>
            <a:off x="836333" y="3429000"/>
            <a:ext cx="10059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E111565-B059-46DD-9E9D-3D144B47D36E}"/>
              </a:ext>
            </a:extLst>
          </p:cNvPr>
          <p:cNvCxnSpPr>
            <a:cxnSpLocks/>
          </p:cNvCxnSpPr>
          <p:nvPr/>
        </p:nvCxnSpPr>
        <p:spPr>
          <a:xfrm>
            <a:off x="752443" y="3232727"/>
            <a:ext cx="51102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06DD69-719E-4335-9CA0-2A34293159E8}"/>
              </a:ext>
            </a:extLst>
          </p:cNvPr>
          <p:cNvSpPr txBox="1"/>
          <p:nvPr/>
        </p:nvSpPr>
        <p:spPr>
          <a:xfrm>
            <a:off x="490986" y="5311495"/>
            <a:ext cx="4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저장된</a:t>
            </a:r>
            <a:r>
              <a:rPr lang="en-US" altLang="ko-KR" dirty="0">
                <a:latin typeface="Bauhaus 93" panose="04030905020B02020C02" pitchFamily="82" charset="0"/>
              </a:rPr>
              <a:t> </a:t>
            </a:r>
            <a:r>
              <a:rPr lang="ko-KR" altLang="en-US" dirty="0">
                <a:latin typeface="Bauhaus 93" panose="04030905020B02020C02" pitchFamily="82" charset="0"/>
              </a:rPr>
              <a:t>각 행의 원소들을 </a:t>
            </a:r>
            <a:r>
              <a:rPr lang="en-US" altLang="ko-KR" dirty="0" err="1"/>
              <a:t>float_data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D201131-4EEE-4324-8ED7-500047625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288" y="2562565"/>
            <a:ext cx="2741178" cy="667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6E6B367-F92E-49AE-B903-204FC6EA7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484" y="1385923"/>
            <a:ext cx="3696216" cy="245779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BD86203-6A18-466C-98A3-800660363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288" y="5114884"/>
            <a:ext cx="2324424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1A4A717-A9E7-4D72-BF78-C3D0224FF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485" y="4091102"/>
            <a:ext cx="3696215" cy="239392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1BFED6-6B60-4F52-82D3-DE47658DCBB4}"/>
              </a:ext>
            </a:extLst>
          </p:cNvPr>
          <p:cNvSpPr txBox="1"/>
          <p:nvPr/>
        </p:nvSpPr>
        <p:spPr>
          <a:xfrm>
            <a:off x="5897027" y="3751498"/>
            <a:ext cx="308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데이터셋 전체 기간의 온도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687F24-DF7A-4506-BE71-BFE9B1D3CC6E}"/>
              </a:ext>
            </a:extLst>
          </p:cNvPr>
          <p:cNvSpPr txBox="1"/>
          <p:nvPr/>
        </p:nvSpPr>
        <p:spPr>
          <a:xfrm>
            <a:off x="6253558" y="6476967"/>
            <a:ext cx="237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 </a:t>
            </a:r>
            <a:r>
              <a:rPr lang="en-US" altLang="ko-KR" dirty="0"/>
              <a:t>10</a:t>
            </a:r>
            <a:r>
              <a:rPr lang="ko-KR" altLang="en-US" dirty="0"/>
              <a:t>일간의 온도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43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35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FBA35-2E46-4B09-A5A3-09D219E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A5625-FF2D-427F-8A05-EE6FE7380E6C}"/>
              </a:ext>
            </a:extLst>
          </p:cNvPr>
          <p:cNvSpPr txBox="1"/>
          <p:nvPr/>
        </p:nvSpPr>
        <p:spPr>
          <a:xfrm>
            <a:off x="838200" y="1690688"/>
            <a:ext cx="10403048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필요한 두 가지 처리 작업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(1) </a:t>
            </a:r>
            <a:r>
              <a:rPr lang="ko-KR" altLang="en-US" dirty="0"/>
              <a:t>각 특성 값 정규화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(2) </a:t>
            </a:r>
            <a:r>
              <a:rPr lang="en-US" altLang="ko-KR" dirty="0" err="1"/>
              <a:t>float_data</a:t>
            </a:r>
            <a:r>
              <a:rPr lang="en-US" altLang="ko-KR" dirty="0"/>
              <a:t> </a:t>
            </a:r>
            <a:r>
              <a:rPr lang="ko-KR" altLang="en-US" dirty="0"/>
              <a:t>배열을 받아 과거 데이터 배치와 미래 타깃 온도를 추출하는 파이썬 </a:t>
            </a:r>
            <a:r>
              <a:rPr lang="ko-KR" altLang="en-US" dirty="0" err="1"/>
              <a:t>제너레이터</a:t>
            </a:r>
            <a:r>
              <a:rPr lang="ko-KR" altLang="en-US" dirty="0"/>
              <a:t> 제작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460A89-C192-436E-B5A2-3B358830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32199"/>
            <a:ext cx="3172327" cy="779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03CE6F-99EB-42E6-B802-7EC32AFA9162}"/>
              </a:ext>
            </a:extLst>
          </p:cNvPr>
          <p:cNvSpPr txBox="1"/>
          <p:nvPr/>
        </p:nvSpPr>
        <p:spPr>
          <a:xfrm>
            <a:off x="838199" y="5099751"/>
            <a:ext cx="538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>
                <a:latin typeface="Bauhaus 93" panose="04030905020B02020C02" pitchFamily="82" charset="0"/>
              </a:rPr>
              <a:t>정규화 과정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처음 </a:t>
            </a:r>
            <a:r>
              <a:rPr lang="en-US" altLang="ko-KR" dirty="0"/>
              <a:t>20</a:t>
            </a:r>
            <a:r>
              <a:rPr lang="ko-KR" altLang="en-US" dirty="0"/>
              <a:t>만개의 타임스텝을 훈련 데이터로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204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DE557-F083-4029-B887-F79B46F4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데이터 준비 </a:t>
            </a:r>
            <a:r>
              <a:rPr lang="en-US" altLang="ko-KR" dirty="0"/>
              <a:t>– </a:t>
            </a:r>
            <a:r>
              <a:rPr lang="ko-KR" altLang="en-US" sz="2400" dirty="0" err="1"/>
              <a:t>제너레이터</a:t>
            </a:r>
            <a:r>
              <a:rPr lang="ko-KR" altLang="en-US" sz="2400" dirty="0"/>
              <a:t>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32F999-5BDA-4FFE-93DF-A10C9FAB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67" y="1690688"/>
            <a:ext cx="4260804" cy="3778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D4BB02-AA96-4345-A770-5BE62D5227CE}"/>
              </a:ext>
            </a:extLst>
          </p:cNvPr>
          <p:cNvSpPr txBox="1"/>
          <p:nvPr/>
        </p:nvSpPr>
        <p:spPr>
          <a:xfrm>
            <a:off x="5345400" y="1690688"/>
            <a:ext cx="657535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매개변수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data : </a:t>
            </a:r>
            <a:r>
              <a:rPr lang="ko-KR" altLang="en-US" dirty="0"/>
              <a:t>원본 데이터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lockback</a:t>
            </a:r>
            <a:r>
              <a:rPr lang="en-US" altLang="ko-KR" dirty="0"/>
              <a:t>: : </a:t>
            </a:r>
            <a:r>
              <a:rPr lang="ko-KR" altLang="en-US" dirty="0"/>
              <a:t>입력으로 사용하기 위해 거슬러 올라갈 타임스텝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delay : </a:t>
            </a:r>
            <a:r>
              <a:rPr lang="ko-KR" altLang="en-US" dirty="0"/>
              <a:t>타겟으로 사용할 미래의 타임스텝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min_index</a:t>
            </a:r>
            <a:r>
              <a:rPr lang="en-US" altLang="ko-KR" dirty="0"/>
              <a:t> &amp; </a:t>
            </a:r>
            <a:r>
              <a:rPr lang="en-US" altLang="ko-KR" dirty="0" err="1"/>
              <a:t>max_index</a:t>
            </a:r>
            <a:r>
              <a:rPr lang="en-US" altLang="ko-KR" dirty="0"/>
              <a:t> : </a:t>
            </a:r>
            <a:r>
              <a:rPr lang="ko-KR" altLang="en-US" dirty="0"/>
              <a:t>추출할 타임스텝의 범위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shuffle : </a:t>
            </a:r>
            <a:r>
              <a:rPr lang="ko-KR" altLang="en-US" dirty="0"/>
              <a:t>샘플을 섞을지 시간 순서대로 추출할지 결정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batch_size</a:t>
            </a:r>
            <a:r>
              <a:rPr lang="en-US" altLang="ko-KR" dirty="0"/>
              <a:t> : </a:t>
            </a:r>
            <a:r>
              <a:rPr lang="ko-KR" altLang="en-US" dirty="0"/>
              <a:t>배치의 샘플 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step : </a:t>
            </a:r>
            <a:r>
              <a:rPr lang="ko-KR" altLang="en-US" dirty="0"/>
              <a:t>데이터 </a:t>
            </a:r>
            <a:r>
              <a:rPr lang="ko-KR" altLang="en-US" dirty="0" err="1"/>
              <a:t>샘플링할</a:t>
            </a:r>
            <a:r>
              <a:rPr lang="ko-KR" altLang="en-US" dirty="0"/>
              <a:t> 타임 스텝의 간격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- 10</a:t>
            </a:r>
            <a:r>
              <a:rPr lang="ko-KR" altLang="en-US" dirty="0"/>
              <a:t>분에 한 번씩 저장된 값이므로 </a:t>
            </a:r>
            <a:r>
              <a:rPr lang="en-US" altLang="ko-KR" dirty="0"/>
              <a:t>6</a:t>
            </a:r>
            <a:r>
              <a:rPr lang="ko-KR" altLang="en-US" dirty="0"/>
              <a:t>으로 </a:t>
            </a:r>
            <a:r>
              <a:rPr lang="ko-KR" altLang="en-US" dirty="0" err="1"/>
              <a:t>설정시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시간 간격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C2F3D-8143-46FC-814C-1F1E020E8A82}"/>
              </a:ext>
            </a:extLst>
          </p:cNvPr>
          <p:cNvSpPr txBox="1"/>
          <p:nvPr/>
        </p:nvSpPr>
        <p:spPr>
          <a:xfrm>
            <a:off x="652567" y="5846544"/>
            <a:ext cx="870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튜플형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samples : </a:t>
            </a:r>
            <a:r>
              <a:rPr lang="ko-KR" altLang="en-US" dirty="0"/>
              <a:t>입력 데이터로 사용할 배치 </a:t>
            </a:r>
            <a:r>
              <a:rPr lang="en-US" altLang="ko-KR" dirty="0"/>
              <a:t>&amp; targets : </a:t>
            </a:r>
            <a:r>
              <a:rPr lang="ko-KR" altLang="en-US" dirty="0"/>
              <a:t>이에 대응되는 타겟 온도의 배열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16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DE557-F083-4029-B887-F79B46F4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2496"/>
            <a:ext cx="10972800" cy="960120"/>
          </a:xfrm>
        </p:spPr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데이터 준비 </a:t>
            </a:r>
            <a:r>
              <a:rPr lang="en-US" altLang="ko-KR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훈련</a:t>
            </a:r>
            <a:r>
              <a:rPr lang="en-US" altLang="ko-KR" sz="2400" dirty="0"/>
              <a:t>, </a:t>
            </a:r>
            <a:r>
              <a:rPr lang="ko-KR" altLang="en-US" sz="2400" dirty="0"/>
              <a:t>검증</a:t>
            </a:r>
            <a:r>
              <a:rPr lang="en-US" altLang="ko-KR" sz="2400" dirty="0"/>
              <a:t>, </a:t>
            </a:r>
            <a:r>
              <a:rPr lang="ko-KR" altLang="en-US" sz="2400" dirty="0"/>
              <a:t>테스트 데이터 제작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2D9C53-8413-4DBC-A73F-CB9890303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621"/>
            <a:ext cx="9011908" cy="3439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19E80F-266D-4350-8F34-3C27DFC53BCD}"/>
              </a:ext>
            </a:extLst>
          </p:cNvPr>
          <p:cNvSpPr/>
          <p:nvPr/>
        </p:nvSpPr>
        <p:spPr>
          <a:xfrm>
            <a:off x="713064" y="2341782"/>
            <a:ext cx="947956" cy="343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5FD785-CFC6-438B-82D9-DAB3E41168E2}"/>
              </a:ext>
            </a:extLst>
          </p:cNvPr>
          <p:cNvSpPr/>
          <p:nvPr/>
        </p:nvSpPr>
        <p:spPr>
          <a:xfrm>
            <a:off x="713064" y="3790932"/>
            <a:ext cx="947956" cy="2774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F43C95-A9E0-492D-BDC9-067EA5AE53EA}"/>
              </a:ext>
            </a:extLst>
          </p:cNvPr>
          <p:cNvSpPr/>
          <p:nvPr/>
        </p:nvSpPr>
        <p:spPr>
          <a:xfrm>
            <a:off x="717258" y="4124972"/>
            <a:ext cx="947956" cy="2774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132AC8-1913-465F-96B6-2620CA4A53B5}"/>
              </a:ext>
            </a:extLst>
          </p:cNvPr>
          <p:cNvSpPr txBox="1"/>
          <p:nvPr/>
        </p:nvSpPr>
        <p:spPr>
          <a:xfrm>
            <a:off x="838200" y="5173603"/>
            <a:ext cx="77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훈련 데이터 </a:t>
            </a:r>
            <a:r>
              <a:rPr lang="en-US" altLang="ko-KR" dirty="0"/>
              <a:t>: 0 ~ 20</a:t>
            </a:r>
            <a:r>
              <a:rPr lang="ko-KR" altLang="en-US" dirty="0"/>
              <a:t>만 까지의 데이터 사용</a:t>
            </a:r>
            <a:r>
              <a:rPr lang="en-US" altLang="ko-KR" dirty="0"/>
              <a:t>, </a:t>
            </a:r>
            <a:r>
              <a:rPr lang="ko-KR" altLang="en-US" dirty="0"/>
              <a:t>샘플을 섞어서 추출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66531-3FAF-4DFF-9BA7-3546A4CC1977}"/>
              </a:ext>
            </a:extLst>
          </p:cNvPr>
          <p:cNvSpPr txBox="1"/>
          <p:nvPr/>
        </p:nvSpPr>
        <p:spPr>
          <a:xfrm>
            <a:off x="838200" y="5542935"/>
            <a:ext cx="77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검증 데이터 </a:t>
            </a:r>
            <a:r>
              <a:rPr lang="en-US" altLang="ko-KR" dirty="0"/>
              <a:t>: 20</a:t>
            </a:r>
            <a:r>
              <a:rPr lang="ko-KR" altLang="en-US" dirty="0"/>
              <a:t>만 </a:t>
            </a:r>
            <a:r>
              <a:rPr lang="en-US" altLang="ko-KR" dirty="0"/>
              <a:t>~ 30</a:t>
            </a:r>
            <a:r>
              <a:rPr lang="ko-KR" altLang="en-US" dirty="0"/>
              <a:t>만 까지의 데이터 사용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131C4-7797-4140-BFB7-B4552DDEB600}"/>
              </a:ext>
            </a:extLst>
          </p:cNvPr>
          <p:cNvSpPr txBox="1"/>
          <p:nvPr/>
        </p:nvSpPr>
        <p:spPr>
          <a:xfrm>
            <a:off x="838200" y="5916172"/>
            <a:ext cx="77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테스트 데이터 </a:t>
            </a:r>
            <a:r>
              <a:rPr lang="en-US" altLang="ko-KR" dirty="0"/>
              <a:t>: 30</a:t>
            </a:r>
            <a:r>
              <a:rPr lang="ko-KR" altLang="en-US" dirty="0"/>
              <a:t>만 </a:t>
            </a:r>
            <a:r>
              <a:rPr lang="en-US" altLang="ko-KR" dirty="0"/>
              <a:t>~ </a:t>
            </a:r>
            <a:r>
              <a:rPr lang="ko-KR" altLang="en-US" dirty="0"/>
              <a:t>끝 까지의 데이터 사용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27AE4D-2B73-4C8A-966E-5EA9529B53BD}"/>
              </a:ext>
            </a:extLst>
          </p:cNvPr>
          <p:cNvSpPr txBox="1"/>
          <p:nvPr/>
        </p:nvSpPr>
        <p:spPr>
          <a:xfrm>
            <a:off x="838200" y="6281599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전체 검증</a:t>
            </a:r>
            <a:r>
              <a:rPr lang="en-US" altLang="ko-KR" dirty="0"/>
              <a:t>&amp;</a:t>
            </a:r>
            <a:r>
              <a:rPr lang="ko-KR" altLang="en-US" dirty="0"/>
              <a:t>테스트 세트를 순회하기 위해 각 데이터에서 추출할 횟수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1481F3-8DE3-4616-BFCA-402072B64255}"/>
              </a:ext>
            </a:extLst>
          </p:cNvPr>
          <p:cNvSpPr/>
          <p:nvPr/>
        </p:nvSpPr>
        <p:spPr>
          <a:xfrm>
            <a:off x="713064" y="4490398"/>
            <a:ext cx="947956" cy="62961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FBA35-2E46-4B09-A5A3-09D219E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상식 수준의 기준점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E70BD8-C4B1-4596-B9D7-C7438F504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471"/>
            <a:ext cx="3549088" cy="1816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4EA9E-5DBC-4D5F-BDD5-0155D4BCB07F}"/>
              </a:ext>
            </a:extLst>
          </p:cNvPr>
          <p:cNvSpPr txBox="1"/>
          <p:nvPr/>
        </p:nvSpPr>
        <p:spPr>
          <a:xfrm>
            <a:off x="838200" y="3909270"/>
            <a:ext cx="1021010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평균 절댓값 오차 </a:t>
            </a:r>
            <a:r>
              <a:rPr lang="en-US" altLang="ko-KR" dirty="0"/>
              <a:t>(</a:t>
            </a:r>
            <a:r>
              <a:rPr lang="en-US" altLang="ko-KR" dirty="0" err="1"/>
              <a:t>mae</a:t>
            </a:r>
            <a:r>
              <a:rPr lang="en-US" altLang="ko-KR" dirty="0"/>
              <a:t>) : 24</a:t>
            </a:r>
            <a:r>
              <a:rPr lang="ko-KR" altLang="en-US" dirty="0"/>
              <a:t>시간 후의 온도는 지금과 동일하다고 예측하는 방식으로 계산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-&gt; </a:t>
            </a:r>
            <a:r>
              <a:rPr lang="en-US" altLang="ko-KR" dirty="0" err="1"/>
              <a:t>mae</a:t>
            </a:r>
            <a:r>
              <a:rPr lang="ko-KR" altLang="en-US" dirty="0"/>
              <a:t>는 </a:t>
            </a:r>
            <a:r>
              <a:rPr lang="en-US" altLang="ko-KR" dirty="0"/>
              <a:t>0.29</a:t>
            </a:r>
            <a:r>
              <a:rPr lang="ko-KR" altLang="en-US" dirty="0"/>
              <a:t>로 출력되며</a:t>
            </a:r>
            <a:r>
              <a:rPr lang="en-US" altLang="ko-KR" dirty="0"/>
              <a:t>, </a:t>
            </a:r>
            <a:r>
              <a:rPr lang="ko-KR" altLang="en-US" dirty="0"/>
              <a:t>이는 섭씨 </a:t>
            </a:r>
            <a:r>
              <a:rPr lang="en-US" altLang="ko-KR" dirty="0"/>
              <a:t>2.57</a:t>
            </a:r>
            <a:r>
              <a:rPr lang="en-US" altLang="ko-KR" dirty="0">
                <a:latin typeface="Bauhaus 93" panose="04030905020B02020C02" pitchFamily="82" charset="0"/>
              </a:rPr>
              <a:t>˚</a:t>
            </a:r>
            <a:r>
              <a:rPr lang="en-US" altLang="ko-KR" dirty="0"/>
              <a:t>C</a:t>
            </a:r>
            <a:r>
              <a:rPr lang="ko-KR" altLang="en-US" dirty="0"/>
              <a:t>를 뜻함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오차가 상당히 크므로 </a:t>
            </a:r>
            <a:r>
              <a:rPr lang="ko-KR" altLang="en-US" b="1" dirty="0">
                <a:highlight>
                  <a:srgbClr val="FFCCFF"/>
                </a:highlight>
              </a:rPr>
              <a:t>딥러닝 모델</a:t>
            </a:r>
            <a:r>
              <a:rPr lang="ko-KR" altLang="en-US" dirty="0"/>
              <a:t>을 사용한다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130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FBA35-2E46-4B09-A5A3-09D219E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기본적인 머신 러닝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783CF-8D8A-4115-A35E-E40D48DD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311"/>
            <a:ext cx="5410955" cy="2486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CF4FAB-C803-4AE2-A145-BE4B2903F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945" y="2289238"/>
            <a:ext cx="3620005" cy="24673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3AED8C-0F28-4B19-9CA8-C7F345389804}"/>
              </a:ext>
            </a:extLst>
          </p:cNvPr>
          <p:cNvSpPr/>
          <p:nvPr/>
        </p:nvSpPr>
        <p:spPr>
          <a:xfrm>
            <a:off x="843793" y="4756557"/>
            <a:ext cx="5410955" cy="16526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33269D-0EC9-41C8-82B8-3A2254087B60}"/>
              </a:ext>
            </a:extLst>
          </p:cNvPr>
          <p:cNvSpPr/>
          <p:nvPr/>
        </p:nvSpPr>
        <p:spPr>
          <a:xfrm>
            <a:off x="1082180" y="4890781"/>
            <a:ext cx="1208014" cy="7969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Flatten</a:t>
            </a:r>
          </a:p>
          <a:p>
            <a:pPr algn="ctr"/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Layer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7E0A44-9BC0-4D9E-9075-D64D1064BDB0}"/>
              </a:ext>
            </a:extLst>
          </p:cNvPr>
          <p:cNvSpPr/>
          <p:nvPr/>
        </p:nvSpPr>
        <p:spPr>
          <a:xfrm>
            <a:off x="2939670" y="4890780"/>
            <a:ext cx="1208014" cy="7969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Dense</a:t>
            </a:r>
          </a:p>
          <a:p>
            <a:pPr algn="ctr"/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Layer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D5A691-2962-407A-B018-8E98A6154FE9}"/>
              </a:ext>
            </a:extLst>
          </p:cNvPr>
          <p:cNvSpPr/>
          <p:nvPr/>
        </p:nvSpPr>
        <p:spPr>
          <a:xfrm>
            <a:off x="4887986" y="4899170"/>
            <a:ext cx="1208014" cy="7969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Dense</a:t>
            </a:r>
          </a:p>
          <a:p>
            <a:pPr algn="ctr"/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Layer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CAB2D3-3766-4802-9ACA-8474010E938E}"/>
              </a:ext>
            </a:extLst>
          </p:cNvPr>
          <p:cNvSpPr txBox="1"/>
          <p:nvPr/>
        </p:nvSpPr>
        <p:spPr>
          <a:xfrm>
            <a:off x="1471260" y="5867990"/>
            <a:ext cx="414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optimizer = RMSprop() &amp; loss = ‘</a:t>
            </a:r>
            <a:r>
              <a:rPr lang="en-US" altLang="ko-KR" dirty="0" err="1">
                <a:latin typeface="Aharoni" panose="02010803020104030203" pitchFamily="2" charset="-79"/>
                <a:cs typeface="Aharoni" panose="02010803020104030203" pitchFamily="2" charset="-79"/>
              </a:rPr>
              <a:t>mae</a:t>
            </a:r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’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DBCA9C-8E35-450E-82B8-0985C2B1688A}"/>
              </a:ext>
            </a:extLst>
          </p:cNvPr>
          <p:cNvSpPr/>
          <p:nvPr/>
        </p:nvSpPr>
        <p:spPr>
          <a:xfrm>
            <a:off x="3657600" y="3967993"/>
            <a:ext cx="1107347" cy="616698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AF741-5A26-441A-A782-C37F5571E0ED}"/>
              </a:ext>
            </a:extLst>
          </p:cNvPr>
          <p:cNvSpPr txBox="1"/>
          <p:nvPr/>
        </p:nvSpPr>
        <p:spPr>
          <a:xfrm>
            <a:off x="7805296" y="4977425"/>
            <a:ext cx="266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안정적이지 못한 결과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E88727D-5F26-4440-B875-0E1BA65FA2EE}"/>
              </a:ext>
            </a:extLst>
          </p:cNvPr>
          <p:cNvSpPr/>
          <p:nvPr/>
        </p:nvSpPr>
        <p:spPr>
          <a:xfrm>
            <a:off x="6504933" y="3174754"/>
            <a:ext cx="889233" cy="696286"/>
          </a:xfrm>
          <a:prstGeom prst="rightArrow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134</TotalTime>
  <Words>621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Aharoni</vt:lpstr>
      <vt:lpstr>Arial</vt:lpstr>
      <vt:lpstr>Bauhaus 93</vt:lpstr>
      <vt:lpstr>Tw Cen MT</vt:lpstr>
      <vt:lpstr>Wingdings 3</vt:lpstr>
      <vt:lpstr>New_Simple01</vt:lpstr>
      <vt:lpstr>Chapter 6.3</vt:lpstr>
      <vt:lpstr>시계열 데이터</vt:lpstr>
      <vt:lpstr>1. 기온 예측 문제</vt:lpstr>
      <vt:lpstr>1. 기온 예측 문제 – 데이터 파싱하기 &amp; 온도 그래프 그리기</vt:lpstr>
      <vt:lpstr>2. 데이터 준비</vt:lpstr>
      <vt:lpstr>2. 데이터 준비 – 제너레이터 함수</vt:lpstr>
      <vt:lpstr>2. 데이터 준비 – 훈련, 검증, 테스트 데이터 제작</vt:lpstr>
      <vt:lpstr>3. 상식 수준의 기준점</vt:lpstr>
      <vt:lpstr>4. 기본적인 머신 러닝 방법</vt:lpstr>
      <vt:lpstr>5. 첫번째 순환 신경망 &amp; 6. 드롭아웃 사용</vt:lpstr>
      <vt:lpstr>7. 스태킹 순환층</vt:lpstr>
      <vt:lpstr>8. 양방향 RNN 사용하기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6.3</dc:title>
  <dc:creator>이 지원</dc:creator>
  <cp:lastModifiedBy>이 지원</cp:lastModifiedBy>
  <cp:revision>3</cp:revision>
  <dcterms:created xsi:type="dcterms:W3CDTF">2022-01-05T03:57:18Z</dcterms:created>
  <dcterms:modified xsi:type="dcterms:W3CDTF">2022-01-06T08:45:23Z</dcterms:modified>
</cp:coreProperties>
</file>