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7" r:id="rId4"/>
    <p:sldId id="263" r:id="rId5"/>
    <p:sldId id="264" r:id="rId6"/>
    <p:sldId id="278" r:id="rId7"/>
    <p:sldId id="265" r:id="rId8"/>
    <p:sldId id="279" r:id="rId9"/>
    <p:sldId id="266" r:id="rId10"/>
    <p:sldId id="267" r:id="rId11"/>
    <p:sldId id="269" r:id="rId12"/>
    <p:sldId id="28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8F2"/>
    <a:srgbClr val="ABB696"/>
    <a:srgbClr val="6D722C"/>
    <a:srgbClr val="E46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EA08-2859-4C60-A995-C4487929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D46FA2-2701-400D-9A5E-E4F97F20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C69E7-918E-45F0-95B9-257C1BA5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6CFF7-7D45-41E4-A545-256BCA8C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4021B-239C-4FA2-99FD-3CF2F518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1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1F3F-C0B1-4B77-86C1-7823C17B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C855AC-2916-4959-8EF3-1F6B93605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DB78F-B33C-4C52-B54E-BB5C0C72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E2B43-29BB-4900-A109-789475DD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0415A-8782-4839-B441-80121EF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5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5C7703-CCB1-4866-B76D-7F01F8F4B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84C21-B281-489F-AC37-BD60E870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60087-F249-4846-8FBE-9AD0DFE4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C6662-9BCB-4A40-9CC3-7C9D94B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AC198-432D-47C7-86C7-371A0572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CD9D-5512-4FA8-8F97-016A2A66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BB87F-EB79-46AB-A87C-F6CB1671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E4F47-746D-493D-9B4E-E9224D8E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8F74-2F7C-44EC-B42F-A2171C42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5A2E1-8ED2-4D4F-ABFD-84541E5D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6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247D-778A-4B62-A273-C9988D2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644C9-F73D-426F-80AB-5146EE3E9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63968-5A85-4CD7-9E9F-6A62B7AE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E81FF-7DDD-48A9-B5F6-8323C0A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FD070-FD6F-4703-8A9D-4D559797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9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CC52-1ED0-4B66-8E2E-C4C2A9F9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8C263-0DCE-4E3C-9F87-413982213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A544FA-ADE4-4B1E-B08A-E8065B4D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DC474-0062-4785-8217-7FD1DA88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63E4A-C26D-4B36-933D-59587BE8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3E950-B175-41A1-AB97-39037DB4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1E965-4AF6-4282-9428-73F95655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9CACF-3829-4EB0-B3DA-DCB01DF6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C3CC8-59E2-4817-8D0E-CF649BD7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87F17-860D-4FEE-93EC-F7BD4F079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294B5-3461-4DA4-B763-F69B4CA6F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C5043E-035A-4F09-9416-BDD57711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C51DA-F689-4788-B9A9-D65A0509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A827A4-49A7-4C42-9FAE-8825C217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A47CA-4C66-4D49-8539-D4B79972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8137B4-15F3-45C2-A21E-F30FF5A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C62FC-A6BB-4041-B968-0ECAC7E8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F2342-CEDD-4D70-95DC-C267F748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24D71C-D9B5-4EE1-A293-37F2ACDF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8F53DB-A727-4AA9-9737-6ECFCD19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885D9-CD35-45A3-9F63-6368065D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7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77C01-0188-407F-BD29-93FC1D3C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90CBE-68E9-4F58-8786-E3AF610F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E2FA9-63F1-44A2-A779-3D6E3186D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63D55-9177-4BBB-BBCF-26F574D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DFD47-2A22-42DE-A8CC-8A9D91D4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BE10C-7431-46A2-B464-ED74D68B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3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C36F-7976-4E1E-8EC9-EB5FC998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8817A-049A-4341-BDB1-1F66B2D4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B46CAC-ABE2-4258-B395-82FC46F0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01179-0C6E-4ADE-9C14-9777934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CC18A-2969-448D-A003-0E31909A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2E253-AB0D-4E4B-9E1C-63A08FBB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3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0F866C-DE5B-4399-B5DF-980F5B11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A5099-55BC-4341-9AD3-66A5033D4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6FB97-598A-485E-99A2-5E6831F8B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BF44-4611-447A-AF01-D5BF837E513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84DB0-EC86-4164-8433-7E5B0234D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00B0-B955-455E-A334-13042D17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B4E3-E060-4E4D-9AD4-425025BE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2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620" y="4435366"/>
            <a:ext cx="6295238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6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신경망 시작하기</a:t>
            </a:r>
            <a:endParaRPr 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1261956" y="1555230"/>
            <a:ext cx="9942857" cy="3313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934" kern="0" spc="2733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sz="1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889699" y="2517394"/>
            <a:ext cx="2748172" cy="913199"/>
            <a:chOff x="5834549" y="3776092"/>
            <a:chExt cx="4122258" cy="13697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776092"/>
              <a:ext cx="4122258" cy="1369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667" kern="0" spc="2067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주피터 노트북 익스텐션을 활용하여 생산성 높이기 - Hello, world! I&amp;#39;m JunPyoPark">
            <a:extLst>
              <a:ext uri="{FF2B5EF4-FFF2-40B4-BE49-F238E27FC236}">
                <a16:creationId xmlns:a16="http://schemas.microsoft.com/office/drawing/2014/main" id="{F319C19E-E19F-46AD-B1A3-342FDDE12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3032"/>
          <a:stretch/>
        </p:blipFill>
        <p:spPr bwMode="auto">
          <a:xfrm>
            <a:off x="5881075" y="2457327"/>
            <a:ext cx="6147916" cy="31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561248-1238-4538-BBF3-040A6A0F4E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주피터 노트북</a:t>
            </a:r>
            <a:r>
              <a:rPr lang="en-US" altLang="ko-KR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딥러닝 실험을 위한 최적의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F4A0F-7B29-4EC9-BDF3-5337F401BEDD}"/>
              </a:ext>
            </a:extLst>
          </p:cNvPr>
          <p:cNvSpPr txBox="1"/>
          <p:nvPr/>
        </p:nvSpPr>
        <p:spPr>
          <a:xfrm>
            <a:off x="838200" y="1506022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주피터 노트북이란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619BE-406A-4C29-9986-E19C77844A8B}"/>
              </a:ext>
            </a:extLst>
          </p:cNvPr>
          <p:cNvSpPr txBox="1"/>
          <p:nvPr/>
        </p:nvSpPr>
        <p:spPr>
          <a:xfrm>
            <a:off x="838199" y="198965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주피터 노트북 애플리케이션으로 만든 파일이며 웹 브라우저에서 코드를 작성할 수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DAFBC-5BF9-40E1-85B4-3DD80C60B4DF}"/>
              </a:ext>
            </a:extLst>
          </p:cNvPr>
          <p:cNvSpPr txBox="1"/>
          <p:nvPr/>
        </p:nvSpPr>
        <p:spPr>
          <a:xfrm>
            <a:off x="838199" y="2945369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주피터 노트북의 특징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F9F1B-77DB-44D5-8F2B-599C2F89F5B5}"/>
              </a:ext>
            </a:extLst>
          </p:cNvPr>
          <p:cNvSpPr txBox="1"/>
          <p:nvPr/>
        </p:nvSpPr>
        <p:spPr>
          <a:xfrm>
            <a:off x="838199" y="3429000"/>
            <a:ext cx="93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긴 코드를 작게 쪼개 독립적으로 실행할 수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5E8B-B2E0-4517-9A52-96F980450D72}"/>
              </a:ext>
            </a:extLst>
          </p:cNvPr>
          <p:cNvSpPr txBox="1"/>
          <p:nvPr/>
        </p:nvSpPr>
        <p:spPr>
          <a:xfrm>
            <a:off x="838198" y="3912631"/>
            <a:ext cx="8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대화식으로 개발이 가능함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3D9F1-1FB7-44E4-966A-9D9072ADDF1C}"/>
              </a:ext>
            </a:extLst>
          </p:cNvPr>
          <p:cNvSpPr txBox="1"/>
          <p:nvPr/>
        </p:nvSpPr>
        <p:spPr>
          <a:xfrm>
            <a:off x="838198" y="4396262"/>
            <a:ext cx="790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오류 발생 시 이전 코드를 모두 실행할 필요가 없음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34756-00C0-49F7-8986-2374C1706538}"/>
              </a:ext>
            </a:extLst>
          </p:cNvPr>
          <p:cNvSpPr txBox="1"/>
          <p:nvPr/>
        </p:nvSpPr>
        <p:spPr>
          <a:xfrm>
            <a:off x="838197" y="4879893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사용중인 교재에서 예제 코드를 위한 최적의 도구 </a:t>
            </a:r>
          </a:p>
        </p:txBody>
      </p:sp>
    </p:spTree>
    <p:extLst>
      <p:ext uri="{BB962C8B-B14F-4D97-AF65-F5344CB8AC3E}">
        <p14:creationId xmlns:p14="http://schemas.microsoft.com/office/powerpoint/2010/main" val="71052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9133637-E4DC-443C-A7FB-94797BD4E7EB}"/>
              </a:ext>
            </a:extLst>
          </p:cNvPr>
          <p:cNvGrpSpPr/>
          <p:nvPr/>
        </p:nvGrpSpPr>
        <p:grpSpPr>
          <a:xfrm>
            <a:off x="590550" y="1260753"/>
            <a:ext cx="5581650" cy="2675931"/>
            <a:chOff x="1857375" y="933450"/>
            <a:chExt cx="5581650" cy="2733675"/>
          </a:xfrm>
        </p:grpSpPr>
        <p:pic>
          <p:nvPicPr>
            <p:cNvPr id="3074" name="Picture 2" descr="Welcome To Colaboratory - Colaboratory">
              <a:extLst>
                <a:ext uri="{FF2B5EF4-FFF2-40B4-BE49-F238E27FC236}">
                  <a16:creationId xmlns:a16="http://schemas.microsoft.com/office/drawing/2014/main" id="{220DE331-B745-4166-B353-7D8CEFE9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5" y="933450"/>
              <a:ext cx="2476500" cy="24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코랩 사용하는 방법, py파일 및 데이터 파일 업로드하기!">
              <a:extLst>
                <a:ext uri="{FF2B5EF4-FFF2-40B4-BE49-F238E27FC236}">
                  <a16:creationId xmlns:a16="http://schemas.microsoft.com/office/drawing/2014/main" id="{4469D578-C268-4D99-8197-5660D1E7D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875" y="1000125"/>
              <a:ext cx="310515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What is EC2? Why is it important? | by Ajesh Martin | featurepreneur |  Medium">
            <a:extLst>
              <a:ext uri="{FF2B5EF4-FFF2-40B4-BE49-F238E27FC236}">
                <a16:creationId xmlns:a16="http://schemas.microsoft.com/office/drawing/2014/main" id="{CB80D56D-57E9-45DE-A9E5-8E971028B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r="23474"/>
          <a:stretch/>
        </p:blipFill>
        <p:spPr bwMode="auto">
          <a:xfrm>
            <a:off x="590550" y="3570285"/>
            <a:ext cx="4824716" cy="21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D240FD9-9AEA-4850-A705-AF2CE8EECE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클라우드에서 딥러닝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F265C-8526-4BF3-9600-34C6914CB394}"/>
              </a:ext>
            </a:extLst>
          </p:cNvPr>
          <p:cNvSpPr txBox="1"/>
          <p:nvPr/>
        </p:nvSpPr>
        <p:spPr>
          <a:xfrm>
            <a:off x="6410326" y="1820825"/>
            <a:ext cx="56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GPU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없을 때 간단하고 저렴한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13545-3F8A-4531-9DDC-37BEE9920498}"/>
              </a:ext>
            </a:extLst>
          </p:cNvPr>
          <p:cNvSpPr txBox="1"/>
          <p:nvPr/>
        </p:nvSpPr>
        <p:spPr>
          <a:xfrm>
            <a:off x="6410326" y="2949537"/>
            <a:ext cx="56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대규모 딥러닝 작업 시 적합하지 않음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FD3F3-D365-404E-A44B-FD59ADC54ADA}"/>
              </a:ext>
            </a:extLst>
          </p:cNvPr>
          <p:cNvSpPr txBox="1"/>
          <p:nvPr/>
        </p:nvSpPr>
        <p:spPr>
          <a:xfrm>
            <a:off x="6410326" y="4078249"/>
            <a:ext cx="562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당장 시작하기는 좋은 방법</a:t>
            </a:r>
          </a:p>
        </p:txBody>
      </p:sp>
    </p:spTree>
    <p:extLst>
      <p:ext uri="{BB962C8B-B14F-4D97-AF65-F5344CB8AC3E}">
        <p14:creationId xmlns:p14="http://schemas.microsoft.com/office/powerpoint/2010/main" val="189843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620" y="4435366"/>
            <a:ext cx="6295238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600" kern="0" spc="67" dirty="0">
                <a:solidFill>
                  <a:srgbClr val="000000"/>
                </a:solidFill>
                <a:latin typeface="Gmarket Sans Medium" pitchFamily="34" charset="0"/>
              </a:rPr>
              <a:t>영화 리뷰 분류 </a:t>
            </a:r>
            <a:r>
              <a:rPr lang="en-US" altLang="ko-KR" sz="2600" kern="0" spc="67" dirty="0">
                <a:solidFill>
                  <a:srgbClr val="000000"/>
                </a:solidFill>
                <a:latin typeface="Gmarket Sans Medium" pitchFamily="34" charset="0"/>
              </a:rPr>
              <a:t>: </a:t>
            </a:r>
            <a:r>
              <a:rPr lang="ko-KR" altLang="en-US" sz="2600" kern="0" spc="67" dirty="0">
                <a:solidFill>
                  <a:srgbClr val="000000"/>
                </a:solidFill>
                <a:latin typeface="Gmarket Sans Medium" pitchFamily="34" charset="0"/>
              </a:rPr>
              <a:t>이진 분류 예제</a:t>
            </a:r>
            <a:endParaRPr 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1261956" y="1555230"/>
            <a:ext cx="9942857" cy="3313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934" kern="0" spc="2733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3.4</a:t>
            </a:r>
            <a:endParaRPr lang="en-US" sz="1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889699" y="2517394"/>
            <a:ext cx="2748172" cy="913199"/>
            <a:chOff x="5834550" y="3776092"/>
            <a:chExt cx="4122258" cy="13697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50" y="3776092"/>
              <a:ext cx="4122258" cy="1369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667" kern="0" spc="2067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866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40EF1B3-EC00-425E-942F-1A96A79046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IMDB</a:t>
            </a:r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데이터셋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873CB-630A-43A3-8297-1CABACB80EE0}"/>
              </a:ext>
            </a:extLst>
          </p:cNvPr>
          <p:cNvSpPr txBox="1"/>
          <p:nvPr/>
        </p:nvSpPr>
        <p:spPr>
          <a:xfrm>
            <a:off x="838200" y="1506022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이진 분류문제는 가장 널리 적용된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머신러닝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F52A1-3A8A-4946-9184-F9DD9361C115}"/>
              </a:ext>
            </a:extLst>
          </p:cNvPr>
          <p:cNvSpPr txBox="1"/>
          <p:nvPr/>
        </p:nvSpPr>
        <p:spPr>
          <a:xfrm>
            <a:off x="838199" y="198965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IMDB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데이터셋은 인터넷 영화 데이터베이스에서 가져온 리뷰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만개로 이루어짐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25DE5C-67A6-4363-B7C0-C7A4F5F6353E}"/>
              </a:ext>
            </a:extLst>
          </p:cNvPr>
          <p:cNvSpPr/>
          <p:nvPr/>
        </p:nvSpPr>
        <p:spPr>
          <a:xfrm>
            <a:off x="1027790" y="4149664"/>
            <a:ext cx="2500242" cy="10797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IMDB DATA SET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3017D8-68D0-4259-AC0F-93573674967D}"/>
              </a:ext>
            </a:extLst>
          </p:cNvPr>
          <p:cNvGrpSpPr/>
          <p:nvPr/>
        </p:nvGrpSpPr>
        <p:grpSpPr>
          <a:xfrm>
            <a:off x="4414873" y="3762402"/>
            <a:ext cx="4394463" cy="369332"/>
            <a:chOff x="3931533" y="3692047"/>
            <a:chExt cx="6136392" cy="464270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764538AD-21B8-4F75-A589-0117009E1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533" y="3694329"/>
              <a:ext cx="995501" cy="461988"/>
            </a:xfrm>
            <a:prstGeom prst="rect">
              <a:avLst/>
            </a:prstGeom>
          </p:spPr>
        </p:pic>
        <p:grpSp>
          <p:nvGrpSpPr>
            <p:cNvPr id="10" name="그룹 1002">
              <a:extLst>
                <a:ext uri="{FF2B5EF4-FFF2-40B4-BE49-F238E27FC236}">
                  <a16:creationId xmlns:a16="http://schemas.microsoft.com/office/drawing/2014/main" id="{53F9C952-4C0B-461E-808A-8E68CC4513E7}"/>
                </a:ext>
              </a:extLst>
            </p:cNvPr>
            <p:cNvGrpSpPr/>
            <p:nvPr/>
          </p:nvGrpSpPr>
          <p:grpSpPr>
            <a:xfrm>
              <a:off x="4927034" y="3692047"/>
              <a:ext cx="5140891" cy="369332"/>
              <a:chOff x="9323810" y="4497332"/>
              <a:chExt cx="7406766" cy="369332"/>
            </a:xfrm>
          </p:grpSpPr>
          <p:pic>
            <p:nvPicPr>
              <p:cNvPr id="11" name="Object 18">
                <a:extLst>
                  <a:ext uri="{FF2B5EF4-FFF2-40B4-BE49-F238E27FC236}">
                    <a16:creationId xmlns:a16="http://schemas.microsoft.com/office/drawing/2014/main" id="{5112C9A9-C0C8-4464-B9FD-E289400442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t="1" r="27156" b="1545"/>
              <a:stretch/>
            </p:blipFill>
            <p:spPr>
              <a:xfrm>
                <a:off x="9323810" y="4497332"/>
                <a:ext cx="7406766" cy="369332"/>
              </a:xfrm>
              <a:prstGeom prst="rect">
                <a:avLst/>
              </a:prstGeom>
            </p:spPr>
          </p:pic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8D6E43-C954-4267-9871-4C27F76CA4C7}"/>
              </a:ext>
            </a:extLst>
          </p:cNvPr>
          <p:cNvGrpSpPr/>
          <p:nvPr/>
        </p:nvGrpSpPr>
        <p:grpSpPr>
          <a:xfrm>
            <a:off x="4414873" y="5458118"/>
            <a:ext cx="4394463" cy="369332"/>
            <a:chOff x="3931533" y="3692047"/>
            <a:chExt cx="6136392" cy="464270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B0F990D2-05D0-482D-B65B-E7EAC822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533" y="3694329"/>
              <a:ext cx="995501" cy="461988"/>
            </a:xfrm>
            <a:prstGeom prst="rect">
              <a:avLst/>
            </a:prstGeom>
          </p:spPr>
        </p:pic>
        <p:grpSp>
          <p:nvGrpSpPr>
            <p:cNvPr id="15" name="그룹 1002">
              <a:extLst>
                <a:ext uri="{FF2B5EF4-FFF2-40B4-BE49-F238E27FC236}">
                  <a16:creationId xmlns:a16="http://schemas.microsoft.com/office/drawing/2014/main" id="{D0F0183A-4D17-4C16-82A3-50EB534AD5AA}"/>
                </a:ext>
              </a:extLst>
            </p:cNvPr>
            <p:cNvGrpSpPr/>
            <p:nvPr/>
          </p:nvGrpSpPr>
          <p:grpSpPr>
            <a:xfrm>
              <a:off x="4927034" y="3692047"/>
              <a:ext cx="5140891" cy="369332"/>
              <a:chOff x="9323810" y="4497332"/>
              <a:chExt cx="7406766" cy="369332"/>
            </a:xfrm>
          </p:grpSpPr>
          <p:pic>
            <p:nvPicPr>
              <p:cNvPr id="16" name="Object 18">
                <a:extLst>
                  <a:ext uri="{FF2B5EF4-FFF2-40B4-BE49-F238E27FC236}">
                    <a16:creationId xmlns:a16="http://schemas.microsoft.com/office/drawing/2014/main" id="{79C17A76-F8C3-4005-A0D1-97386A50CE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t="1" r="27156" b="1545"/>
              <a:stretch/>
            </p:blipFill>
            <p:spPr>
              <a:xfrm>
                <a:off x="9323810" y="4497332"/>
                <a:ext cx="7406766" cy="369332"/>
              </a:xfrm>
              <a:prstGeom prst="rect">
                <a:avLst/>
              </a:prstGeom>
            </p:spPr>
          </p:pic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A7CDC-4BCD-4C1A-B9AF-BA522C06B9E3}"/>
              </a:ext>
            </a:extLst>
          </p:cNvPr>
          <p:cNvSpPr/>
          <p:nvPr/>
        </p:nvSpPr>
        <p:spPr>
          <a:xfrm>
            <a:off x="5537497" y="3094322"/>
            <a:ext cx="2428876" cy="445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 DATA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9613E-24D6-41FE-B8F2-3648740E0FAF}"/>
              </a:ext>
            </a:extLst>
          </p:cNvPr>
          <p:cNvSpPr/>
          <p:nvPr/>
        </p:nvSpPr>
        <p:spPr>
          <a:xfrm>
            <a:off x="5537497" y="4801663"/>
            <a:ext cx="2428876" cy="4456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TEST DATA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3696CF8-E333-4474-996D-5F2B2A0F00F4}"/>
              </a:ext>
            </a:extLst>
          </p:cNvPr>
          <p:cNvCxnSpPr/>
          <p:nvPr/>
        </p:nvCxnSpPr>
        <p:spPr>
          <a:xfrm>
            <a:off x="3601218" y="4689516"/>
            <a:ext cx="914400" cy="9144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8EAF664-6DF2-45A1-B56C-A5C0F080F2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1608" y="3899894"/>
            <a:ext cx="813620" cy="7896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4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5EE6AE4-B06D-4260-B83E-AD3BCA388B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IMDB</a:t>
            </a:r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데이터셋 로드하기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1AFE7-7E1E-4D6A-8E4C-89864FEF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96957" cy="1209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ECE50C-15FB-4216-AD1B-CF13FF9B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3764"/>
            <a:ext cx="2095792" cy="1609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646C9F-0E60-431F-AC49-5E1B786C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03" y="3434176"/>
            <a:ext cx="1495634" cy="704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D53E0F-0154-408D-8BA0-710C0E0A3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094" y="3407369"/>
            <a:ext cx="3639058" cy="71447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1D2CE85-1076-4F2B-9D1B-761CE9BB7FE6}"/>
              </a:ext>
            </a:extLst>
          </p:cNvPr>
          <p:cNvSpPr/>
          <p:nvPr/>
        </p:nvSpPr>
        <p:spPr>
          <a:xfrm>
            <a:off x="6591934" y="1849345"/>
            <a:ext cx="656591" cy="34193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E8952B-50B6-4D05-ADA8-4F4A9CF056E4}"/>
              </a:ext>
            </a:extLst>
          </p:cNvPr>
          <p:cNvCxnSpPr>
            <a:cxnSpLocks/>
          </p:cNvCxnSpPr>
          <p:nvPr/>
        </p:nvCxnSpPr>
        <p:spPr>
          <a:xfrm>
            <a:off x="7248525" y="1996416"/>
            <a:ext cx="981075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AA5FF6-3C09-4466-832B-F642561419B3}"/>
              </a:ext>
            </a:extLst>
          </p:cNvPr>
          <p:cNvSpPr txBox="1"/>
          <p:nvPr/>
        </p:nvSpPr>
        <p:spPr>
          <a:xfrm>
            <a:off x="8323552" y="1701440"/>
            <a:ext cx="23444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사용하는 단어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10000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개만 사용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2BD355-D653-4616-B1C9-A526A3C6B5AE}"/>
              </a:ext>
            </a:extLst>
          </p:cNvPr>
          <p:cNvSpPr/>
          <p:nvPr/>
        </p:nvSpPr>
        <p:spPr>
          <a:xfrm>
            <a:off x="4128648" y="3797186"/>
            <a:ext cx="381001" cy="34193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E3C118-A2BC-46B4-B5A5-862A4C133184}"/>
              </a:ext>
            </a:extLst>
          </p:cNvPr>
          <p:cNvCxnSpPr>
            <a:cxnSpLocks/>
          </p:cNvCxnSpPr>
          <p:nvPr/>
        </p:nvCxnSpPr>
        <p:spPr>
          <a:xfrm>
            <a:off x="4319148" y="4139124"/>
            <a:ext cx="0" cy="4374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52CDA9-4E7F-4D07-A891-81C58BB455E0}"/>
              </a:ext>
            </a:extLst>
          </p:cNvPr>
          <p:cNvSpPr txBox="1"/>
          <p:nvPr/>
        </p:nvSpPr>
        <p:spPr>
          <a:xfrm>
            <a:off x="3504365" y="4576608"/>
            <a:ext cx="20105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train_data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정답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부정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긍정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927FD0-3EAE-48F6-8152-AC169FDC566F}"/>
              </a:ext>
            </a:extLst>
          </p:cNvPr>
          <p:cNvSpPr/>
          <p:nvPr/>
        </p:nvSpPr>
        <p:spPr>
          <a:xfrm>
            <a:off x="1200151" y="3817188"/>
            <a:ext cx="442660" cy="12265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8C79A5-D153-4168-9B5B-65F127B521DD}"/>
              </a:ext>
            </a:extLst>
          </p:cNvPr>
          <p:cNvSpPr/>
          <p:nvPr/>
        </p:nvSpPr>
        <p:spPr>
          <a:xfrm>
            <a:off x="6871388" y="3786846"/>
            <a:ext cx="381001" cy="34193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62661CB-D961-4750-B859-78CC6D1486F3}"/>
              </a:ext>
            </a:extLst>
          </p:cNvPr>
          <p:cNvCxnSpPr>
            <a:cxnSpLocks/>
          </p:cNvCxnSpPr>
          <p:nvPr/>
        </p:nvCxnSpPr>
        <p:spPr>
          <a:xfrm>
            <a:off x="7061888" y="4128784"/>
            <a:ext cx="0" cy="4374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F22017-39F4-42D0-8266-7CBCD86CDA74}"/>
              </a:ext>
            </a:extLst>
          </p:cNvPr>
          <p:cNvSpPr txBox="1"/>
          <p:nvPr/>
        </p:nvSpPr>
        <p:spPr>
          <a:xfrm>
            <a:off x="6257048" y="4554565"/>
            <a:ext cx="20105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단어의 인덱스는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9999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넘지 않음</a:t>
            </a:r>
          </a:p>
        </p:txBody>
      </p:sp>
    </p:spTree>
    <p:extLst>
      <p:ext uri="{BB962C8B-B14F-4D97-AF65-F5344CB8AC3E}">
        <p14:creationId xmlns:p14="http://schemas.microsoft.com/office/powerpoint/2010/main" val="21391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22" grpId="0" animBg="1"/>
      <p:bldP spid="24" grpId="0" animBg="1"/>
      <p:bldP spid="3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ADB6BF-8C3C-4CCC-A6FF-B7915142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01111" cy="200052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98765C6-3547-4288-AF09-205E0FF7B8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준비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C60AE8-A059-4933-9D18-FEA0EE30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4306"/>
            <a:ext cx="2934109" cy="704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D511EC-8F6F-4D34-97C3-2D3584E65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1498"/>
            <a:ext cx="394390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6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1232A-2CCA-49A5-AFB5-BB4D891FDA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신경망 모델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B775A-35CA-4A29-91E2-495E6D6DEB1A}"/>
              </a:ext>
            </a:extLst>
          </p:cNvPr>
          <p:cNvSpPr txBox="1"/>
          <p:nvPr/>
        </p:nvSpPr>
        <p:spPr>
          <a:xfrm>
            <a:off x="838200" y="1506022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신경망의 층을 쌓아야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5A88C-FD2E-41ED-8569-55DFC500281A}"/>
              </a:ext>
            </a:extLst>
          </p:cNvPr>
          <p:cNvSpPr txBox="1"/>
          <p:nvPr/>
        </p:nvSpPr>
        <p:spPr>
          <a:xfrm>
            <a:off x="838199" y="198965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 가지 중요한 구조상의 결정이 필요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0289EE7-A360-4381-AE7F-8E967AA06564}"/>
              </a:ext>
            </a:extLst>
          </p:cNvPr>
          <p:cNvGrpSpPr/>
          <p:nvPr/>
        </p:nvGrpSpPr>
        <p:grpSpPr>
          <a:xfrm>
            <a:off x="6892951" y="1492776"/>
            <a:ext cx="3645262" cy="3971114"/>
            <a:chOff x="7313572" y="997893"/>
            <a:chExt cx="3268703" cy="36472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D21CB6-B9FF-42A7-807A-4B74E91DDCA5}"/>
                </a:ext>
              </a:extLst>
            </p:cNvPr>
            <p:cNvSpPr/>
            <p:nvPr/>
          </p:nvSpPr>
          <p:spPr>
            <a:xfrm>
              <a:off x="7353299" y="1506022"/>
              <a:ext cx="3228976" cy="2381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253D7B6-41E1-4E4B-BB08-BFFD58971680}"/>
                </a:ext>
              </a:extLst>
            </p:cNvPr>
            <p:cNvSpPr/>
            <p:nvPr/>
          </p:nvSpPr>
          <p:spPr>
            <a:xfrm>
              <a:off x="7610471" y="1804513"/>
              <a:ext cx="2714625" cy="442912"/>
            </a:xfrm>
            <a:prstGeom prst="roundRect">
              <a:avLst/>
            </a:prstGeom>
            <a:solidFill>
              <a:srgbClr val="F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Dense (units = 1)</a:t>
              </a:r>
              <a:endPara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69EE724-FEE0-493B-AAEE-434C4D34F252}"/>
                </a:ext>
              </a:extLst>
            </p:cNvPr>
            <p:cNvSpPr/>
            <p:nvPr/>
          </p:nvSpPr>
          <p:spPr>
            <a:xfrm>
              <a:off x="7610472" y="2472810"/>
              <a:ext cx="2714625" cy="442912"/>
            </a:xfrm>
            <a:prstGeom prst="roundRect">
              <a:avLst/>
            </a:prstGeom>
            <a:solidFill>
              <a:srgbClr val="F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Dense (units = 16)</a:t>
              </a:r>
              <a:endPara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EA7E091-EA77-46B6-8EBF-3F9FA00236E2}"/>
                </a:ext>
              </a:extLst>
            </p:cNvPr>
            <p:cNvSpPr/>
            <p:nvPr/>
          </p:nvSpPr>
          <p:spPr>
            <a:xfrm>
              <a:off x="7610471" y="3130035"/>
              <a:ext cx="2714625" cy="442912"/>
            </a:xfrm>
            <a:prstGeom prst="roundRect">
              <a:avLst/>
            </a:prstGeom>
            <a:solidFill>
              <a:srgbClr val="F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Dense (units = 16)</a:t>
              </a:r>
              <a:endPara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C69DB14-2A4A-420D-B03A-0FFECAF80665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8967784" y="3572947"/>
              <a:ext cx="0" cy="4788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05ED1EE-C35C-4660-AEF6-7AD53C175902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8967784" y="2915722"/>
              <a:ext cx="1" cy="21431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29314-D02C-4336-A00D-46D27673D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7782" y="2218252"/>
              <a:ext cx="1" cy="21431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FD68AC5-7225-4716-B853-A1BD394CE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3491" y="1285875"/>
              <a:ext cx="0" cy="51863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5AAA03-634B-4916-B171-E66E88AD9660}"/>
                </a:ext>
              </a:extLst>
            </p:cNvPr>
            <p:cNvSpPr txBox="1"/>
            <p:nvPr/>
          </p:nvSpPr>
          <p:spPr>
            <a:xfrm>
              <a:off x="7313572" y="3963085"/>
              <a:ext cx="1467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Sequential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C59CE1-1041-45E6-AD5F-7195729D877A}"/>
                </a:ext>
              </a:extLst>
            </p:cNvPr>
            <p:cNvSpPr txBox="1"/>
            <p:nvPr/>
          </p:nvSpPr>
          <p:spPr>
            <a:xfrm>
              <a:off x="8077696" y="4183521"/>
              <a:ext cx="1780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입력</a:t>
              </a:r>
              <a:endPara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algn="ctr"/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벡터로 변환된 텍스트</a:t>
              </a:r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ED1490-32FC-47B6-AF83-EB108C817BC1}"/>
                </a:ext>
              </a:extLst>
            </p:cNvPr>
            <p:cNvSpPr txBox="1"/>
            <p:nvPr/>
          </p:nvSpPr>
          <p:spPr>
            <a:xfrm>
              <a:off x="8219862" y="997893"/>
              <a:ext cx="1467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출력</a:t>
              </a:r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(</a:t>
              </a:r>
              <a:r>
                <a:rPr lang="ko-KR" altLang="en-US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확률</a:t>
              </a:r>
              <a:r>
                <a:rPr lang="en-US" altLang="ko-KR" sz="120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)</a:t>
              </a:r>
              <a:endPara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8CD1EF-FC59-4AF4-9A5D-F30414770E0A}"/>
              </a:ext>
            </a:extLst>
          </p:cNvPr>
          <p:cNvGrpSpPr/>
          <p:nvPr/>
        </p:nvGrpSpPr>
        <p:grpSpPr>
          <a:xfrm>
            <a:off x="2513384" y="1989654"/>
            <a:ext cx="1467255" cy="753884"/>
            <a:chOff x="2513384" y="1989654"/>
            <a:chExt cx="1467255" cy="753884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B9B20F1-0CE4-4CDB-9728-75F33AAFF087}"/>
                </a:ext>
              </a:extLst>
            </p:cNvPr>
            <p:cNvCxnSpPr>
              <a:cxnSpLocks/>
            </p:cNvCxnSpPr>
            <p:nvPr/>
          </p:nvCxnSpPr>
          <p:spPr>
            <a:xfrm>
              <a:off x="3229650" y="2306054"/>
              <a:ext cx="0" cy="43748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28B1D8-CD26-410F-9532-84E09BFDCD9E}"/>
                </a:ext>
              </a:extLst>
            </p:cNvPr>
            <p:cNvSpPr/>
            <p:nvPr/>
          </p:nvSpPr>
          <p:spPr>
            <a:xfrm>
              <a:off x="2513384" y="1989654"/>
              <a:ext cx="1467255" cy="3164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CEF673F-CAB2-403E-A43B-F2D03560EBE0}"/>
              </a:ext>
            </a:extLst>
          </p:cNvPr>
          <p:cNvSpPr txBox="1"/>
          <p:nvPr/>
        </p:nvSpPr>
        <p:spPr>
          <a:xfrm>
            <a:off x="1615162" y="4428072"/>
            <a:ext cx="32289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이러한 결정은 경험을 토대로 보강 및 발전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64D174-EE51-40BA-A739-B1656726C2A5}"/>
              </a:ext>
            </a:extLst>
          </p:cNvPr>
          <p:cNvSpPr txBox="1"/>
          <p:nvPr/>
        </p:nvSpPr>
        <p:spPr>
          <a:xfrm>
            <a:off x="1193255" y="2927732"/>
            <a:ext cx="371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얼마나 많은 층을 사용할 것인가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511C3-4BBD-4AD3-AEA7-7A05B07B5F51}"/>
              </a:ext>
            </a:extLst>
          </p:cNvPr>
          <p:cNvSpPr txBox="1"/>
          <p:nvPr/>
        </p:nvSpPr>
        <p:spPr>
          <a:xfrm>
            <a:off x="1193255" y="3424658"/>
            <a:ext cx="427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층에 얼마나 많은 유닛을 둘 것인가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F3B7650-EBF8-45C8-8C10-F851E8538B69}"/>
              </a:ext>
            </a:extLst>
          </p:cNvPr>
          <p:cNvCxnSpPr>
            <a:cxnSpLocks/>
          </p:cNvCxnSpPr>
          <p:nvPr/>
        </p:nvCxnSpPr>
        <p:spPr>
          <a:xfrm>
            <a:off x="3211275" y="3861913"/>
            <a:ext cx="0" cy="4374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2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4C589-EDED-4604-8226-0749132802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신경망 모델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C53843-756C-4312-BB11-FCBC2C49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5" y="1690688"/>
            <a:ext cx="5220429" cy="1467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44EDA6-4AD8-4314-A038-9E121B39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5" y="3871357"/>
            <a:ext cx="3400900" cy="111458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E6D54709-FC6A-41E4-A7EB-F58C99829B18}"/>
              </a:ext>
            </a:extLst>
          </p:cNvPr>
          <p:cNvGrpSpPr/>
          <p:nvPr/>
        </p:nvGrpSpPr>
        <p:grpSpPr>
          <a:xfrm>
            <a:off x="3657600" y="2862229"/>
            <a:ext cx="3462329" cy="2327165"/>
            <a:chOff x="3657600" y="2862229"/>
            <a:chExt cx="3462329" cy="232716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45BF307-7025-475E-8397-357B9F59F219}"/>
                </a:ext>
              </a:extLst>
            </p:cNvPr>
            <p:cNvSpPr/>
            <p:nvPr/>
          </p:nvSpPr>
          <p:spPr>
            <a:xfrm>
              <a:off x="3657600" y="2862229"/>
              <a:ext cx="561975" cy="238364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B8B3D6C-96EE-4AA0-9705-8D33D618291D}"/>
                </a:ext>
              </a:extLst>
            </p:cNvPr>
            <p:cNvCxnSpPr>
              <a:cxnSpLocks/>
            </p:cNvCxnSpPr>
            <p:nvPr/>
          </p:nvCxnSpPr>
          <p:spPr>
            <a:xfrm>
              <a:off x="4105385" y="3076449"/>
              <a:ext cx="3014544" cy="21129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8F0BCB1-4037-451C-A1E8-0D3BC5A70CF0}"/>
              </a:ext>
            </a:extLst>
          </p:cNvPr>
          <p:cNvGrpSpPr/>
          <p:nvPr/>
        </p:nvGrpSpPr>
        <p:grpSpPr>
          <a:xfrm>
            <a:off x="3667125" y="2237616"/>
            <a:ext cx="3390900" cy="481977"/>
            <a:chOff x="3667125" y="2237616"/>
            <a:chExt cx="3390900" cy="481977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1B7CC61-8F0D-49EB-9060-7FE61178D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237616"/>
              <a:ext cx="2819400" cy="33982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336F0A0-2DB6-404A-9620-C87D4A58B6BD}"/>
                </a:ext>
              </a:extLst>
            </p:cNvPr>
            <p:cNvSpPr/>
            <p:nvPr/>
          </p:nvSpPr>
          <p:spPr>
            <a:xfrm>
              <a:off x="3667125" y="2481229"/>
              <a:ext cx="561975" cy="238364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 descr="딥러닝에서 사용하는 활성화함수">
            <a:extLst>
              <a:ext uri="{FF2B5EF4-FFF2-40B4-BE49-F238E27FC236}">
                <a16:creationId xmlns:a16="http://schemas.microsoft.com/office/drawing/2014/main" id="{11F74E48-2B82-4A79-AAF2-9207C4AB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439" y="4124188"/>
            <a:ext cx="3532448" cy="224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u">
            <a:extLst>
              <a:ext uri="{FF2B5EF4-FFF2-40B4-BE49-F238E27FC236}">
                <a16:creationId xmlns:a16="http://schemas.microsoft.com/office/drawing/2014/main" id="{9752929A-EC7A-4E85-88AE-D7F20DE0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439" y="1238251"/>
            <a:ext cx="3532448" cy="22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2BEDFC-CF50-4276-9A94-55E95810820B}"/>
              </a:ext>
            </a:extLst>
          </p:cNvPr>
          <p:cNvGrpSpPr/>
          <p:nvPr/>
        </p:nvGrpSpPr>
        <p:grpSpPr>
          <a:xfrm>
            <a:off x="2552700" y="4468985"/>
            <a:ext cx="1757726" cy="934629"/>
            <a:chOff x="2552700" y="4468985"/>
            <a:chExt cx="1757726" cy="93462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FB64278-A4C5-4DCF-AABE-F9D722BD0B24}"/>
                </a:ext>
              </a:extLst>
            </p:cNvPr>
            <p:cNvSpPr/>
            <p:nvPr/>
          </p:nvSpPr>
          <p:spPr>
            <a:xfrm>
              <a:off x="2552700" y="4468985"/>
              <a:ext cx="1400175" cy="238364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658E336-7E59-4286-B3DA-1721484AC03D}"/>
                </a:ext>
              </a:extLst>
            </p:cNvPr>
            <p:cNvCxnSpPr>
              <a:cxnSpLocks/>
              <a:stCxn id="24" idx="5"/>
              <a:endCxn id="28" idx="0"/>
            </p:cNvCxnSpPr>
            <p:nvPr/>
          </p:nvCxnSpPr>
          <p:spPr>
            <a:xfrm>
              <a:off x="3747824" y="4672441"/>
              <a:ext cx="562602" cy="73117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4329DF3-761B-4C77-ACE4-4EF820F227C8}"/>
              </a:ext>
            </a:extLst>
          </p:cNvPr>
          <p:cNvSpPr txBox="1"/>
          <p:nvPr/>
        </p:nvSpPr>
        <p:spPr>
          <a:xfrm>
            <a:off x="2695938" y="5403614"/>
            <a:ext cx="3228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확률 분포 간의 차이를 측정</a:t>
            </a:r>
          </a:p>
        </p:txBody>
      </p:sp>
    </p:spTree>
    <p:extLst>
      <p:ext uri="{BB962C8B-B14F-4D97-AF65-F5344CB8AC3E}">
        <p14:creationId xmlns:p14="http://schemas.microsoft.com/office/powerpoint/2010/main" val="35303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B02AA-3A39-48E1-9ED2-6885D6B27D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훈련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B511F-94C4-4B23-B61C-E6BDA7B8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1" y="1833498"/>
            <a:ext cx="3848637" cy="924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119B5D-2099-46A5-8AB4-50A42198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31" y="3138409"/>
            <a:ext cx="4048690" cy="111458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1233E56-B22A-4782-A4EE-F0930DCEC484}"/>
              </a:ext>
            </a:extLst>
          </p:cNvPr>
          <p:cNvSpPr/>
          <p:nvPr/>
        </p:nvSpPr>
        <p:spPr>
          <a:xfrm>
            <a:off x="2457463" y="3576517"/>
            <a:ext cx="561975" cy="238364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923C00-43FF-4EBE-B2EF-88AAA54705C4}"/>
              </a:ext>
            </a:extLst>
          </p:cNvPr>
          <p:cNvSpPr/>
          <p:nvPr/>
        </p:nvSpPr>
        <p:spPr>
          <a:xfrm>
            <a:off x="1141784" y="1928135"/>
            <a:ext cx="410791" cy="2054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B55CE4-2EED-4D71-8B69-A1474E3FFA2E}"/>
              </a:ext>
            </a:extLst>
          </p:cNvPr>
          <p:cNvSpPr/>
          <p:nvPr/>
        </p:nvSpPr>
        <p:spPr>
          <a:xfrm>
            <a:off x="1141784" y="2290085"/>
            <a:ext cx="410791" cy="2054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7722D0-0319-4791-BBFD-E9EB5CD94A66}"/>
              </a:ext>
            </a:extLst>
          </p:cNvPr>
          <p:cNvSpPr/>
          <p:nvPr/>
        </p:nvSpPr>
        <p:spPr>
          <a:xfrm>
            <a:off x="3723059" y="3966485"/>
            <a:ext cx="410791" cy="2054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C9BD9E-0B58-4855-BFB2-C01EAABA1A3C}"/>
              </a:ext>
            </a:extLst>
          </p:cNvPr>
          <p:cNvSpPr/>
          <p:nvPr/>
        </p:nvSpPr>
        <p:spPr>
          <a:xfrm>
            <a:off x="4227884" y="3966485"/>
            <a:ext cx="410791" cy="2054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6CBC43-62C3-4856-9221-6DB250D6157F}"/>
              </a:ext>
            </a:extLst>
          </p:cNvPr>
          <p:cNvCxnSpPr>
            <a:cxnSpLocks/>
          </p:cNvCxnSpPr>
          <p:nvPr/>
        </p:nvCxnSpPr>
        <p:spPr>
          <a:xfrm>
            <a:off x="2738450" y="3814881"/>
            <a:ext cx="0" cy="9857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A6CB6-DEA7-43C6-959F-ADD8B4A3CED3}"/>
              </a:ext>
            </a:extLst>
          </p:cNvPr>
          <p:cNvSpPr txBox="1"/>
          <p:nvPr/>
        </p:nvSpPr>
        <p:spPr>
          <a:xfrm>
            <a:off x="1824058" y="4971452"/>
            <a:ext cx="1828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 반복 학습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8E4AD35-5271-4112-988A-E3DE8A2A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08" y="1386905"/>
            <a:ext cx="6723100" cy="4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8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BBAA1D1-FA5B-4AD4-9D24-69A9168821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훈련 검증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4D651C-617E-48A5-84B1-3CDE3338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0"/>
          <a:stretch/>
        </p:blipFill>
        <p:spPr>
          <a:xfrm>
            <a:off x="6812323" y="1306903"/>
            <a:ext cx="3709991" cy="28197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A966C9-0B6B-410F-8114-6F26E17851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2"/>
          <a:stretch/>
        </p:blipFill>
        <p:spPr>
          <a:xfrm>
            <a:off x="6667357" y="3987461"/>
            <a:ext cx="3854957" cy="2819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10D32A-5D49-44A9-AD6A-A213EDD6F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6903"/>
            <a:ext cx="4363059" cy="27054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63B548-31D2-4D3D-B25D-9958440478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79"/>
          <a:stretch/>
        </p:blipFill>
        <p:spPr>
          <a:xfrm>
            <a:off x="838200" y="4263725"/>
            <a:ext cx="4363059" cy="215295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93780D-A914-4A3D-9EDF-30E3B526098C}"/>
              </a:ext>
            </a:extLst>
          </p:cNvPr>
          <p:cNvSpPr/>
          <p:nvPr/>
        </p:nvSpPr>
        <p:spPr>
          <a:xfrm>
            <a:off x="5467816" y="2511830"/>
            <a:ext cx="955286" cy="263467"/>
          </a:xfrm>
          <a:prstGeom prst="rightArrow">
            <a:avLst>
              <a:gd name="adj1" fmla="val 31117"/>
              <a:gd name="adj2" fmla="val 55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A632F1B-3136-4F05-86DD-401D30A50866}"/>
              </a:ext>
            </a:extLst>
          </p:cNvPr>
          <p:cNvSpPr/>
          <p:nvPr/>
        </p:nvSpPr>
        <p:spPr>
          <a:xfrm>
            <a:off x="5456665" y="5092386"/>
            <a:ext cx="955286" cy="263467"/>
          </a:xfrm>
          <a:prstGeom prst="rightArrow">
            <a:avLst>
              <a:gd name="adj1" fmla="val 31117"/>
              <a:gd name="adj2" fmla="val 55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AE777A-3BEE-47AE-A082-CF50E68E8B0D}"/>
              </a:ext>
            </a:extLst>
          </p:cNvPr>
          <p:cNvSpPr/>
          <p:nvPr/>
        </p:nvSpPr>
        <p:spPr>
          <a:xfrm>
            <a:off x="7680526" y="5521843"/>
            <a:ext cx="768149" cy="450332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CC2D8E-2C22-4F0C-9551-E391D33D9940}"/>
              </a:ext>
            </a:extLst>
          </p:cNvPr>
          <p:cNvCxnSpPr>
            <a:cxnSpLocks/>
          </p:cNvCxnSpPr>
          <p:nvPr/>
        </p:nvCxnSpPr>
        <p:spPr>
          <a:xfrm flipV="1">
            <a:off x="8243887" y="5340200"/>
            <a:ext cx="350948" cy="2189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717219-F2F0-4567-B51F-2A2B033BEBB2}"/>
              </a:ext>
            </a:extLst>
          </p:cNvPr>
          <p:cNvSpPr txBox="1"/>
          <p:nvPr/>
        </p:nvSpPr>
        <p:spPr>
          <a:xfrm>
            <a:off x="8419361" y="4912978"/>
            <a:ext cx="1878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정확도가 감소함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623DBD9C-4683-4EE5-ADA4-C011DC6795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Noto Sans" panose="020B0502040504020204" pitchFamily="34" charset="0"/>
              </a:rPr>
              <a:t>이번 챕터에서는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D6B075-E615-4F69-A5EA-3A78CB5C7CA7}"/>
              </a:ext>
            </a:extLst>
          </p:cNvPr>
          <p:cNvSpPr/>
          <p:nvPr/>
        </p:nvSpPr>
        <p:spPr>
          <a:xfrm>
            <a:off x="1123950" y="1924051"/>
            <a:ext cx="5114925" cy="857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신경망을 사용하여 실제 문제를 </a:t>
            </a:r>
            <a:r>
              <a:rPr lang="ko-KR" altLang="en-US" sz="16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풀어보기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1AA5E3-13EE-461C-8127-FEAB0BC52E45}"/>
              </a:ext>
            </a:extLst>
          </p:cNvPr>
          <p:cNvSpPr/>
          <p:nvPr/>
        </p:nvSpPr>
        <p:spPr>
          <a:xfrm>
            <a:off x="3681413" y="3429000"/>
            <a:ext cx="5114925" cy="857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신경망의 핵심 구성 요소들을 살펴보기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65E1FA-551E-472A-9938-33D75C88A21A}"/>
              </a:ext>
            </a:extLst>
          </p:cNvPr>
          <p:cNvSpPr/>
          <p:nvPr/>
        </p:nvSpPr>
        <p:spPr>
          <a:xfrm>
            <a:off x="6238875" y="4929185"/>
            <a:ext cx="5114925" cy="857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 가지 예제로 실전문제 해결해보기</a:t>
            </a:r>
          </a:p>
        </p:txBody>
      </p:sp>
    </p:spTree>
    <p:extLst>
      <p:ext uri="{BB962C8B-B14F-4D97-AF65-F5344CB8AC3E}">
        <p14:creationId xmlns:p14="http://schemas.microsoft.com/office/powerpoint/2010/main" val="391018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76DD2D7-AD3B-410E-BD8A-E2065545BB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훈련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296DC-6901-48EA-AC3D-9FA0F81899CF}"/>
              </a:ext>
            </a:extLst>
          </p:cNvPr>
          <p:cNvSpPr txBox="1"/>
          <p:nvPr/>
        </p:nvSpPr>
        <p:spPr>
          <a:xfrm>
            <a:off x="838200" y="1506022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과적합이 발생해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Epoch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인 뒤 다시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567C3-2DAC-4AED-9097-95FB8469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69" y="2181051"/>
            <a:ext cx="4020111" cy="124794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D1875F6-0C17-4E3B-906E-69A9A03FA5FF}"/>
              </a:ext>
            </a:extLst>
          </p:cNvPr>
          <p:cNvSpPr/>
          <p:nvPr/>
        </p:nvSpPr>
        <p:spPr>
          <a:xfrm>
            <a:off x="2590813" y="2607421"/>
            <a:ext cx="561975" cy="238364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A3D80C-F806-4718-9DDC-49FE3AFD6B01}"/>
              </a:ext>
            </a:extLst>
          </p:cNvPr>
          <p:cNvCxnSpPr>
            <a:cxnSpLocks/>
          </p:cNvCxnSpPr>
          <p:nvPr/>
        </p:nvCxnSpPr>
        <p:spPr>
          <a:xfrm>
            <a:off x="2852750" y="2831585"/>
            <a:ext cx="0" cy="9857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60B323-255B-49FB-B547-509F8F56A447}"/>
              </a:ext>
            </a:extLst>
          </p:cNvPr>
          <p:cNvSpPr txBox="1"/>
          <p:nvPr/>
        </p:nvSpPr>
        <p:spPr>
          <a:xfrm>
            <a:off x="1938358" y="3988156"/>
            <a:ext cx="18287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 반복 학습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BD1B18-2F66-4EA4-AE9D-A04ED8AB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61" y="1702873"/>
            <a:ext cx="3905795" cy="267689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41BD16-D9D1-4F1A-ADF8-72DFC25072A0}"/>
              </a:ext>
            </a:extLst>
          </p:cNvPr>
          <p:cNvSpPr/>
          <p:nvPr/>
        </p:nvSpPr>
        <p:spPr>
          <a:xfrm>
            <a:off x="5426195" y="2884517"/>
            <a:ext cx="955286" cy="263467"/>
          </a:xfrm>
          <a:prstGeom prst="rightArrow">
            <a:avLst>
              <a:gd name="adj1" fmla="val 31117"/>
              <a:gd name="adj2" fmla="val 55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326876-D718-4F56-B882-E1CF7E12EC12}"/>
              </a:ext>
            </a:extLst>
          </p:cNvPr>
          <p:cNvSpPr txBox="1"/>
          <p:nvPr/>
        </p:nvSpPr>
        <p:spPr>
          <a:xfrm>
            <a:off x="6381481" y="4659481"/>
            <a:ext cx="535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20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 학습했을 때 보다 더 좋은 정확도를 보임</a:t>
            </a: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3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46BFF0C-F914-4082-8501-5EDE3C7A67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 실험 및 정리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D0633-B7EC-4D0D-A14C-46123870F9FC}"/>
              </a:ext>
            </a:extLst>
          </p:cNvPr>
          <p:cNvSpPr txBox="1"/>
          <p:nvPr/>
        </p:nvSpPr>
        <p:spPr>
          <a:xfrm>
            <a:off x="838200" y="1506022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추가실험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5A1DB-0905-4A90-9DC0-ED12A04F7949}"/>
              </a:ext>
            </a:extLst>
          </p:cNvPr>
          <p:cNvSpPr txBox="1"/>
          <p:nvPr/>
        </p:nvSpPr>
        <p:spPr>
          <a:xfrm>
            <a:off x="838197" y="3154919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ABB0F-F168-43E8-A173-2D2ADAEE08A6}"/>
              </a:ext>
            </a:extLst>
          </p:cNvPr>
          <p:cNvSpPr txBox="1"/>
          <p:nvPr/>
        </p:nvSpPr>
        <p:spPr>
          <a:xfrm>
            <a:off x="838197" y="3638550"/>
            <a:ext cx="93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신경망에 주입하기 위해서는 전처리가 필요함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5D87-13B9-4C2E-A3E0-C757EE6CA3D7}"/>
              </a:ext>
            </a:extLst>
          </p:cNvPr>
          <p:cNvSpPr txBox="1"/>
          <p:nvPr/>
        </p:nvSpPr>
        <p:spPr>
          <a:xfrm>
            <a:off x="838196" y="4122181"/>
            <a:ext cx="8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이진 분류 문제에서 출력은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Sigmoid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활성화 함수의 층으로 끝남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D4DFC-B937-4390-85ED-DD65291F5224}"/>
              </a:ext>
            </a:extLst>
          </p:cNvPr>
          <p:cNvSpPr txBox="1"/>
          <p:nvPr/>
        </p:nvSpPr>
        <p:spPr>
          <a:xfrm>
            <a:off x="838196" y="4605812"/>
            <a:ext cx="790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사이의 스칼라 값을 출력하기 때문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31279-C874-4E33-817A-E547B840BC08}"/>
              </a:ext>
            </a:extLst>
          </p:cNvPr>
          <p:cNvSpPr txBox="1"/>
          <p:nvPr/>
        </p:nvSpPr>
        <p:spPr>
          <a:xfrm>
            <a:off x="838195" y="5089443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이번 장에서 사용한 모델의 설정 값을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FCB14-C579-4888-BEC9-1290F93D036C}"/>
              </a:ext>
            </a:extLst>
          </p:cNvPr>
          <p:cNvSpPr txBox="1"/>
          <p:nvPr/>
        </p:nvSpPr>
        <p:spPr>
          <a:xfrm>
            <a:off x="838197" y="1978107"/>
            <a:ext cx="93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층을 더 늘리거나 줄여본다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52137-DCBF-45EF-A688-0B92E254B556}"/>
              </a:ext>
            </a:extLst>
          </p:cNvPr>
          <p:cNvSpPr txBox="1"/>
          <p:nvPr/>
        </p:nvSpPr>
        <p:spPr>
          <a:xfrm>
            <a:off x="838197" y="2450192"/>
            <a:ext cx="93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유닛의 개수를 더 늘리거나 줄여본다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620" y="4435366"/>
            <a:ext cx="6295238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67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신경망 시작하기</a:t>
            </a:r>
            <a:endParaRPr 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1261956" y="1555230"/>
            <a:ext cx="9942857" cy="3313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934" kern="0" spc="2733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3.1</a:t>
            </a:r>
            <a:endParaRPr lang="en-US" sz="1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889699" y="2517394"/>
            <a:ext cx="2748172" cy="913199"/>
            <a:chOff x="5834550" y="3776092"/>
            <a:chExt cx="4122258" cy="13697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50" y="3776092"/>
              <a:ext cx="4122258" cy="1369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667" kern="0" spc="2067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8B57B-A45C-459F-A26F-D731AC9BE3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신경망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훈련의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0A6A6-3BDD-4654-B066-B5E258D520D9}"/>
              </a:ext>
            </a:extLst>
          </p:cNvPr>
          <p:cNvSpPr txBox="1"/>
          <p:nvPr/>
        </p:nvSpPr>
        <p:spPr>
          <a:xfrm>
            <a:off x="838200" y="1920925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모델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구성하는 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629DF-0458-4610-81C4-7872F93EF121}"/>
              </a:ext>
            </a:extLst>
          </p:cNvPr>
          <p:cNvSpPr txBox="1"/>
          <p:nvPr/>
        </p:nvSpPr>
        <p:spPr>
          <a:xfrm>
            <a:off x="838200" y="2587675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데이터와 그에 상응하는 타깃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CEFC0-F521-4362-803C-C8DCA7B12F9E}"/>
              </a:ext>
            </a:extLst>
          </p:cNvPr>
          <p:cNvSpPr txBox="1"/>
          <p:nvPr/>
        </p:nvSpPr>
        <p:spPr>
          <a:xfrm>
            <a:off x="838199" y="3254425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학습에 사용할 피드백 신호를 정의하는 손실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3242A-13C3-44A5-B857-9A4DE5FF63ED}"/>
              </a:ext>
            </a:extLst>
          </p:cNvPr>
          <p:cNvSpPr txBox="1"/>
          <p:nvPr/>
        </p:nvSpPr>
        <p:spPr>
          <a:xfrm>
            <a:off x="838198" y="3921175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진행 방식을 결정하는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옵티마이저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0D5C03-0A5A-43B6-AFB6-35B4FBCCB539}"/>
              </a:ext>
            </a:extLst>
          </p:cNvPr>
          <p:cNvSpPr/>
          <p:nvPr/>
        </p:nvSpPr>
        <p:spPr>
          <a:xfrm>
            <a:off x="4362450" y="1918679"/>
            <a:ext cx="41910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9E977D-30CD-42E7-8451-9D543C98D684}"/>
              </a:ext>
            </a:extLst>
          </p:cNvPr>
          <p:cNvSpPr/>
          <p:nvPr/>
        </p:nvSpPr>
        <p:spPr>
          <a:xfrm>
            <a:off x="4076700" y="2585429"/>
            <a:ext cx="52387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A52CBC-0303-4440-995E-70781D13F832}"/>
              </a:ext>
            </a:extLst>
          </p:cNvPr>
          <p:cNvSpPr/>
          <p:nvPr/>
        </p:nvSpPr>
        <p:spPr>
          <a:xfrm>
            <a:off x="5019675" y="3244334"/>
            <a:ext cx="107632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AA6EC3-4100-4B46-8FF9-04D7000FF20C}"/>
              </a:ext>
            </a:extLst>
          </p:cNvPr>
          <p:cNvSpPr/>
          <p:nvPr/>
        </p:nvSpPr>
        <p:spPr>
          <a:xfrm>
            <a:off x="3800475" y="3918929"/>
            <a:ext cx="1285876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F54A08-609A-4F0D-AEB7-48E143D645E5}"/>
              </a:ext>
            </a:extLst>
          </p:cNvPr>
          <p:cNvSpPr/>
          <p:nvPr/>
        </p:nvSpPr>
        <p:spPr>
          <a:xfrm>
            <a:off x="1171574" y="1918558"/>
            <a:ext cx="202882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679B8D-026F-4F9F-A2B5-5B48E5DCBD01}"/>
              </a:ext>
            </a:extLst>
          </p:cNvPr>
          <p:cNvSpPr/>
          <p:nvPr/>
        </p:nvSpPr>
        <p:spPr>
          <a:xfrm>
            <a:off x="1171574" y="2577138"/>
            <a:ext cx="1219202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E591-5B88-4613-A35B-B125A8F37A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신경망 훈련의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요소간의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상호 작용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DFDFC5-D869-44D2-A4CA-CBF25669F08B}"/>
              </a:ext>
            </a:extLst>
          </p:cNvPr>
          <p:cNvSpPr/>
          <p:nvPr/>
        </p:nvSpPr>
        <p:spPr>
          <a:xfrm>
            <a:off x="1457325" y="5324475"/>
            <a:ext cx="2057401" cy="581024"/>
          </a:xfrm>
          <a:prstGeom prst="rect">
            <a:avLst/>
          </a:prstGeom>
          <a:solidFill>
            <a:srgbClr val="ABB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가중치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1BA15-624E-4D3F-9BB0-A1BAA092CC20}"/>
              </a:ext>
            </a:extLst>
          </p:cNvPr>
          <p:cNvSpPr/>
          <p:nvPr/>
        </p:nvSpPr>
        <p:spPr>
          <a:xfrm>
            <a:off x="1457325" y="4248149"/>
            <a:ext cx="2057401" cy="581024"/>
          </a:xfrm>
          <a:prstGeom prst="rect">
            <a:avLst/>
          </a:prstGeom>
          <a:solidFill>
            <a:srgbClr val="ABB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가중치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A2F5E-5C1E-4EF8-B7EF-59E7F756C5E5}"/>
              </a:ext>
            </a:extLst>
          </p:cNvPr>
          <p:cNvSpPr/>
          <p:nvPr/>
        </p:nvSpPr>
        <p:spPr>
          <a:xfrm>
            <a:off x="4567237" y="5248276"/>
            <a:ext cx="3000376" cy="733421"/>
          </a:xfrm>
          <a:prstGeom prst="rect">
            <a:avLst/>
          </a:prstGeom>
          <a:solidFill>
            <a:srgbClr val="6D7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변환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85B0F8-B50A-42F8-8C92-CB5AA0C92467}"/>
              </a:ext>
            </a:extLst>
          </p:cNvPr>
          <p:cNvSpPr/>
          <p:nvPr/>
        </p:nvSpPr>
        <p:spPr>
          <a:xfrm>
            <a:off x="4567237" y="4162818"/>
            <a:ext cx="3000376" cy="742153"/>
          </a:xfrm>
          <a:prstGeom prst="rect">
            <a:avLst/>
          </a:prstGeom>
          <a:solidFill>
            <a:srgbClr val="6D7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변환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8A53C63-8112-427A-9378-E604A511405C}"/>
              </a:ext>
            </a:extLst>
          </p:cNvPr>
          <p:cNvSpPr/>
          <p:nvPr/>
        </p:nvSpPr>
        <p:spPr>
          <a:xfrm>
            <a:off x="5114925" y="3219448"/>
            <a:ext cx="1905000" cy="6095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Y’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305F6E7-524E-46CD-8BA0-B8B068F0C7C6}"/>
              </a:ext>
            </a:extLst>
          </p:cNvPr>
          <p:cNvSpPr/>
          <p:nvPr/>
        </p:nvSpPr>
        <p:spPr>
          <a:xfrm>
            <a:off x="8924928" y="3219448"/>
            <a:ext cx="1905000" cy="6095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타깃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7C63BD-28D9-4615-BFE8-4577D029A7FD}"/>
              </a:ext>
            </a:extLst>
          </p:cNvPr>
          <p:cNvSpPr/>
          <p:nvPr/>
        </p:nvSpPr>
        <p:spPr>
          <a:xfrm>
            <a:off x="6881815" y="2290766"/>
            <a:ext cx="2181225" cy="73342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손실 함수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12E244-EBD3-476A-A188-148CC3123446}"/>
              </a:ext>
            </a:extLst>
          </p:cNvPr>
          <p:cNvSpPr/>
          <p:nvPr/>
        </p:nvSpPr>
        <p:spPr>
          <a:xfrm>
            <a:off x="7019928" y="1400174"/>
            <a:ext cx="1905000" cy="6095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손실 점수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DCE80-DDDE-4F3F-998B-C8EEF3347D99}"/>
              </a:ext>
            </a:extLst>
          </p:cNvPr>
          <p:cNvSpPr/>
          <p:nvPr/>
        </p:nvSpPr>
        <p:spPr>
          <a:xfrm>
            <a:off x="1376363" y="2144351"/>
            <a:ext cx="2219324" cy="885830"/>
          </a:xfrm>
          <a:prstGeom prst="ellipse">
            <a:avLst/>
          </a:prstGeom>
          <a:solidFill>
            <a:srgbClr val="F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옵티마이저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82AA81-70CC-4B89-83BB-922331AEF410}"/>
              </a:ext>
            </a:extLst>
          </p:cNvPr>
          <p:cNvCxnSpPr>
            <a:cxnSpLocks/>
          </p:cNvCxnSpPr>
          <p:nvPr/>
        </p:nvCxnSpPr>
        <p:spPr>
          <a:xfrm>
            <a:off x="3686174" y="4535954"/>
            <a:ext cx="704851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C58E9C-71BC-47F1-9DA9-614AAE3940B3}"/>
              </a:ext>
            </a:extLst>
          </p:cNvPr>
          <p:cNvCxnSpPr>
            <a:cxnSpLocks/>
          </p:cNvCxnSpPr>
          <p:nvPr/>
        </p:nvCxnSpPr>
        <p:spPr>
          <a:xfrm>
            <a:off x="3686173" y="5614986"/>
            <a:ext cx="704851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81206F7-3B38-48A6-8340-B432151CA4AF}"/>
              </a:ext>
            </a:extLst>
          </p:cNvPr>
          <p:cNvCxnSpPr>
            <a:cxnSpLocks/>
          </p:cNvCxnSpPr>
          <p:nvPr/>
        </p:nvCxnSpPr>
        <p:spPr>
          <a:xfrm flipV="1">
            <a:off x="6057899" y="4962121"/>
            <a:ext cx="0" cy="2120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9A69DF-3AB9-4BEF-892A-5D86F64DCDFC}"/>
              </a:ext>
            </a:extLst>
          </p:cNvPr>
          <p:cNvCxnSpPr>
            <a:cxnSpLocks/>
          </p:cNvCxnSpPr>
          <p:nvPr/>
        </p:nvCxnSpPr>
        <p:spPr>
          <a:xfrm flipV="1">
            <a:off x="6038849" y="3895321"/>
            <a:ext cx="0" cy="2120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2F1C52-4A13-479F-AC98-99CDFF517D61}"/>
              </a:ext>
            </a:extLst>
          </p:cNvPr>
          <p:cNvCxnSpPr>
            <a:cxnSpLocks/>
          </p:cNvCxnSpPr>
          <p:nvPr/>
        </p:nvCxnSpPr>
        <p:spPr>
          <a:xfrm flipV="1">
            <a:off x="6634164" y="2941171"/>
            <a:ext cx="247651" cy="15240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CE5775-07AE-407B-B344-149CFCA8EE87}"/>
              </a:ext>
            </a:extLst>
          </p:cNvPr>
          <p:cNvCxnSpPr>
            <a:cxnSpLocks/>
          </p:cNvCxnSpPr>
          <p:nvPr/>
        </p:nvCxnSpPr>
        <p:spPr>
          <a:xfrm flipH="1" flipV="1">
            <a:off x="9063040" y="2936408"/>
            <a:ext cx="223840" cy="15034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2441B0-EED7-437E-83C9-55C189AEA3B1}"/>
              </a:ext>
            </a:extLst>
          </p:cNvPr>
          <p:cNvCxnSpPr>
            <a:cxnSpLocks/>
          </p:cNvCxnSpPr>
          <p:nvPr/>
        </p:nvCxnSpPr>
        <p:spPr>
          <a:xfrm flipV="1">
            <a:off x="7972427" y="2038347"/>
            <a:ext cx="0" cy="2120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347648-8865-48E5-BCAA-1C4B39AB3F2F}"/>
              </a:ext>
            </a:extLst>
          </p:cNvPr>
          <p:cNvCxnSpPr>
            <a:cxnSpLocks/>
          </p:cNvCxnSpPr>
          <p:nvPr/>
        </p:nvCxnSpPr>
        <p:spPr>
          <a:xfrm flipH="1">
            <a:off x="3686173" y="1721315"/>
            <a:ext cx="3071819" cy="7463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8F27CA-C1B6-4E12-82C7-D0590E250DD1}"/>
              </a:ext>
            </a:extLst>
          </p:cNvPr>
          <p:cNvCxnSpPr>
            <a:cxnSpLocks/>
          </p:cNvCxnSpPr>
          <p:nvPr/>
        </p:nvCxnSpPr>
        <p:spPr>
          <a:xfrm>
            <a:off x="2486025" y="3195224"/>
            <a:ext cx="0" cy="88788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8DDDF7C-6BBE-434F-9B65-934B076514B1}"/>
              </a:ext>
            </a:extLst>
          </p:cNvPr>
          <p:cNvCxnSpPr>
            <a:cxnSpLocks/>
          </p:cNvCxnSpPr>
          <p:nvPr/>
        </p:nvCxnSpPr>
        <p:spPr>
          <a:xfrm flipV="1">
            <a:off x="6057899" y="6105121"/>
            <a:ext cx="0" cy="2120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7B304C-EFA8-4971-B41E-5CBB978C7069}"/>
              </a:ext>
            </a:extLst>
          </p:cNvPr>
          <p:cNvSpPr txBox="1"/>
          <p:nvPr/>
        </p:nvSpPr>
        <p:spPr>
          <a:xfrm>
            <a:off x="5610811" y="6385457"/>
            <a:ext cx="91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2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620" y="4435366"/>
            <a:ext cx="6295238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600" kern="0" spc="67" dirty="0" err="1">
                <a:solidFill>
                  <a:srgbClr val="000000"/>
                </a:solidFill>
                <a:latin typeface="Gmarket Sans Medium" pitchFamily="34" charset="0"/>
              </a:rPr>
              <a:t>케라스</a:t>
            </a:r>
            <a:r>
              <a:rPr lang="ko-KR" altLang="en-US" sz="2600" kern="0" spc="67" dirty="0">
                <a:solidFill>
                  <a:srgbClr val="000000"/>
                </a:solidFill>
                <a:latin typeface="Gmarket Sans Medium" pitchFamily="34" charset="0"/>
              </a:rPr>
              <a:t> 소개</a:t>
            </a:r>
            <a:endParaRPr 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1261956" y="1555230"/>
            <a:ext cx="9942857" cy="3313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934" kern="0" spc="2733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3.2</a:t>
            </a:r>
            <a:endParaRPr lang="en-US" sz="1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889699" y="2517394"/>
            <a:ext cx="2748172" cy="913199"/>
            <a:chOff x="5834550" y="3776092"/>
            <a:chExt cx="4122258" cy="13697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50" y="3776092"/>
              <a:ext cx="4122258" cy="1369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667" kern="0" spc="2067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746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E151C-055A-45E8-825C-365F221DCCA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케라스</a:t>
            </a:r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40731-6B80-480F-B6E4-8964E199436A}"/>
              </a:ext>
            </a:extLst>
          </p:cNvPr>
          <p:cNvSpPr txBox="1"/>
          <p:nvPr/>
        </p:nvSpPr>
        <p:spPr>
          <a:xfrm>
            <a:off x="838200" y="1506022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케라스란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A7571-A5CC-44C3-8649-D27EB9B1E1E7}"/>
              </a:ext>
            </a:extLst>
          </p:cNvPr>
          <p:cNvSpPr txBox="1"/>
          <p:nvPr/>
        </p:nvSpPr>
        <p:spPr>
          <a:xfrm>
            <a:off x="838199" y="198965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거의 모든 종류의 딥러닝 모델을 간편하게 만들고 훈련시킬 수 있는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파이썬을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위한 딥러닝 프레임워크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86B6D-D680-4242-9DEF-ACD435D5B76F}"/>
              </a:ext>
            </a:extLst>
          </p:cNvPr>
          <p:cNvSpPr txBox="1"/>
          <p:nvPr/>
        </p:nvSpPr>
        <p:spPr>
          <a:xfrm>
            <a:off x="838199" y="2945369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케라스의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특징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1FD04-293F-4B33-B1EC-A859C54ADF71}"/>
              </a:ext>
            </a:extLst>
          </p:cNvPr>
          <p:cNvSpPr txBox="1"/>
          <p:nvPr/>
        </p:nvSpPr>
        <p:spPr>
          <a:xfrm>
            <a:off x="838199" y="342900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동일한 코드로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실행할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8BE6B-4705-421D-B89C-D4B4C603AD32}"/>
              </a:ext>
            </a:extLst>
          </p:cNvPr>
          <p:cNvSpPr txBox="1"/>
          <p:nvPr/>
        </p:nvSpPr>
        <p:spPr>
          <a:xfrm>
            <a:off x="838198" y="3912631"/>
            <a:ext cx="8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사용하기 쉬운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가지고 있어 딥러닝 모델의 프로토타입을 빠르게 만들 수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25F26-075C-4B39-B63D-641B6D273357}"/>
              </a:ext>
            </a:extLst>
          </p:cNvPr>
          <p:cNvSpPr txBox="1"/>
          <p:nvPr/>
        </p:nvSpPr>
        <p:spPr>
          <a:xfrm>
            <a:off x="838198" y="4396262"/>
            <a:ext cx="790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합성곱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신경망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순환 신경망을 지원하며 이 둘을 자유롭게 사용할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C2D11-B6DE-435E-8AA5-C0CF806D1BEB}"/>
              </a:ext>
            </a:extLst>
          </p:cNvPr>
          <p:cNvSpPr txBox="1"/>
          <p:nvPr/>
        </p:nvSpPr>
        <p:spPr>
          <a:xfrm>
            <a:off x="838197" y="4879893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어떤 네트워크 구조도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307918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7620" y="4435366"/>
            <a:ext cx="6295238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600" kern="0" spc="67" dirty="0">
                <a:solidFill>
                  <a:srgbClr val="000000"/>
                </a:solidFill>
                <a:latin typeface="Gmarket Sans Medium" pitchFamily="34" charset="0"/>
              </a:rPr>
              <a:t>딥러닝 컴퓨터 셋팅</a:t>
            </a:r>
            <a:endParaRPr lang="en-US"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1261956" y="1555230"/>
            <a:ext cx="9942857" cy="3313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934" kern="0" spc="2733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3.3</a:t>
            </a:r>
            <a:endParaRPr lang="en-US" sz="12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889699" y="2517394"/>
            <a:ext cx="2748172" cy="913199"/>
            <a:chOff x="5834550" y="3776092"/>
            <a:chExt cx="4122258" cy="13697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50" y="3776092"/>
              <a:ext cx="4122258" cy="13697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667" kern="0" spc="2067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74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TX 1080 그래픽 카드">
            <a:extLst>
              <a:ext uri="{FF2B5EF4-FFF2-40B4-BE49-F238E27FC236}">
                <a16:creationId xmlns:a16="http://schemas.microsoft.com/office/drawing/2014/main" id="{C8683C84-E156-4F2B-9A4B-BE3AF241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22" y="1875354"/>
            <a:ext cx="49244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17ED7A-A893-4AD3-A439-50A282E3D6C9}"/>
              </a:ext>
            </a:extLst>
          </p:cNvPr>
          <p:cNvSpPr txBox="1"/>
          <p:nvPr/>
        </p:nvSpPr>
        <p:spPr>
          <a:xfrm>
            <a:off x="433246" y="2252663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필수는 아니나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NVIDIA GPU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권장함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1AED4-09F1-42EA-AC7F-986680EB8CBF}"/>
              </a:ext>
            </a:extLst>
          </p:cNvPr>
          <p:cNvSpPr txBox="1"/>
          <p:nvPr/>
        </p:nvSpPr>
        <p:spPr>
          <a:xfrm>
            <a:off x="433244" y="2955191"/>
            <a:ext cx="627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 시 보통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배에서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배 정도 속도가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빨라짐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B5BF2D-628C-4BE4-8F6D-B54DC349D5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딥러닝 컴퓨터 셋팅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271D9-C005-4F33-87A5-D0B803B1FE6B}"/>
              </a:ext>
            </a:extLst>
          </p:cNvPr>
          <p:cNvSpPr txBox="1"/>
          <p:nvPr/>
        </p:nvSpPr>
        <p:spPr>
          <a:xfrm>
            <a:off x="433245" y="3658077"/>
            <a:ext cx="627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•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클라우드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GPU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인스턴스를 사용하는 방법도 존재</a:t>
            </a:r>
          </a:p>
        </p:txBody>
      </p:sp>
    </p:spTree>
    <p:extLst>
      <p:ext uri="{BB962C8B-B14F-4D97-AF65-F5344CB8AC3E}">
        <p14:creationId xmlns:p14="http://schemas.microsoft.com/office/powerpoint/2010/main" val="42460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493</Words>
  <Application>Microsoft Office PowerPoint</Application>
  <PresentationFormat>와이드스크린</PresentationFormat>
  <Paragraphs>107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Gmarket Sans Medium</vt:lpstr>
      <vt:lpstr>Noto Sans CJK KR Regular</vt:lpstr>
      <vt:lpstr>맑은 고딕</vt:lpstr>
      <vt:lpstr>에스코어 드림 3 Light</vt:lpstr>
      <vt:lpstr>에스코어 드림 4 Regular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3.1</dc:title>
  <dc:creator>wlfkrdl2@gmail.com</dc:creator>
  <cp:lastModifiedBy>wlfkrdl2@gmail.com</cp:lastModifiedBy>
  <cp:revision>78</cp:revision>
  <dcterms:created xsi:type="dcterms:W3CDTF">2022-01-10T04:37:41Z</dcterms:created>
  <dcterms:modified xsi:type="dcterms:W3CDTF">2022-01-10T17:46:13Z</dcterms:modified>
</cp:coreProperties>
</file>