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3" r:id="rId6"/>
    <p:sldId id="270" r:id="rId7"/>
    <p:sldId id="275" r:id="rId8"/>
    <p:sldId id="271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9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>
      <p:cViewPr varScale="1">
        <p:scale>
          <a:sx n="74" d="100"/>
          <a:sy n="74" d="100"/>
        </p:scale>
        <p:origin x="5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5656028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2020305056 </a:t>
            </a:r>
            <a:r>
              <a:rPr lang="ko-KR" altLang="en-US" sz="1800" kern="0" spc="2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이지원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42857" y="3695700"/>
            <a:ext cx="1600000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3.5 </a:t>
            </a:r>
            <a:r>
              <a:rPr lang="ko-KR" altLang="en-US" sz="8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뉴스 기사 분류 </a:t>
            </a:r>
            <a:r>
              <a:rPr lang="en-US" altLang="ko-KR" sz="8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: </a:t>
            </a:r>
            <a:r>
              <a:rPr lang="ko-KR" altLang="en-US" sz="8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다중 분류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733881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</a:rPr>
              <a:t>훈련 검증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697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038600" y="2098714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41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2">
            <a:extLst>
              <a:ext uri="{FF2B5EF4-FFF2-40B4-BE49-F238E27FC236}">
                <a16:creationId xmlns:a16="http://schemas.microsoft.com/office/drawing/2014/main" id="{41657348-F109-494A-8DEF-0B94510428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936" y="2684064"/>
            <a:ext cx="9146866" cy="218991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47800" y="1374797"/>
            <a:ext cx="36673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훈련 검증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547DEF-0026-41F5-B110-78DBD6B58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00" y="3494682"/>
            <a:ext cx="4082143" cy="114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3355F9-F772-43F1-BBBC-4DE03DAB0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144" y="3483363"/>
            <a:ext cx="4498257" cy="114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0E548E93-731F-4E83-8FA8-8DE77DB02E6E}"/>
              </a:ext>
            </a:extLst>
          </p:cNvPr>
          <p:cNvGrpSpPr/>
          <p:nvPr/>
        </p:nvGrpSpPr>
        <p:grpSpPr>
          <a:xfrm>
            <a:off x="971981" y="2684064"/>
            <a:ext cx="915441" cy="687820"/>
            <a:chOff x="6624121" y="1904762"/>
            <a:chExt cx="904138" cy="666667"/>
          </a:xfrm>
        </p:grpSpPr>
        <p:grpSp>
          <p:nvGrpSpPr>
            <p:cNvPr id="19" name="그룹 1007">
              <a:extLst>
                <a:ext uri="{FF2B5EF4-FFF2-40B4-BE49-F238E27FC236}">
                  <a16:creationId xmlns:a16="http://schemas.microsoft.com/office/drawing/2014/main" id="{45C0A82B-3AF5-40CF-9614-4AAD578768AB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1" name="Object 21">
                <a:extLst>
                  <a:ext uri="{FF2B5EF4-FFF2-40B4-BE49-F238E27FC236}">
                    <a16:creationId xmlns:a16="http://schemas.microsoft.com/office/drawing/2014/main" id="{983B3B77-957E-4046-A0EA-79C11CFBC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0" name="Object 24">
              <a:extLst>
                <a:ext uri="{FF2B5EF4-FFF2-40B4-BE49-F238E27FC236}">
                  <a16:creationId xmlns:a16="http://schemas.microsoft.com/office/drawing/2014/main" id="{148BD380-3CF0-489C-9D11-17820130BA19}"/>
                </a:ext>
              </a:extLst>
            </p:cNvPr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3" name="Object 24">
            <a:extLst>
              <a:ext uri="{FF2B5EF4-FFF2-40B4-BE49-F238E27FC236}">
                <a16:creationId xmlns:a16="http://schemas.microsoft.com/office/drawing/2014/main" id="{5478C7E5-463B-4FBF-BA34-0E824C2B0E34}"/>
              </a:ext>
            </a:extLst>
          </p:cNvPr>
          <p:cNvSpPr txBox="1"/>
          <p:nvPr/>
        </p:nvSpPr>
        <p:spPr>
          <a:xfrm>
            <a:off x="995019" y="2729279"/>
            <a:ext cx="90413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pic>
        <p:nvPicPr>
          <p:cNvPr id="25" name="Object 2">
            <a:extLst>
              <a:ext uri="{FF2B5EF4-FFF2-40B4-BE49-F238E27FC236}">
                <a16:creationId xmlns:a16="http://schemas.microsoft.com/office/drawing/2014/main" id="{A1173ED5-A519-432C-84D1-F9D3941665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5448300"/>
            <a:ext cx="9120502" cy="4168537"/>
          </a:xfrm>
          <a:prstGeom prst="rect">
            <a:avLst/>
          </a:prstGeom>
        </p:spPr>
      </p:pic>
      <p:grpSp>
        <p:nvGrpSpPr>
          <p:cNvPr id="28" name="그룹 1006">
            <a:extLst>
              <a:ext uri="{FF2B5EF4-FFF2-40B4-BE49-F238E27FC236}">
                <a16:creationId xmlns:a16="http://schemas.microsoft.com/office/drawing/2014/main" id="{C92CBA75-8B23-492D-B9B5-D75B416B7916}"/>
              </a:ext>
            </a:extLst>
          </p:cNvPr>
          <p:cNvGrpSpPr/>
          <p:nvPr/>
        </p:nvGrpSpPr>
        <p:grpSpPr>
          <a:xfrm>
            <a:off x="1033119" y="5444195"/>
            <a:ext cx="915441" cy="687820"/>
            <a:chOff x="6624121" y="1904762"/>
            <a:chExt cx="904138" cy="666667"/>
          </a:xfrm>
        </p:grpSpPr>
        <p:grpSp>
          <p:nvGrpSpPr>
            <p:cNvPr id="29" name="그룹 1007">
              <a:extLst>
                <a:ext uri="{FF2B5EF4-FFF2-40B4-BE49-F238E27FC236}">
                  <a16:creationId xmlns:a16="http://schemas.microsoft.com/office/drawing/2014/main" id="{F8DB69AB-FAB6-4F3E-951B-28665726BFA3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31" name="Object 21">
                <a:extLst>
                  <a:ext uri="{FF2B5EF4-FFF2-40B4-BE49-F238E27FC236}">
                    <a16:creationId xmlns:a16="http://schemas.microsoft.com/office/drawing/2014/main" id="{4D7A7E66-B17F-4B60-8137-EA931725E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0547EAF-E84A-4097-B541-F89525FD69B4}"/>
                </a:ext>
              </a:extLst>
            </p:cNvPr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2" name="Object 24">
            <a:extLst>
              <a:ext uri="{FF2B5EF4-FFF2-40B4-BE49-F238E27FC236}">
                <a16:creationId xmlns:a16="http://schemas.microsoft.com/office/drawing/2014/main" id="{A296A1C7-92E0-48D4-A70D-8941FEDB6739}"/>
              </a:ext>
            </a:extLst>
          </p:cNvPr>
          <p:cNvSpPr txBox="1"/>
          <p:nvPr/>
        </p:nvSpPr>
        <p:spPr>
          <a:xfrm>
            <a:off x="1056157" y="5489410"/>
            <a:ext cx="90413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AF3AF7-F679-4602-9621-10606BEC4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361" y="6367972"/>
            <a:ext cx="4406950" cy="24483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EEB8BB-B5A0-4933-9EBE-D85BF33CF8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35" r="-1"/>
          <a:stretch/>
        </p:blipFill>
        <p:spPr>
          <a:xfrm>
            <a:off x="5758192" y="6367972"/>
            <a:ext cx="4406950" cy="24483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B93141-0361-43D2-BFC4-C728BB1036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67834" y="1378340"/>
            <a:ext cx="5285879" cy="373976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3269035-89E7-403F-BC9B-10D9CF6CB9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67834" y="5749963"/>
            <a:ext cx="5285879" cy="373976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7368DF-65BA-4FDB-ABCC-36924340B8F9}"/>
              </a:ext>
            </a:extLst>
          </p:cNvPr>
          <p:cNvSpPr/>
          <p:nvPr/>
        </p:nvSpPr>
        <p:spPr>
          <a:xfrm>
            <a:off x="13792201" y="851014"/>
            <a:ext cx="533400" cy="912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A77210-13FD-49BB-BC0E-370026E02606}"/>
              </a:ext>
            </a:extLst>
          </p:cNvPr>
          <p:cNvSpPr txBox="1"/>
          <p:nvPr/>
        </p:nvSpPr>
        <p:spPr>
          <a:xfrm>
            <a:off x="9234234" y="746477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아홉 번째 </a:t>
            </a:r>
            <a:r>
              <a:rPr lang="ko-KR" altLang="en-US" b="1" dirty="0" err="1"/>
              <a:t>에포크</a:t>
            </a:r>
            <a:r>
              <a:rPr lang="ko-KR" altLang="en-US" b="1" dirty="0"/>
              <a:t> 이후에 과대적합 시작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946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2">
            <a:extLst>
              <a:ext uri="{FF2B5EF4-FFF2-40B4-BE49-F238E27FC236}">
                <a16:creationId xmlns:a16="http://schemas.microsoft.com/office/drawing/2014/main" id="{41657348-F109-494A-8DEF-0B94510428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5263" y="2705100"/>
            <a:ext cx="11545687" cy="67266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47800" y="1374797"/>
            <a:ext cx="36673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훈련 검증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0E548E93-731F-4E83-8FA8-8DE77DB02E6E}"/>
              </a:ext>
            </a:extLst>
          </p:cNvPr>
          <p:cNvGrpSpPr/>
          <p:nvPr/>
        </p:nvGrpSpPr>
        <p:grpSpPr>
          <a:xfrm>
            <a:off x="1415043" y="2730500"/>
            <a:ext cx="915441" cy="687820"/>
            <a:chOff x="6624121" y="1904762"/>
            <a:chExt cx="904138" cy="666667"/>
          </a:xfrm>
        </p:grpSpPr>
        <p:grpSp>
          <p:nvGrpSpPr>
            <p:cNvPr id="19" name="그룹 1007">
              <a:extLst>
                <a:ext uri="{FF2B5EF4-FFF2-40B4-BE49-F238E27FC236}">
                  <a16:creationId xmlns:a16="http://schemas.microsoft.com/office/drawing/2014/main" id="{45C0A82B-3AF5-40CF-9614-4AAD578768AB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1" name="Object 21">
                <a:extLst>
                  <a:ext uri="{FF2B5EF4-FFF2-40B4-BE49-F238E27FC236}">
                    <a16:creationId xmlns:a16="http://schemas.microsoft.com/office/drawing/2014/main" id="{983B3B77-957E-4046-A0EA-79C11CFBC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0" name="Object 24">
              <a:extLst>
                <a:ext uri="{FF2B5EF4-FFF2-40B4-BE49-F238E27FC236}">
                  <a16:creationId xmlns:a16="http://schemas.microsoft.com/office/drawing/2014/main" id="{148BD380-3CF0-489C-9D11-17820130BA19}"/>
                </a:ext>
              </a:extLst>
            </p:cNvPr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3" name="Object 24">
            <a:extLst>
              <a:ext uri="{FF2B5EF4-FFF2-40B4-BE49-F238E27FC236}">
                <a16:creationId xmlns:a16="http://schemas.microsoft.com/office/drawing/2014/main" id="{5478C7E5-463B-4FBF-BA34-0E824C2B0E34}"/>
              </a:ext>
            </a:extLst>
          </p:cNvPr>
          <p:cNvSpPr txBox="1"/>
          <p:nvPr/>
        </p:nvSpPr>
        <p:spPr>
          <a:xfrm>
            <a:off x="1438081" y="2775715"/>
            <a:ext cx="90413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10A5CE-E68F-41AC-8400-43AD371C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03" y="3970736"/>
            <a:ext cx="6440805" cy="32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F4AC8-D70A-4F22-9073-019628AC6DB8}"/>
              </a:ext>
            </a:extLst>
          </p:cNvPr>
          <p:cNvCxnSpPr/>
          <p:nvPr/>
        </p:nvCxnSpPr>
        <p:spPr>
          <a:xfrm>
            <a:off x="4953000" y="6515100"/>
            <a:ext cx="9144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0B9F1B-3F07-4961-8136-4FBDE030FDB5}"/>
              </a:ext>
            </a:extLst>
          </p:cNvPr>
          <p:cNvSpPr txBox="1"/>
          <p:nvPr/>
        </p:nvSpPr>
        <p:spPr>
          <a:xfrm>
            <a:off x="3993405" y="7901326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새로운</a:t>
            </a:r>
            <a:r>
              <a:rPr lang="en-US" altLang="ko-KR" sz="2000" dirty="0"/>
              <a:t> </a:t>
            </a:r>
            <a:r>
              <a:rPr lang="ko-KR" altLang="en-US" sz="2000" dirty="0"/>
              <a:t>모델 설계 후 평가 </a:t>
            </a:r>
            <a:r>
              <a:rPr lang="en-US" altLang="ko-KR" sz="2000" dirty="0"/>
              <a:t>-&gt; </a:t>
            </a:r>
            <a:r>
              <a:rPr lang="ko-KR" altLang="en-US" sz="2000" dirty="0"/>
              <a:t>대략 </a:t>
            </a:r>
            <a:r>
              <a:rPr lang="en-US" altLang="ko-KR" sz="2000" b="1" dirty="0">
                <a:highlight>
                  <a:srgbClr val="FFFF00"/>
                </a:highlight>
              </a:rPr>
              <a:t>78%</a:t>
            </a:r>
            <a:r>
              <a:rPr lang="ko-KR" altLang="en-US" sz="2000" b="1" dirty="0">
                <a:highlight>
                  <a:srgbClr val="FFFF00"/>
                </a:highlight>
              </a:rPr>
              <a:t>의 정확도</a:t>
            </a:r>
            <a:r>
              <a:rPr lang="ko-KR" altLang="en-US" sz="2000" dirty="0"/>
              <a:t>를 가짐</a:t>
            </a:r>
          </a:p>
        </p:txBody>
      </p:sp>
    </p:spTree>
    <p:extLst>
      <p:ext uri="{BB962C8B-B14F-4D97-AF65-F5344CB8AC3E}">
        <p14:creationId xmlns:p14="http://schemas.microsoft.com/office/powerpoint/2010/main" val="244843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1814" y="6747924"/>
            <a:ext cx="11504371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</a:rPr>
              <a:t>새로운 데이터 예측 </a:t>
            </a:r>
            <a:r>
              <a:rPr lang="en-US" altLang="ko-KR" sz="3900" kern="0" spc="500" dirty="0">
                <a:solidFill>
                  <a:srgbClr val="000000"/>
                </a:solidFill>
                <a:latin typeface="Gmarket Sans Medium" pitchFamily="34" charset="0"/>
              </a:rPr>
              <a:t>&amp; </a:t>
            </a:r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</a:rPr>
              <a:t>레이블과 손실 다루기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697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05-06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837838" y="1353617"/>
            <a:ext cx="4122258" cy="2102805"/>
            <a:chOff x="5240518" y="3014960"/>
            <a:chExt cx="4122258" cy="21028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240518" y="3014960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14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7800" y="2876913"/>
            <a:ext cx="7010400" cy="6553200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47800" y="1374797"/>
            <a:ext cx="44958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새로운 데이터 예측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9063" y="2876913"/>
            <a:ext cx="915441" cy="687820"/>
            <a:chOff x="6624121" y="1904762"/>
            <a:chExt cx="904138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F164E0C-114D-4747-B9F2-0B1E734A1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886" y="3924300"/>
            <a:ext cx="3856229" cy="38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Object 13">
            <a:extLst>
              <a:ext uri="{FF2B5EF4-FFF2-40B4-BE49-F238E27FC236}">
                <a16:creationId xmlns:a16="http://schemas.microsoft.com/office/drawing/2014/main" id="{73CD8325-14EB-4B26-AE50-2D86DC5C879C}"/>
              </a:ext>
            </a:extLst>
          </p:cNvPr>
          <p:cNvSpPr txBox="1"/>
          <p:nvPr/>
        </p:nvSpPr>
        <p:spPr>
          <a:xfrm>
            <a:off x="9463672" y="1374797"/>
            <a:ext cx="65532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레이블과 손실을 다루는 방법</a:t>
            </a:r>
            <a:endParaRPr lang="en-US" dirty="0"/>
          </a:p>
        </p:txBody>
      </p:sp>
      <p:grpSp>
        <p:nvGrpSpPr>
          <p:cNvPr id="20" name="그룹 1004">
            <a:extLst>
              <a:ext uri="{FF2B5EF4-FFF2-40B4-BE49-F238E27FC236}">
                <a16:creationId xmlns:a16="http://schemas.microsoft.com/office/drawing/2014/main" id="{6FD334F3-B920-4BDF-B23C-DC9C731CF28C}"/>
              </a:ext>
            </a:extLst>
          </p:cNvPr>
          <p:cNvGrpSpPr/>
          <p:nvPr/>
        </p:nvGrpSpPr>
        <p:grpSpPr>
          <a:xfrm>
            <a:off x="9551136" y="2215098"/>
            <a:ext cx="370471" cy="95505"/>
            <a:chOff x="1895238" y="4566427"/>
            <a:chExt cx="370471" cy="95505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526A7E28-FE6C-4972-9B22-A9BE31BC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EDB81B54-D935-494E-8F50-C23B381E5449}"/>
              </a:ext>
            </a:extLst>
          </p:cNvPr>
          <p:cNvGrpSpPr/>
          <p:nvPr/>
        </p:nvGrpSpPr>
        <p:grpSpPr>
          <a:xfrm>
            <a:off x="9514203" y="2876913"/>
            <a:ext cx="7053298" cy="6553200"/>
            <a:chOff x="6742857" y="1885350"/>
            <a:chExt cx="9904762" cy="3618279"/>
          </a:xfrm>
        </p:grpSpPr>
        <p:pic>
          <p:nvPicPr>
            <p:cNvPr id="25" name="Object 2">
              <a:extLst>
                <a:ext uri="{FF2B5EF4-FFF2-40B4-BE49-F238E27FC236}">
                  <a16:creationId xmlns:a16="http://schemas.microsoft.com/office/drawing/2014/main" id="{4FD61904-F13E-4C7A-AD7C-63B3A7084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28" name="Object 38">
            <a:extLst>
              <a:ext uri="{FF2B5EF4-FFF2-40B4-BE49-F238E27FC236}">
                <a16:creationId xmlns:a16="http://schemas.microsoft.com/office/drawing/2014/main" id="{D1345B59-EBEA-499A-A1BF-8842EEA2F541}"/>
              </a:ext>
            </a:extLst>
          </p:cNvPr>
          <p:cNvSpPr txBox="1"/>
          <p:nvPr/>
        </p:nvSpPr>
        <p:spPr>
          <a:xfrm>
            <a:off x="1695099" y="4730035"/>
            <a:ext cx="6283116" cy="4132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predictions[0].shape : </a:t>
            </a:r>
            <a:r>
              <a:rPr lang="en-US" altLang="ko-KR" b="1" dirty="0"/>
              <a:t>(46,)</a:t>
            </a:r>
          </a:p>
          <a:p>
            <a:pPr>
              <a:lnSpc>
                <a:spcPct val="250000"/>
              </a:lnSpc>
            </a:pPr>
            <a:r>
              <a:rPr lang="en-US" dirty="0"/>
              <a:t>- 46</a:t>
            </a:r>
            <a:r>
              <a:rPr lang="ko-KR" altLang="en-US" dirty="0"/>
              <a:t>개의 토픽에 대한 확률 분포를 의미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np.sum</a:t>
            </a:r>
            <a:r>
              <a:rPr lang="en-US" altLang="ko-KR" dirty="0"/>
              <a:t>(predictions[0]) : </a:t>
            </a:r>
            <a:r>
              <a:rPr lang="en-US" altLang="ko-KR" b="1" dirty="0"/>
              <a:t>1</a:t>
            </a:r>
          </a:p>
          <a:p>
            <a:pPr>
              <a:lnSpc>
                <a:spcPct val="250000"/>
              </a:lnSpc>
            </a:pPr>
            <a:r>
              <a:rPr lang="en-US" dirty="0"/>
              <a:t>- </a:t>
            </a:r>
            <a:r>
              <a:rPr lang="ko-KR" altLang="en-US" dirty="0"/>
              <a:t>벡터의 원소들의 총합</a:t>
            </a:r>
            <a:r>
              <a:rPr lang="en-US" altLang="ko-KR" dirty="0"/>
              <a:t> (= </a:t>
            </a:r>
            <a:r>
              <a:rPr lang="ko-KR" altLang="en-US" dirty="0"/>
              <a:t>확률의 총합</a:t>
            </a:r>
            <a:r>
              <a:rPr lang="en-US" altLang="ko-KR" dirty="0"/>
              <a:t>)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np.argmax</a:t>
            </a:r>
            <a:r>
              <a:rPr lang="en-US" altLang="ko-KR" dirty="0"/>
              <a:t>(predictions[0]) : </a:t>
            </a:r>
            <a:r>
              <a:rPr lang="en-US" altLang="ko-KR" b="1" dirty="0"/>
              <a:t>3</a:t>
            </a:r>
          </a:p>
          <a:p>
            <a:pPr>
              <a:lnSpc>
                <a:spcPct val="250000"/>
              </a:lnSpc>
            </a:pPr>
            <a:r>
              <a:rPr lang="en-US" dirty="0"/>
              <a:t>- </a:t>
            </a:r>
            <a:r>
              <a:rPr lang="ko-KR" altLang="en-US" dirty="0"/>
              <a:t>가장 확률이 높게 나온 클래스</a:t>
            </a:r>
            <a:r>
              <a:rPr lang="en-US" altLang="ko-KR" dirty="0"/>
              <a:t> (</a:t>
            </a:r>
            <a:r>
              <a:rPr lang="ko-KR" altLang="en-US" dirty="0"/>
              <a:t>토픽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95806-70B1-491E-B29A-AB43252C8E60}"/>
              </a:ext>
            </a:extLst>
          </p:cNvPr>
          <p:cNvSpPr txBox="1"/>
          <p:nvPr/>
        </p:nvSpPr>
        <p:spPr>
          <a:xfrm>
            <a:off x="9943954" y="3428217"/>
            <a:ext cx="6280501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이때까지 사용한 방식 </a:t>
            </a:r>
            <a:r>
              <a:rPr lang="en-US" altLang="ko-KR" dirty="0"/>
              <a:t>: 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정수 </a:t>
            </a:r>
            <a:r>
              <a:rPr lang="ko-KR" altLang="en-US" dirty="0" err="1"/>
              <a:t>텐서로</a:t>
            </a:r>
            <a:r>
              <a:rPr lang="ko-KR" altLang="en-US" dirty="0"/>
              <a:t> 변환하는 방법 소개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D6BBEC-EE1A-4B75-866A-F7BA51653E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019"/>
          <a:stretch/>
        </p:blipFill>
        <p:spPr>
          <a:xfrm>
            <a:off x="10036939" y="5074621"/>
            <a:ext cx="4366349" cy="618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6E2255-06FE-4A71-BE2A-92F39CECD4AC}"/>
              </a:ext>
            </a:extLst>
          </p:cNvPr>
          <p:cNvSpPr txBox="1"/>
          <p:nvPr/>
        </p:nvSpPr>
        <p:spPr>
          <a:xfrm>
            <a:off x="9943953" y="5967798"/>
            <a:ext cx="4518914" cy="37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 y </a:t>
            </a:r>
            <a:r>
              <a:rPr lang="ko-KR" altLang="en-US" dirty="0"/>
              <a:t>데이터를 </a:t>
            </a:r>
            <a:r>
              <a:rPr lang="en-US" altLang="ko-KR" dirty="0" err="1"/>
              <a:t>ndarray</a:t>
            </a:r>
            <a:r>
              <a:rPr lang="ko-KR" altLang="en-US" dirty="0"/>
              <a:t>형으로 변환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E173799-DA3D-4171-8702-7653C8B70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1482" y="6855898"/>
            <a:ext cx="6050723" cy="9622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DE9D84-E1D2-4871-8B7A-C411DF075212}"/>
              </a:ext>
            </a:extLst>
          </p:cNvPr>
          <p:cNvSpPr txBox="1"/>
          <p:nvPr/>
        </p:nvSpPr>
        <p:spPr>
          <a:xfrm>
            <a:off x="10042057" y="7900465"/>
            <a:ext cx="5716179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dirty="0"/>
              <a:t>정수 레이블을 사용할 때에는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손실함수를  </a:t>
            </a:r>
            <a:r>
              <a:rPr lang="en-US" altLang="ko-KR" dirty="0"/>
              <a:t>‘</a:t>
            </a:r>
            <a:r>
              <a:rPr lang="en-US" altLang="ko-KR" dirty="0" err="1"/>
              <a:t>sparse_categorical_crossentropy</a:t>
            </a:r>
            <a:r>
              <a:rPr lang="en-US" altLang="ko-KR" dirty="0"/>
              <a:t>’</a:t>
            </a:r>
            <a:r>
              <a:rPr lang="ko-KR" altLang="en-US" dirty="0"/>
              <a:t>로 변경</a:t>
            </a:r>
          </a:p>
        </p:txBody>
      </p:sp>
      <p:grpSp>
        <p:nvGrpSpPr>
          <p:cNvPr id="34" name="그룹 1006">
            <a:extLst>
              <a:ext uri="{FF2B5EF4-FFF2-40B4-BE49-F238E27FC236}">
                <a16:creationId xmlns:a16="http://schemas.microsoft.com/office/drawing/2014/main" id="{30471C33-3D83-487C-92EC-58CF72A9F02B}"/>
              </a:ext>
            </a:extLst>
          </p:cNvPr>
          <p:cNvGrpSpPr/>
          <p:nvPr/>
        </p:nvGrpSpPr>
        <p:grpSpPr>
          <a:xfrm>
            <a:off x="9393983" y="2889613"/>
            <a:ext cx="915441" cy="687820"/>
            <a:chOff x="6624121" y="1904762"/>
            <a:chExt cx="904138" cy="666667"/>
          </a:xfrm>
        </p:grpSpPr>
        <p:grpSp>
          <p:nvGrpSpPr>
            <p:cNvPr id="36" name="그룹 1007">
              <a:extLst>
                <a:ext uri="{FF2B5EF4-FFF2-40B4-BE49-F238E27FC236}">
                  <a16:creationId xmlns:a16="http://schemas.microsoft.com/office/drawing/2014/main" id="{9CACE34F-3E73-4503-8045-BF6CC83DD459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38" name="Object 21">
                <a:extLst>
                  <a:ext uri="{FF2B5EF4-FFF2-40B4-BE49-F238E27FC236}">
                    <a16:creationId xmlns:a16="http://schemas.microsoft.com/office/drawing/2014/main" id="{76E74F35-9783-4C4B-9E13-8F46DF005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C3DA78B8-1822-40F5-B585-EB7040CB0C79}"/>
                </a:ext>
              </a:extLst>
            </p:cNvPr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41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733881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</a:rPr>
              <a:t>대용량 중간층 </a:t>
            </a:r>
            <a:r>
              <a:rPr lang="en-US" altLang="ko-KR" sz="3900" kern="0" spc="500" dirty="0">
                <a:solidFill>
                  <a:srgbClr val="000000"/>
                </a:solidFill>
                <a:latin typeface="Gmarket Sans Medium" pitchFamily="34" charset="0"/>
              </a:rPr>
              <a:t>&amp; </a:t>
            </a:r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</a:rPr>
              <a:t>마무리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697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06-08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038600" y="2098714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82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7800" y="2876913"/>
            <a:ext cx="7010400" cy="6553200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47800" y="1374797"/>
            <a:ext cx="886162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충분히 큰 중간층을 두어야 하는 이유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9063" y="2876913"/>
            <a:ext cx="915441" cy="687820"/>
            <a:chOff x="6624121" y="1904762"/>
            <a:chExt cx="904138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0" name="그룹 1004">
            <a:extLst>
              <a:ext uri="{FF2B5EF4-FFF2-40B4-BE49-F238E27FC236}">
                <a16:creationId xmlns:a16="http://schemas.microsoft.com/office/drawing/2014/main" id="{6FD334F3-B920-4BDF-B23C-DC9C731CF28C}"/>
              </a:ext>
            </a:extLst>
          </p:cNvPr>
          <p:cNvGrpSpPr/>
          <p:nvPr/>
        </p:nvGrpSpPr>
        <p:grpSpPr>
          <a:xfrm>
            <a:off x="11157768" y="3020910"/>
            <a:ext cx="370471" cy="95505"/>
            <a:chOff x="1895238" y="4566427"/>
            <a:chExt cx="370471" cy="95505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526A7E28-FE6C-4972-9B22-A9BE31BC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EDB81B54-D935-494E-8F50-C23B381E5449}"/>
              </a:ext>
            </a:extLst>
          </p:cNvPr>
          <p:cNvGrpSpPr/>
          <p:nvPr/>
        </p:nvGrpSpPr>
        <p:grpSpPr>
          <a:xfrm>
            <a:off x="9514203" y="2876913"/>
            <a:ext cx="7053298" cy="6553200"/>
            <a:chOff x="6742857" y="1885350"/>
            <a:chExt cx="9904762" cy="3618279"/>
          </a:xfrm>
        </p:grpSpPr>
        <p:pic>
          <p:nvPicPr>
            <p:cNvPr id="25" name="Object 2">
              <a:extLst>
                <a:ext uri="{FF2B5EF4-FFF2-40B4-BE49-F238E27FC236}">
                  <a16:creationId xmlns:a16="http://schemas.microsoft.com/office/drawing/2014/main" id="{4FD61904-F13E-4C7A-AD7C-63B3A7084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28" name="Object 38">
            <a:extLst>
              <a:ext uri="{FF2B5EF4-FFF2-40B4-BE49-F238E27FC236}">
                <a16:creationId xmlns:a16="http://schemas.microsoft.com/office/drawing/2014/main" id="{D1345B59-EBEA-499A-A1BF-8842EEA2F541}"/>
              </a:ext>
            </a:extLst>
          </p:cNvPr>
          <p:cNvSpPr txBox="1"/>
          <p:nvPr/>
        </p:nvSpPr>
        <p:spPr>
          <a:xfrm>
            <a:off x="1720499" y="3643471"/>
            <a:ext cx="6283116" cy="8781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출력이 </a:t>
            </a:r>
            <a:r>
              <a:rPr lang="en-US" altLang="ko-KR" dirty="0"/>
              <a:t>46</a:t>
            </a:r>
            <a:r>
              <a:rPr lang="ko-KR" altLang="en-US" dirty="0"/>
              <a:t>차원이기 때문에 중간층의 </a:t>
            </a:r>
            <a:r>
              <a:rPr lang="ko-KR" altLang="en-US" dirty="0" err="1"/>
              <a:t>히든</a:t>
            </a:r>
            <a:r>
              <a:rPr lang="ko-KR" altLang="en-US" dirty="0"/>
              <a:t> 유닛이 </a:t>
            </a:r>
            <a:r>
              <a:rPr lang="en-US" altLang="ko-KR" dirty="0"/>
              <a:t>46</a:t>
            </a:r>
            <a:r>
              <a:rPr lang="ko-KR" altLang="en-US" dirty="0"/>
              <a:t>개보다 많이 적어져서는 안 됨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95806-70B1-491E-B29A-AB43252C8E60}"/>
              </a:ext>
            </a:extLst>
          </p:cNvPr>
          <p:cNvSpPr txBox="1"/>
          <p:nvPr/>
        </p:nvSpPr>
        <p:spPr>
          <a:xfrm>
            <a:off x="9786902" y="3598946"/>
            <a:ext cx="6280501" cy="11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유닛 또는 레이어의 수를 조절하면 더 좋은 모델 설계 가능</a:t>
            </a:r>
            <a:endParaRPr lang="en-US" altLang="ko-KR" dirty="0">
              <a:solidFill>
                <a:srgbClr val="000000"/>
              </a:solidFill>
              <a:latin typeface="Bauhaus 93" panose="04030905020B02020C02" pitchFamily="82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---------------------------------------------------------------------------------------</a:t>
            </a:r>
            <a:endParaRPr lang="ko-KR" altLang="en-US" dirty="0"/>
          </a:p>
        </p:txBody>
      </p:sp>
      <p:grpSp>
        <p:nvGrpSpPr>
          <p:cNvPr id="34" name="그룹 1006">
            <a:extLst>
              <a:ext uri="{FF2B5EF4-FFF2-40B4-BE49-F238E27FC236}">
                <a16:creationId xmlns:a16="http://schemas.microsoft.com/office/drawing/2014/main" id="{30471C33-3D83-487C-92EC-58CF72A9F02B}"/>
              </a:ext>
            </a:extLst>
          </p:cNvPr>
          <p:cNvGrpSpPr/>
          <p:nvPr/>
        </p:nvGrpSpPr>
        <p:grpSpPr>
          <a:xfrm>
            <a:off x="9393983" y="2889613"/>
            <a:ext cx="915441" cy="687820"/>
            <a:chOff x="6624121" y="1904762"/>
            <a:chExt cx="904138" cy="666667"/>
          </a:xfrm>
        </p:grpSpPr>
        <p:grpSp>
          <p:nvGrpSpPr>
            <p:cNvPr id="36" name="그룹 1007">
              <a:extLst>
                <a:ext uri="{FF2B5EF4-FFF2-40B4-BE49-F238E27FC236}">
                  <a16:creationId xmlns:a16="http://schemas.microsoft.com/office/drawing/2014/main" id="{9CACE34F-3E73-4503-8045-BF6CC83DD459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38" name="Object 21">
                <a:extLst>
                  <a:ext uri="{FF2B5EF4-FFF2-40B4-BE49-F238E27FC236}">
                    <a16:creationId xmlns:a16="http://schemas.microsoft.com/office/drawing/2014/main" id="{76E74F35-9783-4C4B-9E13-8F46DF005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C3DA78B8-1822-40F5-B585-EB7040CB0C79}"/>
                </a:ext>
              </a:extLst>
            </p:cNvPr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495297A-D119-4840-9D3E-00C227794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478" y="4650248"/>
            <a:ext cx="5732616" cy="2671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A3E988-101F-45C0-9724-A6E1AC4815A4}"/>
              </a:ext>
            </a:extLst>
          </p:cNvPr>
          <p:cNvSpPr/>
          <p:nvPr/>
        </p:nvSpPr>
        <p:spPr>
          <a:xfrm>
            <a:off x="2105248" y="5074621"/>
            <a:ext cx="3838352" cy="213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bject 38">
            <a:extLst>
              <a:ext uri="{FF2B5EF4-FFF2-40B4-BE49-F238E27FC236}">
                <a16:creationId xmlns:a16="http://schemas.microsoft.com/office/drawing/2014/main" id="{8C1DD8EB-F813-4823-A487-871195860795}"/>
              </a:ext>
            </a:extLst>
          </p:cNvPr>
          <p:cNvSpPr txBox="1"/>
          <p:nvPr/>
        </p:nvSpPr>
        <p:spPr>
          <a:xfrm>
            <a:off x="1786783" y="7537754"/>
            <a:ext cx="6283116" cy="1293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코드의 결과 </a:t>
            </a:r>
            <a:r>
              <a:rPr lang="en-US" altLang="ko-KR" dirty="0"/>
              <a:t>:</a:t>
            </a:r>
            <a:r>
              <a:rPr lang="ko-KR" altLang="en-US" dirty="0"/>
              <a:t> 검증 정확도가 약 </a:t>
            </a:r>
            <a:r>
              <a:rPr lang="en-US" altLang="ko-KR" dirty="0"/>
              <a:t>71%</a:t>
            </a:r>
            <a:r>
              <a:rPr lang="ko-KR" altLang="en-US" dirty="0"/>
              <a:t>로 </a:t>
            </a:r>
            <a:r>
              <a:rPr lang="en-US" altLang="ko-KR" dirty="0"/>
              <a:t>8% </a:t>
            </a:r>
            <a:r>
              <a:rPr lang="ko-KR" altLang="en-US" dirty="0"/>
              <a:t>정도 감소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-&gt; </a:t>
            </a:r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ko-KR" altLang="en-US" dirty="0"/>
              <a:t>많은 정보를 중간층의 </a:t>
            </a:r>
            <a:r>
              <a:rPr lang="ko-KR" altLang="en-US" dirty="0" err="1"/>
              <a:t>저차원</a:t>
            </a:r>
            <a:r>
              <a:rPr lang="en-US" altLang="ko-KR" dirty="0"/>
              <a:t>(4</a:t>
            </a:r>
            <a:r>
              <a:rPr lang="ko-KR" altLang="en-US" dirty="0"/>
              <a:t>차원</a:t>
            </a:r>
            <a:r>
              <a:rPr lang="en-US" altLang="ko-KR" dirty="0"/>
              <a:t>) </a:t>
            </a:r>
            <a:r>
              <a:rPr lang="ko-KR" altLang="en-US" dirty="0"/>
              <a:t>표현 공간으로           압축하려고 했기 때문에 발생함</a:t>
            </a:r>
            <a:endParaRPr lang="en-US" dirty="0"/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D3796D7F-A210-4CC3-8963-6F6A67065133}"/>
              </a:ext>
            </a:extLst>
          </p:cNvPr>
          <p:cNvSpPr txBox="1"/>
          <p:nvPr/>
        </p:nvSpPr>
        <p:spPr>
          <a:xfrm>
            <a:off x="9514203" y="1385960"/>
            <a:ext cx="886162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추가 실험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&amp;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정리</a:t>
            </a:r>
            <a:endParaRPr lang="en-US" dirty="0"/>
          </a:p>
        </p:txBody>
      </p:sp>
      <p:grpSp>
        <p:nvGrpSpPr>
          <p:cNvPr id="35" name="그룹 1004">
            <a:extLst>
              <a:ext uri="{FF2B5EF4-FFF2-40B4-BE49-F238E27FC236}">
                <a16:creationId xmlns:a16="http://schemas.microsoft.com/office/drawing/2014/main" id="{F294B565-8C57-4A5C-B570-3C7853DB909E}"/>
              </a:ext>
            </a:extLst>
          </p:cNvPr>
          <p:cNvGrpSpPr/>
          <p:nvPr/>
        </p:nvGrpSpPr>
        <p:grpSpPr>
          <a:xfrm>
            <a:off x="9601667" y="2226261"/>
            <a:ext cx="370471" cy="95505"/>
            <a:chOff x="1895238" y="4566427"/>
            <a:chExt cx="370471" cy="95505"/>
          </a:xfrm>
        </p:grpSpPr>
        <p:pic>
          <p:nvPicPr>
            <p:cNvPr id="39" name="Object 14">
              <a:extLst>
                <a:ext uri="{FF2B5EF4-FFF2-40B4-BE49-F238E27FC236}">
                  <a16:creationId xmlns:a16="http://schemas.microsoft.com/office/drawing/2014/main" id="{519342FC-CB2A-40AB-9838-C0F329512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2B351E-97B8-48CB-8BB6-6DBA239B3468}"/>
              </a:ext>
            </a:extLst>
          </p:cNvPr>
          <p:cNvSpPr txBox="1"/>
          <p:nvPr/>
        </p:nvSpPr>
        <p:spPr>
          <a:xfrm>
            <a:off x="9761144" y="4683070"/>
            <a:ext cx="6621856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N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개의 클래스 분류 </a:t>
            </a: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마지막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Dense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층의 크기는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N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단일 레이블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다중 분류 문제에서는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softmax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활성화 함수 사용 </a:t>
            </a:r>
            <a:endParaRPr lang="en-US" altLang="ko-KR" dirty="0">
              <a:solidFill>
                <a:srgbClr val="000000"/>
              </a:solidFill>
              <a:latin typeface="Bauhaus 93" panose="04030905020B02020C02" pitchFamily="82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다중 분류에서 레이블을 다루는 두 가지 방법</a:t>
            </a:r>
            <a:endParaRPr lang="en-US" altLang="ko-KR" dirty="0">
              <a:solidFill>
                <a:srgbClr val="000000"/>
              </a:solidFill>
              <a:latin typeface="Bauhaus 93" panose="04030905020B02020C02" pitchFamily="82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   -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레이블을 범주형 인코딩</a:t>
            </a: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또는 원</a:t>
            </a: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핫 인코딩</a:t>
            </a: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으로 인코딩하면</a:t>
            </a:r>
            <a:endParaRPr lang="en-US" altLang="ko-KR" dirty="0">
              <a:solidFill>
                <a:srgbClr val="000000"/>
              </a:solidFill>
              <a:latin typeface="Bauhaus 93" panose="04030905020B02020C02" pitchFamily="82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손실 함수를 </a:t>
            </a: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categorical_crossentropy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로 설정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   -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레이블을 정수로 인코딩 하면 </a:t>
            </a: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sparse_categorical_crossentropy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많은 수의 범주 분류 시 중간층의 크기 조절에 주의할 것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5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/>
      <p:bldP spid="7" grpId="0" animBg="1"/>
      <p:bldP spid="30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400300"/>
            <a:ext cx="12584475" cy="4795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642026" y="5184783"/>
            <a:ext cx="10634424" cy="9670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706574" y="6686454"/>
            <a:ext cx="12869406" cy="398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PLEASE ENTER YOUR TEXT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7271" y="1409700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31989"/>
              </p:ext>
            </p:extLst>
          </p:nvPr>
        </p:nvGraphicFramePr>
        <p:xfrm>
          <a:off x="6428827" y="3611432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로이터 데이터셋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2701" y="295554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56294"/>
              </p:ext>
            </p:extLst>
          </p:nvPr>
        </p:nvGraphicFramePr>
        <p:xfrm>
          <a:off x="6428826" y="4283723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데이터 준비 </a:t>
                      </a:r>
                      <a:endParaRPr lang="en-US" sz="21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40609"/>
              </p:ext>
            </p:extLst>
          </p:nvPr>
        </p:nvGraphicFramePr>
        <p:xfrm>
          <a:off x="6428826" y="6303779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05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데이터에 대해 예측하기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5186"/>
              </p:ext>
            </p:extLst>
          </p:nvPr>
        </p:nvGraphicFramePr>
        <p:xfrm>
          <a:off x="6428826" y="5630427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훈련 검증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75765"/>
              </p:ext>
            </p:extLst>
          </p:nvPr>
        </p:nvGraphicFramePr>
        <p:xfrm>
          <a:off x="6428826" y="4957075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모델 구성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1E1D3B4-2527-49AC-8868-2FC271460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40548"/>
              </p:ext>
            </p:extLst>
          </p:nvPr>
        </p:nvGraphicFramePr>
        <p:xfrm>
          <a:off x="6418887" y="6977131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06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레이블과 손실 다루기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B7A504-9094-4EA2-BB10-8EA8C68C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90461"/>
              </p:ext>
            </p:extLst>
          </p:nvPr>
        </p:nvGraphicFramePr>
        <p:xfrm>
          <a:off x="6428826" y="7649422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07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u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대용량</a:t>
                      </a:r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중간층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C69644F0-F9F4-43DC-B205-F5DB63991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8475"/>
              </p:ext>
            </p:extLst>
          </p:nvPr>
        </p:nvGraphicFramePr>
        <p:xfrm>
          <a:off x="6428826" y="8321713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08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추가 실험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618F41F-A72A-4DA9-8668-B5FC51B7A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31339"/>
              </p:ext>
            </p:extLst>
          </p:nvPr>
        </p:nvGraphicFramePr>
        <p:xfrm>
          <a:off x="6428826" y="8968604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09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정리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733881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</a:rPr>
              <a:t>로이터 데이터셋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697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31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038600" y="2098714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53400" y="4991100"/>
            <a:ext cx="7959555" cy="3962401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47800" y="2474738"/>
            <a:ext cx="9630594" cy="24683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정답의 클래스가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Apple SD Gothic Neo"/>
              </a:rPr>
              <a:t>여러개인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 데이터셋을 </a:t>
            </a:r>
            <a:r>
              <a:rPr lang="ko-KR" altLang="en-US" sz="2000" b="1" i="0" dirty="0">
                <a:solidFill>
                  <a:srgbClr val="202124"/>
                </a:solidFill>
                <a:effectLst/>
                <a:latin typeface="Apple SD Gothic Neo"/>
              </a:rPr>
              <a:t>분류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하는 문제</a:t>
            </a:r>
            <a:endParaRPr lang="en-US" altLang="ko-KR" sz="20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마지막 층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: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유닛이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N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개인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Dense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레이어 사용 </a:t>
            </a:r>
            <a:endParaRPr lang="en-US" altLang="ko-KR" sz="20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optimizer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: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‘</a:t>
            </a:r>
            <a:r>
              <a:rPr lang="en-US" altLang="ko-KR" sz="2000" dirty="0" err="1">
                <a:solidFill>
                  <a:srgbClr val="202124"/>
                </a:solidFill>
                <a:latin typeface="Apple SD Gothic Neo"/>
              </a:rPr>
              <a:t>softmax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’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loss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: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'</a:t>
            </a:r>
            <a:r>
              <a:rPr lang="en-US" altLang="ko-KR" sz="2000" b="0" i="0" dirty="0" err="1">
                <a:solidFill>
                  <a:srgbClr val="202124"/>
                </a:solidFill>
                <a:effectLst/>
                <a:latin typeface="Apple SD Gothic Neo"/>
              </a:rPr>
              <a:t>categorical_crossentropy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'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36673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다중 분류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34664" y="5010513"/>
            <a:ext cx="915441" cy="687820"/>
            <a:chOff x="6624121" y="1904762"/>
            <a:chExt cx="904138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724519" y="5805635"/>
            <a:ext cx="4458082" cy="381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S-Core Dream 4 Regular" pitchFamily="34" charset="0"/>
              </a:rPr>
              <a:t>단일 레이블 다중 분류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724519" y="6308981"/>
            <a:ext cx="6131483" cy="381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 데이터 포인트가 정확히 하나의 범주로 분류되는 문제</a:t>
            </a:r>
            <a:endParaRPr lang="en-US" dirty="0"/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8600DEE3-B053-49DE-8209-5573FB06EBF7}"/>
              </a:ext>
            </a:extLst>
          </p:cNvPr>
          <p:cNvSpPr txBox="1"/>
          <p:nvPr/>
        </p:nvSpPr>
        <p:spPr>
          <a:xfrm>
            <a:off x="8724519" y="7334696"/>
            <a:ext cx="4458082" cy="381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Bauhaus 93" panose="04030905020B02020C02" pitchFamily="82" charset="0"/>
              </a:rPr>
              <a:t>다중</a:t>
            </a:r>
            <a:r>
              <a:rPr lang="ko-KR" altLang="en-US" dirty="0">
                <a:solidFill>
                  <a:srgbClr val="000000"/>
                </a:solidFill>
                <a:latin typeface="S-Core Dream 4 Regular" pitchFamily="34" charset="0"/>
              </a:rPr>
              <a:t> 레이블 다중 분류</a:t>
            </a:r>
            <a:endParaRPr lang="en-US" dirty="0"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B7B69BFD-36DC-465A-9083-2F0165370032}"/>
              </a:ext>
            </a:extLst>
          </p:cNvPr>
          <p:cNvSpPr txBox="1"/>
          <p:nvPr/>
        </p:nvSpPr>
        <p:spPr>
          <a:xfrm>
            <a:off x="8724519" y="7838042"/>
            <a:ext cx="6131483" cy="381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 데이터 포인트가 여러 개의 범주로 분류되는 문제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5662F5-4B23-43B8-95E3-98470955161F}"/>
              </a:ext>
            </a:extLst>
          </p:cNvPr>
          <p:cNvSpPr/>
          <p:nvPr/>
        </p:nvSpPr>
        <p:spPr>
          <a:xfrm>
            <a:off x="8724518" y="5762174"/>
            <a:ext cx="6246359" cy="10841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3" grpId="0"/>
      <p:bldP spid="35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63466" y="1930116"/>
            <a:ext cx="9411543" cy="3618279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2991" y="2571429"/>
            <a:ext cx="6911809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1986</a:t>
            </a:r>
            <a:r>
              <a:rPr lang="ko-KR" altLang="en-US" sz="20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년 로이터에서 공개한 짧은 뉴스 기사와 토픽의 집합</a:t>
            </a:r>
            <a:endParaRPr lang="en-US" altLang="ko-KR" sz="20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텍스트 분류를 위해 널리 사용되는 데이터셋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000" dirty="0"/>
              <a:t>46</a:t>
            </a:r>
            <a:r>
              <a:rPr lang="ko-KR" altLang="en-US" sz="2000" dirty="0"/>
              <a:t>개의 토픽 </a:t>
            </a:r>
            <a:r>
              <a:rPr lang="en-US" altLang="ko-KR" sz="2000" dirty="0"/>
              <a:t>&amp; </a:t>
            </a:r>
            <a:r>
              <a:rPr lang="ko-KR" altLang="en-US" sz="2000" dirty="0"/>
              <a:t>각 토픽당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샘플 보유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182446" y="1283785"/>
            <a:ext cx="36673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로이터 데이터셋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63465" y="5992319"/>
            <a:ext cx="9411544" cy="3618279"/>
            <a:chOff x="6742857" y="6000768"/>
            <a:chExt cx="9904762" cy="361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63466" y="1949528"/>
            <a:ext cx="666667" cy="692004"/>
            <a:chOff x="6742857" y="1904762"/>
            <a:chExt cx="666667" cy="69200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1930116"/>
              <a:ext cx="904138" cy="7999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6489607" y="5992319"/>
            <a:ext cx="904138" cy="666667"/>
            <a:chOff x="15862217" y="6000768"/>
            <a:chExt cx="904138" cy="666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322216" y="6417663"/>
            <a:ext cx="8686800" cy="2542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train_data</a:t>
            </a:r>
            <a:r>
              <a:rPr lang="en-US" dirty="0"/>
              <a:t>) : 8,982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test_data</a:t>
            </a:r>
            <a:r>
              <a:rPr lang="en-US" dirty="0"/>
              <a:t>) : 2,264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dirty="0" err="1"/>
              <a:t>train_data</a:t>
            </a:r>
            <a:r>
              <a:rPr lang="en-US" dirty="0"/>
              <a:t>[10] :  [1, 245, 273, 207, 156, 53, ------ , 4329, 17, 12]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ko-KR" altLang="en-US" dirty="0"/>
              <a:t>각</a:t>
            </a:r>
            <a:r>
              <a:rPr lang="en-US" dirty="0"/>
              <a:t> </a:t>
            </a:r>
            <a:r>
              <a:rPr lang="ko-KR" altLang="en-US" dirty="0"/>
              <a:t>샘플을 정수 리스트로 저장한 형태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69E66-6639-4B96-9BA0-A7B400837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2724" y="2952846"/>
            <a:ext cx="8604619" cy="7785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3" name="Object 38">
            <a:extLst>
              <a:ext uri="{FF2B5EF4-FFF2-40B4-BE49-F238E27FC236}">
                <a16:creationId xmlns:a16="http://schemas.microsoft.com/office/drawing/2014/main" id="{AE29BC85-11DA-42D3-9309-68F190431C6A}"/>
              </a:ext>
            </a:extLst>
          </p:cNvPr>
          <p:cNvSpPr txBox="1"/>
          <p:nvPr/>
        </p:nvSpPr>
        <p:spPr>
          <a:xfrm>
            <a:off x="8191591" y="4161710"/>
            <a:ext cx="845961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num_words</a:t>
            </a:r>
            <a:r>
              <a:rPr lang="en-US" altLang="ko-KR" dirty="0"/>
              <a:t>=10000 : </a:t>
            </a:r>
            <a:r>
              <a:rPr lang="ko-KR" altLang="en-US" dirty="0"/>
              <a:t>데이터에서 가장 자주 등장하는 단어 </a:t>
            </a:r>
            <a:r>
              <a:rPr lang="en-US" altLang="ko-KR" dirty="0"/>
              <a:t>1</a:t>
            </a:r>
            <a:r>
              <a:rPr lang="ko-KR" altLang="en-US" dirty="0"/>
              <a:t>만개로 제한하는 기능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733881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</a:rPr>
              <a:t>데이터 준비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697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038600" y="2098714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90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Object 2">
            <a:extLst>
              <a:ext uri="{FF2B5EF4-FFF2-40B4-BE49-F238E27FC236}">
                <a16:creationId xmlns:a16="http://schemas.microsoft.com/office/drawing/2014/main" id="{9703EA8A-27AD-4645-BC7C-406726CB3D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5672" y="5620294"/>
            <a:ext cx="9435012" cy="4075611"/>
          </a:xfrm>
          <a:prstGeom prst="rect">
            <a:avLst/>
          </a:prstGeom>
        </p:spPr>
      </p:pic>
      <p:pic>
        <p:nvPicPr>
          <p:cNvPr id="23" name="Object 2">
            <a:extLst>
              <a:ext uri="{FF2B5EF4-FFF2-40B4-BE49-F238E27FC236}">
                <a16:creationId xmlns:a16="http://schemas.microsoft.com/office/drawing/2014/main" id="{A984995B-DF23-4F81-92DC-53DBC42817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5334" y="1200983"/>
            <a:ext cx="9435012" cy="407561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47800" y="2474738"/>
            <a:ext cx="9630594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레이블을 벡터로 바꾸는 방법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1) </a:t>
            </a:r>
            <a:r>
              <a:rPr lang="ko-KR" altLang="en-US" sz="2000" dirty="0"/>
              <a:t>레이블 리스트를 정수 </a:t>
            </a:r>
            <a:r>
              <a:rPr lang="ko-KR" altLang="en-US" sz="2000" dirty="0" err="1"/>
              <a:t>텐서로</a:t>
            </a:r>
            <a:r>
              <a:rPr lang="ko-KR" altLang="en-US" sz="2000" dirty="0"/>
              <a:t> 변환</a:t>
            </a:r>
            <a:br>
              <a:rPr lang="en-US" sz="2000" dirty="0"/>
            </a:br>
            <a:r>
              <a:rPr lang="en-US" sz="2000" dirty="0"/>
              <a:t>2) </a:t>
            </a:r>
            <a:r>
              <a:rPr lang="ko-KR" altLang="en-US" sz="2000" dirty="0"/>
              <a:t>원</a:t>
            </a:r>
            <a:r>
              <a:rPr lang="en-US" altLang="ko-KR" sz="2000" dirty="0"/>
              <a:t>-</a:t>
            </a:r>
            <a:r>
              <a:rPr lang="ko-KR" altLang="en-US" sz="2000" dirty="0"/>
              <a:t>핫 인코딩 </a:t>
            </a:r>
            <a:r>
              <a:rPr lang="en-US" altLang="ko-KR" sz="2000" dirty="0"/>
              <a:t>(</a:t>
            </a:r>
            <a:r>
              <a:rPr lang="ko-KR" altLang="en-US" sz="2000" dirty="0"/>
              <a:t>범주형 데이터에 널리 사용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36673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데이터 준비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23379" y="1200983"/>
            <a:ext cx="915441" cy="687820"/>
            <a:chOff x="6624121" y="1904762"/>
            <a:chExt cx="904138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03084F8-BA1A-4C36-95A9-940EC90CD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6466408"/>
            <a:ext cx="3992776" cy="20196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496EF1A-D7B5-452A-9167-32A7E2463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6052" y="1398830"/>
            <a:ext cx="4876800" cy="25224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F78B31-67CD-494F-A8D2-94CB828D20CE}"/>
              </a:ext>
            </a:extLst>
          </p:cNvPr>
          <p:cNvSpPr txBox="1"/>
          <p:nvPr/>
        </p:nvSpPr>
        <p:spPr>
          <a:xfrm>
            <a:off x="9916952" y="4005452"/>
            <a:ext cx="5715000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results : (</a:t>
            </a:r>
            <a:r>
              <a:rPr lang="en-US" altLang="ko-KR" dirty="0" err="1"/>
              <a:t>len</a:t>
            </a:r>
            <a:r>
              <a:rPr lang="en-US" altLang="ko-KR" dirty="0"/>
              <a:t>(sequences), dimension)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형태를 가짐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results[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에서 특정 인덱스의 위치를 </a:t>
            </a:r>
            <a:r>
              <a:rPr lang="en-US" altLang="ko-KR" dirty="0"/>
              <a:t>1</a:t>
            </a:r>
            <a:r>
              <a:rPr lang="ko-KR" altLang="en-US" dirty="0"/>
              <a:t>로 만듦</a:t>
            </a: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DE92FA1F-3F3A-47B1-9927-9C8763B4DE8E}"/>
              </a:ext>
            </a:extLst>
          </p:cNvPr>
          <p:cNvSpPr txBox="1"/>
          <p:nvPr/>
        </p:nvSpPr>
        <p:spPr>
          <a:xfrm>
            <a:off x="8346417" y="1246198"/>
            <a:ext cx="90413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3651D9AE-0BE3-48C3-B5CF-F4997AB79882}"/>
              </a:ext>
            </a:extLst>
          </p:cNvPr>
          <p:cNvGrpSpPr/>
          <p:nvPr/>
        </p:nvGrpSpPr>
        <p:grpSpPr>
          <a:xfrm>
            <a:off x="8333717" y="5620294"/>
            <a:ext cx="915441" cy="687820"/>
            <a:chOff x="6624121" y="1904762"/>
            <a:chExt cx="904138" cy="666667"/>
          </a:xfrm>
        </p:grpSpPr>
        <p:grpSp>
          <p:nvGrpSpPr>
            <p:cNvPr id="32" name="그룹 1007">
              <a:extLst>
                <a:ext uri="{FF2B5EF4-FFF2-40B4-BE49-F238E27FC236}">
                  <a16:creationId xmlns:a16="http://schemas.microsoft.com/office/drawing/2014/main" id="{AA4C8CD7-95E6-4AA8-9914-A6A6777E81E2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36" name="Object 21">
                <a:extLst>
                  <a:ext uri="{FF2B5EF4-FFF2-40B4-BE49-F238E27FC236}">
                    <a16:creationId xmlns:a16="http://schemas.microsoft.com/office/drawing/2014/main" id="{C9835FFC-ECBC-497A-B7DA-1A20CA3C6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4" name="Object 24">
              <a:extLst>
                <a:ext uri="{FF2B5EF4-FFF2-40B4-BE49-F238E27FC236}">
                  <a16:creationId xmlns:a16="http://schemas.microsoft.com/office/drawing/2014/main" id="{2A5A0712-CF62-4AC0-BB8E-A08FD63C8589}"/>
                </a:ext>
              </a:extLst>
            </p:cNvPr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F34E60C-A2AD-4ABF-BC4F-DB909D418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3104" y="7171120"/>
            <a:ext cx="4555692" cy="87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2252CC-82B4-482D-BDEF-FB05A7A29B4A}"/>
              </a:ext>
            </a:extLst>
          </p:cNvPr>
          <p:cNvSpPr txBox="1"/>
          <p:nvPr/>
        </p:nvSpPr>
        <p:spPr>
          <a:xfrm>
            <a:off x="8779694" y="8818031"/>
            <a:ext cx="28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 </a:t>
            </a:r>
            <a:r>
              <a:rPr lang="ko-KR" altLang="en-US" dirty="0"/>
              <a:t>다른 방법의 함수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209F56-101B-45B6-8922-308D183737A8}"/>
              </a:ext>
            </a:extLst>
          </p:cNvPr>
          <p:cNvSpPr txBox="1"/>
          <p:nvPr/>
        </p:nvSpPr>
        <p:spPr>
          <a:xfrm>
            <a:off x="13065804" y="8818031"/>
            <a:ext cx="28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Bauhaus 93" panose="04030905020B02020C02" pitchFamily="82" charset="0"/>
              </a:rPr>
              <a:t>• 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내장 함수</a:t>
            </a:r>
          </a:p>
        </p:txBody>
      </p:sp>
    </p:spTree>
    <p:extLst>
      <p:ext uri="{BB962C8B-B14F-4D97-AF65-F5344CB8AC3E}">
        <p14:creationId xmlns:p14="http://schemas.microsoft.com/office/powerpoint/2010/main" val="9883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733881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</a:rPr>
              <a:t>모델 구성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697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038600" y="2098714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ject 2">
            <a:extLst>
              <a:ext uri="{FF2B5EF4-FFF2-40B4-BE49-F238E27FC236}">
                <a16:creationId xmlns:a16="http://schemas.microsoft.com/office/drawing/2014/main" id="{CC7DAEE7-A848-452A-907B-000026AB73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0499" y="3400404"/>
            <a:ext cx="14510101" cy="57054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10265" y="6143603"/>
            <a:ext cx="13105665" cy="2465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마지막 </a:t>
            </a:r>
            <a:r>
              <a:rPr lang="en-US" altLang="ko-KR" sz="2000" dirty="0"/>
              <a:t>Dense </a:t>
            </a:r>
            <a:r>
              <a:rPr lang="ko-KR" altLang="en-US" sz="2000" dirty="0"/>
              <a:t>층의 크기 </a:t>
            </a:r>
            <a:r>
              <a:rPr lang="en-US" altLang="ko-KR" sz="2000" dirty="0"/>
              <a:t>: 46 &amp;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 </a:t>
            </a:r>
            <a:r>
              <a:rPr lang="ko-KR" altLang="en-US" sz="2000" dirty="0"/>
              <a:t>활성화 함수 사용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/>
              <a:t>46</a:t>
            </a:r>
            <a:r>
              <a:rPr lang="ko-KR" altLang="en-US" sz="2000" dirty="0"/>
              <a:t>차원의 출력 벡터를 만들며 </a:t>
            </a:r>
            <a:r>
              <a:rPr lang="en-US" altLang="ko-KR" sz="2000" dirty="0"/>
              <a:t>output[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r>
              <a:rPr lang="ko-KR" altLang="en-US" sz="2000" dirty="0"/>
              <a:t>는 어떤 샘플이 클래스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에 속할 확률을 의미함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최선의</a:t>
            </a:r>
            <a:r>
              <a:rPr lang="en-US" altLang="ko-KR" sz="2000" dirty="0"/>
              <a:t> </a:t>
            </a:r>
            <a:r>
              <a:rPr lang="ko-KR" altLang="en-US" sz="2000" dirty="0"/>
              <a:t>손실 함수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categorical_crossentropy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(</a:t>
            </a:r>
            <a:r>
              <a:rPr lang="ko-KR" altLang="en-US" sz="2000" dirty="0"/>
              <a:t>네트워크가 출력한 확률 분포와 실제 레이블의 분포 사이의 거리를 최소화 </a:t>
            </a:r>
            <a:r>
              <a:rPr lang="en-US" altLang="ko-KR" sz="2000" dirty="0"/>
              <a:t>-&gt; </a:t>
            </a:r>
            <a:r>
              <a:rPr lang="ko-KR" altLang="en-US" sz="2000" dirty="0"/>
              <a:t>실제 레이블에 가까운 출력을 내보냄</a:t>
            </a:r>
            <a:r>
              <a:rPr lang="en-US" altLang="ko-KR" sz="2000" dirty="0"/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36673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모델 구성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5044" y="3342397"/>
            <a:ext cx="915441" cy="687820"/>
            <a:chOff x="6624121" y="1904762"/>
            <a:chExt cx="904138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AA50DA0-AA2A-4D03-B84A-DD6FB6D6F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462" y="4332997"/>
            <a:ext cx="6040852" cy="1569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A91D4D-1047-42A2-AD8C-ACF4EE630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0981" y="4696365"/>
            <a:ext cx="5029200" cy="843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B421DCBB-7878-40FA-A58D-F29E0F88842B}"/>
              </a:ext>
            </a:extLst>
          </p:cNvPr>
          <p:cNvSpPr txBox="1"/>
          <p:nvPr/>
        </p:nvSpPr>
        <p:spPr>
          <a:xfrm>
            <a:off x="1426347" y="3388981"/>
            <a:ext cx="90413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621</Words>
  <Application>Microsoft Office PowerPoint</Application>
  <PresentationFormat>사용자 지정</PresentationFormat>
  <Paragraphs>109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Apple SD Gothic Neo</vt:lpstr>
      <vt:lpstr>Gmarket Sans Medium</vt:lpstr>
      <vt:lpstr>Noto Sans CJK KR Regular</vt:lpstr>
      <vt:lpstr>S-Core Dream 3 Light</vt:lpstr>
      <vt:lpstr>S-Core Dream 4 Regular</vt:lpstr>
      <vt:lpstr>S-Core Dream 5 Medium</vt:lpstr>
      <vt:lpstr>Arial</vt:lpstr>
      <vt:lpstr>Bauhaus 93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지원</cp:lastModifiedBy>
  <cp:revision>8</cp:revision>
  <dcterms:created xsi:type="dcterms:W3CDTF">2022-01-11T16:56:45Z</dcterms:created>
  <dcterms:modified xsi:type="dcterms:W3CDTF">2022-01-11T11:47:33Z</dcterms:modified>
</cp:coreProperties>
</file>