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0" r:id="rId3"/>
    <p:sldId id="261" r:id="rId4"/>
    <p:sldId id="262" r:id="rId5"/>
    <p:sldId id="272" r:id="rId6"/>
    <p:sldId id="271" r:id="rId7"/>
    <p:sldId id="273" r:id="rId8"/>
    <p:sldId id="274" r:id="rId9"/>
    <p:sldId id="275" r:id="rId10"/>
    <p:sldId id="276" r:id="rId11"/>
    <p:sldId id="269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8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BAC2B-8FD1-4C6F-AB42-02642E255EAF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9536-F00B-4ACE-BF13-3B8AFF284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8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</a:t>
            </a:r>
            <a:r>
              <a:rPr lang="ko-KR" altLang="en-US" dirty="0" err="1"/>
              <a:t>정규화하려면</a:t>
            </a:r>
            <a:r>
              <a:rPr lang="ko-KR" altLang="en-US" dirty="0"/>
              <a:t> 각 데이터에서 평균값을 뺀 다음 표준편차로 나눕니다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0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6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8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0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1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F9536-F00B-4ACE-BF13-3B8AFF2846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1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주택 가격 예측</a:t>
            </a:r>
            <a:r>
              <a:rPr lang="en-US" altLang="ko-KR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회귀 문제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3.6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858000" y="2313492"/>
            <a:ext cx="4122258" cy="2102805"/>
            <a:chOff x="5834549" y="3409589"/>
            <a:chExt cx="4122258" cy="21028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80472" y="4089192"/>
            <a:ext cx="12016527" cy="344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평균 제곱 오차</a:t>
            </a:r>
            <a:r>
              <a:rPr lang="en-US" altLang="ko-KR" dirty="0"/>
              <a:t>(MSE)</a:t>
            </a:r>
            <a:r>
              <a:rPr lang="ko-KR" altLang="en-US" dirty="0"/>
              <a:t>는 회귀에서 자주 사용되는 손실 함수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평균 절대 오차</a:t>
            </a:r>
            <a:r>
              <a:rPr lang="en-US" altLang="ko-KR" dirty="0"/>
              <a:t>(MAE)</a:t>
            </a:r>
            <a:r>
              <a:rPr lang="ko-KR" altLang="en-US" dirty="0"/>
              <a:t>는 일반적인 회귀 지표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 데이터의 특성이 서로 다른 범위를 가지면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각 특성을 개별적으로 스케일 조정해야 함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가용한 데이터가 적다면 </a:t>
            </a:r>
            <a:r>
              <a:rPr lang="en-US" altLang="ko-KR" dirty="0"/>
              <a:t>K-</a:t>
            </a:r>
            <a:r>
              <a:rPr lang="ko-KR" altLang="en-US" dirty="0"/>
              <a:t>겹 검증을 사용하는 것이 좋은 모델 평가 방법</a:t>
            </a:r>
            <a:endParaRPr lang="en-US" altLang="ko-KR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가용한 훈련 데이터가 적다면 은닉 층의 수를 </a:t>
            </a:r>
            <a:r>
              <a:rPr lang="en-US" altLang="ko-KR" dirty="0"/>
              <a:t>1</a:t>
            </a:r>
            <a:r>
              <a:rPr lang="ko-KR" altLang="en-US" dirty="0"/>
              <a:t>개 또는 </a:t>
            </a:r>
            <a:r>
              <a:rPr lang="en-US" altLang="ko-KR" dirty="0"/>
              <a:t>2</a:t>
            </a:r>
            <a:r>
              <a:rPr lang="ko-KR" altLang="en-US" dirty="0"/>
              <a:t>개로 줄인 모델이 과적합을 피하기 좋음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정리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98EF4-3548-4933-B666-454632257F2F}"/>
              </a:ext>
            </a:extLst>
          </p:cNvPr>
          <p:cNvSpPr/>
          <p:nvPr/>
        </p:nvSpPr>
        <p:spPr>
          <a:xfrm>
            <a:off x="1895238" y="4000500"/>
            <a:ext cx="12201761" cy="3949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498983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 txBox="1"/>
          <p:nvPr/>
        </p:nvSpPr>
        <p:spPr>
          <a:xfrm>
            <a:off x="1143000" y="2247900"/>
            <a:ext cx="47521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회귀란</a:t>
            </a:r>
            <a:r>
              <a:rPr lang="en-US" altLang="ko-KR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7182941" y="2496006"/>
            <a:ext cx="8067438" cy="178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데이터 분석 방법 중 하나</a:t>
            </a:r>
            <a:endParaRPr lang="en-US" altLang="ko-KR" sz="24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</a:rPr>
              <a:t>연속적인 값을 예측하는 것이 목적</a:t>
            </a:r>
            <a:endParaRPr lang="en-US" altLang="ko-KR" sz="2400" dirty="0">
              <a:solidFill>
                <a:srgbClr val="000000"/>
              </a:solidFill>
              <a:latin typeface="S-Core Dream 4 Regular" pitchFamily="34" charset="0"/>
            </a:endParaRPr>
          </a:p>
        </p:txBody>
      </p: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75A85AAE-AA6A-43EC-A4FF-C39DF51419FE}"/>
              </a:ext>
            </a:extLst>
          </p:cNvPr>
          <p:cNvGrpSpPr/>
          <p:nvPr/>
        </p:nvGrpSpPr>
        <p:grpSpPr>
          <a:xfrm>
            <a:off x="1895238" y="3648310"/>
            <a:ext cx="370471" cy="95505"/>
            <a:chOff x="1895238" y="4566427"/>
            <a:chExt cx="370471" cy="95505"/>
          </a:xfrm>
        </p:grpSpPr>
        <p:pic>
          <p:nvPicPr>
            <p:cNvPr id="40" name="Object 14">
              <a:extLst>
                <a:ext uri="{FF2B5EF4-FFF2-40B4-BE49-F238E27FC236}">
                  <a16:creationId xmlns:a16="http://schemas.microsoft.com/office/drawing/2014/main" id="{46A449DD-0735-4010-BE1C-D9BD445B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9EC35F-E313-4A3F-AB99-0C30D93D4D18}"/>
              </a:ext>
            </a:extLst>
          </p:cNvPr>
          <p:cNvSpPr/>
          <p:nvPr/>
        </p:nvSpPr>
        <p:spPr>
          <a:xfrm>
            <a:off x="6544235" y="2236694"/>
            <a:ext cx="9344851" cy="2524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84B93-B54C-475E-AA53-8036A3BEBEBA}"/>
              </a:ext>
            </a:extLst>
          </p:cNvPr>
          <p:cNvSpPr/>
          <p:nvPr/>
        </p:nvSpPr>
        <p:spPr>
          <a:xfrm>
            <a:off x="6553200" y="4913850"/>
            <a:ext cx="9344851" cy="3238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Object 45">
            <a:extLst>
              <a:ext uri="{FF2B5EF4-FFF2-40B4-BE49-F238E27FC236}">
                <a16:creationId xmlns:a16="http://schemas.microsoft.com/office/drawing/2014/main" id="{FCD9B9F6-566C-4D73-BDBB-33190A52CA54}"/>
              </a:ext>
            </a:extLst>
          </p:cNvPr>
          <p:cNvSpPr txBox="1"/>
          <p:nvPr/>
        </p:nvSpPr>
        <p:spPr>
          <a:xfrm>
            <a:off x="7191906" y="4942985"/>
            <a:ext cx="8067438" cy="2709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Ex) </a:t>
            </a:r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기상 데이터를 바탕으로 내일의 기온 예측</a:t>
            </a:r>
          </a:p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     소프트웨어 명세가 주어졌을 때 소프트웨어 프로젝트가  </a:t>
            </a:r>
          </a:p>
          <a:p>
            <a:pPr>
              <a:lnSpc>
                <a:spcPct val="25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     완료될 시간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CB890-E06C-4D9B-AC85-4B759CF7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97" y="4282393"/>
            <a:ext cx="4265403" cy="4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3039C6DB-8961-496A-87C8-53C2F46C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5731997"/>
            <a:ext cx="6160050" cy="3069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71429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80473" y="4089192"/>
            <a:ext cx="6459738" cy="3786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-Core Dream 3 Light" pitchFamily="34" charset="0"/>
              </a:rPr>
              <a:t>1970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년 중반 보스턴 외곽 지역의 </a:t>
            </a:r>
            <a:r>
              <a:rPr lang="ko-KR" altLang="en-US" dirty="0" err="1">
                <a:solidFill>
                  <a:srgbClr val="000000"/>
                </a:solidFill>
                <a:latin typeface="S-Core Dream 3 Light" pitchFamily="34" charset="0"/>
              </a:rPr>
              <a:t>범죄율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지방세율 등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506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훈련 샘플 </a:t>
            </a:r>
            <a:r>
              <a:rPr lang="en-US" altLang="ko-KR" dirty="0"/>
              <a:t>404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테스트 샘플 </a:t>
            </a:r>
            <a:r>
              <a:rPr lang="en-US" altLang="ko-KR" dirty="0"/>
              <a:t>102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 데이터의 각 특성은 스케일이 서로 다름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어떤 값은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비율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어떤 값은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12 </a:t>
            </a:r>
            <a:r>
              <a:rPr lang="ko-KR" altLang="en-US" dirty="0"/>
              <a:t>사이의 값 또는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100 </a:t>
            </a:r>
            <a:r>
              <a:rPr lang="ko-KR" altLang="en-US" dirty="0"/>
              <a:t>사이의 값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 -&gt;  </a:t>
            </a:r>
            <a:r>
              <a:rPr lang="ko-KR" altLang="en-US" dirty="0"/>
              <a:t>이대로 신경망에 주입하면 학습이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     -&gt; </a:t>
            </a:r>
            <a:r>
              <a:rPr lang="ko-KR" altLang="en-US" dirty="0"/>
              <a:t>전처리를 진행하여 정규화해야 학습 효율이 좋음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보스턴 주택 가격 데이터셋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35424DB-755B-4577-A18E-D8103320D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4089192"/>
            <a:ext cx="7667256" cy="152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167969-8D1C-413C-8DFB-56D60B4B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0" y="2641391"/>
            <a:ext cx="3295098" cy="129540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3B0D33-887E-46A9-9A7C-8EEFD984853A}"/>
              </a:ext>
            </a:extLst>
          </p:cNvPr>
          <p:cNvCxnSpPr>
            <a:cxnSpLocks/>
          </p:cNvCxnSpPr>
          <p:nvPr/>
        </p:nvCxnSpPr>
        <p:spPr>
          <a:xfrm flipH="1">
            <a:off x="9848298" y="3555792"/>
            <a:ext cx="5090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BBF900-45B1-49D0-AC1B-1682356DC6E9}"/>
              </a:ext>
            </a:extLst>
          </p:cNvPr>
          <p:cNvSpPr txBox="1"/>
          <p:nvPr/>
        </p:nvSpPr>
        <p:spPr>
          <a:xfrm>
            <a:off x="10353843" y="3403392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훈련 샘플</a:t>
            </a:r>
            <a:endParaRPr lang="en-US" altLang="ko-KR" sz="1600" dirty="0"/>
          </a:p>
          <a:p>
            <a:r>
              <a:rPr lang="ko-KR" altLang="en-US" sz="1600" dirty="0"/>
              <a:t>테스트 샘플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62C61C-0C7D-4F62-8E76-A128CF2B6821}"/>
              </a:ext>
            </a:extLst>
          </p:cNvPr>
          <p:cNvCxnSpPr>
            <a:cxnSpLocks/>
          </p:cNvCxnSpPr>
          <p:nvPr/>
        </p:nvCxnSpPr>
        <p:spPr>
          <a:xfrm flipH="1">
            <a:off x="9848297" y="3784392"/>
            <a:ext cx="5090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47D0D0-DE01-4D56-9BF2-CF32199B0DE6}"/>
              </a:ext>
            </a:extLst>
          </p:cNvPr>
          <p:cNvSpPr txBox="1"/>
          <p:nvPr/>
        </p:nvSpPr>
        <p:spPr>
          <a:xfrm>
            <a:off x="13794266" y="6628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정규화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CF01F4-9758-40D1-BF51-ABC86816CEA6}"/>
              </a:ext>
            </a:extLst>
          </p:cNvPr>
          <p:cNvCxnSpPr>
            <a:cxnSpLocks/>
          </p:cNvCxnSpPr>
          <p:nvPr/>
        </p:nvCxnSpPr>
        <p:spPr>
          <a:xfrm flipH="1">
            <a:off x="13473863" y="5511730"/>
            <a:ext cx="436872" cy="260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4873C2-BC94-49F1-9676-2E3F488C76AE}"/>
              </a:ext>
            </a:extLst>
          </p:cNvPr>
          <p:cNvSpPr txBox="1"/>
          <p:nvPr/>
        </p:nvSpPr>
        <p:spPr>
          <a:xfrm>
            <a:off x="2245533" y="8006917"/>
            <a:ext cx="540244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테스트 데이터를 정규화 할 때 테스트 데이터가 아닌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훈련 데이터의 평균과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표준편차를 사용한다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0423A-90AB-4A97-BDC2-08066078EB3E}"/>
              </a:ext>
            </a:extLst>
          </p:cNvPr>
          <p:cNvSpPr txBox="1"/>
          <p:nvPr/>
        </p:nvSpPr>
        <p:spPr>
          <a:xfrm>
            <a:off x="8066105" y="56227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D06E5-B6A3-48C9-9E3E-65DE24D6E5D1}"/>
              </a:ext>
            </a:extLst>
          </p:cNvPr>
          <p:cNvSpPr txBox="1"/>
          <p:nvPr/>
        </p:nvSpPr>
        <p:spPr>
          <a:xfrm>
            <a:off x="8040445" y="6134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표준</a:t>
            </a:r>
            <a:endParaRPr lang="en-US" altLang="ko-KR" sz="1600" dirty="0"/>
          </a:p>
          <a:p>
            <a:r>
              <a:rPr lang="ko-KR" altLang="en-US" sz="1600" dirty="0"/>
              <a:t>편차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F0F1D0-0D5C-479C-A842-7F7A2C345D90}"/>
              </a:ext>
            </a:extLst>
          </p:cNvPr>
          <p:cNvCxnSpPr>
            <a:stCxn id="3" idx="3"/>
          </p:cNvCxnSpPr>
          <p:nvPr/>
        </p:nvCxnSpPr>
        <p:spPr>
          <a:xfrm>
            <a:off x="8661140" y="5791994"/>
            <a:ext cx="254260" cy="37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8A69B1-1097-40BD-93A0-C389E23EEF91}"/>
              </a:ext>
            </a:extLst>
          </p:cNvPr>
          <p:cNvCxnSpPr>
            <a:stCxn id="5" idx="3"/>
          </p:cNvCxnSpPr>
          <p:nvPr/>
        </p:nvCxnSpPr>
        <p:spPr>
          <a:xfrm flipV="1">
            <a:off x="8635480" y="6426487"/>
            <a:ext cx="27887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8890C-6947-460C-A1EE-BCA37884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82" y="3314700"/>
            <a:ext cx="12104288" cy="3505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95238" y="6960743"/>
            <a:ext cx="12104288" cy="1709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선형 층 </a:t>
            </a: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스칼라 회귀를 위한 구성</a:t>
            </a: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S-Core Dream 3 Light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활성화 함수를 적용하면 출력 값의 범위가 제한됨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ex) sigmoid 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활성화 함수를 적용하면 </a:t>
            </a: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1 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사이의 값을 예측하도록 학습됨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선형 층은 활성화 함수를 적용하지 않은 순수한 선형이므로 어떤 범위의 값이라도 예측할 수 있도록 학습됨</a:t>
            </a:r>
            <a:endParaRPr lang="en-US" sz="2000" dirty="0">
              <a:latin typeface="S-Core Dream 3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37416-1069-44D8-8BCF-E0952C5D736C}"/>
              </a:ext>
            </a:extLst>
          </p:cNvPr>
          <p:cNvSpPr txBox="1"/>
          <p:nvPr/>
        </p:nvSpPr>
        <p:spPr>
          <a:xfrm>
            <a:off x="10010508" y="5312044"/>
            <a:ext cx="4746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선형층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하나의 유닛을 가지고 활성화 함수가 없음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6131CC-6F46-41A7-83A7-566E54C9FB7C}"/>
              </a:ext>
            </a:extLst>
          </p:cNvPr>
          <p:cNvCxnSpPr/>
          <p:nvPr/>
        </p:nvCxnSpPr>
        <p:spPr>
          <a:xfrm flipH="1">
            <a:off x="5529982" y="5524500"/>
            <a:ext cx="4419600" cy="24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E9F30B-96F9-4011-821D-8DF13BD0BDFB}"/>
              </a:ext>
            </a:extLst>
          </p:cNvPr>
          <p:cNvSpPr txBox="1"/>
          <p:nvPr/>
        </p:nvSpPr>
        <p:spPr>
          <a:xfrm>
            <a:off x="1836714" y="9116222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스칼라 회귀</a:t>
            </a:r>
            <a:r>
              <a:rPr lang="en-US" altLang="ko-KR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-Core Dream 3 Light"/>
                <a:cs typeface="S-Core Dream 3 Light" pitchFamily="34" charset="0"/>
              </a:rPr>
              <a:t>하나의 연속적인 값을 예측하는 회귀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F21C2-7093-43B3-BF49-A7604339468C}"/>
              </a:ext>
            </a:extLst>
          </p:cNvPr>
          <p:cNvSpPr txBox="1"/>
          <p:nvPr/>
        </p:nvSpPr>
        <p:spPr>
          <a:xfrm>
            <a:off x="10178182" y="6440463"/>
            <a:ext cx="679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 절대 오차</a:t>
            </a:r>
            <a:r>
              <a:rPr lang="en-US" altLang="ko-KR" sz="1600" dirty="0"/>
              <a:t>(Mean Absolute Error, MAE): </a:t>
            </a:r>
            <a:r>
              <a:rPr lang="ko-KR" altLang="en-US" sz="1600" dirty="0"/>
              <a:t>예측과 타깃 사이 거리의 절댓값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73690-6D9F-4EBE-A9B7-C4F3251EBC21}"/>
              </a:ext>
            </a:extLst>
          </p:cNvPr>
          <p:cNvSpPr txBox="1"/>
          <p:nvPr/>
        </p:nvSpPr>
        <p:spPr>
          <a:xfrm>
            <a:off x="7509959" y="6935845"/>
            <a:ext cx="681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 제곱 오차</a:t>
            </a:r>
            <a:r>
              <a:rPr lang="en-US" altLang="ko-KR" sz="1600" dirty="0"/>
              <a:t>(mean squared error): </a:t>
            </a:r>
            <a:r>
              <a:rPr lang="ko-KR" altLang="en-US" sz="1600" dirty="0"/>
              <a:t>예측과 타깃 사이 거리의 제곱의 평균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F00320-CCCB-46A5-ACA7-58A133446D80}"/>
              </a:ext>
            </a:extLst>
          </p:cNvPr>
          <p:cNvCxnSpPr/>
          <p:nvPr/>
        </p:nvCxnSpPr>
        <p:spPr>
          <a:xfrm>
            <a:off x="9035182" y="6210300"/>
            <a:ext cx="4694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05E74D-4270-4FC0-B8D2-3EC4FE0848F0}"/>
              </a:ext>
            </a:extLst>
          </p:cNvPr>
          <p:cNvCxnSpPr/>
          <p:nvPr/>
        </p:nvCxnSpPr>
        <p:spPr>
          <a:xfrm>
            <a:off x="11230114" y="6210300"/>
            <a:ext cx="0" cy="230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5B3DF6-7E88-4066-A38A-388878765BF1}"/>
              </a:ext>
            </a:extLst>
          </p:cNvPr>
          <p:cNvCxnSpPr/>
          <p:nvPr/>
        </p:nvCxnSpPr>
        <p:spPr>
          <a:xfrm>
            <a:off x="7509959" y="6210300"/>
            <a:ext cx="414567" cy="725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8">
            <a:extLst>
              <a:ext uri="{FF2B5EF4-FFF2-40B4-BE49-F238E27FC236}">
                <a16:creationId xmlns:a16="http://schemas.microsoft.com/office/drawing/2014/main" id="{DAE68435-1F7E-4623-B7EA-B4390BBA4749}"/>
              </a:ext>
            </a:extLst>
          </p:cNvPr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모델 구성</a:t>
            </a:r>
            <a:endParaRPr lang="en-US" dirty="0"/>
          </a:p>
        </p:txBody>
      </p:sp>
      <p:grpSp>
        <p:nvGrpSpPr>
          <p:cNvPr id="26" name="그룹 1002">
            <a:extLst>
              <a:ext uri="{FF2B5EF4-FFF2-40B4-BE49-F238E27FC236}">
                <a16:creationId xmlns:a16="http://schemas.microsoft.com/office/drawing/2014/main" id="{77B1EEB5-5308-419B-80D7-B828BB0B7454}"/>
              </a:ext>
            </a:extLst>
          </p:cNvPr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27" name="Object 9">
              <a:extLst>
                <a:ext uri="{FF2B5EF4-FFF2-40B4-BE49-F238E27FC236}">
                  <a16:creationId xmlns:a16="http://schemas.microsoft.com/office/drawing/2014/main" id="{E3684A52-F7E1-4159-9447-BA6084EE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8" name="Object 6">
            <a:extLst>
              <a:ext uri="{FF2B5EF4-FFF2-40B4-BE49-F238E27FC236}">
                <a16:creationId xmlns:a16="http://schemas.microsoft.com/office/drawing/2014/main" id="{0F98C0E7-EFDC-4D0C-BDD5-036166D259F7}"/>
              </a:ext>
            </a:extLst>
          </p:cNvPr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470873" y="3466860"/>
            <a:ext cx="9349527" cy="482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데이터가 많지 않아서 검증 세트도 작음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약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100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개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     -&gt;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검증 세트와 훈련 세트로 어떤 데이터가 선택되는지에 따라 검증 결과가 크게 달라진다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     -&gt;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검증 결과의 분산이 높음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신뢰 있는 모델 평가를 할 수 없음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K-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겹 교차 검증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데이터를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K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개의 분할로 나누고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일반적으로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K=4 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5), K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개의 모델을 각각 만들어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K-1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개의 분할에서 훈련하고 나머지 하나의 분할에서 평가하는 방법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모델의 검증 결과는 </a:t>
            </a:r>
            <a:r>
              <a:rPr lang="en-US" altLang="ko-KR" dirty="0">
                <a:solidFill>
                  <a:srgbClr val="000000"/>
                </a:solidFill>
                <a:latin typeface="S-Core Dream 3 Light" pitchFamily="34" charset="0"/>
              </a:rPr>
              <a:t>K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개 검증 결과의 평균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72487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훈련 세트와 검증 세트로 나누기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54A921-AC54-4CFF-AC33-722F0FB97F35}"/>
              </a:ext>
            </a:extLst>
          </p:cNvPr>
          <p:cNvSpPr/>
          <p:nvPr/>
        </p:nvSpPr>
        <p:spPr>
          <a:xfrm>
            <a:off x="12420600" y="6473642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4040D1-7CFC-4618-AACF-D1B8B0826276}"/>
              </a:ext>
            </a:extLst>
          </p:cNvPr>
          <p:cNvSpPr/>
          <p:nvPr/>
        </p:nvSpPr>
        <p:spPr>
          <a:xfrm>
            <a:off x="13792200" y="6473642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985AC-8265-4B10-927B-CB4BFDA3370C}"/>
              </a:ext>
            </a:extLst>
          </p:cNvPr>
          <p:cNvSpPr/>
          <p:nvPr/>
        </p:nvSpPr>
        <p:spPr>
          <a:xfrm>
            <a:off x="15163800" y="6473642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B1E8CD-3006-4213-BAEF-5E43889AE617}"/>
              </a:ext>
            </a:extLst>
          </p:cNvPr>
          <p:cNvSpPr/>
          <p:nvPr/>
        </p:nvSpPr>
        <p:spPr>
          <a:xfrm>
            <a:off x="15163800" y="7332571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9FF4F7-F8E7-414B-BF9E-015DB221F21B}"/>
              </a:ext>
            </a:extLst>
          </p:cNvPr>
          <p:cNvSpPr/>
          <p:nvPr/>
        </p:nvSpPr>
        <p:spPr>
          <a:xfrm>
            <a:off x="12420600" y="7332571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AC63E-10CD-4D7E-8F93-4A189E05FA84}"/>
              </a:ext>
            </a:extLst>
          </p:cNvPr>
          <p:cNvSpPr/>
          <p:nvPr/>
        </p:nvSpPr>
        <p:spPr>
          <a:xfrm>
            <a:off x="13792200" y="7332571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A00D9-FA0C-414C-BDE0-73C6F058D1A9}"/>
              </a:ext>
            </a:extLst>
          </p:cNvPr>
          <p:cNvSpPr/>
          <p:nvPr/>
        </p:nvSpPr>
        <p:spPr>
          <a:xfrm>
            <a:off x="15163800" y="8191500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0B8B5-D576-455F-AC6F-D3A6EAB1176F}"/>
              </a:ext>
            </a:extLst>
          </p:cNvPr>
          <p:cNvSpPr/>
          <p:nvPr/>
        </p:nvSpPr>
        <p:spPr>
          <a:xfrm>
            <a:off x="13792200" y="8191500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51DCE2-407B-4745-9B7E-EE715F0BC880}"/>
              </a:ext>
            </a:extLst>
          </p:cNvPr>
          <p:cNvSpPr/>
          <p:nvPr/>
        </p:nvSpPr>
        <p:spPr>
          <a:xfrm>
            <a:off x="12420600" y="8191500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44C5D-B2EF-4518-86CC-E3DCF22825BB}"/>
              </a:ext>
            </a:extLst>
          </p:cNvPr>
          <p:cNvSpPr txBox="1"/>
          <p:nvPr/>
        </p:nvSpPr>
        <p:spPr>
          <a:xfrm>
            <a:off x="16854765" y="64649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33CACDAD-A6EA-4887-AA3D-25EDA0C264D5}"/>
              </a:ext>
            </a:extLst>
          </p:cNvPr>
          <p:cNvSpPr/>
          <p:nvPr/>
        </p:nvSpPr>
        <p:spPr>
          <a:xfrm>
            <a:off x="12192000" y="6473642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E9138-7DE5-466C-BCFB-18E32A305741}"/>
              </a:ext>
            </a:extLst>
          </p:cNvPr>
          <p:cNvSpPr txBox="1"/>
          <p:nvPr/>
        </p:nvSpPr>
        <p:spPr>
          <a:xfrm>
            <a:off x="11385185" y="658810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1A0A2-F0EB-41BA-A239-77FAE33A6761}"/>
              </a:ext>
            </a:extLst>
          </p:cNvPr>
          <p:cNvSpPr txBox="1"/>
          <p:nvPr/>
        </p:nvSpPr>
        <p:spPr>
          <a:xfrm>
            <a:off x="16854765" y="732392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2DC32-98C9-4C66-9DEC-76EF205BE5F9}"/>
              </a:ext>
            </a:extLst>
          </p:cNvPr>
          <p:cNvSpPr txBox="1"/>
          <p:nvPr/>
        </p:nvSpPr>
        <p:spPr>
          <a:xfrm>
            <a:off x="16854764" y="818285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1D1F26-F5BD-4E18-8BE9-2FCF291BB080}"/>
              </a:ext>
            </a:extLst>
          </p:cNvPr>
          <p:cNvCxnSpPr>
            <a:endCxn id="3" idx="1"/>
          </p:cNvCxnSpPr>
          <p:nvPr/>
        </p:nvCxnSpPr>
        <p:spPr>
          <a:xfrm>
            <a:off x="16459200" y="6757383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A92122-D7F6-4C9D-B233-D2AB25A36F52}"/>
              </a:ext>
            </a:extLst>
          </p:cNvPr>
          <p:cNvCxnSpPr/>
          <p:nvPr/>
        </p:nvCxnSpPr>
        <p:spPr>
          <a:xfrm>
            <a:off x="16455176" y="7616313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4B7597-2B5A-4F1D-8399-3826B56C70C7}"/>
              </a:ext>
            </a:extLst>
          </p:cNvPr>
          <p:cNvCxnSpPr/>
          <p:nvPr/>
        </p:nvCxnSpPr>
        <p:spPr>
          <a:xfrm>
            <a:off x="16455175" y="8475242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6B5F5144-2C6D-445A-8F43-EDBB3CCFF72F}"/>
              </a:ext>
            </a:extLst>
          </p:cNvPr>
          <p:cNvSpPr/>
          <p:nvPr/>
        </p:nvSpPr>
        <p:spPr>
          <a:xfrm>
            <a:off x="12192000" y="7341215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F85B7837-F2F2-44AD-9D50-13407A7001F5}"/>
              </a:ext>
            </a:extLst>
          </p:cNvPr>
          <p:cNvSpPr/>
          <p:nvPr/>
        </p:nvSpPr>
        <p:spPr>
          <a:xfrm>
            <a:off x="12192000" y="8200144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D4D2C-C811-41B3-9C74-CF7CF56645D1}"/>
              </a:ext>
            </a:extLst>
          </p:cNvPr>
          <p:cNvSpPr txBox="1"/>
          <p:nvPr/>
        </p:nvSpPr>
        <p:spPr>
          <a:xfrm>
            <a:off x="11385185" y="7447036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8DB97-FABF-4378-BEDB-61669D4839E1}"/>
              </a:ext>
            </a:extLst>
          </p:cNvPr>
          <p:cNvSpPr txBox="1"/>
          <p:nvPr/>
        </p:nvSpPr>
        <p:spPr>
          <a:xfrm>
            <a:off x="11385185" y="830596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5767C-6D10-44BD-894B-1BCA26D7141F}"/>
              </a:ext>
            </a:extLst>
          </p:cNvPr>
          <p:cNvSpPr txBox="1"/>
          <p:nvPr/>
        </p:nvSpPr>
        <p:spPr>
          <a:xfrm>
            <a:off x="11446128" y="5815768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▼ </a:t>
            </a:r>
            <a:r>
              <a:rPr lang="en-US" altLang="ko-KR" sz="1600" dirty="0"/>
              <a:t>3-</a:t>
            </a:r>
            <a:r>
              <a:rPr lang="ko-KR" altLang="en-US" sz="1600" dirty="0"/>
              <a:t>겹 교차 검증</a:t>
            </a:r>
          </a:p>
        </p:txBody>
      </p:sp>
    </p:spTree>
    <p:extLst>
      <p:ext uri="{BB962C8B-B14F-4D97-AF65-F5344CB8AC3E}">
        <p14:creationId xmlns:p14="http://schemas.microsoft.com/office/powerpoint/2010/main" val="421648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44346D0-AB31-40CB-B3A6-89846BE8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53"/>
          <a:stretch/>
        </p:blipFill>
        <p:spPr>
          <a:xfrm>
            <a:off x="685800" y="2441045"/>
            <a:ext cx="8272530" cy="7207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061621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K-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겹 검증을 사용한 훈련 검증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2119585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1EF249-F78C-4B8B-9A3E-A0E5F0F9947F}"/>
              </a:ext>
            </a:extLst>
          </p:cNvPr>
          <p:cNvSpPr/>
          <p:nvPr/>
        </p:nvSpPr>
        <p:spPr>
          <a:xfrm>
            <a:off x="685800" y="2441046"/>
            <a:ext cx="533400" cy="304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41ACF23-7BD8-42C1-9FFE-0241C6887595}"/>
              </a:ext>
            </a:extLst>
          </p:cNvPr>
          <p:cNvSpPr/>
          <p:nvPr/>
        </p:nvSpPr>
        <p:spPr>
          <a:xfrm>
            <a:off x="2819400" y="9258300"/>
            <a:ext cx="990600" cy="389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2C85C-3DD6-4554-A703-169B54043222}"/>
              </a:ext>
            </a:extLst>
          </p:cNvPr>
          <p:cNvSpPr txBox="1"/>
          <p:nvPr/>
        </p:nvSpPr>
        <p:spPr>
          <a:xfrm>
            <a:off x="3810000" y="9719973"/>
            <a:ext cx="2571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 절대 오차 </a:t>
            </a:r>
            <a:r>
              <a:rPr lang="en-US" altLang="ko-KR" sz="1600" dirty="0"/>
              <a:t>= </a:t>
            </a:r>
            <a:r>
              <a:rPr lang="ko-KR" altLang="en-US" sz="1600" dirty="0"/>
              <a:t>검증 점수</a:t>
            </a:r>
          </a:p>
        </p:txBody>
      </p:sp>
      <p:cxnSp>
        <p:nvCxnSpPr>
          <p:cNvPr id="992" name="직선 화살표 연결선 991">
            <a:extLst>
              <a:ext uri="{FF2B5EF4-FFF2-40B4-BE49-F238E27FC236}">
                <a16:creationId xmlns:a16="http://schemas.microsoft.com/office/drawing/2014/main" id="{4B13A6EB-3061-4A1A-8449-435DAB5D783F}"/>
              </a:ext>
            </a:extLst>
          </p:cNvPr>
          <p:cNvCxnSpPr>
            <a:cxnSpLocks/>
          </p:cNvCxnSpPr>
          <p:nvPr/>
        </p:nvCxnSpPr>
        <p:spPr>
          <a:xfrm>
            <a:off x="3505200" y="9648247"/>
            <a:ext cx="304800" cy="143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1" name="그룹 1000">
            <a:extLst>
              <a:ext uri="{FF2B5EF4-FFF2-40B4-BE49-F238E27FC236}">
                <a16:creationId xmlns:a16="http://schemas.microsoft.com/office/drawing/2014/main" id="{8C8AFD9A-0D9C-4A6E-BA00-10FC5E6789C4}"/>
              </a:ext>
            </a:extLst>
          </p:cNvPr>
          <p:cNvGrpSpPr/>
          <p:nvPr/>
        </p:nvGrpSpPr>
        <p:grpSpPr>
          <a:xfrm>
            <a:off x="9745897" y="7558757"/>
            <a:ext cx="6395869" cy="1815546"/>
            <a:chOff x="9525000" y="4229100"/>
            <a:chExt cx="6395869" cy="181554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9659745-A532-47E7-949B-66B5B643C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1559"/>
            <a:stretch/>
          </p:blipFill>
          <p:spPr>
            <a:xfrm>
              <a:off x="9525000" y="4229100"/>
              <a:ext cx="6395869" cy="1815546"/>
            </a:xfrm>
            <a:prstGeom prst="rect">
              <a:avLst/>
            </a:prstGeom>
          </p:spPr>
        </p:pic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E91DB50A-E899-4E97-86A2-9EFD54903140}"/>
                </a:ext>
              </a:extLst>
            </p:cNvPr>
            <p:cNvSpPr txBox="1"/>
            <p:nvPr/>
          </p:nvSpPr>
          <p:spPr>
            <a:xfrm>
              <a:off x="11201400" y="4381500"/>
              <a:ext cx="2190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각 </a:t>
              </a:r>
              <a:r>
                <a:rPr lang="ko-KR" altLang="en-US" dirty="0" err="1"/>
                <a:t>폴드의</a:t>
              </a:r>
              <a:r>
                <a:rPr lang="ko-KR" altLang="en-US" dirty="0"/>
                <a:t> 검증 점수</a:t>
              </a:r>
            </a:p>
          </p:txBody>
        </p:sp>
        <p:cxnSp>
          <p:nvCxnSpPr>
            <p:cNvPr id="996" name="직선 화살표 연결선 995">
              <a:extLst>
                <a:ext uri="{FF2B5EF4-FFF2-40B4-BE49-F238E27FC236}">
                  <a16:creationId xmlns:a16="http://schemas.microsoft.com/office/drawing/2014/main" id="{6480BA3E-A0C4-45F4-9A56-DA3CBCD9FC26}"/>
                </a:ext>
              </a:extLst>
            </p:cNvPr>
            <p:cNvCxnSpPr>
              <a:endCxn id="994" idx="1"/>
            </p:cNvCxnSpPr>
            <p:nvPr/>
          </p:nvCxnSpPr>
          <p:spPr>
            <a:xfrm>
              <a:off x="10744200" y="4566166"/>
              <a:ext cx="457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TextBox 996">
              <a:extLst>
                <a:ext uri="{FF2B5EF4-FFF2-40B4-BE49-F238E27FC236}">
                  <a16:creationId xmlns:a16="http://schemas.microsoft.com/office/drawing/2014/main" id="{1CB7EE3E-0B3F-429C-BB3D-26FD411DBB91}"/>
                </a:ext>
              </a:extLst>
            </p:cNvPr>
            <p:cNvSpPr txBox="1"/>
            <p:nvPr/>
          </p:nvSpPr>
          <p:spPr>
            <a:xfrm>
              <a:off x="12142486" y="5351503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최종 </a:t>
              </a:r>
              <a:r>
                <a:rPr lang="ko-KR" altLang="en-US" dirty="0"/>
                <a:t>점수</a:t>
              </a:r>
            </a:p>
          </p:txBody>
        </p:sp>
        <p:cxnSp>
          <p:nvCxnSpPr>
            <p:cNvPr id="999" name="직선 화살표 연결선 998">
              <a:extLst>
                <a:ext uri="{FF2B5EF4-FFF2-40B4-BE49-F238E27FC236}">
                  <a16:creationId xmlns:a16="http://schemas.microsoft.com/office/drawing/2014/main" id="{38ED67F9-AED6-416B-8CFA-FF0EE4F26941}"/>
                </a:ext>
              </a:extLst>
            </p:cNvPr>
            <p:cNvCxnSpPr/>
            <p:nvPr/>
          </p:nvCxnSpPr>
          <p:spPr>
            <a:xfrm>
              <a:off x="11658600" y="5536169"/>
              <a:ext cx="457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0" name="타원 999">
            <a:extLst>
              <a:ext uri="{FF2B5EF4-FFF2-40B4-BE49-F238E27FC236}">
                <a16:creationId xmlns:a16="http://schemas.microsoft.com/office/drawing/2014/main" id="{98B6C107-00D8-46C0-A1E2-55E1C8E5FB7A}"/>
              </a:ext>
            </a:extLst>
          </p:cNvPr>
          <p:cNvSpPr/>
          <p:nvPr/>
        </p:nvSpPr>
        <p:spPr>
          <a:xfrm>
            <a:off x="685800" y="2971544"/>
            <a:ext cx="1905000" cy="343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FDE22B-900D-482F-AA40-F6B0D0067179}"/>
              </a:ext>
            </a:extLst>
          </p:cNvPr>
          <p:cNvSpPr/>
          <p:nvPr/>
        </p:nvSpPr>
        <p:spPr>
          <a:xfrm>
            <a:off x="10781312" y="3460535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52EA69-D713-44BA-8D2A-7F521B522CEA}"/>
              </a:ext>
            </a:extLst>
          </p:cNvPr>
          <p:cNvSpPr/>
          <p:nvPr/>
        </p:nvSpPr>
        <p:spPr>
          <a:xfrm>
            <a:off x="12152912" y="3460535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B377B9-6988-4E25-8016-483D60FD9F69}"/>
              </a:ext>
            </a:extLst>
          </p:cNvPr>
          <p:cNvSpPr/>
          <p:nvPr/>
        </p:nvSpPr>
        <p:spPr>
          <a:xfrm>
            <a:off x="13524512" y="3460535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098624-8A9C-462C-B9EF-0AC60E1FAE54}"/>
              </a:ext>
            </a:extLst>
          </p:cNvPr>
          <p:cNvSpPr/>
          <p:nvPr/>
        </p:nvSpPr>
        <p:spPr>
          <a:xfrm>
            <a:off x="13524512" y="4319464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51178-CCA5-4A1F-A1F0-3D46D1B6EFA7}"/>
              </a:ext>
            </a:extLst>
          </p:cNvPr>
          <p:cNvSpPr/>
          <p:nvPr/>
        </p:nvSpPr>
        <p:spPr>
          <a:xfrm>
            <a:off x="10781312" y="4319464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21BD19-16DF-474F-AECD-FDD613F4C696}"/>
              </a:ext>
            </a:extLst>
          </p:cNvPr>
          <p:cNvSpPr/>
          <p:nvPr/>
        </p:nvSpPr>
        <p:spPr>
          <a:xfrm>
            <a:off x="12152912" y="4319464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DC4B15-99C3-46CB-BBE3-5EB18397C5E0}"/>
              </a:ext>
            </a:extLst>
          </p:cNvPr>
          <p:cNvSpPr/>
          <p:nvPr/>
        </p:nvSpPr>
        <p:spPr>
          <a:xfrm>
            <a:off x="13524512" y="5178393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FCD832-95FA-49C8-A804-5095D909DF04}"/>
              </a:ext>
            </a:extLst>
          </p:cNvPr>
          <p:cNvSpPr/>
          <p:nvPr/>
        </p:nvSpPr>
        <p:spPr>
          <a:xfrm>
            <a:off x="12152912" y="5178393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FD6387-1ABA-4563-A917-9EDBFC318359}"/>
              </a:ext>
            </a:extLst>
          </p:cNvPr>
          <p:cNvSpPr/>
          <p:nvPr/>
        </p:nvSpPr>
        <p:spPr>
          <a:xfrm>
            <a:off x="10781312" y="5178393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D4102B-2C56-4CDF-BAA4-85CF6001E68A}"/>
              </a:ext>
            </a:extLst>
          </p:cNvPr>
          <p:cNvSpPr txBox="1"/>
          <p:nvPr/>
        </p:nvSpPr>
        <p:spPr>
          <a:xfrm>
            <a:off x="16596183" y="345188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C5E895E1-AD13-475B-847B-22C178CD6D13}"/>
              </a:ext>
            </a:extLst>
          </p:cNvPr>
          <p:cNvSpPr/>
          <p:nvPr/>
        </p:nvSpPr>
        <p:spPr>
          <a:xfrm>
            <a:off x="10552712" y="3460535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17BF43-0D4F-4C82-9767-DE94EFC02998}"/>
              </a:ext>
            </a:extLst>
          </p:cNvPr>
          <p:cNvSpPr txBox="1"/>
          <p:nvPr/>
        </p:nvSpPr>
        <p:spPr>
          <a:xfrm>
            <a:off x="9745897" y="357500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37D350-A8DD-40E9-B241-7CDFED7A25CD}"/>
              </a:ext>
            </a:extLst>
          </p:cNvPr>
          <p:cNvSpPr txBox="1"/>
          <p:nvPr/>
        </p:nvSpPr>
        <p:spPr>
          <a:xfrm>
            <a:off x="16596183" y="43108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95BF51-ECEE-43F5-A6EC-8E4B5D8BCE3B}"/>
              </a:ext>
            </a:extLst>
          </p:cNvPr>
          <p:cNvSpPr txBox="1"/>
          <p:nvPr/>
        </p:nvSpPr>
        <p:spPr>
          <a:xfrm>
            <a:off x="16596182" y="51697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50339F-A446-4F6F-9B7F-37CC9EC4AC5B}"/>
              </a:ext>
            </a:extLst>
          </p:cNvPr>
          <p:cNvCxnSpPr>
            <a:endCxn id="51" idx="1"/>
          </p:cNvCxnSpPr>
          <p:nvPr/>
        </p:nvCxnSpPr>
        <p:spPr>
          <a:xfrm>
            <a:off x="16200618" y="3744276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19AA78-EB32-433E-962C-53F586F8D687}"/>
              </a:ext>
            </a:extLst>
          </p:cNvPr>
          <p:cNvCxnSpPr/>
          <p:nvPr/>
        </p:nvCxnSpPr>
        <p:spPr>
          <a:xfrm>
            <a:off x="16196594" y="4603206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4C0FE2-D056-4441-AF94-1CDF248FBA06}"/>
              </a:ext>
            </a:extLst>
          </p:cNvPr>
          <p:cNvCxnSpPr/>
          <p:nvPr/>
        </p:nvCxnSpPr>
        <p:spPr>
          <a:xfrm>
            <a:off x="16196593" y="5462135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D642D658-7624-41C0-A229-609A3907AAAB}"/>
              </a:ext>
            </a:extLst>
          </p:cNvPr>
          <p:cNvSpPr/>
          <p:nvPr/>
        </p:nvSpPr>
        <p:spPr>
          <a:xfrm>
            <a:off x="10552712" y="4328108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 중괄호 59">
            <a:extLst>
              <a:ext uri="{FF2B5EF4-FFF2-40B4-BE49-F238E27FC236}">
                <a16:creationId xmlns:a16="http://schemas.microsoft.com/office/drawing/2014/main" id="{A091A742-541E-4242-8DBC-A314754CEF7C}"/>
              </a:ext>
            </a:extLst>
          </p:cNvPr>
          <p:cNvSpPr/>
          <p:nvPr/>
        </p:nvSpPr>
        <p:spPr>
          <a:xfrm>
            <a:off x="10552712" y="5187037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DBC389-9548-474B-94F7-B201274AAAFA}"/>
              </a:ext>
            </a:extLst>
          </p:cNvPr>
          <p:cNvSpPr txBox="1"/>
          <p:nvPr/>
        </p:nvSpPr>
        <p:spPr>
          <a:xfrm>
            <a:off x="9745897" y="443392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F42B1B-8F26-43FB-A581-6C9E4EFCDFDB}"/>
              </a:ext>
            </a:extLst>
          </p:cNvPr>
          <p:cNvSpPr txBox="1"/>
          <p:nvPr/>
        </p:nvSpPr>
        <p:spPr>
          <a:xfrm>
            <a:off x="9745897" y="529285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33F699-4EB0-457E-9F1F-B009F3637AC7}"/>
              </a:ext>
            </a:extLst>
          </p:cNvPr>
          <p:cNvSpPr/>
          <p:nvPr/>
        </p:nvSpPr>
        <p:spPr>
          <a:xfrm>
            <a:off x="12152912" y="6028677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CA39A3-D609-44E8-81F9-42B794A838E2}"/>
              </a:ext>
            </a:extLst>
          </p:cNvPr>
          <p:cNvSpPr/>
          <p:nvPr/>
        </p:nvSpPr>
        <p:spPr>
          <a:xfrm>
            <a:off x="10781312" y="6028677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BBBA9C-2299-4298-824B-B9A1AFFBD786}"/>
              </a:ext>
            </a:extLst>
          </p:cNvPr>
          <p:cNvSpPr txBox="1"/>
          <p:nvPr/>
        </p:nvSpPr>
        <p:spPr>
          <a:xfrm>
            <a:off x="16596182" y="60200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검증</a:t>
            </a:r>
            <a:endParaRPr lang="en-US" altLang="ko-KR" sz="1600" dirty="0"/>
          </a:p>
          <a:p>
            <a:r>
              <a:rPr lang="ko-KR" altLang="en-US" sz="1600" dirty="0"/>
              <a:t>점수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9FD9D9F-A8EF-4C45-80D9-7D1442D01D35}"/>
              </a:ext>
            </a:extLst>
          </p:cNvPr>
          <p:cNvCxnSpPr/>
          <p:nvPr/>
        </p:nvCxnSpPr>
        <p:spPr>
          <a:xfrm>
            <a:off x="16196593" y="6312419"/>
            <a:ext cx="39556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485C5001-CE5F-4871-9AC5-D8665624B246}"/>
              </a:ext>
            </a:extLst>
          </p:cNvPr>
          <p:cNvSpPr/>
          <p:nvPr/>
        </p:nvSpPr>
        <p:spPr>
          <a:xfrm>
            <a:off x="10552712" y="6037321"/>
            <a:ext cx="121919" cy="5674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46ABCD-9D4B-48CC-84EF-A99B35634F49}"/>
              </a:ext>
            </a:extLst>
          </p:cNvPr>
          <p:cNvSpPr txBox="1"/>
          <p:nvPr/>
        </p:nvSpPr>
        <p:spPr>
          <a:xfrm>
            <a:off x="9745897" y="6143142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폴드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851724-00EE-4256-B617-D9E7DF0E0429}"/>
              </a:ext>
            </a:extLst>
          </p:cNvPr>
          <p:cNvSpPr/>
          <p:nvPr/>
        </p:nvSpPr>
        <p:spPr>
          <a:xfrm>
            <a:off x="14896112" y="3451890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9D79820-3133-4D34-A7E6-3FA0DF83C83A}"/>
              </a:ext>
            </a:extLst>
          </p:cNvPr>
          <p:cNvSpPr/>
          <p:nvPr/>
        </p:nvSpPr>
        <p:spPr>
          <a:xfrm>
            <a:off x="14896112" y="4310819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AD6954C-6C16-46A1-A0B8-9A0FF9F70B5C}"/>
              </a:ext>
            </a:extLst>
          </p:cNvPr>
          <p:cNvSpPr/>
          <p:nvPr/>
        </p:nvSpPr>
        <p:spPr>
          <a:xfrm>
            <a:off x="14896112" y="6020032"/>
            <a:ext cx="1219200" cy="567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검증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BAE8E6-E181-4BC8-A17A-5A197033600D}"/>
              </a:ext>
            </a:extLst>
          </p:cNvPr>
          <p:cNvSpPr/>
          <p:nvPr/>
        </p:nvSpPr>
        <p:spPr>
          <a:xfrm>
            <a:off x="14896112" y="5176100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8DC54B-3D8A-436C-9F19-CA1474B723A7}"/>
              </a:ext>
            </a:extLst>
          </p:cNvPr>
          <p:cNvSpPr/>
          <p:nvPr/>
        </p:nvSpPr>
        <p:spPr>
          <a:xfrm>
            <a:off x="13528967" y="6025502"/>
            <a:ext cx="1219200" cy="567486"/>
          </a:xfrm>
          <a:prstGeom prst="rect">
            <a:avLst/>
          </a:pr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훈련</a:t>
            </a:r>
          </a:p>
        </p:txBody>
      </p:sp>
    </p:spTree>
    <p:extLst>
      <p:ext uri="{BB962C8B-B14F-4D97-AF65-F5344CB8AC3E}">
        <p14:creationId xmlns:p14="http://schemas.microsoft.com/office/powerpoint/2010/main" val="65710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061621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K-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겹 검증을 사용한 훈련 검증</a:t>
            </a:r>
            <a:endParaRPr lang="en-US" dirty="0"/>
          </a:p>
        </p:txBody>
      </p:sp>
      <p:grpSp>
        <p:nvGrpSpPr>
          <p:cNvPr id="63" name="그룹 1002">
            <a:extLst>
              <a:ext uri="{FF2B5EF4-FFF2-40B4-BE49-F238E27FC236}">
                <a16:creationId xmlns:a16="http://schemas.microsoft.com/office/drawing/2014/main" id="{1BACCFB7-2009-41E9-AA18-5E2F13DCE6AA}"/>
              </a:ext>
            </a:extLst>
          </p:cNvPr>
          <p:cNvGrpSpPr/>
          <p:nvPr/>
        </p:nvGrpSpPr>
        <p:grpSpPr>
          <a:xfrm>
            <a:off x="1895238" y="2119585"/>
            <a:ext cx="370471" cy="95505"/>
            <a:chOff x="1895238" y="4566427"/>
            <a:chExt cx="370471" cy="95505"/>
          </a:xfrm>
        </p:grpSpPr>
        <p:pic>
          <p:nvPicPr>
            <p:cNvPr id="64" name="Object 9">
              <a:extLst>
                <a:ext uri="{FF2B5EF4-FFF2-40B4-BE49-F238E27FC236}">
                  <a16:creationId xmlns:a16="http://schemas.microsoft.com/office/drawing/2014/main" id="{2EEDDF69-00CD-4DF7-ACD4-76D9777B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377091-4C6A-4128-A5FF-31D3095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357173"/>
            <a:ext cx="6163514" cy="4194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C28602-DC9A-4432-A005-96CE817D9169}"/>
              </a:ext>
            </a:extLst>
          </p:cNvPr>
          <p:cNvSpPr txBox="1"/>
          <p:nvPr/>
        </p:nvSpPr>
        <p:spPr>
          <a:xfrm>
            <a:off x="1858415" y="8058703"/>
            <a:ext cx="10025117" cy="100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곡선의 다른 부분과 스케일이 많이 다른 첫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데이터 포인트 제외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부드러운 곡선을 얻기 위해 각 포인트를 이전 포인트의 지수 이동 평균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exponetial</a:t>
            </a:r>
            <a:r>
              <a:rPr lang="en-US" altLang="ko-KR" sz="1600" dirty="0"/>
              <a:t> moving average)</a:t>
            </a:r>
            <a:r>
              <a:rPr lang="ko-KR" altLang="en-US" sz="1600" dirty="0"/>
              <a:t>으로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33F1C3-8838-4F51-8D89-6A8B21444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532964"/>
            <a:ext cx="8821534" cy="2700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BC16A-FF03-47B3-A472-0A4C36391823}"/>
              </a:ext>
            </a:extLst>
          </p:cNvPr>
          <p:cNvSpPr txBox="1"/>
          <p:nvPr/>
        </p:nvSpPr>
        <p:spPr>
          <a:xfrm>
            <a:off x="686270" y="2776371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범위가 너무 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7FC285-4BA9-4D81-84AC-FD5929D61FD5}"/>
              </a:ext>
            </a:extLst>
          </p:cNvPr>
          <p:cNvCxnSpPr>
            <a:cxnSpLocks/>
          </p:cNvCxnSpPr>
          <p:nvPr/>
        </p:nvCxnSpPr>
        <p:spPr>
          <a:xfrm>
            <a:off x="1371600" y="3145703"/>
            <a:ext cx="304800" cy="71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CC1AE-F0C4-46FD-8FAF-07DD6BA121A6}"/>
              </a:ext>
            </a:extLst>
          </p:cNvPr>
          <p:cNvSpPr/>
          <p:nvPr/>
        </p:nvSpPr>
        <p:spPr>
          <a:xfrm>
            <a:off x="1858415" y="3145703"/>
            <a:ext cx="808585" cy="38265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56E065-61CC-4DA5-AD08-E74CE96C8D0E}"/>
              </a:ext>
            </a:extLst>
          </p:cNvPr>
          <p:cNvCxnSpPr>
            <a:cxnSpLocks/>
          </p:cNvCxnSpPr>
          <p:nvPr/>
        </p:nvCxnSpPr>
        <p:spPr>
          <a:xfrm flipH="1">
            <a:off x="5105400" y="5309810"/>
            <a:ext cx="76200" cy="59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A3005E-E53D-4E59-95DE-2E32F55F50A0}"/>
              </a:ext>
            </a:extLst>
          </p:cNvPr>
          <p:cNvSpPr txBox="1"/>
          <p:nvPr/>
        </p:nvSpPr>
        <p:spPr>
          <a:xfrm>
            <a:off x="4605757" y="488114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변동이 심함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DBD53A-92BA-41C6-BF4D-F18B00B96FEB}"/>
              </a:ext>
            </a:extLst>
          </p:cNvPr>
          <p:cNvSpPr/>
          <p:nvPr/>
        </p:nvSpPr>
        <p:spPr>
          <a:xfrm>
            <a:off x="12192000" y="5050423"/>
            <a:ext cx="5029200" cy="25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5C916-2B57-4B64-9AE7-A0FFA5451E99}"/>
              </a:ext>
            </a:extLst>
          </p:cNvPr>
          <p:cNvSpPr txBox="1"/>
          <p:nvPr/>
        </p:nvSpPr>
        <p:spPr>
          <a:xfrm>
            <a:off x="15544800" y="5495488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지수 이동 평균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80EAA8A-63ED-4835-80E8-EA85A725D2C6}"/>
              </a:ext>
            </a:extLst>
          </p:cNvPr>
          <p:cNvCxnSpPr>
            <a:cxnSpLocks/>
          </p:cNvCxnSpPr>
          <p:nvPr/>
        </p:nvCxnSpPr>
        <p:spPr>
          <a:xfrm rot="10800000">
            <a:off x="15163800" y="5372100"/>
            <a:ext cx="381000" cy="29266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38289C-3749-43A0-A72B-92A98EFB5933}"/>
              </a:ext>
            </a:extLst>
          </p:cNvPr>
          <p:cNvSpPr/>
          <p:nvPr/>
        </p:nvSpPr>
        <p:spPr>
          <a:xfrm>
            <a:off x="1676400" y="8058703"/>
            <a:ext cx="11125200" cy="1166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77091-4C6A-4128-A5FF-31D30952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29100"/>
            <a:ext cx="6163514" cy="4194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BC16A-FF03-47B3-A472-0A4C36391823}"/>
              </a:ext>
            </a:extLst>
          </p:cNvPr>
          <p:cNvSpPr txBox="1"/>
          <p:nvPr/>
        </p:nvSpPr>
        <p:spPr>
          <a:xfrm>
            <a:off x="686270" y="3648298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범위가 너무 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7FC285-4BA9-4D81-84AC-FD5929D61FD5}"/>
              </a:ext>
            </a:extLst>
          </p:cNvPr>
          <p:cNvCxnSpPr>
            <a:cxnSpLocks/>
          </p:cNvCxnSpPr>
          <p:nvPr/>
        </p:nvCxnSpPr>
        <p:spPr>
          <a:xfrm>
            <a:off x="1371600" y="4017630"/>
            <a:ext cx="304800" cy="718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CC1AE-F0C4-46FD-8FAF-07DD6BA121A6}"/>
              </a:ext>
            </a:extLst>
          </p:cNvPr>
          <p:cNvSpPr/>
          <p:nvPr/>
        </p:nvSpPr>
        <p:spPr>
          <a:xfrm>
            <a:off x="1858415" y="4017630"/>
            <a:ext cx="808585" cy="38265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56E065-61CC-4DA5-AD08-E74CE96C8D0E}"/>
              </a:ext>
            </a:extLst>
          </p:cNvPr>
          <p:cNvCxnSpPr>
            <a:cxnSpLocks/>
          </p:cNvCxnSpPr>
          <p:nvPr/>
        </p:nvCxnSpPr>
        <p:spPr>
          <a:xfrm flipH="1">
            <a:off x="5105400" y="6181737"/>
            <a:ext cx="76200" cy="595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A3005E-E53D-4E59-95DE-2E32F55F50A0}"/>
              </a:ext>
            </a:extLst>
          </p:cNvPr>
          <p:cNvSpPr txBox="1"/>
          <p:nvPr/>
        </p:nvSpPr>
        <p:spPr>
          <a:xfrm>
            <a:off x="4605757" y="5753073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변동이 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D1BB3-7BD8-46D9-AEF9-E638C795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518" y="3648298"/>
            <a:ext cx="7079209" cy="474957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3214F93-BD7D-4FD7-B0E2-0E5A67CFA187}"/>
              </a:ext>
            </a:extLst>
          </p:cNvPr>
          <p:cNvSpPr/>
          <p:nvPr/>
        </p:nvSpPr>
        <p:spPr>
          <a:xfrm>
            <a:off x="11147467" y="714719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9AE1BF-4EBA-42B3-9A6A-C90300904744}"/>
              </a:ext>
            </a:extLst>
          </p:cNvPr>
          <p:cNvCxnSpPr>
            <a:cxnSpLocks/>
          </p:cNvCxnSpPr>
          <p:nvPr/>
        </p:nvCxnSpPr>
        <p:spPr>
          <a:xfrm flipH="1">
            <a:off x="11430000" y="6288195"/>
            <a:ext cx="98468" cy="760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0AE20E-D471-46D0-AF39-01FA2C921033}"/>
              </a:ext>
            </a:extLst>
          </p:cNvPr>
          <p:cNvSpPr txBox="1"/>
          <p:nvPr/>
        </p:nvSpPr>
        <p:spPr>
          <a:xfrm>
            <a:off x="11025765" y="57149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과대적합</a:t>
            </a:r>
            <a:endParaRPr lang="en-US" altLang="ko-KR" sz="1600" dirty="0"/>
          </a:p>
          <a:p>
            <a:pPr algn="ctr"/>
            <a:r>
              <a:rPr lang="ko-KR" altLang="en-US" sz="1600" dirty="0"/>
              <a:t>시작</a:t>
            </a: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7DD1A52D-3E4D-41AF-AD98-0DC47748BFA8}"/>
              </a:ext>
            </a:extLst>
          </p:cNvPr>
          <p:cNvSpPr txBox="1"/>
          <p:nvPr/>
        </p:nvSpPr>
        <p:spPr>
          <a:xfrm>
            <a:off x="1895238" y="1811066"/>
            <a:ext cx="72487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K-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겹 검증을 사용한 훈련 검증</a:t>
            </a:r>
            <a:endParaRPr lang="en-US" altLang="ko-KR" sz="3600" dirty="0"/>
          </a:p>
        </p:txBody>
      </p:sp>
      <p:grpSp>
        <p:nvGrpSpPr>
          <p:cNvPr id="32" name="그룹 1002">
            <a:extLst>
              <a:ext uri="{FF2B5EF4-FFF2-40B4-BE49-F238E27FC236}">
                <a16:creationId xmlns:a16="http://schemas.microsoft.com/office/drawing/2014/main" id="{9744F193-6A78-4781-BCA5-330DE754DCDE}"/>
              </a:ext>
            </a:extLst>
          </p:cNvPr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33" name="Object 9">
              <a:extLst>
                <a:ext uri="{FF2B5EF4-FFF2-40B4-BE49-F238E27FC236}">
                  <a16:creationId xmlns:a16="http://schemas.microsoft.com/office/drawing/2014/main" id="{EBBF4370-2646-4640-BE83-23DBD7F52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1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>
            <a:extLst>
              <a:ext uri="{FF2B5EF4-FFF2-40B4-BE49-F238E27FC236}">
                <a16:creationId xmlns:a16="http://schemas.microsoft.com/office/drawing/2014/main" id="{1D506A8A-663C-4FD9-ACCD-6FD1FFB4A7F4}"/>
              </a:ext>
            </a:extLst>
          </p:cNvPr>
          <p:cNvSpPr txBox="1"/>
          <p:nvPr/>
        </p:nvSpPr>
        <p:spPr>
          <a:xfrm>
            <a:off x="1895238" y="1811066"/>
            <a:ext cx="724876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K-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겹 검증을 사용한 훈련 검증</a:t>
            </a:r>
            <a:endParaRPr lang="en-US" altLang="ko-KR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A1F6449E-5473-4F9D-A1BA-A962F5470E48}"/>
              </a:ext>
            </a:extLst>
          </p:cNvPr>
          <p:cNvGrpSpPr/>
          <p:nvPr/>
        </p:nvGrpSpPr>
        <p:grpSpPr>
          <a:xfrm>
            <a:off x="1895238" y="2869030"/>
            <a:ext cx="370471" cy="95505"/>
            <a:chOff x="1895238" y="4566427"/>
            <a:chExt cx="370471" cy="95505"/>
          </a:xfrm>
        </p:grpSpPr>
        <p:pic>
          <p:nvPicPr>
            <p:cNvPr id="21" name="Object 9">
              <a:extLst>
                <a:ext uri="{FF2B5EF4-FFF2-40B4-BE49-F238E27FC236}">
                  <a16:creationId xmlns:a16="http://schemas.microsoft.com/office/drawing/2014/main" id="{929AEEE5-25D9-43E4-A5CD-F772D89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1461AF0-0539-4EEB-99B4-4A195194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38" y="3619500"/>
            <a:ext cx="10027328" cy="274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CED511-0DDD-4E3E-9027-B79A71777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238" y="7364870"/>
            <a:ext cx="10027328" cy="8591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812D01-D2F4-4418-9475-FC6E1568140A}"/>
              </a:ext>
            </a:extLst>
          </p:cNvPr>
          <p:cNvSpPr txBox="1"/>
          <p:nvPr/>
        </p:nvSpPr>
        <p:spPr>
          <a:xfrm>
            <a:off x="1895238" y="6979564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▼ 최종 결과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0B89299-312E-4C71-8E12-CC7786543544}"/>
              </a:ext>
            </a:extLst>
          </p:cNvPr>
          <p:cNvCxnSpPr/>
          <p:nvPr/>
        </p:nvCxnSpPr>
        <p:spPr>
          <a:xfrm rot="16200000" flipH="1">
            <a:off x="3310427" y="8266345"/>
            <a:ext cx="465746" cy="381000"/>
          </a:xfrm>
          <a:prstGeom prst="bentConnector3">
            <a:avLst>
              <a:gd name="adj1" fmla="val 998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ACB924-B717-4DFD-A1BE-FA48580FEF8A}"/>
              </a:ext>
            </a:extLst>
          </p:cNvPr>
          <p:cNvSpPr txBox="1"/>
          <p:nvPr/>
        </p:nvSpPr>
        <p:spPr>
          <a:xfrm>
            <a:off x="3833458" y="850505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2,686</a:t>
            </a:r>
            <a:r>
              <a:rPr lang="ko-KR" altLang="en-US" dirty="0"/>
              <a:t>달러 정도 차이가 남</a:t>
            </a:r>
          </a:p>
        </p:txBody>
      </p:sp>
    </p:spTree>
    <p:extLst>
      <p:ext uri="{BB962C8B-B14F-4D97-AF65-F5344CB8AC3E}">
        <p14:creationId xmlns:p14="http://schemas.microsoft.com/office/powerpoint/2010/main" val="10916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555</Words>
  <Application>Microsoft Office PowerPoint</Application>
  <PresentationFormat>사용자 지정</PresentationFormat>
  <Paragraphs>130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Gmarket Sans Medium</vt:lpstr>
      <vt:lpstr>Noto Sans CJK KR Regular</vt:lpstr>
      <vt:lpstr>S-Core Dream 3 Light</vt:lpstr>
      <vt:lpstr>S-Core Dream 4 Regular</vt:lpstr>
      <vt:lpstr>S-Core Dream 5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지우</cp:lastModifiedBy>
  <cp:revision>3</cp:revision>
  <dcterms:created xsi:type="dcterms:W3CDTF">2022-01-10T17:10:36Z</dcterms:created>
  <dcterms:modified xsi:type="dcterms:W3CDTF">2022-01-10T15:55:48Z</dcterms:modified>
</cp:coreProperties>
</file>