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57" r:id="rId3"/>
    <p:sldId id="272" r:id="rId4"/>
    <p:sldId id="261" r:id="rId5"/>
    <p:sldId id="289" r:id="rId6"/>
    <p:sldId id="273" r:id="rId7"/>
    <p:sldId id="274" r:id="rId8"/>
    <p:sldId id="275" r:id="rId9"/>
    <p:sldId id="262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B768D2-5A2B-40F1-9CD8-F724C4A8EB22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9FD51025-8264-4B8A-9540-2CF12BCBC6D0}">
      <dgm:prSet phldrT="[텍스트]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endParaRPr lang="ko-KR" altLang="en-US" dirty="0"/>
        </a:p>
      </dgm:t>
    </dgm:pt>
    <dgm:pt modelId="{62F99469-97E6-4E85-B51F-5936F35CA549}" type="parTrans" cxnId="{B8BEDD5A-FE8F-4235-A148-EF4346EE2C49}">
      <dgm:prSet/>
      <dgm:spPr/>
      <dgm:t>
        <a:bodyPr/>
        <a:lstStyle/>
        <a:p>
          <a:pPr latinLnBrk="1"/>
          <a:endParaRPr lang="ko-KR" altLang="en-US"/>
        </a:p>
      </dgm:t>
    </dgm:pt>
    <dgm:pt modelId="{5EA7F2E9-2C8C-441E-B968-506CE751BEA7}" type="sibTrans" cxnId="{B8BEDD5A-FE8F-4235-A148-EF4346EE2C49}">
      <dgm:prSet/>
      <dgm:spPr/>
      <dgm:t>
        <a:bodyPr/>
        <a:lstStyle/>
        <a:p>
          <a:pPr latinLnBrk="1"/>
          <a:endParaRPr lang="ko-KR" altLang="en-US"/>
        </a:p>
      </dgm:t>
    </dgm:pt>
    <dgm:pt modelId="{22F3E74B-277D-4ED8-A3B0-5DAE7415A793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ctr" latinLnBrk="1"/>
          <a:r>
            <a:rPr lang="ko-KR" altLang="en-US" sz="3200" dirty="0"/>
            <a:t>검증 데이터 평가</a:t>
          </a:r>
        </a:p>
      </dgm:t>
    </dgm:pt>
    <dgm:pt modelId="{603A4554-98C5-44EF-8004-0C32D558B196}" type="parTrans" cxnId="{2E1DA874-3BDE-4752-B4ED-2BA84DC77DDF}">
      <dgm:prSet/>
      <dgm:spPr/>
      <dgm:t>
        <a:bodyPr/>
        <a:lstStyle/>
        <a:p>
          <a:pPr latinLnBrk="1"/>
          <a:endParaRPr lang="ko-KR" altLang="en-US"/>
        </a:p>
      </dgm:t>
    </dgm:pt>
    <dgm:pt modelId="{BE927263-A42B-4978-8FC5-1FCA1F4284F2}" type="sibTrans" cxnId="{2E1DA874-3BDE-4752-B4ED-2BA84DC77DDF}">
      <dgm:prSet/>
      <dgm:spPr/>
      <dgm:t>
        <a:bodyPr/>
        <a:lstStyle/>
        <a:p>
          <a:pPr latinLnBrk="1"/>
          <a:endParaRPr lang="ko-KR" altLang="en-US"/>
        </a:p>
      </dgm:t>
    </dgm:pt>
    <dgm:pt modelId="{157CB889-09ED-4B6F-859F-5F3CF1CD73E5}" type="pres">
      <dgm:prSet presAssocID="{79B768D2-5A2B-40F1-9CD8-F724C4A8EB22}" presName="Name0" presStyleCnt="0">
        <dgm:presLayoutVars>
          <dgm:chMax val="2"/>
          <dgm:chPref val="2"/>
          <dgm:animLvl val="lvl"/>
        </dgm:presLayoutVars>
      </dgm:prSet>
      <dgm:spPr/>
    </dgm:pt>
    <dgm:pt modelId="{D40A2DB9-7DE3-410B-975B-704C3D207EBC}" type="pres">
      <dgm:prSet presAssocID="{79B768D2-5A2B-40F1-9CD8-F724C4A8EB22}" presName="LeftText" presStyleLbl="revTx" presStyleIdx="0" presStyleCnt="0">
        <dgm:presLayoutVars>
          <dgm:bulletEnabled val="1"/>
        </dgm:presLayoutVars>
      </dgm:prSet>
      <dgm:spPr/>
    </dgm:pt>
    <dgm:pt modelId="{783B1F2F-0ADA-458F-8A8E-D48C521CC2E5}" type="pres">
      <dgm:prSet presAssocID="{79B768D2-5A2B-40F1-9CD8-F724C4A8EB22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EBD284B1-A8F6-41C6-9032-2DDB5F5127A9}" type="pres">
      <dgm:prSet presAssocID="{79B768D2-5A2B-40F1-9CD8-F724C4A8EB22}" presName="RightText" presStyleLbl="revTx" presStyleIdx="0" presStyleCnt="0">
        <dgm:presLayoutVars>
          <dgm:bulletEnabled val="1"/>
        </dgm:presLayoutVars>
      </dgm:prSet>
      <dgm:spPr/>
    </dgm:pt>
    <dgm:pt modelId="{D3BDBC73-FAEE-4C5A-97AF-040295CEF462}" type="pres">
      <dgm:prSet presAssocID="{79B768D2-5A2B-40F1-9CD8-F724C4A8EB22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075C6476-F518-44C5-91C6-BB80C0F133EE}" type="pres">
      <dgm:prSet presAssocID="{79B768D2-5A2B-40F1-9CD8-F724C4A8EB22}" presName="TopArrow" presStyleLbl="node1" presStyleIdx="0" presStyleCnt="2"/>
      <dgm:spPr>
        <a:solidFill>
          <a:schemeClr val="bg2">
            <a:lumMod val="75000"/>
            <a:alpha val="90000"/>
          </a:schemeClr>
        </a:solidFill>
      </dgm:spPr>
    </dgm:pt>
    <dgm:pt modelId="{EA04A6D2-74A8-41B9-B012-CDB0528023ED}" type="pres">
      <dgm:prSet presAssocID="{79B768D2-5A2B-40F1-9CD8-F724C4A8EB22}" presName="BottomArrow" presStyleLbl="node1" presStyleIdx="1" presStyleCnt="2"/>
      <dgm:spPr>
        <a:solidFill>
          <a:schemeClr val="bg2">
            <a:lumMod val="75000"/>
            <a:alpha val="50000"/>
          </a:schemeClr>
        </a:solidFill>
      </dgm:spPr>
    </dgm:pt>
  </dgm:ptLst>
  <dgm:cxnLst>
    <dgm:cxn modelId="{AC239D0C-34CD-4AF6-AA05-0539CC8A68B6}" type="presOf" srcId="{22F3E74B-277D-4ED8-A3B0-5DAE7415A793}" destId="{D3BDBC73-FAEE-4C5A-97AF-040295CEF462}" srcOrd="1" destOrd="0" presId="urn:microsoft.com/office/officeart/2009/layout/ReverseList"/>
    <dgm:cxn modelId="{2E1DA874-3BDE-4752-B4ED-2BA84DC77DDF}" srcId="{79B768D2-5A2B-40F1-9CD8-F724C4A8EB22}" destId="{22F3E74B-277D-4ED8-A3B0-5DAE7415A793}" srcOrd="1" destOrd="0" parTransId="{603A4554-98C5-44EF-8004-0C32D558B196}" sibTransId="{BE927263-A42B-4978-8FC5-1FCA1F4284F2}"/>
    <dgm:cxn modelId="{B8BEDD5A-FE8F-4235-A148-EF4346EE2C49}" srcId="{79B768D2-5A2B-40F1-9CD8-F724C4A8EB22}" destId="{9FD51025-8264-4B8A-9540-2CF12BCBC6D0}" srcOrd="0" destOrd="0" parTransId="{62F99469-97E6-4E85-B51F-5936F35CA549}" sibTransId="{5EA7F2E9-2C8C-441E-B968-506CE751BEA7}"/>
    <dgm:cxn modelId="{953794B6-2847-454D-8689-AB37EA7655E7}" type="presOf" srcId="{9FD51025-8264-4B8A-9540-2CF12BCBC6D0}" destId="{D40A2DB9-7DE3-410B-975B-704C3D207EBC}" srcOrd="0" destOrd="0" presId="urn:microsoft.com/office/officeart/2009/layout/ReverseList"/>
    <dgm:cxn modelId="{A483A8C9-F9FB-456E-8214-2B8154E07A14}" type="presOf" srcId="{79B768D2-5A2B-40F1-9CD8-F724C4A8EB22}" destId="{157CB889-09ED-4B6F-859F-5F3CF1CD73E5}" srcOrd="0" destOrd="0" presId="urn:microsoft.com/office/officeart/2009/layout/ReverseList"/>
    <dgm:cxn modelId="{70F2D4EB-5599-44AF-972C-60F00815AE4D}" type="presOf" srcId="{9FD51025-8264-4B8A-9540-2CF12BCBC6D0}" destId="{783B1F2F-0ADA-458F-8A8E-D48C521CC2E5}" srcOrd="1" destOrd="0" presId="urn:microsoft.com/office/officeart/2009/layout/ReverseList"/>
    <dgm:cxn modelId="{F2EE87EE-31ED-4E7B-96AC-EA10CE1B6ED7}" type="presOf" srcId="{22F3E74B-277D-4ED8-A3B0-5DAE7415A793}" destId="{EBD284B1-A8F6-41C6-9032-2DDB5F5127A9}" srcOrd="0" destOrd="0" presId="urn:microsoft.com/office/officeart/2009/layout/ReverseList"/>
    <dgm:cxn modelId="{05DA252D-A171-4894-9251-CF75FFCA1DA6}" type="presParOf" srcId="{157CB889-09ED-4B6F-859F-5F3CF1CD73E5}" destId="{D40A2DB9-7DE3-410B-975B-704C3D207EBC}" srcOrd="0" destOrd="0" presId="urn:microsoft.com/office/officeart/2009/layout/ReverseList"/>
    <dgm:cxn modelId="{AB4955CF-3AFA-43DE-A2D1-28A344CD4E18}" type="presParOf" srcId="{157CB889-09ED-4B6F-859F-5F3CF1CD73E5}" destId="{783B1F2F-0ADA-458F-8A8E-D48C521CC2E5}" srcOrd="1" destOrd="0" presId="urn:microsoft.com/office/officeart/2009/layout/ReverseList"/>
    <dgm:cxn modelId="{BBBD7238-0AFA-42EE-A803-193459B34CF1}" type="presParOf" srcId="{157CB889-09ED-4B6F-859F-5F3CF1CD73E5}" destId="{EBD284B1-A8F6-41C6-9032-2DDB5F5127A9}" srcOrd="2" destOrd="0" presId="urn:microsoft.com/office/officeart/2009/layout/ReverseList"/>
    <dgm:cxn modelId="{89DAD343-40B6-4796-B699-D728A9107A57}" type="presParOf" srcId="{157CB889-09ED-4B6F-859F-5F3CF1CD73E5}" destId="{D3BDBC73-FAEE-4C5A-97AF-040295CEF462}" srcOrd="3" destOrd="0" presId="urn:microsoft.com/office/officeart/2009/layout/ReverseList"/>
    <dgm:cxn modelId="{AB3AA9D3-CB7C-4F99-B2DF-99D40C59E337}" type="presParOf" srcId="{157CB889-09ED-4B6F-859F-5F3CF1CD73E5}" destId="{075C6476-F518-44C5-91C6-BB80C0F133EE}" srcOrd="4" destOrd="0" presId="urn:microsoft.com/office/officeart/2009/layout/ReverseList"/>
    <dgm:cxn modelId="{9E85EC4C-E875-4EDB-A6EC-C66F914F1677}" type="presParOf" srcId="{157CB889-09ED-4B6F-859F-5F3CF1CD73E5}" destId="{EA04A6D2-74A8-41B9-B012-CDB0528023ED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418EC-1025-4BA7-AEF7-B5F6747919C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4C72EC-155F-4574-A25D-22BE4B798297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원본데이터</a:t>
          </a:r>
          <a:r>
            <a:rPr lang="en-US" altLang="ko-KR" dirty="0"/>
            <a:t>: 2</a:t>
          </a:r>
          <a:r>
            <a:rPr lang="ko-KR" altLang="en-US" dirty="0"/>
            <a:t>차원 픽셀 데이터</a:t>
          </a:r>
        </a:p>
      </dgm:t>
    </dgm:pt>
    <dgm:pt modelId="{FAD3ED58-DA85-40D4-97A3-9D727FC0EA55}" type="parTrans" cxnId="{41C284BC-0B57-4526-992F-49CFC8AF9BD3}">
      <dgm:prSet/>
      <dgm:spPr/>
      <dgm:t>
        <a:bodyPr/>
        <a:lstStyle/>
        <a:p>
          <a:pPr latinLnBrk="1"/>
          <a:endParaRPr lang="ko-KR" altLang="en-US"/>
        </a:p>
      </dgm:t>
    </dgm:pt>
    <dgm:pt modelId="{0D5EBD2A-4A14-4667-BA64-7D2250509ED0}" type="sibTrans" cxnId="{41C284BC-0B57-4526-992F-49CFC8AF9BD3}">
      <dgm:prSet/>
      <dgm:spPr/>
      <dgm:t>
        <a:bodyPr/>
        <a:lstStyle/>
        <a:p>
          <a:pPr latinLnBrk="1"/>
          <a:endParaRPr lang="ko-KR" altLang="en-US"/>
        </a:p>
      </dgm:t>
    </dgm:pt>
    <dgm:pt modelId="{C5D1FE10-CB31-4205-AA24-614F324156DE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더 나은 특성</a:t>
          </a:r>
          <a:r>
            <a:rPr lang="en-US" altLang="ko-KR" dirty="0"/>
            <a:t>: </a:t>
          </a:r>
          <a:r>
            <a:rPr lang="ko-KR" altLang="en-US" dirty="0"/>
            <a:t>시계 바늘의 좌표</a:t>
          </a:r>
        </a:p>
      </dgm:t>
    </dgm:pt>
    <dgm:pt modelId="{D18A186A-D897-40E6-AF33-657665CA1703}" type="parTrans" cxnId="{2CB25872-39A4-443D-90C0-91C368B67878}">
      <dgm:prSet/>
      <dgm:spPr/>
      <dgm:t>
        <a:bodyPr/>
        <a:lstStyle/>
        <a:p>
          <a:pPr latinLnBrk="1"/>
          <a:endParaRPr lang="ko-KR" altLang="en-US"/>
        </a:p>
      </dgm:t>
    </dgm:pt>
    <dgm:pt modelId="{97BEFF5F-DC48-455B-8E97-4AD6B9DE7D66}" type="sibTrans" cxnId="{2CB25872-39A4-443D-90C0-91C368B67878}">
      <dgm:prSet/>
      <dgm:spPr/>
      <dgm:t>
        <a:bodyPr/>
        <a:lstStyle/>
        <a:p>
          <a:pPr latinLnBrk="1"/>
          <a:endParaRPr lang="ko-KR" altLang="en-US"/>
        </a:p>
      </dgm:t>
    </dgm:pt>
    <dgm:pt modelId="{399F6243-753B-4E66-9909-9F30BB9FBB94}">
      <dgm:prSet phldrT="[텍스트]"/>
      <dgm:spPr/>
      <dgm:t>
        <a:bodyPr/>
        <a:lstStyle/>
        <a:p>
          <a:pPr latinLnBrk="1"/>
          <a:r>
            <a:rPr lang="en-US" altLang="ko-KR" dirty="0"/>
            <a:t>{x1: 0.7, y1: 0.7}</a:t>
          </a:r>
        </a:p>
        <a:p>
          <a:pPr latinLnBrk="1"/>
          <a:r>
            <a:rPr lang="en-US" altLang="ko-KR" dirty="0"/>
            <a:t>{x2: 0.5, y2: 0.0}</a:t>
          </a:r>
          <a:endParaRPr lang="ko-KR" altLang="en-US" dirty="0"/>
        </a:p>
      </dgm:t>
    </dgm:pt>
    <dgm:pt modelId="{1C4BE7E3-2345-4D29-BD20-BE0D92A1352A}" type="parTrans" cxnId="{B58F75DD-87FE-4B5A-AEFF-C0D2E3CBD869}">
      <dgm:prSet/>
      <dgm:spPr/>
      <dgm:t>
        <a:bodyPr/>
        <a:lstStyle/>
        <a:p>
          <a:pPr latinLnBrk="1"/>
          <a:endParaRPr lang="ko-KR" altLang="en-US"/>
        </a:p>
      </dgm:t>
    </dgm:pt>
    <dgm:pt modelId="{ABBA7DB3-9418-4EB9-98FA-77D39D124142}" type="sibTrans" cxnId="{B58F75DD-87FE-4B5A-AEFF-C0D2E3CBD869}">
      <dgm:prSet/>
      <dgm:spPr/>
      <dgm:t>
        <a:bodyPr/>
        <a:lstStyle/>
        <a:p>
          <a:pPr latinLnBrk="1"/>
          <a:endParaRPr lang="ko-KR" altLang="en-US"/>
        </a:p>
      </dgm:t>
    </dgm:pt>
    <dgm:pt modelId="{9BA2B6BE-680C-4B92-87DC-9948693B457C}">
      <dgm:prSet phldrT="[텍스트]"/>
      <dgm:spPr/>
      <dgm:t>
        <a:bodyPr/>
        <a:lstStyle/>
        <a:p>
          <a:pPr latinLnBrk="1"/>
          <a:r>
            <a:rPr lang="en-US" altLang="ko-KR" dirty="0"/>
            <a:t>{x1: 0.0, y1: 1.0}</a:t>
          </a:r>
        </a:p>
        <a:p>
          <a:pPr latinLnBrk="1"/>
          <a:r>
            <a:rPr lang="en-US" altLang="ko-KR" dirty="0"/>
            <a:t>{x2: -0.38, y2: 0.32}</a:t>
          </a:r>
          <a:endParaRPr lang="ko-KR" altLang="en-US" dirty="0"/>
        </a:p>
      </dgm:t>
    </dgm:pt>
    <dgm:pt modelId="{40CBC48F-3677-46A8-B54B-B9FDAD8D7997}" type="parTrans" cxnId="{D2F74EBA-A8EB-4BA9-8836-F88BC8F3C382}">
      <dgm:prSet/>
      <dgm:spPr/>
      <dgm:t>
        <a:bodyPr/>
        <a:lstStyle/>
        <a:p>
          <a:pPr latinLnBrk="1"/>
          <a:endParaRPr lang="ko-KR" altLang="en-US"/>
        </a:p>
      </dgm:t>
    </dgm:pt>
    <dgm:pt modelId="{11A95B55-6E95-40CA-9073-5028DFB3B9FE}" type="sibTrans" cxnId="{D2F74EBA-A8EB-4BA9-8836-F88BC8F3C382}">
      <dgm:prSet/>
      <dgm:spPr/>
      <dgm:t>
        <a:bodyPr/>
        <a:lstStyle/>
        <a:p>
          <a:pPr latinLnBrk="1"/>
          <a:endParaRPr lang="ko-KR" altLang="en-US"/>
        </a:p>
      </dgm:t>
    </dgm:pt>
    <dgm:pt modelId="{3C5C1B72-DB54-4384-B934-9D60D0FF5DD6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가장 좋은 특성</a:t>
          </a:r>
          <a:r>
            <a:rPr lang="en-US" altLang="ko-KR" dirty="0"/>
            <a:t>: </a:t>
          </a:r>
          <a:r>
            <a:rPr lang="ko-KR" altLang="en-US" dirty="0"/>
            <a:t>시계 바늘의 각도</a:t>
          </a:r>
        </a:p>
      </dgm:t>
    </dgm:pt>
    <dgm:pt modelId="{F15B2FA7-6386-494C-8941-1779A7CB2E07}" type="parTrans" cxnId="{D334C9FB-6AB5-4DEA-B4A4-E432496664F3}">
      <dgm:prSet/>
      <dgm:spPr/>
      <dgm:t>
        <a:bodyPr/>
        <a:lstStyle/>
        <a:p>
          <a:pPr latinLnBrk="1"/>
          <a:endParaRPr lang="ko-KR" altLang="en-US"/>
        </a:p>
      </dgm:t>
    </dgm:pt>
    <dgm:pt modelId="{1B0BCA8D-44E0-4478-A346-9B0D9A37C23A}" type="sibTrans" cxnId="{D334C9FB-6AB5-4DEA-B4A4-E432496664F3}">
      <dgm:prSet/>
      <dgm:spPr/>
      <dgm:t>
        <a:bodyPr/>
        <a:lstStyle/>
        <a:p>
          <a:pPr latinLnBrk="1"/>
          <a:endParaRPr lang="ko-KR" altLang="en-US"/>
        </a:p>
      </dgm:t>
    </dgm:pt>
    <dgm:pt modelId="{299DE716-45D2-470A-B1A4-090D92A8DB3A}">
      <dgm:prSet phldrT="[텍스트]"/>
      <dgm:spPr/>
      <dgm:t>
        <a:bodyPr/>
        <a:lstStyle/>
        <a:p>
          <a:pPr latinLnBrk="1"/>
          <a:r>
            <a:rPr lang="en-US" altLang="ko-KR" dirty="0"/>
            <a:t>Theta1: 45</a:t>
          </a:r>
        </a:p>
        <a:p>
          <a:pPr latinLnBrk="1"/>
          <a:r>
            <a:rPr lang="en-US" altLang="ko-KR" dirty="0"/>
            <a:t>Theta2: 0</a:t>
          </a:r>
          <a:endParaRPr lang="ko-KR" altLang="en-US" dirty="0"/>
        </a:p>
      </dgm:t>
    </dgm:pt>
    <dgm:pt modelId="{4442E9B4-56BA-4E28-8353-DD1DA93CF4D0}" type="parTrans" cxnId="{9BFA7F11-003D-42AD-BD41-8D3975B6CFCC}">
      <dgm:prSet/>
      <dgm:spPr/>
      <dgm:t>
        <a:bodyPr/>
        <a:lstStyle/>
        <a:p>
          <a:pPr latinLnBrk="1"/>
          <a:endParaRPr lang="ko-KR" altLang="en-US"/>
        </a:p>
      </dgm:t>
    </dgm:pt>
    <dgm:pt modelId="{2EB9217E-89B0-4B36-A277-460B4FF2CEE6}" type="sibTrans" cxnId="{9BFA7F11-003D-42AD-BD41-8D3975B6CFCC}">
      <dgm:prSet/>
      <dgm:spPr/>
      <dgm:t>
        <a:bodyPr/>
        <a:lstStyle/>
        <a:p>
          <a:pPr latinLnBrk="1"/>
          <a:endParaRPr lang="ko-KR" altLang="en-US"/>
        </a:p>
      </dgm:t>
    </dgm:pt>
    <dgm:pt modelId="{8F9B8291-02EE-4296-A89F-61829EC65633}">
      <dgm:prSet phldrT="[텍스트]"/>
      <dgm:spPr/>
      <dgm:t>
        <a:bodyPr/>
        <a:lstStyle/>
        <a:p>
          <a:pPr latinLnBrk="1"/>
          <a:r>
            <a:rPr lang="en-US" altLang="ko-KR" dirty="0"/>
            <a:t>Theta1: 90</a:t>
          </a:r>
        </a:p>
        <a:p>
          <a:pPr latinLnBrk="1"/>
          <a:r>
            <a:rPr lang="en-US" altLang="ko-KR" dirty="0"/>
            <a:t>Theta2: 140</a:t>
          </a:r>
          <a:endParaRPr lang="ko-KR" altLang="en-US" dirty="0"/>
        </a:p>
      </dgm:t>
    </dgm:pt>
    <dgm:pt modelId="{91EEF4E5-F0F8-4631-8960-D6E7F38AECC7}" type="parTrans" cxnId="{B983E2E1-484E-4C4D-BDA9-2E9B96A8A160}">
      <dgm:prSet/>
      <dgm:spPr/>
      <dgm:t>
        <a:bodyPr/>
        <a:lstStyle/>
        <a:p>
          <a:pPr latinLnBrk="1"/>
          <a:endParaRPr lang="ko-KR" altLang="en-US"/>
        </a:p>
      </dgm:t>
    </dgm:pt>
    <dgm:pt modelId="{2DFAD846-7BA9-4247-823B-A4B55F8CA310}" type="sibTrans" cxnId="{B983E2E1-484E-4C4D-BDA9-2E9B96A8A160}">
      <dgm:prSet/>
      <dgm:spPr/>
      <dgm:t>
        <a:bodyPr/>
        <a:lstStyle/>
        <a:p>
          <a:pPr latinLnBrk="1"/>
          <a:endParaRPr lang="ko-KR" altLang="en-US"/>
        </a:p>
      </dgm:t>
    </dgm:pt>
    <dgm:pt modelId="{FA870C49-ED9C-4A9E-A0F2-02414CC28231}" type="pres">
      <dgm:prSet presAssocID="{D53418EC-1025-4BA7-AEF7-B5F6747919C5}" presName="Name0" presStyleCnt="0">
        <dgm:presLayoutVars>
          <dgm:dir/>
          <dgm:animLvl val="lvl"/>
          <dgm:resizeHandles val="exact"/>
        </dgm:presLayoutVars>
      </dgm:prSet>
      <dgm:spPr/>
    </dgm:pt>
    <dgm:pt modelId="{F4F7FF5B-3339-4171-B075-12E34D79CD22}" type="pres">
      <dgm:prSet presAssocID="{3C5C1B72-DB54-4384-B934-9D60D0FF5DD6}" presName="boxAndChildren" presStyleCnt="0"/>
      <dgm:spPr/>
    </dgm:pt>
    <dgm:pt modelId="{CB12AEC2-28F2-4C23-9800-A8497D027232}" type="pres">
      <dgm:prSet presAssocID="{3C5C1B72-DB54-4384-B934-9D60D0FF5DD6}" presName="parentTextBox" presStyleLbl="node1" presStyleIdx="0" presStyleCnt="3"/>
      <dgm:spPr/>
    </dgm:pt>
    <dgm:pt modelId="{09E75BEA-7DC1-4E5E-9509-6C87D989504A}" type="pres">
      <dgm:prSet presAssocID="{3C5C1B72-DB54-4384-B934-9D60D0FF5DD6}" presName="entireBox" presStyleLbl="node1" presStyleIdx="0" presStyleCnt="3"/>
      <dgm:spPr/>
    </dgm:pt>
    <dgm:pt modelId="{002FCFC0-80CA-4669-8608-4E670ABF3B29}" type="pres">
      <dgm:prSet presAssocID="{3C5C1B72-DB54-4384-B934-9D60D0FF5DD6}" presName="descendantBox" presStyleCnt="0"/>
      <dgm:spPr/>
    </dgm:pt>
    <dgm:pt modelId="{B15641AF-47D8-4DA8-B587-690A2CC3A50B}" type="pres">
      <dgm:prSet presAssocID="{299DE716-45D2-470A-B1A4-090D92A8DB3A}" presName="childTextBox" presStyleLbl="fgAccFollowNode1" presStyleIdx="0" presStyleCnt="4">
        <dgm:presLayoutVars>
          <dgm:bulletEnabled val="1"/>
        </dgm:presLayoutVars>
      </dgm:prSet>
      <dgm:spPr/>
    </dgm:pt>
    <dgm:pt modelId="{4700DC44-9B66-40B1-B8DA-938901DFDA64}" type="pres">
      <dgm:prSet presAssocID="{8F9B8291-02EE-4296-A89F-61829EC65633}" presName="childTextBox" presStyleLbl="fgAccFollowNode1" presStyleIdx="1" presStyleCnt="4">
        <dgm:presLayoutVars>
          <dgm:bulletEnabled val="1"/>
        </dgm:presLayoutVars>
      </dgm:prSet>
      <dgm:spPr/>
    </dgm:pt>
    <dgm:pt modelId="{8933D68F-DA55-4952-B7C0-31B03AEA2F99}" type="pres">
      <dgm:prSet presAssocID="{97BEFF5F-DC48-455B-8E97-4AD6B9DE7D66}" presName="sp" presStyleCnt="0"/>
      <dgm:spPr/>
    </dgm:pt>
    <dgm:pt modelId="{95A00B3B-20D0-471F-BE0C-13214B7EEEAA}" type="pres">
      <dgm:prSet presAssocID="{C5D1FE10-CB31-4205-AA24-614F324156DE}" presName="arrowAndChildren" presStyleCnt="0"/>
      <dgm:spPr/>
    </dgm:pt>
    <dgm:pt modelId="{F4E3A2E9-E7CE-44DC-A368-27AFEE93360A}" type="pres">
      <dgm:prSet presAssocID="{C5D1FE10-CB31-4205-AA24-614F324156DE}" presName="parentTextArrow" presStyleLbl="node1" presStyleIdx="0" presStyleCnt="3"/>
      <dgm:spPr/>
    </dgm:pt>
    <dgm:pt modelId="{08053A72-A071-4D78-92F3-E4F0F1B77DB3}" type="pres">
      <dgm:prSet presAssocID="{C5D1FE10-CB31-4205-AA24-614F324156DE}" presName="arrow" presStyleLbl="node1" presStyleIdx="1" presStyleCnt="3"/>
      <dgm:spPr/>
    </dgm:pt>
    <dgm:pt modelId="{63709BDE-891E-4A7E-85F6-76194A5E553E}" type="pres">
      <dgm:prSet presAssocID="{C5D1FE10-CB31-4205-AA24-614F324156DE}" presName="descendantArrow" presStyleCnt="0"/>
      <dgm:spPr/>
    </dgm:pt>
    <dgm:pt modelId="{83DFE6F2-2A6E-45C6-97F0-FF3305C4E013}" type="pres">
      <dgm:prSet presAssocID="{399F6243-753B-4E66-9909-9F30BB9FBB94}" presName="childTextArrow" presStyleLbl="fgAccFollowNode1" presStyleIdx="2" presStyleCnt="4">
        <dgm:presLayoutVars>
          <dgm:bulletEnabled val="1"/>
        </dgm:presLayoutVars>
      </dgm:prSet>
      <dgm:spPr/>
    </dgm:pt>
    <dgm:pt modelId="{082B062A-2FF0-4B47-93FB-47C2BF6118B9}" type="pres">
      <dgm:prSet presAssocID="{9BA2B6BE-680C-4B92-87DC-9948693B457C}" presName="childTextArrow" presStyleLbl="fgAccFollowNode1" presStyleIdx="3" presStyleCnt="4">
        <dgm:presLayoutVars>
          <dgm:bulletEnabled val="1"/>
        </dgm:presLayoutVars>
      </dgm:prSet>
      <dgm:spPr/>
    </dgm:pt>
    <dgm:pt modelId="{9DD18DD5-5F33-4C90-A280-0FEBB6973FFA}" type="pres">
      <dgm:prSet presAssocID="{0D5EBD2A-4A14-4667-BA64-7D2250509ED0}" presName="sp" presStyleCnt="0"/>
      <dgm:spPr/>
    </dgm:pt>
    <dgm:pt modelId="{1A36B7DE-DD50-48A4-94F3-C68FFF0BD09A}" type="pres">
      <dgm:prSet presAssocID="{D04C72EC-155F-4574-A25D-22BE4B798297}" presName="arrowAndChildren" presStyleCnt="0"/>
      <dgm:spPr/>
    </dgm:pt>
    <dgm:pt modelId="{F1D466A4-D9E1-4508-8023-135D0EC6CC30}" type="pres">
      <dgm:prSet presAssocID="{D04C72EC-155F-4574-A25D-22BE4B798297}" presName="parentTextArrow" presStyleLbl="node1" presStyleIdx="2" presStyleCnt="3" custScaleY="52565"/>
      <dgm:spPr/>
    </dgm:pt>
  </dgm:ptLst>
  <dgm:cxnLst>
    <dgm:cxn modelId="{16618505-580A-4F28-A07A-20528E450EA5}" type="presOf" srcId="{D53418EC-1025-4BA7-AEF7-B5F6747919C5}" destId="{FA870C49-ED9C-4A9E-A0F2-02414CC28231}" srcOrd="0" destOrd="0" presId="urn:microsoft.com/office/officeart/2005/8/layout/process4"/>
    <dgm:cxn modelId="{9BFA7F11-003D-42AD-BD41-8D3975B6CFCC}" srcId="{3C5C1B72-DB54-4384-B934-9D60D0FF5DD6}" destId="{299DE716-45D2-470A-B1A4-090D92A8DB3A}" srcOrd="0" destOrd="0" parTransId="{4442E9B4-56BA-4E28-8353-DD1DA93CF4D0}" sibTransId="{2EB9217E-89B0-4B36-A277-460B4FF2CEE6}"/>
    <dgm:cxn modelId="{EE45CE24-16B3-4647-9BEA-D4B41E47CD73}" type="presOf" srcId="{D04C72EC-155F-4574-A25D-22BE4B798297}" destId="{F1D466A4-D9E1-4508-8023-135D0EC6CC30}" srcOrd="0" destOrd="0" presId="urn:microsoft.com/office/officeart/2005/8/layout/process4"/>
    <dgm:cxn modelId="{27B49B2A-AE9B-4D57-BB3A-D61D7499B60C}" type="presOf" srcId="{399F6243-753B-4E66-9909-9F30BB9FBB94}" destId="{83DFE6F2-2A6E-45C6-97F0-FF3305C4E013}" srcOrd="0" destOrd="0" presId="urn:microsoft.com/office/officeart/2005/8/layout/process4"/>
    <dgm:cxn modelId="{9734D83C-3516-4A8F-8818-63A89CB13A3E}" type="presOf" srcId="{3C5C1B72-DB54-4384-B934-9D60D0FF5DD6}" destId="{09E75BEA-7DC1-4E5E-9509-6C87D989504A}" srcOrd="1" destOrd="0" presId="urn:microsoft.com/office/officeart/2005/8/layout/process4"/>
    <dgm:cxn modelId="{0717B16C-03CB-4EA3-A4A2-E43FFED9E843}" type="presOf" srcId="{299DE716-45D2-470A-B1A4-090D92A8DB3A}" destId="{B15641AF-47D8-4DA8-B587-690A2CC3A50B}" srcOrd="0" destOrd="0" presId="urn:microsoft.com/office/officeart/2005/8/layout/process4"/>
    <dgm:cxn modelId="{2B04134D-B7F3-4655-921E-DA50BF2C513E}" type="presOf" srcId="{3C5C1B72-DB54-4384-B934-9D60D0FF5DD6}" destId="{CB12AEC2-28F2-4C23-9800-A8497D027232}" srcOrd="0" destOrd="0" presId="urn:microsoft.com/office/officeart/2005/8/layout/process4"/>
    <dgm:cxn modelId="{D7FCC450-A0D2-4808-B3E0-93A3633FB992}" type="presOf" srcId="{8F9B8291-02EE-4296-A89F-61829EC65633}" destId="{4700DC44-9B66-40B1-B8DA-938901DFDA64}" srcOrd="0" destOrd="0" presId="urn:microsoft.com/office/officeart/2005/8/layout/process4"/>
    <dgm:cxn modelId="{2CB25872-39A4-443D-90C0-91C368B67878}" srcId="{D53418EC-1025-4BA7-AEF7-B5F6747919C5}" destId="{C5D1FE10-CB31-4205-AA24-614F324156DE}" srcOrd="1" destOrd="0" parTransId="{D18A186A-D897-40E6-AF33-657665CA1703}" sibTransId="{97BEFF5F-DC48-455B-8E97-4AD6B9DE7D66}"/>
    <dgm:cxn modelId="{715B6B74-BEB3-4413-A1EF-12CEC2E7BDF1}" type="presOf" srcId="{C5D1FE10-CB31-4205-AA24-614F324156DE}" destId="{08053A72-A071-4D78-92F3-E4F0F1B77DB3}" srcOrd="1" destOrd="0" presId="urn:microsoft.com/office/officeart/2005/8/layout/process4"/>
    <dgm:cxn modelId="{D2F74EBA-A8EB-4BA9-8836-F88BC8F3C382}" srcId="{C5D1FE10-CB31-4205-AA24-614F324156DE}" destId="{9BA2B6BE-680C-4B92-87DC-9948693B457C}" srcOrd="1" destOrd="0" parTransId="{40CBC48F-3677-46A8-B54B-B9FDAD8D7997}" sibTransId="{11A95B55-6E95-40CA-9073-5028DFB3B9FE}"/>
    <dgm:cxn modelId="{41C284BC-0B57-4526-992F-49CFC8AF9BD3}" srcId="{D53418EC-1025-4BA7-AEF7-B5F6747919C5}" destId="{D04C72EC-155F-4574-A25D-22BE4B798297}" srcOrd="0" destOrd="0" parTransId="{FAD3ED58-DA85-40D4-97A3-9D727FC0EA55}" sibTransId="{0D5EBD2A-4A14-4667-BA64-7D2250509ED0}"/>
    <dgm:cxn modelId="{A69EEBC3-9193-4C4A-A0F2-07B60F0A11B8}" type="presOf" srcId="{9BA2B6BE-680C-4B92-87DC-9948693B457C}" destId="{082B062A-2FF0-4B47-93FB-47C2BF6118B9}" srcOrd="0" destOrd="0" presId="urn:microsoft.com/office/officeart/2005/8/layout/process4"/>
    <dgm:cxn modelId="{B58F75DD-87FE-4B5A-AEFF-C0D2E3CBD869}" srcId="{C5D1FE10-CB31-4205-AA24-614F324156DE}" destId="{399F6243-753B-4E66-9909-9F30BB9FBB94}" srcOrd="0" destOrd="0" parTransId="{1C4BE7E3-2345-4D29-BD20-BE0D92A1352A}" sibTransId="{ABBA7DB3-9418-4EB9-98FA-77D39D124142}"/>
    <dgm:cxn modelId="{B983E2E1-484E-4C4D-BDA9-2E9B96A8A160}" srcId="{3C5C1B72-DB54-4384-B934-9D60D0FF5DD6}" destId="{8F9B8291-02EE-4296-A89F-61829EC65633}" srcOrd="1" destOrd="0" parTransId="{91EEF4E5-F0F8-4631-8960-D6E7F38AECC7}" sibTransId="{2DFAD846-7BA9-4247-823B-A4B55F8CA310}"/>
    <dgm:cxn modelId="{DA9876F3-A563-414D-A9BA-8F9B2B2B764B}" type="presOf" srcId="{C5D1FE10-CB31-4205-AA24-614F324156DE}" destId="{F4E3A2E9-E7CE-44DC-A368-27AFEE93360A}" srcOrd="0" destOrd="0" presId="urn:microsoft.com/office/officeart/2005/8/layout/process4"/>
    <dgm:cxn modelId="{D334C9FB-6AB5-4DEA-B4A4-E432496664F3}" srcId="{D53418EC-1025-4BA7-AEF7-B5F6747919C5}" destId="{3C5C1B72-DB54-4384-B934-9D60D0FF5DD6}" srcOrd="2" destOrd="0" parTransId="{F15B2FA7-6386-494C-8941-1779A7CB2E07}" sibTransId="{1B0BCA8D-44E0-4478-A346-9B0D9A37C23A}"/>
    <dgm:cxn modelId="{23293C7E-9128-4F4B-BF50-473E3F2D9757}" type="presParOf" srcId="{FA870C49-ED9C-4A9E-A0F2-02414CC28231}" destId="{F4F7FF5B-3339-4171-B075-12E34D79CD22}" srcOrd="0" destOrd="0" presId="urn:microsoft.com/office/officeart/2005/8/layout/process4"/>
    <dgm:cxn modelId="{96B585B3-4648-4D5B-AACC-9109FCCDE064}" type="presParOf" srcId="{F4F7FF5B-3339-4171-B075-12E34D79CD22}" destId="{CB12AEC2-28F2-4C23-9800-A8497D027232}" srcOrd="0" destOrd="0" presId="urn:microsoft.com/office/officeart/2005/8/layout/process4"/>
    <dgm:cxn modelId="{4509CCF4-E7F9-4B5F-BED0-569B33CC9523}" type="presParOf" srcId="{F4F7FF5B-3339-4171-B075-12E34D79CD22}" destId="{09E75BEA-7DC1-4E5E-9509-6C87D989504A}" srcOrd="1" destOrd="0" presId="urn:microsoft.com/office/officeart/2005/8/layout/process4"/>
    <dgm:cxn modelId="{51B3F7E0-6703-4856-B2A8-C6A02B3C1D12}" type="presParOf" srcId="{F4F7FF5B-3339-4171-B075-12E34D79CD22}" destId="{002FCFC0-80CA-4669-8608-4E670ABF3B29}" srcOrd="2" destOrd="0" presId="urn:microsoft.com/office/officeart/2005/8/layout/process4"/>
    <dgm:cxn modelId="{D070B10F-224C-4126-87BF-E3C6AA250AC9}" type="presParOf" srcId="{002FCFC0-80CA-4669-8608-4E670ABF3B29}" destId="{B15641AF-47D8-4DA8-B587-690A2CC3A50B}" srcOrd="0" destOrd="0" presId="urn:microsoft.com/office/officeart/2005/8/layout/process4"/>
    <dgm:cxn modelId="{BEA49688-9B26-4D91-9236-38163F4A069E}" type="presParOf" srcId="{002FCFC0-80CA-4669-8608-4E670ABF3B29}" destId="{4700DC44-9B66-40B1-B8DA-938901DFDA64}" srcOrd="1" destOrd="0" presId="urn:microsoft.com/office/officeart/2005/8/layout/process4"/>
    <dgm:cxn modelId="{B23FBFD4-E6CF-45FF-83DF-C1C9D3F2971A}" type="presParOf" srcId="{FA870C49-ED9C-4A9E-A0F2-02414CC28231}" destId="{8933D68F-DA55-4952-B7C0-31B03AEA2F99}" srcOrd="1" destOrd="0" presId="urn:microsoft.com/office/officeart/2005/8/layout/process4"/>
    <dgm:cxn modelId="{52A63DD3-D6B5-4C6B-921A-D39DB3CC9266}" type="presParOf" srcId="{FA870C49-ED9C-4A9E-A0F2-02414CC28231}" destId="{95A00B3B-20D0-471F-BE0C-13214B7EEEAA}" srcOrd="2" destOrd="0" presId="urn:microsoft.com/office/officeart/2005/8/layout/process4"/>
    <dgm:cxn modelId="{DDA97EA1-B4D8-4081-AED9-F1EB422BC6F0}" type="presParOf" srcId="{95A00B3B-20D0-471F-BE0C-13214B7EEEAA}" destId="{F4E3A2E9-E7CE-44DC-A368-27AFEE93360A}" srcOrd="0" destOrd="0" presId="urn:microsoft.com/office/officeart/2005/8/layout/process4"/>
    <dgm:cxn modelId="{6C544586-31D9-4222-B3D6-DCFDE391E155}" type="presParOf" srcId="{95A00B3B-20D0-471F-BE0C-13214B7EEEAA}" destId="{08053A72-A071-4D78-92F3-E4F0F1B77DB3}" srcOrd="1" destOrd="0" presId="urn:microsoft.com/office/officeart/2005/8/layout/process4"/>
    <dgm:cxn modelId="{4F4DB3ED-5CF6-482B-B2C2-B24EFBA7111A}" type="presParOf" srcId="{95A00B3B-20D0-471F-BE0C-13214B7EEEAA}" destId="{63709BDE-891E-4A7E-85F6-76194A5E553E}" srcOrd="2" destOrd="0" presId="urn:microsoft.com/office/officeart/2005/8/layout/process4"/>
    <dgm:cxn modelId="{C7432331-1E57-4E34-841A-6DE228120689}" type="presParOf" srcId="{63709BDE-891E-4A7E-85F6-76194A5E553E}" destId="{83DFE6F2-2A6E-45C6-97F0-FF3305C4E013}" srcOrd="0" destOrd="0" presId="urn:microsoft.com/office/officeart/2005/8/layout/process4"/>
    <dgm:cxn modelId="{97301C10-620A-4C86-959D-FC3323882B24}" type="presParOf" srcId="{63709BDE-891E-4A7E-85F6-76194A5E553E}" destId="{082B062A-2FF0-4B47-93FB-47C2BF6118B9}" srcOrd="1" destOrd="0" presId="urn:microsoft.com/office/officeart/2005/8/layout/process4"/>
    <dgm:cxn modelId="{82DED74C-DFDE-400C-9837-88421B48AFEA}" type="presParOf" srcId="{FA870C49-ED9C-4A9E-A0F2-02414CC28231}" destId="{9DD18DD5-5F33-4C90-A280-0FEBB6973FFA}" srcOrd="3" destOrd="0" presId="urn:microsoft.com/office/officeart/2005/8/layout/process4"/>
    <dgm:cxn modelId="{04FDC90C-E79E-4ABE-9F0D-4C6368FF0A49}" type="presParOf" srcId="{FA870C49-ED9C-4A9E-A0F2-02414CC28231}" destId="{1A36B7DE-DD50-48A4-94F3-C68FFF0BD09A}" srcOrd="4" destOrd="0" presId="urn:microsoft.com/office/officeart/2005/8/layout/process4"/>
    <dgm:cxn modelId="{0CBA7C44-1B6A-4D9E-AD16-835C2B8F110A}" type="presParOf" srcId="{1A36B7DE-DD50-48A4-94F3-C68FFF0BD09A}" destId="{F1D466A4-D9E1-4508-8023-135D0EC6CC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B1F2F-0ADA-458F-8A8E-D48C521CC2E5}">
      <dsp:nvSpPr>
        <dsp:cNvPr id="0" name=""/>
        <dsp:cNvSpPr/>
      </dsp:nvSpPr>
      <dsp:spPr>
        <a:xfrm rot="16200000">
          <a:off x="1131558" y="1280141"/>
          <a:ext cx="2710723" cy="1656539"/>
        </a:xfrm>
        <a:prstGeom prst="round2SameRect">
          <a:avLst>
            <a:gd name="adj1" fmla="val 16670"/>
            <a:gd name="adj2" fmla="val 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412750" rIns="371475" bIns="412750" numCol="1" spcCol="1270" anchor="t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500" kern="1200" dirty="0"/>
        </a:p>
      </dsp:txBody>
      <dsp:txXfrm rot="5400000">
        <a:off x="1739530" y="833929"/>
        <a:ext cx="1575659" cy="2548963"/>
      </dsp:txXfrm>
    </dsp:sp>
    <dsp:sp modelId="{D3BDBC73-FAEE-4C5A-97AF-040295CEF462}">
      <dsp:nvSpPr>
        <dsp:cNvPr id="0" name=""/>
        <dsp:cNvSpPr/>
      </dsp:nvSpPr>
      <dsp:spPr>
        <a:xfrm rot="5400000">
          <a:off x="2863318" y="1280141"/>
          <a:ext cx="2710723" cy="1656539"/>
        </a:xfrm>
        <a:prstGeom prst="round2SameRect">
          <a:avLst>
            <a:gd name="adj1" fmla="val 16670"/>
            <a:gd name="adj2" fmla="val 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203200" rIns="121920" bIns="203200" numCol="1" spcCol="1270" anchor="t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검증 데이터 평가</a:t>
          </a:r>
        </a:p>
      </dsp:txBody>
      <dsp:txXfrm rot="-5400000">
        <a:off x="3390410" y="833929"/>
        <a:ext cx="1575659" cy="2548963"/>
      </dsp:txXfrm>
    </dsp:sp>
    <dsp:sp modelId="{075C6476-F518-44C5-91C6-BB80C0F133EE}">
      <dsp:nvSpPr>
        <dsp:cNvPr id="0" name=""/>
        <dsp:cNvSpPr/>
      </dsp:nvSpPr>
      <dsp:spPr>
        <a:xfrm>
          <a:off x="2486750" y="0"/>
          <a:ext cx="1731759" cy="173167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bg2">
            <a:lumMod val="75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4A6D2-74A8-41B9-B012-CDB0528023ED}">
      <dsp:nvSpPr>
        <dsp:cNvPr id="0" name=""/>
        <dsp:cNvSpPr/>
      </dsp:nvSpPr>
      <dsp:spPr>
        <a:xfrm rot="10800000">
          <a:off x="2486750" y="2484724"/>
          <a:ext cx="1731759" cy="173167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bg2">
            <a:lumMod val="7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75BEA-7DC1-4E5E-9509-6C87D989504A}">
      <dsp:nvSpPr>
        <dsp:cNvPr id="0" name=""/>
        <dsp:cNvSpPr/>
      </dsp:nvSpPr>
      <dsp:spPr>
        <a:xfrm>
          <a:off x="0" y="4132697"/>
          <a:ext cx="9448799" cy="1782973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가장 좋은 특성</a:t>
          </a:r>
          <a:r>
            <a:rPr lang="en-US" altLang="ko-KR" sz="2700" kern="1200" dirty="0"/>
            <a:t>: </a:t>
          </a:r>
          <a:r>
            <a:rPr lang="ko-KR" altLang="en-US" sz="2700" kern="1200" dirty="0"/>
            <a:t>시계 바늘의 각도</a:t>
          </a:r>
        </a:p>
      </dsp:txBody>
      <dsp:txXfrm>
        <a:off x="0" y="4132697"/>
        <a:ext cx="9448799" cy="962805"/>
      </dsp:txXfrm>
    </dsp:sp>
    <dsp:sp modelId="{B15641AF-47D8-4DA8-B587-690A2CC3A50B}">
      <dsp:nvSpPr>
        <dsp:cNvPr id="0" name=""/>
        <dsp:cNvSpPr/>
      </dsp:nvSpPr>
      <dsp:spPr>
        <a:xfrm>
          <a:off x="0" y="5059843"/>
          <a:ext cx="4724399" cy="8201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Theta1: 45</a:t>
          </a: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Theta2: 0</a:t>
          </a:r>
          <a:endParaRPr lang="ko-KR" altLang="en-US" sz="2200" kern="1200" dirty="0"/>
        </a:p>
      </dsp:txBody>
      <dsp:txXfrm>
        <a:off x="0" y="5059843"/>
        <a:ext cx="4724399" cy="820167"/>
      </dsp:txXfrm>
    </dsp:sp>
    <dsp:sp modelId="{4700DC44-9B66-40B1-B8DA-938901DFDA64}">
      <dsp:nvSpPr>
        <dsp:cNvPr id="0" name=""/>
        <dsp:cNvSpPr/>
      </dsp:nvSpPr>
      <dsp:spPr>
        <a:xfrm>
          <a:off x="4724399" y="5059843"/>
          <a:ext cx="4724399" cy="8201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Theta1: 90</a:t>
          </a: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Theta2: 140</a:t>
          </a:r>
          <a:endParaRPr lang="ko-KR" altLang="en-US" sz="2200" kern="1200" dirty="0"/>
        </a:p>
      </dsp:txBody>
      <dsp:txXfrm>
        <a:off x="4724399" y="5059843"/>
        <a:ext cx="4724399" cy="820167"/>
      </dsp:txXfrm>
    </dsp:sp>
    <dsp:sp modelId="{08053A72-A071-4D78-92F3-E4F0F1B77DB3}">
      <dsp:nvSpPr>
        <dsp:cNvPr id="0" name=""/>
        <dsp:cNvSpPr/>
      </dsp:nvSpPr>
      <dsp:spPr>
        <a:xfrm rot="10800000">
          <a:off x="0" y="1417228"/>
          <a:ext cx="9448799" cy="2742212"/>
        </a:xfrm>
        <a:prstGeom prst="upArrowCallou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더 나은 특성</a:t>
          </a:r>
          <a:r>
            <a:rPr lang="en-US" altLang="ko-KR" sz="2700" kern="1200" dirty="0"/>
            <a:t>: </a:t>
          </a:r>
          <a:r>
            <a:rPr lang="ko-KR" altLang="en-US" sz="2700" kern="1200" dirty="0"/>
            <a:t>시계 바늘의 좌표</a:t>
          </a:r>
        </a:p>
      </dsp:txBody>
      <dsp:txXfrm rot="-10800000">
        <a:off x="0" y="1417228"/>
        <a:ext cx="9448799" cy="962516"/>
      </dsp:txXfrm>
    </dsp:sp>
    <dsp:sp modelId="{83DFE6F2-2A6E-45C6-97F0-FF3305C4E013}">
      <dsp:nvSpPr>
        <dsp:cNvPr id="0" name=""/>
        <dsp:cNvSpPr/>
      </dsp:nvSpPr>
      <dsp:spPr>
        <a:xfrm>
          <a:off x="0" y="2379745"/>
          <a:ext cx="4724399" cy="8199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{x1: 0.7, y1: 0.7}</a:t>
          </a: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{x2: 0.5, y2: 0.0}</a:t>
          </a:r>
          <a:endParaRPr lang="ko-KR" altLang="en-US" sz="2200" kern="1200" dirty="0"/>
        </a:p>
      </dsp:txBody>
      <dsp:txXfrm>
        <a:off x="0" y="2379745"/>
        <a:ext cx="4724399" cy="819921"/>
      </dsp:txXfrm>
    </dsp:sp>
    <dsp:sp modelId="{082B062A-2FF0-4B47-93FB-47C2BF6118B9}">
      <dsp:nvSpPr>
        <dsp:cNvPr id="0" name=""/>
        <dsp:cNvSpPr/>
      </dsp:nvSpPr>
      <dsp:spPr>
        <a:xfrm>
          <a:off x="4724399" y="2379745"/>
          <a:ext cx="4724399" cy="8199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{x1: 0.0, y1: 1.0}</a:t>
          </a: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{x2: -0.38, y2: 0.32}</a:t>
          </a:r>
          <a:endParaRPr lang="ko-KR" altLang="en-US" sz="2200" kern="1200" dirty="0"/>
        </a:p>
      </dsp:txBody>
      <dsp:txXfrm>
        <a:off x="4724399" y="2379745"/>
        <a:ext cx="4724399" cy="819921"/>
      </dsp:txXfrm>
    </dsp:sp>
    <dsp:sp modelId="{F1D466A4-D9E1-4508-8023-135D0EC6CC30}">
      <dsp:nvSpPr>
        <dsp:cNvPr id="0" name=""/>
        <dsp:cNvSpPr/>
      </dsp:nvSpPr>
      <dsp:spPr>
        <a:xfrm rot="10800000">
          <a:off x="0" y="2529"/>
          <a:ext cx="9448799" cy="1441444"/>
        </a:xfrm>
        <a:prstGeom prst="upArrowCallou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원본데이터</a:t>
          </a:r>
          <a:r>
            <a:rPr lang="en-US" altLang="ko-KR" sz="2700" kern="1200" dirty="0"/>
            <a:t>: 2</a:t>
          </a:r>
          <a:r>
            <a:rPr lang="ko-KR" altLang="en-US" sz="2700" kern="1200" dirty="0"/>
            <a:t>차원 픽셀 데이터</a:t>
          </a:r>
        </a:p>
      </dsp:txBody>
      <dsp:txXfrm rot="10800000">
        <a:off x="0" y="2529"/>
        <a:ext cx="9448799" cy="936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83C1-2433-4CDC-A59E-6D163FBB97F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2DCDD-A9AB-4A37-B69D-05A7195C2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2DCDD-A9AB-4A37-B69D-05A7195C28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5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2DCDD-A9AB-4A37-B69D-05A7195C28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8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3" y="6577018"/>
            <a:ext cx="18288000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머신 러닝의 기본 요소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998714"/>
            <a:ext cx="14914286" cy="4924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1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172200" y="3819804"/>
            <a:ext cx="4122258" cy="1323696"/>
            <a:chOff x="5834549" y="3799143"/>
            <a:chExt cx="4122258" cy="132369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799143"/>
              <a:ext cx="4122258" cy="13236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1" kern="0" spc="3101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8427-EA8B-4F65-A912-0C6820EF5328}"/>
              </a:ext>
            </a:extLst>
          </p:cNvPr>
          <p:cNvSpPr txBox="1"/>
          <p:nvPr/>
        </p:nvSpPr>
        <p:spPr>
          <a:xfrm>
            <a:off x="381000" y="18669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훈련 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검증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테스트 세트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4F83D-977D-4CB6-8FEA-E40395C414BC}"/>
              </a:ext>
            </a:extLst>
          </p:cNvPr>
          <p:cNvSpPr txBox="1"/>
          <p:nvPr/>
        </p:nvSpPr>
        <p:spPr>
          <a:xfrm>
            <a:off x="609600" y="3639354"/>
            <a:ext cx="35814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훈련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6D55F-3257-4343-8B82-26666E85FA90}"/>
              </a:ext>
            </a:extLst>
          </p:cNvPr>
          <p:cNvSpPr txBox="1"/>
          <p:nvPr/>
        </p:nvSpPr>
        <p:spPr>
          <a:xfrm>
            <a:off x="4210048" y="3639354"/>
            <a:ext cx="1371600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검증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38506C8-8245-4D49-9352-135FA45A550D}"/>
              </a:ext>
            </a:extLst>
          </p:cNvPr>
          <p:cNvSpPr/>
          <p:nvPr/>
        </p:nvSpPr>
        <p:spPr>
          <a:xfrm>
            <a:off x="6217443" y="3875157"/>
            <a:ext cx="914400" cy="3539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A4684-4643-425D-B3D5-947393F3F834}"/>
              </a:ext>
            </a:extLst>
          </p:cNvPr>
          <p:cNvSpPr txBox="1"/>
          <p:nvPr/>
        </p:nvSpPr>
        <p:spPr>
          <a:xfrm>
            <a:off x="7772400" y="3639354"/>
            <a:ext cx="2743200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테스트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BD728-B83E-4BC8-843E-D8152869B312}"/>
              </a:ext>
            </a:extLst>
          </p:cNvPr>
          <p:cNvSpPr txBox="1"/>
          <p:nvPr/>
        </p:nvSpPr>
        <p:spPr>
          <a:xfrm>
            <a:off x="609600" y="4562802"/>
            <a:ext cx="6858000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대부분 훈련데이터의 일부분</a:t>
            </a:r>
            <a:r>
              <a:rPr lang="en-US" altLang="ko-KR" dirty="0"/>
              <a:t>(20%-30%)</a:t>
            </a:r>
            <a:r>
              <a:rPr lang="ko-KR" altLang="en-US" dirty="0"/>
              <a:t>을 테스트데이터로 사용함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620A4-169B-427C-851F-19721807AD63}"/>
              </a:ext>
            </a:extLst>
          </p:cNvPr>
          <p:cNvSpPr txBox="1"/>
          <p:nvPr/>
        </p:nvSpPr>
        <p:spPr>
          <a:xfrm>
            <a:off x="609600" y="6743700"/>
            <a:ext cx="13411200" cy="14157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검증데이터가 있어야 하는 이유</a:t>
            </a:r>
            <a:r>
              <a:rPr lang="en-US" altLang="ko-KR" sz="2800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개발할 때 항상 </a:t>
            </a:r>
            <a:r>
              <a:rPr lang="ko-KR" altLang="en-US" sz="2000" b="1" dirty="0">
                <a:highlight>
                  <a:srgbClr val="FFFF00"/>
                </a:highlight>
              </a:rPr>
              <a:t>모델의 설정을 튜닝</a:t>
            </a:r>
            <a:r>
              <a:rPr lang="en-US" altLang="ko-KR" sz="2000" dirty="0"/>
              <a:t>(</a:t>
            </a:r>
            <a:r>
              <a:rPr lang="ko-KR" altLang="en-US" sz="2000" dirty="0"/>
              <a:t>레이어의 수</a:t>
            </a:r>
            <a:r>
              <a:rPr lang="en-US" altLang="ko-KR" sz="2000" dirty="0"/>
              <a:t>, </a:t>
            </a:r>
            <a:r>
              <a:rPr lang="ko-KR" altLang="en-US" sz="2000" dirty="0"/>
              <a:t>뉴런의 수</a:t>
            </a:r>
            <a:r>
              <a:rPr lang="en-US" altLang="ko-KR" sz="2000" dirty="0"/>
              <a:t>)</a:t>
            </a:r>
            <a:r>
              <a:rPr lang="ko-KR" altLang="en-US" sz="2000" dirty="0"/>
              <a:t>하기 때문이다</a:t>
            </a:r>
            <a:r>
              <a:rPr lang="en-US" altLang="ko-KR" sz="2000" dirty="0"/>
              <a:t>.  </a:t>
            </a:r>
            <a:r>
              <a:rPr lang="ko-KR" altLang="en-US" sz="2000" dirty="0"/>
              <a:t>검증 세트의 성능을 기반으로 모델의 설정을 튜닝하면 검증 세트로 모델을 직접 훈련하지 않더라도 빠르게 검증 세트에 </a:t>
            </a:r>
            <a:r>
              <a:rPr lang="ko-KR" altLang="en-US" sz="2000" dirty="0" err="1"/>
              <a:t>과대적합될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6351729-D058-4254-BEFA-8B90E6FCA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937779"/>
              </p:ext>
            </p:extLst>
          </p:nvPr>
        </p:nvGraphicFramePr>
        <p:xfrm>
          <a:off x="10934225" y="2239040"/>
          <a:ext cx="67056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50BF0F-CD2A-40C7-842C-B0D86322FFE4}"/>
              </a:ext>
            </a:extLst>
          </p:cNvPr>
          <p:cNvSpPr txBox="1"/>
          <p:nvPr/>
        </p:nvSpPr>
        <p:spPr>
          <a:xfrm>
            <a:off x="12740165" y="3885693"/>
            <a:ext cx="137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튜닝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9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10F59-1893-4ED1-B92F-C3A7A45B7A84}"/>
              </a:ext>
            </a:extLst>
          </p:cNvPr>
          <p:cNvSpPr txBox="1"/>
          <p:nvPr/>
        </p:nvSpPr>
        <p:spPr>
          <a:xfrm>
            <a:off x="381000" y="18669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단순 홀드아웃 검증</a:t>
            </a:r>
            <a:endParaRPr lang="en-US" altLang="ko-KR" sz="3600" b="1" dirty="0"/>
          </a:p>
          <a:p>
            <a:r>
              <a:rPr lang="en-US" altLang="ko-KR" sz="3600" dirty="0"/>
              <a:t>___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1413DF0-FEA4-495E-9D0D-C359AA4B5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78290"/>
              </p:ext>
            </p:extLst>
          </p:nvPr>
        </p:nvGraphicFramePr>
        <p:xfrm>
          <a:off x="1485899" y="5053874"/>
          <a:ext cx="6172200" cy="120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467">
                  <a:extLst>
                    <a:ext uri="{9D8B030D-6E8A-4147-A177-3AD203B41FA5}">
                      <a16:colId xmlns:a16="http://schemas.microsoft.com/office/drawing/2014/main" val="3684511219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1811501196"/>
                    </a:ext>
                  </a:extLst>
                </a:gridCol>
              </a:tblGrid>
              <a:tr h="120032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613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539618-C682-434C-A3BA-B01508DC9E85}"/>
              </a:ext>
            </a:extLst>
          </p:cNvPr>
          <p:cNvSpPr txBox="1"/>
          <p:nvPr/>
        </p:nvSpPr>
        <p:spPr>
          <a:xfrm>
            <a:off x="2886695" y="540104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훈련 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BF82E-DE81-4DA0-867A-9D6915F8A84E}"/>
              </a:ext>
            </a:extLst>
          </p:cNvPr>
          <p:cNvSpPr txBox="1"/>
          <p:nvPr/>
        </p:nvSpPr>
        <p:spPr>
          <a:xfrm>
            <a:off x="5531642" y="5185605"/>
            <a:ext cx="2462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홀드아웃</a:t>
            </a:r>
            <a:endParaRPr lang="en-US" altLang="ko-KR" sz="2800" dirty="0"/>
          </a:p>
          <a:p>
            <a:pPr algn="ctr"/>
            <a:r>
              <a:rPr lang="ko-KR" altLang="en-US" sz="2800" dirty="0"/>
              <a:t>검증 세트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FF358C43-80D7-4B69-92EA-4E3E6D811787}"/>
              </a:ext>
            </a:extLst>
          </p:cNvPr>
          <p:cNvSpPr/>
          <p:nvPr/>
        </p:nvSpPr>
        <p:spPr>
          <a:xfrm rot="16200000">
            <a:off x="4271917" y="2948256"/>
            <a:ext cx="600165" cy="3505200"/>
          </a:xfrm>
          <a:prstGeom prst="rightBrace">
            <a:avLst>
              <a:gd name="adj1" fmla="val 23512"/>
              <a:gd name="adj2" fmla="val 520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3632C-51BC-4384-8FDC-792D5905B67C}"/>
              </a:ext>
            </a:extLst>
          </p:cNvPr>
          <p:cNvSpPr txBox="1"/>
          <p:nvPr/>
        </p:nvSpPr>
        <p:spPr>
          <a:xfrm>
            <a:off x="3124200" y="4026857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레이블된</a:t>
            </a:r>
            <a:r>
              <a:rPr lang="ko-KR" altLang="en-US" dirty="0"/>
              <a:t> 전체 가용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FB825-C5C2-4466-A8EF-C2F4032BE7C9}"/>
              </a:ext>
            </a:extLst>
          </p:cNvPr>
          <p:cNvSpPr txBox="1"/>
          <p:nvPr/>
        </p:nvSpPr>
        <p:spPr>
          <a:xfrm>
            <a:off x="12192000" y="2467064"/>
            <a:ext cx="4800600" cy="7078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Cf)</a:t>
            </a:r>
            <a:r>
              <a:rPr lang="ko-KR" altLang="en-US" sz="2000" dirty="0"/>
              <a:t> 정보 누설을 막기 위해 테스트 세트를 사용하여 모델 튜닝은 하지 않는다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CEB429F-E8C7-475C-B9BC-2C5F14545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43" y="4277968"/>
            <a:ext cx="8164064" cy="5668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BB1F37-8FDB-41F4-A660-EB3BA04740B8}"/>
              </a:ext>
            </a:extLst>
          </p:cNvPr>
          <p:cNvSpPr txBox="1"/>
          <p:nvPr/>
        </p:nvSpPr>
        <p:spPr>
          <a:xfrm>
            <a:off x="9494043" y="3848100"/>
            <a:ext cx="231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코드 참조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2691C-BFC9-496F-AADE-4540153223C7}"/>
              </a:ext>
            </a:extLst>
          </p:cNvPr>
          <p:cNvSpPr txBox="1"/>
          <p:nvPr/>
        </p:nvSpPr>
        <p:spPr>
          <a:xfrm>
            <a:off x="629893" y="7953463"/>
            <a:ext cx="7231855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데이터 샘플 수가 적을 때</a:t>
            </a:r>
            <a:r>
              <a:rPr lang="en-US" altLang="ko-KR" sz="2400" dirty="0"/>
              <a:t>, </a:t>
            </a:r>
            <a:r>
              <a:rPr lang="ko-KR" altLang="en-US" sz="2400" dirty="0"/>
              <a:t>검증 세트와 테스트 세트의 샘플이 너무 적어 주어진 전체 데이터를 통계적으로 대표하지 못하는 문제 발생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213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C8F1F-11A4-4C54-B84B-35735E6F88B3}"/>
              </a:ext>
            </a:extLst>
          </p:cNvPr>
          <p:cNvSpPr txBox="1"/>
          <p:nvPr/>
        </p:nvSpPr>
        <p:spPr>
          <a:xfrm>
            <a:off x="381000" y="18669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K-</a:t>
            </a:r>
            <a:r>
              <a:rPr lang="ko-KR" altLang="en-US" sz="3600" b="1" dirty="0"/>
              <a:t>겹 교차 검증</a:t>
            </a:r>
            <a:endParaRPr lang="en-US" altLang="ko-KR" sz="3600" b="1" dirty="0"/>
          </a:p>
          <a:p>
            <a:r>
              <a:rPr lang="en-US" altLang="ko-KR" sz="3600" dirty="0"/>
              <a:t>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D1D42-301F-4043-8BA6-B12D6D6B3583}"/>
              </a:ext>
            </a:extLst>
          </p:cNvPr>
          <p:cNvSpPr txBox="1"/>
          <p:nvPr/>
        </p:nvSpPr>
        <p:spPr>
          <a:xfrm>
            <a:off x="381000" y="4561166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-&gt; </a:t>
            </a:r>
            <a:r>
              <a:rPr lang="ko-KR" altLang="en-US" sz="2400" dirty="0"/>
              <a:t>데이터를 동일한 크기를 가진 </a:t>
            </a:r>
            <a:r>
              <a:rPr lang="en-US" altLang="ko-KR" sz="2400" dirty="0"/>
              <a:t>K</a:t>
            </a:r>
            <a:r>
              <a:rPr lang="ko-KR" altLang="en-US" sz="2400" dirty="0"/>
              <a:t>개 분할로 나눔</a:t>
            </a:r>
            <a:endParaRPr lang="en-US" altLang="ko-KR" sz="2400" dirty="0"/>
          </a:p>
          <a:p>
            <a:r>
              <a:rPr lang="ko-KR" altLang="en-US" sz="2400" dirty="0"/>
              <a:t>       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각 분할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에 대해 남은 </a:t>
            </a:r>
            <a:r>
              <a:rPr lang="en-US" altLang="ko-KR" sz="2400" dirty="0"/>
              <a:t>k-1</a:t>
            </a:r>
            <a:r>
              <a:rPr lang="ko-KR" altLang="en-US" sz="2400" dirty="0"/>
              <a:t>개의 분할로 모델을 훈련</a:t>
            </a:r>
            <a:endParaRPr lang="en-US" altLang="ko-KR" sz="2400" dirty="0"/>
          </a:p>
          <a:p>
            <a:r>
              <a:rPr lang="ko-KR" altLang="en-US" sz="2400" dirty="0"/>
              <a:t>              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분할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에서 모델을 평가</a:t>
            </a:r>
            <a:endParaRPr lang="en-US" altLang="ko-KR" sz="2400" dirty="0"/>
          </a:p>
          <a:p>
            <a:r>
              <a:rPr lang="ko-KR" altLang="en-US" sz="2400" dirty="0"/>
              <a:t>                   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최종 점수는 이렇게 얻은 </a:t>
            </a:r>
            <a:r>
              <a:rPr lang="en-US" altLang="ko-KR" sz="2400" dirty="0"/>
              <a:t>k</a:t>
            </a:r>
            <a:r>
              <a:rPr lang="ko-KR" altLang="en-US" sz="2400" dirty="0"/>
              <a:t>개의 점수를 평균 계산하여 산출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5B4236-E611-440F-856B-B5840BA48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40660"/>
              </p:ext>
            </p:extLst>
          </p:nvPr>
        </p:nvGraphicFramePr>
        <p:xfrm>
          <a:off x="9601200" y="4952822"/>
          <a:ext cx="7391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140603463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145939141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9419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검증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훈련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훈련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7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0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훈련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검증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훈련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12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훈련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훈련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검증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31259"/>
                  </a:ext>
                </a:extLst>
              </a:tr>
            </a:tbl>
          </a:graphicData>
        </a:graphic>
      </p:graphicFrame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B6B8D0CC-2640-4E84-A3E5-4C67F11AA296}"/>
              </a:ext>
            </a:extLst>
          </p:cNvPr>
          <p:cNvSpPr/>
          <p:nvPr/>
        </p:nvSpPr>
        <p:spPr>
          <a:xfrm rot="16200000">
            <a:off x="12980194" y="1684615"/>
            <a:ext cx="633413" cy="5753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54E0E-5A24-402A-9A94-F8D465254808}"/>
              </a:ext>
            </a:extLst>
          </p:cNvPr>
          <p:cNvSpPr txBox="1"/>
          <p:nvPr/>
        </p:nvSpPr>
        <p:spPr>
          <a:xfrm>
            <a:off x="11696700" y="387512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데이터를 </a:t>
            </a:r>
            <a:r>
              <a:rPr lang="en-US" altLang="ko-KR" dirty="0"/>
              <a:t>3</a:t>
            </a:r>
            <a:r>
              <a:rPr lang="ko-KR" altLang="en-US" dirty="0"/>
              <a:t>개의 분할로 나눔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4BD417D-9698-47F0-9C64-D168C4DC5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76763"/>
              </p:ext>
            </p:extLst>
          </p:nvPr>
        </p:nvGraphicFramePr>
        <p:xfrm>
          <a:off x="8534400" y="4952822"/>
          <a:ext cx="1219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7039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폴드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8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2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폴드</a:t>
                      </a:r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폴드</a:t>
                      </a:r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30754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1DBF46D-B06D-49ED-B2F5-A1631DF10BD1}"/>
              </a:ext>
            </a:extLst>
          </p:cNvPr>
          <p:cNvSpPr/>
          <p:nvPr/>
        </p:nvSpPr>
        <p:spPr>
          <a:xfrm>
            <a:off x="13106400" y="7686675"/>
            <a:ext cx="457200" cy="5334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AD365-A1E8-43BB-98CE-AA67EE9F9618}"/>
              </a:ext>
            </a:extLst>
          </p:cNvPr>
          <p:cNvSpPr txBox="1"/>
          <p:nvPr/>
        </p:nvSpPr>
        <p:spPr>
          <a:xfrm>
            <a:off x="11458576" y="843709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검증점수 산출 후 평균 도출</a:t>
            </a:r>
          </a:p>
        </p:txBody>
      </p:sp>
    </p:spTree>
    <p:extLst>
      <p:ext uri="{BB962C8B-B14F-4D97-AF65-F5344CB8AC3E}">
        <p14:creationId xmlns:p14="http://schemas.microsoft.com/office/powerpoint/2010/main" val="309545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1A82DB-A487-4096-8A41-E535FAC7E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41006"/>
            <a:ext cx="9742985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5F447F-8F6F-4B31-9C9A-45781CA418EF}"/>
              </a:ext>
            </a:extLst>
          </p:cNvPr>
          <p:cNvSpPr txBox="1"/>
          <p:nvPr/>
        </p:nvSpPr>
        <p:spPr>
          <a:xfrm>
            <a:off x="381000" y="3840896"/>
            <a:ext cx="231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코드 참조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9C0EE-CF60-4C07-9FAB-CD1106C75927}"/>
              </a:ext>
            </a:extLst>
          </p:cNvPr>
          <p:cNvSpPr txBox="1"/>
          <p:nvPr/>
        </p:nvSpPr>
        <p:spPr>
          <a:xfrm>
            <a:off x="11658600" y="4527947"/>
            <a:ext cx="5638800" cy="123110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Cf)</a:t>
            </a:r>
            <a:r>
              <a:rPr lang="ko-KR" altLang="en-US" sz="2000" dirty="0"/>
              <a:t>  </a:t>
            </a:r>
            <a:r>
              <a:rPr lang="ko-KR" altLang="en-US" sz="2000" dirty="0" err="1"/>
              <a:t>셔플링을</a:t>
            </a:r>
            <a:r>
              <a:rPr lang="ko-KR" altLang="en-US" sz="2000" dirty="0"/>
              <a:t> 사용한 반복 </a:t>
            </a:r>
            <a:r>
              <a:rPr lang="en-US" altLang="ko-KR" sz="2000" dirty="0"/>
              <a:t>k-</a:t>
            </a:r>
            <a:r>
              <a:rPr lang="ko-KR" altLang="en-US" sz="2000" dirty="0"/>
              <a:t>겹 교차 검증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비교적 가용 데이터가 적고 가능한 정확하게 모델을 평가하고자 할 때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1861D-7262-4053-9625-7B6586AF1FFF}"/>
              </a:ext>
            </a:extLst>
          </p:cNvPr>
          <p:cNvSpPr txBox="1"/>
          <p:nvPr/>
        </p:nvSpPr>
        <p:spPr>
          <a:xfrm>
            <a:off x="381000" y="18669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K-</a:t>
            </a:r>
            <a:r>
              <a:rPr lang="ko-KR" altLang="en-US" sz="3600" b="1" dirty="0"/>
              <a:t>겹 교차 검증</a:t>
            </a:r>
            <a:endParaRPr lang="en-US" altLang="ko-KR" sz="3600" b="1" dirty="0"/>
          </a:p>
          <a:p>
            <a:r>
              <a:rPr lang="en-US" altLang="ko-KR" sz="3600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21672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14723B-49FD-4889-8D29-6E97CD3F675F}"/>
              </a:ext>
            </a:extLst>
          </p:cNvPr>
          <p:cNvSpPr txBox="1"/>
          <p:nvPr/>
        </p:nvSpPr>
        <p:spPr>
          <a:xfrm>
            <a:off x="762000" y="3870067"/>
            <a:ext cx="28194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대표성 있는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10CCB-58D8-4D6B-AE37-FAE459CB3935}"/>
              </a:ext>
            </a:extLst>
          </p:cNvPr>
          <p:cNvSpPr txBox="1"/>
          <p:nvPr/>
        </p:nvSpPr>
        <p:spPr>
          <a:xfrm>
            <a:off x="4024312" y="3908167"/>
            <a:ext cx="1264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훈련 세트와 테스트 세트가 주어진 데이터에 대한 대표성이 반드시 존재해야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CA9D6-68A1-44BC-8BF6-4C1E64917C33}"/>
              </a:ext>
            </a:extLst>
          </p:cNvPr>
          <p:cNvSpPr txBox="1"/>
          <p:nvPr/>
        </p:nvSpPr>
        <p:spPr>
          <a:xfrm>
            <a:off x="766762" y="5364896"/>
            <a:ext cx="28194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시간의 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646D1-B04D-4378-B79B-510F8D02622B}"/>
              </a:ext>
            </a:extLst>
          </p:cNvPr>
          <p:cNvSpPr txBox="1"/>
          <p:nvPr/>
        </p:nvSpPr>
        <p:spPr>
          <a:xfrm>
            <a:off x="4052886" y="5364896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과거의 데이터로부터 미래를 예측하려 한다면 데이터를 분할하기 전 랜덤하게 섞는 것은 미래의 정보가 누설되기 때문에 사용해선 안된다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A47B3-205E-43F1-864B-0448EF82838E}"/>
              </a:ext>
            </a:extLst>
          </p:cNvPr>
          <p:cNvSpPr txBox="1"/>
          <p:nvPr/>
        </p:nvSpPr>
        <p:spPr>
          <a:xfrm>
            <a:off x="762000" y="7353300"/>
            <a:ext cx="28194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중복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CF62D-F10B-440B-B0C0-C03134E21CF5}"/>
              </a:ext>
            </a:extLst>
          </p:cNvPr>
          <p:cNvSpPr txBox="1"/>
          <p:nvPr/>
        </p:nvSpPr>
        <p:spPr>
          <a:xfrm>
            <a:off x="4052886" y="7353300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한 데이터셋에 어떤 데이터 포인트가 두 번 등장하면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데이터를 섞고 훈련 세트와 검증 세트로 나누었을 때 훈련 세트와 검증 세트에 데이터 포인트가 중복될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05771-3EFF-4624-9F66-BCEC89909A92}"/>
              </a:ext>
            </a:extLst>
          </p:cNvPr>
          <p:cNvSpPr txBox="1"/>
          <p:nvPr/>
        </p:nvSpPr>
        <p:spPr>
          <a:xfrm>
            <a:off x="381000" y="18669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평가 방식을 선택할 때 주의사항</a:t>
            </a:r>
            <a:endParaRPr lang="en-US" altLang="ko-KR" sz="3600" b="1" dirty="0"/>
          </a:p>
          <a:p>
            <a:r>
              <a:rPr lang="en-US" altLang="ko-KR" sz="3600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282241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EE4E0E02-BA9D-4181-A5DF-A6E8B6E7F8AE}"/>
              </a:ext>
            </a:extLst>
          </p:cNvPr>
          <p:cNvGrpSpPr/>
          <p:nvPr/>
        </p:nvGrpSpPr>
        <p:grpSpPr>
          <a:xfrm>
            <a:off x="8016670" y="1525415"/>
            <a:ext cx="10485272" cy="7442032"/>
            <a:chOff x="13398000" y="2216546"/>
            <a:chExt cx="2999726" cy="2999726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FAA4E8C3-0B90-4FC5-B317-D3D36064E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8000" y="2216546"/>
              <a:ext cx="2999726" cy="2999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00200" y="8965303"/>
            <a:ext cx="6459738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03 –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데이터 </a:t>
            </a:r>
            <a:r>
              <a:rPr lang="ko-KR" altLang="en-US" sz="1300" kern="0" spc="9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전처리</a:t>
            </a:r>
            <a:r>
              <a:rPr lang="en-US" altLang="ko-KR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, 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특성 공학</a:t>
            </a:r>
            <a:r>
              <a:rPr lang="en-US" altLang="ko-KR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, 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특성 학습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616371" y="109643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4.3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98224" y="4985306"/>
            <a:ext cx="6459738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ko-KR" altLang="en-US" dirty="0"/>
              <a:t>모델 평가 외에도 모델 개발로 들어가기 전에 우리가 넘어야 할 중요한 질문이 있습니다</a:t>
            </a:r>
            <a:r>
              <a:rPr lang="en-US" altLang="ko-KR" dirty="0"/>
              <a:t>. </a:t>
            </a:r>
            <a:r>
              <a:rPr lang="ko-KR" altLang="en-US" dirty="0"/>
              <a:t>신경망에 입력 데이터와 타깃 데이터를 주입하기 전에 어떻게 준비해야 할까요</a:t>
            </a:r>
            <a:r>
              <a:rPr lang="en-US" altLang="ko-KR" dirty="0"/>
              <a:t>? </a:t>
            </a:r>
            <a:r>
              <a:rPr lang="ko-KR" altLang="en-US" dirty="0"/>
              <a:t>많은 데이터 전처리와 특성 공학 기법은 특정 도메인에 종속적입니다</a:t>
            </a:r>
            <a:r>
              <a:rPr lang="en-US" altLang="ko-KR" dirty="0"/>
              <a:t>. </a:t>
            </a:r>
          </a:p>
          <a:p>
            <a:pPr algn="just"/>
            <a:r>
              <a:rPr lang="en-US" altLang="ko-KR" dirty="0"/>
              <a:t> </a:t>
            </a:r>
          </a:p>
          <a:p>
            <a:pPr algn="just"/>
            <a:r>
              <a:rPr lang="en-US" altLang="ko-KR" dirty="0"/>
              <a:t> </a:t>
            </a:r>
            <a:r>
              <a:rPr lang="ko-KR" altLang="en-US" dirty="0"/>
              <a:t>이후 장에서 실전 문제를 보면서 이에 대해 다루겠습니다</a:t>
            </a:r>
            <a:r>
              <a:rPr lang="en-US" altLang="ko-KR" dirty="0"/>
              <a:t>. </a:t>
            </a:r>
            <a:r>
              <a:rPr lang="ko-KR" altLang="en-US" dirty="0"/>
              <a:t>여기서는 모든 종류의 데이터에 공통되는 기본 사항을 살펴보겠습니다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98224" y="2348976"/>
            <a:ext cx="117348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데이터 </a:t>
            </a:r>
            <a:r>
              <a:rPr lang="ko-KR" altLang="en-US" sz="3600" b="1" kern="0" spc="9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전처리</a:t>
            </a:r>
            <a:r>
              <a:rPr lang="en-US" altLang="ko-KR" sz="3600" b="1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, </a:t>
            </a:r>
            <a:r>
              <a:rPr lang="ko-KR" altLang="en-US" sz="3600" b="1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특성 공학</a:t>
            </a:r>
            <a:r>
              <a:rPr lang="en-US" altLang="ko-KR" sz="3600" b="1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, </a:t>
            </a:r>
          </a:p>
          <a:p>
            <a:r>
              <a:rPr lang="ko-KR" altLang="en-US" sz="3600" b="1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특성 학습 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34291" y="4533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1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88E86-8A64-46C2-A0F1-A011B74BB9F7}"/>
              </a:ext>
            </a:extLst>
          </p:cNvPr>
          <p:cNvSpPr txBox="1"/>
          <p:nvPr/>
        </p:nvSpPr>
        <p:spPr>
          <a:xfrm>
            <a:off x="585787" y="20193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신경망을 위한 데이터 </a:t>
            </a:r>
            <a:r>
              <a:rPr lang="ko-KR" altLang="en-US" sz="3600" b="1" dirty="0" err="1"/>
              <a:t>전처리</a:t>
            </a:r>
            <a:endParaRPr lang="en-US" altLang="ko-KR" sz="3600" b="1" dirty="0"/>
          </a:p>
          <a:p>
            <a:r>
              <a:rPr lang="en-US" altLang="ko-KR" sz="3600" dirty="0"/>
              <a:t>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90D59-9F89-4B60-921E-BC3D9653B7A9}"/>
              </a:ext>
            </a:extLst>
          </p:cNvPr>
          <p:cNvSpPr txBox="1"/>
          <p:nvPr/>
        </p:nvSpPr>
        <p:spPr>
          <a:xfrm>
            <a:off x="609600" y="421999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벡터화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7F1C2-4D89-4995-A995-B505263B4D02}"/>
              </a:ext>
            </a:extLst>
          </p:cNvPr>
          <p:cNvSpPr txBox="1"/>
          <p:nvPr/>
        </p:nvSpPr>
        <p:spPr>
          <a:xfrm>
            <a:off x="609600" y="5189847"/>
            <a:ext cx="1562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신경망에서 모든 입력과 타깃은 부동 소수 데이터로 이루어진 </a:t>
            </a:r>
            <a:r>
              <a:rPr lang="ko-KR" altLang="en-US" sz="2000" dirty="0" err="1"/>
              <a:t>텐서여야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사운드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텍스트 등 처리해야 할 것이 무엇이든지 먼저 </a:t>
            </a:r>
            <a:r>
              <a:rPr lang="ko-KR" altLang="en-US" sz="2000" dirty="0" err="1"/>
              <a:t>텐서로</a:t>
            </a:r>
            <a:r>
              <a:rPr lang="ko-KR" altLang="en-US" sz="2000" dirty="0"/>
              <a:t> 변환하여야 하는데 이 단계를 </a:t>
            </a:r>
            <a:r>
              <a:rPr lang="ko-KR" altLang="en-US" sz="2000" dirty="0">
                <a:highlight>
                  <a:srgbClr val="FFFF00"/>
                </a:highlight>
              </a:rPr>
              <a:t>데이터 벡터화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190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069214-D349-4369-BD61-0A4C847427C7}"/>
              </a:ext>
            </a:extLst>
          </p:cNvPr>
          <p:cNvSpPr txBox="1"/>
          <p:nvPr/>
        </p:nvSpPr>
        <p:spPr>
          <a:xfrm>
            <a:off x="585787" y="20193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신경망을 위한 데이터 </a:t>
            </a:r>
            <a:r>
              <a:rPr lang="ko-KR" altLang="en-US" sz="3600" b="1" dirty="0" err="1"/>
              <a:t>전처리</a:t>
            </a:r>
            <a:endParaRPr lang="en-US" altLang="ko-KR" sz="3600" b="1" dirty="0"/>
          </a:p>
          <a:p>
            <a:r>
              <a:rPr lang="en-US" altLang="ko-KR" sz="3600" dirty="0"/>
              <a:t>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FC5F1-4858-4B08-A024-930C7DC2A679}"/>
              </a:ext>
            </a:extLst>
          </p:cNvPr>
          <p:cNvSpPr txBox="1"/>
          <p:nvPr/>
        </p:nvSpPr>
        <p:spPr>
          <a:xfrm>
            <a:off x="585787" y="41529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값 정규화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93333-618B-4A06-8454-18B6DDBE7976}"/>
              </a:ext>
            </a:extLst>
          </p:cNvPr>
          <p:cNvSpPr txBox="1"/>
          <p:nvPr/>
        </p:nvSpPr>
        <p:spPr>
          <a:xfrm>
            <a:off x="585787" y="5255448"/>
            <a:ext cx="1562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일반적으로 비교적 큰 값이나 균일하지 않은 데이터를 신경망에 정제 없이 바로 주입하는 것은 </a:t>
            </a:r>
            <a:endParaRPr lang="en-US" altLang="ko-KR" sz="2000" dirty="0"/>
          </a:p>
          <a:p>
            <a:r>
              <a:rPr lang="ko-KR" altLang="en-US" sz="2000" dirty="0"/>
              <a:t>업데이트할 </a:t>
            </a:r>
            <a:r>
              <a:rPr lang="ko-KR" altLang="en-US" sz="2000" dirty="0" err="1"/>
              <a:t>그래디언트가</a:t>
            </a:r>
            <a:r>
              <a:rPr lang="ko-KR" altLang="en-US" sz="2000" dirty="0"/>
              <a:t> 커져 네트워크가 수렴하는 것을 방해한다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76713-765E-43BD-929F-25011A7F0281}"/>
              </a:ext>
            </a:extLst>
          </p:cNvPr>
          <p:cNvSpPr txBox="1"/>
          <p:nvPr/>
        </p:nvSpPr>
        <p:spPr>
          <a:xfrm>
            <a:off x="585787" y="4152900"/>
            <a:ext cx="11225213" cy="36625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작은 값을 취한다</a:t>
            </a:r>
            <a:r>
              <a:rPr lang="en-US" altLang="ko-KR" sz="2800" dirty="0"/>
              <a:t>. </a:t>
            </a:r>
            <a:r>
              <a:rPr lang="ko-KR" altLang="en-US" sz="2800" dirty="0"/>
              <a:t>통상적으로 </a:t>
            </a:r>
            <a:r>
              <a:rPr lang="en-US" altLang="ko-KR" sz="2800" dirty="0"/>
              <a:t>0~1</a:t>
            </a:r>
            <a:r>
              <a:rPr lang="ko-KR" altLang="en-US" sz="2800" dirty="0"/>
              <a:t>사이로 값을 </a:t>
            </a:r>
            <a:r>
              <a:rPr lang="ko-KR" altLang="en-US" sz="2800" dirty="0" err="1"/>
              <a:t>정규화한다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모든 특성이 대체로 비슷한 범위를 가져야 한다</a:t>
            </a:r>
            <a:r>
              <a:rPr lang="en-US" altLang="ko-KR" sz="2800" dirty="0"/>
              <a:t>. (</a:t>
            </a:r>
            <a:r>
              <a:rPr lang="ko-KR" altLang="en-US" sz="2800" dirty="0"/>
              <a:t>값이 균일해야 함</a:t>
            </a:r>
            <a:r>
              <a:rPr lang="en-US" altLang="ko-KR" sz="28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각 특성별로 평균이 </a:t>
            </a:r>
            <a:r>
              <a:rPr lang="en-US" altLang="ko-KR" sz="2800" dirty="0"/>
              <a:t>0</a:t>
            </a:r>
            <a:r>
              <a:rPr lang="ko-KR" altLang="en-US" sz="2800" dirty="0"/>
              <a:t>이 되도록 정규화를 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각 특성별로 표준 편차가 </a:t>
            </a:r>
            <a:r>
              <a:rPr lang="en-US" altLang="ko-KR" sz="2800" dirty="0"/>
              <a:t>1</a:t>
            </a:r>
            <a:r>
              <a:rPr lang="ko-KR" altLang="en-US" sz="2800" dirty="0"/>
              <a:t>이 되도록 정규화를 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A455AD9-5E90-423F-9B59-F34DFBD10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627" y="5346619"/>
            <a:ext cx="5513111" cy="997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D9CE4-ADE9-46F6-8FEA-AB8D77B0F26F}"/>
              </a:ext>
            </a:extLst>
          </p:cNvPr>
          <p:cNvSpPr txBox="1"/>
          <p:nvPr/>
        </p:nvSpPr>
        <p:spPr>
          <a:xfrm>
            <a:off x="12198627" y="4940381"/>
            <a:ext cx="231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코드 참조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59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EA753-F1E7-4823-BA61-DD0772FBF36E}"/>
              </a:ext>
            </a:extLst>
          </p:cNvPr>
          <p:cNvSpPr txBox="1"/>
          <p:nvPr/>
        </p:nvSpPr>
        <p:spPr>
          <a:xfrm>
            <a:off x="381000" y="18669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누락된 값 다루기</a:t>
            </a:r>
            <a:endParaRPr lang="en-US" altLang="ko-KR" sz="3600" b="1" dirty="0"/>
          </a:p>
          <a:p>
            <a:r>
              <a:rPr lang="en-US" altLang="ko-KR" sz="3600" dirty="0"/>
              <a:t>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3AC1E-DBEB-494C-B1BD-A12A0886955B}"/>
              </a:ext>
            </a:extLst>
          </p:cNvPr>
          <p:cNvSpPr txBox="1"/>
          <p:nvPr/>
        </p:nvSpPr>
        <p:spPr>
          <a:xfrm>
            <a:off x="609600" y="4076700"/>
            <a:ext cx="1607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일반적으로 신경망에서 </a:t>
            </a:r>
            <a:r>
              <a:rPr lang="en-US" altLang="ko-KR" sz="2400" dirty="0"/>
              <a:t>0 </a:t>
            </a:r>
            <a:r>
              <a:rPr lang="ko-KR" altLang="en-US" sz="2400" dirty="0"/>
              <a:t>이 사전에 정의된 의미 있는 값이 아니라면 누락된 값을 </a:t>
            </a:r>
            <a:r>
              <a:rPr lang="en-US" altLang="ko-KR" sz="2400" dirty="0"/>
              <a:t>0</a:t>
            </a:r>
            <a:r>
              <a:rPr lang="ko-KR" altLang="en-US" sz="2400" dirty="0"/>
              <a:t>으로 입력해도 상관 없다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네트워크가 </a:t>
            </a:r>
            <a:r>
              <a:rPr lang="en-US" altLang="ko-KR" sz="2400" dirty="0"/>
              <a:t>0</a:t>
            </a:r>
            <a:r>
              <a:rPr lang="ko-KR" altLang="en-US" sz="2400" dirty="0"/>
              <a:t>이 누락된 데이터를 의미한다는 것을 학습하면 이 값을 무시하기 때문이다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텍스트 데이터에 누락된 값이 포함될 가능성이 있다고 가정했을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네트워크가 누락된 값이 없는 데이터에서 훈련되었다면 이 네트워크는 누락된 값을 무시하는 법을 알지 못한다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따라서 </a:t>
            </a:r>
            <a:r>
              <a:rPr lang="ko-KR" altLang="en-US" sz="2400" b="1" dirty="0"/>
              <a:t>누락된 값이 있는 훈련 샘플을 고의적</a:t>
            </a:r>
            <a:r>
              <a:rPr lang="ko-KR" altLang="en-US" sz="2400" dirty="0"/>
              <a:t>으로 만들어야 한다</a:t>
            </a:r>
            <a:r>
              <a:rPr lang="en-US" altLang="ko-KR" sz="2400" dirty="0"/>
              <a:t>.  </a:t>
            </a:r>
            <a:r>
              <a:rPr lang="ko-KR" altLang="en-US" sz="2400" dirty="0"/>
              <a:t>훈련 샘플의 일부를 여러 개 복사하여 테스트 데이터에서 빠질 것 같은 특성을 제거한다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08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6CE5C-0945-4D97-A124-B3164F62969F}"/>
              </a:ext>
            </a:extLst>
          </p:cNvPr>
          <p:cNvSpPr txBox="1"/>
          <p:nvPr/>
        </p:nvSpPr>
        <p:spPr>
          <a:xfrm>
            <a:off x="381000" y="18669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특성 공학</a:t>
            </a:r>
            <a:endParaRPr lang="en-US" altLang="ko-KR" sz="3600" b="1" dirty="0"/>
          </a:p>
          <a:p>
            <a:r>
              <a:rPr lang="en-US" altLang="ko-KR" sz="3600" dirty="0"/>
              <a:t>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40B0E-1B87-4E35-84D7-E74953F93466}"/>
              </a:ext>
            </a:extLst>
          </p:cNvPr>
          <p:cNvSpPr txBox="1"/>
          <p:nvPr/>
        </p:nvSpPr>
        <p:spPr>
          <a:xfrm>
            <a:off x="533400" y="3924300"/>
            <a:ext cx="1455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데이터와 머신 러닝 알고리즘에 관한 지식을 사용하는 단계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모델에 데이터를 주입하기 전 </a:t>
            </a:r>
            <a:r>
              <a:rPr lang="ko-KR" altLang="en-US" sz="2400" dirty="0" err="1"/>
              <a:t>하드코딩된</a:t>
            </a:r>
            <a:r>
              <a:rPr lang="ko-KR" altLang="en-US" sz="2400" dirty="0"/>
              <a:t> 변환을 적용하여 알고리즘이 더 잘 수행되도록 만들어 준다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68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46368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50365"/>
              </p:ext>
            </p:extLst>
          </p:nvPr>
        </p:nvGraphicFramePr>
        <p:xfrm>
          <a:off x="6426279" y="4051419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>
                          <a:latin typeface="S-Core Dream 3 Light"/>
                          <a:cs typeface="Times New Roman"/>
                        </a:rPr>
                        <a:t>머신 러닝의 네 가지 </a:t>
                      </a:r>
                      <a:r>
                        <a:rPr lang="ko-KR" altLang="en-US" sz="2100" dirty="0" err="1">
                          <a:latin typeface="S-Core Dream 3 Light"/>
                          <a:cs typeface="Times New Roman"/>
                        </a:rPr>
                        <a:t>분류머</a:t>
                      </a:r>
                      <a:endParaRPr lang="en-US" sz="2100" dirty="0">
                        <a:latin typeface="S-Core Dream 3 Light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858"/>
              </p:ext>
            </p:extLst>
          </p:nvPr>
        </p:nvGraphicFramePr>
        <p:xfrm>
          <a:off x="6426279" y="4857858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이 폰트는 에스코어 드림3입니다.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87580"/>
              </p:ext>
            </p:extLst>
          </p:nvPr>
        </p:nvGraphicFramePr>
        <p:xfrm>
          <a:off x="6445329" y="7484334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05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다섯번째 목차 제목을 적어주세요.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84889"/>
              </p:ext>
            </p:extLst>
          </p:nvPr>
        </p:nvGraphicFramePr>
        <p:xfrm>
          <a:off x="6445329" y="6684808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네번째 목차 제목을 적어주세요.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71633"/>
              </p:ext>
            </p:extLst>
          </p:nvPr>
        </p:nvGraphicFramePr>
        <p:xfrm>
          <a:off x="6445329" y="5589164"/>
          <a:ext cx="54328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82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폰트 사이즈는 16이고, 자간은 -1입니다.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53BB805-9AD4-434E-A105-5B9DB4B7812A}"/>
              </a:ext>
            </a:extLst>
          </p:cNvPr>
          <p:cNvSpPr txBox="1"/>
          <p:nvPr/>
        </p:nvSpPr>
        <p:spPr>
          <a:xfrm>
            <a:off x="7162799" y="4056182"/>
            <a:ext cx="469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4 Regular"/>
              </a:rPr>
              <a:t>머신 러닝의 네 가지 분류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5A9C8-3020-4073-B531-17330EC3CAD0}"/>
              </a:ext>
            </a:extLst>
          </p:cNvPr>
          <p:cNvSpPr txBox="1"/>
          <p:nvPr/>
        </p:nvSpPr>
        <p:spPr>
          <a:xfrm>
            <a:off x="7162799" y="4886552"/>
            <a:ext cx="469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4 Regular"/>
              </a:rPr>
              <a:t>머신 러닝 모델 평가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34A9B-B06A-4489-97F6-D2E72591BEC1}"/>
              </a:ext>
            </a:extLst>
          </p:cNvPr>
          <p:cNvSpPr txBox="1"/>
          <p:nvPr/>
        </p:nvSpPr>
        <p:spPr>
          <a:xfrm>
            <a:off x="7134221" y="5783729"/>
            <a:ext cx="469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4 Regular"/>
              </a:rPr>
              <a:t>데이터 </a:t>
            </a:r>
            <a:r>
              <a:rPr lang="ko-KR" altLang="en-US" dirty="0" err="1">
                <a:latin typeface="S-Core Dream 4 Regular"/>
              </a:rPr>
              <a:t>전처리</a:t>
            </a:r>
            <a:r>
              <a:rPr lang="en-US" altLang="ko-KR" dirty="0">
                <a:latin typeface="S-Core Dream 4 Regular"/>
              </a:rPr>
              <a:t>, </a:t>
            </a:r>
            <a:r>
              <a:rPr lang="ko-KR" altLang="en-US" dirty="0">
                <a:latin typeface="S-Core Dream 4 Regular"/>
              </a:rPr>
              <a:t>특성 공학</a:t>
            </a:r>
            <a:r>
              <a:rPr lang="en-US" altLang="ko-KR" dirty="0">
                <a:latin typeface="S-Core Dream 4 Regular"/>
              </a:rPr>
              <a:t>, </a:t>
            </a:r>
            <a:r>
              <a:rPr lang="ko-KR" altLang="en-US" dirty="0">
                <a:latin typeface="S-Core Dream 4 Regular"/>
              </a:rPr>
              <a:t>특성 학습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9DE0D-4E67-49C6-9863-DFD28FA38BF6}"/>
              </a:ext>
            </a:extLst>
          </p:cNvPr>
          <p:cNvSpPr txBox="1"/>
          <p:nvPr/>
        </p:nvSpPr>
        <p:spPr>
          <a:xfrm>
            <a:off x="7153275" y="6696497"/>
            <a:ext cx="469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4 Regular"/>
              </a:rPr>
              <a:t>과대적합과 과소적합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243AB-96EC-4F75-BB96-9ED5F26E239A}"/>
              </a:ext>
            </a:extLst>
          </p:cNvPr>
          <p:cNvSpPr txBox="1"/>
          <p:nvPr/>
        </p:nvSpPr>
        <p:spPr>
          <a:xfrm>
            <a:off x="7134221" y="7493859"/>
            <a:ext cx="469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4 Regular"/>
              </a:rPr>
              <a:t>보편적인 머신 러닝 작업 흐름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1EC0FD-6B77-4202-A41B-C543F4C6A266}"/>
              </a:ext>
            </a:extLst>
          </p:cNvPr>
          <p:cNvSpPr/>
          <p:nvPr/>
        </p:nvSpPr>
        <p:spPr>
          <a:xfrm>
            <a:off x="6096000" y="6564063"/>
            <a:ext cx="5432894" cy="173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108DC-8115-4529-9247-3FA2C9104031}"/>
              </a:ext>
            </a:extLst>
          </p:cNvPr>
          <p:cNvSpPr txBox="1"/>
          <p:nvPr/>
        </p:nvSpPr>
        <p:spPr>
          <a:xfrm>
            <a:off x="381000" y="18669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특성 공학</a:t>
            </a:r>
            <a:endParaRPr lang="en-US" altLang="ko-KR" sz="3600" b="1" dirty="0"/>
          </a:p>
          <a:p>
            <a:r>
              <a:rPr lang="en-US" altLang="ko-KR" sz="3600" dirty="0"/>
              <a:t>___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7AC93F4-CFC4-44B3-8E64-B65A1D989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928005"/>
              </p:ext>
            </p:extLst>
          </p:nvPr>
        </p:nvGraphicFramePr>
        <p:xfrm>
          <a:off x="609600" y="3695700"/>
          <a:ext cx="94488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A0AD67E-FC5D-438A-8426-6F18DCF8A190}"/>
              </a:ext>
            </a:extLst>
          </p:cNvPr>
          <p:cNvSpPr/>
          <p:nvPr/>
        </p:nvSpPr>
        <p:spPr>
          <a:xfrm>
            <a:off x="2590800" y="2095500"/>
            <a:ext cx="1143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37491-D3AE-41C5-830A-0C0C6506F7E8}"/>
              </a:ext>
            </a:extLst>
          </p:cNvPr>
          <p:cNvSpPr txBox="1"/>
          <p:nvPr/>
        </p:nvSpPr>
        <p:spPr>
          <a:xfrm>
            <a:off x="3962400" y="2009745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특성을 더 간단한 방식으로 표현하여 문제를 쉽게 만듦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1E661-538A-494E-8D06-FD425C7FFC27}"/>
              </a:ext>
            </a:extLst>
          </p:cNvPr>
          <p:cNvSpPr txBox="1"/>
          <p:nvPr/>
        </p:nvSpPr>
        <p:spPr>
          <a:xfrm>
            <a:off x="10591800" y="4686300"/>
            <a:ext cx="7086600" cy="15696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좋은 특성은 적은 자원을 사용하여 문제를 효율적으로 풀어낼 수 있게 해준다</a:t>
            </a:r>
            <a:r>
              <a:rPr lang="en-US" altLang="ko-KR" sz="2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좋은 특성은 더 적은 데이터로 문제를 풀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801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D1A0E-6F2D-43E7-9976-CA37FEFB2DB8}"/>
              </a:ext>
            </a:extLst>
          </p:cNvPr>
          <p:cNvSpPr txBox="1"/>
          <p:nvPr/>
        </p:nvSpPr>
        <p:spPr>
          <a:xfrm>
            <a:off x="381000" y="18669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KEY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POINTS</a:t>
            </a:r>
          </a:p>
          <a:p>
            <a:r>
              <a:rPr lang="en-US" altLang="ko-KR" sz="3600" dirty="0"/>
              <a:t>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F0492-7220-4BC1-9588-FDDEAD98BD49}"/>
              </a:ext>
            </a:extLst>
          </p:cNvPr>
          <p:cNvSpPr txBox="1"/>
          <p:nvPr/>
        </p:nvSpPr>
        <p:spPr>
          <a:xfrm>
            <a:off x="685800" y="3855601"/>
            <a:ext cx="35814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훈련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3C0C-F763-4EF9-A11E-1331F3B25C07}"/>
              </a:ext>
            </a:extLst>
          </p:cNvPr>
          <p:cNvSpPr txBox="1"/>
          <p:nvPr/>
        </p:nvSpPr>
        <p:spPr>
          <a:xfrm>
            <a:off x="4286248" y="3855601"/>
            <a:ext cx="1371600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검증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3F54B99-80F2-4295-BD8F-6B5E6FCA698C}"/>
              </a:ext>
            </a:extLst>
          </p:cNvPr>
          <p:cNvSpPr/>
          <p:nvPr/>
        </p:nvSpPr>
        <p:spPr>
          <a:xfrm>
            <a:off x="6293643" y="4091404"/>
            <a:ext cx="914400" cy="3539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E44F3-818F-4F08-812A-AE024B7F238A}"/>
              </a:ext>
            </a:extLst>
          </p:cNvPr>
          <p:cNvSpPr txBox="1"/>
          <p:nvPr/>
        </p:nvSpPr>
        <p:spPr>
          <a:xfrm>
            <a:off x="7848600" y="3855601"/>
            <a:ext cx="2743200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601B4-4479-4C38-AE29-B6A808BC6969}"/>
              </a:ext>
            </a:extLst>
          </p:cNvPr>
          <p:cNvSpPr txBox="1"/>
          <p:nvPr/>
        </p:nvSpPr>
        <p:spPr>
          <a:xfrm>
            <a:off x="685800" y="4779049"/>
            <a:ext cx="6858000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대부분 훈련데이터의 일부분</a:t>
            </a:r>
            <a:r>
              <a:rPr lang="en-US" altLang="ko-KR" dirty="0"/>
              <a:t>(20%-30%)</a:t>
            </a:r>
            <a:r>
              <a:rPr lang="ko-KR" altLang="en-US" dirty="0"/>
              <a:t>을 테스트데이터로 사용함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9648333-B0F3-411A-B6D3-2C9EFED16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5191839"/>
            <a:ext cx="4609416" cy="4846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745FE2-3A7A-43EE-954B-47E5477E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5940921"/>
            <a:ext cx="8688011" cy="29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6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5047" y="2288770"/>
            <a:ext cx="6953457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dirty="0">
                <a:latin typeface="Noto Sans CJK KR Regular" panose="020B0500000000000000"/>
              </a:rPr>
              <a:t>KEY POINTS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8960476" y="389399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789BE38-0284-437F-BE3E-811EF0C3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13971"/>
              </p:ext>
            </p:extLst>
          </p:nvPr>
        </p:nvGraphicFramePr>
        <p:xfrm>
          <a:off x="4191000" y="4662082"/>
          <a:ext cx="12192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73460250"/>
                    </a:ext>
                  </a:extLst>
                </a:gridCol>
                <a:gridCol w="11506200">
                  <a:extLst>
                    <a:ext uri="{9D8B030D-6E8A-4147-A177-3AD203B41FA5}">
                      <a16:colId xmlns:a16="http://schemas.microsoft.com/office/drawing/2014/main" val="292091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/>
                        <a:t>분류와 회귀 이외의 머신 러닝 형태</a:t>
                      </a:r>
                      <a:endParaRPr lang="en-US" altLang="ko-KR" sz="24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/>
                        <a:t>머신 러닝 모델의 올바른 평가 과정</a:t>
                      </a:r>
                      <a:endParaRPr lang="en-US" altLang="ko-KR" sz="24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 err="1"/>
                        <a:t>딥러닝을</a:t>
                      </a:r>
                      <a:r>
                        <a:rPr lang="ko-KR" altLang="en-US" sz="2400" dirty="0"/>
                        <a:t> 위한 데이터 </a:t>
                      </a:r>
                      <a:r>
                        <a:rPr lang="ko-KR" altLang="en-US" sz="2400" dirty="0" err="1"/>
                        <a:t>전처리</a:t>
                      </a:r>
                      <a:endParaRPr lang="en-US" altLang="ko-KR" sz="24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/>
                        <a:t>특성 공학</a:t>
                      </a:r>
                      <a:endParaRPr lang="en-US" altLang="ko-KR" sz="24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6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/>
                        <a:t>과대적합 문제 해결</a:t>
                      </a:r>
                      <a:endParaRPr lang="en-US" altLang="ko-KR" sz="24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3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 </a:t>
                      </a:r>
                      <a:r>
                        <a:rPr lang="ko-KR" altLang="en-US" sz="2400" dirty="0"/>
                        <a:t>머신 러닝 문제를 다루는 일반적인 작업 흐름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63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6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90476" y="1904398"/>
            <a:ext cx="11804792" cy="7082875"/>
            <a:chOff x="6990476" y="1904398"/>
            <a:chExt cx="11804792" cy="70828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476" y="1904398"/>
              <a:ext cx="11804792" cy="70828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04762" y="8828978"/>
            <a:ext cx="6459738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01 –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머신 러닝의 네 가지 분류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4.1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98224" y="4985306"/>
            <a:ext cx="6459738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dirty="0"/>
              <a:t> 이전 예제에서 세 가지 종류의 머신 러닝 문제를 다루었습니다</a:t>
            </a:r>
            <a:r>
              <a:rPr lang="en-US" altLang="ko-KR" dirty="0"/>
              <a:t>. </a:t>
            </a:r>
            <a:r>
              <a:rPr lang="ko-KR" altLang="en-US" dirty="0"/>
              <a:t>이진 분류</a:t>
            </a:r>
            <a:r>
              <a:rPr lang="en-US" altLang="ko-KR" dirty="0"/>
              <a:t>, </a:t>
            </a:r>
            <a:r>
              <a:rPr lang="ko-KR" altLang="en-US" dirty="0"/>
              <a:t>다중 분류</a:t>
            </a:r>
            <a:r>
              <a:rPr lang="en-US" altLang="ko-KR" dirty="0"/>
              <a:t>, </a:t>
            </a:r>
            <a:r>
              <a:rPr lang="ko-KR" altLang="en-US" dirty="0"/>
              <a:t>스칼라 회귀입니다</a:t>
            </a:r>
            <a:r>
              <a:rPr lang="en-US" altLang="ko-KR" dirty="0"/>
              <a:t>. </a:t>
            </a:r>
            <a:r>
              <a:rPr lang="ko-KR" altLang="en-US" dirty="0"/>
              <a:t>이 셋은 모두 지도학습의 예입니다</a:t>
            </a:r>
            <a:r>
              <a:rPr lang="en-US" altLang="ko-KR" dirty="0"/>
              <a:t>. </a:t>
            </a:r>
            <a:r>
              <a:rPr lang="ko-KR" altLang="en-US" dirty="0"/>
              <a:t>지도 학습의 목표는 훈련 데이터의 입력과 타깃 사이에 있는 관계를 학습하는 것입니다</a:t>
            </a:r>
            <a:r>
              <a:rPr lang="en-US" altLang="ko-KR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ko-KR" altLang="en-US" dirty="0"/>
              <a:t>지도 학습은 빙산의 일각일 뿐입니다</a:t>
            </a:r>
            <a:r>
              <a:rPr lang="en-US" altLang="ko-KR" dirty="0"/>
              <a:t>. </a:t>
            </a:r>
            <a:r>
              <a:rPr lang="ko-KR" altLang="en-US" dirty="0"/>
              <a:t>전체 머신 러닝은 복잡한 하위 분류를 가진 방대한 분야입니다</a:t>
            </a:r>
            <a:r>
              <a:rPr lang="en-US" altLang="ko-KR" dirty="0"/>
              <a:t>. </a:t>
            </a:r>
            <a:r>
              <a:rPr lang="ko-KR" altLang="en-US" dirty="0"/>
              <a:t>일반적으로 머신 러닝 알고리즘은 다음  절에서 소개하는 </a:t>
            </a:r>
            <a:r>
              <a:rPr lang="en-US" altLang="ko-KR" dirty="0"/>
              <a:t>4</a:t>
            </a:r>
            <a:r>
              <a:rPr lang="ko-KR" altLang="en-US" dirty="0"/>
              <a:t>개의 커다란 범주 안에 속합니다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600200" y="21557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머신 러닝의 네 가지 분류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34291" y="4533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1683F0-EFDE-4041-A4A2-B929B780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8" y="3238500"/>
            <a:ext cx="8688012" cy="4848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C2156-2841-46C6-83B5-58131545C268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highlight>
                  <a:srgbClr val="FFFF00"/>
                </a:highlight>
              </a:rPr>
              <a:t>지도 학습</a:t>
            </a:r>
            <a:endParaRPr lang="en-US" altLang="ko-KR" sz="3600" b="1" dirty="0">
              <a:highlight>
                <a:srgbClr val="FFFF00"/>
              </a:highlight>
            </a:endParaRPr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3F07F2-CBCC-4A80-B7EE-9916AD10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329" y="3238500"/>
            <a:ext cx="8688011" cy="29699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70159C-3412-45EC-9F64-4066EB93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20843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5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F32CC-3307-41B0-BFDA-E285923C326B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지도 학습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4AA1D-D97B-4AA1-9CB2-03B2A824AF22}"/>
              </a:ext>
            </a:extLst>
          </p:cNvPr>
          <p:cNvSpPr txBox="1"/>
          <p:nvPr/>
        </p:nvSpPr>
        <p:spPr>
          <a:xfrm>
            <a:off x="609600" y="4305300"/>
            <a:ext cx="16611600" cy="39703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 err="1">
                <a:highlight>
                  <a:srgbClr val="FFFF00"/>
                </a:highlight>
              </a:rPr>
              <a:t>시퀸스</a:t>
            </a:r>
            <a:r>
              <a:rPr lang="ko-KR" altLang="en-US" sz="2800" b="1" dirty="0">
                <a:highlight>
                  <a:srgbClr val="FFFF00"/>
                </a:highlight>
              </a:rPr>
              <a:t> 생성</a:t>
            </a:r>
            <a:r>
              <a:rPr lang="en-US" altLang="ko-KR" sz="2800" dirty="0"/>
              <a:t>: </a:t>
            </a:r>
            <a:r>
              <a:rPr lang="ko-KR" altLang="en-US" sz="2800" dirty="0"/>
              <a:t>사진이 주어지면 이를 설명하는 캡션을 생성한다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시퀸스</a:t>
            </a:r>
            <a:r>
              <a:rPr lang="ko-KR" altLang="en-US" sz="2800" dirty="0"/>
              <a:t> 생성은 일련의 분류 문제로 재구성할 수 있다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구문 트리 예측</a:t>
            </a:r>
            <a:r>
              <a:rPr lang="en-US" altLang="ko-KR" sz="2800" dirty="0"/>
              <a:t>: </a:t>
            </a:r>
            <a:r>
              <a:rPr lang="ko-KR" altLang="en-US" sz="2800" dirty="0"/>
              <a:t>문장이 주어지면 분해된 구문 트리를 예측한다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물체 감지</a:t>
            </a:r>
            <a:r>
              <a:rPr lang="en-US" altLang="ko-KR" sz="2800" dirty="0"/>
              <a:t>: </a:t>
            </a:r>
            <a:r>
              <a:rPr lang="ko-KR" altLang="en-US" sz="2800" dirty="0"/>
              <a:t>사진이 주어지면 사진 안의 특정 물체 주위에 경계 상자를 그립니다</a:t>
            </a:r>
            <a:r>
              <a:rPr lang="en-US" altLang="ko-KR" sz="2800" dirty="0"/>
              <a:t>. </a:t>
            </a:r>
            <a:r>
              <a:rPr lang="ko-KR" altLang="en-US" sz="2800" dirty="0"/>
              <a:t>이는 분류 문제로 표현되거나</a:t>
            </a:r>
            <a:r>
              <a:rPr lang="en-US" altLang="ko-KR" sz="2800" dirty="0"/>
              <a:t>, </a:t>
            </a:r>
            <a:r>
              <a:rPr lang="ko-KR" altLang="en-US" sz="2800" dirty="0"/>
              <a:t>경계 상자의 좌표를 벡터 회귀로 예측하는 회귀와 분류가 결합된 문제로 표현할 수 있다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이미지 분할</a:t>
            </a:r>
            <a:r>
              <a:rPr lang="en-US" altLang="ko-KR" sz="2800" dirty="0"/>
              <a:t>: </a:t>
            </a:r>
            <a:r>
              <a:rPr lang="ko-KR" altLang="en-US" sz="2800" dirty="0"/>
              <a:t>사진이 주어졌을 때 픽셀 단위로 특정 물체에 </a:t>
            </a:r>
            <a:r>
              <a:rPr lang="ko-KR" altLang="en-US" sz="2800" dirty="0" err="1"/>
              <a:t>마스킹을</a:t>
            </a:r>
            <a:r>
              <a:rPr lang="ko-KR" altLang="en-US" sz="2800" dirty="0"/>
              <a:t>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47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9687529-05F7-4C56-B499-87393CE52388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비지도 학습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18F1A-4DB2-48EA-B47D-B1BA3F59AEC3}"/>
              </a:ext>
            </a:extLst>
          </p:cNvPr>
          <p:cNvSpPr txBox="1"/>
          <p:nvPr/>
        </p:nvSpPr>
        <p:spPr>
          <a:xfrm>
            <a:off x="314325" y="3619500"/>
            <a:ext cx="144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어떤 타깃도 사용하지 않고 입력 데이터에 대한 변환을 찾음</a:t>
            </a:r>
            <a:endParaRPr lang="en-US" altLang="ko-KR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9AF384-B29B-496B-AD95-EBDBC6E2D2C5}"/>
              </a:ext>
            </a:extLst>
          </p:cNvPr>
          <p:cNvSpPr txBox="1"/>
          <p:nvPr/>
        </p:nvSpPr>
        <p:spPr>
          <a:xfrm>
            <a:off x="762000" y="4142720"/>
            <a:ext cx="144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데이터 시각화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데이터 압축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데이터의 노이즈 제거 또는 데이터에 있는 상관관계를 더 잘 이해하기 위해 주로 사용함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9BE669-916A-4612-B16B-CD92B4DC17F0}"/>
              </a:ext>
            </a:extLst>
          </p:cNvPr>
          <p:cNvSpPr txBox="1"/>
          <p:nvPr/>
        </p:nvSpPr>
        <p:spPr>
          <a:xfrm>
            <a:off x="762000" y="4586525"/>
            <a:ext cx="144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Ex)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차원 축소 군집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4845F-F17E-4323-85F9-2FF6A3B2C237}"/>
              </a:ext>
            </a:extLst>
          </p:cNvPr>
          <p:cNvSpPr txBox="1"/>
          <p:nvPr/>
        </p:nvSpPr>
        <p:spPr>
          <a:xfrm>
            <a:off x="314325" y="5774949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자기 지도 학습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999EA-6F51-43A3-8807-26B61F5A1739}"/>
              </a:ext>
            </a:extLst>
          </p:cNvPr>
          <p:cNvSpPr txBox="1"/>
          <p:nvPr/>
        </p:nvSpPr>
        <p:spPr>
          <a:xfrm>
            <a:off x="304800" y="7532760"/>
            <a:ext cx="144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학습 과정에 사람이 개입하지 않는 지도 학습</a:t>
            </a:r>
            <a:endParaRPr lang="en-US" altLang="ko-KR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09AD47-E9A7-401E-9475-0874B0BE0D6A}"/>
              </a:ext>
            </a:extLst>
          </p:cNvPr>
          <p:cNvSpPr txBox="1"/>
          <p:nvPr/>
        </p:nvSpPr>
        <p:spPr>
          <a:xfrm>
            <a:off x="314325" y="8103664"/>
            <a:ext cx="144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보통 경험적인 알고리즘을 사용해서 입력 데이터로부터 생성함</a:t>
            </a:r>
            <a:endParaRPr lang="en-US" altLang="ko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FCC74E-1042-4F48-83D5-25F867ED5B8B}"/>
              </a:ext>
            </a:extLst>
          </p:cNvPr>
          <p:cNvSpPr txBox="1"/>
          <p:nvPr/>
        </p:nvSpPr>
        <p:spPr>
          <a:xfrm>
            <a:off x="762000" y="8628906"/>
            <a:ext cx="144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Ex)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오토인코더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시간에 따른 지도 학습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88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FD7C6-77FD-4D1B-9BA4-89A4B713C8BB}"/>
              </a:ext>
            </a:extLst>
          </p:cNvPr>
          <p:cNvSpPr txBox="1"/>
          <p:nvPr/>
        </p:nvSpPr>
        <p:spPr>
          <a:xfrm>
            <a:off x="381000" y="18669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강화 학습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C0A9B-34F7-474D-A8E8-363DD578F8D4}"/>
              </a:ext>
            </a:extLst>
          </p:cNvPr>
          <p:cNvSpPr txBox="1"/>
          <p:nvPr/>
        </p:nvSpPr>
        <p:spPr>
          <a:xfrm>
            <a:off x="314325" y="3619500"/>
            <a:ext cx="144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에이전트 </a:t>
            </a:r>
            <a:r>
              <a:rPr lang="en-US" altLang="ko-KR" sz="2800" dirty="0"/>
              <a:t>– </a:t>
            </a:r>
            <a:r>
              <a:rPr lang="ko-KR" altLang="en-US" sz="2800" dirty="0"/>
              <a:t>환경에 대한 정보를 받아 보상을 최대화하는 행동을 선택하도록 학습됨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F52A3-D381-44B5-9DA0-2BB616DCCDFE}"/>
              </a:ext>
            </a:extLst>
          </p:cNvPr>
          <p:cNvSpPr txBox="1"/>
          <p:nvPr/>
        </p:nvSpPr>
        <p:spPr>
          <a:xfrm>
            <a:off x="838200" y="4142720"/>
            <a:ext cx="144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자율 주행 자동차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자원 관리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교육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0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9880" y="1932545"/>
            <a:ext cx="4499916" cy="7031119"/>
            <a:chOff x="6769880" y="1932545"/>
            <a:chExt cx="4499916" cy="7031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880" y="1932545"/>
              <a:ext cx="4499916" cy="7031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0203" y="4776437"/>
            <a:ext cx="4551333" cy="4187227"/>
            <a:chOff x="1890203" y="4776437"/>
            <a:chExt cx="4551333" cy="4187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203" y="4776437"/>
              <a:ext cx="4551333" cy="4187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0203" y="1932545"/>
            <a:ext cx="4551333" cy="2594260"/>
            <a:chOff x="1890203" y="1932545"/>
            <a:chExt cx="4551333" cy="2594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0203" y="1932545"/>
              <a:ext cx="4551333" cy="25942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131603" y="8838993"/>
            <a:ext cx="6459738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02 – 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머신 러닝 모델 평가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44625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4.2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1602902" y="5114925"/>
            <a:ext cx="6459738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 머신 러닝의 목표는 처음 본 데이터에서 잘 작동하는 일반화된 모델을 얻는 것입니다</a:t>
            </a:r>
            <a:r>
              <a:rPr lang="en-US" altLang="ko-KR" dirty="0"/>
              <a:t>. </a:t>
            </a:r>
            <a:r>
              <a:rPr lang="ko-KR" altLang="en-US" dirty="0"/>
              <a:t>여기에서 과대적합은 주요 장애물입니다</a:t>
            </a:r>
            <a:r>
              <a:rPr lang="en-US" altLang="ko-KR" dirty="0"/>
              <a:t>. </a:t>
            </a:r>
            <a:r>
              <a:rPr lang="ko-KR" altLang="en-US" dirty="0" err="1"/>
              <a:t>관츨할</a:t>
            </a:r>
            <a:r>
              <a:rPr lang="ko-KR" altLang="en-US" dirty="0"/>
              <a:t> 수 있는 것만 제어할 수 있으므로 모델의 일반화 </a:t>
            </a:r>
            <a:r>
              <a:rPr lang="ko-KR" altLang="en-US" dirty="0" err="1"/>
              <a:t>성능에대한</a:t>
            </a:r>
            <a:r>
              <a:rPr lang="ko-KR" altLang="en-US" dirty="0"/>
              <a:t> 신뢰할 수 있는 측정 방법이 아주 중요합니다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ko-KR" altLang="en-US" dirty="0"/>
              <a:t>다음 절에서 과대 적합을 완화하고 일반화를 최대화 하기 위한 전략을 살펴보겠습니다</a:t>
            </a:r>
            <a:r>
              <a:rPr lang="en-US" altLang="ko-KR" dirty="0"/>
              <a:t>. </a:t>
            </a:r>
            <a:r>
              <a:rPr lang="ko-KR" altLang="en-US" dirty="0"/>
              <a:t>이 절에서는 일반화</a:t>
            </a:r>
            <a:r>
              <a:rPr lang="en-US" altLang="ko-KR" dirty="0"/>
              <a:t>, </a:t>
            </a:r>
            <a:r>
              <a:rPr lang="ko-KR" altLang="en-US" dirty="0"/>
              <a:t>즉 머신 러닝 모델의 성능을 어떻게 측정하는지에 집중합니다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22079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머신 러닝 모델 평가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2079" y="4566427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1146</Words>
  <Application>Microsoft Office PowerPoint</Application>
  <PresentationFormat>사용자 지정</PresentationFormat>
  <Paragraphs>184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Gmarket Sans Medium</vt:lpstr>
      <vt:lpstr>Noto Sans CJK KR Regular</vt:lpstr>
      <vt:lpstr>S-Core Dream 3 Light</vt:lpstr>
      <vt:lpstr>S-Core Dream 4 Regular</vt:lpstr>
      <vt:lpstr>S-Core Dream 5 Medium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JeongEuijin</cp:lastModifiedBy>
  <cp:revision>7</cp:revision>
  <dcterms:created xsi:type="dcterms:W3CDTF">2022-01-06T22:43:21Z</dcterms:created>
  <dcterms:modified xsi:type="dcterms:W3CDTF">2022-01-11T12:53:13Z</dcterms:modified>
</cp:coreProperties>
</file>