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6C2AD-4364-4B4E-99BC-CE2197127C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88C48C4-4C47-4749-BFFB-B22B4732068B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1950</a:t>
          </a:r>
          <a:endParaRPr lang="ko-KR" altLang="en-US" dirty="0"/>
        </a:p>
      </dgm:t>
    </dgm:pt>
    <dgm:pt modelId="{D2F0EABA-1852-4B21-B4F6-779F61FF42C3}" type="parTrans" cxnId="{EB7A3BA8-51C6-4F1C-A23B-3CCFD4F250F7}">
      <dgm:prSet/>
      <dgm:spPr/>
      <dgm:t>
        <a:bodyPr/>
        <a:lstStyle/>
        <a:p>
          <a:pPr latinLnBrk="1"/>
          <a:endParaRPr lang="ko-KR" altLang="en-US"/>
        </a:p>
      </dgm:t>
    </dgm:pt>
    <dgm:pt modelId="{E325D679-6DBE-4256-9854-7DF8B529BED0}" type="sibTrans" cxnId="{EB7A3BA8-51C6-4F1C-A23B-3CCFD4F250F7}">
      <dgm:prSet/>
      <dgm:spPr/>
      <dgm:t>
        <a:bodyPr/>
        <a:lstStyle/>
        <a:p>
          <a:pPr latinLnBrk="1"/>
          <a:endParaRPr lang="ko-KR" altLang="en-US"/>
        </a:p>
      </dgm:t>
    </dgm:pt>
    <dgm:pt modelId="{E86675EF-17A0-4F4A-BD90-939B8D5BBD0F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1980</a:t>
          </a:r>
          <a:endParaRPr lang="ko-KR" altLang="en-US" dirty="0"/>
        </a:p>
      </dgm:t>
    </dgm:pt>
    <dgm:pt modelId="{97C7A9B5-266B-443B-9FE7-B3E87A35328F}" type="parTrans" cxnId="{EF536838-E00A-4FE3-966B-848A592857B8}">
      <dgm:prSet/>
      <dgm:spPr/>
      <dgm:t>
        <a:bodyPr/>
        <a:lstStyle/>
        <a:p>
          <a:pPr latinLnBrk="1"/>
          <a:endParaRPr lang="ko-KR" altLang="en-US"/>
        </a:p>
      </dgm:t>
    </dgm:pt>
    <dgm:pt modelId="{0AD37A8B-F223-4E84-9225-E41D73982D10}" type="sibTrans" cxnId="{EF536838-E00A-4FE3-966B-848A592857B8}">
      <dgm:prSet/>
      <dgm:spPr/>
      <dgm:t>
        <a:bodyPr/>
        <a:lstStyle/>
        <a:p>
          <a:pPr latinLnBrk="1"/>
          <a:endParaRPr lang="ko-KR" altLang="en-US"/>
        </a:p>
      </dgm:t>
    </dgm:pt>
    <dgm:pt modelId="{31AF6F32-A906-4168-B2C0-0536E4A3BB95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1989</a:t>
          </a:r>
          <a:endParaRPr lang="ko-KR" altLang="en-US" dirty="0"/>
        </a:p>
      </dgm:t>
    </dgm:pt>
    <dgm:pt modelId="{9E9932C1-B42C-4369-BFE4-220B769D54D1}" type="parTrans" cxnId="{048E691C-21E4-42AB-BE3F-9BE404B61812}">
      <dgm:prSet/>
      <dgm:spPr/>
      <dgm:t>
        <a:bodyPr/>
        <a:lstStyle/>
        <a:p>
          <a:pPr latinLnBrk="1"/>
          <a:endParaRPr lang="ko-KR" altLang="en-US"/>
        </a:p>
      </dgm:t>
    </dgm:pt>
    <dgm:pt modelId="{B2ECE043-8136-44AF-9B49-6516658EBF63}" type="sibTrans" cxnId="{048E691C-21E4-42AB-BE3F-9BE404B61812}">
      <dgm:prSet/>
      <dgm:spPr/>
      <dgm:t>
        <a:bodyPr/>
        <a:lstStyle/>
        <a:p>
          <a:pPr latinLnBrk="1"/>
          <a:endParaRPr lang="ko-KR" altLang="en-US"/>
        </a:p>
      </dgm:t>
    </dgm:pt>
    <dgm:pt modelId="{23D202A6-21F2-4430-8AFF-9F3BC6582415}" type="pres">
      <dgm:prSet presAssocID="{BDD6C2AD-4364-4B4E-99BC-CE2197127C78}" presName="rootnode" presStyleCnt="0">
        <dgm:presLayoutVars>
          <dgm:chMax/>
          <dgm:chPref/>
          <dgm:dir/>
          <dgm:animLvl val="lvl"/>
        </dgm:presLayoutVars>
      </dgm:prSet>
      <dgm:spPr/>
    </dgm:pt>
    <dgm:pt modelId="{97714A71-57AC-4F6A-965A-DC0EDE9DAEDC}" type="pres">
      <dgm:prSet presAssocID="{B88C48C4-4C47-4749-BFFB-B22B4732068B}" presName="composite" presStyleCnt="0"/>
      <dgm:spPr/>
    </dgm:pt>
    <dgm:pt modelId="{838F792D-D5D3-4DB1-8756-A2D98CEEB853}" type="pres">
      <dgm:prSet presAssocID="{B88C48C4-4C47-4749-BFFB-B22B4732068B}" presName="bentUpArrow1" presStyleLbl="alignImgPlace1" presStyleIdx="0" presStyleCnt="2"/>
      <dgm:spPr>
        <a:solidFill>
          <a:schemeClr val="bg1">
            <a:lumMod val="85000"/>
          </a:schemeClr>
        </a:solidFill>
      </dgm:spPr>
    </dgm:pt>
    <dgm:pt modelId="{315270E9-5671-41A6-B13D-6CC7185CBBC9}" type="pres">
      <dgm:prSet presAssocID="{B88C48C4-4C47-4749-BFFB-B22B4732068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D7B2DB-8666-4FC3-946C-EE45FF19A0EC}" type="pres">
      <dgm:prSet presAssocID="{B88C48C4-4C47-4749-BFFB-B22B4732068B}" presName="ChildText" presStyleLbl="revTx" presStyleIdx="0" presStyleCnt="2" custScaleX="250518" custLinFactX="15893" custLinFactNeighborX="100000" custLinFactNeighborY="-1224">
        <dgm:presLayoutVars>
          <dgm:chMax val="0"/>
          <dgm:chPref val="0"/>
          <dgm:bulletEnabled val="1"/>
        </dgm:presLayoutVars>
      </dgm:prSet>
      <dgm:spPr/>
    </dgm:pt>
    <dgm:pt modelId="{50C28816-69E5-4B3F-8D89-F9B6A9D21680}" type="pres">
      <dgm:prSet presAssocID="{E325D679-6DBE-4256-9854-7DF8B529BED0}" presName="sibTrans" presStyleCnt="0"/>
      <dgm:spPr/>
    </dgm:pt>
    <dgm:pt modelId="{29A545B3-46D6-44A6-B51A-0BA08EEDD381}" type="pres">
      <dgm:prSet presAssocID="{E86675EF-17A0-4F4A-BD90-939B8D5BBD0F}" presName="composite" presStyleCnt="0"/>
      <dgm:spPr/>
    </dgm:pt>
    <dgm:pt modelId="{D36A890E-0389-4C44-BD92-1EC4CEC22541}" type="pres">
      <dgm:prSet presAssocID="{E86675EF-17A0-4F4A-BD90-939B8D5BBD0F}" presName="bentUpArrow1" presStyleLbl="alignImgPlace1" presStyleIdx="1" presStyleCnt="2"/>
      <dgm:spPr>
        <a:solidFill>
          <a:schemeClr val="bg1">
            <a:lumMod val="85000"/>
          </a:schemeClr>
        </a:solidFill>
      </dgm:spPr>
    </dgm:pt>
    <dgm:pt modelId="{86F97CF0-947B-4ED4-9395-CDDA7611DFBC}" type="pres">
      <dgm:prSet presAssocID="{E86675EF-17A0-4F4A-BD90-939B8D5BBD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C4FB59A-D12C-4B8E-A0C6-8757F230822E}" type="pres">
      <dgm:prSet presAssocID="{E86675EF-17A0-4F4A-BD90-939B8D5BBD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34820F-E28F-4627-8935-C92E927EA3A0}" type="pres">
      <dgm:prSet presAssocID="{0AD37A8B-F223-4E84-9225-E41D73982D10}" presName="sibTrans" presStyleCnt="0"/>
      <dgm:spPr/>
    </dgm:pt>
    <dgm:pt modelId="{339B83B7-6866-4D8D-89F1-707FCB4093D6}" type="pres">
      <dgm:prSet presAssocID="{31AF6F32-A906-4168-B2C0-0536E4A3BB95}" presName="composite" presStyleCnt="0"/>
      <dgm:spPr/>
    </dgm:pt>
    <dgm:pt modelId="{E9D8F5F5-670D-4CC5-A520-36C0A1A2405A}" type="pres">
      <dgm:prSet presAssocID="{31AF6F32-A906-4168-B2C0-0536E4A3BB9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48E691C-21E4-42AB-BE3F-9BE404B61812}" srcId="{BDD6C2AD-4364-4B4E-99BC-CE2197127C78}" destId="{31AF6F32-A906-4168-B2C0-0536E4A3BB95}" srcOrd="2" destOrd="0" parTransId="{9E9932C1-B42C-4369-BFE4-220B769D54D1}" sibTransId="{B2ECE043-8136-44AF-9B49-6516658EBF63}"/>
    <dgm:cxn modelId="{5B563338-17B7-4903-9811-666095B836FD}" type="presOf" srcId="{31AF6F32-A906-4168-B2C0-0536E4A3BB95}" destId="{E9D8F5F5-670D-4CC5-A520-36C0A1A2405A}" srcOrd="0" destOrd="0" presId="urn:microsoft.com/office/officeart/2005/8/layout/StepDownProcess"/>
    <dgm:cxn modelId="{EF536838-E00A-4FE3-966B-848A592857B8}" srcId="{BDD6C2AD-4364-4B4E-99BC-CE2197127C78}" destId="{E86675EF-17A0-4F4A-BD90-939B8D5BBD0F}" srcOrd="1" destOrd="0" parTransId="{97C7A9B5-266B-443B-9FE7-B3E87A35328F}" sibTransId="{0AD37A8B-F223-4E84-9225-E41D73982D10}"/>
    <dgm:cxn modelId="{9E4AA146-D10D-4CF0-ACB0-41716EBEDF93}" type="presOf" srcId="{BDD6C2AD-4364-4B4E-99BC-CE2197127C78}" destId="{23D202A6-21F2-4430-8AFF-9F3BC6582415}" srcOrd="0" destOrd="0" presId="urn:microsoft.com/office/officeart/2005/8/layout/StepDownProcess"/>
    <dgm:cxn modelId="{6D4DFB4D-1D2C-4640-BC9E-2F2CC9568557}" type="presOf" srcId="{B88C48C4-4C47-4749-BFFB-B22B4732068B}" destId="{315270E9-5671-41A6-B13D-6CC7185CBBC9}" srcOrd="0" destOrd="0" presId="urn:microsoft.com/office/officeart/2005/8/layout/StepDownProcess"/>
    <dgm:cxn modelId="{74686371-F649-4DD6-844F-43215C63E9B3}" type="presOf" srcId="{E86675EF-17A0-4F4A-BD90-939B8D5BBD0F}" destId="{86F97CF0-947B-4ED4-9395-CDDA7611DFBC}" srcOrd="0" destOrd="0" presId="urn:microsoft.com/office/officeart/2005/8/layout/StepDownProcess"/>
    <dgm:cxn modelId="{EB7A3BA8-51C6-4F1C-A23B-3CCFD4F250F7}" srcId="{BDD6C2AD-4364-4B4E-99BC-CE2197127C78}" destId="{B88C48C4-4C47-4749-BFFB-B22B4732068B}" srcOrd="0" destOrd="0" parTransId="{D2F0EABA-1852-4B21-B4F6-779F61FF42C3}" sibTransId="{E325D679-6DBE-4256-9854-7DF8B529BED0}"/>
    <dgm:cxn modelId="{F77D7132-BFAA-4452-9014-A4E4A1296E63}" type="presParOf" srcId="{23D202A6-21F2-4430-8AFF-9F3BC6582415}" destId="{97714A71-57AC-4F6A-965A-DC0EDE9DAEDC}" srcOrd="0" destOrd="0" presId="urn:microsoft.com/office/officeart/2005/8/layout/StepDownProcess"/>
    <dgm:cxn modelId="{41907A17-EB8E-4ED3-9CFF-C8E17385FC15}" type="presParOf" srcId="{97714A71-57AC-4F6A-965A-DC0EDE9DAEDC}" destId="{838F792D-D5D3-4DB1-8756-A2D98CEEB853}" srcOrd="0" destOrd="0" presId="urn:microsoft.com/office/officeart/2005/8/layout/StepDownProcess"/>
    <dgm:cxn modelId="{6091E434-FF0B-4B32-8290-D2985719B85E}" type="presParOf" srcId="{97714A71-57AC-4F6A-965A-DC0EDE9DAEDC}" destId="{315270E9-5671-41A6-B13D-6CC7185CBBC9}" srcOrd="1" destOrd="0" presId="urn:microsoft.com/office/officeart/2005/8/layout/StepDownProcess"/>
    <dgm:cxn modelId="{36D8A125-B1AD-4F24-874E-5004879216FA}" type="presParOf" srcId="{97714A71-57AC-4F6A-965A-DC0EDE9DAEDC}" destId="{1DD7B2DB-8666-4FC3-946C-EE45FF19A0EC}" srcOrd="2" destOrd="0" presId="urn:microsoft.com/office/officeart/2005/8/layout/StepDownProcess"/>
    <dgm:cxn modelId="{1A9FDCAA-9728-4FDE-95BA-622947DAA307}" type="presParOf" srcId="{23D202A6-21F2-4430-8AFF-9F3BC6582415}" destId="{50C28816-69E5-4B3F-8D89-F9B6A9D21680}" srcOrd="1" destOrd="0" presId="urn:microsoft.com/office/officeart/2005/8/layout/StepDownProcess"/>
    <dgm:cxn modelId="{B0E7A043-3D99-469C-A3AB-981AFE8B0A53}" type="presParOf" srcId="{23D202A6-21F2-4430-8AFF-9F3BC6582415}" destId="{29A545B3-46D6-44A6-B51A-0BA08EEDD381}" srcOrd="2" destOrd="0" presId="urn:microsoft.com/office/officeart/2005/8/layout/StepDownProcess"/>
    <dgm:cxn modelId="{BFE65403-3852-4C62-A51D-863D19401B27}" type="presParOf" srcId="{29A545B3-46D6-44A6-B51A-0BA08EEDD381}" destId="{D36A890E-0389-4C44-BD92-1EC4CEC22541}" srcOrd="0" destOrd="0" presId="urn:microsoft.com/office/officeart/2005/8/layout/StepDownProcess"/>
    <dgm:cxn modelId="{53F43EEE-B851-4BD7-B7DA-BE0A97E3E18D}" type="presParOf" srcId="{29A545B3-46D6-44A6-B51A-0BA08EEDD381}" destId="{86F97CF0-947B-4ED4-9395-CDDA7611DFBC}" srcOrd="1" destOrd="0" presId="urn:microsoft.com/office/officeart/2005/8/layout/StepDownProcess"/>
    <dgm:cxn modelId="{F89BE4AD-E05F-493B-9D04-54DDD96535D2}" type="presParOf" srcId="{29A545B3-46D6-44A6-B51A-0BA08EEDD381}" destId="{CC4FB59A-D12C-4B8E-A0C6-8757F230822E}" srcOrd="2" destOrd="0" presId="urn:microsoft.com/office/officeart/2005/8/layout/StepDownProcess"/>
    <dgm:cxn modelId="{7E98D87F-DD77-41C3-BEE2-6ED3C2A8073F}" type="presParOf" srcId="{23D202A6-21F2-4430-8AFF-9F3BC6582415}" destId="{0834820F-E28F-4627-8935-C92E927EA3A0}" srcOrd="3" destOrd="0" presId="urn:microsoft.com/office/officeart/2005/8/layout/StepDownProcess"/>
    <dgm:cxn modelId="{76AB81A0-1391-4826-8CA8-275D10E3BE04}" type="presParOf" srcId="{23D202A6-21F2-4430-8AFF-9F3BC6582415}" destId="{339B83B7-6866-4D8D-89F1-707FCB4093D6}" srcOrd="4" destOrd="0" presId="urn:microsoft.com/office/officeart/2005/8/layout/StepDownProcess"/>
    <dgm:cxn modelId="{2A2144A7-FE8E-4272-B1EA-31C085D5E74F}" type="presParOf" srcId="{339B83B7-6866-4D8D-89F1-707FCB4093D6}" destId="{E9D8F5F5-670D-4CC5-A520-36C0A1A2405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6C2AD-4364-4B4E-99BC-CE2197127C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88C48C4-4C47-4749-BFFB-B22B4732068B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2010</a:t>
          </a:r>
          <a:endParaRPr lang="ko-KR" altLang="en-US" dirty="0"/>
        </a:p>
      </dgm:t>
    </dgm:pt>
    <dgm:pt modelId="{D2F0EABA-1852-4B21-B4F6-779F61FF42C3}" type="parTrans" cxnId="{EB7A3BA8-51C6-4F1C-A23B-3CCFD4F250F7}">
      <dgm:prSet/>
      <dgm:spPr/>
      <dgm:t>
        <a:bodyPr/>
        <a:lstStyle/>
        <a:p>
          <a:pPr latinLnBrk="1"/>
          <a:endParaRPr lang="ko-KR" altLang="en-US"/>
        </a:p>
      </dgm:t>
    </dgm:pt>
    <dgm:pt modelId="{E325D679-6DBE-4256-9854-7DF8B529BED0}" type="sibTrans" cxnId="{EB7A3BA8-51C6-4F1C-A23B-3CCFD4F250F7}">
      <dgm:prSet/>
      <dgm:spPr/>
      <dgm:t>
        <a:bodyPr/>
        <a:lstStyle/>
        <a:p>
          <a:pPr latinLnBrk="1"/>
          <a:endParaRPr lang="ko-KR" altLang="en-US"/>
        </a:p>
      </dgm:t>
    </dgm:pt>
    <dgm:pt modelId="{E86675EF-17A0-4F4A-BD90-939B8D5BBD0F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2011</a:t>
          </a:r>
          <a:endParaRPr lang="ko-KR" altLang="en-US" dirty="0"/>
        </a:p>
      </dgm:t>
    </dgm:pt>
    <dgm:pt modelId="{97C7A9B5-266B-443B-9FE7-B3E87A35328F}" type="parTrans" cxnId="{EF536838-E00A-4FE3-966B-848A592857B8}">
      <dgm:prSet/>
      <dgm:spPr/>
      <dgm:t>
        <a:bodyPr/>
        <a:lstStyle/>
        <a:p>
          <a:pPr latinLnBrk="1"/>
          <a:endParaRPr lang="ko-KR" altLang="en-US"/>
        </a:p>
      </dgm:t>
    </dgm:pt>
    <dgm:pt modelId="{0AD37A8B-F223-4E84-9225-E41D73982D10}" type="sibTrans" cxnId="{EF536838-E00A-4FE3-966B-848A592857B8}">
      <dgm:prSet/>
      <dgm:spPr/>
      <dgm:t>
        <a:bodyPr/>
        <a:lstStyle/>
        <a:p>
          <a:pPr latinLnBrk="1"/>
          <a:endParaRPr lang="ko-KR" altLang="en-US"/>
        </a:p>
      </dgm:t>
    </dgm:pt>
    <dgm:pt modelId="{31AF6F32-A906-4168-B2C0-0536E4A3BB95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2012</a:t>
          </a:r>
          <a:endParaRPr lang="ko-KR" altLang="en-US" dirty="0"/>
        </a:p>
      </dgm:t>
    </dgm:pt>
    <dgm:pt modelId="{9E9932C1-B42C-4369-BFE4-220B769D54D1}" type="parTrans" cxnId="{048E691C-21E4-42AB-BE3F-9BE404B61812}">
      <dgm:prSet/>
      <dgm:spPr/>
      <dgm:t>
        <a:bodyPr/>
        <a:lstStyle/>
        <a:p>
          <a:pPr latinLnBrk="1"/>
          <a:endParaRPr lang="ko-KR" altLang="en-US"/>
        </a:p>
      </dgm:t>
    </dgm:pt>
    <dgm:pt modelId="{B2ECE043-8136-44AF-9B49-6516658EBF63}" type="sibTrans" cxnId="{048E691C-21E4-42AB-BE3F-9BE404B61812}">
      <dgm:prSet/>
      <dgm:spPr/>
      <dgm:t>
        <a:bodyPr/>
        <a:lstStyle/>
        <a:p>
          <a:pPr latinLnBrk="1"/>
          <a:endParaRPr lang="ko-KR" altLang="en-US"/>
        </a:p>
      </dgm:t>
    </dgm:pt>
    <dgm:pt modelId="{23D202A6-21F2-4430-8AFF-9F3BC6582415}" type="pres">
      <dgm:prSet presAssocID="{BDD6C2AD-4364-4B4E-99BC-CE2197127C78}" presName="rootnode" presStyleCnt="0">
        <dgm:presLayoutVars>
          <dgm:chMax/>
          <dgm:chPref/>
          <dgm:dir/>
          <dgm:animLvl val="lvl"/>
        </dgm:presLayoutVars>
      </dgm:prSet>
      <dgm:spPr/>
    </dgm:pt>
    <dgm:pt modelId="{97714A71-57AC-4F6A-965A-DC0EDE9DAEDC}" type="pres">
      <dgm:prSet presAssocID="{B88C48C4-4C47-4749-BFFB-B22B4732068B}" presName="composite" presStyleCnt="0"/>
      <dgm:spPr/>
    </dgm:pt>
    <dgm:pt modelId="{838F792D-D5D3-4DB1-8756-A2D98CEEB853}" type="pres">
      <dgm:prSet presAssocID="{B88C48C4-4C47-4749-BFFB-B22B4732068B}" presName="bentUpArrow1" presStyleLbl="alignImgPlace1" presStyleIdx="0" presStyleCnt="2"/>
      <dgm:spPr>
        <a:solidFill>
          <a:schemeClr val="bg1">
            <a:lumMod val="85000"/>
          </a:schemeClr>
        </a:solidFill>
      </dgm:spPr>
    </dgm:pt>
    <dgm:pt modelId="{315270E9-5671-41A6-B13D-6CC7185CBBC9}" type="pres">
      <dgm:prSet presAssocID="{B88C48C4-4C47-4749-BFFB-B22B4732068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D7B2DB-8666-4FC3-946C-EE45FF19A0EC}" type="pres">
      <dgm:prSet presAssocID="{B88C48C4-4C47-4749-BFFB-B22B4732068B}" presName="ChildText" presStyleLbl="revTx" presStyleIdx="0" presStyleCnt="2" custScaleX="250518" custLinFactX="15893" custLinFactNeighborX="100000" custLinFactNeighborY="-1224">
        <dgm:presLayoutVars>
          <dgm:chMax val="0"/>
          <dgm:chPref val="0"/>
          <dgm:bulletEnabled val="1"/>
        </dgm:presLayoutVars>
      </dgm:prSet>
      <dgm:spPr/>
    </dgm:pt>
    <dgm:pt modelId="{50C28816-69E5-4B3F-8D89-F9B6A9D21680}" type="pres">
      <dgm:prSet presAssocID="{E325D679-6DBE-4256-9854-7DF8B529BED0}" presName="sibTrans" presStyleCnt="0"/>
      <dgm:spPr/>
    </dgm:pt>
    <dgm:pt modelId="{29A545B3-46D6-44A6-B51A-0BA08EEDD381}" type="pres">
      <dgm:prSet presAssocID="{E86675EF-17A0-4F4A-BD90-939B8D5BBD0F}" presName="composite" presStyleCnt="0"/>
      <dgm:spPr/>
    </dgm:pt>
    <dgm:pt modelId="{D36A890E-0389-4C44-BD92-1EC4CEC22541}" type="pres">
      <dgm:prSet presAssocID="{E86675EF-17A0-4F4A-BD90-939B8D5BBD0F}" presName="bentUpArrow1" presStyleLbl="alignImgPlace1" presStyleIdx="1" presStyleCnt="2"/>
      <dgm:spPr>
        <a:solidFill>
          <a:schemeClr val="bg1">
            <a:lumMod val="85000"/>
          </a:schemeClr>
        </a:solidFill>
      </dgm:spPr>
    </dgm:pt>
    <dgm:pt modelId="{86F97CF0-947B-4ED4-9395-CDDA7611DFBC}" type="pres">
      <dgm:prSet presAssocID="{E86675EF-17A0-4F4A-BD90-939B8D5BBD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C4FB59A-D12C-4B8E-A0C6-8757F230822E}" type="pres">
      <dgm:prSet presAssocID="{E86675EF-17A0-4F4A-BD90-939B8D5BBD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34820F-E28F-4627-8935-C92E927EA3A0}" type="pres">
      <dgm:prSet presAssocID="{0AD37A8B-F223-4E84-9225-E41D73982D10}" presName="sibTrans" presStyleCnt="0"/>
      <dgm:spPr/>
    </dgm:pt>
    <dgm:pt modelId="{339B83B7-6866-4D8D-89F1-707FCB4093D6}" type="pres">
      <dgm:prSet presAssocID="{31AF6F32-A906-4168-B2C0-0536E4A3BB95}" presName="composite" presStyleCnt="0"/>
      <dgm:spPr/>
    </dgm:pt>
    <dgm:pt modelId="{E9D8F5F5-670D-4CC5-A520-36C0A1A2405A}" type="pres">
      <dgm:prSet presAssocID="{31AF6F32-A906-4168-B2C0-0536E4A3BB9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48E691C-21E4-42AB-BE3F-9BE404B61812}" srcId="{BDD6C2AD-4364-4B4E-99BC-CE2197127C78}" destId="{31AF6F32-A906-4168-B2C0-0536E4A3BB95}" srcOrd="2" destOrd="0" parTransId="{9E9932C1-B42C-4369-BFE4-220B769D54D1}" sibTransId="{B2ECE043-8136-44AF-9B49-6516658EBF63}"/>
    <dgm:cxn modelId="{5B563338-17B7-4903-9811-666095B836FD}" type="presOf" srcId="{31AF6F32-A906-4168-B2C0-0536E4A3BB95}" destId="{E9D8F5F5-670D-4CC5-A520-36C0A1A2405A}" srcOrd="0" destOrd="0" presId="urn:microsoft.com/office/officeart/2005/8/layout/StepDownProcess"/>
    <dgm:cxn modelId="{EF536838-E00A-4FE3-966B-848A592857B8}" srcId="{BDD6C2AD-4364-4B4E-99BC-CE2197127C78}" destId="{E86675EF-17A0-4F4A-BD90-939B8D5BBD0F}" srcOrd="1" destOrd="0" parTransId="{97C7A9B5-266B-443B-9FE7-B3E87A35328F}" sibTransId="{0AD37A8B-F223-4E84-9225-E41D73982D10}"/>
    <dgm:cxn modelId="{9E4AA146-D10D-4CF0-ACB0-41716EBEDF93}" type="presOf" srcId="{BDD6C2AD-4364-4B4E-99BC-CE2197127C78}" destId="{23D202A6-21F2-4430-8AFF-9F3BC6582415}" srcOrd="0" destOrd="0" presId="urn:microsoft.com/office/officeart/2005/8/layout/StepDownProcess"/>
    <dgm:cxn modelId="{6D4DFB4D-1D2C-4640-BC9E-2F2CC9568557}" type="presOf" srcId="{B88C48C4-4C47-4749-BFFB-B22B4732068B}" destId="{315270E9-5671-41A6-B13D-6CC7185CBBC9}" srcOrd="0" destOrd="0" presId="urn:microsoft.com/office/officeart/2005/8/layout/StepDownProcess"/>
    <dgm:cxn modelId="{74686371-F649-4DD6-844F-43215C63E9B3}" type="presOf" srcId="{E86675EF-17A0-4F4A-BD90-939B8D5BBD0F}" destId="{86F97CF0-947B-4ED4-9395-CDDA7611DFBC}" srcOrd="0" destOrd="0" presId="urn:microsoft.com/office/officeart/2005/8/layout/StepDownProcess"/>
    <dgm:cxn modelId="{EB7A3BA8-51C6-4F1C-A23B-3CCFD4F250F7}" srcId="{BDD6C2AD-4364-4B4E-99BC-CE2197127C78}" destId="{B88C48C4-4C47-4749-BFFB-B22B4732068B}" srcOrd="0" destOrd="0" parTransId="{D2F0EABA-1852-4B21-B4F6-779F61FF42C3}" sibTransId="{E325D679-6DBE-4256-9854-7DF8B529BED0}"/>
    <dgm:cxn modelId="{F77D7132-BFAA-4452-9014-A4E4A1296E63}" type="presParOf" srcId="{23D202A6-21F2-4430-8AFF-9F3BC6582415}" destId="{97714A71-57AC-4F6A-965A-DC0EDE9DAEDC}" srcOrd="0" destOrd="0" presId="urn:microsoft.com/office/officeart/2005/8/layout/StepDownProcess"/>
    <dgm:cxn modelId="{41907A17-EB8E-4ED3-9CFF-C8E17385FC15}" type="presParOf" srcId="{97714A71-57AC-4F6A-965A-DC0EDE9DAEDC}" destId="{838F792D-D5D3-4DB1-8756-A2D98CEEB853}" srcOrd="0" destOrd="0" presId="urn:microsoft.com/office/officeart/2005/8/layout/StepDownProcess"/>
    <dgm:cxn modelId="{6091E434-FF0B-4B32-8290-D2985719B85E}" type="presParOf" srcId="{97714A71-57AC-4F6A-965A-DC0EDE9DAEDC}" destId="{315270E9-5671-41A6-B13D-6CC7185CBBC9}" srcOrd="1" destOrd="0" presId="urn:microsoft.com/office/officeart/2005/8/layout/StepDownProcess"/>
    <dgm:cxn modelId="{36D8A125-B1AD-4F24-874E-5004879216FA}" type="presParOf" srcId="{97714A71-57AC-4F6A-965A-DC0EDE9DAEDC}" destId="{1DD7B2DB-8666-4FC3-946C-EE45FF19A0EC}" srcOrd="2" destOrd="0" presId="urn:microsoft.com/office/officeart/2005/8/layout/StepDownProcess"/>
    <dgm:cxn modelId="{1A9FDCAA-9728-4FDE-95BA-622947DAA307}" type="presParOf" srcId="{23D202A6-21F2-4430-8AFF-9F3BC6582415}" destId="{50C28816-69E5-4B3F-8D89-F9B6A9D21680}" srcOrd="1" destOrd="0" presId="urn:microsoft.com/office/officeart/2005/8/layout/StepDownProcess"/>
    <dgm:cxn modelId="{B0E7A043-3D99-469C-A3AB-981AFE8B0A53}" type="presParOf" srcId="{23D202A6-21F2-4430-8AFF-9F3BC6582415}" destId="{29A545B3-46D6-44A6-B51A-0BA08EEDD381}" srcOrd="2" destOrd="0" presId="urn:microsoft.com/office/officeart/2005/8/layout/StepDownProcess"/>
    <dgm:cxn modelId="{BFE65403-3852-4C62-A51D-863D19401B27}" type="presParOf" srcId="{29A545B3-46D6-44A6-B51A-0BA08EEDD381}" destId="{D36A890E-0389-4C44-BD92-1EC4CEC22541}" srcOrd="0" destOrd="0" presId="urn:microsoft.com/office/officeart/2005/8/layout/StepDownProcess"/>
    <dgm:cxn modelId="{53F43EEE-B851-4BD7-B7DA-BE0A97E3E18D}" type="presParOf" srcId="{29A545B3-46D6-44A6-B51A-0BA08EEDD381}" destId="{86F97CF0-947B-4ED4-9395-CDDA7611DFBC}" srcOrd="1" destOrd="0" presId="urn:microsoft.com/office/officeart/2005/8/layout/StepDownProcess"/>
    <dgm:cxn modelId="{F89BE4AD-E05F-493B-9D04-54DDD96535D2}" type="presParOf" srcId="{29A545B3-46D6-44A6-B51A-0BA08EEDD381}" destId="{CC4FB59A-D12C-4B8E-A0C6-8757F230822E}" srcOrd="2" destOrd="0" presId="urn:microsoft.com/office/officeart/2005/8/layout/StepDownProcess"/>
    <dgm:cxn modelId="{7E98D87F-DD77-41C3-BEE2-6ED3C2A8073F}" type="presParOf" srcId="{23D202A6-21F2-4430-8AFF-9F3BC6582415}" destId="{0834820F-E28F-4627-8935-C92E927EA3A0}" srcOrd="3" destOrd="0" presId="urn:microsoft.com/office/officeart/2005/8/layout/StepDownProcess"/>
    <dgm:cxn modelId="{76AB81A0-1391-4826-8CA8-275D10E3BE04}" type="presParOf" srcId="{23D202A6-21F2-4430-8AFF-9F3BC6582415}" destId="{339B83B7-6866-4D8D-89F1-707FCB4093D6}" srcOrd="4" destOrd="0" presId="urn:microsoft.com/office/officeart/2005/8/layout/StepDownProcess"/>
    <dgm:cxn modelId="{2A2144A7-FE8E-4272-B1EA-31C085D5E74F}" type="presParOf" srcId="{339B83B7-6866-4D8D-89F1-707FCB4093D6}" destId="{E9D8F5F5-670D-4CC5-A520-36C0A1A2405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F792D-D5D3-4DB1-8756-A2D98CEEB853}">
      <dsp:nvSpPr>
        <dsp:cNvPr id="0" name=""/>
        <dsp:cNvSpPr/>
      </dsp:nvSpPr>
      <dsp:spPr>
        <a:xfrm rot="5400000">
          <a:off x="343188" y="1601103"/>
          <a:ext cx="1293661" cy="14727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270E9-5671-41A6-B13D-6CC7185CBBC9}">
      <dsp:nvSpPr>
        <dsp:cNvPr id="0" name=""/>
        <dsp:cNvSpPr/>
      </dsp:nvSpPr>
      <dsp:spPr>
        <a:xfrm>
          <a:off x="446" y="167053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1950</a:t>
          </a:r>
          <a:endParaRPr lang="ko-KR" altLang="en-US" sz="6000" kern="1200" dirty="0"/>
        </a:p>
      </dsp:txBody>
      <dsp:txXfrm>
        <a:off x="74873" y="241480"/>
        <a:ext cx="2028910" cy="1375510"/>
      </dsp:txXfrm>
    </dsp:sp>
    <dsp:sp modelId="{1DD7B2DB-8666-4FC3-946C-EE45FF19A0EC}">
      <dsp:nvSpPr>
        <dsp:cNvPr id="0" name=""/>
        <dsp:cNvSpPr/>
      </dsp:nvSpPr>
      <dsp:spPr>
        <a:xfrm>
          <a:off x="2821812" y="297355"/>
          <a:ext cx="3967951" cy="1232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A890E-0389-4C44-BD92-1EC4CEC22541}">
      <dsp:nvSpPr>
        <dsp:cNvPr id="0" name=""/>
        <dsp:cNvSpPr/>
      </dsp:nvSpPr>
      <dsp:spPr>
        <a:xfrm rot="5400000">
          <a:off x="2720959" y="3313467"/>
          <a:ext cx="1293661" cy="14727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97CF0-947B-4ED4-9395-CDDA7611DFBC}">
      <dsp:nvSpPr>
        <dsp:cNvPr id="0" name=""/>
        <dsp:cNvSpPr/>
      </dsp:nvSpPr>
      <dsp:spPr>
        <a:xfrm>
          <a:off x="2378217" y="1879417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1980</a:t>
          </a:r>
          <a:endParaRPr lang="ko-KR" altLang="en-US" sz="6000" kern="1200" dirty="0"/>
        </a:p>
      </dsp:txBody>
      <dsp:txXfrm>
        <a:off x="2452644" y="1953844"/>
        <a:ext cx="2028910" cy="1375510"/>
      </dsp:txXfrm>
    </dsp:sp>
    <dsp:sp modelId="{CC4FB59A-D12C-4B8E-A0C6-8757F230822E}">
      <dsp:nvSpPr>
        <dsp:cNvPr id="0" name=""/>
        <dsp:cNvSpPr/>
      </dsp:nvSpPr>
      <dsp:spPr>
        <a:xfrm>
          <a:off x="4555982" y="2024800"/>
          <a:ext cx="1583898" cy="1232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F5F5-670D-4CC5-A520-36C0A1A2405A}">
      <dsp:nvSpPr>
        <dsp:cNvPr id="0" name=""/>
        <dsp:cNvSpPr/>
      </dsp:nvSpPr>
      <dsp:spPr>
        <a:xfrm>
          <a:off x="4755988" y="3591782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1989</a:t>
          </a:r>
          <a:endParaRPr lang="ko-KR" altLang="en-US" sz="6000" kern="1200" dirty="0"/>
        </a:p>
      </dsp:txBody>
      <dsp:txXfrm>
        <a:off x="4830415" y="3666209"/>
        <a:ext cx="2028910" cy="1375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F792D-D5D3-4DB1-8756-A2D98CEEB853}">
      <dsp:nvSpPr>
        <dsp:cNvPr id="0" name=""/>
        <dsp:cNvSpPr/>
      </dsp:nvSpPr>
      <dsp:spPr>
        <a:xfrm rot="5400000">
          <a:off x="343188" y="1601103"/>
          <a:ext cx="1293661" cy="14727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270E9-5671-41A6-B13D-6CC7185CBBC9}">
      <dsp:nvSpPr>
        <dsp:cNvPr id="0" name=""/>
        <dsp:cNvSpPr/>
      </dsp:nvSpPr>
      <dsp:spPr>
        <a:xfrm>
          <a:off x="446" y="167053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2010</a:t>
          </a:r>
          <a:endParaRPr lang="ko-KR" altLang="en-US" sz="6000" kern="1200" dirty="0"/>
        </a:p>
      </dsp:txBody>
      <dsp:txXfrm>
        <a:off x="74873" y="241480"/>
        <a:ext cx="2028910" cy="1375510"/>
      </dsp:txXfrm>
    </dsp:sp>
    <dsp:sp modelId="{1DD7B2DB-8666-4FC3-946C-EE45FF19A0EC}">
      <dsp:nvSpPr>
        <dsp:cNvPr id="0" name=""/>
        <dsp:cNvSpPr/>
      </dsp:nvSpPr>
      <dsp:spPr>
        <a:xfrm>
          <a:off x="2821812" y="297355"/>
          <a:ext cx="3967951" cy="1232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A890E-0389-4C44-BD92-1EC4CEC22541}">
      <dsp:nvSpPr>
        <dsp:cNvPr id="0" name=""/>
        <dsp:cNvSpPr/>
      </dsp:nvSpPr>
      <dsp:spPr>
        <a:xfrm rot="5400000">
          <a:off x="2720959" y="3313467"/>
          <a:ext cx="1293661" cy="14727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97CF0-947B-4ED4-9395-CDDA7611DFBC}">
      <dsp:nvSpPr>
        <dsp:cNvPr id="0" name=""/>
        <dsp:cNvSpPr/>
      </dsp:nvSpPr>
      <dsp:spPr>
        <a:xfrm>
          <a:off x="2378217" y="1879417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2011</a:t>
          </a:r>
          <a:endParaRPr lang="ko-KR" altLang="en-US" sz="6000" kern="1200" dirty="0"/>
        </a:p>
      </dsp:txBody>
      <dsp:txXfrm>
        <a:off x="2452644" y="1953844"/>
        <a:ext cx="2028910" cy="1375510"/>
      </dsp:txXfrm>
    </dsp:sp>
    <dsp:sp modelId="{CC4FB59A-D12C-4B8E-A0C6-8757F230822E}">
      <dsp:nvSpPr>
        <dsp:cNvPr id="0" name=""/>
        <dsp:cNvSpPr/>
      </dsp:nvSpPr>
      <dsp:spPr>
        <a:xfrm>
          <a:off x="4555982" y="2024800"/>
          <a:ext cx="1583898" cy="1232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F5F5-670D-4CC5-A520-36C0A1A2405A}">
      <dsp:nvSpPr>
        <dsp:cNvPr id="0" name=""/>
        <dsp:cNvSpPr/>
      </dsp:nvSpPr>
      <dsp:spPr>
        <a:xfrm>
          <a:off x="4755988" y="3591782"/>
          <a:ext cx="2177764" cy="1524364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2012</a:t>
          </a:r>
          <a:endParaRPr lang="ko-KR" altLang="en-US" sz="6000" kern="1200" dirty="0"/>
        </a:p>
      </dsp:txBody>
      <dsp:txXfrm>
        <a:off x="4830415" y="3666209"/>
        <a:ext cx="2028910" cy="137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48CD1-8654-486C-BD83-DFF4F5D216BE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3A1A-B820-4F50-A6E8-015395A9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2DCDD-A9AB-4A37-B69D-05A7195C28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3" y="6577018"/>
            <a:ext cx="1828800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 err="1">
                <a:solidFill>
                  <a:srgbClr val="000000"/>
                </a:solidFill>
                <a:latin typeface="Gmarket Sans Medium" pitchFamily="34" charset="0"/>
              </a:rPr>
              <a:t>딥러닝이란</a:t>
            </a:r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 무엇인가</a:t>
            </a:r>
            <a:r>
              <a:rPr lang="en-US" altLang="ko-KR" sz="3900" kern="0" spc="100" dirty="0">
                <a:solidFill>
                  <a:srgbClr val="000000"/>
                </a:solidFill>
                <a:latin typeface="Gmarket Sans Medium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998714"/>
            <a:ext cx="14914286" cy="4924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1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172200" y="3819804"/>
            <a:ext cx="4122258" cy="1323696"/>
            <a:chOff x="5834549" y="3799143"/>
            <a:chExt cx="4122258" cy="132369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799143"/>
              <a:ext cx="4122258" cy="13236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1" kern="0" spc="3101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8658B-3018-4036-A544-3C41DF098B7C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커널 방법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C7887-945A-40B4-8F93-1CD9DBB2A106}"/>
              </a:ext>
            </a:extLst>
          </p:cNvPr>
          <p:cNvSpPr txBox="1"/>
          <p:nvPr/>
        </p:nvSpPr>
        <p:spPr>
          <a:xfrm>
            <a:off x="609600" y="4004726"/>
            <a:ext cx="17068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커널 기법</a:t>
            </a:r>
            <a:endParaRPr lang="en-US" altLang="ko-KR" sz="2800" dirty="0"/>
          </a:p>
          <a:p>
            <a:endParaRPr lang="en-US" altLang="ko-KR" dirty="0"/>
          </a:p>
          <a:p>
            <a:pPr algn="just"/>
            <a:r>
              <a:rPr lang="ko-KR" altLang="en-US" sz="2400" dirty="0"/>
              <a:t>새롭게 표현된 공간에서 좋은 결정 초평면을 찾기 위해 새로운 공간에 대응하는 데이터 포인트의 좌표를 </a:t>
            </a:r>
            <a:endParaRPr lang="en-US" altLang="ko-KR" sz="2400" dirty="0"/>
          </a:p>
          <a:p>
            <a:pPr algn="just"/>
            <a:r>
              <a:rPr lang="ko-KR" altLang="en-US" sz="2400" dirty="0"/>
              <a:t>실제로 구할 필요가 없다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새로운 공간에서의 두 데이터 포인트 사이의 거리를 계산할 수만 있으면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F75ED-C37A-454E-B8EF-03CD3BCA0F5B}"/>
              </a:ext>
            </a:extLst>
          </p:cNvPr>
          <p:cNvSpPr txBox="1"/>
          <p:nvPr/>
        </p:nvSpPr>
        <p:spPr>
          <a:xfrm>
            <a:off x="609600" y="7048500"/>
            <a:ext cx="14478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커널 함수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sz="2400" dirty="0"/>
              <a:t>원본 공간에 있는 두 데이터 포인트를 명시적으로 새로운 표현으로 변환하지 않고 타깃 표현 공간에 위치했을 때의 거리를 매핑해주는 계산 가능한 연산이다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커널 함수는 일반적으로 데이터로부터 학습되지 않고 직접 만들어야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46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637C6-0038-46B6-BA93-940E55E99BD4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결정 트리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7636-82F1-4618-B20D-3A124F266D1F}"/>
              </a:ext>
            </a:extLst>
          </p:cNvPr>
          <p:cNvSpPr txBox="1"/>
          <p:nvPr/>
        </p:nvSpPr>
        <p:spPr>
          <a:xfrm>
            <a:off x="457200" y="3850432"/>
            <a:ext cx="1706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플로차트</a:t>
            </a:r>
            <a:r>
              <a:rPr lang="ko-KR" altLang="en-US" sz="2400" dirty="0"/>
              <a:t> 같은 구조를 가지며 입력 데이터 포인트를 분류하거나 주어진 입력에 대해 출력 값을 예측한다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결정트리는</a:t>
            </a:r>
            <a:r>
              <a:rPr lang="ko-KR" altLang="en-US" sz="2400" dirty="0"/>
              <a:t> 시각화하고 이해하기 쉬운 방법이어서 </a:t>
            </a:r>
            <a:r>
              <a:rPr lang="en-US" altLang="ko-KR" sz="2400" dirty="0"/>
              <a:t>2010</a:t>
            </a:r>
            <a:r>
              <a:rPr lang="ko-KR" altLang="en-US" sz="2400" dirty="0"/>
              <a:t>까지는 커널 방법보다 선호되었다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1C585B-7DA3-4A3F-AC0E-5636F3A8CE97}"/>
              </a:ext>
            </a:extLst>
          </p:cNvPr>
          <p:cNvSpPr/>
          <p:nvPr/>
        </p:nvSpPr>
        <p:spPr>
          <a:xfrm>
            <a:off x="8382000" y="7048500"/>
            <a:ext cx="20574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질문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A7FB58-8489-400A-8220-A71E08C48882}"/>
              </a:ext>
            </a:extLst>
          </p:cNvPr>
          <p:cNvSpPr/>
          <p:nvPr/>
        </p:nvSpPr>
        <p:spPr>
          <a:xfrm>
            <a:off x="12344400" y="5867400"/>
            <a:ext cx="20574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질문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9B7A9-9FC2-4805-B704-F01E594ADDDB}"/>
              </a:ext>
            </a:extLst>
          </p:cNvPr>
          <p:cNvSpPr/>
          <p:nvPr/>
        </p:nvSpPr>
        <p:spPr>
          <a:xfrm>
            <a:off x="12349162" y="8343900"/>
            <a:ext cx="20574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질문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1CC0AF-683D-4DE3-BEE7-B765836EFFE0}"/>
              </a:ext>
            </a:extLst>
          </p:cNvPr>
          <p:cNvCxnSpPr/>
          <p:nvPr/>
        </p:nvCxnSpPr>
        <p:spPr>
          <a:xfrm flipV="1">
            <a:off x="10668000" y="6362700"/>
            <a:ext cx="1447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989BEE-361F-4367-BE78-D43F030AC34E}"/>
              </a:ext>
            </a:extLst>
          </p:cNvPr>
          <p:cNvCxnSpPr>
            <a:cxnSpLocks/>
          </p:cNvCxnSpPr>
          <p:nvPr/>
        </p:nvCxnSpPr>
        <p:spPr>
          <a:xfrm>
            <a:off x="10668000" y="7753529"/>
            <a:ext cx="1476375" cy="108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69B6EB-1FA1-4749-8B19-0C5070DF78C3}"/>
              </a:ext>
            </a:extLst>
          </p:cNvPr>
          <p:cNvSpPr txBox="1"/>
          <p:nvPr/>
        </p:nvSpPr>
        <p:spPr>
          <a:xfrm>
            <a:off x="6157912" y="738419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79B0CF-EE30-4F7B-A2C0-21514E13BF84}"/>
              </a:ext>
            </a:extLst>
          </p:cNvPr>
          <p:cNvCxnSpPr>
            <a:cxnSpLocks/>
          </p:cNvCxnSpPr>
          <p:nvPr/>
        </p:nvCxnSpPr>
        <p:spPr>
          <a:xfrm>
            <a:off x="7620000" y="756886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A136BCB-55CF-467D-894D-7CF9057A2ADA}"/>
              </a:ext>
            </a:extLst>
          </p:cNvPr>
          <p:cNvCxnSpPr>
            <a:cxnSpLocks/>
          </p:cNvCxnSpPr>
          <p:nvPr/>
        </p:nvCxnSpPr>
        <p:spPr>
          <a:xfrm flipV="1">
            <a:off x="14630400" y="5980168"/>
            <a:ext cx="723900" cy="2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A42DF8-CEB5-4088-A47D-C2B5F70C56B5}"/>
              </a:ext>
            </a:extLst>
          </p:cNvPr>
          <p:cNvCxnSpPr>
            <a:cxnSpLocks/>
          </p:cNvCxnSpPr>
          <p:nvPr/>
        </p:nvCxnSpPr>
        <p:spPr>
          <a:xfrm flipV="1">
            <a:off x="14573250" y="8472712"/>
            <a:ext cx="723900" cy="2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99D3BF-F79A-46E6-BDB9-8E8C28DABDFC}"/>
              </a:ext>
            </a:extLst>
          </p:cNvPr>
          <p:cNvCxnSpPr>
            <a:cxnSpLocks/>
          </p:cNvCxnSpPr>
          <p:nvPr/>
        </p:nvCxnSpPr>
        <p:spPr>
          <a:xfrm>
            <a:off x="14630400" y="6545433"/>
            <a:ext cx="723900" cy="26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F0D66B-4F36-425F-8A50-A83D9B1344FB}"/>
              </a:ext>
            </a:extLst>
          </p:cNvPr>
          <p:cNvCxnSpPr>
            <a:cxnSpLocks/>
          </p:cNvCxnSpPr>
          <p:nvPr/>
        </p:nvCxnSpPr>
        <p:spPr>
          <a:xfrm>
            <a:off x="14573250" y="9007823"/>
            <a:ext cx="723900" cy="26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E13356-6F95-4660-B495-C60EA9C9D75D}"/>
              </a:ext>
            </a:extLst>
          </p:cNvPr>
          <p:cNvSpPr txBox="1"/>
          <p:nvPr/>
        </p:nvSpPr>
        <p:spPr>
          <a:xfrm>
            <a:off x="15354300" y="5780113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범주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49D6B-8BE6-4827-95F9-D9865E8FFD26}"/>
              </a:ext>
            </a:extLst>
          </p:cNvPr>
          <p:cNvSpPr txBox="1"/>
          <p:nvPr/>
        </p:nvSpPr>
        <p:spPr>
          <a:xfrm>
            <a:off x="15354300" y="66483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범주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750B1-5AD6-4B4E-8965-B4C348B91664}"/>
              </a:ext>
            </a:extLst>
          </p:cNvPr>
          <p:cNvSpPr txBox="1"/>
          <p:nvPr/>
        </p:nvSpPr>
        <p:spPr>
          <a:xfrm>
            <a:off x="15354300" y="8272657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범주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7E50C-4EDA-4D5E-8192-B3928156412A}"/>
              </a:ext>
            </a:extLst>
          </p:cNvPr>
          <p:cNvSpPr txBox="1"/>
          <p:nvPr/>
        </p:nvSpPr>
        <p:spPr>
          <a:xfrm>
            <a:off x="15354300" y="907279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범주</a:t>
            </a:r>
          </a:p>
        </p:txBody>
      </p:sp>
    </p:spTree>
    <p:extLst>
      <p:ext uri="{BB962C8B-B14F-4D97-AF65-F5344CB8AC3E}">
        <p14:creationId xmlns:p14="http://schemas.microsoft.com/office/powerpoint/2010/main" val="175578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673CE-CD35-440C-AAC5-9CC696EC9D40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랜덤 포레스트 알고리즘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1E500-3C08-4E42-8DA0-4BC65262A6A9}"/>
              </a:ext>
            </a:extLst>
          </p:cNvPr>
          <p:cNvSpPr txBox="1"/>
          <p:nvPr/>
        </p:nvSpPr>
        <p:spPr>
          <a:xfrm>
            <a:off x="533400" y="37719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결정 트리 학습에 기초한 것으로  안정적이고 실전에서 유용하다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서로 다른 결정 트리를 많이 만들고 그 출력을 앙상블 하는 방법을 사용한다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얕은 학습에 해당하는 작업에서 많이 선호 되는 알고리즘이다</a:t>
            </a:r>
            <a:r>
              <a:rPr lang="en-US" altLang="ko-KR" sz="2400" dirty="0"/>
              <a:t>. (</a:t>
            </a:r>
            <a:r>
              <a:rPr lang="en-US" altLang="ko-KR" sz="2400" dirty="0" err="1"/>
              <a:t>kaggle</a:t>
            </a:r>
            <a:r>
              <a:rPr lang="ko-KR" altLang="en-US" sz="2400" dirty="0"/>
              <a:t>에서 주로 사용됨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36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CE79E-4BBF-4340-803B-87BE6E7D9E06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그래디언트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부스팅</a:t>
            </a:r>
            <a:r>
              <a:rPr lang="ko-KR" altLang="en-US" sz="3600" b="1" dirty="0"/>
              <a:t> 머신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DF8A-8B3D-4AA7-8197-A6EC48633CCF}"/>
              </a:ext>
            </a:extLst>
          </p:cNvPr>
          <p:cNvSpPr txBox="1"/>
          <p:nvPr/>
        </p:nvSpPr>
        <p:spPr>
          <a:xfrm>
            <a:off x="533400" y="4000500"/>
            <a:ext cx="16535400" cy="34163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약한 예측 모델인 결정 트리를 앙상블 하는 것을 기반으로 하는 머신 러닝 기법이다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이 알고리즘은 이전 모델에서 놓친 데이터 포인트를 보완하는 새로운 모델을 반복적으로 훈련함으로써 머신 러닝 모델을 향상하는 방법인 </a:t>
            </a:r>
            <a:r>
              <a:rPr lang="ko-KR" altLang="en-US" sz="2400" b="1" dirty="0" err="1"/>
              <a:t>그래디언트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부스팅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결정 트리에 </a:t>
            </a:r>
            <a:r>
              <a:rPr lang="ko-KR" altLang="en-US" sz="2400" dirty="0" err="1"/>
              <a:t>그래디언트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부스팅을</a:t>
            </a:r>
            <a:r>
              <a:rPr lang="ko-KR" altLang="en-US" sz="2400" dirty="0"/>
              <a:t> 적용하면 비슷한 성질을 가지면서도 대부분의 경우에 랜덤 </a:t>
            </a:r>
            <a:r>
              <a:rPr lang="ko-KR" altLang="en-US" sz="2400" dirty="0" err="1"/>
              <a:t>포레스트의</a:t>
            </a:r>
            <a:r>
              <a:rPr lang="en-US" altLang="ko-KR" sz="2400" dirty="0"/>
              <a:t> </a:t>
            </a:r>
            <a:r>
              <a:rPr lang="ko-KR" altLang="en-US" sz="2400" dirty="0"/>
              <a:t>성능을 능가하는 모델을 만든다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err="1"/>
              <a:t>딥러닝을</a:t>
            </a:r>
            <a:r>
              <a:rPr lang="ko-KR" altLang="en-US" sz="2400" dirty="0"/>
              <a:t> 제외하고 </a:t>
            </a:r>
            <a:r>
              <a:rPr lang="en-US" altLang="ko-KR" sz="2400" dirty="0" err="1"/>
              <a:t>kaggle</a:t>
            </a:r>
            <a:r>
              <a:rPr lang="ko-KR" altLang="en-US" sz="2400" dirty="0"/>
              <a:t> 경연 대회에서 가장 많이 사용되는 기법이다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930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89580-AC38-452B-8B84-66C7A8C3EC29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신경망 연구의 주요 성과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CC87D42-1021-4590-B22D-A1FC5978D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095241"/>
              </p:ext>
            </p:extLst>
          </p:nvPr>
        </p:nvGraphicFramePr>
        <p:xfrm>
          <a:off x="685800" y="3771900"/>
          <a:ext cx="69342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7A79E3-2ABE-450A-A464-74F8E4294670}"/>
              </a:ext>
            </a:extLst>
          </p:cNvPr>
          <p:cNvSpPr txBox="1"/>
          <p:nvPr/>
        </p:nvSpPr>
        <p:spPr>
          <a:xfrm>
            <a:off x="3048000" y="4305300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신경망 연구의 주요 성과</a:t>
            </a:r>
            <a:endParaRPr lang="en-US" altLang="ko-KR" sz="2000" dirty="0"/>
          </a:p>
          <a:p>
            <a:r>
              <a:rPr lang="en-US" altLang="ko-KR" sz="2000" dirty="0"/>
              <a:t>Toronto – Geoffrey Hinton,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University of Montreal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–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Yoshua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-apple-system"/>
              </a:rPr>
              <a:t>Bengio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, University of NY - Yan</a:t>
            </a:r>
            <a:endParaRPr lang="en-US" altLang="ko-KR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BE788-7115-4770-8290-22B812081C29}"/>
              </a:ext>
            </a:extLst>
          </p:cNvPr>
          <p:cNvSpPr txBox="1"/>
          <p:nvPr/>
        </p:nvSpPr>
        <p:spPr>
          <a:xfrm>
            <a:off x="5562600" y="6059557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IDSIA – Dan </a:t>
            </a:r>
            <a:r>
              <a:rPr lang="en-US" altLang="ko-KR" sz="2000" dirty="0" err="1"/>
              <a:t>Ciresan</a:t>
            </a:r>
            <a:r>
              <a:rPr lang="en-US" altLang="ko-KR" sz="2000" dirty="0"/>
              <a:t> GPU</a:t>
            </a:r>
            <a:r>
              <a:rPr lang="ko-KR" altLang="en-US" sz="2000" dirty="0"/>
              <a:t>로 훈련된 심층 신경망으로 학술 이미지 분류 대회에서 우승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현대적인 </a:t>
            </a:r>
            <a:r>
              <a:rPr lang="ko-KR" altLang="en-US" sz="2000" dirty="0" err="1"/>
              <a:t>딥러닝의</a:t>
            </a:r>
            <a:r>
              <a:rPr lang="ko-KR" altLang="en-US" sz="2000" dirty="0"/>
              <a:t> 첫 번째 성공이기 때문에 의미가 크다</a:t>
            </a:r>
            <a:r>
              <a:rPr lang="en-US" altLang="ko-KR" sz="2000" dirty="0"/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E79E0-5C8F-40EA-A12E-29C19D1F7C1E}"/>
              </a:ext>
            </a:extLst>
          </p:cNvPr>
          <p:cNvSpPr txBox="1"/>
          <p:nvPr/>
        </p:nvSpPr>
        <p:spPr>
          <a:xfrm>
            <a:off x="7843837" y="75057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ImageNet – </a:t>
            </a:r>
            <a:r>
              <a:rPr lang="en-US" altLang="ko-KR" sz="2000" dirty="0" err="1"/>
              <a:t>Hinten</a:t>
            </a:r>
            <a:r>
              <a:rPr lang="en-US" altLang="ko-KR" sz="2000" dirty="0"/>
              <a:t> </a:t>
            </a:r>
            <a:r>
              <a:rPr lang="ko-KR" altLang="en-US" sz="2000" dirty="0"/>
              <a:t>팀이 예측 정확도 </a:t>
            </a:r>
            <a:r>
              <a:rPr lang="en-US" altLang="ko-KR" sz="2000" dirty="0"/>
              <a:t>83.6%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달성하면서 이 이후로 매년 이 대회는 심층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신경망을 적용한 팀이 우승을 차지함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Cf)</a:t>
            </a:r>
            <a:r>
              <a:rPr lang="ko-KR" altLang="en-US" sz="2000" dirty="0"/>
              <a:t> </a:t>
            </a:r>
            <a:r>
              <a:rPr lang="en-US" altLang="ko-KR" sz="2000" dirty="0"/>
              <a:t>2015</a:t>
            </a:r>
            <a:r>
              <a:rPr lang="ko-KR" altLang="en-US" sz="2000" dirty="0"/>
              <a:t> 우승자는 예측 정확도 </a:t>
            </a:r>
            <a:r>
              <a:rPr lang="en-US" altLang="ko-KR" sz="2000" dirty="0"/>
              <a:t>96.4 </a:t>
            </a:r>
            <a:r>
              <a:rPr lang="ko-KR" altLang="en-US" sz="2000" dirty="0"/>
              <a:t>달성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9934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EE41D-7E95-44A8-A491-244965EA2B3D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딥러닝의</a:t>
            </a:r>
            <a:r>
              <a:rPr lang="ko-KR" altLang="en-US" sz="3600" b="1" dirty="0"/>
              <a:t> 특징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5F62-0DCA-4745-9D21-EC527BFA7128}"/>
              </a:ext>
            </a:extLst>
          </p:cNvPr>
          <p:cNvSpPr txBox="1"/>
          <p:nvPr/>
        </p:nvSpPr>
        <p:spPr>
          <a:xfrm>
            <a:off x="685800" y="4000500"/>
            <a:ext cx="1661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/>
              <a:t>딥러닝은</a:t>
            </a:r>
            <a:r>
              <a:rPr lang="ko-KR" altLang="en-US" sz="2400" dirty="0"/>
              <a:t> 머신 러닝에서 가장 중요한 단계인 특성 공학을 완전히 자동화하기 때문에 문제를 더 해결하기 쉽게 만들어준다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얕은 학습인 이전의 머신 러닝 기법은 입력 데이터를 고차원 비선형 투영이나 결정 트리 같은 간단한 변환을 통해 </a:t>
            </a:r>
            <a:r>
              <a:rPr lang="ko-KR" altLang="en-US" sz="2400" dirty="0" err="1"/>
              <a:t>한개</a:t>
            </a:r>
            <a:r>
              <a:rPr lang="ko-KR" altLang="en-US" sz="2400" dirty="0"/>
              <a:t> 또는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연속된 표현 공간으로만 변환한다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그러나 복잡한 문제는 사람이 초기 입력 데이터를 여러 방식으로 변환해줘야 한다</a:t>
            </a:r>
            <a:r>
              <a:rPr lang="en-US" altLang="ko-KR" sz="2400" dirty="0"/>
              <a:t>. (</a:t>
            </a:r>
            <a:r>
              <a:rPr lang="ko-KR" altLang="en-US" sz="2400" b="1" dirty="0"/>
              <a:t>특성공학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84BB4-3899-4B76-A02E-86C2E01C8DED}"/>
              </a:ext>
            </a:extLst>
          </p:cNvPr>
          <p:cNvSpPr txBox="1"/>
          <p:nvPr/>
        </p:nvSpPr>
        <p:spPr>
          <a:xfrm>
            <a:off x="804862" y="7896135"/>
            <a:ext cx="8305800" cy="120032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층을 거치면서 점진적으로 더 복잡한 표현이 만들어진다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이러한 점진적인 중간 표현이 공동으로 학습된다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96099-1791-4405-A969-E234EB11447F}"/>
              </a:ext>
            </a:extLst>
          </p:cNvPr>
          <p:cNvSpPr txBox="1"/>
          <p:nvPr/>
        </p:nvSpPr>
        <p:spPr>
          <a:xfrm>
            <a:off x="814387" y="7200900"/>
            <a:ext cx="528161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딥러닝이</a:t>
            </a:r>
            <a:r>
              <a:rPr lang="ko-KR" altLang="en-US" sz="2400" dirty="0"/>
              <a:t> 데이터로부터 학습하는 방법</a:t>
            </a:r>
          </a:p>
        </p:txBody>
      </p:sp>
    </p:spTree>
    <p:extLst>
      <p:ext uri="{BB962C8B-B14F-4D97-AF65-F5344CB8AC3E}">
        <p14:creationId xmlns:p14="http://schemas.microsoft.com/office/powerpoint/2010/main" val="188338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9880" y="1932545"/>
            <a:ext cx="4499916" cy="7031119"/>
            <a:chOff x="6769880" y="1932545"/>
            <a:chExt cx="4499916" cy="7031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880" y="1932545"/>
              <a:ext cx="4499916" cy="7031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0203" y="1932545"/>
            <a:ext cx="4551333" cy="2594260"/>
            <a:chOff x="1890203" y="1932545"/>
            <a:chExt cx="4551333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31603" y="8838993"/>
            <a:ext cx="645973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03 –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왜 </a:t>
            </a:r>
            <a:r>
              <a:rPr lang="ko-KR" altLang="en-US" sz="1300" kern="0" spc="9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딥러닝일까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?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왜 지금일까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?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602902" y="5114925"/>
            <a:ext cx="645973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 컴퓨터 비전에 대한 </a:t>
            </a:r>
            <a:r>
              <a:rPr lang="ko-KR" altLang="en-US" dirty="0" err="1"/>
              <a:t>딥러닝의</a:t>
            </a:r>
            <a:r>
              <a:rPr lang="ko-KR" altLang="en-US" dirty="0"/>
              <a:t> 두 가지 핵심 아이디어인 </a:t>
            </a:r>
            <a:r>
              <a:rPr lang="ko-KR" altLang="en-US" dirty="0" err="1"/>
              <a:t>합성곱</a:t>
            </a:r>
            <a:r>
              <a:rPr lang="ko-KR" altLang="en-US" dirty="0"/>
              <a:t> 신경망과 역전파는 이미 </a:t>
            </a:r>
            <a:r>
              <a:rPr lang="en-US" altLang="ko-KR" dirty="0"/>
              <a:t>1989</a:t>
            </a:r>
            <a:r>
              <a:rPr lang="ko-KR" altLang="en-US" dirty="0"/>
              <a:t>년에 소개되었습니다</a:t>
            </a:r>
            <a:r>
              <a:rPr lang="en-US" altLang="ko-KR" dirty="0"/>
              <a:t>. </a:t>
            </a:r>
            <a:r>
              <a:rPr lang="ko-KR" altLang="en-US" dirty="0"/>
              <a:t>시계열을 위한 </a:t>
            </a:r>
            <a:r>
              <a:rPr lang="ko-KR" altLang="en-US" dirty="0" err="1"/>
              <a:t>딥러닝의</a:t>
            </a:r>
            <a:r>
              <a:rPr lang="ko-KR" altLang="en-US" dirty="0"/>
              <a:t> 기본인 </a:t>
            </a:r>
            <a:r>
              <a:rPr lang="en-US" altLang="ko-KR" dirty="0"/>
              <a:t>LSTM </a:t>
            </a:r>
            <a:r>
              <a:rPr lang="ko-KR" altLang="en-US" dirty="0"/>
              <a:t>알고리즘은 </a:t>
            </a:r>
            <a:r>
              <a:rPr lang="en-US" altLang="ko-KR" dirty="0"/>
              <a:t>1997</a:t>
            </a:r>
            <a:r>
              <a:rPr lang="ko-KR" altLang="en-US" dirty="0"/>
              <a:t>년에 개발되었고 그 이후로는 변화가 거의 없습니다</a:t>
            </a:r>
            <a:r>
              <a:rPr lang="en-US" altLang="ko-KR" dirty="0"/>
              <a:t>. </a:t>
            </a:r>
            <a:r>
              <a:rPr lang="ko-KR" altLang="en-US" dirty="0"/>
              <a:t>왜 </a:t>
            </a:r>
            <a:r>
              <a:rPr lang="en-US" altLang="ko-KR" dirty="0"/>
              <a:t>2012</a:t>
            </a:r>
            <a:r>
              <a:rPr lang="ko-KR" altLang="en-US" dirty="0"/>
              <a:t>년 이후에 </a:t>
            </a:r>
            <a:r>
              <a:rPr lang="ko-KR" altLang="en-US" dirty="0" err="1"/>
              <a:t>딥러닝이</a:t>
            </a:r>
            <a:r>
              <a:rPr lang="ko-KR" altLang="en-US" dirty="0"/>
              <a:t> 부상하게 되었을까요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데이터셋과 벤치마크</a:t>
            </a:r>
            <a:r>
              <a:rPr lang="en-US" altLang="ko-KR" dirty="0"/>
              <a:t>, </a:t>
            </a:r>
            <a:r>
              <a:rPr lang="ko-KR" altLang="en-US" dirty="0"/>
              <a:t>알고리즘 향상 이 분야들은 이론보다 실험을 통해서 성장해 왔기 때문에 새로운 아이디어를 실험할 적절한 데이터와 하드웨어가 준비되어 있어야만 알고리즘이 발전할 수 있습니다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왜 </a:t>
            </a:r>
            <a:r>
              <a:rPr lang="ko-KR" altLang="en-US" sz="3600" b="1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딥러닝일까</a:t>
            </a:r>
            <a:r>
              <a:rPr lang="en-US" altLang="ko-KR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 </a:t>
            </a:r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왜 지금일까</a:t>
            </a:r>
            <a:r>
              <a:rPr lang="en-US" altLang="ko-KR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4566427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E0648-96FD-4F17-96E0-9BB4B6D21EB9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하드웨어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9355-56D0-4241-BCEA-9065F0413D9B}"/>
              </a:ext>
            </a:extLst>
          </p:cNvPr>
          <p:cNvSpPr/>
          <p:nvPr/>
        </p:nvSpPr>
        <p:spPr>
          <a:xfrm>
            <a:off x="3124200" y="4762500"/>
            <a:ext cx="3200400" cy="1600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대형 </a:t>
            </a:r>
            <a:r>
              <a:rPr lang="en-US" altLang="ko-KR" sz="4000" b="1" dirty="0"/>
              <a:t>CPU</a:t>
            </a:r>
            <a:endParaRPr lang="ko-KR" altLang="en-US" sz="4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FC1B3E-8498-415F-A383-B2ED49A264AD}"/>
              </a:ext>
            </a:extLst>
          </p:cNvPr>
          <p:cNvSpPr/>
          <p:nvPr/>
        </p:nvSpPr>
        <p:spPr>
          <a:xfrm>
            <a:off x="11125200" y="4762500"/>
            <a:ext cx="3200400" cy="1600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소량의 </a:t>
            </a:r>
            <a:r>
              <a:rPr lang="en-US" altLang="ko-KR" sz="4000" b="1" dirty="0"/>
              <a:t>GPU</a:t>
            </a:r>
            <a:endParaRPr lang="ko-KR" altLang="en-US" sz="40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3044633-BB25-4192-AEC1-5C25FD819826}"/>
              </a:ext>
            </a:extLst>
          </p:cNvPr>
          <p:cNvSpPr/>
          <p:nvPr/>
        </p:nvSpPr>
        <p:spPr>
          <a:xfrm>
            <a:off x="7772400" y="5372100"/>
            <a:ext cx="1905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B681A-8959-4D0B-AB6A-66BB745989EC}"/>
              </a:ext>
            </a:extLst>
          </p:cNvPr>
          <p:cNvSpPr txBox="1"/>
          <p:nvPr/>
        </p:nvSpPr>
        <p:spPr>
          <a:xfrm>
            <a:off x="1219200" y="7048500"/>
            <a:ext cx="15773400" cy="267765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- </a:t>
            </a:r>
            <a:r>
              <a:rPr lang="ko-KR" altLang="en-US" sz="2400" dirty="0"/>
              <a:t>일반적인 딥러닝 모델들은 슈퍼컴퓨터와 비슷한 계산 성능을 필요로 한다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- </a:t>
            </a:r>
            <a:r>
              <a:rPr lang="ko-KR" altLang="en-US" sz="2400" dirty="0"/>
              <a:t>성능을 높이기 위해 </a:t>
            </a:r>
            <a:r>
              <a:rPr lang="en-US" altLang="ko-KR" sz="2400" dirty="0"/>
              <a:t>GPU </a:t>
            </a:r>
            <a:r>
              <a:rPr lang="ko-KR" altLang="en-US" sz="2400" dirty="0"/>
              <a:t>개발을 하여</a:t>
            </a:r>
            <a:r>
              <a:rPr lang="en-US" altLang="ko-KR" sz="2400" dirty="0"/>
              <a:t>, </a:t>
            </a:r>
            <a:r>
              <a:rPr lang="ko-KR" altLang="en-US" sz="2400" dirty="0"/>
              <a:t>과학 분야에서  물리 모델링을 시작으로 다양한 병렬 애플리케이션의 대형 </a:t>
            </a:r>
            <a:r>
              <a:rPr lang="en-US" altLang="ko-KR" sz="2400" dirty="0"/>
              <a:t>CPU</a:t>
            </a:r>
            <a:r>
              <a:rPr lang="ko-KR" altLang="en-US" sz="2400" dirty="0"/>
              <a:t>클러스터가 소량의 </a:t>
            </a:r>
            <a:r>
              <a:rPr lang="en-US" altLang="ko-KR" sz="2400" dirty="0"/>
              <a:t>GPU</a:t>
            </a:r>
            <a:r>
              <a:rPr lang="ko-KR" altLang="en-US" sz="2400" dirty="0"/>
              <a:t>로 대체되었다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- </a:t>
            </a:r>
            <a:r>
              <a:rPr lang="ko-KR" altLang="en-US" sz="2400" dirty="0"/>
              <a:t>구글은 </a:t>
            </a:r>
            <a:r>
              <a:rPr lang="en-US" altLang="ko-KR" sz="2400" dirty="0"/>
              <a:t>2016</a:t>
            </a:r>
            <a:r>
              <a:rPr lang="ko-KR" altLang="en-US" sz="2400" dirty="0"/>
              <a:t>년 </a:t>
            </a:r>
            <a:r>
              <a:rPr lang="en-US" altLang="ko-KR" sz="2400" dirty="0"/>
              <a:t>I/O </a:t>
            </a:r>
            <a:r>
              <a:rPr lang="ko-KR" altLang="en-US" sz="2400" dirty="0"/>
              <a:t>연례 행사에서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처리 장치 프로젝트를 공개했다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칩은 심층 신경망을 실행하기 위해 완전히 새롭게 설계한 것으로 최고 성능을 가진 </a:t>
            </a:r>
            <a:r>
              <a:rPr lang="en-US" altLang="ko-KR" sz="2400" dirty="0"/>
              <a:t>GPU</a:t>
            </a:r>
            <a:r>
              <a:rPr lang="ko-KR" altLang="en-US" sz="2400" dirty="0"/>
              <a:t>보다 </a:t>
            </a:r>
            <a:r>
              <a:rPr lang="en-US" altLang="ko-KR" sz="2400" dirty="0"/>
              <a:t>10</a:t>
            </a:r>
            <a:r>
              <a:rPr lang="ko-KR" altLang="en-US" sz="2400" dirty="0"/>
              <a:t>배 이상 빠르고 에너지 소비도 더 효율적이다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1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294D6-8D90-4A1A-9FF1-19C4777D0D3D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데이터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CA630-F643-4BD7-8BAE-4DDC25A6D3AC}"/>
              </a:ext>
            </a:extLst>
          </p:cNvPr>
          <p:cNvSpPr txBox="1"/>
          <p:nvPr/>
        </p:nvSpPr>
        <p:spPr>
          <a:xfrm>
            <a:off x="838200" y="4076700"/>
            <a:ext cx="16535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데이터에 관해서 지난 </a:t>
            </a:r>
            <a:r>
              <a:rPr lang="en-US" altLang="ko-KR" sz="2400" dirty="0"/>
              <a:t>20</a:t>
            </a:r>
            <a:r>
              <a:rPr lang="ko-KR" altLang="en-US" sz="2400" dirty="0"/>
              <a:t>년간 저장 장치의 급격한 발전과 더불어</a:t>
            </a:r>
            <a:r>
              <a:rPr lang="en-US" altLang="ko-KR" sz="2400" dirty="0"/>
              <a:t>, </a:t>
            </a:r>
            <a:r>
              <a:rPr lang="ko-KR" altLang="en-US" sz="2400" dirty="0"/>
              <a:t>머신 러닝을 위한 대량의 데이터셋을 수집하고 배포할 수 있는 인터넷 성장이 시장의 큰 판도를 바꾸었다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Ex)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이미지 데이터셋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비디오 데이터셋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자연어 데이터셋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E4E63-4A52-452A-AF72-A5FB9990BCE9}"/>
              </a:ext>
            </a:extLst>
          </p:cNvPr>
          <p:cNvSpPr txBox="1"/>
          <p:nvPr/>
        </p:nvSpPr>
        <p:spPr>
          <a:xfrm>
            <a:off x="1219200" y="6896100"/>
            <a:ext cx="16716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ImageNet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AE005-D4BF-4CE0-BD22-385E08872722}"/>
              </a:ext>
            </a:extLst>
          </p:cNvPr>
          <p:cNvSpPr txBox="1"/>
          <p:nvPr/>
        </p:nvSpPr>
        <p:spPr>
          <a:xfrm>
            <a:off x="1066800" y="7658100"/>
            <a:ext cx="10210800" cy="1754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딥러닝의</a:t>
            </a:r>
            <a:r>
              <a:rPr lang="ko-KR" altLang="en-US" sz="2400" dirty="0"/>
              <a:t> 성장을 이끈 대표적인 데이터셋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1400</a:t>
            </a:r>
            <a:r>
              <a:rPr lang="ko-KR" altLang="en-US" sz="2400" dirty="0"/>
              <a:t>만 개의 이미지를 </a:t>
            </a:r>
            <a:r>
              <a:rPr lang="en-US" altLang="ko-KR" sz="2400" dirty="0"/>
              <a:t>1000</a:t>
            </a:r>
            <a:r>
              <a:rPr lang="ko-KR" altLang="en-US" sz="2400" dirty="0"/>
              <a:t>개의 범주로 구분해 놓음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27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E5F38-7DE1-445D-B4A4-82123CBA0100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알고리즘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4D9E7-37DB-4EBB-A96F-1A80A9C5216F}"/>
              </a:ext>
            </a:extLst>
          </p:cNvPr>
          <p:cNvSpPr txBox="1"/>
          <p:nvPr/>
        </p:nvSpPr>
        <p:spPr>
          <a:xfrm>
            <a:off x="1295400" y="4457700"/>
            <a:ext cx="9601200" cy="19389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신경망의 층에 더 잘 맞는 활성화 함수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층별 사전 훈련</a:t>
            </a:r>
            <a:r>
              <a:rPr lang="en-US" altLang="ko-KR" sz="2400" dirty="0"/>
              <a:t>(pretraining)</a:t>
            </a:r>
            <a:r>
              <a:rPr lang="ko-KR" altLang="en-US" sz="2400" dirty="0"/>
              <a:t>을 불필요하게 만든 가중치 초기화 방법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 err="1"/>
              <a:t>RMSProp</a:t>
            </a:r>
            <a:r>
              <a:rPr lang="ko-KR" altLang="en-US" sz="2400" dirty="0"/>
              <a:t>과 </a:t>
            </a:r>
            <a:r>
              <a:rPr lang="en-US" altLang="ko-KR" sz="2400" dirty="0"/>
              <a:t>Adam</a:t>
            </a:r>
            <a:r>
              <a:rPr lang="ko-KR" altLang="en-US" sz="2400" dirty="0"/>
              <a:t>같은 더 좋은 최적화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0AE34-2C39-42B8-B5D7-2681B8817C7E}"/>
              </a:ext>
            </a:extLst>
          </p:cNvPr>
          <p:cNvSpPr txBox="1"/>
          <p:nvPr/>
        </p:nvSpPr>
        <p:spPr>
          <a:xfrm>
            <a:off x="1524000" y="3771900"/>
            <a:ext cx="2438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2009 - 2010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DADAC-69AA-412C-A72B-A128827169A4}"/>
              </a:ext>
            </a:extLst>
          </p:cNvPr>
          <p:cNvSpPr txBox="1"/>
          <p:nvPr/>
        </p:nvSpPr>
        <p:spPr>
          <a:xfrm>
            <a:off x="1524000" y="7065823"/>
            <a:ext cx="2438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2014 - 2016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D6C9-28E2-41F7-A132-1E49891817D9}"/>
              </a:ext>
            </a:extLst>
          </p:cNvPr>
          <p:cNvSpPr txBox="1"/>
          <p:nvPr/>
        </p:nvSpPr>
        <p:spPr>
          <a:xfrm>
            <a:off x="1524000" y="7863363"/>
            <a:ext cx="9372600" cy="19389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/>
              <a:t>그래디언트를</a:t>
            </a:r>
            <a:r>
              <a:rPr lang="ko-KR" altLang="en-US" sz="2400" dirty="0"/>
              <a:t> 더욱 잘 전파할 수 있는 배치 정규화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잔차</a:t>
            </a:r>
            <a:r>
              <a:rPr lang="ko-KR" altLang="en-US" sz="2400" dirty="0"/>
              <a:t> 연결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깊이별</a:t>
            </a:r>
            <a:r>
              <a:rPr lang="ko-KR" altLang="en-US" sz="2400" dirty="0"/>
              <a:t> 분리 </a:t>
            </a:r>
            <a:r>
              <a:rPr lang="ko-KR" altLang="en-US" sz="2400" dirty="0" err="1"/>
              <a:t>합성곱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06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14535"/>
              </p:ext>
            </p:extLst>
          </p:nvPr>
        </p:nvGraphicFramePr>
        <p:xfrm>
          <a:off x="6426279" y="413324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 err="1">
                          <a:latin typeface="Times New Roman"/>
                          <a:cs typeface="Times New Roman"/>
                        </a:rPr>
                        <a:t>목차</a:t>
                      </a:r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 제목을 적어주세요.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5115946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이 폰트는 에스코어 드림3입니다.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26279" y="6098647"/>
          <a:ext cx="54328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Times New Roman"/>
                          <a:cs typeface="Times New Roman"/>
                        </a:rPr>
                        <a:t>폰트 사이즈는 16이고, 자간은 -1입니다.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44E942-A560-4CB7-9337-207A407BD9A8}"/>
              </a:ext>
            </a:extLst>
          </p:cNvPr>
          <p:cNvSpPr txBox="1"/>
          <p:nvPr/>
        </p:nvSpPr>
        <p:spPr>
          <a:xfrm>
            <a:off x="7239000" y="4181094"/>
            <a:ext cx="46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 지능과 머신 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84AB1-8B86-4B5D-8C12-2E0C8EF937FE}"/>
              </a:ext>
            </a:extLst>
          </p:cNvPr>
          <p:cNvSpPr txBox="1"/>
          <p:nvPr/>
        </p:nvSpPr>
        <p:spPr>
          <a:xfrm>
            <a:off x="7239000" y="5154413"/>
            <a:ext cx="46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딥러닝 이전</a:t>
            </a:r>
            <a:r>
              <a:rPr lang="en-US" altLang="ko-KR" dirty="0"/>
              <a:t>: </a:t>
            </a:r>
            <a:r>
              <a:rPr lang="ko-KR" altLang="en-US" dirty="0"/>
              <a:t>머신 러닝의 간략한 역사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B0DF6-D6CF-4788-8145-589FBD291A21}"/>
              </a:ext>
            </a:extLst>
          </p:cNvPr>
          <p:cNvSpPr txBox="1"/>
          <p:nvPr/>
        </p:nvSpPr>
        <p:spPr>
          <a:xfrm>
            <a:off x="7238999" y="6279741"/>
            <a:ext cx="462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ko-KR" altLang="en-US" dirty="0" err="1"/>
              <a:t>딥러닝일까</a:t>
            </a:r>
            <a:r>
              <a:rPr lang="en-US" altLang="ko-KR" dirty="0"/>
              <a:t>? </a:t>
            </a:r>
            <a:r>
              <a:rPr lang="ko-KR" altLang="en-US" dirty="0"/>
              <a:t>왜 지금일까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27F7-368A-49A3-A949-F6423D0E70B6}"/>
              </a:ext>
            </a:extLst>
          </p:cNvPr>
          <p:cNvSpPr txBox="1"/>
          <p:nvPr/>
        </p:nvSpPr>
        <p:spPr>
          <a:xfrm>
            <a:off x="304800" y="17907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딥러닝 대중화 </a:t>
            </a:r>
            <a:r>
              <a:rPr lang="en-US" altLang="ko-KR" sz="3600" b="1" dirty="0"/>
              <a:t>&amp;</a:t>
            </a:r>
            <a:r>
              <a:rPr lang="ko-KR" altLang="en-US" sz="3600" b="1" dirty="0"/>
              <a:t> 지속성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2DD71-C72B-4A95-9EC6-0BE8C5DB8553}"/>
              </a:ext>
            </a:extLst>
          </p:cNvPr>
          <p:cNvSpPr txBox="1"/>
          <p:nvPr/>
        </p:nvSpPr>
        <p:spPr>
          <a:xfrm>
            <a:off x="7086600" y="3238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E1BEB-E15E-4F1D-A229-BFC60D682649}"/>
              </a:ext>
            </a:extLst>
          </p:cNvPr>
          <p:cNvSpPr txBox="1"/>
          <p:nvPr/>
        </p:nvSpPr>
        <p:spPr>
          <a:xfrm>
            <a:off x="11201400" y="3977161"/>
            <a:ext cx="6096000" cy="15696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/>
              <a:t>딥러닝은</a:t>
            </a:r>
            <a:r>
              <a:rPr lang="ko-KR" altLang="en-US" sz="2400" dirty="0"/>
              <a:t> 특성 공학이 필요하지 않아 복잡하고 불안정한 많은 엔지니어링 과정을 </a:t>
            </a:r>
            <a:r>
              <a:rPr lang="en-US" altLang="ko-KR" sz="2400" dirty="0"/>
              <a:t>and to and</a:t>
            </a:r>
            <a:r>
              <a:rPr lang="ko-KR" altLang="en-US" sz="2400" dirty="0"/>
              <a:t>로 훈련시킬 수 있는 모델로 </a:t>
            </a:r>
            <a:r>
              <a:rPr lang="ko-KR" altLang="en-US" sz="2400" dirty="0" err="1"/>
              <a:t>바꾸어준다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E957F156-DA27-4CB5-9507-AD34D04000B5}"/>
              </a:ext>
            </a:extLst>
          </p:cNvPr>
          <p:cNvSpPr/>
          <p:nvPr/>
        </p:nvSpPr>
        <p:spPr>
          <a:xfrm flipH="1">
            <a:off x="8991597" y="3977161"/>
            <a:ext cx="1948871" cy="156966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단순함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5A9F-AE92-4951-9E8C-AF7B2ED435D2}"/>
              </a:ext>
            </a:extLst>
          </p:cNvPr>
          <p:cNvSpPr txBox="1"/>
          <p:nvPr/>
        </p:nvSpPr>
        <p:spPr>
          <a:xfrm>
            <a:off x="11201400" y="5766495"/>
            <a:ext cx="6096000" cy="19389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/>
              <a:t>딥러닝은</a:t>
            </a:r>
            <a:r>
              <a:rPr lang="ko-KR" altLang="en-US" sz="2400" dirty="0"/>
              <a:t> </a:t>
            </a:r>
            <a:r>
              <a:rPr lang="en-US" altLang="ko-KR" sz="2400" dirty="0"/>
              <a:t>GPU </a:t>
            </a:r>
            <a:r>
              <a:rPr lang="ko-KR" altLang="en-US" sz="2400" dirty="0"/>
              <a:t>또는 </a:t>
            </a:r>
            <a:r>
              <a:rPr lang="en-US" altLang="ko-KR" sz="2400" dirty="0"/>
              <a:t>TPU</a:t>
            </a:r>
            <a:r>
              <a:rPr lang="ko-KR" altLang="en-US" sz="2400" dirty="0"/>
              <a:t>에서 쉽게 </a:t>
            </a:r>
            <a:r>
              <a:rPr lang="ko-KR" altLang="en-US" sz="2400" dirty="0" err="1"/>
              <a:t>병렬화할</a:t>
            </a:r>
            <a:r>
              <a:rPr lang="ko-KR" altLang="en-US" sz="2400" dirty="0"/>
              <a:t> 수 있기 때문에 무어의 법칙 혜택을 크게 볼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딥러닝 모델은 작은 배치 데이터에서 반복적으로 훈련되기 때문에 어떤 크기의 데이터 셋에서도 훈련될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0E27E020-8303-433E-B36C-2B4CFF89CDFA}"/>
              </a:ext>
            </a:extLst>
          </p:cNvPr>
          <p:cNvSpPr/>
          <p:nvPr/>
        </p:nvSpPr>
        <p:spPr>
          <a:xfrm flipH="1">
            <a:off x="8991598" y="5766494"/>
            <a:ext cx="1948870" cy="1938991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확장성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B8F3B-C3E1-4D45-8E48-FA8573F5E89E}"/>
              </a:ext>
            </a:extLst>
          </p:cNvPr>
          <p:cNvSpPr txBox="1"/>
          <p:nvPr/>
        </p:nvSpPr>
        <p:spPr>
          <a:xfrm>
            <a:off x="11201400" y="7925158"/>
            <a:ext cx="6096000" cy="15696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딥러닝 모델은 처음부터 다시 시작하지 않고 추가되는 데이터로 훈련할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훈련된 딥러닝 모델은 다른 용도로 쓰일 수 있어 재사용이 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02E46781-257F-4919-A27E-2F194C41DCD9}"/>
              </a:ext>
            </a:extLst>
          </p:cNvPr>
          <p:cNvSpPr/>
          <p:nvPr/>
        </p:nvSpPr>
        <p:spPr>
          <a:xfrm flipH="1">
            <a:off x="8991600" y="7925158"/>
            <a:ext cx="1948869" cy="1569660"/>
          </a:xfrm>
          <a:prstGeom prst="flowChartDe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다용도</a:t>
            </a:r>
            <a:r>
              <a:rPr lang="en-US" altLang="ko-KR" sz="2800" dirty="0"/>
              <a:t>,</a:t>
            </a:r>
          </a:p>
          <a:p>
            <a:pPr algn="ctr"/>
            <a:r>
              <a:rPr lang="ko-KR" altLang="en-US" sz="2800" dirty="0"/>
              <a:t>재사용성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A0FEC3-DF1B-4473-A94B-DE34651AAD50}"/>
              </a:ext>
            </a:extLst>
          </p:cNvPr>
          <p:cNvSpPr/>
          <p:nvPr/>
        </p:nvSpPr>
        <p:spPr>
          <a:xfrm>
            <a:off x="1676400" y="3982397"/>
            <a:ext cx="3200400" cy="12003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딥러닝의</a:t>
            </a:r>
            <a:r>
              <a:rPr lang="ko-KR" altLang="en-US" sz="3200" dirty="0"/>
              <a:t> 사용 도구 대중화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7B626C1-4EBA-4A14-A932-177EFB3A86BE}"/>
              </a:ext>
            </a:extLst>
          </p:cNvPr>
          <p:cNvSpPr/>
          <p:nvPr/>
        </p:nvSpPr>
        <p:spPr>
          <a:xfrm rot="5400000">
            <a:off x="2227028" y="6243660"/>
            <a:ext cx="2133600" cy="5962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933E46-9C77-45AC-A2DA-BEF9FB88C96E}"/>
              </a:ext>
            </a:extLst>
          </p:cNvPr>
          <p:cNvSpPr/>
          <p:nvPr/>
        </p:nvSpPr>
        <p:spPr>
          <a:xfrm>
            <a:off x="1676400" y="7901371"/>
            <a:ext cx="3200400" cy="12003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딥러닝의</a:t>
            </a:r>
            <a:r>
              <a:rPr lang="ko-KR" altLang="en-US" sz="3200" dirty="0"/>
              <a:t> 대중화</a:t>
            </a:r>
          </a:p>
        </p:txBody>
      </p:sp>
    </p:spTree>
    <p:extLst>
      <p:ext uri="{BB962C8B-B14F-4D97-AF65-F5344CB8AC3E}">
        <p14:creationId xmlns:p14="http://schemas.microsoft.com/office/powerpoint/2010/main" val="462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5047" y="2288770"/>
            <a:ext cx="695345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dirty="0">
                <a:latin typeface="Noto Sans CJK KR Regular" panose="020B0500000000000000"/>
              </a:rPr>
              <a:t>KEY POINTS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8960476" y="389399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789BE38-0284-437F-BE3E-811EF0C3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71305"/>
              </p:ext>
            </p:extLst>
          </p:nvPr>
        </p:nvGraphicFramePr>
        <p:xfrm>
          <a:off x="4191000" y="4662082"/>
          <a:ext cx="121920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73460250"/>
                    </a:ext>
                  </a:extLst>
                </a:gridCol>
                <a:gridCol w="11506200">
                  <a:extLst>
                    <a:ext uri="{9D8B030D-6E8A-4147-A177-3AD203B41FA5}">
                      <a16:colId xmlns:a16="http://schemas.microsoft.com/office/drawing/2014/main" val="29209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핵심 개념에 대한 고수준의 정의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/>
                        <a:t>머신 러닝의 발전 과정</a:t>
                      </a:r>
                      <a:endParaRPr lang="en-US" altLang="ko-KR" sz="2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sz="2400" dirty="0" err="1"/>
                        <a:t>딥러닝이</a:t>
                      </a:r>
                      <a:r>
                        <a:rPr lang="ko-KR" altLang="en-US" sz="2400" dirty="0"/>
                        <a:t> 인기를 끈 주요 요인과 미래의 가능성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6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04762" y="8828978"/>
            <a:ext cx="6459738" cy="29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02 –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딥러닝 이전</a:t>
            </a:r>
            <a:r>
              <a:rPr lang="en-US" altLang="ko-KR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  <a:r>
              <a:rPr lang="ko-KR" altLang="en-US" sz="1300" kern="0" spc="9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머신 러닝의 간략한 역사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98224" y="4985306"/>
            <a:ext cx="6459738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dirty="0"/>
              <a:t> </a:t>
            </a:r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역사에서 찾을 수 없을 만큼 대중에게 많은 관심과 업계의 투자를 받고 있습니다</a:t>
            </a:r>
            <a:r>
              <a:rPr lang="en-US" altLang="ko-KR" dirty="0"/>
              <a:t>. </a:t>
            </a:r>
            <a:r>
              <a:rPr lang="ko-KR" altLang="en-US" dirty="0"/>
              <a:t>하지만 이것이 머신 러닝의 첫번째 성공은 아닙니다</a:t>
            </a:r>
            <a:r>
              <a:rPr lang="en-US" altLang="ko-KR" dirty="0"/>
              <a:t>. </a:t>
            </a:r>
            <a:r>
              <a:rPr lang="ko-KR" altLang="en-US" dirty="0"/>
              <a:t>오늘날 산업계에서 사용하는 대부분의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알고리즘은 딥러닝 알고리즘이 아닙니다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ko-KR" altLang="en-US" dirty="0" err="1"/>
              <a:t>딥러닝이</a:t>
            </a:r>
            <a:r>
              <a:rPr lang="ko-KR" altLang="en-US" dirty="0"/>
              <a:t> 모든 작업에 맞는 만능 도구는 아닙니다</a:t>
            </a:r>
            <a:r>
              <a:rPr lang="en-US" altLang="ko-KR" dirty="0"/>
              <a:t>. </a:t>
            </a:r>
            <a:r>
              <a:rPr lang="ko-KR" altLang="en-US" dirty="0" err="1"/>
              <a:t>떄로는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적용하기에 데이터가 충분하지 않거나 다른 알고리즘이 문제를 더 잘 해결할 수도 있습니다</a:t>
            </a:r>
            <a:r>
              <a:rPr lang="en-US" altLang="ko-KR" dirty="0"/>
              <a:t>. </a:t>
            </a:r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altLang="ko-KR" dirty="0"/>
              <a:t> </a:t>
            </a:r>
            <a:r>
              <a:rPr lang="ko-KR" altLang="en-US" dirty="0"/>
              <a:t>전통적인 머신 러닝 방법에 대한 자세한 설명은 이 책의 범위를 넘어섭니다</a:t>
            </a:r>
            <a:r>
              <a:rPr lang="en-US" altLang="ko-KR" dirty="0"/>
              <a:t>. </a:t>
            </a:r>
            <a:r>
              <a:rPr lang="ko-KR" altLang="en-US" dirty="0"/>
              <a:t>하지만 이들을 간단하게 소개하고 지금까지의 역사적 배경을 설명하겠습니다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ko-KR" altLang="en-US" dirty="0" err="1"/>
              <a:t>딥러닝을</a:t>
            </a:r>
            <a:r>
              <a:rPr lang="ko-KR" altLang="en-US" dirty="0"/>
              <a:t> 머신 러닝의 넓은 범주 안으로 인식하고 </a:t>
            </a:r>
            <a:r>
              <a:rPr lang="ko-KR" altLang="en-US" dirty="0" err="1"/>
              <a:t>딥러닝이</a:t>
            </a:r>
            <a:r>
              <a:rPr lang="ko-KR" altLang="en-US" dirty="0"/>
              <a:t> 어디서 왔는지 왜 중요한지 더 잘 이해하게 될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600200" y="2155766"/>
            <a:ext cx="5943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딥러닝 이전</a:t>
            </a:r>
            <a:r>
              <a:rPr lang="en-US" altLang="ko-KR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 </a:t>
            </a:r>
            <a:r>
              <a:rPr lang="ko-KR" altLang="en-US" sz="3600" b="1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머신러닝의</a:t>
            </a:r>
            <a:r>
              <a:rPr lang="ko-KR" altLang="en-US" sz="3600" b="1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간략한 역사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34291" y="4533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7FAE2-8202-4354-8641-0372C8402443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확률적 모델링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502E2-E6EE-426C-B6A7-FD3B7908CBC4}"/>
              </a:ext>
            </a:extLst>
          </p:cNvPr>
          <p:cNvSpPr txBox="1"/>
          <p:nvPr/>
        </p:nvSpPr>
        <p:spPr>
          <a:xfrm>
            <a:off x="600075" y="3815090"/>
            <a:ext cx="1196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통계한 이론을 데이터 분석에 응용한 것</a:t>
            </a:r>
            <a:r>
              <a:rPr lang="en-US" altLang="ko-KR" sz="2800" dirty="0"/>
              <a:t>,  </a:t>
            </a:r>
            <a:r>
              <a:rPr lang="ko-KR" altLang="en-US" sz="2800" dirty="0"/>
              <a:t>초창기 머신 러닝 형태 중 하나이다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55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671A3-5A61-4179-B862-59120C3A171E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확률적 모델링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53125-D155-45BB-B8C6-C7391F640732}"/>
              </a:ext>
            </a:extLst>
          </p:cNvPr>
          <p:cNvSpPr txBox="1"/>
          <p:nvPr/>
        </p:nvSpPr>
        <p:spPr>
          <a:xfrm>
            <a:off x="552450" y="4681835"/>
            <a:ext cx="1639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 데이터의 특성이 모두 독립적이라고 가정하고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정리를 적용하는 머신 러닝 분류 알고리즘이다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이런 형태의 데이터 분석은 컴퓨터보다 앞서 있었기 때문에 첫 번째 컴퓨터가 등장하기 수십년 전에는 수작업으로 적용했습니다</a:t>
            </a:r>
            <a:r>
              <a:rPr lang="en-US" altLang="ko-KR" sz="2400" dirty="0"/>
              <a:t>. 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정리와 통계의 토대는 </a:t>
            </a:r>
            <a:r>
              <a:rPr lang="en-US" altLang="ko-KR" sz="2400" dirty="0"/>
              <a:t>18</a:t>
            </a:r>
            <a:r>
              <a:rPr lang="ko-KR" altLang="en-US" sz="2400" dirty="0"/>
              <a:t>세기까지 거슬러 올라간다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정도가 </a:t>
            </a: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분류기를 사용하기 위해 알아야 할 전부이다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7A9B2-5D54-49BA-B765-E3DFA2394BDC}"/>
              </a:ext>
            </a:extLst>
          </p:cNvPr>
          <p:cNvSpPr txBox="1"/>
          <p:nvPr/>
        </p:nvSpPr>
        <p:spPr>
          <a:xfrm>
            <a:off x="609600" y="7295972"/>
            <a:ext cx="16306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로지스틱 회귀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sz="2400" dirty="0"/>
              <a:t>로지스틱 회귀는 분류</a:t>
            </a:r>
            <a:r>
              <a:rPr lang="en-US" altLang="ko-KR" sz="2400" dirty="0"/>
              <a:t>(classification)</a:t>
            </a:r>
            <a:r>
              <a:rPr lang="ko-KR" altLang="en-US" sz="2400" dirty="0"/>
              <a:t>알고리즘이다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데이터 과학자가 분류 작업에 대한 감을 빠르게 얻기 위해 데이터셋에 적용할 첫 번째 알고리즘으로 채택하는 경우가 많다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7A14E-36FC-4569-8E25-42A98C4906A3}"/>
              </a:ext>
            </a:extLst>
          </p:cNvPr>
          <p:cNvSpPr txBox="1"/>
          <p:nvPr/>
        </p:nvSpPr>
        <p:spPr>
          <a:xfrm>
            <a:off x="657225" y="3905428"/>
            <a:ext cx="3124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나이브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베이즈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0ABBE-ED7C-486A-A5C3-F56CD545EFAE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초창기 신경망 주요 성과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94539F-DED4-4112-B4A2-72A26DF82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972894"/>
              </p:ext>
            </p:extLst>
          </p:nvPr>
        </p:nvGraphicFramePr>
        <p:xfrm>
          <a:off x="1219200" y="3924300"/>
          <a:ext cx="69342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863A5B-FA09-4B3E-B14C-8CF785B974E7}"/>
              </a:ext>
            </a:extLst>
          </p:cNvPr>
          <p:cNvSpPr txBox="1"/>
          <p:nvPr/>
        </p:nvSpPr>
        <p:spPr>
          <a:xfrm>
            <a:off x="3657600" y="46202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신경망의 핵심 아이디어 탄생</a:t>
            </a:r>
            <a:r>
              <a:rPr lang="en-US" altLang="ko-KR" sz="2800" dirty="0"/>
              <a:t>, </a:t>
            </a:r>
            <a:r>
              <a:rPr lang="ko-KR" altLang="en-US" sz="2800" dirty="0"/>
              <a:t>소규모로 연구 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D758F-A190-4BB4-AC8F-54361C0776E0}"/>
              </a:ext>
            </a:extLst>
          </p:cNvPr>
          <p:cNvSpPr txBox="1"/>
          <p:nvPr/>
        </p:nvSpPr>
        <p:spPr>
          <a:xfrm>
            <a:off x="5986462" y="630429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역전파</a:t>
            </a:r>
            <a:r>
              <a:rPr lang="ko-KR" altLang="en-US" sz="2800" dirty="0"/>
              <a:t> 알고리즘 재발견</a:t>
            </a:r>
            <a:r>
              <a:rPr lang="en-US" altLang="ko-KR" sz="2800" dirty="0"/>
              <a:t>, </a:t>
            </a:r>
            <a:r>
              <a:rPr lang="ko-KR" altLang="en-US" sz="2800" dirty="0"/>
              <a:t>신경망에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6FB0E-8594-418C-8BED-828CFF87EDC3}"/>
              </a:ext>
            </a:extLst>
          </p:cNvPr>
          <p:cNvSpPr txBox="1"/>
          <p:nvPr/>
        </p:nvSpPr>
        <p:spPr>
          <a:xfrm>
            <a:off x="8534400" y="78105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벨 연구소에서 </a:t>
            </a:r>
            <a:r>
              <a:rPr lang="ko-KR" altLang="en-US" sz="2800" dirty="0" err="1"/>
              <a:t>합성곱</a:t>
            </a:r>
            <a:r>
              <a:rPr lang="ko-KR" altLang="en-US" sz="2800" dirty="0"/>
              <a:t> 신경망</a:t>
            </a:r>
            <a:r>
              <a:rPr lang="en-US" altLang="ko-KR" sz="2800" dirty="0"/>
              <a:t>&amp;</a:t>
            </a:r>
            <a:r>
              <a:rPr lang="ko-KR" altLang="en-US" sz="2800" dirty="0" err="1"/>
              <a:t>역전파</a:t>
            </a:r>
            <a:r>
              <a:rPr lang="ko-KR" altLang="en-US" sz="2800" dirty="0"/>
              <a:t> 이용하여 숫자 이미지 분류 성공</a:t>
            </a:r>
          </a:p>
        </p:txBody>
      </p:sp>
    </p:spTree>
    <p:extLst>
      <p:ext uri="{BB962C8B-B14F-4D97-AF65-F5344CB8AC3E}">
        <p14:creationId xmlns:p14="http://schemas.microsoft.com/office/powerpoint/2010/main" val="43977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65747-878D-4704-B54E-A98A92AD8C34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커널 방법</a:t>
            </a:r>
            <a:endParaRPr lang="en-US" altLang="ko-KR" sz="3600" b="1" dirty="0"/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46D24-BEB3-4047-9CF6-D9C3EE21EE1E}"/>
              </a:ext>
            </a:extLst>
          </p:cNvPr>
          <p:cNvSpPr txBox="1"/>
          <p:nvPr/>
        </p:nvSpPr>
        <p:spPr>
          <a:xfrm>
            <a:off x="609600" y="3881437"/>
            <a:ext cx="1203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분류 알고리즘의 한 종류이다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그 중 서포트 벡터 </a:t>
            </a:r>
            <a:r>
              <a:rPr lang="ko-KR" altLang="en-US" sz="2800" dirty="0" err="1"/>
              <a:t>머신이</a:t>
            </a:r>
            <a:r>
              <a:rPr lang="ko-KR" altLang="en-US" sz="2800" dirty="0"/>
              <a:t> 가장 유명하다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98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F0CE2-C6F0-4735-857F-5578B7B4637A}"/>
              </a:ext>
            </a:extLst>
          </p:cNvPr>
          <p:cNvSpPr txBox="1"/>
          <p:nvPr/>
        </p:nvSpPr>
        <p:spPr>
          <a:xfrm>
            <a:off x="304800" y="17907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서포트 벡터 머신</a:t>
            </a:r>
            <a:r>
              <a:rPr lang="en-US" altLang="ko-KR" sz="3600" b="1" dirty="0"/>
              <a:t>(SVM)</a:t>
            </a:r>
          </a:p>
          <a:p>
            <a:r>
              <a:rPr lang="en-US" altLang="ko-KR" sz="3600" dirty="0"/>
              <a:t> 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397A8-9E6F-431E-BA99-A4E61BCBDFA8}"/>
              </a:ext>
            </a:extLst>
          </p:cNvPr>
          <p:cNvSpPr txBox="1"/>
          <p:nvPr/>
        </p:nvSpPr>
        <p:spPr>
          <a:xfrm>
            <a:off x="533400" y="3695700"/>
            <a:ext cx="169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분류 문제를 해결하기 위해 </a:t>
            </a:r>
            <a:r>
              <a:rPr lang="en-US" altLang="ko-KR" sz="2800" dirty="0"/>
              <a:t>2</a:t>
            </a:r>
            <a:r>
              <a:rPr lang="ko-KR" altLang="en-US" sz="2800" dirty="0"/>
              <a:t>개의 다른 범주에 속한 데이터 포인트 그룹 사이에 좋은 </a:t>
            </a:r>
            <a:r>
              <a:rPr lang="ko-KR" altLang="en-US" sz="2800" b="1" dirty="0"/>
              <a:t>결정 경계</a:t>
            </a:r>
            <a:r>
              <a:rPr lang="ko-KR" altLang="en-US" sz="2800" dirty="0"/>
              <a:t>를 찾는다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26" name="Picture 2" descr="SM) Machine Learning - Support Vector Machine(서포트 벡터 머신) - 데이터 사이언스 사용 설명서">
            <a:extLst>
              <a:ext uri="{FF2B5EF4-FFF2-40B4-BE49-F238E27FC236}">
                <a16:creationId xmlns:a16="http://schemas.microsoft.com/office/drawing/2014/main" id="{9A580FF5-219F-42CD-9221-D4FB257A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0"/>
            <a:ext cx="57435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2E6319-24C8-4C92-A096-875B3C0A1D04}"/>
              </a:ext>
            </a:extLst>
          </p:cNvPr>
          <p:cNvSpPr txBox="1"/>
          <p:nvPr/>
        </p:nvSpPr>
        <p:spPr>
          <a:xfrm>
            <a:off x="7134227" y="5704909"/>
            <a:ext cx="10210800" cy="267765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2400" dirty="0"/>
              <a:t>결정 경계가 하나의 </a:t>
            </a:r>
            <a:r>
              <a:rPr lang="ko-KR" altLang="en-US" sz="2400" dirty="0" err="1"/>
              <a:t>초평면</a:t>
            </a:r>
            <a:r>
              <a:rPr lang="en-US" altLang="ko-KR" sz="2400" dirty="0"/>
              <a:t>(hyperplane)</a:t>
            </a:r>
            <a:r>
              <a:rPr lang="ko-KR" altLang="en-US" sz="2400" dirty="0"/>
              <a:t>으로 표현될 수 있는 새로운 고차원 표현으로 데이터를 매핑한다</a:t>
            </a:r>
            <a:r>
              <a:rPr lang="en-US" altLang="ko-KR" sz="2400" dirty="0"/>
              <a:t>.</a:t>
            </a:r>
          </a:p>
          <a:p>
            <a:pPr marL="342900" indent="-342900" algn="just">
              <a:buAutoNum type="arabicPeriod"/>
            </a:pPr>
            <a:endParaRPr lang="en-US" altLang="ko-KR" sz="2400" dirty="0"/>
          </a:p>
          <a:p>
            <a:pPr marL="342900" indent="-342900" algn="just">
              <a:buAutoNum type="arabicPeriod"/>
            </a:pPr>
            <a:r>
              <a:rPr lang="ko-KR" altLang="en-US" sz="2400" dirty="0"/>
              <a:t>초평면과 각 클래스의 가장 가까운 데이터 포인트 사이의 거리가 최대가 되는 최선의 결정 경계를 찾는다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단계를 </a:t>
            </a:r>
            <a:r>
              <a:rPr lang="ko-KR" altLang="en-US" sz="2400" b="1" dirty="0"/>
              <a:t>마진 최대화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함으로써 결정 경계가 훈련 데이터셋 이외의 새로운 샘플에 잘 일반화되도록 도와준다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17D40-B128-495A-8F7D-20D51C2AD7A0}"/>
              </a:ext>
            </a:extLst>
          </p:cNvPr>
          <p:cNvSpPr txBox="1"/>
          <p:nvPr/>
        </p:nvSpPr>
        <p:spPr>
          <a:xfrm>
            <a:off x="7134227" y="5067300"/>
            <a:ext cx="551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SVM</a:t>
            </a:r>
            <a:r>
              <a:rPr lang="ko-KR" altLang="en-US" sz="2800" dirty="0"/>
              <a:t>이 결정 경계를 찾는 과정</a:t>
            </a:r>
          </a:p>
        </p:txBody>
      </p:sp>
    </p:spTree>
    <p:extLst>
      <p:ext uri="{BB962C8B-B14F-4D97-AF65-F5344CB8AC3E}">
        <p14:creationId xmlns:p14="http://schemas.microsoft.com/office/powerpoint/2010/main" val="3092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1175</Words>
  <Application>Microsoft Office PowerPoint</Application>
  <PresentationFormat>사용자 지정</PresentationFormat>
  <Paragraphs>169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-apple-system</vt:lpstr>
      <vt:lpstr>Gmarket Sans Medium</vt:lpstr>
      <vt:lpstr>Noto Sans CJK KR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JeongEuijin</cp:lastModifiedBy>
  <cp:revision>5</cp:revision>
  <dcterms:created xsi:type="dcterms:W3CDTF">2022-01-06T22:43:21Z</dcterms:created>
  <dcterms:modified xsi:type="dcterms:W3CDTF">2022-01-17T07:33:57Z</dcterms:modified>
</cp:coreProperties>
</file>