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57" r:id="rId3"/>
    <p:sldId id="270" r:id="rId4"/>
    <p:sldId id="260" r:id="rId5"/>
    <p:sldId id="273" r:id="rId6"/>
    <p:sldId id="274" r:id="rId7"/>
    <p:sldId id="275" r:id="rId8"/>
    <p:sldId id="276" r:id="rId9"/>
    <p:sldId id="277" r:id="rId10"/>
    <p:sldId id="271" r:id="rId11"/>
    <p:sldId id="278" r:id="rId12"/>
    <p:sldId id="279" r:id="rId13"/>
    <p:sldId id="280" r:id="rId14"/>
    <p:sldId id="281" r:id="rId15"/>
    <p:sldId id="282" r:id="rId16"/>
    <p:sldId id="269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>
      <p:cViewPr varScale="1">
        <p:scale>
          <a:sx n="55" d="100"/>
          <a:sy n="55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9EE5E-582E-4425-9203-DF1862FA1891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25183-ABCE-447D-9D63-4B0A7273B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77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25183-ABCE-447D-9D63-4B0A7273B3A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244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25183-ABCE-447D-9D63-4B0A7273B3A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94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25183-ABCE-447D-9D63-4B0A7273B3A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96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25183-ABCE-447D-9D63-4B0A7273B3A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84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25183-ABCE-447D-9D63-4B0A7273B3A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90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25183-ABCE-447D-9D63-4B0A7273B3A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621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25183-ABCE-447D-9D63-4B0A7273B3A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53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25183-ABCE-447D-9D63-4B0A7273B3A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31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25183-ABCE-447D-9D63-4B0A7273B3A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233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25183-ABCE-447D-9D63-4B0A7273B3A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324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6971" y="6676890"/>
            <a:ext cx="9751771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시작하기 전에</a:t>
            </a:r>
            <a:r>
              <a:rPr lang="en-US" altLang="ko-KR" sz="3900" kern="0" spc="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: </a:t>
            </a:r>
            <a:r>
              <a:rPr lang="ko-KR" altLang="en-US" sz="3900" kern="0" spc="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신경망의 수학적 구성요소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85714" y="2098714"/>
            <a:ext cx="14914286" cy="4924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400" kern="0" spc="4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733800" y="1790700"/>
            <a:ext cx="2908796" cy="1401870"/>
            <a:chOff x="6441280" y="3760057"/>
            <a:chExt cx="2908796" cy="14018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834549" y="3409589"/>
              <a:ext cx="4122258" cy="2102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kern="0" spc="31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6971" y="6676890"/>
            <a:ext cx="9751771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100" dirty="0">
                <a:solidFill>
                  <a:srgbClr val="000000"/>
                </a:solidFill>
                <a:latin typeface="Gmarket Sans Medium" pitchFamily="34" charset="0"/>
              </a:rPr>
              <a:t>신경망을 위한 데이터 표현 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85714" y="2098714"/>
            <a:ext cx="14914286" cy="4924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400" kern="0" spc="4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2.2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733800" y="1790700"/>
            <a:ext cx="2908796" cy="1401870"/>
            <a:chOff x="6441280" y="3760057"/>
            <a:chExt cx="2908796" cy="14018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834549" y="3409589"/>
              <a:ext cx="4122258" cy="2102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kern="0" spc="31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213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1005">
            <a:extLst>
              <a:ext uri="{FF2B5EF4-FFF2-40B4-BE49-F238E27FC236}">
                <a16:creationId xmlns:a16="http://schemas.microsoft.com/office/drawing/2014/main" id="{6C93C145-7234-4851-8220-A7C33178B556}"/>
              </a:ext>
            </a:extLst>
          </p:cNvPr>
          <p:cNvGrpSpPr/>
          <p:nvPr/>
        </p:nvGrpSpPr>
        <p:grpSpPr>
          <a:xfrm>
            <a:off x="1367166" y="4856922"/>
            <a:ext cx="5943600" cy="3113128"/>
            <a:chOff x="6742857" y="6000768"/>
            <a:chExt cx="9904762" cy="3618279"/>
          </a:xfrm>
        </p:grpSpPr>
        <p:pic>
          <p:nvPicPr>
            <p:cNvPr id="27" name="Object 17">
              <a:extLst>
                <a:ext uri="{FF2B5EF4-FFF2-40B4-BE49-F238E27FC236}">
                  <a16:creationId xmlns:a16="http://schemas.microsoft.com/office/drawing/2014/main" id="{D9D1E821-F0E2-44B1-AA77-098706415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2857" y="6000768"/>
              <a:ext cx="9904762" cy="3618279"/>
            </a:xfrm>
            <a:prstGeom prst="rect">
              <a:avLst/>
            </a:prstGeom>
          </p:spPr>
        </p:pic>
      </p:grpSp>
      <p:grpSp>
        <p:nvGrpSpPr>
          <p:cNvPr id="28" name="그룹 1008">
            <a:extLst>
              <a:ext uri="{FF2B5EF4-FFF2-40B4-BE49-F238E27FC236}">
                <a16:creationId xmlns:a16="http://schemas.microsoft.com/office/drawing/2014/main" id="{5C3CA211-6451-4F68-8F3B-640AF8DB93A5}"/>
              </a:ext>
            </a:extLst>
          </p:cNvPr>
          <p:cNvGrpSpPr/>
          <p:nvPr/>
        </p:nvGrpSpPr>
        <p:grpSpPr>
          <a:xfrm>
            <a:off x="1240092" y="4856921"/>
            <a:ext cx="904138" cy="666667"/>
            <a:chOff x="15862217" y="6000768"/>
            <a:chExt cx="904138" cy="666667"/>
          </a:xfrm>
        </p:grpSpPr>
        <p:grpSp>
          <p:nvGrpSpPr>
            <p:cNvPr id="29" name="그룹 1009">
              <a:extLst>
                <a:ext uri="{FF2B5EF4-FFF2-40B4-BE49-F238E27FC236}">
                  <a16:creationId xmlns:a16="http://schemas.microsoft.com/office/drawing/2014/main" id="{6744A106-5764-4AC5-A766-C6F527A4AB98}"/>
                </a:ext>
              </a:extLst>
            </p:cNvPr>
            <p:cNvGrpSpPr/>
            <p:nvPr/>
          </p:nvGrpSpPr>
          <p:grpSpPr>
            <a:xfrm>
              <a:off x="15980952" y="6000768"/>
              <a:ext cx="666667" cy="666667"/>
              <a:chOff x="15980952" y="6000768"/>
              <a:chExt cx="666667" cy="666667"/>
            </a:xfrm>
          </p:grpSpPr>
          <p:pic>
            <p:nvPicPr>
              <p:cNvPr id="31" name="Object 29">
                <a:extLst>
                  <a:ext uri="{FF2B5EF4-FFF2-40B4-BE49-F238E27FC236}">
                    <a16:creationId xmlns:a16="http://schemas.microsoft.com/office/drawing/2014/main" id="{3884C8C8-165B-4DB9-9B96-366C622AE2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980952" y="6000768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30" name="Object 32">
              <a:extLst>
                <a:ext uri="{FF2B5EF4-FFF2-40B4-BE49-F238E27FC236}">
                  <a16:creationId xmlns:a16="http://schemas.microsoft.com/office/drawing/2014/main" id="{DBD8890F-25AF-4AAC-9B6C-28541526BA0D}"/>
                </a:ext>
              </a:extLst>
            </p:cNvPr>
            <p:cNvSpPr txBox="1"/>
            <p:nvPr/>
          </p:nvSpPr>
          <p:spPr>
            <a:xfrm>
              <a:off x="15862217" y="6241446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82446" y="1283785"/>
            <a:ext cx="64375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/>
              <a:t>스칼라 </a:t>
            </a:r>
            <a:r>
              <a:rPr lang="en-US" altLang="ko-KR" sz="3600" dirty="0"/>
              <a:t>(0D </a:t>
            </a:r>
            <a:r>
              <a:rPr lang="ko-KR" altLang="en-US" sz="3600" dirty="0" err="1"/>
              <a:t>텐서</a:t>
            </a:r>
            <a:r>
              <a:rPr lang="en-US" altLang="ko-KR" sz="3600" dirty="0"/>
              <a:t>)</a:t>
            </a:r>
            <a:endParaRPr lang="en-US" sz="3600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69910" y="2019300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0A5F34B-A597-419C-B732-0707684D3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1921" y="5282265"/>
            <a:ext cx="2354089" cy="8945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" name="Object 11">
            <a:extLst>
              <a:ext uri="{FF2B5EF4-FFF2-40B4-BE49-F238E27FC236}">
                <a16:creationId xmlns:a16="http://schemas.microsoft.com/office/drawing/2014/main" id="{16829A97-AFE5-4313-BC48-8BA4F831FD41}"/>
              </a:ext>
            </a:extLst>
          </p:cNvPr>
          <p:cNvSpPr txBox="1"/>
          <p:nvPr/>
        </p:nvSpPr>
        <p:spPr>
          <a:xfrm>
            <a:off x="1182446" y="2203989"/>
            <a:ext cx="6278527" cy="12347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하나의 숫자만 담고 있는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텐서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sz="2000" dirty="0"/>
              <a:t>- </a:t>
            </a:r>
            <a:r>
              <a:rPr lang="en-US" sz="2000" dirty="0" err="1"/>
              <a:t>numpy</a:t>
            </a:r>
            <a:r>
              <a:rPr lang="en-US" sz="2000" dirty="0"/>
              <a:t> : float32</a:t>
            </a:r>
            <a:r>
              <a:rPr lang="ko-KR" altLang="en-US" sz="2000" dirty="0"/>
              <a:t>나 </a:t>
            </a:r>
            <a:r>
              <a:rPr lang="en-US" altLang="ko-KR" sz="2000" dirty="0"/>
              <a:t>float64 </a:t>
            </a:r>
            <a:r>
              <a:rPr lang="ko-KR" altLang="en-US" sz="2000" dirty="0"/>
              <a:t>타입의 숫자가 스칼라 </a:t>
            </a:r>
            <a:r>
              <a:rPr lang="ko-KR" altLang="en-US" sz="2000" dirty="0" err="1"/>
              <a:t>텐서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2DBCC-B9FD-4AD4-8EF5-1EA7EB3C69E2}"/>
              </a:ext>
            </a:extLst>
          </p:cNvPr>
          <p:cNvSpPr txBox="1"/>
          <p:nvPr/>
        </p:nvSpPr>
        <p:spPr>
          <a:xfrm>
            <a:off x="2662566" y="6339867"/>
            <a:ext cx="3296742" cy="12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 err="1"/>
              <a:t>ndim</a:t>
            </a:r>
            <a:r>
              <a:rPr lang="en-US" altLang="ko-KR" sz="2000" dirty="0"/>
              <a:t> == 0</a:t>
            </a:r>
          </a:p>
          <a:p>
            <a:pPr algn="ctr">
              <a:lnSpc>
                <a:spcPct val="200000"/>
              </a:lnSpc>
            </a:pPr>
            <a:r>
              <a:rPr lang="ko-KR" altLang="en-US" sz="2000" b="1" dirty="0"/>
              <a:t>랭크</a:t>
            </a:r>
            <a:r>
              <a:rPr lang="en-US" altLang="ko-KR" sz="2000" dirty="0"/>
              <a:t>(</a:t>
            </a:r>
            <a:r>
              <a:rPr lang="ko-KR" altLang="en-US" sz="2000" dirty="0" err="1"/>
              <a:t>텐서의</a:t>
            </a:r>
            <a:r>
              <a:rPr lang="ko-KR" altLang="en-US" sz="2000" dirty="0"/>
              <a:t> 축 개수</a:t>
            </a:r>
            <a:r>
              <a:rPr lang="en-US" altLang="ko-KR" sz="2000" dirty="0"/>
              <a:t>) : 0</a:t>
            </a:r>
            <a:r>
              <a:rPr lang="ko-KR" altLang="en-US" sz="2000" dirty="0"/>
              <a:t>개</a:t>
            </a:r>
          </a:p>
        </p:txBody>
      </p:sp>
      <p:grpSp>
        <p:nvGrpSpPr>
          <p:cNvPr id="45" name="그룹 1005">
            <a:extLst>
              <a:ext uri="{FF2B5EF4-FFF2-40B4-BE49-F238E27FC236}">
                <a16:creationId xmlns:a16="http://schemas.microsoft.com/office/drawing/2014/main" id="{A013F386-99E2-43E7-AA6D-3A90E49CAB1D}"/>
              </a:ext>
            </a:extLst>
          </p:cNvPr>
          <p:cNvGrpSpPr/>
          <p:nvPr/>
        </p:nvGrpSpPr>
        <p:grpSpPr>
          <a:xfrm>
            <a:off x="10013196" y="4856922"/>
            <a:ext cx="5943600" cy="3113128"/>
            <a:chOff x="6742857" y="6000768"/>
            <a:chExt cx="9904762" cy="3618279"/>
          </a:xfrm>
        </p:grpSpPr>
        <p:pic>
          <p:nvPicPr>
            <p:cNvPr id="46" name="Object 17">
              <a:extLst>
                <a:ext uri="{FF2B5EF4-FFF2-40B4-BE49-F238E27FC236}">
                  <a16:creationId xmlns:a16="http://schemas.microsoft.com/office/drawing/2014/main" id="{EDCC9500-D01D-462E-B99F-7644CDDF3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2857" y="6000768"/>
              <a:ext cx="9904762" cy="3618279"/>
            </a:xfrm>
            <a:prstGeom prst="rect">
              <a:avLst/>
            </a:prstGeom>
          </p:spPr>
        </p:pic>
      </p:grpSp>
      <p:grpSp>
        <p:nvGrpSpPr>
          <p:cNvPr id="47" name="그룹 1008">
            <a:extLst>
              <a:ext uri="{FF2B5EF4-FFF2-40B4-BE49-F238E27FC236}">
                <a16:creationId xmlns:a16="http://schemas.microsoft.com/office/drawing/2014/main" id="{30E21408-9FB8-4245-97E9-5FEC8D020653}"/>
              </a:ext>
            </a:extLst>
          </p:cNvPr>
          <p:cNvGrpSpPr/>
          <p:nvPr/>
        </p:nvGrpSpPr>
        <p:grpSpPr>
          <a:xfrm>
            <a:off x="9886122" y="4856921"/>
            <a:ext cx="904138" cy="666667"/>
            <a:chOff x="15862217" y="6000768"/>
            <a:chExt cx="904138" cy="666667"/>
          </a:xfrm>
        </p:grpSpPr>
        <p:grpSp>
          <p:nvGrpSpPr>
            <p:cNvPr id="48" name="그룹 1009">
              <a:extLst>
                <a:ext uri="{FF2B5EF4-FFF2-40B4-BE49-F238E27FC236}">
                  <a16:creationId xmlns:a16="http://schemas.microsoft.com/office/drawing/2014/main" id="{A2F80C2A-1E0A-486D-BABB-55DD5A2D15C8}"/>
                </a:ext>
              </a:extLst>
            </p:cNvPr>
            <p:cNvGrpSpPr/>
            <p:nvPr/>
          </p:nvGrpSpPr>
          <p:grpSpPr>
            <a:xfrm>
              <a:off x="15980952" y="6000768"/>
              <a:ext cx="666667" cy="666667"/>
              <a:chOff x="15980952" y="6000768"/>
              <a:chExt cx="666667" cy="666667"/>
            </a:xfrm>
          </p:grpSpPr>
          <p:pic>
            <p:nvPicPr>
              <p:cNvPr id="50" name="Object 29">
                <a:extLst>
                  <a:ext uri="{FF2B5EF4-FFF2-40B4-BE49-F238E27FC236}">
                    <a16:creationId xmlns:a16="http://schemas.microsoft.com/office/drawing/2014/main" id="{E2406803-777A-42CA-89DA-57CF101C9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980952" y="6000768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49" name="Object 32">
              <a:extLst>
                <a:ext uri="{FF2B5EF4-FFF2-40B4-BE49-F238E27FC236}">
                  <a16:creationId xmlns:a16="http://schemas.microsoft.com/office/drawing/2014/main" id="{097A584E-D90C-448F-AC7D-2BAD67A2C78C}"/>
                </a:ext>
              </a:extLst>
            </p:cNvPr>
            <p:cNvSpPr txBox="1"/>
            <p:nvPr/>
          </p:nvSpPr>
          <p:spPr>
            <a:xfrm>
              <a:off x="15862217" y="6241446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1" name="Object 13">
            <a:extLst>
              <a:ext uri="{FF2B5EF4-FFF2-40B4-BE49-F238E27FC236}">
                <a16:creationId xmlns:a16="http://schemas.microsoft.com/office/drawing/2014/main" id="{A395852A-B7FC-498A-82F2-3F37CB801ACA}"/>
              </a:ext>
            </a:extLst>
          </p:cNvPr>
          <p:cNvSpPr txBox="1"/>
          <p:nvPr/>
        </p:nvSpPr>
        <p:spPr>
          <a:xfrm>
            <a:off x="9828476" y="1283785"/>
            <a:ext cx="64375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/>
              <a:t>벡터 </a:t>
            </a:r>
            <a:r>
              <a:rPr lang="en-US" altLang="ko-KR" sz="3600" dirty="0"/>
              <a:t>(1D </a:t>
            </a:r>
            <a:r>
              <a:rPr lang="ko-KR" altLang="en-US" sz="3600" dirty="0" err="1"/>
              <a:t>텐서</a:t>
            </a:r>
            <a:r>
              <a:rPr lang="en-US" altLang="ko-KR" sz="3600" dirty="0"/>
              <a:t>)</a:t>
            </a:r>
            <a:endParaRPr lang="en-US" sz="3600" dirty="0"/>
          </a:p>
        </p:txBody>
      </p:sp>
      <p:grpSp>
        <p:nvGrpSpPr>
          <p:cNvPr id="52" name="그룹 1004">
            <a:extLst>
              <a:ext uri="{FF2B5EF4-FFF2-40B4-BE49-F238E27FC236}">
                <a16:creationId xmlns:a16="http://schemas.microsoft.com/office/drawing/2014/main" id="{A9590FA9-5C6E-4496-8E5C-940E057E356B}"/>
              </a:ext>
            </a:extLst>
          </p:cNvPr>
          <p:cNvGrpSpPr/>
          <p:nvPr/>
        </p:nvGrpSpPr>
        <p:grpSpPr>
          <a:xfrm>
            <a:off x="9915940" y="2019300"/>
            <a:ext cx="370471" cy="95505"/>
            <a:chOff x="1895238" y="4566427"/>
            <a:chExt cx="370471" cy="95505"/>
          </a:xfrm>
        </p:grpSpPr>
        <p:pic>
          <p:nvPicPr>
            <p:cNvPr id="53" name="Object 14">
              <a:extLst>
                <a:ext uri="{FF2B5EF4-FFF2-40B4-BE49-F238E27FC236}">
                  <a16:creationId xmlns:a16="http://schemas.microsoft.com/office/drawing/2014/main" id="{D70DB071-FBCD-4549-A4C5-1F81A0007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55" name="Object 11">
            <a:extLst>
              <a:ext uri="{FF2B5EF4-FFF2-40B4-BE49-F238E27FC236}">
                <a16:creationId xmlns:a16="http://schemas.microsoft.com/office/drawing/2014/main" id="{74402071-43C5-413A-BE71-5319EA00CB5F}"/>
              </a:ext>
            </a:extLst>
          </p:cNvPr>
          <p:cNvSpPr txBox="1"/>
          <p:nvPr/>
        </p:nvSpPr>
        <p:spPr>
          <a:xfrm>
            <a:off x="9817703" y="2320092"/>
            <a:ext cx="6278527" cy="6192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하나의 축을 가지는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텐서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A3A19C-BC6A-401B-BBE2-A161B93C7F13}"/>
              </a:ext>
            </a:extLst>
          </p:cNvPr>
          <p:cNvSpPr txBox="1"/>
          <p:nvPr/>
        </p:nvSpPr>
        <p:spPr>
          <a:xfrm>
            <a:off x="11308596" y="6339867"/>
            <a:ext cx="3296742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 err="1"/>
              <a:t>ndim</a:t>
            </a:r>
            <a:r>
              <a:rPr lang="en-US" altLang="ko-KR" sz="2000" dirty="0"/>
              <a:t> == 1</a:t>
            </a:r>
            <a:endParaRPr lang="en-US" altLang="ko-KR" sz="2000" b="1" dirty="0"/>
          </a:p>
          <a:p>
            <a:pPr algn="ctr">
              <a:lnSpc>
                <a:spcPct val="200000"/>
              </a:lnSpc>
            </a:pPr>
            <a:r>
              <a:rPr lang="en-US" altLang="ko-KR" sz="2000" dirty="0"/>
              <a:t>5</a:t>
            </a:r>
            <a:r>
              <a:rPr lang="ko-KR" altLang="en-US" sz="2000" dirty="0"/>
              <a:t>차원 벡터 </a:t>
            </a:r>
            <a:r>
              <a:rPr lang="en-US" altLang="ko-KR" sz="2000" dirty="0"/>
              <a:t>&amp; </a:t>
            </a:r>
            <a:r>
              <a:rPr lang="ko-KR" altLang="en-US" sz="2000" dirty="0"/>
              <a:t>랭크 </a:t>
            </a:r>
            <a:r>
              <a:rPr lang="en-US" altLang="ko-KR" sz="2000" dirty="0"/>
              <a:t>5</a:t>
            </a:r>
            <a:r>
              <a:rPr lang="ko-KR" altLang="en-US" sz="2000" dirty="0"/>
              <a:t>인 </a:t>
            </a:r>
            <a:r>
              <a:rPr lang="ko-KR" altLang="en-US" sz="2000" dirty="0" err="1"/>
              <a:t>텐서</a:t>
            </a:r>
            <a:endParaRPr lang="en-US" altLang="ko-KR" sz="2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9120164-5960-4FDF-95B9-72F1AD013B0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441" b="-1"/>
          <a:stretch/>
        </p:blipFill>
        <p:spPr>
          <a:xfrm>
            <a:off x="11239872" y="5371813"/>
            <a:ext cx="3886207" cy="6666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883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  <p:bldP spid="55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1005">
            <a:extLst>
              <a:ext uri="{FF2B5EF4-FFF2-40B4-BE49-F238E27FC236}">
                <a16:creationId xmlns:a16="http://schemas.microsoft.com/office/drawing/2014/main" id="{6C93C145-7234-4851-8220-A7C33178B556}"/>
              </a:ext>
            </a:extLst>
          </p:cNvPr>
          <p:cNvGrpSpPr/>
          <p:nvPr/>
        </p:nvGrpSpPr>
        <p:grpSpPr>
          <a:xfrm>
            <a:off x="1367166" y="4856922"/>
            <a:ext cx="5943600" cy="3791778"/>
            <a:chOff x="6742857" y="6000768"/>
            <a:chExt cx="9904762" cy="3618279"/>
          </a:xfrm>
        </p:grpSpPr>
        <p:pic>
          <p:nvPicPr>
            <p:cNvPr id="27" name="Object 17">
              <a:extLst>
                <a:ext uri="{FF2B5EF4-FFF2-40B4-BE49-F238E27FC236}">
                  <a16:creationId xmlns:a16="http://schemas.microsoft.com/office/drawing/2014/main" id="{D9D1E821-F0E2-44B1-AA77-098706415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2857" y="6000768"/>
              <a:ext cx="9904762" cy="3618279"/>
            </a:xfrm>
            <a:prstGeom prst="rect">
              <a:avLst/>
            </a:prstGeom>
          </p:spPr>
        </p:pic>
      </p:grpSp>
      <p:grpSp>
        <p:nvGrpSpPr>
          <p:cNvPr id="28" name="그룹 1008">
            <a:extLst>
              <a:ext uri="{FF2B5EF4-FFF2-40B4-BE49-F238E27FC236}">
                <a16:creationId xmlns:a16="http://schemas.microsoft.com/office/drawing/2014/main" id="{5C3CA211-6451-4F68-8F3B-640AF8DB93A5}"/>
              </a:ext>
            </a:extLst>
          </p:cNvPr>
          <p:cNvGrpSpPr/>
          <p:nvPr/>
        </p:nvGrpSpPr>
        <p:grpSpPr>
          <a:xfrm>
            <a:off x="1240092" y="4856921"/>
            <a:ext cx="904138" cy="666667"/>
            <a:chOff x="15862217" y="6000768"/>
            <a:chExt cx="904138" cy="666667"/>
          </a:xfrm>
        </p:grpSpPr>
        <p:grpSp>
          <p:nvGrpSpPr>
            <p:cNvPr id="29" name="그룹 1009">
              <a:extLst>
                <a:ext uri="{FF2B5EF4-FFF2-40B4-BE49-F238E27FC236}">
                  <a16:creationId xmlns:a16="http://schemas.microsoft.com/office/drawing/2014/main" id="{6744A106-5764-4AC5-A766-C6F527A4AB98}"/>
                </a:ext>
              </a:extLst>
            </p:cNvPr>
            <p:cNvGrpSpPr/>
            <p:nvPr/>
          </p:nvGrpSpPr>
          <p:grpSpPr>
            <a:xfrm>
              <a:off x="15980952" y="6000768"/>
              <a:ext cx="666667" cy="666667"/>
              <a:chOff x="15980952" y="6000768"/>
              <a:chExt cx="666667" cy="666667"/>
            </a:xfrm>
          </p:grpSpPr>
          <p:pic>
            <p:nvPicPr>
              <p:cNvPr id="31" name="Object 29">
                <a:extLst>
                  <a:ext uri="{FF2B5EF4-FFF2-40B4-BE49-F238E27FC236}">
                    <a16:creationId xmlns:a16="http://schemas.microsoft.com/office/drawing/2014/main" id="{3884C8C8-165B-4DB9-9B96-366C622AE2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980952" y="6000768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30" name="Object 32">
              <a:extLst>
                <a:ext uri="{FF2B5EF4-FFF2-40B4-BE49-F238E27FC236}">
                  <a16:creationId xmlns:a16="http://schemas.microsoft.com/office/drawing/2014/main" id="{DBD8890F-25AF-4AAC-9B6C-28541526BA0D}"/>
                </a:ext>
              </a:extLst>
            </p:cNvPr>
            <p:cNvSpPr txBox="1"/>
            <p:nvPr/>
          </p:nvSpPr>
          <p:spPr>
            <a:xfrm>
              <a:off x="15862217" y="6241446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82446" y="1283785"/>
            <a:ext cx="64375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/>
              <a:t>행렬 </a:t>
            </a:r>
            <a:r>
              <a:rPr lang="en-US" altLang="ko-KR" sz="3600" dirty="0"/>
              <a:t>(2D </a:t>
            </a:r>
            <a:r>
              <a:rPr lang="ko-KR" altLang="en-US" sz="3600" dirty="0" err="1"/>
              <a:t>텐서</a:t>
            </a:r>
            <a:r>
              <a:rPr lang="en-US" altLang="ko-KR" sz="3600" dirty="0"/>
              <a:t>)</a:t>
            </a:r>
            <a:endParaRPr lang="en-US" sz="3600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69910" y="2019300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20" name="Object 11">
            <a:extLst>
              <a:ext uri="{FF2B5EF4-FFF2-40B4-BE49-F238E27FC236}">
                <a16:creationId xmlns:a16="http://schemas.microsoft.com/office/drawing/2014/main" id="{16829A97-AFE5-4313-BC48-8BA4F831FD41}"/>
              </a:ext>
            </a:extLst>
          </p:cNvPr>
          <p:cNvSpPr txBox="1"/>
          <p:nvPr/>
        </p:nvSpPr>
        <p:spPr>
          <a:xfrm>
            <a:off x="1199702" y="2203989"/>
            <a:ext cx="6278527" cy="1852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- 2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개의 축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(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행과 열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)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으로 이루어진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텐서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행</a:t>
            </a:r>
            <a:r>
              <a:rPr lang="en-US" altLang="ko-KR" sz="2000" dirty="0"/>
              <a:t>(row) : </a:t>
            </a:r>
            <a:r>
              <a:rPr lang="ko-KR" altLang="en-US" sz="2000" dirty="0"/>
              <a:t>첫번째 축에 놓여 있는 원소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- </a:t>
            </a:r>
            <a:r>
              <a:rPr lang="ko-KR" altLang="en-US" sz="2000" dirty="0"/>
              <a:t>열</a:t>
            </a:r>
            <a:r>
              <a:rPr lang="en-US" altLang="ko-KR" sz="2000" dirty="0"/>
              <a:t>(column) : </a:t>
            </a:r>
            <a:r>
              <a:rPr lang="ko-KR" altLang="en-US" sz="2000" dirty="0"/>
              <a:t>두번째 축에 놓여 있는 원소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2DBCC-B9FD-4AD4-8EF5-1EA7EB3C69E2}"/>
              </a:ext>
            </a:extLst>
          </p:cNvPr>
          <p:cNvSpPr txBox="1"/>
          <p:nvPr/>
        </p:nvSpPr>
        <p:spPr>
          <a:xfrm>
            <a:off x="2662566" y="6339867"/>
            <a:ext cx="3296742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 err="1"/>
              <a:t>ndim</a:t>
            </a:r>
            <a:r>
              <a:rPr lang="en-US" altLang="ko-KR" sz="2000" dirty="0"/>
              <a:t> == 2</a:t>
            </a:r>
          </a:p>
          <a:p>
            <a:pPr algn="ctr">
              <a:lnSpc>
                <a:spcPct val="200000"/>
              </a:lnSpc>
            </a:pPr>
            <a:r>
              <a:rPr lang="ko-KR" altLang="en-US" sz="2000" dirty="0"/>
              <a:t>첫번째 행 </a:t>
            </a:r>
            <a:r>
              <a:rPr lang="en-US" altLang="ko-KR" sz="2000" dirty="0"/>
              <a:t>: [5, 78, 2, 34, 0]</a:t>
            </a:r>
          </a:p>
          <a:p>
            <a:pPr algn="ctr">
              <a:lnSpc>
                <a:spcPct val="200000"/>
              </a:lnSpc>
            </a:pPr>
            <a:r>
              <a:rPr lang="ko-KR" altLang="en-US" sz="2000" dirty="0"/>
              <a:t>첫번째 열 </a:t>
            </a:r>
            <a:r>
              <a:rPr lang="en-US" altLang="ko-KR" sz="2000" dirty="0"/>
              <a:t>: [5, 6, 7]</a:t>
            </a:r>
            <a:endParaRPr lang="ko-KR" altLang="en-US" sz="2000" dirty="0"/>
          </a:p>
        </p:txBody>
      </p:sp>
      <p:grpSp>
        <p:nvGrpSpPr>
          <p:cNvPr id="45" name="그룹 1005">
            <a:extLst>
              <a:ext uri="{FF2B5EF4-FFF2-40B4-BE49-F238E27FC236}">
                <a16:creationId xmlns:a16="http://schemas.microsoft.com/office/drawing/2014/main" id="{A013F386-99E2-43E7-AA6D-3A90E49CAB1D}"/>
              </a:ext>
            </a:extLst>
          </p:cNvPr>
          <p:cNvGrpSpPr/>
          <p:nvPr/>
        </p:nvGrpSpPr>
        <p:grpSpPr>
          <a:xfrm>
            <a:off x="9677400" y="3713922"/>
            <a:ext cx="6070616" cy="4934778"/>
            <a:chOff x="6742857" y="6000768"/>
            <a:chExt cx="9904762" cy="3618279"/>
          </a:xfrm>
        </p:grpSpPr>
        <p:pic>
          <p:nvPicPr>
            <p:cNvPr id="46" name="Object 17">
              <a:extLst>
                <a:ext uri="{FF2B5EF4-FFF2-40B4-BE49-F238E27FC236}">
                  <a16:creationId xmlns:a16="http://schemas.microsoft.com/office/drawing/2014/main" id="{EDCC9500-D01D-462E-B99F-7644CDDF3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2857" y="6000768"/>
              <a:ext cx="9904762" cy="3618279"/>
            </a:xfrm>
            <a:prstGeom prst="rect">
              <a:avLst/>
            </a:prstGeom>
          </p:spPr>
        </p:pic>
      </p:grpSp>
      <p:grpSp>
        <p:nvGrpSpPr>
          <p:cNvPr id="47" name="그룹 1008">
            <a:extLst>
              <a:ext uri="{FF2B5EF4-FFF2-40B4-BE49-F238E27FC236}">
                <a16:creationId xmlns:a16="http://schemas.microsoft.com/office/drawing/2014/main" id="{30E21408-9FB8-4245-97E9-5FEC8D020653}"/>
              </a:ext>
            </a:extLst>
          </p:cNvPr>
          <p:cNvGrpSpPr/>
          <p:nvPr/>
        </p:nvGrpSpPr>
        <p:grpSpPr>
          <a:xfrm>
            <a:off x="9550326" y="3713921"/>
            <a:ext cx="904138" cy="666667"/>
            <a:chOff x="15862217" y="6000768"/>
            <a:chExt cx="904138" cy="666667"/>
          </a:xfrm>
        </p:grpSpPr>
        <p:grpSp>
          <p:nvGrpSpPr>
            <p:cNvPr id="48" name="그룹 1009">
              <a:extLst>
                <a:ext uri="{FF2B5EF4-FFF2-40B4-BE49-F238E27FC236}">
                  <a16:creationId xmlns:a16="http://schemas.microsoft.com/office/drawing/2014/main" id="{A2F80C2A-1E0A-486D-BABB-55DD5A2D15C8}"/>
                </a:ext>
              </a:extLst>
            </p:cNvPr>
            <p:cNvGrpSpPr/>
            <p:nvPr/>
          </p:nvGrpSpPr>
          <p:grpSpPr>
            <a:xfrm>
              <a:off x="15980952" y="6000768"/>
              <a:ext cx="666667" cy="666667"/>
              <a:chOff x="15980952" y="6000768"/>
              <a:chExt cx="666667" cy="666667"/>
            </a:xfrm>
          </p:grpSpPr>
          <p:pic>
            <p:nvPicPr>
              <p:cNvPr id="50" name="Object 29">
                <a:extLst>
                  <a:ext uri="{FF2B5EF4-FFF2-40B4-BE49-F238E27FC236}">
                    <a16:creationId xmlns:a16="http://schemas.microsoft.com/office/drawing/2014/main" id="{E2406803-777A-42CA-89DA-57CF101C9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980952" y="6000768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49" name="Object 32">
              <a:extLst>
                <a:ext uri="{FF2B5EF4-FFF2-40B4-BE49-F238E27FC236}">
                  <a16:creationId xmlns:a16="http://schemas.microsoft.com/office/drawing/2014/main" id="{097A584E-D90C-448F-AC7D-2BAD67A2C78C}"/>
                </a:ext>
              </a:extLst>
            </p:cNvPr>
            <p:cNvSpPr txBox="1"/>
            <p:nvPr/>
          </p:nvSpPr>
          <p:spPr>
            <a:xfrm>
              <a:off x="15862217" y="6241446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1" name="Object 13">
            <a:extLst>
              <a:ext uri="{FF2B5EF4-FFF2-40B4-BE49-F238E27FC236}">
                <a16:creationId xmlns:a16="http://schemas.microsoft.com/office/drawing/2014/main" id="{A395852A-B7FC-498A-82F2-3F37CB801ACA}"/>
              </a:ext>
            </a:extLst>
          </p:cNvPr>
          <p:cNvSpPr txBox="1"/>
          <p:nvPr/>
        </p:nvSpPr>
        <p:spPr>
          <a:xfrm>
            <a:off x="9828476" y="1283785"/>
            <a:ext cx="64375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dirty="0"/>
              <a:t>3D </a:t>
            </a:r>
            <a:r>
              <a:rPr lang="ko-KR" altLang="en-US" sz="3600" dirty="0" err="1"/>
              <a:t>텐서와</a:t>
            </a:r>
            <a:r>
              <a:rPr lang="ko-KR" altLang="en-US" sz="3600" dirty="0"/>
              <a:t> 고차원 </a:t>
            </a:r>
            <a:r>
              <a:rPr lang="ko-KR" altLang="en-US" sz="3600" dirty="0" err="1"/>
              <a:t>텐서</a:t>
            </a:r>
            <a:endParaRPr lang="en-US" sz="3600" dirty="0"/>
          </a:p>
        </p:txBody>
      </p:sp>
      <p:grpSp>
        <p:nvGrpSpPr>
          <p:cNvPr id="52" name="그룹 1004">
            <a:extLst>
              <a:ext uri="{FF2B5EF4-FFF2-40B4-BE49-F238E27FC236}">
                <a16:creationId xmlns:a16="http://schemas.microsoft.com/office/drawing/2014/main" id="{A9590FA9-5C6E-4496-8E5C-940E057E356B}"/>
              </a:ext>
            </a:extLst>
          </p:cNvPr>
          <p:cNvGrpSpPr/>
          <p:nvPr/>
        </p:nvGrpSpPr>
        <p:grpSpPr>
          <a:xfrm>
            <a:off x="9915940" y="2019300"/>
            <a:ext cx="370471" cy="95505"/>
            <a:chOff x="1895238" y="4566427"/>
            <a:chExt cx="370471" cy="95505"/>
          </a:xfrm>
        </p:grpSpPr>
        <p:pic>
          <p:nvPicPr>
            <p:cNvPr id="53" name="Object 14">
              <a:extLst>
                <a:ext uri="{FF2B5EF4-FFF2-40B4-BE49-F238E27FC236}">
                  <a16:creationId xmlns:a16="http://schemas.microsoft.com/office/drawing/2014/main" id="{D70DB071-FBCD-4549-A4C5-1F81A0007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5A3A19C-BC6A-401B-BBE2-A161B93C7F13}"/>
              </a:ext>
            </a:extLst>
          </p:cNvPr>
          <p:cNvSpPr txBox="1"/>
          <p:nvPr/>
        </p:nvSpPr>
        <p:spPr>
          <a:xfrm>
            <a:off x="9685739" y="6824886"/>
            <a:ext cx="6070616" cy="12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 err="1"/>
              <a:t>ndim</a:t>
            </a:r>
            <a:r>
              <a:rPr lang="en-US" altLang="ko-KR" sz="2000" dirty="0"/>
              <a:t> == 3</a:t>
            </a:r>
            <a:endParaRPr lang="en-US" altLang="ko-KR" sz="2000" b="1" dirty="0"/>
          </a:p>
          <a:p>
            <a:pPr algn="ctr">
              <a:lnSpc>
                <a:spcPct val="200000"/>
              </a:lnSpc>
            </a:pPr>
            <a:r>
              <a:rPr lang="en-US" altLang="ko-KR" sz="2000" dirty="0"/>
              <a:t>* </a:t>
            </a:r>
            <a:r>
              <a:rPr lang="ko-KR" altLang="en-US" sz="2000" dirty="0" err="1"/>
              <a:t>딥러닝에서는</a:t>
            </a:r>
            <a:r>
              <a:rPr lang="ko-KR" altLang="en-US" sz="2000" dirty="0"/>
              <a:t> 보통 </a:t>
            </a:r>
            <a:r>
              <a:rPr lang="en-US" altLang="ko-KR" sz="2000" dirty="0"/>
              <a:t>0D ~ 4D</a:t>
            </a:r>
            <a:r>
              <a:rPr lang="ko-KR" altLang="en-US" sz="2000" dirty="0"/>
              <a:t>까지의 </a:t>
            </a:r>
            <a:r>
              <a:rPr lang="ko-KR" altLang="en-US" sz="2000" dirty="0" err="1"/>
              <a:t>텐서를</a:t>
            </a:r>
            <a:r>
              <a:rPr lang="ko-KR" altLang="en-US" sz="2000" dirty="0"/>
              <a:t> 다룸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87C4E3-7319-4CE6-A257-76F0EB75B9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51"/>
          <a:stretch/>
        </p:blipFill>
        <p:spPr>
          <a:xfrm>
            <a:off x="2686073" y="5427659"/>
            <a:ext cx="3246731" cy="9858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C37A10-6A4A-422E-AED6-D56C8FE2142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508" b="1"/>
          <a:stretch/>
        </p:blipFill>
        <p:spPr>
          <a:xfrm>
            <a:off x="10877190" y="4180834"/>
            <a:ext cx="3687714" cy="25721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67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182446" y="1283785"/>
            <a:ext cx="64375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/>
              <a:t>핵심 속성</a:t>
            </a:r>
            <a:endParaRPr lang="en-US" sz="3600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69910" y="2019300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20" name="Object 11">
            <a:extLst>
              <a:ext uri="{FF2B5EF4-FFF2-40B4-BE49-F238E27FC236}">
                <a16:creationId xmlns:a16="http://schemas.microsoft.com/office/drawing/2014/main" id="{16829A97-AFE5-4313-BC48-8BA4F831FD41}"/>
              </a:ext>
            </a:extLst>
          </p:cNvPr>
          <p:cNvSpPr txBox="1"/>
          <p:nvPr/>
        </p:nvSpPr>
        <p:spPr>
          <a:xfrm>
            <a:off x="1199702" y="2203989"/>
            <a:ext cx="13430698" cy="24658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</a:t>
            </a:r>
            <a:r>
              <a:rPr lang="en-US" altLang="ko-KR" sz="2000" b="1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ko-KR" altLang="en-US" sz="2000" b="1" dirty="0">
                <a:solidFill>
                  <a:srgbClr val="202124"/>
                </a:solidFill>
                <a:latin typeface="Apple SD Gothic Neo"/>
              </a:rPr>
              <a:t>축의 개수</a:t>
            </a:r>
            <a:r>
              <a:rPr lang="en-US" altLang="ko-KR" sz="2000" b="1" dirty="0">
                <a:solidFill>
                  <a:srgbClr val="202124"/>
                </a:solidFill>
                <a:latin typeface="Apple SD Gothic Neo"/>
              </a:rPr>
              <a:t>(</a:t>
            </a:r>
            <a:r>
              <a:rPr lang="ko-KR" altLang="en-US" sz="2000" b="1" dirty="0">
                <a:solidFill>
                  <a:srgbClr val="202124"/>
                </a:solidFill>
                <a:latin typeface="Apple SD Gothic Neo"/>
              </a:rPr>
              <a:t>랭크</a:t>
            </a:r>
            <a:r>
              <a:rPr lang="en-US" altLang="ko-KR" sz="2000" b="1" dirty="0">
                <a:solidFill>
                  <a:srgbClr val="202124"/>
                </a:solidFill>
                <a:latin typeface="Apple SD Gothic Neo"/>
              </a:rPr>
              <a:t>) </a:t>
            </a:r>
            <a:r>
              <a:rPr lang="en-US" altLang="ko-KR" sz="2000" dirty="0"/>
              <a:t>:</a:t>
            </a:r>
            <a:r>
              <a:rPr lang="en-US" altLang="ko-KR" sz="2000" b="1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넘파이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라이브러리 에서는 </a:t>
            </a:r>
            <a:r>
              <a:rPr lang="en-US" altLang="ko-KR" sz="2000" dirty="0" err="1">
                <a:solidFill>
                  <a:srgbClr val="202124"/>
                </a:solidFill>
                <a:latin typeface="Apple SD Gothic Neo"/>
              </a:rPr>
              <a:t>ndim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속성에 저장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/>
              <a:t>-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크기</a:t>
            </a:r>
            <a:r>
              <a:rPr lang="en-US" altLang="ko-KR" sz="2000" b="1" dirty="0"/>
              <a:t>(shape) </a:t>
            </a:r>
            <a:r>
              <a:rPr lang="en-US" altLang="ko-KR" sz="2000" dirty="0"/>
              <a:t>:</a:t>
            </a:r>
            <a:r>
              <a:rPr lang="en-US" altLang="ko-KR" sz="2000" b="1" dirty="0"/>
              <a:t> </a:t>
            </a:r>
            <a:r>
              <a:rPr lang="ko-KR" altLang="en-US" sz="2000" dirty="0" err="1"/>
              <a:t>텐서의</a:t>
            </a:r>
            <a:r>
              <a:rPr lang="ko-KR" altLang="en-US" sz="2000" dirty="0"/>
              <a:t> 각 축을 따라 얼마나 많은 차원이 있는지를 나타낸 </a:t>
            </a:r>
            <a:r>
              <a:rPr lang="ko-KR" altLang="en-US" sz="2000" dirty="0" err="1"/>
              <a:t>파이썬의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튜플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   (</a:t>
            </a:r>
            <a:r>
              <a:rPr lang="ko-KR" altLang="en-US" sz="2000" dirty="0"/>
              <a:t>앞의 예시에서 본 </a:t>
            </a:r>
            <a:r>
              <a:rPr lang="en-US" altLang="ko-KR" sz="2000" dirty="0"/>
              <a:t>3D </a:t>
            </a:r>
            <a:r>
              <a:rPr lang="ko-KR" altLang="en-US" sz="2000" dirty="0" err="1"/>
              <a:t>텐서의</a:t>
            </a:r>
            <a:r>
              <a:rPr lang="ko-KR" altLang="en-US" sz="2000" dirty="0"/>
              <a:t> 크기는 </a:t>
            </a:r>
            <a:r>
              <a:rPr lang="en-US" altLang="ko-KR" sz="2000" dirty="0"/>
              <a:t>(3, 3, 5) / </a:t>
            </a:r>
            <a:r>
              <a:rPr lang="ko-KR" altLang="en-US" sz="2000" dirty="0"/>
              <a:t>행렬의 크기는 </a:t>
            </a:r>
            <a:r>
              <a:rPr lang="en-US" altLang="ko-KR" sz="2000" dirty="0"/>
              <a:t>(3, 5) / </a:t>
            </a:r>
            <a:r>
              <a:rPr lang="ko-KR" altLang="en-US" sz="2000" dirty="0"/>
              <a:t>벡터의 크기는 </a:t>
            </a:r>
            <a:r>
              <a:rPr lang="en-US" altLang="ko-KR" sz="2000" dirty="0"/>
              <a:t>(5,) / </a:t>
            </a:r>
            <a:r>
              <a:rPr lang="ko-KR" altLang="en-US" sz="2000" dirty="0"/>
              <a:t>스칼라는 </a:t>
            </a:r>
            <a:r>
              <a:rPr lang="en-US" altLang="ko-KR" sz="2000" dirty="0"/>
              <a:t>() </a:t>
            </a:r>
            <a:r>
              <a:rPr lang="ko-KR" altLang="en-US" sz="2000" dirty="0"/>
              <a:t>처럼 표현</a:t>
            </a:r>
            <a:r>
              <a:rPr lang="en-US" altLang="ko-KR" sz="2000" dirty="0"/>
              <a:t>)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- </a:t>
            </a:r>
            <a:r>
              <a:rPr lang="ko-KR" altLang="en-US" sz="2000" b="1" dirty="0"/>
              <a:t>데이터 타입</a:t>
            </a:r>
            <a:r>
              <a:rPr lang="en-US" altLang="ko-KR" sz="2000" b="1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텐서에</a:t>
            </a:r>
            <a:r>
              <a:rPr lang="ko-KR" altLang="en-US" sz="2000" dirty="0"/>
              <a:t> 포함된 데이터 타입 </a:t>
            </a:r>
            <a:r>
              <a:rPr lang="en-US" altLang="ko-KR" sz="2000" dirty="0"/>
              <a:t>(float32, uint8, float64)</a:t>
            </a:r>
            <a:endParaRPr lang="en-US" sz="2000" dirty="0"/>
          </a:p>
        </p:txBody>
      </p:sp>
      <p:sp>
        <p:nvSpPr>
          <p:cNvPr id="25" name="Object 13">
            <a:extLst>
              <a:ext uri="{FF2B5EF4-FFF2-40B4-BE49-F238E27FC236}">
                <a16:creationId xmlns:a16="http://schemas.microsoft.com/office/drawing/2014/main" id="{7DEDDFB4-453A-49C9-BB45-7BF8A8ECB1D8}"/>
              </a:ext>
            </a:extLst>
          </p:cNvPr>
          <p:cNvSpPr txBox="1"/>
          <p:nvPr/>
        </p:nvSpPr>
        <p:spPr>
          <a:xfrm>
            <a:off x="1269909" y="5617144"/>
            <a:ext cx="528329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 err="1"/>
              <a:t>넘파이로</a:t>
            </a:r>
            <a:r>
              <a:rPr lang="ko-KR" altLang="en-US" sz="3600" dirty="0"/>
              <a:t> </a:t>
            </a:r>
            <a:r>
              <a:rPr lang="ko-KR" altLang="en-US" sz="3600" dirty="0" err="1"/>
              <a:t>텐서</a:t>
            </a:r>
            <a:r>
              <a:rPr lang="ko-KR" altLang="en-US" sz="3600" dirty="0"/>
              <a:t> 조작하기 </a:t>
            </a:r>
            <a:endParaRPr lang="en-US" sz="3600" dirty="0"/>
          </a:p>
        </p:txBody>
      </p:sp>
      <p:grpSp>
        <p:nvGrpSpPr>
          <p:cNvPr id="32" name="그룹 1004">
            <a:extLst>
              <a:ext uri="{FF2B5EF4-FFF2-40B4-BE49-F238E27FC236}">
                <a16:creationId xmlns:a16="http://schemas.microsoft.com/office/drawing/2014/main" id="{F94BCC59-2B0B-4938-A086-661CE3021FE0}"/>
              </a:ext>
            </a:extLst>
          </p:cNvPr>
          <p:cNvGrpSpPr/>
          <p:nvPr/>
        </p:nvGrpSpPr>
        <p:grpSpPr>
          <a:xfrm>
            <a:off x="1357373" y="6352659"/>
            <a:ext cx="370471" cy="95505"/>
            <a:chOff x="1895238" y="4566427"/>
            <a:chExt cx="370471" cy="95505"/>
          </a:xfrm>
        </p:grpSpPr>
        <p:pic>
          <p:nvPicPr>
            <p:cNvPr id="33" name="Object 14">
              <a:extLst>
                <a:ext uri="{FF2B5EF4-FFF2-40B4-BE49-F238E27FC236}">
                  <a16:creationId xmlns:a16="http://schemas.microsoft.com/office/drawing/2014/main" id="{A4B2BACD-385B-4F96-A8AA-B988E90C4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8FDB66EA-DCBA-4899-878F-36E47ACB353E}"/>
              </a:ext>
            </a:extLst>
          </p:cNvPr>
          <p:cNvSpPr txBox="1"/>
          <p:nvPr/>
        </p:nvSpPr>
        <p:spPr>
          <a:xfrm>
            <a:off x="1199702" y="6537348"/>
            <a:ext cx="13430698" cy="6192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</a:t>
            </a:r>
            <a:r>
              <a:rPr lang="en-US" altLang="ko-KR" sz="2000" b="1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ko-KR" altLang="en-US" sz="2000" b="1" dirty="0" err="1">
                <a:solidFill>
                  <a:srgbClr val="202124"/>
                </a:solidFill>
                <a:latin typeface="Apple SD Gothic Neo"/>
              </a:rPr>
              <a:t>슬라이싱</a:t>
            </a:r>
            <a:r>
              <a:rPr lang="ko-KR" altLang="en-US" sz="2000" b="1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: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배열에 있는 특정 원소들을 선택하는 것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50B55A-DE85-4352-859B-7FF095699CFB}"/>
              </a:ext>
            </a:extLst>
          </p:cNvPr>
          <p:cNvSpPr txBox="1"/>
          <p:nvPr/>
        </p:nvSpPr>
        <p:spPr>
          <a:xfrm>
            <a:off x="1269909" y="7624304"/>
            <a:ext cx="4488455" cy="167674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train_images</a:t>
            </a:r>
            <a:r>
              <a:rPr lang="en-US" altLang="ko-KR" dirty="0"/>
              <a:t>[10:100]</a:t>
            </a:r>
          </a:p>
          <a:p>
            <a:pPr>
              <a:lnSpc>
                <a:spcPct val="200000"/>
              </a:lnSpc>
            </a:pPr>
            <a:r>
              <a:rPr lang="en-US" altLang="ko-KR" dirty="0" err="1"/>
              <a:t>train_images</a:t>
            </a:r>
            <a:r>
              <a:rPr lang="en-US" altLang="ko-KR" dirty="0"/>
              <a:t>[10:100, : , : ]</a:t>
            </a:r>
          </a:p>
          <a:p>
            <a:pPr>
              <a:lnSpc>
                <a:spcPct val="200000"/>
              </a:lnSpc>
            </a:pPr>
            <a:r>
              <a:rPr lang="en-US" altLang="ko-KR" dirty="0" err="1"/>
              <a:t>train_images</a:t>
            </a:r>
            <a:r>
              <a:rPr lang="en-US" altLang="ko-KR" dirty="0"/>
              <a:t>[10:100, 0:28, 0:28]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F3737F-649B-4B13-8E1B-F3446124D347}"/>
              </a:ext>
            </a:extLst>
          </p:cNvPr>
          <p:cNvSpPr txBox="1"/>
          <p:nvPr/>
        </p:nvSpPr>
        <p:spPr>
          <a:xfrm>
            <a:off x="9144000" y="7624304"/>
            <a:ext cx="4488455" cy="11227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train_images</a:t>
            </a:r>
            <a:r>
              <a:rPr lang="en-US" altLang="ko-KR" dirty="0"/>
              <a:t>[ : , 14: , 14: ]</a:t>
            </a:r>
          </a:p>
          <a:p>
            <a:pPr>
              <a:lnSpc>
                <a:spcPct val="200000"/>
              </a:lnSpc>
            </a:pPr>
            <a:r>
              <a:rPr lang="en-US" altLang="ko-KR" dirty="0" err="1"/>
              <a:t>train_images</a:t>
            </a:r>
            <a:r>
              <a:rPr lang="en-US" altLang="ko-KR" dirty="0"/>
              <a:t>[ : , 7:-7 , 7:-7 ]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14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1005">
            <a:extLst>
              <a:ext uri="{FF2B5EF4-FFF2-40B4-BE49-F238E27FC236}">
                <a16:creationId xmlns:a16="http://schemas.microsoft.com/office/drawing/2014/main" id="{6C93C145-7234-4851-8220-A7C33178B556}"/>
              </a:ext>
            </a:extLst>
          </p:cNvPr>
          <p:cNvGrpSpPr/>
          <p:nvPr/>
        </p:nvGrpSpPr>
        <p:grpSpPr>
          <a:xfrm>
            <a:off x="1367166" y="4856922"/>
            <a:ext cx="5943600" cy="2648778"/>
            <a:chOff x="6742857" y="6000768"/>
            <a:chExt cx="9904762" cy="3618279"/>
          </a:xfrm>
        </p:grpSpPr>
        <p:pic>
          <p:nvPicPr>
            <p:cNvPr id="27" name="Object 17">
              <a:extLst>
                <a:ext uri="{FF2B5EF4-FFF2-40B4-BE49-F238E27FC236}">
                  <a16:creationId xmlns:a16="http://schemas.microsoft.com/office/drawing/2014/main" id="{D9D1E821-F0E2-44B1-AA77-098706415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2857" y="6000768"/>
              <a:ext cx="9904762" cy="3618279"/>
            </a:xfrm>
            <a:prstGeom prst="rect">
              <a:avLst/>
            </a:prstGeom>
          </p:spPr>
        </p:pic>
      </p:grpSp>
      <p:grpSp>
        <p:nvGrpSpPr>
          <p:cNvPr id="28" name="그룹 1008">
            <a:extLst>
              <a:ext uri="{FF2B5EF4-FFF2-40B4-BE49-F238E27FC236}">
                <a16:creationId xmlns:a16="http://schemas.microsoft.com/office/drawing/2014/main" id="{5C3CA211-6451-4F68-8F3B-640AF8DB93A5}"/>
              </a:ext>
            </a:extLst>
          </p:cNvPr>
          <p:cNvGrpSpPr/>
          <p:nvPr/>
        </p:nvGrpSpPr>
        <p:grpSpPr>
          <a:xfrm>
            <a:off x="1240092" y="4856921"/>
            <a:ext cx="904138" cy="666667"/>
            <a:chOff x="15862217" y="6000768"/>
            <a:chExt cx="904138" cy="666667"/>
          </a:xfrm>
        </p:grpSpPr>
        <p:grpSp>
          <p:nvGrpSpPr>
            <p:cNvPr id="29" name="그룹 1009">
              <a:extLst>
                <a:ext uri="{FF2B5EF4-FFF2-40B4-BE49-F238E27FC236}">
                  <a16:creationId xmlns:a16="http://schemas.microsoft.com/office/drawing/2014/main" id="{6744A106-5764-4AC5-A766-C6F527A4AB98}"/>
                </a:ext>
              </a:extLst>
            </p:cNvPr>
            <p:cNvGrpSpPr/>
            <p:nvPr/>
          </p:nvGrpSpPr>
          <p:grpSpPr>
            <a:xfrm>
              <a:off x="15980952" y="6000768"/>
              <a:ext cx="666667" cy="666667"/>
              <a:chOff x="15980952" y="6000768"/>
              <a:chExt cx="666667" cy="666667"/>
            </a:xfrm>
          </p:grpSpPr>
          <p:pic>
            <p:nvPicPr>
              <p:cNvPr id="31" name="Object 29">
                <a:extLst>
                  <a:ext uri="{FF2B5EF4-FFF2-40B4-BE49-F238E27FC236}">
                    <a16:creationId xmlns:a16="http://schemas.microsoft.com/office/drawing/2014/main" id="{3884C8C8-165B-4DB9-9B96-366C622AE2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980952" y="6000768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30" name="Object 32">
              <a:extLst>
                <a:ext uri="{FF2B5EF4-FFF2-40B4-BE49-F238E27FC236}">
                  <a16:creationId xmlns:a16="http://schemas.microsoft.com/office/drawing/2014/main" id="{DBD8890F-25AF-4AAC-9B6C-28541526BA0D}"/>
                </a:ext>
              </a:extLst>
            </p:cNvPr>
            <p:cNvSpPr txBox="1"/>
            <p:nvPr/>
          </p:nvSpPr>
          <p:spPr>
            <a:xfrm>
              <a:off x="15862217" y="6241446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82446" y="1283785"/>
            <a:ext cx="64375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/>
              <a:t>배치</a:t>
            </a:r>
            <a:r>
              <a:rPr lang="en-US" altLang="ko-KR" sz="3600" dirty="0"/>
              <a:t> </a:t>
            </a:r>
            <a:r>
              <a:rPr lang="ko-KR" altLang="en-US" sz="3600" dirty="0"/>
              <a:t>데이터</a:t>
            </a:r>
            <a:endParaRPr lang="en-US" sz="3600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69910" y="2019300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20" name="Object 11">
            <a:extLst>
              <a:ext uri="{FF2B5EF4-FFF2-40B4-BE49-F238E27FC236}">
                <a16:creationId xmlns:a16="http://schemas.microsoft.com/office/drawing/2014/main" id="{16829A97-AFE5-4313-BC48-8BA4F831FD41}"/>
              </a:ext>
            </a:extLst>
          </p:cNvPr>
          <p:cNvSpPr txBox="1"/>
          <p:nvPr/>
        </p:nvSpPr>
        <p:spPr>
          <a:xfrm>
            <a:off x="1189072" y="2355482"/>
            <a:ext cx="7029898" cy="1850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일반적으로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모든 데이터셋의 첫번째 축은 샘플 축이라 부름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sz="2000" dirty="0"/>
              <a:t>- </a:t>
            </a:r>
            <a:r>
              <a:rPr lang="ko-KR" altLang="en-US" sz="2000" dirty="0"/>
              <a:t>딥러닝 모델은 한 번에 전체 데이터셋을 처리하지 않음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-&gt; </a:t>
            </a:r>
            <a:r>
              <a:rPr lang="ko-KR" altLang="en-US" sz="2000" dirty="0"/>
              <a:t>작은 배치로 나눠서 처리</a:t>
            </a:r>
            <a:r>
              <a:rPr lang="en-US" altLang="ko-KR" sz="2000" dirty="0"/>
              <a:t>!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2DBCC-B9FD-4AD4-8EF5-1EA7EB3C69E2}"/>
              </a:ext>
            </a:extLst>
          </p:cNvPr>
          <p:cNvSpPr txBox="1"/>
          <p:nvPr/>
        </p:nvSpPr>
        <p:spPr>
          <a:xfrm>
            <a:off x="2025494" y="5562680"/>
            <a:ext cx="4531019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/>
              <a:t>&lt; n</a:t>
            </a:r>
            <a:r>
              <a:rPr lang="ko-KR" altLang="en-US" sz="2000" dirty="0"/>
              <a:t>번째 배치 </a:t>
            </a:r>
            <a:r>
              <a:rPr lang="en-US" altLang="ko-KR" sz="2000" dirty="0"/>
              <a:t>&gt;</a:t>
            </a:r>
          </a:p>
          <a:p>
            <a:pPr algn="ctr">
              <a:lnSpc>
                <a:spcPct val="200000"/>
              </a:lnSpc>
            </a:pPr>
            <a:r>
              <a:rPr lang="en-US" altLang="ko-KR" sz="2000" dirty="0"/>
              <a:t>batch = </a:t>
            </a:r>
            <a:r>
              <a:rPr lang="en-US" altLang="ko-KR" sz="2000" dirty="0" err="1"/>
              <a:t>train_images</a:t>
            </a:r>
            <a:r>
              <a:rPr lang="en-US" altLang="ko-KR" sz="2000" dirty="0"/>
              <a:t>[128 * n : 128 * (n+1)</a:t>
            </a:r>
            <a:endParaRPr lang="ko-KR" altLang="en-US" sz="2000" dirty="0"/>
          </a:p>
        </p:txBody>
      </p:sp>
      <p:sp>
        <p:nvSpPr>
          <p:cNvPr id="51" name="Object 13">
            <a:extLst>
              <a:ext uri="{FF2B5EF4-FFF2-40B4-BE49-F238E27FC236}">
                <a16:creationId xmlns:a16="http://schemas.microsoft.com/office/drawing/2014/main" id="{A395852A-B7FC-498A-82F2-3F37CB801ACA}"/>
              </a:ext>
            </a:extLst>
          </p:cNvPr>
          <p:cNvSpPr txBox="1"/>
          <p:nvPr/>
        </p:nvSpPr>
        <p:spPr>
          <a:xfrm>
            <a:off x="9448800" y="1283785"/>
            <a:ext cx="64375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 err="1"/>
              <a:t>텐서의</a:t>
            </a:r>
            <a:r>
              <a:rPr lang="ko-KR" altLang="en-US" sz="3600" dirty="0"/>
              <a:t> 실제 사례</a:t>
            </a:r>
            <a:endParaRPr lang="en-US" sz="3600" dirty="0"/>
          </a:p>
        </p:txBody>
      </p:sp>
      <p:grpSp>
        <p:nvGrpSpPr>
          <p:cNvPr id="52" name="그룹 1004">
            <a:extLst>
              <a:ext uri="{FF2B5EF4-FFF2-40B4-BE49-F238E27FC236}">
                <a16:creationId xmlns:a16="http://schemas.microsoft.com/office/drawing/2014/main" id="{A9590FA9-5C6E-4496-8E5C-940E057E356B}"/>
              </a:ext>
            </a:extLst>
          </p:cNvPr>
          <p:cNvGrpSpPr/>
          <p:nvPr/>
        </p:nvGrpSpPr>
        <p:grpSpPr>
          <a:xfrm>
            <a:off x="9536264" y="2019300"/>
            <a:ext cx="370471" cy="95505"/>
            <a:chOff x="1895238" y="4566427"/>
            <a:chExt cx="370471" cy="95505"/>
          </a:xfrm>
        </p:grpSpPr>
        <p:pic>
          <p:nvPicPr>
            <p:cNvPr id="53" name="Object 14">
              <a:extLst>
                <a:ext uri="{FF2B5EF4-FFF2-40B4-BE49-F238E27FC236}">
                  <a16:creationId xmlns:a16="http://schemas.microsoft.com/office/drawing/2014/main" id="{D70DB071-FBCD-4549-A4C5-1F81A0007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25" name="Object 11">
            <a:extLst>
              <a:ext uri="{FF2B5EF4-FFF2-40B4-BE49-F238E27FC236}">
                <a16:creationId xmlns:a16="http://schemas.microsoft.com/office/drawing/2014/main" id="{A85E3627-2DCC-4905-8236-1C27239F82D4}"/>
              </a:ext>
            </a:extLst>
          </p:cNvPr>
          <p:cNvSpPr txBox="1"/>
          <p:nvPr/>
        </p:nvSpPr>
        <p:spPr>
          <a:xfrm>
            <a:off x="9432235" y="2352077"/>
            <a:ext cx="8230924" cy="61616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b="1" dirty="0">
                <a:solidFill>
                  <a:srgbClr val="202124"/>
                </a:solidFill>
                <a:latin typeface="Apple SD Gothic Neo"/>
              </a:rPr>
              <a:t>벡터 데이터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: 2D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텐서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-&gt; (sample, features)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b="1" dirty="0">
                <a:solidFill>
                  <a:srgbClr val="202124"/>
                </a:solidFill>
                <a:latin typeface="Apple SD Gothic Neo"/>
              </a:rPr>
              <a:t>시계열 또는 시퀀스 데이터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: 3D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텐서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-&gt; (samples, timesteps, features)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b="1" dirty="0">
                <a:solidFill>
                  <a:srgbClr val="202124"/>
                </a:solidFill>
                <a:latin typeface="Apple SD Gothic Neo"/>
              </a:rPr>
              <a:t>이미지 데이터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: 4D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텐서</a:t>
            </a:r>
            <a:endParaRPr lang="en-US" altLang="ko-KR" sz="2000" b="1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-&gt; (samples, height, width, channels)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또는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(samples, channels, height, width)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b="1" dirty="0">
                <a:solidFill>
                  <a:srgbClr val="202124"/>
                </a:solidFill>
                <a:latin typeface="Apple SD Gothic Neo"/>
              </a:rPr>
              <a:t>동영상 데이터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: 5D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텐서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-&gt; (samples, frames, height, width, channels)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또는 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     (samples, frames, channels, height, width)</a:t>
            </a:r>
          </a:p>
          <a:p>
            <a:pPr>
              <a:lnSpc>
                <a:spcPct val="200000"/>
              </a:lnSpc>
            </a:pP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119717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  <p:bldP spid="51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182446" y="1283785"/>
            <a:ext cx="64375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/>
              <a:t>데이터에 대하여</a:t>
            </a:r>
            <a:endParaRPr lang="en-US" sz="3600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69910" y="2019300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20" name="Object 11">
            <a:extLst>
              <a:ext uri="{FF2B5EF4-FFF2-40B4-BE49-F238E27FC236}">
                <a16:creationId xmlns:a16="http://schemas.microsoft.com/office/drawing/2014/main" id="{16829A97-AFE5-4313-BC48-8BA4F831FD41}"/>
              </a:ext>
            </a:extLst>
          </p:cNvPr>
          <p:cNvSpPr txBox="1"/>
          <p:nvPr/>
        </p:nvSpPr>
        <p:spPr>
          <a:xfrm>
            <a:off x="1182446" y="2203989"/>
            <a:ext cx="13909056" cy="1852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202124"/>
                </a:solidFill>
                <a:latin typeface="Bauhaus 93" panose="04030905020B02020C02" pitchFamily="82" charset="0"/>
              </a:rPr>
              <a:t>• </a:t>
            </a:r>
            <a:r>
              <a:rPr lang="ko-KR" altLang="en-US" sz="2000" b="1" dirty="0">
                <a:solidFill>
                  <a:srgbClr val="202124"/>
                </a:solidFill>
                <a:latin typeface="Apple SD Gothic Neo"/>
              </a:rPr>
              <a:t>벡터 데이터 </a:t>
            </a:r>
            <a:endParaRPr lang="en-US" altLang="ko-KR" sz="2000" b="1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대부분의 경우에 해당됨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,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첫번째 축은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샘플축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&amp;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두번째 축은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특성축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sz="2000" dirty="0"/>
              <a:t>- </a:t>
            </a:r>
            <a:r>
              <a:rPr lang="ko-KR" altLang="en-US" sz="2000" dirty="0"/>
              <a:t>예시 </a:t>
            </a:r>
            <a:r>
              <a:rPr lang="en-US" altLang="ko-KR" sz="2000" dirty="0"/>
              <a:t>: </a:t>
            </a:r>
            <a:r>
              <a:rPr lang="ko-KR" altLang="en-US" sz="2000" dirty="0"/>
              <a:t>사람의 나이</a:t>
            </a:r>
            <a:r>
              <a:rPr lang="en-US" altLang="ko-KR" sz="2000" dirty="0"/>
              <a:t>, </a:t>
            </a:r>
            <a:r>
              <a:rPr lang="ko-KR" altLang="en-US" sz="2000" dirty="0"/>
              <a:t>우편번호</a:t>
            </a:r>
            <a:r>
              <a:rPr lang="en-US" altLang="ko-KR" sz="2000" dirty="0"/>
              <a:t>, </a:t>
            </a:r>
            <a:r>
              <a:rPr lang="ko-KR" altLang="en-US" sz="2000" dirty="0"/>
              <a:t>소득으로 구성된 인구 통계 데이터 </a:t>
            </a:r>
            <a:r>
              <a:rPr lang="en-US" altLang="ko-KR" sz="2000" dirty="0"/>
              <a:t>&amp; </a:t>
            </a:r>
            <a:r>
              <a:rPr lang="ko-KR" altLang="en-US" sz="2000" dirty="0"/>
              <a:t>각 단어가 등장한 횟수로 표현된 텍스트 문서 데이터셋</a:t>
            </a:r>
            <a:endParaRPr lang="en-US" sz="2000"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9ED33A5C-253A-4948-B7DE-896706A40EF5}"/>
              </a:ext>
            </a:extLst>
          </p:cNvPr>
          <p:cNvSpPr txBox="1"/>
          <p:nvPr/>
        </p:nvSpPr>
        <p:spPr>
          <a:xfrm>
            <a:off x="1182446" y="4145988"/>
            <a:ext cx="16114954" cy="1850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202124"/>
                </a:solidFill>
                <a:latin typeface="Bauhaus 93" panose="04030905020B02020C02" pitchFamily="82" charset="0"/>
              </a:rPr>
              <a:t>• </a:t>
            </a:r>
            <a:r>
              <a:rPr lang="ko-KR" altLang="en-US" sz="2000" b="1" dirty="0">
                <a:solidFill>
                  <a:srgbClr val="202124"/>
                </a:solidFill>
                <a:latin typeface="Apple SD Gothic Neo"/>
              </a:rPr>
              <a:t>시계열 또는 시퀀스 데이터</a:t>
            </a:r>
            <a:endParaRPr lang="en-US" altLang="ko-KR" sz="2000" b="1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데이터에서 시간이 중요할 때는 시간 축을 포함한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3D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텐서로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저장됨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sz="2000" dirty="0"/>
              <a:t>- </a:t>
            </a:r>
            <a:r>
              <a:rPr lang="ko-KR" altLang="en-US" sz="2000" dirty="0"/>
              <a:t>예시 </a:t>
            </a:r>
            <a:r>
              <a:rPr lang="en-US" altLang="ko-KR" sz="2000" dirty="0"/>
              <a:t>: 1</a:t>
            </a:r>
            <a:r>
              <a:rPr lang="ko-KR" altLang="en-US" sz="2000" dirty="0"/>
              <a:t>분마다 현재 주식 가격</a:t>
            </a:r>
            <a:r>
              <a:rPr lang="en-US" altLang="ko-KR" sz="2000" dirty="0"/>
              <a:t>, </a:t>
            </a:r>
            <a:r>
              <a:rPr lang="ko-KR" altLang="en-US" sz="2000" dirty="0"/>
              <a:t>최고 가격</a:t>
            </a:r>
            <a:r>
              <a:rPr lang="en-US" altLang="ko-KR" sz="2000" dirty="0"/>
              <a:t>, </a:t>
            </a:r>
            <a:r>
              <a:rPr lang="ko-KR" altLang="en-US" sz="2000" dirty="0"/>
              <a:t>최소 가격을 저장한 데이터 셋 </a:t>
            </a:r>
            <a:r>
              <a:rPr lang="en-US" altLang="ko-KR" sz="2000" dirty="0"/>
              <a:t>&amp; 128</a:t>
            </a:r>
            <a:r>
              <a:rPr lang="ko-KR" altLang="en-US" sz="2000" dirty="0"/>
              <a:t>개의 알파벳과 </a:t>
            </a:r>
            <a:r>
              <a:rPr lang="en-US" altLang="ko-KR" sz="2000" dirty="0"/>
              <a:t>280</a:t>
            </a:r>
            <a:r>
              <a:rPr lang="ko-KR" altLang="en-US" sz="2000" dirty="0"/>
              <a:t>개의 문자 시퀀스로 이루어진 트위터 데이터셋</a:t>
            </a:r>
            <a:endParaRPr lang="en-US" sz="2000" dirty="0"/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22175AC2-0748-4638-8A01-203287C17E8D}"/>
              </a:ext>
            </a:extLst>
          </p:cNvPr>
          <p:cNvSpPr txBox="1"/>
          <p:nvPr/>
        </p:nvSpPr>
        <p:spPr>
          <a:xfrm>
            <a:off x="1182446" y="6085487"/>
            <a:ext cx="16114954" cy="1850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202124"/>
                </a:solidFill>
                <a:latin typeface="Bauhaus 93" panose="04030905020B02020C02" pitchFamily="82" charset="0"/>
              </a:rPr>
              <a:t>• </a:t>
            </a:r>
            <a:r>
              <a:rPr lang="ko-KR" altLang="en-US" sz="2000" b="1" dirty="0">
                <a:solidFill>
                  <a:srgbClr val="202124"/>
                </a:solidFill>
                <a:latin typeface="Apple SD Gothic Neo"/>
              </a:rPr>
              <a:t>이미지 데이터</a:t>
            </a:r>
            <a:endParaRPr lang="en-US" altLang="ko-KR" sz="2000" b="1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이미지는 전형적으로 높이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,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너비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,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컬러 채널의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3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차원으로 이루어짐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+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데이터 개수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sz="2000" dirty="0"/>
              <a:t>- </a:t>
            </a:r>
            <a:r>
              <a:rPr lang="ko-KR" altLang="en-US" sz="2000" dirty="0"/>
              <a:t>채널 마지막 방식 </a:t>
            </a:r>
            <a:r>
              <a:rPr lang="en-US" altLang="ko-KR" sz="2000" dirty="0"/>
              <a:t>: (samples, height, width, </a:t>
            </a:r>
            <a:r>
              <a:rPr lang="en-US" altLang="ko-KR" sz="2000" dirty="0" err="1"/>
              <a:t>color_depth</a:t>
            </a:r>
            <a:r>
              <a:rPr lang="en-US" altLang="ko-KR" sz="2000" dirty="0"/>
              <a:t>) / </a:t>
            </a:r>
            <a:r>
              <a:rPr lang="ko-KR" altLang="en-US" sz="2000" dirty="0"/>
              <a:t>채널 우선 방식 </a:t>
            </a:r>
            <a:r>
              <a:rPr lang="en-US" altLang="ko-KR" sz="2000" dirty="0"/>
              <a:t>: (samples, </a:t>
            </a:r>
            <a:r>
              <a:rPr lang="en-US" altLang="ko-KR" sz="2000" dirty="0" err="1"/>
              <a:t>color_depth</a:t>
            </a:r>
            <a:r>
              <a:rPr lang="en-US" altLang="ko-KR" sz="2000" dirty="0"/>
              <a:t>, height, width)</a:t>
            </a:r>
            <a:endParaRPr lang="en-US" sz="2000" dirty="0"/>
          </a:p>
        </p:txBody>
      </p:sp>
      <p:pic>
        <p:nvPicPr>
          <p:cNvPr id="2050" name="Picture 2" descr="케라스 창시자에게 배우는 딥러닝: 2.2.10 시계열 데이터 또는 시퀀스 데이터">
            <a:extLst>
              <a:ext uri="{FF2B5EF4-FFF2-40B4-BE49-F238E27FC236}">
                <a16:creationId xmlns:a16="http://schemas.microsoft.com/office/drawing/2014/main" id="{2668B239-4C7E-4586-9107-BA740638A0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78" b="8278"/>
          <a:stretch/>
        </p:blipFill>
        <p:spPr bwMode="auto">
          <a:xfrm>
            <a:off x="5562600" y="470910"/>
            <a:ext cx="4114800" cy="207111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케라스 창시자에게 배우는 딥러닝: 2.2.11 이미지 데이터">
            <a:extLst>
              <a:ext uri="{FF2B5EF4-FFF2-40B4-BE49-F238E27FC236}">
                <a16:creationId xmlns:a16="http://schemas.microsoft.com/office/drawing/2014/main" id="{E12C5289-F380-4F7F-9915-D99E1CCCA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7"/>
          <a:stretch/>
        </p:blipFill>
        <p:spPr bwMode="auto">
          <a:xfrm>
            <a:off x="10820400" y="470910"/>
            <a:ext cx="3346474" cy="307317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bject 11">
            <a:extLst>
              <a:ext uri="{FF2B5EF4-FFF2-40B4-BE49-F238E27FC236}">
                <a16:creationId xmlns:a16="http://schemas.microsoft.com/office/drawing/2014/main" id="{CE44649A-F3F2-4D83-93A7-7BA22D85CC47}"/>
              </a:ext>
            </a:extLst>
          </p:cNvPr>
          <p:cNvSpPr txBox="1"/>
          <p:nvPr/>
        </p:nvSpPr>
        <p:spPr>
          <a:xfrm>
            <a:off x="1182446" y="8024986"/>
            <a:ext cx="16114954" cy="1850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202124"/>
                </a:solidFill>
                <a:latin typeface="Bauhaus 93" panose="04030905020B02020C02" pitchFamily="82" charset="0"/>
              </a:rPr>
              <a:t>• </a:t>
            </a:r>
            <a:r>
              <a:rPr lang="ko-KR" altLang="en-US" sz="2000" b="1" dirty="0">
                <a:solidFill>
                  <a:srgbClr val="202124"/>
                </a:solidFill>
                <a:latin typeface="Apple SD Gothic Neo"/>
              </a:rPr>
              <a:t>비디오 데이터</a:t>
            </a:r>
            <a:endParaRPr lang="en-US" altLang="ko-KR" sz="2000" b="1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하나의 비디오는 프레임의 연속이고 각 프레임은 하나의 컬러 이미지이므로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5D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텐서가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필요한 몇 안되는 데이터 중 하나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sz="2000" dirty="0"/>
              <a:t>- </a:t>
            </a:r>
            <a:r>
              <a:rPr lang="ko-KR" altLang="en-US" sz="2000" dirty="0"/>
              <a:t>데이터 타입을 </a:t>
            </a:r>
            <a:r>
              <a:rPr lang="en-US" altLang="ko-KR" sz="2000" dirty="0"/>
              <a:t>float32 </a:t>
            </a:r>
            <a:r>
              <a:rPr lang="ko-KR" altLang="en-US" sz="2000" dirty="0"/>
              <a:t>크기로 저장하지 않기 때문에 훨씬 용량이 적고</a:t>
            </a:r>
            <a:r>
              <a:rPr lang="en-US" altLang="ko-KR" sz="2000" dirty="0"/>
              <a:t>, </a:t>
            </a:r>
            <a:r>
              <a:rPr lang="ko-KR" altLang="en-US" sz="2000" dirty="0"/>
              <a:t>일반적으로 높은 </a:t>
            </a:r>
            <a:r>
              <a:rPr lang="ko-KR" altLang="en-US" sz="2000" dirty="0" err="1"/>
              <a:t>압출륙로</a:t>
            </a:r>
            <a:r>
              <a:rPr lang="ko-KR" altLang="en-US" sz="2000" dirty="0"/>
              <a:t> 압축되어 있음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85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8" grpId="0"/>
      <p:bldP spid="21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2745754"/>
            <a:ext cx="12584475" cy="47954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THANK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642026" y="5143500"/>
            <a:ext cx="10634424" cy="9670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kern="0" spc="29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YOU EVERYONE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7271" y="1333500"/>
            <a:ext cx="6953457" cy="14853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700" kern="0" spc="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CONTENTS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392507"/>
              </p:ext>
            </p:extLst>
          </p:nvPr>
        </p:nvGraphicFramePr>
        <p:xfrm>
          <a:off x="6427553" y="3820377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01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신경망과의 첫 만남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8942701" y="2879343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graphicFrame>
        <p:nvGraphicFramePr>
          <p:cNvPr id="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757282"/>
              </p:ext>
            </p:extLst>
          </p:nvPr>
        </p:nvGraphicFramePr>
        <p:xfrm>
          <a:off x="6427553" y="4803078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02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신경망을 위한 데이터 표현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807212"/>
              </p:ext>
            </p:extLst>
          </p:nvPr>
        </p:nvGraphicFramePr>
        <p:xfrm>
          <a:off x="6427553" y="7751180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05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첫 번째 예제 다시 살펴보기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11922"/>
              </p:ext>
            </p:extLst>
          </p:nvPr>
        </p:nvGraphicFramePr>
        <p:xfrm>
          <a:off x="6427552" y="6768480"/>
          <a:ext cx="6193175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04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신경망의 엔진</a:t>
                      </a:r>
                      <a:r>
                        <a:rPr lang="en-US" altLang="ko-KR" sz="2100" b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lang="ko-KR" altLang="en-US" sz="2100" b="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그래디언트</a:t>
                      </a:r>
                      <a:r>
                        <a:rPr lang="ko-KR" altLang="en-US" sz="2100" b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기반 최적화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094359"/>
              </p:ext>
            </p:extLst>
          </p:nvPr>
        </p:nvGraphicFramePr>
        <p:xfrm>
          <a:off x="6427553" y="5785779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03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신경망의 톱니바퀴</a:t>
                      </a:r>
                      <a:r>
                        <a:rPr lang="en-US" altLang="ko-KR" sz="21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lang="ko-KR" altLang="en-US" sz="2100" b="0" i="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텐서</a:t>
                      </a:r>
                      <a:r>
                        <a:rPr lang="ko-KR" altLang="en-US" sz="21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연산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0F4634D3-5C6C-4E2D-B5C0-824D14151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586243"/>
              </p:ext>
            </p:extLst>
          </p:nvPr>
        </p:nvGraphicFramePr>
        <p:xfrm>
          <a:off x="6427552" y="8722881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06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요약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6971" y="6676890"/>
            <a:ext cx="9751771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100" dirty="0">
                <a:solidFill>
                  <a:srgbClr val="000000"/>
                </a:solidFill>
                <a:latin typeface="Gmarket Sans Medium" pitchFamily="34" charset="0"/>
              </a:rPr>
              <a:t>신경망과의 첫 만남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85714" y="2098714"/>
            <a:ext cx="14914286" cy="4924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400" kern="0" spc="4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2.1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733800" y="1790700"/>
            <a:ext cx="2908796" cy="1401870"/>
            <a:chOff x="6441280" y="3760057"/>
            <a:chExt cx="2908796" cy="14018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834549" y="3409589"/>
              <a:ext cx="4122258" cy="2102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kern="0" spc="31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25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447799" y="2474738"/>
            <a:ext cx="14665155" cy="24658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케라스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파이썬 라이브러리를 사용하여 신경망 예제에 대해 살펴보자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Apple SD Gothic Neo"/>
              </a:rPr>
              <a:t>문제의 목표 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: 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Apple SD Gothic Neo"/>
              </a:rPr>
              <a:t> 흑백 </a:t>
            </a: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Apple SD Gothic Neo"/>
              </a:rPr>
              <a:t>손글씨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Apple SD Gothic Neo"/>
              </a:rPr>
              <a:t> 숫자 이미지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(28x28)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를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10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개의 범주로 분류</a:t>
            </a:r>
            <a:endParaRPr lang="en-US" altLang="ko-KR" sz="2000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-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사용하는 데이터셋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: MNIST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202124"/>
                </a:solidFill>
                <a:latin typeface="Apple SD Gothic Neo"/>
              </a:rPr>
              <a:t>  (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이는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1980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년대 미국 국립표준기술연구소에서 수집한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6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만 개의 훈련 이미지와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1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만 개의 테스트 이미지로 구성됨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)</a:t>
            </a:r>
            <a:endParaRPr lang="en-US" sz="2000" dirty="0"/>
          </a:p>
        </p:txBody>
      </p:sp>
      <p:sp>
        <p:nvSpPr>
          <p:cNvPr id="13" name="Object 13"/>
          <p:cNvSpPr txBox="1"/>
          <p:nvPr/>
        </p:nvSpPr>
        <p:spPr>
          <a:xfrm>
            <a:off x="1447800" y="1374797"/>
            <a:ext cx="658686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신경망 예제 </a:t>
            </a:r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</a:rPr>
              <a:t>: </a:t>
            </a:r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</a:rPr>
              <a:t>손글씨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 숫자 분류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35264" y="2215098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1026" name="Picture 2" descr="모두의 인공지능 with 파이썬: UNIT 16 숫자 인식 인공지능 만들기 - 1">
            <a:extLst>
              <a:ext uri="{FF2B5EF4-FFF2-40B4-BE49-F238E27FC236}">
                <a16:creationId xmlns:a16="http://schemas.microsoft.com/office/drawing/2014/main" id="{19990C92-BF4C-46AD-A242-4B434D07DE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8"/>
          <a:stretch/>
        </p:blipFill>
        <p:spPr bwMode="auto">
          <a:xfrm>
            <a:off x="8686800" y="6134100"/>
            <a:ext cx="7290383" cy="27432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2446" y="2383296"/>
            <a:ext cx="8787739" cy="3531748"/>
            <a:chOff x="6742857" y="1885350"/>
            <a:chExt cx="9904762" cy="36182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182446" y="1283785"/>
            <a:ext cx="79615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</a:rPr>
              <a:t>케라스에서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 </a:t>
            </a:r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</a:rPr>
              <a:t>MNIST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 데이터셋 적재하기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69910" y="2019300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39136" y="2402708"/>
            <a:ext cx="6477000" cy="2815569"/>
            <a:chOff x="6742857" y="6000768"/>
            <a:chExt cx="9904762" cy="361827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42857" y="6000768"/>
              <a:ext cx="9904762" cy="36182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82446" y="2402708"/>
            <a:ext cx="666667" cy="692004"/>
            <a:chOff x="6742857" y="1904762"/>
            <a:chExt cx="666667" cy="69200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24" name="Object 24"/>
            <p:cNvSpPr txBox="1"/>
            <p:nvPr/>
          </p:nvSpPr>
          <p:spPr>
            <a:xfrm>
              <a:off x="6624121" y="1930116"/>
              <a:ext cx="904138" cy="7999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FFFF"/>
                  </a:solidFill>
                  <a:latin typeface="Noto Sans CJK KR Regular" pitchFamily="34" charset="0"/>
                  <a:cs typeface="Noto Sans CJK KR Regular" pitchFamily="34" charset="0"/>
                </a:rPr>
                <a:t>01</a:t>
              </a:r>
              <a:endParaRPr lang="en-US" dirty="0"/>
            </a:p>
          </p:txBody>
        </p:sp>
      </p:grpSp>
      <p:grpSp>
        <p:nvGrpSpPr>
          <p:cNvPr id="1008" name="그룹 1008"/>
          <p:cNvGrpSpPr/>
          <p:nvPr/>
        </p:nvGrpSpPr>
        <p:grpSpPr>
          <a:xfrm>
            <a:off x="16659267" y="2402708"/>
            <a:ext cx="904138" cy="666667"/>
            <a:chOff x="15862217" y="6000768"/>
            <a:chExt cx="904138" cy="66666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5980952" y="6000768"/>
              <a:ext cx="666667" cy="666667"/>
              <a:chOff x="15980952" y="6000768"/>
              <a:chExt cx="666667" cy="66666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980952" y="6000768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32" name="Object 32"/>
            <p:cNvSpPr txBox="1"/>
            <p:nvPr/>
          </p:nvSpPr>
          <p:spPr>
            <a:xfrm>
              <a:off x="15862217" y="6241446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1301508" y="2615443"/>
            <a:ext cx="5505028" cy="20567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 </a:t>
            </a:r>
            <a:r>
              <a:rPr lang="en-US" dirty="0" err="1"/>
              <a:t>train_images.shape</a:t>
            </a:r>
            <a:r>
              <a:rPr lang="en-US" dirty="0"/>
              <a:t> : (60000, 28, 28) 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train_labels</a:t>
            </a:r>
            <a:r>
              <a:rPr lang="en-US" dirty="0"/>
              <a:t>) : 60000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 </a:t>
            </a:r>
            <a:r>
              <a:rPr lang="en-US" altLang="ko-KR" dirty="0" err="1"/>
              <a:t>train_labels</a:t>
            </a:r>
            <a:r>
              <a:rPr lang="en-US" altLang="ko-KR" dirty="0"/>
              <a:t> </a:t>
            </a:r>
            <a:r>
              <a:rPr lang="en-US" dirty="0"/>
              <a:t>:  array([5, 0, 4, … , 5, 6, 8], </a:t>
            </a:r>
            <a:r>
              <a:rPr lang="en-US" dirty="0" err="1"/>
              <a:t>dtype</a:t>
            </a:r>
            <a:r>
              <a:rPr lang="en-US" dirty="0"/>
              <a:t>=uint8)</a:t>
            </a:r>
          </a:p>
        </p:txBody>
      </p:sp>
      <p:sp>
        <p:nvSpPr>
          <p:cNvPr id="33" name="Object 38">
            <a:extLst>
              <a:ext uri="{FF2B5EF4-FFF2-40B4-BE49-F238E27FC236}">
                <a16:creationId xmlns:a16="http://schemas.microsoft.com/office/drawing/2014/main" id="{AE29BC85-11DA-42D3-9309-68F190431C6A}"/>
              </a:ext>
            </a:extLst>
          </p:cNvPr>
          <p:cNvSpPr txBox="1"/>
          <p:nvPr/>
        </p:nvSpPr>
        <p:spPr>
          <a:xfrm>
            <a:off x="1776582" y="3950679"/>
            <a:ext cx="7900039" cy="1674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 </a:t>
            </a:r>
            <a:r>
              <a:rPr lang="en-US" altLang="ko-KR" dirty="0" err="1"/>
              <a:t>train_images</a:t>
            </a:r>
            <a:r>
              <a:rPr lang="en-US" altLang="ko-KR" dirty="0"/>
              <a:t> &amp; </a:t>
            </a:r>
            <a:r>
              <a:rPr lang="en-US" altLang="ko-KR" dirty="0" err="1"/>
              <a:t>train_labels</a:t>
            </a:r>
            <a:r>
              <a:rPr lang="en-US" altLang="ko-KR" dirty="0"/>
              <a:t> : </a:t>
            </a:r>
            <a:r>
              <a:rPr lang="ko-KR" altLang="en-US" dirty="0"/>
              <a:t>모델이 학습해야 할 </a:t>
            </a:r>
            <a:r>
              <a:rPr lang="ko-KR" altLang="en-US" b="1" dirty="0"/>
              <a:t>훈련 세트</a:t>
            </a:r>
            <a:r>
              <a:rPr lang="ko-KR" altLang="en-US" dirty="0"/>
              <a:t>를 구성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</a:t>
            </a:r>
            <a:r>
              <a:rPr lang="en-US" altLang="ko-KR" dirty="0"/>
              <a:t> </a:t>
            </a:r>
            <a:r>
              <a:rPr lang="en-US" altLang="ko-KR" dirty="0" err="1"/>
              <a:t>test_images</a:t>
            </a:r>
            <a:r>
              <a:rPr lang="en-US" altLang="ko-KR" dirty="0"/>
              <a:t> &amp; </a:t>
            </a:r>
            <a:r>
              <a:rPr lang="en-US" altLang="ko-KR" dirty="0" err="1"/>
              <a:t>test_labels</a:t>
            </a:r>
            <a:r>
              <a:rPr lang="en-US" altLang="ko-KR" dirty="0"/>
              <a:t>  : </a:t>
            </a:r>
            <a:r>
              <a:rPr lang="ko-KR" altLang="en-US" dirty="0"/>
              <a:t>모델이 테스트 될 </a:t>
            </a:r>
            <a:r>
              <a:rPr lang="ko-KR" altLang="en-US" b="1" dirty="0"/>
              <a:t>테스트 세트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이미지는 </a:t>
            </a:r>
            <a:r>
              <a:rPr lang="ko-KR" altLang="en-US" dirty="0" err="1"/>
              <a:t>넘파이</a:t>
            </a:r>
            <a:r>
              <a:rPr lang="ko-KR" altLang="en-US" dirty="0"/>
              <a:t> 배열로 인코딩 </a:t>
            </a:r>
            <a:r>
              <a:rPr lang="en-US" altLang="ko-KR" dirty="0"/>
              <a:t>&amp; </a:t>
            </a:r>
            <a:r>
              <a:rPr lang="ko-KR" altLang="en-US" dirty="0"/>
              <a:t>레이블은 </a:t>
            </a:r>
            <a:r>
              <a:rPr lang="en-US" altLang="ko-KR" dirty="0"/>
              <a:t>0~9</a:t>
            </a:r>
            <a:r>
              <a:rPr lang="ko-KR" altLang="en-US" dirty="0"/>
              <a:t>까지의 숫자 배열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B0451C-92DF-4025-BC1D-D0EB4888D6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3007" y="3179881"/>
            <a:ext cx="7730154" cy="7562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25" name="그룹 1005">
            <a:extLst>
              <a:ext uri="{FF2B5EF4-FFF2-40B4-BE49-F238E27FC236}">
                <a16:creationId xmlns:a16="http://schemas.microsoft.com/office/drawing/2014/main" id="{4C3BAE43-FEF6-4E41-B690-D1997288F492}"/>
              </a:ext>
            </a:extLst>
          </p:cNvPr>
          <p:cNvGrpSpPr/>
          <p:nvPr/>
        </p:nvGrpSpPr>
        <p:grpSpPr>
          <a:xfrm>
            <a:off x="10932510" y="5618178"/>
            <a:ext cx="6477000" cy="2815569"/>
            <a:chOff x="6742857" y="6000768"/>
            <a:chExt cx="9904762" cy="3618279"/>
          </a:xfrm>
        </p:grpSpPr>
        <p:pic>
          <p:nvPicPr>
            <p:cNvPr id="26" name="Object 17">
              <a:extLst>
                <a:ext uri="{FF2B5EF4-FFF2-40B4-BE49-F238E27FC236}">
                  <a16:creationId xmlns:a16="http://schemas.microsoft.com/office/drawing/2014/main" id="{F18CE491-ECE3-4B25-B3F5-7D6638371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42857" y="6000768"/>
              <a:ext cx="9904762" cy="3618279"/>
            </a:xfrm>
            <a:prstGeom prst="rect">
              <a:avLst/>
            </a:prstGeom>
          </p:spPr>
        </p:pic>
      </p:grpSp>
      <p:grpSp>
        <p:nvGrpSpPr>
          <p:cNvPr id="27" name="그룹 1008">
            <a:extLst>
              <a:ext uri="{FF2B5EF4-FFF2-40B4-BE49-F238E27FC236}">
                <a16:creationId xmlns:a16="http://schemas.microsoft.com/office/drawing/2014/main" id="{6F51F0B5-0687-4CEA-BD89-B3C21C936EFD}"/>
              </a:ext>
            </a:extLst>
          </p:cNvPr>
          <p:cNvGrpSpPr/>
          <p:nvPr/>
        </p:nvGrpSpPr>
        <p:grpSpPr>
          <a:xfrm>
            <a:off x="16659267" y="5625176"/>
            <a:ext cx="904138" cy="666667"/>
            <a:chOff x="15862217" y="6000768"/>
            <a:chExt cx="904138" cy="666667"/>
          </a:xfrm>
        </p:grpSpPr>
        <p:grpSp>
          <p:nvGrpSpPr>
            <p:cNvPr id="28" name="그룹 1009">
              <a:extLst>
                <a:ext uri="{FF2B5EF4-FFF2-40B4-BE49-F238E27FC236}">
                  <a16:creationId xmlns:a16="http://schemas.microsoft.com/office/drawing/2014/main" id="{615F2A87-E99F-4CD8-B87B-70958ED883B7}"/>
                </a:ext>
              </a:extLst>
            </p:cNvPr>
            <p:cNvGrpSpPr/>
            <p:nvPr/>
          </p:nvGrpSpPr>
          <p:grpSpPr>
            <a:xfrm>
              <a:off x="15980952" y="6000768"/>
              <a:ext cx="666667" cy="666667"/>
              <a:chOff x="15980952" y="6000768"/>
              <a:chExt cx="666667" cy="666667"/>
            </a:xfrm>
          </p:grpSpPr>
          <p:pic>
            <p:nvPicPr>
              <p:cNvPr id="31" name="Object 29">
                <a:extLst>
                  <a:ext uri="{FF2B5EF4-FFF2-40B4-BE49-F238E27FC236}">
                    <a16:creationId xmlns:a16="http://schemas.microsoft.com/office/drawing/2014/main" id="{ECB2F230-A619-4DED-8D92-17FCCC2A2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980952" y="6000768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29" name="Object 32">
              <a:extLst>
                <a:ext uri="{FF2B5EF4-FFF2-40B4-BE49-F238E27FC236}">
                  <a16:creationId xmlns:a16="http://schemas.microsoft.com/office/drawing/2014/main" id="{A91833A8-7BC3-46A6-88DC-0A3B57B515C2}"/>
                </a:ext>
              </a:extLst>
            </p:cNvPr>
            <p:cNvSpPr txBox="1"/>
            <p:nvPr/>
          </p:nvSpPr>
          <p:spPr>
            <a:xfrm>
              <a:off x="15862217" y="6241446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4" name="Object 38">
            <a:extLst>
              <a:ext uri="{FF2B5EF4-FFF2-40B4-BE49-F238E27FC236}">
                <a16:creationId xmlns:a16="http://schemas.microsoft.com/office/drawing/2014/main" id="{FDB8BC5E-7F2B-4262-AFAB-A8543CA0D5B7}"/>
              </a:ext>
            </a:extLst>
          </p:cNvPr>
          <p:cNvSpPr txBox="1"/>
          <p:nvPr/>
        </p:nvSpPr>
        <p:spPr>
          <a:xfrm>
            <a:off x="11301508" y="5837911"/>
            <a:ext cx="5505028" cy="20567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 </a:t>
            </a:r>
            <a:r>
              <a:rPr lang="en-US" altLang="ko-KR" dirty="0" err="1"/>
              <a:t>test</a:t>
            </a:r>
            <a:r>
              <a:rPr lang="en-US" dirty="0" err="1"/>
              <a:t>_images.shape</a:t>
            </a:r>
            <a:r>
              <a:rPr lang="en-US" dirty="0"/>
              <a:t> : (10000, 28, 28) 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altLang="ko-KR" dirty="0" err="1"/>
              <a:t>test</a:t>
            </a:r>
            <a:r>
              <a:rPr lang="en-US" dirty="0" err="1"/>
              <a:t>_labels</a:t>
            </a:r>
            <a:r>
              <a:rPr lang="en-US" dirty="0"/>
              <a:t>) : 10000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</a:t>
            </a:r>
            <a:r>
              <a:rPr lang="en-US" altLang="ko-KR" dirty="0"/>
              <a:t> </a:t>
            </a:r>
            <a:r>
              <a:rPr lang="en-US" altLang="ko-KR" dirty="0" err="1"/>
              <a:t>test_labels</a:t>
            </a:r>
            <a:r>
              <a:rPr lang="en-US" altLang="ko-KR" dirty="0"/>
              <a:t> </a:t>
            </a:r>
            <a:r>
              <a:rPr lang="en-US" dirty="0"/>
              <a:t>:  array([7, 2, 1, … , 4, 5, 6], </a:t>
            </a:r>
            <a:r>
              <a:rPr lang="en-US" dirty="0" err="1"/>
              <a:t>dtype</a:t>
            </a:r>
            <a:r>
              <a:rPr lang="en-US" dirty="0"/>
              <a:t>=uint8)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46B14D-ACF2-415E-8793-30DAE7155F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9283" y="7192559"/>
            <a:ext cx="4351621" cy="14283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4A4D868-27DC-4D04-AE46-F7F82EABB6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7651" y="6440568"/>
            <a:ext cx="3155510" cy="290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4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24200" y="3162300"/>
            <a:ext cx="11582400" cy="5231315"/>
            <a:chOff x="6742857" y="1885350"/>
            <a:chExt cx="9904762" cy="36182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182446" y="1283785"/>
            <a:ext cx="79615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/>
              <a:t>신경망 구조</a:t>
            </a:r>
            <a:endParaRPr lang="en-US" sz="3600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69910" y="2019300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005464" y="3181713"/>
            <a:ext cx="904138" cy="702343"/>
            <a:chOff x="6624121" y="1904762"/>
            <a:chExt cx="904138" cy="70234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24" name="Object 24"/>
            <p:cNvSpPr txBox="1"/>
            <p:nvPr/>
          </p:nvSpPr>
          <p:spPr>
            <a:xfrm>
              <a:off x="6624121" y="2053107"/>
              <a:ext cx="904138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FFFF"/>
                  </a:solidFill>
                  <a:latin typeface="Noto Sans CJK KR Regular" pitchFamily="34" charset="0"/>
                  <a:cs typeface="Noto Sans CJK KR Regular" pitchFamily="34" charset="0"/>
                </a:rPr>
                <a:t>02</a:t>
              </a:r>
              <a:endParaRPr lang="en-US" dirty="0"/>
            </a:p>
          </p:txBody>
        </p:sp>
      </p:grpSp>
      <p:sp>
        <p:nvSpPr>
          <p:cNvPr id="33" name="Object 38">
            <a:extLst>
              <a:ext uri="{FF2B5EF4-FFF2-40B4-BE49-F238E27FC236}">
                <a16:creationId xmlns:a16="http://schemas.microsoft.com/office/drawing/2014/main" id="{AE29BC85-11DA-42D3-9309-68F190431C6A}"/>
              </a:ext>
            </a:extLst>
          </p:cNvPr>
          <p:cNvSpPr txBox="1"/>
          <p:nvPr/>
        </p:nvSpPr>
        <p:spPr>
          <a:xfrm>
            <a:off x="3780928" y="5600700"/>
            <a:ext cx="7900039" cy="2228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 </a:t>
            </a:r>
            <a:r>
              <a:rPr lang="ko-KR" altLang="en-US" dirty="0"/>
              <a:t>신경망의 핵심 구성 요소 </a:t>
            </a:r>
            <a:r>
              <a:rPr lang="en-US" altLang="ko-KR" dirty="0"/>
              <a:t>: </a:t>
            </a:r>
            <a:r>
              <a:rPr lang="ko-KR" altLang="en-US" b="1" dirty="0"/>
              <a:t>층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일종의 데이터 처리 필터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주어진 문제에 더 의미 있는 </a:t>
            </a:r>
            <a:r>
              <a:rPr lang="ko-KR" altLang="en-US" b="1" dirty="0"/>
              <a:t>표현</a:t>
            </a:r>
            <a:r>
              <a:rPr lang="ko-KR" altLang="en-US" dirty="0"/>
              <a:t>을 입력된 데이터로부터 추출하는 역할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</a:t>
            </a:r>
            <a:r>
              <a:rPr lang="en-US" altLang="ko-KR" dirty="0"/>
              <a:t> </a:t>
            </a:r>
            <a:r>
              <a:rPr lang="ko-KR" altLang="en-US" dirty="0"/>
              <a:t>모델은 완전 연결된 신경망 층인 </a:t>
            </a:r>
            <a:r>
              <a:rPr lang="en-US" altLang="ko-KR" b="1" dirty="0"/>
              <a:t>Dense </a:t>
            </a:r>
            <a:r>
              <a:rPr lang="ko-KR" altLang="en-US" dirty="0"/>
              <a:t>층 </a:t>
            </a:r>
            <a:r>
              <a:rPr lang="en-US" altLang="ko-KR" dirty="0"/>
              <a:t>2</a:t>
            </a:r>
            <a:r>
              <a:rPr lang="ko-KR" altLang="en-US" dirty="0"/>
              <a:t>개가 연속된 형태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</a:t>
            </a:r>
            <a:r>
              <a:rPr lang="en-US" altLang="ko-KR" dirty="0"/>
              <a:t> </a:t>
            </a:r>
            <a:r>
              <a:rPr lang="ko-KR" altLang="en-US" b="1" dirty="0" err="1"/>
              <a:t>소프트맥스</a:t>
            </a:r>
            <a:r>
              <a:rPr lang="ko-KR" altLang="en-US" dirty="0"/>
              <a:t> 층 </a:t>
            </a:r>
            <a:r>
              <a:rPr lang="en-US" altLang="ko-KR" dirty="0"/>
              <a:t>: 10</a:t>
            </a:r>
            <a:r>
              <a:rPr lang="ko-KR" altLang="en-US" dirty="0"/>
              <a:t>개의 확률 점수가 들어 있는 배열을 반환하는 역할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DD30C4-81B9-44DC-92C3-73F2630369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49"/>
          <a:stretch/>
        </p:blipFill>
        <p:spPr>
          <a:xfrm>
            <a:off x="5423859" y="3607057"/>
            <a:ext cx="7887219" cy="16356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0207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447799" y="2474738"/>
            <a:ext cx="14665155" cy="1852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b="1" dirty="0">
                <a:solidFill>
                  <a:srgbClr val="202124"/>
                </a:solidFill>
                <a:latin typeface="Apple SD Gothic Neo"/>
              </a:rPr>
              <a:t>손실 함수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(loss function) :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훈련 데이터에서 신경망의 성능을 측정하는 방법으로 네트워크가 옳은 방향으로 학습될 수 있도록 도움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b="1" dirty="0" err="1">
                <a:solidFill>
                  <a:srgbClr val="202124"/>
                </a:solidFill>
                <a:latin typeface="Apple SD Gothic Neo"/>
              </a:rPr>
              <a:t>옵티마이저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(optimizer) :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입력된 데이터와 손실 함수를 기반으로 네트워크를 업데이트하는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매커니즘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202124"/>
                </a:solidFill>
                <a:latin typeface="Apple SD Gothic Neo"/>
              </a:rPr>
              <a:t>-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훈련과 테스트 과정을 </a:t>
            </a:r>
            <a:r>
              <a:rPr lang="ko-KR" altLang="en-US" sz="2000" b="1" dirty="0">
                <a:solidFill>
                  <a:srgbClr val="202124"/>
                </a:solidFill>
                <a:latin typeface="Apple SD Gothic Neo"/>
              </a:rPr>
              <a:t>모니터링할 지표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: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아래 코드에서는 정확도만 고려</a:t>
            </a:r>
            <a:endParaRPr lang="en-US" sz="2000" dirty="0"/>
          </a:p>
        </p:txBody>
      </p:sp>
      <p:sp>
        <p:nvSpPr>
          <p:cNvPr id="13" name="Object 13"/>
          <p:cNvSpPr txBox="1"/>
          <p:nvPr/>
        </p:nvSpPr>
        <p:spPr>
          <a:xfrm>
            <a:off x="1447800" y="1374797"/>
            <a:ext cx="658686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컴파일 단계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35264" y="2215098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7" name="그룹 1001">
            <a:extLst>
              <a:ext uri="{FF2B5EF4-FFF2-40B4-BE49-F238E27FC236}">
                <a16:creationId xmlns:a16="http://schemas.microsoft.com/office/drawing/2014/main" id="{F43D9265-F26D-4C71-817E-F22C4760409E}"/>
              </a:ext>
            </a:extLst>
          </p:cNvPr>
          <p:cNvGrpSpPr/>
          <p:nvPr/>
        </p:nvGrpSpPr>
        <p:grpSpPr>
          <a:xfrm>
            <a:off x="4750130" y="5143500"/>
            <a:ext cx="8787739" cy="3531748"/>
            <a:chOff x="6742857" y="1885350"/>
            <a:chExt cx="9904762" cy="3618279"/>
          </a:xfrm>
        </p:grpSpPr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31FA8987-B9D5-4F5D-8422-0B9E65607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grpSp>
        <p:nvGrpSpPr>
          <p:cNvPr id="9" name="그룹 1006">
            <a:extLst>
              <a:ext uri="{FF2B5EF4-FFF2-40B4-BE49-F238E27FC236}">
                <a16:creationId xmlns:a16="http://schemas.microsoft.com/office/drawing/2014/main" id="{69544CBB-0EA4-4A70-A204-A58B41D44875}"/>
              </a:ext>
            </a:extLst>
          </p:cNvPr>
          <p:cNvGrpSpPr/>
          <p:nvPr/>
        </p:nvGrpSpPr>
        <p:grpSpPr>
          <a:xfrm>
            <a:off x="4631394" y="5162912"/>
            <a:ext cx="904138" cy="702343"/>
            <a:chOff x="6624121" y="1904762"/>
            <a:chExt cx="904138" cy="702343"/>
          </a:xfrm>
        </p:grpSpPr>
        <p:grpSp>
          <p:nvGrpSpPr>
            <p:cNvPr id="10" name="그룹 1007">
              <a:extLst>
                <a:ext uri="{FF2B5EF4-FFF2-40B4-BE49-F238E27FC236}">
                  <a16:creationId xmlns:a16="http://schemas.microsoft.com/office/drawing/2014/main" id="{6343E581-4EFA-4DEB-8222-0F57E9582A84}"/>
                </a:ext>
              </a:extLst>
            </p:cNvPr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14" name="Object 21">
                <a:extLst>
                  <a:ext uri="{FF2B5EF4-FFF2-40B4-BE49-F238E27FC236}">
                    <a16:creationId xmlns:a16="http://schemas.microsoft.com/office/drawing/2014/main" id="{E8F8E2AA-6352-42A4-9000-6449BF4DF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12" name="Object 24">
              <a:extLst>
                <a:ext uri="{FF2B5EF4-FFF2-40B4-BE49-F238E27FC236}">
                  <a16:creationId xmlns:a16="http://schemas.microsoft.com/office/drawing/2014/main" id="{DDEEF748-F5D2-4069-A299-15CB6F1207F5}"/>
                </a:ext>
              </a:extLst>
            </p:cNvPr>
            <p:cNvSpPr txBox="1"/>
            <p:nvPr/>
          </p:nvSpPr>
          <p:spPr>
            <a:xfrm>
              <a:off x="6624121" y="2053107"/>
              <a:ext cx="904138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FFFF"/>
                  </a:solidFill>
                  <a:latin typeface="Noto Sans CJK KR Regular" pitchFamily="34" charset="0"/>
                </a:rPr>
                <a:t>03</a:t>
              </a:r>
              <a:endParaRPr lang="en-US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6539274-EDCF-421D-8A8F-66E333A2A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0" y="6326637"/>
            <a:ext cx="6834819" cy="11654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658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447799" y="2474738"/>
            <a:ext cx="14665155" cy="12372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기존 이미지는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[0, 255]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사이의 값인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uint8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타입의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(60000, 28, 28)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크기를 가진 배열로 저장되어 있음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202124"/>
                </a:solidFill>
                <a:latin typeface="Apple SD Gothic Neo"/>
              </a:rPr>
              <a:t>- &gt;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이를</a:t>
            </a:r>
            <a:r>
              <a:rPr lang="en-US" sz="2000" dirty="0">
                <a:solidFill>
                  <a:srgbClr val="202124"/>
                </a:solidFill>
                <a:latin typeface="Apple SD Gothic Neo"/>
              </a:rPr>
              <a:t> 0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과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1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사이의 값을 가지는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float32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타입의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(60000,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28 * 28)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크기인 배열로 바꿈</a:t>
            </a:r>
            <a:endParaRPr lang="en-US" sz="2000" dirty="0"/>
          </a:p>
        </p:txBody>
      </p:sp>
      <p:sp>
        <p:nvSpPr>
          <p:cNvPr id="13" name="Object 13"/>
          <p:cNvSpPr txBox="1"/>
          <p:nvPr/>
        </p:nvSpPr>
        <p:spPr>
          <a:xfrm>
            <a:off x="1447800" y="1374797"/>
            <a:ext cx="658686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이미지 데이터 준비하기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35264" y="2215098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7" name="그룹 1001">
            <a:extLst>
              <a:ext uri="{FF2B5EF4-FFF2-40B4-BE49-F238E27FC236}">
                <a16:creationId xmlns:a16="http://schemas.microsoft.com/office/drawing/2014/main" id="{F43D9265-F26D-4C71-817E-F22C4760409E}"/>
              </a:ext>
            </a:extLst>
          </p:cNvPr>
          <p:cNvGrpSpPr/>
          <p:nvPr/>
        </p:nvGrpSpPr>
        <p:grpSpPr>
          <a:xfrm>
            <a:off x="4572000" y="4914900"/>
            <a:ext cx="8787739" cy="3531748"/>
            <a:chOff x="6742857" y="1885350"/>
            <a:chExt cx="9904762" cy="3618279"/>
          </a:xfrm>
        </p:grpSpPr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31FA8987-B9D5-4F5D-8422-0B9E65607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grpSp>
        <p:nvGrpSpPr>
          <p:cNvPr id="9" name="그룹 1006">
            <a:extLst>
              <a:ext uri="{FF2B5EF4-FFF2-40B4-BE49-F238E27FC236}">
                <a16:creationId xmlns:a16="http://schemas.microsoft.com/office/drawing/2014/main" id="{69544CBB-0EA4-4A70-A204-A58B41D44875}"/>
              </a:ext>
            </a:extLst>
          </p:cNvPr>
          <p:cNvGrpSpPr/>
          <p:nvPr/>
        </p:nvGrpSpPr>
        <p:grpSpPr>
          <a:xfrm>
            <a:off x="4453264" y="4934312"/>
            <a:ext cx="904138" cy="702343"/>
            <a:chOff x="6624121" y="1904762"/>
            <a:chExt cx="904138" cy="702343"/>
          </a:xfrm>
        </p:grpSpPr>
        <p:grpSp>
          <p:nvGrpSpPr>
            <p:cNvPr id="10" name="그룹 1007">
              <a:extLst>
                <a:ext uri="{FF2B5EF4-FFF2-40B4-BE49-F238E27FC236}">
                  <a16:creationId xmlns:a16="http://schemas.microsoft.com/office/drawing/2014/main" id="{6343E581-4EFA-4DEB-8222-0F57E9582A84}"/>
                </a:ext>
              </a:extLst>
            </p:cNvPr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14" name="Object 21">
                <a:extLst>
                  <a:ext uri="{FF2B5EF4-FFF2-40B4-BE49-F238E27FC236}">
                    <a16:creationId xmlns:a16="http://schemas.microsoft.com/office/drawing/2014/main" id="{E8F8E2AA-6352-42A4-9000-6449BF4DF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12" name="Object 24">
              <a:extLst>
                <a:ext uri="{FF2B5EF4-FFF2-40B4-BE49-F238E27FC236}">
                  <a16:creationId xmlns:a16="http://schemas.microsoft.com/office/drawing/2014/main" id="{DDEEF748-F5D2-4069-A299-15CB6F1207F5}"/>
                </a:ext>
              </a:extLst>
            </p:cNvPr>
            <p:cNvSpPr txBox="1"/>
            <p:nvPr/>
          </p:nvSpPr>
          <p:spPr>
            <a:xfrm>
              <a:off x="6624121" y="2053107"/>
              <a:ext cx="904138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FFFF"/>
                  </a:solidFill>
                  <a:latin typeface="Noto Sans CJK KR Regular" pitchFamily="34" charset="0"/>
                </a:rPr>
                <a:t>04</a:t>
              </a:r>
              <a:endParaRPr lang="en-US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CA6EAAE-7299-4400-B3AD-05D928905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3176" y="5829300"/>
            <a:ext cx="6405386" cy="15386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02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489585" y="2483175"/>
            <a:ext cx="14665155" cy="6192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레이블 범주형으로 인코딩하기 </a:t>
            </a:r>
            <a:endParaRPr lang="en-US" sz="2000" dirty="0"/>
          </a:p>
        </p:txBody>
      </p:sp>
      <p:sp>
        <p:nvSpPr>
          <p:cNvPr id="13" name="Object 13"/>
          <p:cNvSpPr txBox="1"/>
          <p:nvPr/>
        </p:nvSpPr>
        <p:spPr>
          <a:xfrm>
            <a:off x="1447800" y="1374797"/>
            <a:ext cx="658686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레이블 준비하기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35264" y="2215098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7" name="그룹 1001">
            <a:extLst>
              <a:ext uri="{FF2B5EF4-FFF2-40B4-BE49-F238E27FC236}">
                <a16:creationId xmlns:a16="http://schemas.microsoft.com/office/drawing/2014/main" id="{F43D9265-F26D-4C71-817E-F22C4760409E}"/>
              </a:ext>
            </a:extLst>
          </p:cNvPr>
          <p:cNvGrpSpPr/>
          <p:nvPr/>
        </p:nvGrpSpPr>
        <p:grpSpPr>
          <a:xfrm>
            <a:off x="914414" y="4000500"/>
            <a:ext cx="8229586" cy="4415344"/>
            <a:chOff x="6742857" y="1885350"/>
            <a:chExt cx="9904762" cy="3618279"/>
          </a:xfrm>
        </p:grpSpPr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31FA8987-B9D5-4F5D-8422-0B9E65607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grpSp>
        <p:nvGrpSpPr>
          <p:cNvPr id="9" name="그룹 1006">
            <a:extLst>
              <a:ext uri="{FF2B5EF4-FFF2-40B4-BE49-F238E27FC236}">
                <a16:creationId xmlns:a16="http://schemas.microsoft.com/office/drawing/2014/main" id="{69544CBB-0EA4-4A70-A204-A58B41D44875}"/>
              </a:ext>
            </a:extLst>
          </p:cNvPr>
          <p:cNvGrpSpPr/>
          <p:nvPr/>
        </p:nvGrpSpPr>
        <p:grpSpPr>
          <a:xfrm>
            <a:off x="795678" y="4019913"/>
            <a:ext cx="904138" cy="702343"/>
            <a:chOff x="6624121" y="1904762"/>
            <a:chExt cx="904138" cy="702343"/>
          </a:xfrm>
        </p:grpSpPr>
        <p:grpSp>
          <p:nvGrpSpPr>
            <p:cNvPr id="10" name="그룹 1007">
              <a:extLst>
                <a:ext uri="{FF2B5EF4-FFF2-40B4-BE49-F238E27FC236}">
                  <a16:creationId xmlns:a16="http://schemas.microsoft.com/office/drawing/2014/main" id="{6343E581-4EFA-4DEB-8222-0F57E9582A84}"/>
                </a:ext>
              </a:extLst>
            </p:cNvPr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14" name="Object 21">
                <a:extLst>
                  <a:ext uri="{FF2B5EF4-FFF2-40B4-BE49-F238E27FC236}">
                    <a16:creationId xmlns:a16="http://schemas.microsoft.com/office/drawing/2014/main" id="{E8F8E2AA-6352-42A4-9000-6449BF4DF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12" name="Object 24">
              <a:extLst>
                <a:ext uri="{FF2B5EF4-FFF2-40B4-BE49-F238E27FC236}">
                  <a16:creationId xmlns:a16="http://schemas.microsoft.com/office/drawing/2014/main" id="{DDEEF748-F5D2-4069-A299-15CB6F1207F5}"/>
                </a:ext>
              </a:extLst>
            </p:cNvPr>
            <p:cNvSpPr txBox="1"/>
            <p:nvPr/>
          </p:nvSpPr>
          <p:spPr>
            <a:xfrm>
              <a:off x="6624121" y="2053107"/>
              <a:ext cx="904138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FFFF"/>
                  </a:solidFill>
                  <a:latin typeface="Noto Sans CJK KR Regular" pitchFamily="34" charset="0"/>
                </a:rPr>
                <a:t>05</a:t>
              </a:r>
              <a:endParaRPr lang="en-US" dirty="0"/>
            </a:p>
          </p:txBody>
        </p:sp>
      </p:grpSp>
      <p:sp>
        <p:nvSpPr>
          <p:cNvPr id="16" name="Object 38">
            <a:extLst>
              <a:ext uri="{FF2B5EF4-FFF2-40B4-BE49-F238E27FC236}">
                <a16:creationId xmlns:a16="http://schemas.microsoft.com/office/drawing/2014/main" id="{A62F30DE-6E23-4373-B299-5325CCE02503}"/>
              </a:ext>
            </a:extLst>
          </p:cNvPr>
          <p:cNvSpPr txBox="1"/>
          <p:nvPr/>
        </p:nvSpPr>
        <p:spPr>
          <a:xfrm>
            <a:off x="1243961" y="6395161"/>
            <a:ext cx="7900039" cy="16767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 </a:t>
            </a:r>
            <a:r>
              <a:rPr lang="en-US" altLang="ko-KR" dirty="0" err="1"/>
              <a:t>to_categorical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훈련 데이터의 개수가 </a:t>
            </a:r>
            <a:r>
              <a:rPr lang="en-US" altLang="ko-KR" dirty="0"/>
              <a:t>n</a:t>
            </a:r>
            <a:r>
              <a:rPr lang="ko-KR" altLang="en-US" dirty="0"/>
              <a:t>이고 클래스의 개수가 </a:t>
            </a:r>
            <a:r>
              <a:rPr lang="en-US" altLang="ko-KR" dirty="0"/>
              <a:t>k</a:t>
            </a:r>
            <a:r>
              <a:rPr lang="ko-KR" altLang="en-US" dirty="0"/>
              <a:t>일 때</a:t>
            </a:r>
            <a:r>
              <a:rPr lang="en-US" altLang="ko-KR" dirty="0"/>
              <a:t>,     n</a:t>
            </a:r>
            <a:r>
              <a:rPr lang="ko-KR" altLang="en-US" dirty="0"/>
              <a:t>크기의 </a:t>
            </a:r>
            <a:r>
              <a:rPr lang="en-US" altLang="ko-KR" dirty="0"/>
              <a:t>1</a:t>
            </a:r>
            <a:r>
              <a:rPr lang="ko-KR" altLang="en-US" dirty="0"/>
              <a:t>차원 정수 배열을 </a:t>
            </a:r>
            <a:r>
              <a:rPr lang="en-US" altLang="ko-KR" dirty="0"/>
              <a:t>(</a:t>
            </a:r>
            <a:r>
              <a:rPr lang="en-US" altLang="ko-KR" dirty="0" err="1"/>
              <a:t>n,k</a:t>
            </a:r>
            <a:r>
              <a:rPr lang="en-US" altLang="ko-KR" dirty="0"/>
              <a:t>) </a:t>
            </a:r>
            <a:r>
              <a:rPr lang="ko-KR" altLang="en-US" dirty="0"/>
              <a:t>크기의 </a:t>
            </a:r>
            <a:r>
              <a:rPr lang="en-US" altLang="ko-KR" dirty="0"/>
              <a:t>2</a:t>
            </a:r>
            <a:r>
              <a:rPr lang="ko-KR" altLang="en-US" dirty="0"/>
              <a:t>차원 배열로 변경함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- </a:t>
            </a:r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en-US" altLang="ko-KR" dirty="0" err="1"/>
              <a:t>to_categorical</a:t>
            </a:r>
            <a:r>
              <a:rPr lang="en-US" altLang="ko-KR" dirty="0"/>
              <a:t>([0, 2]) : [[1, 0, 0], [0, 0, 1]]</a:t>
            </a:r>
            <a:r>
              <a:rPr lang="ko-KR" altLang="en-US" dirty="0"/>
              <a:t> 반환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BDA2FE-3C84-4570-90B8-1FFC505CA4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9683" y="4970379"/>
            <a:ext cx="5423098" cy="1117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B7A226C-E8AC-4319-AADC-99A4246BD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3338" y="1259534"/>
            <a:ext cx="7089438" cy="24472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A159A49-37BD-4ED9-9F23-801112DC89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53338" y="5069535"/>
            <a:ext cx="7238985" cy="8417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8C45909-0599-46C0-8612-161F43F1707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7010"/>
          <a:stretch/>
        </p:blipFill>
        <p:spPr>
          <a:xfrm>
            <a:off x="11582400" y="7317067"/>
            <a:ext cx="3810000" cy="5409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BEAA48C-E8FC-4CDE-82D3-268F61A46357}"/>
              </a:ext>
            </a:extLst>
          </p:cNvPr>
          <p:cNvSpPr txBox="1"/>
          <p:nvPr/>
        </p:nvSpPr>
        <p:spPr>
          <a:xfrm>
            <a:off x="9683264" y="8012121"/>
            <a:ext cx="8229586" cy="112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/>
              <a:t>훈련 세트의 정확도보다 낮은 이유 </a:t>
            </a:r>
            <a:r>
              <a:rPr lang="en-US" altLang="ko-KR" dirty="0"/>
              <a:t>: </a:t>
            </a:r>
            <a:r>
              <a:rPr lang="ko-KR" altLang="en-US" b="1" dirty="0"/>
              <a:t>과대적합</a:t>
            </a:r>
            <a:r>
              <a:rPr lang="en-US" altLang="ko-KR" b="1" dirty="0"/>
              <a:t>(overfitting)</a:t>
            </a:r>
            <a:r>
              <a:rPr lang="en-US" altLang="ko-KR" dirty="0"/>
              <a:t> </a:t>
            </a:r>
            <a:r>
              <a:rPr lang="ko-KR" altLang="en-US" dirty="0"/>
              <a:t>때문</a:t>
            </a:r>
            <a:endParaRPr lang="en-US" altLang="ko-KR" dirty="0"/>
          </a:p>
          <a:p>
            <a:pPr algn="ctr">
              <a:lnSpc>
                <a:spcPct val="200000"/>
              </a:lnSpc>
            </a:pPr>
            <a:r>
              <a:rPr lang="en-US" altLang="ko-KR" dirty="0"/>
              <a:t>(</a:t>
            </a:r>
            <a:r>
              <a:rPr lang="ko-KR" altLang="en-US" dirty="0"/>
              <a:t>머신 러닝 모델이 훈련 데이터보다 새로운 데이터에서 성능이 낮아지는 경향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53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1090</Words>
  <Application>Microsoft Office PowerPoint</Application>
  <PresentationFormat>사용자 지정</PresentationFormat>
  <Paragraphs>132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Apple SD Gothic Neo</vt:lpstr>
      <vt:lpstr>Gmarket Sans Medium</vt:lpstr>
      <vt:lpstr>Noto Sans CJK KR Regular</vt:lpstr>
      <vt:lpstr>S-Core Dream 5 Medium</vt:lpstr>
      <vt:lpstr>맑은 고딕</vt:lpstr>
      <vt:lpstr>Arial</vt:lpstr>
      <vt:lpstr>Bauhaus 93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지원</cp:lastModifiedBy>
  <cp:revision>15</cp:revision>
  <dcterms:created xsi:type="dcterms:W3CDTF">2022-01-16T14:15:27Z</dcterms:created>
  <dcterms:modified xsi:type="dcterms:W3CDTF">2022-01-17T04:18:39Z</dcterms:modified>
</cp:coreProperties>
</file>