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6" r:id="rId5"/>
    <p:sldId id="267" r:id="rId6"/>
    <p:sldId id="261" r:id="rId7"/>
    <p:sldId id="268" r:id="rId8"/>
    <p:sldId id="262" r:id="rId9"/>
    <p:sldId id="269" r:id="rId10"/>
    <p:sldId id="270" r:id="rId11"/>
    <p:sldId id="271" r:id="rId12"/>
    <p:sldId id="272" r:id="rId13"/>
    <p:sldId id="263" r:id="rId14"/>
    <p:sldId id="264" r:id="rId15"/>
    <p:sldId id="265" r:id="rId16"/>
    <p:sldId id="2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qaqhph85J+xP69VLRvL9Smp0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77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57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69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71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51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39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8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65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51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08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80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10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40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2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신경망의 톱니바퀴</a:t>
            </a:r>
            <a:r>
              <a:rPr lang="en-US" altLang="ko-KR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텐서</a:t>
            </a:r>
            <a:r>
              <a:rPr lang="ko-KR" alt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연산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61956" y="1555230"/>
            <a:ext cx="9942857" cy="33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2.3</a:t>
            </a:r>
            <a:endParaRPr sz="12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889699" y="2517394"/>
            <a:ext cx="2748172" cy="913199"/>
            <a:chOff x="5834549" y="3776092"/>
            <a:chExt cx="4122258" cy="1369799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 txBox="1"/>
            <p:nvPr/>
          </p:nvSpPr>
          <p:spPr>
            <a:xfrm>
              <a:off x="5834549" y="3776092"/>
              <a:ext cx="4122258" cy="1369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6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453FC11-FE5E-41E6-8504-D5BED6AB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22608"/>
            <a:ext cx="4686954" cy="2553056"/>
          </a:xfrm>
          <a:prstGeom prst="rect">
            <a:avLst/>
          </a:prstGeom>
        </p:spPr>
      </p:pic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8A84C445-C249-4FAD-A28D-12F0F7A736CB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행렬과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백터간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연산의 수학적 동작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423DB-4717-4CFE-840C-D1FE17EB3C83}"/>
              </a:ext>
            </a:extLst>
          </p:cNvPr>
          <p:cNvSpPr txBox="1"/>
          <p:nvPr/>
        </p:nvSpPr>
        <p:spPr>
          <a:xfrm>
            <a:off x="6666850" y="3806625"/>
            <a:ext cx="43028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[(-1 x 1) + (0 x 2) + (1 x 3),</a:t>
            </a:r>
          </a:p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(0 x 1) + (1 x 2) + (2 x 3)]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322BF3-2ABB-49B2-806F-CDCA082F5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917234"/>
            <a:ext cx="4715533" cy="14194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5E21A3-7582-45F1-9791-7F7CD391F667}"/>
              </a:ext>
            </a:extLst>
          </p:cNvPr>
          <p:cNvSpPr/>
          <p:nvPr/>
        </p:nvSpPr>
        <p:spPr>
          <a:xfrm>
            <a:off x="1587639" y="3971961"/>
            <a:ext cx="2029767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509B24-0923-4561-A9AF-B687B48D3433}"/>
              </a:ext>
            </a:extLst>
          </p:cNvPr>
          <p:cNvCxnSpPr>
            <a:cxnSpLocks/>
          </p:cNvCxnSpPr>
          <p:nvPr/>
        </p:nvCxnSpPr>
        <p:spPr>
          <a:xfrm>
            <a:off x="3617406" y="4099013"/>
            <a:ext cx="302037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8A84C445-C249-4FAD-A28D-12F0F7A736CB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행렬과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행렬간의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" name="Picture 3" descr="075">
            <a:extLst>
              <a:ext uri="{FF2B5EF4-FFF2-40B4-BE49-F238E27FC236}">
                <a16:creationId xmlns:a16="http://schemas.microsoft.com/office/drawing/2014/main" id="{B0C0BD06-490A-4E16-A5DA-7176B0210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198" y="2164560"/>
            <a:ext cx="4781152" cy="40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4FC51CCA-2313-42A3-BF93-A8B165BD173B}"/>
              </a:ext>
            </a:extLst>
          </p:cNvPr>
          <p:cNvSpPr txBox="1"/>
          <p:nvPr/>
        </p:nvSpPr>
        <p:spPr>
          <a:xfrm>
            <a:off x="6297142" y="2556003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행렬 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행렬 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곱할 때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1;p4">
            <a:extLst>
              <a:ext uri="{FF2B5EF4-FFF2-40B4-BE49-F238E27FC236}">
                <a16:creationId xmlns:a16="http://schemas.microsoft.com/office/drawing/2014/main" id="{2C7A2B7D-89BB-4343-85C8-D4F292C1B46C}"/>
              </a:ext>
            </a:extLst>
          </p:cNvPr>
          <p:cNvSpPr txBox="1"/>
          <p:nvPr/>
        </p:nvSpPr>
        <p:spPr>
          <a:xfrm>
            <a:off x="6297142" y="4162269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x.shape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[0], </a:t>
            </a:r>
            <a:r>
              <a:rPr lang="en-US" altLang="ko-KR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y.shape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[1])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크기의 행렬이 됨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1;p4">
            <a:extLst>
              <a:ext uri="{FF2B5EF4-FFF2-40B4-BE49-F238E27FC236}">
                <a16:creationId xmlns:a16="http://schemas.microsoft.com/office/drawing/2014/main" id="{EC57CF6F-26F6-4B91-BB67-82EA8C98B137}"/>
              </a:ext>
            </a:extLst>
          </p:cNvPr>
          <p:cNvSpPr txBox="1"/>
          <p:nvPr/>
        </p:nvSpPr>
        <p:spPr>
          <a:xfrm>
            <a:off x="6297142" y="3359136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en-US" altLang="ko-KR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x.shape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[1] == </a:t>
            </a:r>
            <a:r>
              <a:rPr lang="en-US" altLang="ko-KR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y.shape</a:t>
            </a:r>
            <a:r>
              <a:rPr lang="en-US" altLang="ko-KR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[0]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때 곱할 수 있음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7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8A84C445-C249-4FAD-A28D-12F0F7A736CB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또한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넘파이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연산으로 지원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0ACDB-D8E1-4400-8424-70BEEB45E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31585"/>
            <a:ext cx="4717706" cy="1428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5B87E5-2605-4B31-B6C5-23CC9D9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097" y="2831584"/>
            <a:ext cx="485842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크기 변환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1B957A29-7F14-4A23-A899-847966305BCC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행렬의 특정 크기에 맞게 행과 열을 재배열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C0FE4-ABDC-41EC-9FF1-1D2621E79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8"/>
          <a:stretch/>
        </p:blipFill>
        <p:spPr>
          <a:xfrm>
            <a:off x="838198" y="2418250"/>
            <a:ext cx="4557765" cy="12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7F036C-FE06-4EE3-979C-DC29BC784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1"/>
          <a:stretch/>
        </p:blipFill>
        <p:spPr>
          <a:xfrm>
            <a:off x="838198" y="4463327"/>
            <a:ext cx="4557765" cy="123842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033884-ED3E-4A0E-9AEB-1FA8367DC4E8}"/>
              </a:ext>
            </a:extLst>
          </p:cNvPr>
          <p:cNvCxnSpPr>
            <a:cxnSpLocks/>
          </p:cNvCxnSpPr>
          <p:nvPr/>
        </p:nvCxnSpPr>
        <p:spPr>
          <a:xfrm>
            <a:off x="3117079" y="3756112"/>
            <a:ext cx="0" cy="6048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11;p4">
            <a:extLst>
              <a:ext uri="{FF2B5EF4-FFF2-40B4-BE49-F238E27FC236}">
                <a16:creationId xmlns:a16="http://schemas.microsoft.com/office/drawing/2014/main" id="{2140D639-737B-4D0F-817B-7A4C1EC97422}"/>
              </a:ext>
            </a:extLst>
          </p:cNvPr>
          <p:cNvSpPr txBox="1"/>
          <p:nvPr/>
        </p:nvSpPr>
        <p:spPr>
          <a:xfrm>
            <a:off x="6266995" y="2418250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원소의 개수는 동일함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Google Shape;111;p4">
            <a:extLst>
              <a:ext uri="{FF2B5EF4-FFF2-40B4-BE49-F238E27FC236}">
                <a16:creationId xmlns:a16="http://schemas.microsoft.com/office/drawing/2014/main" id="{B897C5A6-29A9-487B-A9F7-957D69B14C75}"/>
              </a:ext>
            </a:extLst>
          </p:cNvPr>
          <p:cNvSpPr txBox="1"/>
          <p:nvPr/>
        </p:nvSpPr>
        <p:spPr>
          <a:xfrm>
            <a:off x="6266995" y="3068494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행과 열을 변환하는 것을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전치라고함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E74509-2DF0-407F-AB38-DA58B21EE796}"/>
              </a:ext>
            </a:extLst>
          </p:cNvPr>
          <p:cNvCxnSpPr>
            <a:cxnSpLocks/>
          </p:cNvCxnSpPr>
          <p:nvPr/>
        </p:nvCxnSpPr>
        <p:spPr>
          <a:xfrm>
            <a:off x="5762938" y="5172676"/>
            <a:ext cx="66612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71097CB-7A52-4D5F-9B08-037FA8306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039" y="4000769"/>
            <a:ext cx="4772691" cy="20481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B959F-A9A9-4C6B-92E9-6B0E3F13A1EC}"/>
              </a:ext>
            </a:extLst>
          </p:cNvPr>
          <p:cNvSpPr/>
          <p:nvPr/>
        </p:nvSpPr>
        <p:spPr>
          <a:xfrm>
            <a:off x="9063613" y="3118850"/>
            <a:ext cx="502418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연산의 기하학적 해석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Picture 2" descr="그림 2-6 2D 공간에 있는 포인트">
            <a:extLst>
              <a:ext uri="{FF2B5EF4-FFF2-40B4-BE49-F238E27FC236}">
                <a16:creationId xmlns:a16="http://schemas.microsoft.com/office/drawing/2014/main" id="{8AA8E5D7-35A6-4A2A-B615-64FDE32B7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345" y="2817189"/>
            <a:ext cx="2343553" cy="23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그림 2-7 화살표로 나타낸 2D 공간에 있는 포인트">
            <a:extLst>
              <a:ext uri="{FF2B5EF4-FFF2-40B4-BE49-F238E27FC236}">
                <a16:creationId xmlns:a16="http://schemas.microsoft.com/office/drawing/2014/main" id="{39B8637D-0320-4D2C-A7AB-69B40969E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3781" y="2799023"/>
            <a:ext cx="2351162" cy="23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078">
            <a:extLst>
              <a:ext uri="{FF2B5EF4-FFF2-40B4-BE49-F238E27FC236}">
                <a16:creationId xmlns:a16="http://schemas.microsoft.com/office/drawing/2014/main" id="{DBD3B0FF-26E1-4723-9B37-8F74ADAA2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4826" y="2671984"/>
            <a:ext cx="2715730" cy="23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0096D6DB-906C-4D30-983E-B827E4324BA9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모든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연산은 기하학적 해석이 가능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27A50-CC06-4E91-A785-71D12A31DAA1}"/>
              </a:ext>
            </a:extLst>
          </p:cNvPr>
          <p:cNvSpPr txBox="1"/>
          <p:nvPr/>
        </p:nvSpPr>
        <p:spPr>
          <a:xfrm>
            <a:off x="10678097" y="4274323"/>
            <a:ext cx="162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[1, 0.25]</a:t>
            </a:r>
            <a:endParaRPr lang="ko-KR" altLang="en-US" sz="1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15379-57CC-47FB-ABC5-C15D5FFFD605}"/>
              </a:ext>
            </a:extLst>
          </p:cNvPr>
          <p:cNvSpPr txBox="1"/>
          <p:nvPr/>
        </p:nvSpPr>
        <p:spPr>
          <a:xfrm>
            <a:off x="3393806" y="3443326"/>
            <a:ext cx="550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</a:t>
            </a:r>
            <a:endParaRPr lang="ko-KR" altLang="en-US" sz="4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2DE14-1ECA-4A31-BAF0-FFC13DD8A8D9}"/>
              </a:ext>
            </a:extLst>
          </p:cNvPr>
          <p:cNvSpPr txBox="1"/>
          <p:nvPr/>
        </p:nvSpPr>
        <p:spPr>
          <a:xfrm>
            <a:off x="7472531" y="3447688"/>
            <a:ext cx="55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lang="ko-KR" altLang="en-US" sz="4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06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딥러닝의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기하학적 해석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Picture 2" descr="079">
            <a:extLst>
              <a:ext uri="{FF2B5EF4-FFF2-40B4-BE49-F238E27FC236}">
                <a16:creationId xmlns:a16="http://schemas.microsoft.com/office/drawing/2014/main" id="{736724EB-4D73-4433-B197-A936709F6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4968" y="2624958"/>
            <a:ext cx="7600769" cy="209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317DBAAA-CCAC-438F-BEE6-E3B7DD239C59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신경망을 고차원 공간에서 매우 복잡한 기하학적 변환을 하는 것으로 해석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8DD65E98-0091-4304-82A4-B7FAB69A4294}"/>
              </a:ext>
            </a:extLst>
          </p:cNvPr>
          <p:cNvSpPr txBox="1"/>
          <p:nvPr/>
        </p:nvSpPr>
        <p:spPr>
          <a:xfrm>
            <a:off x="1752181" y="5276255"/>
            <a:ext cx="85469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기초적인 연산을 길게 연결하여 복잡한 기하학적 변환을 조금씩 분해하는 방식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0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정리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317DBAAA-CCAC-438F-BEE6-E3B7DD239C59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텐서의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3895E1D7-7FB7-4A69-BC9A-0A926907C8DC}"/>
              </a:ext>
            </a:extLst>
          </p:cNvPr>
          <p:cNvSpPr txBox="1"/>
          <p:nvPr/>
        </p:nvSpPr>
        <p:spPr>
          <a:xfrm>
            <a:off x="838198" y="2247428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동일한 크기의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덧셈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054E8C36-E51C-4089-8947-D3D8052B656E}"/>
              </a:ext>
            </a:extLst>
          </p:cNvPr>
          <p:cNvSpPr txBox="1"/>
          <p:nvPr/>
        </p:nvSpPr>
        <p:spPr>
          <a:xfrm>
            <a:off x="838198" y="2958056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크기의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덧셈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브로드캐스팅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64999036-CB2E-4E40-86BA-18D3FFB15F6F}"/>
              </a:ext>
            </a:extLst>
          </p:cNvPr>
          <p:cNvSpPr txBox="1"/>
          <p:nvPr/>
        </p:nvSpPr>
        <p:spPr>
          <a:xfrm>
            <a:off x="838198" y="3668684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텐서들의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점곱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8A72BF91-B492-42E3-B536-33E81ABB914D}"/>
              </a:ext>
            </a:extLst>
          </p:cNvPr>
          <p:cNvSpPr txBox="1"/>
          <p:nvPr/>
        </p:nvSpPr>
        <p:spPr>
          <a:xfrm>
            <a:off x="838198" y="4379312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행렬의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점곱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2F05D040-42E0-4111-BDB4-52A0EA9D1192}"/>
              </a:ext>
            </a:extLst>
          </p:cNvPr>
          <p:cNvSpPr txBox="1"/>
          <p:nvPr/>
        </p:nvSpPr>
        <p:spPr>
          <a:xfrm>
            <a:off x="838198" y="5089940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크기 변환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47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신경망의 톱니바퀴</a:t>
            </a: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: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심층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신경망이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학습한 모든 변환을 수치 데이터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텐서에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적용하는 몇 종류의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연산으로 나타냄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Google Shape;111;p4">
            <a:extLst>
              <a:ext uri="{FF2B5EF4-FFF2-40B4-BE49-F238E27FC236}">
                <a16:creationId xmlns:a16="http://schemas.microsoft.com/office/drawing/2014/main" id="{99A0CFFE-8185-4077-A66A-35AA27B111A6}"/>
              </a:ext>
            </a:extLst>
          </p:cNvPr>
          <p:cNvSpPr txBox="1"/>
          <p:nvPr/>
        </p:nvSpPr>
        <p:spPr>
          <a:xfrm>
            <a:off x="4013476" y="3893748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Output = </a:t>
            </a: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relu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( dot ( W, input ) + b )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1;p4">
            <a:extLst>
              <a:ext uri="{FF2B5EF4-FFF2-40B4-BE49-F238E27FC236}">
                <a16:creationId xmlns:a16="http://schemas.microsoft.com/office/drawing/2014/main" id="{9C717EC6-96FC-43DB-A5F3-0E92E262ED34}"/>
              </a:ext>
            </a:extLst>
          </p:cNvPr>
          <p:cNvSpPr txBox="1"/>
          <p:nvPr/>
        </p:nvSpPr>
        <p:spPr>
          <a:xfrm>
            <a:off x="3591446" y="2779545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Keras.layers.Dense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(512, activation = ‘</a:t>
            </a: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relu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’)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5AA5A3-A145-4154-8ED2-CB606C2DC5F4}"/>
              </a:ext>
            </a:extLst>
          </p:cNvPr>
          <p:cNvSpPr/>
          <p:nvPr/>
        </p:nvSpPr>
        <p:spPr>
          <a:xfrm>
            <a:off x="6909954" y="5167312"/>
            <a:ext cx="4524233" cy="8036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#</a:t>
            </a:r>
            <a:r>
              <a:rPr lang="ko-KR" altLang="en-US" sz="1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이번 챕터는 선형대수학을 다루지만</a:t>
            </a:r>
            <a:endParaRPr lang="en-US" altLang="ko-KR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수학 기호를 사용하지 않습니다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0AFE5D-D422-4408-A889-496406BF3EEC}"/>
              </a:ext>
            </a:extLst>
          </p:cNvPr>
          <p:cNvSpPr/>
          <p:nvPr/>
        </p:nvSpPr>
        <p:spPr>
          <a:xfrm>
            <a:off x="5687364" y="3893748"/>
            <a:ext cx="43208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B6CABD-FA65-4815-B1CC-89A83A2CEE26}"/>
              </a:ext>
            </a:extLst>
          </p:cNvPr>
          <p:cNvSpPr/>
          <p:nvPr/>
        </p:nvSpPr>
        <p:spPr>
          <a:xfrm>
            <a:off x="7354395" y="3893748"/>
            <a:ext cx="28234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76FC90-E428-41B2-BDDD-CE4261586A15}"/>
              </a:ext>
            </a:extLst>
          </p:cNvPr>
          <p:cNvSpPr/>
          <p:nvPr/>
        </p:nvSpPr>
        <p:spPr>
          <a:xfrm>
            <a:off x="5036539" y="3893748"/>
            <a:ext cx="540294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FFC5BA-354F-4CA6-A882-2754F7D4BA86}"/>
              </a:ext>
            </a:extLst>
          </p:cNvPr>
          <p:cNvCxnSpPr>
            <a:cxnSpLocks/>
          </p:cNvCxnSpPr>
          <p:nvPr/>
        </p:nvCxnSpPr>
        <p:spPr>
          <a:xfrm>
            <a:off x="6065853" y="3340934"/>
            <a:ext cx="0" cy="420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원소별</a:t>
            </a:r>
            <a:r>
              <a:rPr lang="en-US" altLang="ko-KR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CD24F-83FA-461D-80A5-4A167C70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07709"/>
            <a:ext cx="4748686" cy="1891593"/>
          </a:xfrm>
          <a:prstGeom prst="rect">
            <a:avLst/>
          </a:prstGeom>
        </p:spPr>
      </p:pic>
      <p:pic>
        <p:nvPicPr>
          <p:cNvPr id="7" name="Picture 6" descr="relu">
            <a:extLst>
              <a:ext uri="{FF2B5EF4-FFF2-40B4-BE49-F238E27FC236}">
                <a16:creationId xmlns:a16="http://schemas.microsoft.com/office/drawing/2014/main" id="{718D8AE7-86FE-45CF-9AAF-C1675E68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57" y="1768510"/>
            <a:ext cx="5105122" cy="33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5311FB-BF92-43D2-8AEA-847722C18F76}"/>
              </a:ext>
            </a:extLst>
          </p:cNvPr>
          <p:cNvSpPr/>
          <p:nvPr/>
        </p:nvSpPr>
        <p:spPr>
          <a:xfrm>
            <a:off x="1593489" y="3301594"/>
            <a:ext cx="1899140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564812-ACC2-4A39-926A-CE9E7C1088DC}"/>
              </a:ext>
            </a:extLst>
          </p:cNvPr>
          <p:cNvCxnSpPr>
            <a:cxnSpLocks/>
          </p:cNvCxnSpPr>
          <p:nvPr/>
        </p:nvCxnSpPr>
        <p:spPr>
          <a:xfrm>
            <a:off x="3492629" y="3423270"/>
            <a:ext cx="2849546" cy="572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11;p4">
            <a:extLst>
              <a:ext uri="{FF2B5EF4-FFF2-40B4-BE49-F238E27FC236}">
                <a16:creationId xmlns:a16="http://schemas.microsoft.com/office/drawing/2014/main" id="{12E12981-772C-493F-B68D-BC7A907BA34E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reul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연산의 수학적 동작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CCA84A-E2D1-42F4-B155-CBB197CA8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461844"/>
            <a:ext cx="4748686" cy="12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원소별</a:t>
            </a:r>
            <a:r>
              <a:rPr lang="en-US" altLang="ko-KR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F1DBD306-4065-4904-A185-CC71335DCB1F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덧셈 연산의 수학적 동작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F9B22B-EE04-4431-AB99-4D0C5AE5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76763"/>
            <a:ext cx="4744112" cy="2010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C1C4C8-B5EC-49F2-B141-307391599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560657"/>
            <a:ext cx="4744112" cy="14003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9BB90D-3517-495A-86D6-9DE9491B7DC7}"/>
              </a:ext>
            </a:extLst>
          </p:cNvPr>
          <p:cNvSpPr/>
          <p:nvPr/>
        </p:nvSpPr>
        <p:spPr>
          <a:xfrm>
            <a:off x="1593489" y="3522657"/>
            <a:ext cx="1899140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135090-A04F-478D-BB26-D0A38F38DD2F}"/>
              </a:ext>
            </a:extLst>
          </p:cNvPr>
          <p:cNvCxnSpPr>
            <a:cxnSpLocks/>
          </p:cNvCxnSpPr>
          <p:nvPr/>
        </p:nvCxnSpPr>
        <p:spPr>
          <a:xfrm>
            <a:off x="3492629" y="3644333"/>
            <a:ext cx="2849546" cy="572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AE1907-A280-40FB-8958-516A4C44C3D2}"/>
              </a:ext>
            </a:extLst>
          </p:cNvPr>
          <p:cNvSpPr txBox="1"/>
          <p:nvPr/>
        </p:nvSpPr>
        <p:spPr>
          <a:xfrm>
            <a:off x="6609692" y="3321167"/>
            <a:ext cx="43028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[[ (0 + 1), (1 + 2), (2 + 3) ]</a:t>
            </a:r>
          </a:p>
          <a:p>
            <a:pPr algn="ctr"/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[ (3 + 2), (4 + 3), (5 + 4) ]]</a:t>
            </a:r>
            <a:endParaRPr lang="ko-KR" altLang="en-US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5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원소별</a:t>
            </a:r>
            <a:r>
              <a:rPr lang="en-US" altLang="ko-KR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연산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F1DBD306-4065-4904-A185-CC71335DCB1F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넘파이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내장 함수 연산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CB211E6-AA35-45FA-BE97-9E9DAC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0" y="2211235"/>
            <a:ext cx="4877481" cy="1609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9BB90D-3517-495A-86D6-9DE9491B7DC7}"/>
              </a:ext>
            </a:extLst>
          </p:cNvPr>
          <p:cNvSpPr/>
          <p:nvPr/>
        </p:nvSpPr>
        <p:spPr>
          <a:xfrm>
            <a:off x="1181506" y="2804406"/>
            <a:ext cx="1812903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AB2D4-A4CD-40DB-9A3A-20B12F26A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0" y="4341732"/>
            <a:ext cx="4877481" cy="14194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4813AF-81BD-405E-9F4C-97115FFCBF3B}"/>
              </a:ext>
            </a:extLst>
          </p:cNvPr>
          <p:cNvSpPr/>
          <p:nvPr/>
        </p:nvSpPr>
        <p:spPr>
          <a:xfrm>
            <a:off x="1213326" y="4738970"/>
            <a:ext cx="2062437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1757B-79CB-419D-9060-BA65FB8FC81D}"/>
              </a:ext>
            </a:extLst>
          </p:cNvPr>
          <p:cNvSpPr txBox="1"/>
          <p:nvPr/>
        </p:nvSpPr>
        <p:spPr>
          <a:xfrm>
            <a:off x="6631691" y="2762533"/>
            <a:ext cx="2793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원소별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넘파이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덧셈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B47D24-11B8-471F-938C-FF41B6376060}"/>
              </a:ext>
            </a:extLst>
          </p:cNvPr>
          <p:cNvCxnSpPr>
            <a:cxnSpLocks/>
          </p:cNvCxnSpPr>
          <p:nvPr/>
        </p:nvCxnSpPr>
        <p:spPr>
          <a:xfrm>
            <a:off x="2994409" y="2931810"/>
            <a:ext cx="348258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B8BA5E-E3E3-439B-886D-5F017EF3FB34}"/>
              </a:ext>
            </a:extLst>
          </p:cNvPr>
          <p:cNvCxnSpPr>
            <a:cxnSpLocks/>
          </p:cNvCxnSpPr>
          <p:nvPr/>
        </p:nvCxnSpPr>
        <p:spPr>
          <a:xfrm>
            <a:off x="3275763" y="4860646"/>
            <a:ext cx="320122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6F5D89-08D2-43B1-BD5B-5F61C5EF01D3}"/>
              </a:ext>
            </a:extLst>
          </p:cNvPr>
          <p:cNvSpPr txBox="1"/>
          <p:nvPr/>
        </p:nvSpPr>
        <p:spPr>
          <a:xfrm>
            <a:off x="6631691" y="4691369"/>
            <a:ext cx="2793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원소별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넘파이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렐루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함수</a:t>
            </a:r>
          </a:p>
        </p:txBody>
      </p:sp>
      <p:sp>
        <p:nvSpPr>
          <p:cNvPr id="26" name="Google Shape;111;p4">
            <a:extLst>
              <a:ext uri="{FF2B5EF4-FFF2-40B4-BE49-F238E27FC236}">
                <a16:creationId xmlns:a16="http://schemas.microsoft.com/office/drawing/2014/main" id="{C18E0C97-DCC9-4E41-BED7-13BB6CA80BF9}"/>
              </a:ext>
            </a:extLst>
          </p:cNvPr>
          <p:cNvSpPr txBox="1"/>
          <p:nvPr/>
        </p:nvSpPr>
        <p:spPr>
          <a:xfrm>
            <a:off x="6096000" y="3802307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이러한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넘파이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연산은 편리하며 빠른 속도로 처리합니다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.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1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브로드 캐스팅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C1C109FB-34E8-4636-9BBE-A060C56ED69C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크기가 다른 두 </a:t>
            </a:r>
            <a:r>
              <a:rPr lang="ko-KR" altLang="en-US" sz="2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텐서가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더해질 때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96FC2-CD6E-4F8D-9B18-766E0398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76978"/>
            <a:ext cx="4763165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DF93EE-8306-403E-8A0C-5A8ACCF3D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647029"/>
            <a:ext cx="4772691" cy="14098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3C41D4-49C8-499A-80E0-B57D35337326}"/>
              </a:ext>
            </a:extLst>
          </p:cNvPr>
          <p:cNvSpPr/>
          <p:nvPr/>
        </p:nvSpPr>
        <p:spPr>
          <a:xfrm>
            <a:off x="1595164" y="3583410"/>
            <a:ext cx="1740890" cy="2249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19A38A-562F-414E-88C6-72A9BED0F141}"/>
              </a:ext>
            </a:extLst>
          </p:cNvPr>
          <p:cNvCxnSpPr>
            <a:cxnSpLocks/>
          </p:cNvCxnSpPr>
          <p:nvPr/>
        </p:nvCxnSpPr>
        <p:spPr>
          <a:xfrm>
            <a:off x="3336054" y="3695868"/>
            <a:ext cx="294416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1C12C3-0F74-49CC-AD24-22ED906FDBF6}"/>
              </a:ext>
            </a:extLst>
          </p:cNvPr>
          <p:cNvSpPr txBox="1"/>
          <p:nvPr/>
        </p:nvSpPr>
        <p:spPr>
          <a:xfrm>
            <a:off x="6358329" y="3403480"/>
            <a:ext cx="43028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[[ (1 + 0), (2 + 1), (3 + 2) ]</a:t>
            </a:r>
          </a:p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[ (4 + 0), (5 + 1), (6 + 2) ]] 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1;p4">
            <a:extLst>
              <a:ext uri="{FF2B5EF4-FFF2-40B4-BE49-F238E27FC236}">
                <a16:creationId xmlns:a16="http://schemas.microsoft.com/office/drawing/2014/main" id="{94D33518-7890-4037-9482-DF166692CFA7}"/>
              </a:ext>
            </a:extLst>
          </p:cNvPr>
          <p:cNvSpPr txBox="1"/>
          <p:nvPr/>
        </p:nvSpPr>
        <p:spPr>
          <a:xfrm>
            <a:off x="6046770" y="4541537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1.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큰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텐서에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맞도록 작은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텐서에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축이 추가됨</a:t>
            </a:r>
            <a:endParaRPr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1;p4">
            <a:extLst>
              <a:ext uri="{FF2B5EF4-FFF2-40B4-BE49-F238E27FC236}">
                <a16:creationId xmlns:a16="http://schemas.microsoft.com/office/drawing/2014/main" id="{8393CEF8-682E-4A98-AC31-60F1157CB513}"/>
              </a:ext>
            </a:extLst>
          </p:cNvPr>
          <p:cNvSpPr txBox="1"/>
          <p:nvPr/>
        </p:nvSpPr>
        <p:spPr>
          <a:xfrm>
            <a:off x="6046770" y="5146324"/>
            <a:ext cx="5991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2.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작은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텐서가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새 축을 따라 큰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텐서의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크기에 맞도록 반복</a:t>
            </a:r>
            <a:endParaRPr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브로드 캐스팅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C1C109FB-34E8-4636-9BBE-A060C56ED69C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브로드 캐스팅 또한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넘파이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연산으로 지원</a:t>
            </a:r>
            <a:r>
              <a:rPr lang="ko-KR" altLang="en-US" sz="2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63E822-C5F8-49B0-BC5B-0FE54020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290003"/>
            <a:ext cx="4686954" cy="1571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0AA358-BB3D-4DA4-8330-8AC2ABD5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53" y="2290003"/>
            <a:ext cx="5220429" cy="276263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23DB8F-8955-4AEF-9D8C-49793AD9FE34}"/>
              </a:ext>
            </a:extLst>
          </p:cNvPr>
          <p:cNvSpPr/>
          <p:nvPr/>
        </p:nvSpPr>
        <p:spPr>
          <a:xfrm>
            <a:off x="1121217" y="2884636"/>
            <a:ext cx="1899140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BB613B-285C-4B07-9704-1066509F97C7}"/>
              </a:ext>
            </a:extLst>
          </p:cNvPr>
          <p:cNvCxnSpPr>
            <a:cxnSpLocks/>
          </p:cNvCxnSpPr>
          <p:nvPr/>
        </p:nvCxnSpPr>
        <p:spPr>
          <a:xfrm>
            <a:off x="2070787" y="3204710"/>
            <a:ext cx="0" cy="1317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F0F73B-23D9-4B04-B3AA-0DBF1581315A}"/>
              </a:ext>
            </a:extLst>
          </p:cNvPr>
          <p:cNvSpPr txBox="1"/>
          <p:nvPr/>
        </p:nvSpPr>
        <p:spPr>
          <a:xfrm>
            <a:off x="1030267" y="4690300"/>
            <a:ext cx="43028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[[ (1 + 0), (2 + 1), (3 + 2) ]</a:t>
            </a:r>
          </a:p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[ (4 + 0), (5 + 1), (6 + 2) ]] 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8A84C445-C249-4FAD-A28D-12F0F7A736CB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벡터와 벡터간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연산의 수학적 동작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BE3DF0-6C74-440D-85E8-94381181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01902"/>
            <a:ext cx="4820323" cy="19910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5E21A3-7582-45F1-9791-7F7CD391F667}"/>
              </a:ext>
            </a:extLst>
          </p:cNvPr>
          <p:cNvSpPr/>
          <p:nvPr/>
        </p:nvSpPr>
        <p:spPr>
          <a:xfrm>
            <a:off x="1426866" y="3429000"/>
            <a:ext cx="1436914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97A6F9-DEED-4BD7-9892-44EC501A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491019"/>
            <a:ext cx="4744112" cy="1400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423DB-4717-4CFE-840C-D1FE17EB3C83}"/>
              </a:ext>
            </a:extLst>
          </p:cNvPr>
          <p:cNvSpPr txBox="1"/>
          <p:nvPr/>
        </p:nvSpPr>
        <p:spPr>
          <a:xfrm>
            <a:off x="6096000" y="3367029"/>
            <a:ext cx="43028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(-1 x 1) + (0 x 2) + (1 x 3)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509B24-0923-4561-A9AF-B687B48D343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55857" y="3536306"/>
            <a:ext cx="32401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1;p4">
            <a:extLst>
              <a:ext uri="{FF2B5EF4-FFF2-40B4-BE49-F238E27FC236}">
                <a16:creationId xmlns:a16="http://schemas.microsoft.com/office/drawing/2014/main" id="{8C3D887C-B2D2-4781-ADBE-4625C60B0088}"/>
              </a:ext>
            </a:extLst>
          </p:cNvPr>
          <p:cNvSpPr txBox="1"/>
          <p:nvPr/>
        </p:nvSpPr>
        <p:spPr>
          <a:xfrm>
            <a:off x="6196658" y="4244126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1.</a:t>
            </a:r>
            <a:r>
              <a:rPr lang="ko-KR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널리 사용되고 유용한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1;p4">
            <a:extLst>
              <a:ext uri="{FF2B5EF4-FFF2-40B4-BE49-F238E27FC236}">
                <a16:creationId xmlns:a16="http://schemas.microsoft.com/office/drawing/2014/main" id="{12207AA7-1D4F-4DE1-B3BC-3DE5DB3C94CF}"/>
              </a:ext>
            </a:extLst>
          </p:cNvPr>
          <p:cNvSpPr txBox="1"/>
          <p:nvPr/>
        </p:nvSpPr>
        <p:spPr>
          <a:xfrm>
            <a:off x="6196658" y="4798042"/>
            <a:ext cx="51571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2.</a:t>
            </a:r>
            <a:r>
              <a:rPr lang="ko-KR" altLang="ko-KR" sz="18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원소 개수가 같은 벡터끼리 </a:t>
            </a:r>
            <a:r>
              <a:rPr lang="ko-KR" altLang="en-US" sz="18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점곱이</a:t>
            </a:r>
            <a:r>
              <a:rPr lang="ko-KR" altLang="en-US" sz="18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가능</a:t>
            </a:r>
            <a:endParaRPr lang="en-US" altLang="ko-KR" sz="18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0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453FC11-FE5E-41E6-8504-D5BED6AB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22608"/>
            <a:ext cx="4686954" cy="2553056"/>
          </a:xfrm>
          <a:prstGeom prst="rect">
            <a:avLst/>
          </a:prstGeom>
        </p:spPr>
      </p:pic>
      <p:sp>
        <p:nvSpPr>
          <p:cNvPr id="110" name="Google Shape;110;p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텐서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4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8A84C445-C249-4FAD-A28D-12F0F7A736CB}"/>
              </a:ext>
            </a:extLst>
          </p:cNvPr>
          <p:cNvSpPr txBox="1"/>
          <p:nvPr/>
        </p:nvSpPr>
        <p:spPr>
          <a:xfrm>
            <a:off x="838198" y="1506022"/>
            <a:ext cx="10074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행렬과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백터간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점곱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연산의 수학적 동작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423DB-4717-4CFE-840C-D1FE17EB3C83}"/>
              </a:ext>
            </a:extLst>
          </p:cNvPr>
          <p:cNvSpPr txBox="1"/>
          <p:nvPr/>
        </p:nvSpPr>
        <p:spPr>
          <a:xfrm>
            <a:off x="6666850" y="3806625"/>
            <a:ext cx="43028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[(-1 x 1) + (0 x 2) + (1 x 3),</a:t>
            </a:r>
          </a:p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(0 x 1) + (1 x 2) + (2 x 3)]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322BF3-2ABB-49B2-806F-CDCA082F5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917234"/>
            <a:ext cx="4715533" cy="14194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5E21A3-7582-45F1-9791-7F7CD391F667}"/>
              </a:ext>
            </a:extLst>
          </p:cNvPr>
          <p:cNvSpPr/>
          <p:nvPr/>
        </p:nvSpPr>
        <p:spPr>
          <a:xfrm>
            <a:off x="1587639" y="3971961"/>
            <a:ext cx="2029767" cy="254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509B24-0923-4561-A9AF-B687B48D3433}"/>
              </a:ext>
            </a:extLst>
          </p:cNvPr>
          <p:cNvCxnSpPr>
            <a:cxnSpLocks/>
          </p:cNvCxnSpPr>
          <p:nvPr/>
        </p:nvCxnSpPr>
        <p:spPr>
          <a:xfrm>
            <a:off x="3617406" y="4099013"/>
            <a:ext cx="302037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512</Words>
  <Application>Microsoft Office PowerPoint</Application>
  <PresentationFormat>와이드스크린</PresentationFormat>
  <Paragraphs>69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Regular</vt:lpstr>
      <vt:lpstr>Malgun Gothic</vt:lpstr>
      <vt:lpstr>에스코어 드림 3 Light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wlfkrdl2@gmail.com</dc:creator>
  <cp:lastModifiedBy>wlfkrdl2@gmail.com</cp:lastModifiedBy>
  <cp:revision>71</cp:revision>
  <dcterms:created xsi:type="dcterms:W3CDTF">2022-01-10T04:37:41Z</dcterms:created>
  <dcterms:modified xsi:type="dcterms:W3CDTF">2022-01-17T11:44:38Z</dcterms:modified>
</cp:coreProperties>
</file>