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0" r:id="rId2"/>
    <p:sldId id="257" r:id="rId3"/>
    <p:sldId id="272" r:id="rId4"/>
    <p:sldId id="273" r:id="rId5"/>
    <p:sldId id="274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9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48CD1-8654-486C-BD83-DFF4F5D216B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03A1A-B820-4F50-A6E8-015395A9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1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3" y="6577018"/>
            <a:ext cx="18288000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100" dirty="0" err="1">
                <a:solidFill>
                  <a:srgbClr val="000000"/>
                </a:solidFill>
                <a:latin typeface="Gmarket Sans Medium" pitchFamily="34" charset="0"/>
              </a:rPr>
              <a:t>딥러닝을</a:t>
            </a:r>
            <a:r>
              <a:rPr lang="en-US" altLang="ko-KR" sz="3900" kern="0" spc="100" dirty="0">
                <a:solidFill>
                  <a:srgbClr val="000000"/>
                </a:solidFill>
                <a:latin typeface="Gmarket Sans Medium" pitchFamily="34" charset="0"/>
              </a:rPr>
              <a:t> </a:t>
            </a:r>
            <a:r>
              <a:rPr lang="ko-KR" altLang="en-US" sz="3900" kern="0" spc="100" dirty="0">
                <a:solidFill>
                  <a:srgbClr val="000000"/>
                </a:solidFill>
                <a:latin typeface="Gmarket Sans Medium" pitchFamily="34" charset="0"/>
              </a:rPr>
              <a:t>위한 고급 도구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133600" y="1998714"/>
            <a:ext cx="14914286" cy="4924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1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172200" y="3819804"/>
            <a:ext cx="4122258" cy="1323696"/>
            <a:chOff x="5834549" y="3799143"/>
            <a:chExt cx="4122258" cy="132369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799143"/>
              <a:ext cx="4122258" cy="13236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1" kern="0" spc="3101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7706B6-9E7A-42F7-8C0D-2BF16ABDAB71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다중 입력 모델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66D32-AD5B-4BB8-AE31-4A4F2187D700}"/>
              </a:ext>
            </a:extLst>
          </p:cNvPr>
          <p:cNvSpPr txBox="1"/>
          <p:nvPr/>
        </p:nvSpPr>
        <p:spPr>
          <a:xfrm>
            <a:off x="685800" y="3981271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함수형 </a:t>
            </a:r>
            <a:r>
              <a:rPr lang="en-US" altLang="ko-KR" sz="2400" dirty="0"/>
              <a:t>API</a:t>
            </a:r>
            <a:r>
              <a:rPr lang="ko-KR" altLang="en-US" sz="2400" dirty="0"/>
              <a:t>는 다중 입력 모델을 만드는데 사용할 수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서로 다른 입력 가지를 합치기 위해 여러 </a:t>
            </a:r>
            <a:r>
              <a:rPr lang="ko-KR" altLang="en-US" sz="2400" dirty="0" err="1"/>
              <a:t>텐서를</a:t>
            </a:r>
            <a:r>
              <a:rPr lang="ko-KR" altLang="en-US" sz="2400" dirty="0"/>
              <a:t> 연결할 수 있는 층을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딥러닝을 위한 고급 도구 - Cornor&amp;#39;s Blog">
            <a:extLst>
              <a:ext uri="{FF2B5EF4-FFF2-40B4-BE49-F238E27FC236}">
                <a16:creationId xmlns:a16="http://schemas.microsoft.com/office/drawing/2014/main" id="{9776F72E-23A7-4879-A60D-68234BA87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426" y="1695843"/>
            <a:ext cx="5257799" cy="842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36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C563F0-F8B3-4C61-8A27-EF2BB4775575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다중 입력 모델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89D4118-7C62-4866-9835-FE86145C9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22" b="38743"/>
          <a:stretch/>
        </p:blipFill>
        <p:spPr>
          <a:xfrm>
            <a:off x="304800" y="4000500"/>
            <a:ext cx="7391400" cy="472921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3B66853-8994-4EF9-9AB2-2063D164D7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32"/>
          <a:stretch/>
        </p:blipFill>
        <p:spPr>
          <a:xfrm>
            <a:off x="7848600" y="4914900"/>
            <a:ext cx="9935483" cy="32870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219B69-B56E-4206-95B8-8277BF09110C}"/>
              </a:ext>
            </a:extLst>
          </p:cNvPr>
          <p:cNvSpPr txBox="1"/>
          <p:nvPr/>
        </p:nvSpPr>
        <p:spPr>
          <a:xfrm>
            <a:off x="9677400" y="6210300"/>
            <a:ext cx="1981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9C854-224B-4F1B-A785-04F798660EA6}"/>
              </a:ext>
            </a:extLst>
          </p:cNvPr>
          <p:cNvSpPr txBox="1"/>
          <p:nvPr/>
        </p:nvSpPr>
        <p:spPr>
          <a:xfrm>
            <a:off x="9486900" y="4368778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Keras.layers.add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000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3C75B9-E052-45DF-9247-DD8380755EFB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다중 입력 모델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6C966B9-F45B-414A-BAA1-AB529FF4D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00500"/>
            <a:ext cx="1232624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1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D4E58-25D0-4A01-B392-EC3DAFB47DF6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다중 출력 모델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41788BE-AC3A-48EC-A026-108CF219E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62300"/>
            <a:ext cx="11049282" cy="69349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AF26A7-0C97-46AB-AD46-739D2A21B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0" y="4000500"/>
            <a:ext cx="5029742" cy="549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3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AEAAFB-8CF7-4582-A7F4-839186FD203E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다중 출력 모델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B15210-A134-4E6D-B2DF-7F10E07A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295471"/>
            <a:ext cx="15240000" cy="198107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72F23E0-0A6F-4DBF-950F-36DFBA4BA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5580982"/>
            <a:ext cx="9700388" cy="43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3C9EDE-214C-4D3A-97BE-AB334014FA2D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다중 출력 모델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4F9931F-E778-408D-8847-2FD950A7D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33900"/>
            <a:ext cx="115654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7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10D0AA-A085-45DC-811E-65B8E42080B5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인셉션</a:t>
            </a:r>
            <a:r>
              <a:rPr lang="ko-KR" altLang="en-US" sz="3600" b="1" dirty="0"/>
              <a:t> 모듈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pic>
        <p:nvPicPr>
          <p:cNvPr id="3" name="Picture 6" descr="논문읽기 - GoogLeNet">
            <a:extLst>
              <a:ext uri="{FF2B5EF4-FFF2-40B4-BE49-F238E27FC236}">
                <a16:creationId xmlns:a16="http://schemas.microsoft.com/office/drawing/2014/main" id="{014F4FA2-CDFA-4A42-8785-94996F2FA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3924300"/>
            <a:ext cx="80962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4D22F9-FDC8-474E-8F9B-024BF10798C0}"/>
              </a:ext>
            </a:extLst>
          </p:cNvPr>
          <p:cNvSpPr txBox="1"/>
          <p:nvPr/>
        </p:nvSpPr>
        <p:spPr>
          <a:xfrm>
            <a:off x="609600" y="3695700"/>
            <a:ext cx="8767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인셉션</a:t>
            </a:r>
            <a:r>
              <a:rPr lang="ko-KR" altLang="en-US" sz="2400" dirty="0"/>
              <a:t> 모듈은 나란히 분리된 가지를 따라 모듈을 쌓아 독립된 작은 네트워크 </a:t>
            </a:r>
            <a:r>
              <a:rPr lang="ko-KR" altLang="en-US" sz="2400" dirty="0" err="1"/>
              <a:t>처럼</a:t>
            </a:r>
            <a:r>
              <a:rPr lang="ko-KR" altLang="en-US" sz="2400" dirty="0"/>
              <a:t> 구성한다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가장 기본적인 </a:t>
            </a:r>
            <a:r>
              <a:rPr lang="ko-KR" altLang="en-US" sz="2400" dirty="0" err="1"/>
              <a:t>인셉션</a:t>
            </a:r>
            <a:r>
              <a:rPr lang="ko-KR" altLang="en-US" sz="2400" dirty="0"/>
              <a:t> 구조는 네트워크가 각각의 공간 특성과 채널 방향의 특성을 학습하도록 돕는다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6459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4E1B2-5890-4123-821B-F2D6CD6D9E66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인셉션</a:t>
            </a:r>
            <a:r>
              <a:rPr lang="ko-KR" altLang="en-US" sz="3600" b="1" dirty="0"/>
              <a:t> 모듈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8D9C232-DC61-4096-B13D-96FA92CCD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71900"/>
            <a:ext cx="13146281" cy="5534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7D89D-74D8-44E6-A131-CF18090E8C8F}"/>
              </a:ext>
            </a:extLst>
          </p:cNvPr>
          <p:cNvSpPr txBox="1"/>
          <p:nvPr/>
        </p:nvSpPr>
        <p:spPr>
          <a:xfrm>
            <a:off x="12115800" y="1744533"/>
            <a:ext cx="5410200" cy="129266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Cf) </a:t>
            </a:r>
            <a:r>
              <a:rPr lang="ko-KR" altLang="en-US" sz="2400" dirty="0" err="1"/>
              <a:t>엑셉션</a:t>
            </a:r>
            <a:endParaRPr lang="en-US" altLang="ko-KR" sz="2400" dirty="0"/>
          </a:p>
          <a:p>
            <a:endParaRPr lang="en-US" altLang="ko-KR" dirty="0"/>
          </a:p>
          <a:p>
            <a:pPr algn="just"/>
            <a:r>
              <a:rPr lang="ko-KR" altLang="en-US" dirty="0"/>
              <a:t>극단적인 </a:t>
            </a:r>
            <a:r>
              <a:rPr lang="ko-KR" altLang="en-US" dirty="0" err="1"/>
              <a:t>인셉션을</a:t>
            </a:r>
            <a:r>
              <a:rPr lang="ko-KR" altLang="en-US" dirty="0"/>
              <a:t> 말한다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합성곱의</a:t>
            </a:r>
            <a:r>
              <a:rPr lang="ko-KR" altLang="en-US" dirty="0"/>
              <a:t> 구조는 </a:t>
            </a:r>
            <a:r>
              <a:rPr lang="ko-KR" altLang="en-US" dirty="0" err="1"/>
              <a:t>인셉션에서</a:t>
            </a:r>
            <a:r>
              <a:rPr lang="ko-KR" altLang="en-US" dirty="0"/>
              <a:t> 일부 영감을 얻었다고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778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53801-8774-4DEA-8E8B-A58F5A80C6ED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잔차</a:t>
            </a:r>
            <a:r>
              <a:rPr lang="ko-KR" altLang="en-US" sz="3600" b="1" dirty="0"/>
              <a:t> 연결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B708E-C436-44A2-AB5C-57A96CF6B8FC}"/>
              </a:ext>
            </a:extLst>
          </p:cNvPr>
          <p:cNvSpPr txBox="1"/>
          <p:nvPr/>
        </p:nvSpPr>
        <p:spPr>
          <a:xfrm>
            <a:off x="609600" y="3924300"/>
            <a:ext cx="14401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엑셉션을</a:t>
            </a:r>
            <a:r>
              <a:rPr lang="ko-KR" altLang="en-US" sz="2400" dirty="0"/>
              <a:t> 포함하여 </a:t>
            </a:r>
            <a:r>
              <a:rPr lang="en-US" altLang="ko-KR" sz="2400" dirty="0"/>
              <a:t>2015</a:t>
            </a:r>
            <a:r>
              <a:rPr lang="ko-KR" altLang="en-US" sz="2400" dirty="0"/>
              <a:t>년 이후 등장한 많은 네트워크  구조에 있는 그래프 형태의 네트워크 컴포넌트이다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일반적으로 </a:t>
            </a:r>
            <a:r>
              <a:rPr lang="en-US" altLang="ko-KR" sz="2400" dirty="0"/>
              <a:t>10</a:t>
            </a:r>
            <a:r>
              <a:rPr lang="ko-KR" altLang="en-US" sz="2400" dirty="0"/>
              <a:t>개 층 이상을 가진 모델에 </a:t>
            </a:r>
            <a:r>
              <a:rPr lang="ko-KR" altLang="en-US" sz="2400" dirty="0" err="1"/>
              <a:t>잔차</a:t>
            </a:r>
            <a:r>
              <a:rPr lang="ko-KR" altLang="en-US" sz="2400" dirty="0"/>
              <a:t> 연결을 추가하면 도움이 되는 형태이다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잔차</a:t>
            </a:r>
            <a:r>
              <a:rPr lang="ko-KR" altLang="en-US" sz="2400" dirty="0"/>
              <a:t> 연결은 하위 층의 출력을 상위 층의 입력으로 사용한다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하위층의 출력이 상위 층의 활성화 출력에 연결되는 것이 아닌</a:t>
            </a:r>
            <a:r>
              <a:rPr lang="en-US" altLang="ko-KR" sz="2400" dirty="0"/>
              <a:t>, </a:t>
            </a:r>
            <a:r>
              <a:rPr lang="ko-KR" altLang="en-US" sz="2400" dirty="0"/>
              <a:t>더해지는 것이기에 두 출력의 크기가 동일해야 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95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9D117-5698-4826-B079-6A6FFE664F65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잔차</a:t>
            </a:r>
            <a:r>
              <a:rPr lang="ko-KR" altLang="en-US" sz="3600" b="1" dirty="0"/>
              <a:t> 연결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7077286-4C2C-447A-844C-88A4B9DCD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3238501"/>
            <a:ext cx="8154119" cy="2895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7F80BC-8D4E-491C-93A4-AEFB2AAA8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381572"/>
            <a:ext cx="15573375" cy="351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6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932E559-4234-412B-B9A1-C1CC05484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27959"/>
              </p:ext>
            </p:extLst>
          </p:nvPr>
        </p:nvGraphicFramePr>
        <p:xfrm>
          <a:off x="6426278" y="6162587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03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 err="1">
                          <a:latin typeface="Times New Roman"/>
                          <a:cs typeface="Times New Roman"/>
                        </a:rPr>
                        <a:t>목차</a:t>
                      </a:r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 제목을 적어주세요.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32B0DF6-D6CF-4788-8145-589FBD291A21}"/>
              </a:ext>
            </a:extLst>
          </p:cNvPr>
          <p:cNvSpPr txBox="1"/>
          <p:nvPr/>
        </p:nvSpPr>
        <p:spPr>
          <a:xfrm>
            <a:off x="7200899" y="6162587"/>
            <a:ext cx="462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모델의 성능을 최대로 끌어올리기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665997" y="1646368"/>
            <a:ext cx="6953457" cy="1485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700" kern="0" spc="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CONTENTS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71241"/>
              </p:ext>
            </p:extLst>
          </p:nvPr>
        </p:nvGraphicFramePr>
        <p:xfrm>
          <a:off x="6426279" y="4133245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 err="1">
                          <a:latin typeface="Times New Roman"/>
                          <a:cs typeface="Times New Roman"/>
                        </a:rPr>
                        <a:t>목차</a:t>
                      </a:r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 제목을 적어주세요.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944E942-A560-4CB7-9337-207A407BD9A8}"/>
              </a:ext>
            </a:extLst>
          </p:cNvPr>
          <p:cNvSpPr txBox="1"/>
          <p:nvPr/>
        </p:nvSpPr>
        <p:spPr>
          <a:xfrm>
            <a:off x="7239000" y="4181094"/>
            <a:ext cx="462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Sequential </a:t>
            </a:r>
            <a:r>
              <a:rPr lang="ko-KR" altLang="en-US" dirty="0"/>
              <a:t>모델을 넘어서</a:t>
            </a:r>
            <a:r>
              <a:rPr lang="en-US" altLang="ko-KR" dirty="0"/>
              <a:t>: </a:t>
            </a:r>
            <a:r>
              <a:rPr lang="ko-KR" altLang="en-US" dirty="0" err="1"/>
              <a:t>케라스</a:t>
            </a:r>
            <a:r>
              <a:rPr lang="ko-KR" altLang="en-US" dirty="0"/>
              <a:t> 함수형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E5999A17-3F1F-4DE7-BE23-631BE81C6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68493"/>
              </p:ext>
            </p:extLst>
          </p:nvPr>
        </p:nvGraphicFramePr>
        <p:xfrm>
          <a:off x="6426278" y="4995516"/>
          <a:ext cx="543289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폰트 사이즈는 16이고, 자간은 -1입니</a:t>
                      </a:r>
                      <a:r>
                        <a:rPr lang="ko-KR" altLang="en-US" sz="2100" b="0" i="0" dirty="0" err="1">
                          <a:latin typeface="Times New Roman"/>
                          <a:cs typeface="Times New Roman"/>
                        </a:rPr>
                        <a:t>ㅋ</a:t>
                      </a:r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다.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54248CE-FDC7-4DD9-BE50-E20167D24775}"/>
              </a:ext>
            </a:extLst>
          </p:cNvPr>
          <p:cNvSpPr txBox="1"/>
          <p:nvPr/>
        </p:nvSpPr>
        <p:spPr>
          <a:xfrm>
            <a:off x="7238999" y="5006140"/>
            <a:ext cx="4620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r>
              <a:rPr lang="ko-KR" altLang="en-US" dirty="0" err="1"/>
              <a:t>콜백과</a:t>
            </a:r>
            <a:r>
              <a:rPr lang="ko-KR" altLang="en-US" dirty="0"/>
              <a:t> </a:t>
            </a:r>
            <a:r>
              <a:rPr lang="ko-KR" altLang="en-US" dirty="0" err="1"/>
              <a:t>텐서보드를</a:t>
            </a:r>
            <a:r>
              <a:rPr lang="ko-KR" altLang="en-US" dirty="0"/>
              <a:t> 사용한 딥러닝 모델 검사와 모니터링</a:t>
            </a:r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AD49CC39-45F2-4952-9204-3E650DD82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427339"/>
              </p:ext>
            </p:extLst>
          </p:nvPr>
        </p:nvGraphicFramePr>
        <p:xfrm>
          <a:off x="6450090" y="7024858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04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 err="1">
                          <a:latin typeface="Times New Roman"/>
                          <a:cs typeface="Times New Roman"/>
                        </a:rPr>
                        <a:t>목차</a:t>
                      </a:r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 제목을 적어주세요.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24C0F3-ED50-4E17-80DF-A3960C001CD1}"/>
              </a:ext>
            </a:extLst>
          </p:cNvPr>
          <p:cNvSpPr txBox="1"/>
          <p:nvPr/>
        </p:nvSpPr>
        <p:spPr>
          <a:xfrm>
            <a:off x="7200899" y="7053552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요약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788D48-0C84-45F7-A9FC-09E98F723893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층 가중치 공유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14F8E-0524-44BA-84C5-3B1A4BC646CA}"/>
              </a:ext>
            </a:extLst>
          </p:cNvPr>
          <p:cNvSpPr txBox="1"/>
          <p:nvPr/>
        </p:nvSpPr>
        <p:spPr>
          <a:xfrm>
            <a:off x="609600" y="3695700"/>
            <a:ext cx="1341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함수형 </a:t>
            </a:r>
            <a:r>
              <a:rPr lang="en-US" altLang="ko-KR" sz="2400" dirty="0"/>
              <a:t>API</a:t>
            </a:r>
            <a:r>
              <a:rPr lang="ko-KR" altLang="en-US" sz="2400" dirty="0"/>
              <a:t>의 중요한 또 하나의 기능은 층 객체를 여러 번 재사용할 수 있다는 것이다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층 객체를 두 번 호출하면 새로운 층 객체를 만들지 않고 각 호출에 동일한 가중치를 재사용한다</a:t>
            </a:r>
            <a:r>
              <a:rPr lang="en-US" altLang="ko-KR" sz="2400" dirty="0"/>
              <a:t>. </a:t>
            </a:r>
            <a:r>
              <a:rPr lang="ko-KR" altLang="en-US" sz="2400" dirty="0"/>
              <a:t>이런 기능 때문에 공유 가지를 가진 모델을 만들 수 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이런 가지는 같은 가중치를 공유하고 같은 연산을 수행한다</a:t>
            </a:r>
            <a:r>
              <a:rPr lang="en-US" altLang="ko-KR" sz="2400" dirty="0"/>
              <a:t>.  </a:t>
            </a:r>
          </a:p>
          <a:p>
            <a:r>
              <a:rPr lang="ko-KR" altLang="en-US" sz="2400" dirty="0"/>
              <a:t>다시 말해 같은 표현을 공유하고 이런 표현을 다른 입력에서 함께 학습한다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517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B80DD-75A1-4C77-B34E-C563ECFBCA91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층 가중치 공유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EA70E0E-8E47-4065-BE8F-DA87CDEF3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19500"/>
            <a:ext cx="14284272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81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EC93A-7650-4EF5-ADB9-AB55EBB62F42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층과 모델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75D6FF2-D43A-439D-9F95-4031784E03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5"/>
          <a:stretch/>
        </p:blipFill>
        <p:spPr>
          <a:xfrm>
            <a:off x="6372670" y="5905500"/>
            <a:ext cx="11610530" cy="40621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2CCCC0-6CB9-48D7-A65D-E84457CA16D9}"/>
              </a:ext>
            </a:extLst>
          </p:cNvPr>
          <p:cNvSpPr txBox="1"/>
          <p:nvPr/>
        </p:nvSpPr>
        <p:spPr>
          <a:xfrm>
            <a:off x="609600" y="3543300"/>
            <a:ext cx="1188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함수형 </a:t>
            </a:r>
            <a:r>
              <a:rPr lang="en-US" altLang="ko-KR" sz="2400" dirty="0"/>
              <a:t>API</a:t>
            </a:r>
            <a:r>
              <a:rPr lang="ko-KR" altLang="en-US" sz="2400" dirty="0"/>
              <a:t>에서는 모델을 층처럼 사용할 수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Sequential </a:t>
            </a:r>
            <a:r>
              <a:rPr lang="ko-KR" altLang="en-US" sz="2400" dirty="0"/>
              <a:t>클래스와 </a:t>
            </a:r>
            <a:r>
              <a:rPr lang="en-US" altLang="ko-KR" sz="2400" dirty="0"/>
              <a:t>Model </a:t>
            </a:r>
            <a:r>
              <a:rPr lang="ko-KR" altLang="en-US" sz="2400" dirty="0"/>
              <a:t>클래스에서 모두 동일하다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입력 </a:t>
            </a:r>
            <a:r>
              <a:rPr lang="ko-KR" altLang="en-US" sz="2400" dirty="0" err="1"/>
              <a:t>텐서로</a:t>
            </a:r>
            <a:r>
              <a:rPr lang="ko-KR" altLang="en-US" sz="2400" dirty="0"/>
              <a:t> 모델을 호출하여 </a:t>
            </a:r>
            <a:r>
              <a:rPr lang="ko-KR" altLang="en-US" sz="2400" dirty="0" err="1"/>
              <a:t>출력텐서를</a:t>
            </a:r>
            <a:r>
              <a:rPr lang="ko-KR" altLang="en-US" sz="2400" dirty="0"/>
              <a:t> 얻을 수 있음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모델 객체를 호출할 때 모델의 가중치가 재사용된다</a:t>
            </a:r>
            <a:r>
              <a:rPr lang="en-US" altLang="ko-KR" sz="2400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5900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C0A1C-AFCB-4F8C-BEA9-619F57093CB2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정리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C1789-77C7-45F3-881A-BB92D479B6D8}"/>
              </a:ext>
            </a:extLst>
          </p:cNvPr>
          <p:cNvSpPr txBox="1"/>
          <p:nvPr/>
        </p:nvSpPr>
        <p:spPr>
          <a:xfrm>
            <a:off x="838200" y="4076700"/>
            <a:ext cx="15925800" cy="1938992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차례대로 층을 쌓는 것 이상이 필요할 때는 </a:t>
            </a:r>
            <a:r>
              <a:rPr lang="en-US" altLang="ko-KR" sz="2400" dirty="0"/>
              <a:t>Sequential API</a:t>
            </a:r>
            <a:r>
              <a:rPr lang="ko-KR" altLang="en-US" sz="2400" dirty="0"/>
              <a:t>를 사용하지 않는다</a:t>
            </a:r>
            <a:r>
              <a:rPr lang="en-US" altLang="ko-KR" sz="2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함수형 </a:t>
            </a:r>
            <a:r>
              <a:rPr lang="en-US" altLang="ko-KR" sz="2400" dirty="0"/>
              <a:t>API</a:t>
            </a:r>
            <a:r>
              <a:rPr lang="ko-KR" altLang="en-US" sz="2400" dirty="0"/>
              <a:t>를 사용하여 다중 입력</a:t>
            </a:r>
            <a:r>
              <a:rPr lang="en-US" altLang="ko-KR" sz="2400" dirty="0"/>
              <a:t>, </a:t>
            </a:r>
            <a:r>
              <a:rPr lang="ko-KR" altLang="en-US" sz="2400" dirty="0"/>
              <a:t>다중 출력</a:t>
            </a:r>
            <a:r>
              <a:rPr lang="en-US" altLang="ko-KR" sz="2400" dirty="0"/>
              <a:t>, </a:t>
            </a:r>
            <a:r>
              <a:rPr lang="ko-KR" altLang="en-US" sz="2400" dirty="0"/>
              <a:t>복잡한 네트워크 토폴로지를 갖는 </a:t>
            </a:r>
            <a:r>
              <a:rPr lang="ko-KR" altLang="en-US" sz="2400" dirty="0" err="1"/>
              <a:t>케라스</a:t>
            </a:r>
            <a:r>
              <a:rPr lang="ko-KR" altLang="en-US" sz="2400" dirty="0"/>
              <a:t> 모델을 만드는 방법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다른 네트워크 가지에서 같은 층이나 모델 객체를 여러 번 호출하여 가중치를 재사용하는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73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5047" y="2288770"/>
            <a:ext cx="6953457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700" dirty="0">
                <a:latin typeface="Noto Sans CJK KR Regular" panose="020B0500000000000000"/>
              </a:rPr>
              <a:t>KEY POINTS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8960476" y="3893993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789BE38-0284-437F-BE3E-811EF0C3E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59838"/>
              </p:ext>
            </p:extLst>
          </p:nvPr>
        </p:nvGraphicFramePr>
        <p:xfrm>
          <a:off x="4191000" y="4662082"/>
          <a:ext cx="1219200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773460250"/>
                    </a:ext>
                  </a:extLst>
                </a:gridCol>
                <a:gridCol w="11506200">
                  <a:extLst>
                    <a:ext uri="{9D8B030D-6E8A-4147-A177-3AD203B41FA5}">
                      <a16:colId xmlns:a16="http://schemas.microsoft.com/office/drawing/2014/main" val="2920918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sz="2400" dirty="0" err="1"/>
                        <a:t>케라스의</a:t>
                      </a:r>
                      <a:r>
                        <a:rPr lang="ko-KR" altLang="en-US" sz="2400" dirty="0"/>
                        <a:t> 함수형 </a:t>
                      </a:r>
                      <a:r>
                        <a:rPr lang="en-US" altLang="ko-KR" sz="2400" dirty="0"/>
                        <a:t>API</a:t>
                      </a:r>
                      <a:endParaRPr lang="ko-KR" altLang="en-US" sz="24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8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sz="2400" dirty="0" err="1"/>
                        <a:t>케라스의</a:t>
                      </a:r>
                      <a:r>
                        <a:rPr lang="ko-KR" altLang="en-US" sz="2400" dirty="0"/>
                        <a:t> </a:t>
                      </a:r>
                      <a:r>
                        <a:rPr lang="ko-KR" altLang="en-US" sz="2400" dirty="0" err="1"/>
                        <a:t>콜백</a:t>
                      </a:r>
                      <a:r>
                        <a:rPr lang="ko-KR" altLang="en-US" sz="2400" dirty="0"/>
                        <a:t> 사용 방법</a:t>
                      </a:r>
                      <a:endParaRPr lang="en-US" altLang="ko-KR" sz="24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2400" dirty="0"/>
                        <a:t>시각화 도구인 </a:t>
                      </a:r>
                      <a:r>
                        <a:rPr lang="ko-KR" altLang="en-US" sz="2400" dirty="0" err="1"/>
                        <a:t>텐서보드</a:t>
                      </a:r>
                      <a:r>
                        <a:rPr lang="ko-KR" altLang="en-US" sz="2400" dirty="0"/>
                        <a:t> 사용 방법</a:t>
                      </a:r>
                      <a:endParaRPr lang="en-US" altLang="ko-KR" sz="240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sz="2400" dirty="0"/>
                        <a:t>최고 수준의 모델을 만들기 위한 모범 사례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1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96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90476" y="1904398"/>
            <a:ext cx="11804792" cy="7082875"/>
            <a:chOff x="6990476" y="1904398"/>
            <a:chExt cx="11804792" cy="70828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0476" y="1904398"/>
              <a:ext cx="11804792" cy="70828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04762" y="8828978"/>
            <a:ext cx="6459738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01- Sequential </a:t>
            </a:r>
            <a:r>
              <a:rPr lang="ko-KR" altLang="en-US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모델을 넘어서</a:t>
            </a:r>
            <a:r>
              <a:rPr lang="en-US" altLang="ko-KR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: </a:t>
            </a:r>
          </a:p>
          <a:p>
            <a:r>
              <a:rPr lang="ko-KR" altLang="en-US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     </a:t>
            </a:r>
            <a:r>
              <a:rPr lang="ko-KR" altLang="en-US" sz="1300" kern="0" spc="900" dirty="0" err="1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케라스의</a:t>
            </a:r>
            <a:r>
              <a:rPr lang="ko-KR" altLang="en-US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 함수형 </a:t>
            </a:r>
            <a:r>
              <a:rPr lang="en-US" altLang="ko-KR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API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7.1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98224" y="4985306"/>
            <a:ext cx="6459738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dirty="0"/>
              <a:t> 이 장에서 소개하는 강력한 도구들을 사용하면 복잡한 문제에서도 거의 최고의 성능을 내는 모델을 개발할 수 있습니다</a:t>
            </a:r>
            <a:r>
              <a:rPr lang="en-US" altLang="ko-KR" dirty="0"/>
              <a:t>. </a:t>
            </a:r>
            <a:r>
              <a:rPr lang="ko-KR" altLang="en-US" dirty="0" err="1"/>
              <a:t>케라스의</a:t>
            </a:r>
            <a:r>
              <a:rPr lang="ko-KR" altLang="en-US" dirty="0"/>
              <a:t> 함수형 </a:t>
            </a:r>
            <a:r>
              <a:rPr lang="en-US" altLang="ko-KR" dirty="0"/>
              <a:t>API</a:t>
            </a:r>
            <a:r>
              <a:rPr lang="ko-KR" altLang="en-US" dirty="0"/>
              <a:t>를 사용해서 그래프 구조를 띤 모델을 만들거나 하나의 층을 다른 입력에 같이 사용하고</a:t>
            </a:r>
            <a:r>
              <a:rPr lang="en-US" altLang="ko-KR" dirty="0"/>
              <a:t>, </a:t>
            </a:r>
            <a:r>
              <a:rPr lang="ko-KR" altLang="en-US" dirty="0" err="1"/>
              <a:t>케라스</a:t>
            </a:r>
            <a:r>
              <a:rPr lang="ko-KR" altLang="en-US" dirty="0"/>
              <a:t> 모델을 파이썬 함수처럼 사용할 수 있습니다</a:t>
            </a:r>
            <a:r>
              <a:rPr lang="en-US" altLang="ko-KR" dirty="0"/>
              <a:t>. 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</a:t>
            </a:r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r>
              <a:rPr lang="ko-KR" altLang="en-US" dirty="0" err="1"/>
              <a:t>콜백과</a:t>
            </a:r>
            <a:r>
              <a:rPr lang="ko-KR" altLang="en-US" dirty="0"/>
              <a:t> 브라우저 기반의 시각화 도구인 </a:t>
            </a:r>
            <a:r>
              <a:rPr lang="ko-KR" altLang="en-US" dirty="0" err="1"/>
              <a:t>텐서보드는</a:t>
            </a:r>
            <a:r>
              <a:rPr lang="ko-KR" altLang="en-US" dirty="0"/>
              <a:t> 훈련하는 동안 모델을 모니터링하도록 도와줍니다</a:t>
            </a:r>
            <a:r>
              <a:rPr lang="en-US" altLang="ko-KR" dirty="0"/>
              <a:t>. </a:t>
            </a:r>
            <a:r>
              <a:rPr lang="ko-KR" altLang="en-US" dirty="0"/>
              <a:t>배치 정규화</a:t>
            </a:r>
            <a:r>
              <a:rPr lang="en-US" altLang="ko-KR" dirty="0"/>
              <a:t>, </a:t>
            </a:r>
            <a:r>
              <a:rPr lang="ko-KR" altLang="en-US" dirty="0" err="1"/>
              <a:t>잔차</a:t>
            </a:r>
            <a:r>
              <a:rPr lang="ko-KR" altLang="en-US" dirty="0"/>
              <a:t> 연결</a:t>
            </a:r>
            <a:r>
              <a:rPr lang="en-US" altLang="ko-KR" dirty="0"/>
              <a:t>,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최적화</a:t>
            </a:r>
            <a:r>
              <a:rPr lang="en-US" altLang="ko-KR" dirty="0"/>
              <a:t>, </a:t>
            </a:r>
            <a:r>
              <a:rPr lang="ko-KR" altLang="en-US" dirty="0"/>
              <a:t>모델 앙상블을 포함한 여러가지 모범 사레도 살펴보겠습니다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600200" y="2155766"/>
            <a:ext cx="5943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딥러닝 이전</a:t>
            </a:r>
            <a:r>
              <a:rPr lang="en-US" altLang="ko-KR" sz="3600" b="1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: </a:t>
            </a:r>
            <a:r>
              <a:rPr lang="ko-KR" altLang="en-US" sz="3600" b="1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머신러닝의</a:t>
            </a:r>
            <a:r>
              <a:rPr lang="ko-KR" altLang="en-US" sz="3600" b="1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간략한 역사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34291" y="4533900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7FAE2-8202-4354-8641-0372C8402443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신경망 모델들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502E2-E6EE-426C-B6A7-FD3B7908CBC4}"/>
              </a:ext>
            </a:extLst>
          </p:cNvPr>
          <p:cNvSpPr txBox="1"/>
          <p:nvPr/>
        </p:nvSpPr>
        <p:spPr>
          <a:xfrm>
            <a:off x="762000" y="4213205"/>
            <a:ext cx="6781800" cy="95410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 </a:t>
            </a:r>
            <a:r>
              <a:rPr lang="ko-KR" altLang="en-US" sz="2800" dirty="0"/>
              <a:t>네트워크 입력과 출력이 하나라고 가정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이 모델은 층을 차례대로 쌓아 구성</a:t>
            </a:r>
          </a:p>
        </p:txBody>
      </p:sp>
      <p:pic>
        <p:nvPicPr>
          <p:cNvPr id="1026" name="Picture 2" descr="Keras를 사용한 빠른 실험">
            <a:extLst>
              <a:ext uri="{FF2B5EF4-FFF2-40B4-BE49-F238E27FC236}">
                <a16:creationId xmlns:a16="http://schemas.microsoft.com/office/drawing/2014/main" id="{181EDAD2-9C7A-4F83-BD3A-D8F14C652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4" y="2178915"/>
            <a:ext cx="6562725" cy="362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89CAA0-4017-47A3-8C39-2818E26823E9}"/>
              </a:ext>
            </a:extLst>
          </p:cNvPr>
          <p:cNvSpPr txBox="1"/>
          <p:nvPr/>
        </p:nvSpPr>
        <p:spPr>
          <a:xfrm>
            <a:off x="926306" y="3467100"/>
            <a:ext cx="25908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Sequential </a:t>
            </a:r>
            <a:r>
              <a:rPr lang="ko-KR" altLang="en-US" sz="2800" dirty="0"/>
              <a:t>모델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D5C77-D8A1-4BD4-B1FE-E27F2F907B2B}"/>
              </a:ext>
            </a:extLst>
          </p:cNvPr>
          <p:cNvSpPr txBox="1"/>
          <p:nvPr/>
        </p:nvSpPr>
        <p:spPr>
          <a:xfrm>
            <a:off x="926306" y="6403775"/>
            <a:ext cx="25908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다중 입력</a:t>
            </a:r>
            <a:r>
              <a:rPr lang="en-US" altLang="ko-KR" sz="2800" dirty="0"/>
              <a:t> </a:t>
            </a:r>
            <a:r>
              <a:rPr lang="ko-KR" altLang="en-US" sz="2800" dirty="0"/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53A79-3225-4A9B-8284-1C3EAF299495}"/>
              </a:ext>
            </a:extLst>
          </p:cNvPr>
          <p:cNvSpPr txBox="1"/>
          <p:nvPr/>
        </p:nvSpPr>
        <p:spPr>
          <a:xfrm>
            <a:off x="926306" y="7209351"/>
            <a:ext cx="10417968" cy="95410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-  </a:t>
            </a:r>
            <a:r>
              <a:rPr lang="ko-KR" altLang="en-US" sz="2800" b="0" i="0" dirty="0">
                <a:solidFill>
                  <a:srgbClr val="494E52"/>
                </a:solidFill>
                <a:effectLst/>
                <a:latin typeface="-apple-system"/>
              </a:rPr>
              <a:t>다양한 입력 소스에서 전달된 데이터를 다른 종류의 신경망 층을 사용하여 처리하고 합치는 모델 형식</a:t>
            </a:r>
            <a:endParaRPr lang="en-US" altLang="ko-KR" sz="2800" dirty="0"/>
          </a:p>
        </p:txBody>
      </p:sp>
      <p:pic>
        <p:nvPicPr>
          <p:cNvPr id="1028" name="Picture 4" descr="딥러닝을 위한 고급 도구 - Cornor&amp;#39;s Blog">
            <a:extLst>
              <a:ext uri="{FF2B5EF4-FFF2-40B4-BE49-F238E27FC236}">
                <a16:creationId xmlns:a16="http://schemas.microsoft.com/office/drawing/2014/main" id="{A67C957C-287E-4130-9CE5-8C35B1045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198" y="5510624"/>
            <a:ext cx="5638801" cy="43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55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BD586-A56A-4174-B9F2-5DBC7CA0AB94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신경망 모델들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48658-F0EC-483F-9D42-FD665192ED44}"/>
              </a:ext>
            </a:extLst>
          </p:cNvPr>
          <p:cNvSpPr txBox="1"/>
          <p:nvPr/>
        </p:nvSpPr>
        <p:spPr>
          <a:xfrm>
            <a:off x="926306" y="3467100"/>
            <a:ext cx="25908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다중 출력</a:t>
            </a:r>
            <a:r>
              <a:rPr lang="en-US" altLang="ko-KR" sz="2800" dirty="0"/>
              <a:t> </a:t>
            </a:r>
            <a:r>
              <a:rPr lang="ko-KR" altLang="en-US" sz="2800" dirty="0"/>
              <a:t>모델</a:t>
            </a:r>
          </a:p>
        </p:txBody>
      </p:sp>
      <p:pic>
        <p:nvPicPr>
          <p:cNvPr id="2050" name="Picture 2" descr="딥러닝을 위한 고급 도구 - Cornor&amp;#39;s Blog">
            <a:extLst>
              <a:ext uri="{FF2B5EF4-FFF2-40B4-BE49-F238E27FC236}">
                <a16:creationId xmlns:a16="http://schemas.microsoft.com/office/drawing/2014/main" id="{BA77CE59-A6DF-4AFE-9F49-B02B0382B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28291"/>
            <a:ext cx="6400800" cy="527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논문읽기 - GoogLeNet">
            <a:extLst>
              <a:ext uri="{FF2B5EF4-FFF2-40B4-BE49-F238E27FC236}">
                <a16:creationId xmlns:a16="http://schemas.microsoft.com/office/drawing/2014/main" id="{E8422EE5-A115-4ED2-922F-61E8796DB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838700"/>
            <a:ext cx="80962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57B74-3EE4-4C18-A9BC-CD4C70E7936A}"/>
              </a:ext>
            </a:extLst>
          </p:cNvPr>
          <p:cNvSpPr txBox="1"/>
          <p:nvPr/>
        </p:nvSpPr>
        <p:spPr>
          <a:xfrm>
            <a:off x="8610600" y="3467100"/>
            <a:ext cx="212407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인셉션</a:t>
            </a:r>
            <a:r>
              <a:rPr lang="en-US" altLang="ko-KR" sz="2800" dirty="0"/>
              <a:t> </a:t>
            </a:r>
            <a:r>
              <a:rPr lang="ko-KR" altLang="en-US" sz="2800" dirty="0"/>
              <a:t>모듈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37951-7B60-4A5B-8D53-7B211E22F33C}"/>
              </a:ext>
            </a:extLst>
          </p:cNvPr>
          <p:cNvSpPr txBox="1"/>
          <p:nvPr/>
        </p:nvSpPr>
        <p:spPr>
          <a:xfrm>
            <a:off x="271462" y="4189392"/>
            <a:ext cx="8096250" cy="1908215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인셉션</a:t>
            </a:r>
            <a:r>
              <a:rPr lang="ko-KR" altLang="en-US" sz="2800" dirty="0"/>
              <a:t> 모듈을 활용한 </a:t>
            </a:r>
            <a:r>
              <a:rPr lang="ko-KR" altLang="en-US" sz="2800" dirty="0" err="1"/>
              <a:t>인셉션</a:t>
            </a:r>
            <a:r>
              <a:rPr lang="ko-KR" altLang="en-US" sz="2800" dirty="0"/>
              <a:t> 계열의 네트워크</a:t>
            </a:r>
            <a:endParaRPr lang="en-US" altLang="ko-KR" sz="2800" dirty="0"/>
          </a:p>
          <a:p>
            <a:endParaRPr lang="en-US" altLang="ko-KR" dirty="0"/>
          </a:p>
          <a:p>
            <a:pPr algn="just"/>
            <a:r>
              <a:rPr lang="ko-KR" altLang="en-US" sz="2400" dirty="0"/>
              <a:t>선형적이지 않은 네트워크 토폴로지가 필요하다</a:t>
            </a:r>
            <a:r>
              <a:rPr lang="en-US" altLang="ko-KR" sz="2400" dirty="0"/>
              <a:t>.</a:t>
            </a:r>
          </a:p>
          <a:p>
            <a:pPr algn="just"/>
            <a:r>
              <a:rPr lang="ko-KR" altLang="en-US" sz="2400" dirty="0"/>
              <a:t>이 모듈에서 입력은 나란히 놓인 여러 개의 </a:t>
            </a:r>
            <a:r>
              <a:rPr lang="ko-KR" altLang="en-US" sz="2400" dirty="0" err="1"/>
              <a:t>합성곱</a:t>
            </a:r>
            <a:r>
              <a:rPr lang="ko-KR" altLang="en-US" sz="2400" dirty="0"/>
              <a:t> 층은 거쳐 하나의 </a:t>
            </a:r>
            <a:r>
              <a:rPr lang="ko-KR" altLang="en-US" sz="2400" dirty="0" err="1"/>
              <a:t>텐서로</a:t>
            </a:r>
            <a:r>
              <a:rPr lang="ko-KR" altLang="en-US" sz="2400" dirty="0"/>
              <a:t> 출력이 합쳐지는 형태이다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348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DD090-C6AE-4CB8-926A-B5A414141FB8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신경망 모델들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7C8D6-6149-47CE-9229-0649889A75A2}"/>
              </a:ext>
            </a:extLst>
          </p:cNvPr>
          <p:cNvSpPr txBox="1"/>
          <p:nvPr/>
        </p:nvSpPr>
        <p:spPr>
          <a:xfrm>
            <a:off x="926306" y="3467100"/>
            <a:ext cx="25908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잔차</a:t>
            </a:r>
            <a:r>
              <a:rPr lang="ko-KR" altLang="en-US" sz="2800" dirty="0"/>
              <a:t> 연결</a:t>
            </a:r>
          </a:p>
        </p:txBody>
      </p:sp>
      <p:pic>
        <p:nvPicPr>
          <p:cNvPr id="3074" name="Picture 2" descr="1) 트랜스포머(Transformer) - 딥 러닝을 이용한 자연어 처리 입문">
            <a:extLst>
              <a:ext uri="{FF2B5EF4-FFF2-40B4-BE49-F238E27FC236}">
                <a16:creationId xmlns:a16="http://schemas.microsoft.com/office/drawing/2014/main" id="{C43EA80D-5677-4E93-BCE8-4887A945A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06" y="4762500"/>
            <a:ext cx="3810000" cy="450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8263D9-0AF7-4503-BA98-E061FF28A6D7}"/>
              </a:ext>
            </a:extLst>
          </p:cNvPr>
          <p:cNvSpPr txBox="1"/>
          <p:nvPr/>
        </p:nvSpPr>
        <p:spPr>
          <a:xfrm>
            <a:off x="5867400" y="4235559"/>
            <a:ext cx="10515600" cy="181588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/>
              <a:t>하위 층의 출력 </a:t>
            </a:r>
            <a:r>
              <a:rPr lang="ko-KR" altLang="en-US" sz="2800" dirty="0" err="1"/>
              <a:t>텐서를</a:t>
            </a:r>
            <a:r>
              <a:rPr lang="ko-KR" altLang="en-US" sz="2800" dirty="0"/>
              <a:t> 상위 층의 출력 </a:t>
            </a:r>
            <a:r>
              <a:rPr lang="ko-KR" altLang="en-US" sz="2800" dirty="0" err="1"/>
              <a:t>텐서에</a:t>
            </a:r>
            <a:r>
              <a:rPr lang="ko-KR" altLang="en-US" sz="2800" dirty="0"/>
              <a:t> 더해서 아래층의 표현이 네트워크 위쪽으로 흘러갈 수 있도록 하는 형태이다</a:t>
            </a:r>
            <a:r>
              <a:rPr lang="en-US" altLang="ko-KR" sz="2800" dirty="0"/>
              <a:t>. </a:t>
            </a:r>
          </a:p>
          <a:p>
            <a:pPr algn="just"/>
            <a:r>
              <a:rPr lang="ko-KR" altLang="en-US" sz="2800" dirty="0"/>
              <a:t>이는 하위 층에서 학습된 정보가 데이터 처리 과정에서 손실되는 것을 방지한다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277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1DBC5-1D0A-4229-B4E9-E08918E53057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함수형 </a:t>
            </a:r>
            <a:r>
              <a:rPr lang="en-US" altLang="ko-KR" sz="3600" b="1" dirty="0"/>
              <a:t>API</a:t>
            </a:r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3D3F7C-5B68-4906-91C3-6CEF58A8CC93}"/>
              </a:ext>
            </a:extLst>
          </p:cNvPr>
          <p:cNvSpPr txBox="1"/>
          <p:nvPr/>
        </p:nvSpPr>
        <p:spPr>
          <a:xfrm>
            <a:off x="685800" y="34671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함수형 </a:t>
            </a:r>
            <a:r>
              <a:rPr lang="en-US" altLang="ko-KR" sz="2400" dirty="0"/>
              <a:t>API</a:t>
            </a:r>
            <a:r>
              <a:rPr lang="ko-KR" altLang="en-US" sz="2400" dirty="0"/>
              <a:t>에서는 직접 </a:t>
            </a:r>
            <a:r>
              <a:rPr lang="ko-KR" altLang="en-US" sz="2400" dirty="0" err="1"/>
              <a:t>텐서들의</a:t>
            </a:r>
            <a:r>
              <a:rPr lang="ko-KR" altLang="en-US" sz="2400" dirty="0"/>
              <a:t> 입출력을 다룬다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함수처럼 층을 사용하여 </a:t>
            </a:r>
            <a:r>
              <a:rPr lang="ko-KR" altLang="en-US" sz="2400" dirty="0" err="1"/>
              <a:t>텐서를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입력받고</a:t>
            </a:r>
            <a:r>
              <a:rPr lang="ko-KR" altLang="en-US" sz="2400" dirty="0"/>
              <a:t> 출력한다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F4D7AC8-512E-4821-A3A5-76543A4E0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695700"/>
            <a:ext cx="9907383" cy="6163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382F82-71B0-46C7-9C5D-4597F4C2C744}"/>
              </a:ext>
            </a:extLst>
          </p:cNvPr>
          <p:cNvSpPr txBox="1"/>
          <p:nvPr/>
        </p:nvSpPr>
        <p:spPr>
          <a:xfrm>
            <a:off x="8229600" y="319492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코드 참조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4C39F-5D07-48E9-8560-01222CFCD737}"/>
              </a:ext>
            </a:extLst>
          </p:cNvPr>
          <p:cNvSpPr txBox="1"/>
          <p:nvPr/>
        </p:nvSpPr>
        <p:spPr>
          <a:xfrm>
            <a:off x="8115300" y="4774168"/>
            <a:ext cx="12192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925FC-D177-40F9-AF58-1818F8EBD0F8}"/>
              </a:ext>
            </a:extLst>
          </p:cNvPr>
          <p:cNvSpPr txBox="1"/>
          <p:nvPr/>
        </p:nvSpPr>
        <p:spPr>
          <a:xfrm>
            <a:off x="8115300" y="5434905"/>
            <a:ext cx="12192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28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2C170-56B4-4E5A-84CC-81DEA072AE8B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함수형 </a:t>
            </a:r>
            <a:r>
              <a:rPr lang="en-US" altLang="ko-KR" sz="3600" b="1" dirty="0"/>
              <a:t>API</a:t>
            </a:r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E44CE-AC12-47F6-805F-ACCED6DA4878}"/>
              </a:ext>
            </a:extLst>
          </p:cNvPr>
          <p:cNvSpPr txBox="1"/>
          <p:nvPr/>
        </p:nvSpPr>
        <p:spPr>
          <a:xfrm>
            <a:off x="685800" y="34671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함수형 </a:t>
            </a:r>
            <a:r>
              <a:rPr lang="en-US" altLang="ko-KR" sz="2400" dirty="0"/>
              <a:t>API</a:t>
            </a:r>
            <a:r>
              <a:rPr lang="ko-KR" altLang="en-US" sz="2400" dirty="0"/>
              <a:t>에서는 직접 </a:t>
            </a:r>
            <a:r>
              <a:rPr lang="ko-KR" altLang="en-US" sz="2400" dirty="0" err="1"/>
              <a:t>텐서들의</a:t>
            </a:r>
            <a:r>
              <a:rPr lang="ko-KR" altLang="en-US" sz="2400" dirty="0"/>
              <a:t> 입출력을 다룬다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함수처럼 층을 사용하여 </a:t>
            </a:r>
            <a:r>
              <a:rPr lang="ko-KR" altLang="en-US" sz="2400" dirty="0" err="1"/>
              <a:t>텐서를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입력받고</a:t>
            </a:r>
            <a:r>
              <a:rPr lang="ko-KR" altLang="en-US" sz="2400" dirty="0"/>
              <a:t> 출력한다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4F7C0-05FE-4793-BC16-610ED41502C6}"/>
              </a:ext>
            </a:extLst>
          </p:cNvPr>
          <p:cNvSpPr txBox="1"/>
          <p:nvPr/>
        </p:nvSpPr>
        <p:spPr>
          <a:xfrm>
            <a:off x="6705600" y="561957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코드 참조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DA387A0-AC2B-4F86-A139-7415E6938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988903"/>
            <a:ext cx="11099140" cy="28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3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662</Words>
  <Application>Microsoft Office PowerPoint</Application>
  <PresentationFormat>사용자 지정</PresentationFormat>
  <Paragraphs>123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-apple-system</vt:lpstr>
      <vt:lpstr>Gmarket Sans Medium</vt:lpstr>
      <vt:lpstr>Noto Sans CJK KR Regular</vt:lpstr>
      <vt:lpstr>S-Core Dream 5 Medium</vt:lpstr>
      <vt:lpstr>맑은 고딕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JeongEuijin</cp:lastModifiedBy>
  <cp:revision>8</cp:revision>
  <dcterms:created xsi:type="dcterms:W3CDTF">2022-01-06T22:43:21Z</dcterms:created>
  <dcterms:modified xsi:type="dcterms:W3CDTF">2022-01-27T02:46:38Z</dcterms:modified>
</cp:coreProperties>
</file>