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5" r:id="rId4"/>
    <p:sldId id="276" r:id="rId5"/>
    <p:sldId id="277" r:id="rId6"/>
    <p:sldId id="278" r:id="rId7"/>
    <p:sldId id="279" r:id="rId8"/>
    <p:sldId id="280" r:id="rId9"/>
    <p:sldId id="274" r:id="rId10"/>
    <p:sldId id="281" r:id="rId11"/>
    <p:sldId id="282" r:id="rId12"/>
    <p:sldId id="283" r:id="rId13"/>
    <p:sldId id="285" r:id="rId14"/>
    <p:sldId id="284" r:id="rId15"/>
    <p:sldId id="273" r:id="rId16"/>
    <p:sldId id="28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qaqhph85J+xP69VLRvL9Smp0k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484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3371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301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481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33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285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759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45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75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326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5611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90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03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954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947620" y="4435366"/>
            <a:ext cx="6295238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0" i="0" u="none" strike="noStrike" cap="none" dirty="0" err="1">
                <a:solidFill>
                  <a:srgbClr val="000000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  <a:sym typeface="Arial"/>
              </a:rPr>
              <a:t>케라스</a:t>
            </a:r>
            <a:r>
              <a:rPr lang="ko-KR" altLang="en-US" sz="2600" b="0" i="0" u="none" strike="noStrike" cap="none" dirty="0">
                <a:solidFill>
                  <a:srgbClr val="000000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  <a:sym typeface="Arial"/>
              </a:rPr>
              <a:t> </a:t>
            </a:r>
            <a:r>
              <a:rPr lang="ko-KR" altLang="en-US" sz="2600" b="0" i="0" u="none" strike="noStrike" cap="none" dirty="0" err="1">
                <a:solidFill>
                  <a:srgbClr val="000000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  <a:sym typeface="Arial"/>
              </a:rPr>
              <a:t>콜백과</a:t>
            </a:r>
            <a:r>
              <a:rPr lang="ko-KR" altLang="en-US" sz="2600" b="0" i="0" u="none" strike="noStrike" cap="none" dirty="0">
                <a:solidFill>
                  <a:srgbClr val="000000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  <a:sym typeface="Arial"/>
              </a:rPr>
              <a:t> </a:t>
            </a:r>
            <a:r>
              <a:rPr lang="ko-KR" altLang="en-US" sz="2600" dirty="0" err="1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텐서</a:t>
            </a:r>
            <a:r>
              <a:rPr lang="ko-KR" altLang="en-US" sz="2600" b="0" i="0" u="none" strike="noStrike" cap="none" dirty="0" err="1">
                <a:solidFill>
                  <a:srgbClr val="000000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  <a:sym typeface="Arial"/>
              </a:rPr>
              <a:t>서보드를</a:t>
            </a:r>
            <a:r>
              <a:rPr lang="ko-KR" altLang="en-US" sz="2600" b="0" i="0" u="none" strike="noStrike" cap="none" dirty="0">
                <a:solidFill>
                  <a:srgbClr val="000000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  <a:sym typeface="Arial"/>
              </a:rPr>
              <a:t> 사용한 딥러닝 모델 검사와 모니터링</a:t>
            </a:r>
            <a:endParaRPr sz="1200" b="0" i="0" u="none" strike="noStrike" cap="none" dirty="0">
              <a:solidFill>
                <a:schemeClr val="dk1"/>
              </a:solidFill>
              <a:latin typeface="Noto Sans Mono CJK KR Regular" panose="020B0500000000000000" pitchFamily="34" charset="-127"/>
              <a:ea typeface="Noto Sans Mono CJK KR Regular" panose="020B0500000000000000" pitchFamily="34" charset="-127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261956" y="1555230"/>
            <a:ext cx="9942857" cy="33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34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7.2</a:t>
            </a:r>
            <a:endParaRPr sz="12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Malgun Gothic"/>
              <a:sym typeface="Malgun Gothic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3889699" y="2517394"/>
            <a:ext cx="2748172" cy="913199"/>
            <a:chOff x="5834549" y="3776092"/>
            <a:chExt cx="4122258" cy="1369799"/>
          </a:xfrm>
        </p:grpSpPr>
        <p:pic>
          <p:nvPicPr>
            <p:cNvPr id="87" name="Google Shape;87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41280" y="4066363"/>
              <a:ext cx="2908796" cy="611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"/>
            <p:cNvSpPr txBox="1"/>
            <p:nvPr/>
          </p:nvSpPr>
          <p:spPr>
            <a:xfrm>
              <a:off x="5834549" y="3776092"/>
              <a:ext cx="4122258" cy="1369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6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CHAPTER</a:t>
              </a:r>
              <a:endPara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고급 구조 패턴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배치 정규화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Google Shape;111;p4">
            <a:extLst>
              <a:ext uri="{FF2B5EF4-FFF2-40B4-BE49-F238E27FC236}">
                <a16:creationId xmlns:a16="http://schemas.microsoft.com/office/drawing/2014/main" id="{3588B318-FA62-4E37-8A29-80316C2C428A}"/>
              </a:ext>
            </a:extLst>
          </p:cNvPr>
          <p:cNvSpPr txBox="1"/>
          <p:nvPr/>
        </p:nvSpPr>
        <p:spPr>
          <a:xfrm>
            <a:off x="838197" y="2247428"/>
            <a:ext cx="78234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머신 러닝 모델에 주입되는 샘플들을 균일하게 만드는 광범위한 방법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E0EE6-FC33-454E-81CE-EC7806E736B9}"/>
              </a:ext>
            </a:extLst>
          </p:cNvPr>
          <p:cNvSpPr txBox="1"/>
          <p:nvPr/>
        </p:nvSpPr>
        <p:spPr>
          <a:xfrm>
            <a:off x="1653262" y="3244334"/>
            <a:ext cx="8885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Normalized_data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(data – </a:t>
            </a:r>
            <a:r>
              <a:rPr lang="en-US" altLang="ko-KR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np.mean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(data, axis = …)) / </a:t>
            </a:r>
            <a:r>
              <a:rPr lang="en-US" altLang="ko-KR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np.std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(data, axis = …)</a:t>
            </a:r>
            <a:endParaRPr lang="ko-KR" altLang="en-US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F2D624-3AF8-4217-B396-34E064128710}"/>
              </a:ext>
            </a:extLst>
          </p:cNvPr>
          <p:cNvCxnSpPr>
            <a:cxnSpLocks/>
          </p:cNvCxnSpPr>
          <p:nvPr/>
        </p:nvCxnSpPr>
        <p:spPr>
          <a:xfrm>
            <a:off x="6119864" y="4019225"/>
            <a:ext cx="0" cy="97480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11;p4">
            <a:extLst>
              <a:ext uri="{FF2B5EF4-FFF2-40B4-BE49-F238E27FC236}">
                <a16:creationId xmlns:a16="http://schemas.microsoft.com/office/drawing/2014/main" id="{A0B239C2-385E-4720-9618-A6759932BC12}"/>
              </a:ext>
            </a:extLst>
          </p:cNvPr>
          <p:cNvSpPr txBox="1"/>
          <p:nvPr/>
        </p:nvSpPr>
        <p:spPr>
          <a:xfrm>
            <a:off x="1313821" y="5156793"/>
            <a:ext cx="95986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데이터에서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평균을 빼서 원점에 맞추고 표준 편차로 나누어 분산을 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설정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0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고급 구조 패턴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깊이별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분리 </a:t>
            </a: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합성곱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7C54F7-8CC8-47C9-9861-C7E158E2A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8198" y="2524244"/>
            <a:ext cx="4091518" cy="35449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Google Shape;111;p4">
            <a:extLst>
              <a:ext uri="{FF2B5EF4-FFF2-40B4-BE49-F238E27FC236}">
                <a16:creationId xmlns:a16="http://schemas.microsoft.com/office/drawing/2014/main" id="{DB4F878F-7389-421F-93BC-F8905E9939C5}"/>
              </a:ext>
            </a:extLst>
          </p:cNvPr>
          <p:cNvSpPr txBox="1"/>
          <p:nvPr/>
        </p:nvSpPr>
        <p:spPr>
          <a:xfrm>
            <a:off x="5761891" y="2862342"/>
            <a:ext cx="58238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채널별로 따로따로 공간 방향의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합성곱을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수행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Google Shape;111;p4">
            <a:extLst>
              <a:ext uri="{FF2B5EF4-FFF2-40B4-BE49-F238E27FC236}">
                <a16:creationId xmlns:a16="http://schemas.microsoft.com/office/drawing/2014/main" id="{CB6B08CF-E333-4569-9015-7C488AB97806}"/>
              </a:ext>
            </a:extLst>
          </p:cNvPr>
          <p:cNvSpPr txBox="1"/>
          <p:nvPr/>
        </p:nvSpPr>
        <p:spPr>
          <a:xfrm>
            <a:off x="5761891" y="3626368"/>
            <a:ext cx="58238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파라미터와 연산의 수를 크게 줄임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Google Shape;111;p4">
            <a:extLst>
              <a:ext uri="{FF2B5EF4-FFF2-40B4-BE49-F238E27FC236}">
                <a16:creationId xmlns:a16="http://schemas.microsoft.com/office/drawing/2014/main" id="{A82D954F-C4EA-4029-8A78-7743EE26B74B}"/>
              </a:ext>
            </a:extLst>
          </p:cNvPr>
          <p:cNvSpPr txBox="1"/>
          <p:nvPr/>
        </p:nvSpPr>
        <p:spPr>
          <a:xfrm>
            <a:off x="5761891" y="4390394"/>
            <a:ext cx="58238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합성곱을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통해 효율적으로 표현을 학습함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Google Shape;111;p4">
            <a:extLst>
              <a:ext uri="{FF2B5EF4-FFF2-40B4-BE49-F238E27FC236}">
                <a16:creationId xmlns:a16="http://schemas.microsoft.com/office/drawing/2014/main" id="{4F658BC2-7D73-4685-842D-EA80F83C8572}"/>
              </a:ext>
            </a:extLst>
          </p:cNvPr>
          <p:cNvSpPr txBox="1"/>
          <p:nvPr/>
        </p:nvSpPr>
        <p:spPr>
          <a:xfrm>
            <a:off x="5761891" y="5154420"/>
            <a:ext cx="58238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적은 데이터로도 더 높은 모델을 만들 수 있음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59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하이퍼</a:t>
            </a:r>
            <a:r>
              <a:rPr lang="ko-KR" altLang="en-US" sz="4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파라미터</a:t>
            </a:r>
            <a:r>
              <a:rPr lang="ko-KR" altLang="en-US" sz="4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최적화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딥러닝 모델을 만들 때 무작위로 보이는 결정을 많이 해야 함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Google Shape;111;p4">
            <a:extLst>
              <a:ext uri="{FF2B5EF4-FFF2-40B4-BE49-F238E27FC236}">
                <a16:creationId xmlns:a16="http://schemas.microsoft.com/office/drawing/2014/main" id="{DD0D00C1-0022-4F2F-9F1E-D043C634E950}"/>
              </a:ext>
            </a:extLst>
          </p:cNvPr>
          <p:cNvSpPr txBox="1"/>
          <p:nvPr/>
        </p:nvSpPr>
        <p:spPr>
          <a:xfrm>
            <a:off x="838197" y="2247428"/>
            <a:ext cx="78234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얼마나 많은 층을 쌓아야 하는가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</a:p>
        </p:txBody>
      </p:sp>
      <p:sp>
        <p:nvSpPr>
          <p:cNvPr id="10" name="Google Shape;111;p4">
            <a:extLst>
              <a:ext uri="{FF2B5EF4-FFF2-40B4-BE49-F238E27FC236}">
                <a16:creationId xmlns:a16="http://schemas.microsoft.com/office/drawing/2014/main" id="{B4DAD76F-C394-41D4-AFD9-82E2BD310EED}"/>
              </a:ext>
            </a:extLst>
          </p:cNvPr>
          <p:cNvSpPr txBox="1"/>
          <p:nvPr/>
        </p:nvSpPr>
        <p:spPr>
          <a:xfrm>
            <a:off x="838198" y="2894387"/>
            <a:ext cx="48994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얼마나 많은 유닛이나 필터를 두어야 하는가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</a:p>
        </p:txBody>
      </p:sp>
      <p:sp>
        <p:nvSpPr>
          <p:cNvPr id="11" name="Google Shape;111;p4">
            <a:extLst>
              <a:ext uri="{FF2B5EF4-FFF2-40B4-BE49-F238E27FC236}">
                <a16:creationId xmlns:a16="http://schemas.microsoft.com/office/drawing/2014/main" id="{BC12800A-97F4-4A23-9A72-C29C4BAEBF7F}"/>
              </a:ext>
            </a:extLst>
          </p:cNvPr>
          <p:cNvSpPr txBox="1"/>
          <p:nvPr/>
        </p:nvSpPr>
        <p:spPr>
          <a:xfrm>
            <a:off x="838197" y="3541346"/>
            <a:ext cx="78234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어떤 활성화 함수를 사용해야 하는가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B59BA2F-9200-46B2-9092-F1F79BDA92A4}"/>
              </a:ext>
            </a:extLst>
          </p:cNvPr>
          <p:cNvCxnSpPr>
            <a:cxnSpLocks/>
          </p:cNvCxnSpPr>
          <p:nvPr/>
        </p:nvCxnSpPr>
        <p:spPr>
          <a:xfrm>
            <a:off x="5875353" y="3079032"/>
            <a:ext cx="141640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462B8D-54F6-4325-B016-464219C7C1FA}"/>
              </a:ext>
            </a:extLst>
          </p:cNvPr>
          <p:cNvSpPr txBox="1"/>
          <p:nvPr/>
        </p:nvSpPr>
        <p:spPr>
          <a:xfrm>
            <a:off x="7675574" y="2618016"/>
            <a:ext cx="39704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경험이 많은 엔지니어와 연구자는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하이퍼파라미터에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따라 작동하는 것과 작동하지 않는 것에 대한 </a:t>
            </a:r>
            <a:r>
              <a:rPr lang="ko-KR" altLang="en-US" sz="1800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직관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가짐</a:t>
            </a:r>
          </a:p>
        </p:txBody>
      </p:sp>
      <p:sp>
        <p:nvSpPr>
          <p:cNvPr id="14" name="Google Shape;226;p13">
            <a:extLst>
              <a:ext uri="{FF2B5EF4-FFF2-40B4-BE49-F238E27FC236}">
                <a16:creationId xmlns:a16="http://schemas.microsoft.com/office/drawing/2014/main" id="{016E0AA8-A958-410B-A53A-A574339D8BAE}"/>
              </a:ext>
            </a:extLst>
          </p:cNvPr>
          <p:cNvSpPr/>
          <p:nvPr/>
        </p:nvSpPr>
        <p:spPr>
          <a:xfrm>
            <a:off x="1811561" y="4660387"/>
            <a:ext cx="3011648" cy="12023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옵션을 수정하고 모델을 반복적으로 다시 훈련</a:t>
            </a:r>
            <a:endParaRPr sz="18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17462F3-8C02-4D1C-BDBB-3DF6EDBA7E1E}"/>
              </a:ext>
            </a:extLst>
          </p:cNvPr>
          <p:cNvCxnSpPr>
            <a:cxnSpLocks/>
          </p:cNvCxnSpPr>
          <p:nvPr/>
        </p:nvCxnSpPr>
        <p:spPr>
          <a:xfrm>
            <a:off x="5383612" y="5215691"/>
            <a:ext cx="142477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6;p13">
            <a:extLst>
              <a:ext uri="{FF2B5EF4-FFF2-40B4-BE49-F238E27FC236}">
                <a16:creationId xmlns:a16="http://schemas.microsoft.com/office/drawing/2014/main" id="{7C208CD5-B282-4757-A800-9599ADE4664E}"/>
              </a:ext>
            </a:extLst>
          </p:cNvPr>
          <p:cNvSpPr/>
          <p:nvPr/>
        </p:nvSpPr>
        <p:spPr>
          <a:xfrm>
            <a:off x="7368791" y="4660387"/>
            <a:ext cx="3011648" cy="12023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하이퍼파라미터를</a:t>
            </a:r>
            <a:r>
              <a:rPr lang="ko-KR" altLang="en-US" sz="18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수정</a:t>
            </a:r>
            <a:endParaRPr sz="18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03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하이퍼</a:t>
            </a:r>
            <a:r>
              <a:rPr lang="ko-KR" altLang="en-US" sz="4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파라미터</a:t>
            </a:r>
            <a:r>
              <a:rPr lang="ko-KR" altLang="en-US" sz="4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최적화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하이퍼파라미터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최적화 과정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Google Shape;111;p4">
            <a:extLst>
              <a:ext uri="{FF2B5EF4-FFF2-40B4-BE49-F238E27FC236}">
                <a16:creationId xmlns:a16="http://schemas.microsoft.com/office/drawing/2014/main" id="{DD0D00C1-0022-4F2F-9F1E-D043C634E950}"/>
              </a:ext>
            </a:extLst>
          </p:cNvPr>
          <p:cNvSpPr txBox="1"/>
          <p:nvPr/>
        </p:nvSpPr>
        <p:spPr>
          <a:xfrm>
            <a:off x="838197" y="2247428"/>
            <a:ext cx="78234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일련의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하이퍼파라미터를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자동으로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선택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Google Shape;111;p4">
            <a:extLst>
              <a:ext uri="{FF2B5EF4-FFF2-40B4-BE49-F238E27FC236}">
                <a16:creationId xmlns:a16="http://schemas.microsoft.com/office/drawing/2014/main" id="{B4DAD76F-C394-41D4-AFD9-82E2BD310EED}"/>
              </a:ext>
            </a:extLst>
          </p:cNvPr>
          <p:cNvSpPr txBox="1"/>
          <p:nvPr/>
        </p:nvSpPr>
        <p:spPr>
          <a:xfrm>
            <a:off x="838198" y="2894387"/>
            <a:ext cx="48994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선택된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하이퍼파라미터로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모델을 만듦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Google Shape;111;p4">
            <a:extLst>
              <a:ext uri="{FF2B5EF4-FFF2-40B4-BE49-F238E27FC236}">
                <a16:creationId xmlns:a16="http://schemas.microsoft.com/office/drawing/2014/main" id="{BC12800A-97F4-4A23-9A72-C29C4BAEBF7F}"/>
              </a:ext>
            </a:extLst>
          </p:cNvPr>
          <p:cNvSpPr txBox="1"/>
          <p:nvPr/>
        </p:nvSpPr>
        <p:spPr>
          <a:xfrm>
            <a:off x="838197" y="3541346"/>
            <a:ext cx="78234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훈련 데이터에 학습하고 검증 데이터에서 최종 성능을 측정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7" name="Google Shape;111;p4">
            <a:extLst>
              <a:ext uri="{FF2B5EF4-FFF2-40B4-BE49-F238E27FC236}">
                <a16:creationId xmlns:a16="http://schemas.microsoft.com/office/drawing/2014/main" id="{7042C2AB-0805-4BAD-8727-58F3BCE8A638}"/>
              </a:ext>
            </a:extLst>
          </p:cNvPr>
          <p:cNvSpPr txBox="1"/>
          <p:nvPr/>
        </p:nvSpPr>
        <p:spPr>
          <a:xfrm>
            <a:off x="838197" y="4188305"/>
            <a:ext cx="78234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다음으로 시도할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하이퍼파라미터를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자동으로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선택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Google Shape;111;p4">
            <a:extLst>
              <a:ext uri="{FF2B5EF4-FFF2-40B4-BE49-F238E27FC236}">
                <a16:creationId xmlns:a16="http://schemas.microsoft.com/office/drawing/2014/main" id="{3F5A9538-B544-41E3-8555-D4293B1F4D40}"/>
              </a:ext>
            </a:extLst>
          </p:cNvPr>
          <p:cNvSpPr txBox="1"/>
          <p:nvPr/>
        </p:nvSpPr>
        <p:spPr>
          <a:xfrm>
            <a:off x="838198" y="4835264"/>
            <a:ext cx="48994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5.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이러한 과정을 반복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9" name="Google Shape;111;p4">
            <a:extLst>
              <a:ext uri="{FF2B5EF4-FFF2-40B4-BE49-F238E27FC236}">
                <a16:creationId xmlns:a16="http://schemas.microsoft.com/office/drawing/2014/main" id="{80113FD4-8629-47E1-A71E-AECFA289EAB2}"/>
              </a:ext>
            </a:extLst>
          </p:cNvPr>
          <p:cNvSpPr txBox="1"/>
          <p:nvPr/>
        </p:nvSpPr>
        <p:spPr>
          <a:xfrm>
            <a:off x="838197" y="5482223"/>
            <a:ext cx="78234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6.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마지막으로 테스트 데이터에서 성능을 측정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48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모델 앙상블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여러 개 다른 모델의 예측을 합쳐서 더 좋은 예측을 만드는 기법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160E22-5B4E-486B-BF66-7A0B9547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016113"/>
            <a:ext cx="5744377" cy="125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4FC519-4F91-4AAE-9A37-9779E591A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2332364"/>
            <a:ext cx="5753903" cy="1257475"/>
          </a:xfrm>
          <a:prstGeom prst="rect">
            <a:avLst/>
          </a:prstGeom>
        </p:spPr>
      </p:pic>
      <p:sp>
        <p:nvSpPr>
          <p:cNvPr id="10" name="Google Shape;111;p4">
            <a:extLst>
              <a:ext uri="{FF2B5EF4-FFF2-40B4-BE49-F238E27FC236}">
                <a16:creationId xmlns:a16="http://schemas.microsoft.com/office/drawing/2014/main" id="{4CBF1C89-59E6-41A7-A13E-2803E8DE42EF}"/>
              </a:ext>
            </a:extLst>
          </p:cNvPr>
          <p:cNvSpPr txBox="1"/>
          <p:nvPr/>
        </p:nvSpPr>
        <p:spPr>
          <a:xfrm>
            <a:off x="6706435" y="2586051"/>
            <a:ext cx="5210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여러 개의 다른 모델을 사용해 초기 예측을 계산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Google Shape;111;p4">
            <a:extLst>
              <a:ext uri="{FF2B5EF4-FFF2-40B4-BE49-F238E27FC236}">
                <a16:creationId xmlns:a16="http://schemas.microsoft.com/office/drawing/2014/main" id="{9A04DD03-5525-4698-8841-F8FCB697A6D0}"/>
              </a:ext>
            </a:extLst>
          </p:cNvPr>
          <p:cNvSpPr txBox="1"/>
          <p:nvPr/>
        </p:nvSpPr>
        <p:spPr>
          <a:xfrm>
            <a:off x="6706434" y="3220548"/>
            <a:ext cx="533149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예측은 어떤 초기 예측보다 더 정확해야 함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Google Shape;111;p4">
            <a:extLst>
              <a:ext uri="{FF2B5EF4-FFF2-40B4-BE49-F238E27FC236}">
                <a16:creationId xmlns:a16="http://schemas.microsoft.com/office/drawing/2014/main" id="{04EA24C1-DBF2-43C1-85C1-0ED528F37F7C}"/>
              </a:ext>
            </a:extLst>
          </p:cNvPr>
          <p:cNvSpPr txBox="1"/>
          <p:nvPr/>
        </p:nvSpPr>
        <p:spPr>
          <a:xfrm>
            <a:off x="6706434" y="3850705"/>
            <a:ext cx="533149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모델들의 가중치는 경험적으로 학습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Google Shape;111;p4">
            <a:extLst>
              <a:ext uri="{FF2B5EF4-FFF2-40B4-BE49-F238E27FC236}">
                <a16:creationId xmlns:a16="http://schemas.microsoft.com/office/drawing/2014/main" id="{EFE0CEB6-D075-496B-A678-9E043CACA210}"/>
              </a:ext>
            </a:extLst>
          </p:cNvPr>
          <p:cNvSpPr txBox="1"/>
          <p:nvPr/>
        </p:nvSpPr>
        <p:spPr>
          <a:xfrm>
            <a:off x="6706434" y="4480862"/>
            <a:ext cx="533149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앙상블의 </a:t>
            </a:r>
            <a:r>
              <a:rPr lang="ko-KR" altLang="en-US" sz="1800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후보 모델이 다양한 것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중요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05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정리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Google Shape;111;p4">
            <a:extLst>
              <a:ext uri="{FF2B5EF4-FFF2-40B4-BE49-F238E27FC236}">
                <a16:creationId xmlns:a16="http://schemas.microsoft.com/office/drawing/2014/main" id="{317DBAAA-CCAC-438F-BEE6-E3B7DD239C59}"/>
              </a:ext>
            </a:extLst>
          </p:cNvPr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고성능 심층 </a:t>
            </a: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컨브넷을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만들기 위해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Google Shape;111;p4">
            <a:extLst>
              <a:ext uri="{FF2B5EF4-FFF2-40B4-BE49-F238E27FC236}">
                <a16:creationId xmlns:a16="http://schemas.microsoft.com/office/drawing/2014/main" id="{3895E1D7-7FB7-4A69-BC9A-0A926907C8DC}"/>
              </a:ext>
            </a:extLst>
          </p:cNvPr>
          <p:cNvSpPr txBox="1"/>
          <p:nvPr/>
        </p:nvSpPr>
        <p:spPr>
          <a:xfrm>
            <a:off x="838198" y="2247428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잔차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연결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Google Shape;111;p4">
            <a:extLst>
              <a:ext uri="{FF2B5EF4-FFF2-40B4-BE49-F238E27FC236}">
                <a16:creationId xmlns:a16="http://schemas.microsoft.com/office/drawing/2014/main" id="{054E8C36-E51C-4089-8947-D3D8052B656E}"/>
              </a:ext>
            </a:extLst>
          </p:cNvPr>
          <p:cNvSpPr txBox="1"/>
          <p:nvPr/>
        </p:nvSpPr>
        <p:spPr>
          <a:xfrm>
            <a:off x="838198" y="2958056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배치 정규화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Google Shape;111;p4">
            <a:extLst>
              <a:ext uri="{FF2B5EF4-FFF2-40B4-BE49-F238E27FC236}">
                <a16:creationId xmlns:a16="http://schemas.microsoft.com/office/drawing/2014/main" id="{64999036-CB2E-4E40-86BA-18D3FFB15F6F}"/>
              </a:ext>
            </a:extLst>
          </p:cNvPr>
          <p:cNvSpPr txBox="1"/>
          <p:nvPr/>
        </p:nvSpPr>
        <p:spPr>
          <a:xfrm>
            <a:off x="838198" y="3668684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깊이별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분리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합성곱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Google Shape;111;p4">
            <a:extLst>
              <a:ext uri="{FF2B5EF4-FFF2-40B4-BE49-F238E27FC236}">
                <a16:creationId xmlns:a16="http://schemas.microsoft.com/office/drawing/2014/main" id="{8A72BF91-B492-42E3-B536-33E81ABB914D}"/>
              </a:ext>
            </a:extLst>
          </p:cNvPr>
          <p:cNvSpPr txBox="1"/>
          <p:nvPr/>
        </p:nvSpPr>
        <p:spPr>
          <a:xfrm>
            <a:off x="838198" y="4379312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하이퍼파라미터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최적화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Google Shape;111;p4">
            <a:extLst>
              <a:ext uri="{FF2B5EF4-FFF2-40B4-BE49-F238E27FC236}">
                <a16:creationId xmlns:a16="http://schemas.microsoft.com/office/drawing/2014/main" id="{2F05D040-42E0-4111-BDB4-52A0EA9D1192}"/>
              </a:ext>
            </a:extLst>
          </p:cNvPr>
          <p:cNvSpPr txBox="1"/>
          <p:nvPr/>
        </p:nvSpPr>
        <p:spPr>
          <a:xfrm>
            <a:off x="838198" y="5089940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앙상블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47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요약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Google Shape;111;p4">
            <a:extLst>
              <a:ext uri="{FF2B5EF4-FFF2-40B4-BE49-F238E27FC236}">
                <a16:creationId xmlns:a16="http://schemas.microsoft.com/office/drawing/2014/main" id="{3895E1D7-7FB7-4A69-BC9A-0A926907C8DC}"/>
              </a:ext>
            </a:extLst>
          </p:cNvPr>
          <p:cNvSpPr txBox="1"/>
          <p:nvPr/>
        </p:nvSpPr>
        <p:spPr>
          <a:xfrm>
            <a:off x="838198" y="2247428"/>
            <a:ext cx="111193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임의의 층 그래프를 구성하는 모델을 만드는 방법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층을 재사용 하는 방법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함수 방식으로 모델 사용하는 방법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Google Shape;111;p4">
            <a:extLst>
              <a:ext uri="{FF2B5EF4-FFF2-40B4-BE49-F238E27FC236}">
                <a16:creationId xmlns:a16="http://schemas.microsoft.com/office/drawing/2014/main" id="{054E8C36-E51C-4089-8947-D3D8052B656E}"/>
              </a:ext>
            </a:extLst>
          </p:cNvPr>
          <p:cNvSpPr txBox="1"/>
          <p:nvPr/>
        </p:nvSpPr>
        <p:spPr>
          <a:xfrm>
            <a:off x="838198" y="2958056"/>
            <a:ext cx="10757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케라스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콜백을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사용해 훈련하는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모동안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모델을 모니터링하며 모델 상태를 바탕으로 작업 수행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Google Shape;111;p4">
            <a:extLst>
              <a:ext uri="{FF2B5EF4-FFF2-40B4-BE49-F238E27FC236}">
                <a16:creationId xmlns:a16="http://schemas.microsoft.com/office/drawing/2014/main" id="{64999036-CB2E-4E40-86BA-18D3FFB15F6F}"/>
              </a:ext>
            </a:extLst>
          </p:cNvPr>
          <p:cNvSpPr txBox="1"/>
          <p:nvPr/>
        </p:nvSpPr>
        <p:spPr>
          <a:xfrm>
            <a:off x="838198" y="3668684"/>
            <a:ext cx="113538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텐서보드를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사용해 여러 지표를 시각화 하는 방법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Google Shape;111;p4">
            <a:extLst>
              <a:ext uri="{FF2B5EF4-FFF2-40B4-BE49-F238E27FC236}">
                <a16:creationId xmlns:a16="http://schemas.microsoft.com/office/drawing/2014/main" id="{8A72BF91-B492-42E3-B536-33E81ABB914D}"/>
              </a:ext>
            </a:extLst>
          </p:cNvPr>
          <p:cNvSpPr txBox="1"/>
          <p:nvPr/>
        </p:nvSpPr>
        <p:spPr>
          <a:xfrm>
            <a:off x="838198" y="4379312"/>
            <a:ext cx="96120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배치 정규화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깊이별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분리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합성곱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잔차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연결을 통해 심층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컨브넷을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구성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Google Shape;111;p4">
            <a:extLst>
              <a:ext uri="{FF2B5EF4-FFF2-40B4-BE49-F238E27FC236}">
                <a16:creationId xmlns:a16="http://schemas.microsoft.com/office/drawing/2014/main" id="{2F05D040-42E0-4111-BDB4-52A0EA9D1192}"/>
              </a:ext>
            </a:extLst>
          </p:cNvPr>
          <p:cNvSpPr txBox="1"/>
          <p:nvPr/>
        </p:nvSpPr>
        <p:spPr>
          <a:xfrm>
            <a:off x="838197" y="5089940"/>
            <a:ext cx="1017479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하이퍼파라미터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최적화와 모델 앙상블을 사용하는 이유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Google Shape;111;p4">
            <a:extLst>
              <a:ext uri="{FF2B5EF4-FFF2-40B4-BE49-F238E27FC236}">
                <a16:creationId xmlns:a16="http://schemas.microsoft.com/office/drawing/2014/main" id="{333FD92B-38AB-47FF-B93A-249258A0B091}"/>
              </a:ext>
            </a:extLst>
          </p:cNvPr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장에서 배운 내용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6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콜백을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사용하여 모델의 훈련 과정 제어하기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최적의 검증 손실을 얻기 위해 얼마나 많은 </a:t>
            </a: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에포크가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필요한지 알지 못함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Google Shape;226;p13">
            <a:extLst>
              <a:ext uri="{FF2B5EF4-FFF2-40B4-BE49-F238E27FC236}">
                <a16:creationId xmlns:a16="http://schemas.microsoft.com/office/drawing/2014/main" id="{97959DC2-59D3-4D21-860D-51F9E6387B80}"/>
              </a:ext>
            </a:extLst>
          </p:cNvPr>
          <p:cNvSpPr/>
          <p:nvPr/>
        </p:nvSpPr>
        <p:spPr>
          <a:xfrm>
            <a:off x="1650788" y="2920155"/>
            <a:ext cx="3011648" cy="12023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과대적합이 될 때 까지 충분한 </a:t>
            </a:r>
            <a:r>
              <a:rPr lang="ko-KR" altLang="en-US" sz="1800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에포크로</a:t>
            </a:r>
            <a:r>
              <a:rPr lang="ko-KR" altLang="en-US" sz="18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훈련</a:t>
            </a:r>
            <a:endParaRPr sz="18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2A1BCE-1FA2-4D20-AC68-C472D8D05A67}"/>
              </a:ext>
            </a:extLst>
          </p:cNvPr>
          <p:cNvCxnSpPr>
            <a:cxnSpLocks/>
          </p:cNvCxnSpPr>
          <p:nvPr/>
        </p:nvCxnSpPr>
        <p:spPr>
          <a:xfrm>
            <a:off x="5421955" y="3521312"/>
            <a:ext cx="142477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226;p13">
            <a:extLst>
              <a:ext uri="{FF2B5EF4-FFF2-40B4-BE49-F238E27FC236}">
                <a16:creationId xmlns:a16="http://schemas.microsoft.com/office/drawing/2014/main" id="{1900CEF8-FA62-4FCF-B17F-E717436827C1}"/>
              </a:ext>
            </a:extLst>
          </p:cNvPr>
          <p:cNvSpPr/>
          <p:nvPr/>
        </p:nvSpPr>
        <p:spPr>
          <a:xfrm>
            <a:off x="7529564" y="2920155"/>
            <a:ext cx="3011648" cy="12023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최적의 </a:t>
            </a:r>
            <a:r>
              <a:rPr lang="ko-KR" altLang="en-US" sz="1800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에포크</a:t>
            </a:r>
            <a:r>
              <a:rPr lang="ko-KR" altLang="en-US" sz="18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횟수로</a:t>
            </a:r>
            <a:endParaRPr lang="en-US" altLang="ko-KR" sz="18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새로운 훈련 시작</a:t>
            </a:r>
            <a:endParaRPr sz="18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A334B-E91B-4935-BE07-4D90345E53B9}"/>
              </a:ext>
            </a:extLst>
          </p:cNvPr>
          <p:cNvSpPr txBox="1"/>
          <p:nvPr/>
        </p:nvSpPr>
        <p:spPr>
          <a:xfrm>
            <a:off x="3982935" y="4813411"/>
            <a:ext cx="43028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이러한 방식은 낭비가 심함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콜백을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사용하여 모델의 훈련 과정 제어하기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콜백</a:t>
            </a:r>
            <a:r>
              <a:rPr lang="en-US" altLang="ko-KR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모델의 </a:t>
            </a:r>
            <a:r>
              <a:rPr lang="en-US" altLang="ko-KR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fit() 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메서드가 호출될 때 전달되는 객체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Google Shape;111;p4">
            <a:extLst>
              <a:ext uri="{FF2B5EF4-FFF2-40B4-BE49-F238E27FC236}">
                <a16:creationId xmlns:a16="http://schemas.microsoft.com/office/drawing/2014/main" id="{C8F35978-B9CA-4CC4-8A31-A5457F6322C2}"/>
              </a:ext>
            </a:extLst>
          </p:cNvPr>
          <p:cNvSpPr txBox="1"/>
          <p:nvPr/>
        </p:nvSpPr>
        <p:spPr>
          <a:xfrm>
            <a:off x="3100316" y="2715166"/>
            <a:ext cx="59913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훈련하는 동안 모델은 여러 지점에서 </a:t>
            </a:r>
            <a:r>
              <a:rPr lang="ko-KR" altLang="en-US" sz="18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콜백을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호출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BD3CB2-77C8-4377-8C0A-06E21CC3B4C2}"/>
              </a:ext>
            </a:extLst>
          </p:cNvPr>
          <p:cNvCxnSpPr>
            <a:cxnSpLocks/>
          </p:cNvCxnSpPr>
          <p:nvPr/>
        </p:nvCxnSpPr>
        <p:spPr>
          <a:xfrm>
            <a:off x="6096000" y="3340934"/>
            <a:ext cx="0" cy="42076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11;p4">
            <a:extLst>
              <a:ext uri="{FF2B5EF4-FFF2-40B4-BE49-F238E27FC236}">
                <a16:creationId xmlns:a16="http://schemas.microsoft.com/office/drawing/2014/main" id="{C56D3462-E635-4608-A6F0-0ADBD3C6E7A3}"/>
              </a:ext>
            </a:extLst>
          </p:cNvPr>
          <p:cNvSpPr txBox="1"/>
          <p:nvPr/>
        </p:nvSpPr>
        <p:spPr>
          <a:xfrm>
            <a:off x="3100316" y="4018130"/>
            <a:ext cx="59913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콜백은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모델의 상태와 성능에 대한 모든 정보에 접근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28D20A-547D-4092-A185-6A5A26D8B555}"/>
              </a:ext>
            </a:extLst>
          </p:cNvPr>
          <p:cNvCxnSpPr>
            <a:cxnSpLocks/>
          </p:cNvCxnSpPr>
          <p:nvPr/>
        </p:nvCxnSpPr>
        <p:spPr>
          <a:xfrm>
            <a:off x="6096000" y="4643898"/>
            <a:ext cx="0" cy="42076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11;p4">
            <a:extLst>
              <a:ext uri="{FF2B5EF4-FFF2-40B4-BE49-F238E27FC236}">
                <a16:creationId xmlns:a16="http://schemas.microsoft.com/office/drawing/2014/main" id="{EAFA11A3-3733-400F-BF72-C58472FE0124}"/>
              </a:ext>
            </a:extLst>
          </p:cNvPr>
          <p:cNvSpPr txBox="1"/>
          <p:nvPr/>
        </p:nvSpPr>
        <p:spPr>
          <a:xfrm>
            <a:off x="3100316" y="5321094"/>
            <a:ext cx="59913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훈련 중지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,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모델 저장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,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가중치 적재 등의 동작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69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콜백을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사용하여 모델의 훈련 과정 제어하기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콜백을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사용하는 사례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Google Shape;111;p4">
            <a:extLst>
              <a:ext uri="{FF2B5EF4-FFF2-40B4-BE49-F238E27FC236}">
                <a16:creationId xmlns:a16="http://schemas.microsoft.com/office/drawing/2014/main" id="{381AA579-AADB-4DB8-9667-81752105E725}"/>
              </a:ext>
            </a:extLst>
          </p:cNvPr>
          <p:cNvSpPr txBox="1"/>
          <p:nvPr/>
        </p:nvSpPr>
        <p:spPr>
          <a:xfrm>
            <a:off x="838198" y="2462294"/>
            <a:ext cx="100743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체크포인트 저장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훈련하는 동안 어떤 지점에서 모델의 현재 가중치를 저장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Google Shape;111;p4">
            <a:extLst>
              <a:ext uri="{FF2B5EF4-FFF2-40B4-BE49-F238E27FC236}">
                <a16:creationId xmlns:a16="http://schemas.microsoft.com/office/drawing/2014/main" id="{1F166F8A-CD34-4177-9448-D7630061EF1E}"/>
              </a:ext>
            </a:extLst>
          </p:cNvPr>
          <p:cNvSpPr txBox="1"/>
          <p:nvPr/>
        </p:nvSpPr>
        <p:spPr>
          <a:xfrm>
            <a:off x="838198" y="3203142"/>
            <a:ext cx="100743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조기 종료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검증 손실이 더 이상 향상되지 않을 때 훈련을 중지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Google Shape;111;p4">
            <a:extLst>
              <a:ext uri="{FF2B5EF4-FFF2-40B4-BE49-F238E27FC236}">
                <a16:creationId xmlns:a16="http://schemas.microsoft.com/office/drawing/2014/main" id="{83DF8830-9FF3-4DAE-B1E9-4BE932E1F291}"/>
              </a:ext>
            </a:extLst>
          </p:cNvPr>
          <p:cNvSpPr txBox="1"/>
          <p:nvPr/>
        </p:nvSpPr>
        <p:spPr>
          <a:xfrm>
            <a:off x="838198" y="3943990"/>
            <a:ext cx="100743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훈련하는 동안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하이퍼파라미터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값을 동적으로 조정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옵티마이저의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학습률과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같은 경우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7" name="Google Shape;111;p4">
            <a:extLst>
              <a:ext uri="{FF2B5EF4-FFF2-40B4-BE49-F238E27FC236}">
                <a16:creationId xmlns:a16="http://schemas.microsoft.com/office/drawing/2014/main" id="{311BAA06-9102-4A74-BE5F-A9459D4A3AEA}"/>
              </a:ext>
            </a:extLst>
          </p:cNvPr>
          <p:cNvSpPr txBox="1"/>
          <p:nvPr/>
        </p:nvSpPr>
        <p:spPr>
          <a:xfrm>
            <a:off x="838198" y="4684838"/>
            <a:ext cx="100743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훈련과 검증 지표를 기록하고 시각화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앞에서 봐왔던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케라스의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진행 표시줄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77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콜백을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사용하여 모델의 훈련 과정 제어하기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체크포인트와 조기 종료 </a:t>
            </a: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콜백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89AD70E-589A-474C-A89F-B14A014E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446287"/>
            <a:ext cx="6868889" cy="231936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68C535-058F-4BEC-962A-10E8A13C9188}"/>
              </a:ext>
            </a:extLst>
          </p:cNvPr>
          <p:cNvSpPr/>
          <p:nvPr/>
        </p:nvSpPr>
        <p:spPr>
          <a:xfrm>
            <a:off x="2049863" y="2970851"/>
            <a:ext cx="1386673" cy="2009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B7A02C-4B1F-4A56-8DD0-C0807BB0099F}"/>
              </a:ext>
            </a:extLst>
          </p:cNvPr>
          <p:cNvSpPr/>
          <p:nvPr/>
        </p:nvSpPr>
        <p:spPr>
          <a:xfrm>
            <a:off x="2049862" y="3171818"/>
            <a:ext cx="884257" cy="2110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9CF7CC-29DB-4199-97DF-D8A01CD34BE0}"/>
              </a:ext>
            </a:extLst>
          </p:cNvPr>
          <p:cNvSpPr/>
          <p:nvPr/>
        </p:nvSpPr>
        <p:spPr>
          <a:xfrm>
            <a:off x="2051537" y="3816587"/>
            <a:ext cx="1535725" cy="2009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9D28DC-BA68-4A58-8AF5-D238C5226199}"/>
              </a:ext>
            </a:extLst>
          </p:cNvPr>
          <p:cNvSpPr/>
          <p:nvPr/>
        </p:nvSpPr>
        <p:spPr>
          <a:xfrm>
            <a:off x="2053212" y="4049374"/>
            <a:ext cx="1433566" cy="1875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F0D922-6B91-4CEB-A80B-0D83540BC7A2}"/>
              </a:ext>
            </a:extLst>
          </p:cNvPr>
          <p:cNvSpPr/>
          <p:nvPr/>
        </p:nvSpPr>
        <p:spPr>
          <a:xfrm>
            <a:off x="2054887" y="4262064"/>
            <a:ext cx="1602713" cy="20599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Google Shape;111;p4">
            <a:extLst>
              <a:ext uri="{FF2B5EF4-FFF2-40B4-BE49-F238E27FC236}">
                <a16:creationId xmlns:a16="http://schemas.microsoft.com/office/drawing/2014/main" id="{16AC2BBA-1865-432E-A587-3991FB216FA9}"/>
              </a:ext>
            </a:extLst>
          </p:cNvPr>
          <p:cNvSpPr txBox="1"/>
          <p:nvPr/>
        </p:nvSpPr>
        <p:spPr>
          <a:xfrm>
            <a:off x="838198" y="5167332"/>
            <a:ext cx="100743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일반적으로 조기 종료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콜백은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모델 체크포인트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콜백과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같이 사용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0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텐서보드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소개</a:t>
            </a:r>
            <a:r>
              <a:rPr lang="en-US" altLang="ko-KR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: </a:t>
            </a: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텐서플로의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시각화 프레임워크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텐서보드</a:t>
            </a:r>
            <a:r>
              <a:rPr lang="en-US" altLang="ko-KR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측정 지표 모니터링과 </a:t>
            </a: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텐서보드</a:t>
            </a:r>
            <a:r>
              <a:rPr lang="en-US" altLang="ko-KR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활성화 출력 히스토그램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28FD0D-838D-4E14-9589-9E2BC7936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1394" y="2567782"/>
            <a:ext cx="4431652" cy="3350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A06289-0075-4D98-9133-CE11FE5146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0"/>
          <a:stretch>
            <a:fillRect/>
          </a:stretch>
        </p:blipFill>
        <p:spPr>
          <a:xfrm>
            <a:off x="6505575" y="2539753"/>
            <a:ext cx="4583305" cy="33746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221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텐서보드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소개</a:t>
            </a:r>
            <a:r>
              <a:rPr lang="en-US" altLang="ko-KR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: </a:t>
            </a: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텐서플로의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시각화 프레임워크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텐서보드</a:t>
            </a:r>
            <a:r>
              <a:rPr lang="en-US" altLang="ko-KR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반응형 </a:t>
            </a:r>
            <a:r>
              <a:rPr lang="en-US" altLang="ko-KR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3D 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단어 </a:t>
            </a: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임베딩의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시각화와 </a:t>
            </a: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텐서보드</a:t>
            </a:r>
            <a:r>
              <a:rPr lang="en-US" altLang="ko-KR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텐서플로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그래프의 시각화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2FFF24-0600-4D06-89B3-C9FFF5C5E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2273" y="2489355"/>
            <a:ext cx="4266398" cy="34938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464866-A69A-4079-989E-310E33875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12213" y="2473118"/>
            <a:ext cx="4483008" cy="35059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20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텐서보드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소개</a:t>
            </a:r>
            <a:r>
              <a:rPr lang="en-US" altLang="ko-KR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: </a:t>
            </a: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텐서플로의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시각화 프레임워크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Plot_model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함수가 만든 모델의 층 그래프와 크기 정보가 포함된 모델 </a:t>
            </a: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그레프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364EF80-122F-448B-936C-8B94CC7C99E8}"/>
              </a:ext>
            </a:extLst>
          </p:cNvPr>
          <p:cNvGrpSpPr/>
          <p:nvPr/>
        </p:nvGrpSpPr>
        <p:grpSpPr>
          <a:xfrm>
            <a:off x="1305840" y="2154410"/>
            <a:ext cx="3833184" cy="4085615"/>
            <a:chOff x="1275695" y="2349307"/>
            <a:chExt cx="3833184" cy="408561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6D5832-1D93-4BF0-B6EC-A1B84A832AC1}"/>
                </a:ext>
              </a:extLst>
            </p:cNvPr>
            <p:cNvSpPr/>
            <p:nvPr/>
          </p:nvSpPr>
          <p:spPr>
            <a:xfrm>
              <a:off x="1894375" y="2349307"/>
              <a:ext cx="2607286" cy="3849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Embed_input</a:t>
              </a:r>
              <a:r>
                <a:rPr lang="en-US" altLang="ko-KR" sz="12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:</a:t>
              </a:r>
              <a:r>
                <a:rPr lang="ko-KR" altLang="en-US" sz="12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InputLayer</a:t>
              </a:r>
              <a:endParaRPr lang="en-US" altLang="ko-KR" sz="12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13D559-AA9A-44EB-BC9D-22D8DD2DBFE2}"/>
                </a:ext>
              </a:extLst>
            </p:cNvPr>
            <p:cNvSpPr/>
            <p:nvPr/>
          </p:nvSpPr>
          <p:spPr>
            <a:xfrm>
              <a:off x="2266164" y="2966087"/>
              <a:ext cx="1863708" cy="3849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Embed: Embedding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1771E0-7461-436C-A815-E31AB65C6432}"/>
                </a:ext>
              </a:extLst>
            </p:cNvPr>
            <p:cNvSpPr/>
            <p:nvPr/>
          </p:nvSpPr>
          <p:spPr>
            <a:xfrm>
              <a:off x="2266164" y="3582867"/>
              <a:ext cx="1863708" cy="3849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Conv1d_1: Conv1D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1D041-B6FB-46F6-A0B9-38F03FCFA43B}"/>
                </a:ext>
              </a:extLst>
            </p:cNvPr>
            <p:cNvSpPr/>
            <p:nvPr/>
          </p:nvSpPr>
          <p:spPr>
            <a:xfrm>
              <a:off x="1683360" y="4199647"/>
              <a:ext cx="3029316" cy="3849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Max_pooling1d_1: MaxPooling1D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4BCDB3-2A32-4F7D-92DF-19A99F35B887}"/>
                </a:ext>
              </a:extLst>
            </p:cNvPr>
            <p:cNvSpPr/>
            <p:nvPr/>
          </p:nvSpPr>
          <p:spPr>
            <a:xfrm>
              <a:off x="2266164" y="4816427"/>
              <a:ext cx="1863708" cy="3849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Conv1d_2: Conv1D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6C718A0-1C6B-4021-86DA-EE160EC4AC14}"/>
                </a:ext>
              </a:extLst>
            </p:cNvPr>
            <p:cNvSpPr/>
            <p:nvPr/>
          </p:nvSpPr>
          <p:spPr>
            <a:xfrm>
              <a:off x="1275695" y="5433207"/>
              <a:ext cx="3833184" cy="3849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Global_max_pooling1d_1: GlobalMaxPooling1D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60B93DA-FB2D-470B-AB1F-61520C9D9BCF}"/>
                </a:ext>
              </a:extLst>
            </p:cNvPr>
            <p:cNvSpPr/>
            <p:nvPr/>
          </p:nvSpPr>
          <p:spPr>
            <a:xfrm>
              <a:off x="1872865" y="6049987"/>
              <a:ext cx="2607286" cy="3849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Dense_1: Dense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7E765A7-73CF-4609-900B-9925FFCE39E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3198018" y="2734242"/>
              <a:ext cx="0" cy="23184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DCA5926-DCBD-4001-AEDD-5E2686F23690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18" y="3351022"/>
              <a:ext cx="0" cy="23184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AD053CE-CEA2-433F-AC93-912DFC6430CB}"/>
                </a:ext>
              </a:extLst>
            </p:cNvPr>
            <p:cNvCxnSpPr>
              <a:cxnSpLocks/>
            </p:cNvCxnSpPr>
            <p:nvPr/>
          </p:nvCxnSpPr>
          <p:spPr>
            <a:xfrm>
              <a:off x="3192287" y="4584582"/>
              <a:ext cx="0" cy="23184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CDFE892-C55F-451A-924B-E7BEB944B1C6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08" y="5201362"/>
              <a:ext cx="0" cy="23184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A59AFAB-1E23-4BC3-AC71-AA6A10187ECF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08" y="5818142"/>
              <a:ext cx="0" cy="23184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EB1E55B-03DA-4410-B376-D420D790E768}"/>
                </a:ext>
              </a:extLst>
            </p:cNvPr>
            <p:cNvCxnSpPr>
              <a:cxnSpLocks/>
            </p:cNvCxnSpPr>
            <p:nvPr/>
          </p:nvCxnSpPr>
          <p:spPr>
            <a:xfrm>
              <a:off x="3192287" y="3967802"/>
              <a:ext cx="0" cy="23184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72327A11-832C-4641-BD81-DF3AAA78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986" y="2042638"/>
            <a:ext cx="3639494" cy="43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5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947620" y="4435366"/>
            <a:ext cx="629523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0" i="0" u="none" strike="noStrike" cap="none" dirty="0">
                <a:solidFill>
                  <a:srgbClr val="000000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  <a:sym typeface="Arial"/>
              </a:rPr>
              <a:t>모델 성능을 최대로 끌어올리기</a:t>
            </a:r>
            <a:endParaRPr sz="1200" b="0" i="0" u="none" strike="noStrike" cap="none" dirty="0">
              <a:solidFill>
                <a:schemeClr val="dk1"/>
              </a:solidFill>
              <a:latin typeface="Noto Sans Mono CJK KR Regular" panose="020B0500000000000000" pitchFamily="34" charset="-127"/>
              <a:ea typeface="Noto Sans Mono CJK KR Regular" panose="020B0500000000000000" pitchFamily="34" charset="-127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261956" y="1555230"/>
            <a:ext cx="9942857" cy="33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34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7.3</a:t>
            </a:r>
            <a:endParaRPr sz="12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Malgun Gothic"/>
              <a:sym typeface="Malgun Gothic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3889699" y="2517394"/>
            <a:ext cx="2748172" cy="913199"/>
            <a:chOff x="5834549" y="3776092"/>
            <a:chExt cx="4122258" cy="1369799"/>
          </a:xfrm>
        </p:grpSpPr>
        <p:pic>
          <p:nvPicPr>
            <p:cNvPr id="87" name="Google Shape;87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41280" y="4066363"/>
              <a:ext cx="2908796" cy="611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"/>
            <p:cNvSpPr txBox="1"/>
            <p:nvPr/>
          </p:nvSpPr>
          <p:spPr>
            <a:xfrm>
              <a:off x="5834549" y="3776092"/>
              <a:ext cx="4122258" cy="1369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6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CHAPTER</a:t>
              </a:r>
              <a:endPara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262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590</Words>
  <Application>Microsoft Office PowerPoint</Application>
  <PresentationFormat>와이드스크린</PresentationFormat>
  <Paragraphs>86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 Sans CJK KR Regular</vt:lpstr>
      <vt:lpstr>Noto Sans Mono CJK KR Regular</vt:lpstr>
      <vt:lpstr>Malgun Gothic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wlfkrdl2@gmail.com</dc:creator>
  <cp:lastModifiedBy>wlfkrdl2@gmail.com</cp:lastModifiedBy>
  <cp:revision>122</cp:revision>
  <dcterms:created xsi:type="dcterms:W3CDTF">2022-01-10T04:37:41Z</dcterms:created>
  <dcterms:modified xsi:type="dcterms:W3CDTF">2022-01-27T12:33:57Z</dcterms:modified>
</cp:coreProperties>
</file>