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9" r:id="rId2"/>
    <p:sldId id="257" r:id="rId3"/>
    <p:sldId id="263" r:id="rId4"/>
    <p:sldId id="26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0" r:id="rId13"/>
    <p:sldId id="278" r:id="rId14"/>
    <p:sldId id="279" r:id="rId15"/>
    <p:sldId id="286" r:id="rId16"/>
    <p:sldId id="280" r:id="rId17"/>
    <p:sldId id="284" r:id="rId18"/>
    <p:sldId id="285" r:id="rId19"/>
    <p:sldId id="283" r:id="rId20"/>
    <p:sldId id="269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>
      <p:cViewPr varScale="1">
        <p:scale>
          <a:sx n="63" d="100"/>
          <a:sy n="63" d="100"/>
        </p:scale>
        <p:origin x="13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온도 = 0.2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0.01</c:v>
                </c:pt>
                <c:pt idx="1">
                  <c:v>0.5</c:v>
                </c:pt>
                <c:pt idx="2">
                  <c:v>0</c:v>
                </c:pt>
                <c:pt idx="3">
                  <c:v>0.05</c:v>
                </c:pt>
                <c:pt idx="4">
                  <c:v>0.01</c:v>
                </c:pt>
                <c:pt idx="5">
                  <c:v>0.1</c:v>
                </c:pt>
                <c:pt idx="6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AB-4F42-B177-5DAC1E4815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2162096"/>
        <c:axId val="1832163344"/>
      </c:barChart>
      <c:catAx>
        <c:axId val="183216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2163344"/>
        <c:crosses val="autoZero"/>
        <c:auto val="1"/>
        <c:lblAlgn val="ctr"/>
        <c:lblOffset val="100"/>
        <c:noMultiLvlLbl val="0"/>
      </c:catAx>
      <c:valAx>
        <c:axId val="1832163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2162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25400" cap="flat" cmpd="sng" algn="ctr">
      <a:solidFill>
        <a:schemeClr val="accent5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온도 </a:t>
            </a:r>
            <a:r>
              <a:rPr lang="en-US"/>
              <a:t>= 1.0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온도 = 0.2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0.1</c:v>
                </c:pt>
                <c:pt idx="1">
                  <c:v>0.2</c:v>
                </c:pt>
                <c:pt idx="2">
                  <c:v>0.1</c:v>
                </c:pt>
                <c:pt idx="3">
                  <c:v>0.2</c:v>
                </c:pt>
                <c:pt idx="4">
                  <c:v>0.15</c:v>
                </c:pt>
                <c:pt idx="5">
                  <c:v>0.15</c:v>
                </c:pt>
                <c:pt idx="6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A3-46EF-8344-5C2DB73C5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2162096"/>
        <c:axId val="1832163344"/>
      </c:barChart>
      <c:catAx>
        <c:axId val="183216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2163344"/>
        <c:crosses val="autoZero"/>
        <c:auto val="1"/>
        <c:lblAlgn val="ctr"/>
        <c:lblOffset val="100"/>
        <c:noMultiLvlLbl val="0"/>
      </c:catAx>
      <c:valAx>
        <c:axId val="1832163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2162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25400" cap="flat" cmpd="sng" algn="ctr">
      <a:solidFill>
        <a:schemeClr val="accent5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C2C0E-4FD0-4A44-BC7F-CB51BE06FAF8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E94CF-8A01-4B66-89A4-887215D6A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189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E94CF-8A01-4B66-89A4-887215D6A19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13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1429" y="6653050"/>
            <a:ext cx="9442857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900" kern="0" spc="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생성 모델을 위한 딥러닝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85714" y="2098714"/>
            <a:ext cx="14914286" cy="4924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400" kern="0" spc="4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08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715000" y="3633950"/>
            <a:ext cx="4122258" cy="2102805"/>
            <a:chOff x="5715000" y="3562634"/>
            <a:chExt cx="4122258" cy="210280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5715000" y="3562634"/>
              <a:ext cx="4122258" cy="2102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kern="0" spc="31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CHAPTER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BDDCB1-B8DF-46A9-B2D8-6C4D510CB647}"/>
              </a:ext>
            </a:extLst>
          </p:cNvPr>
          <p:cNvSpPr txBox="1"/>
          <p:nvPr/>
        </p:nvSpPr>
        <p:spPr>
          <a:xfrm>
            <a:off x="304800" y="803850"/>
            <a:ext cx="9067800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에포크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20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endParaRPr lang="en-US" altLang="ko-KR" dirty="0">
              <a:solidFill>
                <a:srgbClr val="000000"/>
              </a:solidFill>
              <a:highlight>
                <a:srgbClr val="00FFFF"/>
              </a:highlight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시드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텍스트: 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slowly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ascending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ranks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and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classes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which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through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"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온도: 0.2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slowly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ascending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ranks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and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classes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which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through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for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same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for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fact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that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superiority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present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sense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bring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states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same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and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sense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same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time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same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time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sense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is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all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same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superstill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look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and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superiority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same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time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and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same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as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fact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that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is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sense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become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and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sense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same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superstill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present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something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same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same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time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same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and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온도: 0.5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slowly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ascending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ranks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and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classes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which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through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for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other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world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a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countrovity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and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with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general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and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an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explanation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most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and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anything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and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literation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past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that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same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fact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same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incased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receed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and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faurtly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and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with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act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and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seriously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deception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mankind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and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consequence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sense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existence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life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fact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that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souls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and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fashion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superiority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future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a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distinguician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has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not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which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온도: 1.0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slowly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ascending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ranks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and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classes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which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through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for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ome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it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repulsed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by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sick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and,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is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lacking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frex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mark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a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notable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anything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rankinds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that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assigned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them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with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peculiared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as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wquies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some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learn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crkedlations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with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inligicace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difficulty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spirit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conscience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,"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which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it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is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neiching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who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wond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is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striye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as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clasper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"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germany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occasion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brief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true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last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preachs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as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we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should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it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now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order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apparently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artingszfessing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than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with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reduced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science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things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560BD-B62E-48FE-B74A-DAAEBADB09DA}"/>
              </a:ext>
            </a:extLst>
          </p:cNvPr>
          <p:cNvSpPr txBox="1"/>
          <p:nvPr/>
        </p:nvSpPr>
        <p:spPr>
          <a:xfrm>
            <a:off x="9405257" y="803850"/>
            <a:ext cx="8763000" cy="911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에포크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59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시드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텍스트: 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slowly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ascending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ranks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through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온도: 0.2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slowly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ascending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ranks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through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present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consideration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invention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taste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and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contradiction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contrary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superfulness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contrary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온도: 0.5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slowly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ascending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ranks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through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own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sense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precisely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strange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present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calual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heavy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would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himself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perhapslabbbk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conception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contrary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flother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virtues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brutaly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believes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desire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strange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determine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europeaned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experience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disposed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highes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conscience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and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온도: 1.0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slowly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ascending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ranks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through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folly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sense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ceurose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dull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every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things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neverthtinior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feshing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and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around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solitude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futurals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leaded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badness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dramaum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could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partially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feminine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revenge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intrudificiates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spirit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,"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weii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itself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and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sould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gromport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datise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externess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unif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eleva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335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447800" y="1374797"/>
            <a:ext cx="14706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정리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35264" y="2215098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5" name="Object 11">
            <a:extLst>
              <a:ext uri="{FF2B5EF4-FFF2-40B4-BE49-F238E27FC236}">
                <a16:creationId xmlns:a16="http://schemas.microsoft.com/office/drawing/2014/main" id="{92711959-4C79-4A79-8992-576D33149006}"/>
              </a:ext>
            </a:extLst>
          </p:cNvPr>
          <p:cNvSpPr txBox="1"/>
          <p:nvPr/>
        </p:nvSpPr>
        <p:spPr>
          <a:xfrm>
            <a:off x="1447800" y="2310604"/>
            <a:ext cx="15697201" cy="30454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  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이전의 토큰이 주어지면 다음 토큰을 예측하는 모델을 훈련하여 시퀀스 데이터를 생성할 수 있다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   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텍스트의 경우 이런 모델을 언어 모델이라고 칭함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.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단어 또는 글자 단위 모두 가능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 marL="342900" indent="-342900">
              <a:lnSpc>
                <a:spcPct val="250000"/>
              </a:lnSpc>
              <a:buFontTx/>
              <a:buChar char="-"/>
            </a:pP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다음 토큰을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샘플링할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때 모델이 만든 출력에 집중하는 것과 무작위성을 주입하는 것 사이에 균형을 맞춰야 함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 marL="342900" indent="-342900">
              <a:lnSpc>
                <a:spcPct val="250000"/>
              </a:lnSpc>
              <a:buFontTx/>
              <a:buChar char="-"/>
            </a:pP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이를 위해 소프트 맥스 온도 개념을 사용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-&gt;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다양한 실험을 통해 적절한 값을 찾아야 함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135980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1429" y="6653050"/>
            <a:ext cx="9442857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900" kern="0" spc="100" dirty="0" err="1">
                <a:solidFill>
                  <a:srgbClr val="000000"/>
                </a:solidFill>
                <a:latin typeface="Gmarket Sans Medium" pitchFamily="34" charset="0"/>
              </a:rPr>
              <a:t>딥드림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85714" y="2098714"/>
            <a:ext cx="14914286" cy="4924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400" kern="0" spc="4100" dirty="0">
                <a:solidFill>
                  <a:srgbClr val="000000"/>
                </a:solidFill>
                <a:latin typeface="Noto Sans CJK KR Regular" pitchFamily="34" charset="0"/>
              </a:rPr>
              <a:t>8.2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895600" y="1866900"/>
            <a:ext cx="4122258" cy="2102805"/>
            <a:chOff x="5834549" y="3409589"/>
            <a:chExt cx="4122258" cy="210280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5834549" y="3409589"/>
              <a:ext cx="4122258" cy="2102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kern="0" spc="31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CHAPTER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9370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447800" y="2310604"/>
            <a:ext cx="16383000" cy="3814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 -    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합성곱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신경망이 학습한 표현을 사용하여 예술적으로 이미지를 조작하는 기법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 marL="342900" indent="-342900">
              <a:lnSpc>
                <a:spcPct val="250000"/>
              </a:lnSpc>
              <a:buFontTx/>
              <a:buChar char="-"/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2015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년 여름 구글이 카페 딥러닝 라이브러리를 사용하여 구현한 것을 처음 공개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 marL="342900" indent="-342900">
              <a:lnSpc>
                <a:spcPct val="250000"/>
              </a:lnSpc>
              <a:buFontTx/>
              <a:buChar char="-"/>
            </a:pP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딥드림에서는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특정 필터가 아니라 전체 층의 활성화를 최대화 하며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,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한꺼번에 많은 특성을 섞어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시각화함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 marL="342900" indent="-342900">
              <a:lnSpc>
                <a:spcPct val="250000"/>
              </a:lnSpc>
              <a:buFontTx/>
              <a:buChar char="-"/>
            </a:pP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빈 이미지나 노이즈가 조금 있는 입력이 아니라 이미 가지고 있는 이미지를 사용하여 기존 시각 패턴을 바탕으로 이미지 요소들을 왜곡시킴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 marL="342900" indent="-342900">
              <a:lnSpc>
                <a:spcPct val="250000"/>
              </a:lnSpc>
              <a:buFontTx/>
              <a:buChar char="-"/>
            </a:pP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입력 이미지는 시각 품질을 높이기 위해 여러 다른 스케일로 처리함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47800" y="1374797"/>
            <a:ext cx="658686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  <a:latin typeface="S-Core Dream 5 Medium" pitchFamily="34" charset="0"/>
              </a:rPr>
              <a:t>딥드림이란</a:t>
            </a:r>
            <a:r>
              <a:rPr lang="en-US" altLang="ko-KR" sz="3600" dirty="0">
                <a:solidFill>
                  <a:srgbClr val="000000"/>
                </a:solidFill>
                <a:latin typeface="S-Core Dream 5 Medium" pitchFamily="34" charset="0"/>
              </a:rPr>
              <a:t>?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35264" y="2215098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365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447800" y="1374797"/>
            <a:ext cx="658686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  <a:latin typeface="S-Core Dream 5 Medium" pitchFamily="34" charset="0"/>
              </a:rPr>
              <a:t>케라스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 </a:t>
            </a:r>
            <a:r>
              <a:rPr lang="ko-KR" altLang="en-US" sz="3600" dirty="0" err="1">
                <a:solidFill>
                  <a:srgbClr val="000000"/>
                </a:solidFill>
                <a:latin typeface="S-Core Dream 5 Medium" pitchFamily="34" charset="0"/>
              </a:rPr>
              <a:t>딥드림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 구현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35264" y="2215098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8" name="그룹 1001">
            <a:extLst>
              <a:ext uri="{FF2B5EF4-FFF2-40B4-BE49-F238E27FC236}">
                <a16:creationId xmlns:a16="http://schemas.microsoft.com/office/drawing/2014/main" id="{438462D9-BE38-4C6C-9304-EAE49FDC4D94}"/>
              </a:ext>
            </a:extLst>
          </p:cNvPr>
          <p:cNvGrpSpPr/>
          <p:nvPr/>
        </p:nvGrpSpPr>
        <p:grpSpPr>
          <a:xfrm>
            <a:off x="1295400" y="2590648"/>
            <a:ext cx="9829800" cy="3214357"/>
            <a:chOff x="6742857" y="1885350"/>
            <a:chExt cx="9904762" cy="3618279"/>
          </a:xfrm>
        </p:grpSpPr>
        <p:pic>
          <p:nvPicPr>
            <p:cNvPr id="9" name="Object 2">
              <a:extLst>
                <a:ext uri="{FF2B5EF4-FFF2-40B4-BE49-F238E27FC236}">
                  <a16:creationId xmlns:a16="http://schemas.microsoft.com/office/drawing/2014/main" id="{4135B432-CC4B-4F15-A9F4-7BE83077C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2857" y="1885350"/>
              <a:ext cx="9904762" cy="3618279"/>
            </a:xfrm>
            <a:prstGeom prst="rect">
              <a:avLst/>
            </a:prstGeom>
          </p:spPr>
        </p:pic>
      </p:grpSp>
      <p:grpSp>
        <p:nvGrpSpPr>
          <p:cNvPr id="10" name="그룹 1006">
            <a:extLst>
              <a:ext uri="{FF2B5EF4-FFF2-40B4-BE49-F238E27FC236}">
                <a16:creationId xmlns:a16="http://schemas.microsoft.com/office/drawing/2014/main" id="{A251BEA6-9B29-49F4-9EEC-877FB6F7E886}"/>
              </a:ext>
            </a:extLst>
          </p:cNvPr>
          <p:cNvGrpSpPr/>
          <p:nvPr/>
        </p:nvGrpSpPr>
        <p:grpSpPr>
          <a:xfrm>
            <a:off x="1295399" y="2610061"/>
            <a:ext cx="673627" cy="702684"/>
            <a:chOff x="6742857" y="1904762"/>
            <a:chExt cx="666667" cy="692004"/>
          </a:xfrm>
        </p:grpSpPr>
        <p:grpSp>
          <p:nvGrpSpPr>
            <p:cNvPr id="12" name="그룹 1007">
              <a:extLst>
                <a:ext uri="{FF2B5EF4-FFF2-40B4-BE49-F238E27FC236}">
                  <a16:creationId xmlns:a16="http://schemas.microsoft.com/office/drawing/2014/main" id="{DFAE52B9-0F01-45A3-8940-857514084A79}"/>
                </a:ext>
              </a:extLst>
            </p:cNvPr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16" name="Object 21">
                <a:extLst>
                  <a:ext uri="{FF2B5EF4-FFF2-40B4-BE49-F238E27FC236}">
                    <a16:creationId xmlns:a16="http://schemas.microsoft.com/office/drawing/2014/main" id="{88ECD5CC-0A35-4EAE-8100-284D69A25A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14" name="Object 24">
              <a:extLst>
                <a:ext uri="{FF2B5EF4-FFF2-40B4-BE49-F238E27FC236}">
                  <a16:creationId xmlns:a16="http://schemas.microsoft.com/office/drawing/2014/main" id="{E8EF0D6C-EB9E-4026-8D18-E2F36FB7902C}"/>
                </a:ext>
              </a:extLst>
            </p:cNvPr>
            <p:cNvSpPr txBox="1"/>
            <p:nvPr/>
          </p:nvSpPr>
          <p:spPr>
            <a:xfrm>
              <a:off x="6624121" y="1930116"/>
              <a:ext cx="904138" cy="7999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FFFF"/>
                  </a:solidFill>
                  <a:latin typeface="Noto Sans CJK KR Regular" pitchFamily="34" charset="0"/>
                  <a:cs typeface="Noto Sans CJK KR Regular" pitchFamily="34" charset="0"/>
                </a:rPr>
                <a:t>01</a:t>
              </a:r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1E7368-D030-4A36-87C8-75B5E9EBF493}"/>
              </a:ext>
            </a:extLst>
          </p:cNvPr>
          <p:cNvSpPr txBox="1"/>
          <p:nvPr/>
        </p:nvSpPr>
        <p:spPr>
          <a:xfrm>
            <a:off x="2164921" y="2843667"/>
            <a:ext cx="493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사전 훈련된 </a:t>
            </a:r>
            <a:r>
              <a:rPr lang="ko-KR" altLang="en-US" dirty="0" err="1"/>
              <a:t>인셉션</a:t>
            </a:r>
            <a:r>
              <a:rPr lang="ko-KR" altLang="en-US" dirty="0"/>
              <a:t> </a:t>
            </a:r>
            <a:r>
              <a:rPr lang="en-US" altLang="ko-KR" dirty="0"/>
              <a:t>V3 </a:t>
            </a:r>
            <a:r>
              <a:rPr lang="ko-KR" altLang="en-US" dirty="0"/>
              <a:t>모델 로드하기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B25D4B-078A-4192-9037-9A3DA9617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211" y="3610005"/>
            <a:ext cx="9208937" cy="1810214"/>
          </a:xfrm>
          <a:prstGeom prst="rect">
            <a:avLst/>
          </a:prstGeom>
        </p:spPr>
      </p:pic>
      <p:grpSp>
        <p:nvGrpSpPr>
          <p:cNvPr id="20" name="그룹 1001">
            <a:extLst>
              <a:ext uri="{FF2B5EF4-FFF2-40B4-BE49-F238E27FC236}">
                <a16:creationId xmlns:a16="http://schemas.microsoft.com/office/drawing/2014/main" id="{6A0A7C18-9A07-4D47-93E9-CE749E11C0C3}"/>
              </a:ext>
            </a:extLst>
          </p:cNvPr>
          <p:cNvGrpSpPr/>
          <p:nvPr/>
        </p:nvGrpSpPr>
        <p:grpSpPr>
          <a:xfrm>
            <a:off x="11963400" y="2590648"/>
            <a:ext cx="4285343" cy="3214357"/>
            <a:chOff x="6742857" y="1885350"/>
            <a:chExt cx="9904762" cy="3618279"/>
          </a:xfrm>
        </p:grpSpPr>
        <p:pic>
          <p:nvPicPr>
            <p:cNvPr id="21" name="Object 2">
              <a:extLst>
                <a:ext uri="{FF2B5EF4-FFF2-40B4-BE49-F238E27FC236}">
                  <a16:creationId xmlns:a16="http://schemas.microsoft.com/office/drawing/2014/main" id="{A028AE8F-EA2E-474E-90E0-F007F315D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2857" y="1885350"/>
              <a:ext cx="9904762" cy="3618279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BF61D096-EB59-4AD4-92C9-35CCAEA13127}"/>
              </a:ext>
            </a:extLst>
          </p:cNvPr>
          <p:cNvGrpSpPr/>
          <p:nvPr/>
        </p:nvGrpSpPr>
        <p:grpSpPr>
          <a:xfrm>
            <a:off x="11843422" y="2610062"/>
            <a:ext cx="913577" cy="708908"/>
            <a:chOff x="6624121" y="1904762"/>
            <a:chExt cx="904138" cy="698133"/>
          </a:xfrm>
        </p:grpSpPr>
        <p:grpSp>
          <p:nvGrpSpPr>
            <p:cNvPr id="23" name="그룹 1007">
              <a:extLst>
                <a:ext uri="{FF2B5EF4-FFF2-40B4-BE49-F238E27FC236}">
                  <a16:creationId xmlns:a16="http://schemas.microsoft.com/office/drawing/2014/main" id="{04DE4521-501A-4312-8FAD-E43A31063820}"/>
                </a:ext>
              </a:extLst>
            </p:cNvPr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25" name="Object 21">
                <a:extLst>
                  <a:ext uri="{FF2B5EF4-FFF2-40B4-BE49-F238E27FC236}">
                    <a16:creationId xmlns:a16="http://schemas.microsoft.com/office/drawing/2014/main" id="{B3486AE1-5B62-405D-8BD7-56649B4D45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0B14FE0E-2F1D-4303-9A6F-7659AE14F4EF}"/>
                </a:ext>
              </a:extLst>
            </p:cNvPr>
            <p:cNvSpPr txBox="1"/>
            <p:nvPr/>
          </p:nvSpPr>
          <p:spPr>
            <a:xfrm>
              <a:off x="6624121" y="2057317"/>
              <a:ext cx="904138" cy="5455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FFFF"/>
                  </a:solidFill>
                  <a:latin typeface="Noto Sans CJK KR Regular" pitchFamily="34" charset="0"/>
                  <a:cs typeface="Noto Sans CJK KR Regular" pitchFamily="34" charset="0"/>
                </a:rPr>
                <a:t>02</a:t>
              </a:r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90B82ED-4BD3-4921-9007-243F4BB7A0DD}"/>
              </a:ext>
            </a:extLst>
          </p:cNvPr>
          <p:cNvSpPr txBox="1"/>
          <p:nvPr/>
        </p:nvSpPr>
        <p:spPr>
          <a:xfrm>
            <a:off x="12756999" y="2769105"/>
            <a:ext cx="234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딥드림</a:t>
            </a:r>
            <a:r>
              <a:rPr lang="ko-KR" altLang="en-US" dirty="0"/>
              <a:t> 설정하기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BD4CE2-F961-45EF-B37B-9065D7AA30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56999" y="3448132"/>
            <a:ext cx="2819400" cy="1721317"/>
          </a:xfrm>
          <a:prstGeom prst="rect">
            <a:avLst/>
          </a:prstGeom>
        </p:spPr>
      </p:pic>
      <p:grpSp>
        <p:nvGrpSpPr>
          <p:cNvPr id="47" name="그룹 1001">
            <a:extLst>
              <a:ext uri="{FF2B5EF4-FFF2-40B4-BE49-F238E27FC236}">
                <a16:creationId xmlns:a16="http://schemas.microsoft.com/office/drawing/2014/main" id="{03DC07D8-3753-4DFD-A5A9-D5411B24B5D0}"/>
              </a:ext>
            </a:extLst>
          </p:cNvPr>
          <p:cNvGrpSpPr/>
          <p:nvPr/>
        </p:nvGrpSpPr>
        <p:grpSpPr>
          <a:xfrm>
            <a:off x="4632873" y="6114700"/>
            <a:ext cx="9681028" cy="3905600"/>
            <a:chOff x="6742857" y="1885350"/>
            <a:chExt cx="9904762" cy="3618279"/>
          </a:xfrm>
        </p:grpSpPr>
        <p:pic>
          <p:nvPicPr>
            <p:cNvPr id="48" name="Object 2">
              <a:extLst>
                <a:ext uri="{FF2B5EF4-FFF2-40B4-BE49-F238E27FC236}">
                  <a16:creationId xmlns:a16="http://schemas.microsoft.com/office/drawing/2014/main" id="{E89B4AA4-229D-4B7F-9593-A9C630D43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2857" y="1885350"/>
              <a:ext cx="9904762" cy="3618279"/>
            </a:xfrm>
            <a:prstGeom prst="rect">
              <a:avLst/>
            </a:prstGeom>
          </p:spPr>
        </p:pic>
      </p:grpSp>
      <p:grpSp>
        <p:nvGrpSpPr>
          <p:cNvPr id="49" name="그룹 1006">
            <a:extLst>
              <a:ext uri="{FF2B5EF4-FFF2-40B4-BE49-F238E27FC236}">
                <a16:creationId xmlns:a16="http://schemas.microsoft.com/office/drawing/2014/main" id="{8AB0CBEB-56DE-444A-91C2-755A8FB023D6}"/>
              </a:ext>
            </a:extLst>
          </p:cNvPr>
          <p:cNvGrpSpPr/>
          <p:nvPr/>
        </p:nvGrpSpPr>
        <p:grpSpPr>
          <a:xfrm>
            <a:off x="4512896" y="6108386"/>
            <a:ext cx="913577" cy="708908"/>
            <a:chOff x="6624121" y="1904762"/>
            <a:chExt cx="904138" cy="698133"/>
          </a:xfrm>
        </p:grpSpPr>
        <p:grpSp>
          <p:nvGrpSpPr>
            <p:cNvPr id="50" name="그룹 1007">
              <a:extLst>
                <a:ext uri="{FF2B5EF4-FFF2-40B4-BE49-F238E27FC236}">
                  <a16:creationId xmlns:a16="http://schemas.microsoft.com/office/drawing/2014/main" id="{341F978B-0B29-464C-A487-E88D384666EB}"/>
                </a:ext>
              </a:extLst>
            </p:cNvPr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52" name="Object 21">
                <a:extLst>
                  <a:ext uri="{FF2B5EF4-FFF2-40B4-BE49-F238E27FC236}">
                    <a16:creationId xmlns:a16="http://schemas.microsoft.com/office/drawing/2014/main" id="{2BA2DB12-B6B3-4620-838A-4E7E7BAF48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51" name="Object 24">
              <a:extLst>
                <a:ext uri="{FF2B5EF4-FFF2-40B4-BE49-F238E27FC236}">
                  <a16:creationId xmlns:a16="http://schemas.microsoft.com/office/drawing/2014/main" id="{36D362C2-56B2-46A9-B781-B57B4677F652}"/>
                </a:ext>
              </a:extLst>
            </p:cNvPr>
            <p:cNvSpPr txBox="1"/>
            <p:nvPr/>
          </p:nvSpPr>
          <p:spPr>
            <a:xfrm>
              <a:off x="6624121" y="2057317"/>
              <a:ext cx="904138" cy="5455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FFFF"/>
                  </a:solidFill>
                  <a:latin typeface="Noto Sans CJK KR Regular" pitchFamily="34" charset="0"/>
                  <a:cs typeface="Noto Sans CJK KR Regular" pitchFamily="34" charset="0"/>
                </a:rPr>
                <a:t>03</a:t>
              </a:r>
              <a:endParaRPr lang="en-US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BAD6315-6FC9-43E3-BDC4-345860F16726}"/>
              </a:ext>
            </a:extLst>
          </p:cNvPr>
          <p:cNvSpPr txBox="1"/>
          <p:nvPr/>
        </p:nvSpPr>
        <p:spPr>
          <a:xfrm>
            <a:off x="5502394" y="6367719"/>
            <a:ext cx="493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최대화할 손실 정의하기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60FB93-4F34-4CC8-9D71-4EE7E4F6D4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0623" y="6925454"/>
            <a:ext cx="8339419" cy="268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447800" y="1374797"/>
            <a:ext cx="658686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  <a:latin typeface="S-Core Dream 5 Medium" pitchFamily="34" charset="0"/>
              </a:rPr>
              <a:t>케라스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 </a:t>
            </a:r>
            <a:r>
              <a:rPr lang="ko-KR" altLang="en-US" sz="3600" dirty="0" err="1">
                <a:solidFill>
                  <a:srgbClr val="000000"/>
                </a:solidFill>
                <a:latin typeface="S-Core Dream 5 Medium" pitchFamily="34" charset="0"/>
              </a:rPr>
              <a:t>딥드림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 구현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35264" y="2215098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29" name="그룹 1001">
            <a:extLst>
              <a:ext uri="{FF2B5EF4-FFF2-40B4-BE49-F238E27FC236}">
                <a16:creationId xmlns:a16="http://schemas.microsoft.com/office/drawing/2014/main" id="{CF5C02E2-AF95-4856-A2ED-BB6987F5CA5E}"/>
              </a:ext>
            </a:extLst>
          </p:cNvPr>
          <p:cNvGrpSpPr/>
          <p:nvPr/>
        </p:nvGrpSpPr>
        <p:grpSpPr>
          <a:xfrm>
            <a:off x="1447800" y="2504574"/>
            <a:ext cx="16078200" cy="7188302"/>
            <a:chOff x="6742857" y="1885350"/>
            <a:chExt cx="9904762" cy="3618279"/>
          </a:xfrm>
        </p:grpSpPr>
        <p:pic>
          <p:nvPicPr>
            <p:cNvPr id="30" name="Object 2">
              <a:extLst>
                <a:ext uri="{FF2B5EF4-FFF2-40B4-BE49-F238E27FC236}">
                  <a16:creationId xmlns:a16="http://schemas.microsoft.com/office/drawing/2014/main" id="{C4E19C64-0B19-44FB-B5CB-8BE20FDBF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2857" y="1885350"/>
              <a:ext cx="9904762" cy="3618279"/>
            </a:xfrm>
            <a:prstGeom prst="rect">
              <a:avLst/>
            </a:prstGeom>
          </p:spPr>
        </p:pic>
      </p:grpSp>
      <p:grpSp>
        <p:nvGrpSpPr>
          <p:cNvPr id="31" name="그룹 1006">
            <a:extLst>
              <a:ext uri="{FF2B5EF4-FFF2-40B4-BE49-F238E27FC236}">
                <a16:creationId xmlns:a16="http://schemas.microsoft.com/office/drawing/2014/main" id="{06252E92-E9FD-4B65-BDC7-8BC398C49144}"/>
              </a:ext>
            </a:extLst>
          </p:cNvPr>
          <p:cNvGrpSpPr/>
          <p:nvPr/>
        </p:nvGrpSpPr>
        <p:grpSpPr>
          <a:xfrm>
            <a:off x="1340526" y="2517274"/>
            <a:ext cx="913577" cy="708908"/>
            <a:chOff x="6624121" y="1904762"/>
            <a:chExt cx="904138" cy="698133"/>
          </a:xfrm>
        </p:grpSpPr>
        <p:grpSp>
          <p:nvGrpSpPr>
            <p:cNvPr id="32" name="그룹 1007">
              <a:extLst>
                <a:ext uri="{FF2B5EF4-FFF2-40B4-BE49-F238E27FC236}">
                  <a16:creationId xmlns:a16="http://schemas.microsoft.com/office/drawing/2014/main" id="{9BF5275D-D8AA-4981-904A-9250C01BA329}"/>
                </a:ext>
              </a:extLst>
            </p:cNvPr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34" name="Object 21">
                <a:extLst>
                  <a:ext uri="{FF2B5EF4-FFF2-40B4-BE49-F238E27FC236}">
                    <a16:creationId xmlns:a16="http://schemas.microsoft.com/office/drawing/2014/main" id="{82924282-8BAA-4638-8CF9-4F899F5915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33" name="Object 24">
              <a:extLst>
                <a:ext uri="{FF2B5EF4-FFF2-40B4-BE49-F238E27FC236}">
                  <a16:creationId xmlns:a16="http://schemas.microsoft.com/office/drawing/2014/main" id="{55BF8BCC-3B2E-44C8-8DF6-CD4E7F434A63}"/>
                </a:ext>
              </a:extLst>
            </p:cNvPr>
            <p:cNvSpPr txBox="1"/>
            <p:nvPr/>
          </p:nvSpPr>
          <p:spPr>
            <a:xfrm>
              <a:off x="6624121" y="2057317"/>
              <a:ext cx="904138" cy="5455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FFFF"/>
                  </a:solidFill>
                  <a:latin typeface="Noto Sans CJK KR Regular" pitchFamily="34" charset="0"/>
                  <a:cs typeface="Noto Sans CJK KR Regular" pitchFamily="34" charset="0"/>
                </a:rPr>
                <a:t>04</a:t>
              </a:r>
              <a:endParaRPr 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8ACD09E-A08A-45D8-86BE-B8553052DBBD}"/>
              </a:ext>
            </a:extLst>
          </p:cNvPr>
          <p:cNvSpPr txBox="1"/>
          <p:nvPr/>
        </p:nvSpPr>
        <p:spPr>
          <a:xfrm>
            <a:off x="2335977" y="2757593"/>
            <a:ext cx="493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상승법</a:t>
            </a:r>
            <a:r>
              <a:rPr lang="ko-KR" altLang="en-US" dirty="0"/>
              <a:t> 과정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02DF4D-353B-421D-9C8E-7B31A68C5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4129" y="4499686"/>
            <a:ext cx="7815566" cy="3305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35CB94-E692-47E4-BCFA-D78E258BB3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9400" y="4190950"/>
            <a:ext cx="6400800" cy="39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77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447800" y="1374797"/>
            <a:ext cx="658686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  <a:latin typeface="S-Core Dream 5 Medium" pitchFamily="34" charset="0"/>
              </a:rPr>
              <a:t>케라스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 </a:t>
            </a:r>
            <a:r>
              <a:rPr lang="ko-KR" altLang="en-US" sz="3600" dirty="0" err="1">
                <a:solidFill>
                  <a:srgbClr val="000000"/>
                </a:solidFill>
                <a:latin typeface="S-Core Dream 5 Medium" pitchFamily="34" charset="0"/>
              </a:rPr>
              <a:t>딥드림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 구현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35264" y="2215098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29" name="그룹 1001">
            <a:extLst>
              <a:ext uri="{FF2B5EF4-FFF2-40B4-BE49-F238E27FC236}">
                <a16:creationId xmlns:a16="http://schemas.microsoft.com/office/drawing/2014/main" id="{CF5C02E2-AF95-4856-A2ED-BB6987F5CA5E}"/>
              </a:ext>
            </a:extLst>
          </p:cNvPr>
          <p:cNvGrpSpPr/>
          <p:nvPr/>
        </p:nvGrpSpPr>
        <p:grpSpPr>
          <a:xfrm>
            <a:off x="1447800" y="2504574"/>
            <a:ext cx="16078200" cy="7188302"/>
            <a:chOff x="6742857" y="1885350"/>
            <a:chExt cx="9904762" cy="3618279"/>
          </a:xfrm>
        </p:grpSpPr>
        <p:pic>
          <p:nvPicPr>
            <p:cNvPr id="30" name="Object 2">
              <a:extLst>
                <a:ext uri="{FF2B5EF4-FFF2-40B4-BE49-F238E27FC236}">
                  <a16:creationId xmlns:a16="http://schemas.microsoft.com/office/drawing/2014/main" id="{C4E19C64-0B19-44FB-B5CB-8BE20FDBF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2857" y="1885350"/>
              <a:ext cx="9904762" cy="3618279"/>
            </a:xfrm>
            <a:prstGeom prst="rect">
              <a:avLst/>
            </a:prstGeom>
          </p:spPr>
        </p:pic>
      </p:grpSp>
      <p:grpSp>
        <p:nvGrpSpPr>
          <p:cNvPr id="31" name="그룹 1006">
            <a:extLst>
              <a:ext uri="{FF2B5EF4-FFF2-40B4-BE49-F238E27FC236}">
                <a16:creationId xmlns:a16="http://schemas.microsoft.com/office/drawing/2014/main" id="{06252E92-E9FD-4B65-BDC7-8BC398C49144}"/>
              </a:ext>
            </a:extLst>
          </p:cNvPr>
          <p:cNvGrpSpPr/>
          <p:nvPr/>
        </p:nvGrpSpPr>
        <p:grpSpPr>
          <a:xfrm>
            <a:off x="1340526" y="2517274"/>
            <a:ext cx="913577" cy="708908"/>
            <a:chOff x="6624121" y="1904762"/>
            <a:chExt cx="904138" cy="698133"/>
          </a:xfrm>
        </p:grpSpPr>
        <p:grpSp>
          <p:nvGrpSpPr>
            <p:cNvPr id="32" name="그룹 1007">
              <a:extLst>
                <a:ext uri="{FF2B5EF4-FFF2-40B4-BE49-F238E27FC236}">
                  <a16:creationId xmlns:a16="http://schemas.microsoft.com/office/drawing/2014/main" id="{9BF5275D-D8AA-4981-904A-9250C01BA329}"/>
                </a:ext>
              </a:extLst>
            </p:cNvPr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34" name="Object 21">
                <a:extLst>
                  <a:ext uri="{FF2B5EF4-FFF2-40B4-BE49-F238E27FC236}">
                    <a16:creationId xmlns:a16="http://schemas.microsoft.com/office/drawing/2014/main" id="{82924282-8BAA-4638-8CF9-4F899F5915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33" name="Object 24">
              <a:extLst>
                <a:ext uri="{FF2B5EF4-FFF2-40B4-BE49-F238E27FC236}">
                  <a16:creationId xmlns:a16="http://schemas.microsoft.com/office/drawing/2014/main" id="{55BF8BCC-3B2E-44C8-8DF6-CD4E7F434A63}"/>
                </a:ext>
              </a:extLst>
            </p:cNvPr>
            <p:cNvSpPr txBox="1"/>
            <p:nvPr/>
          </p:nvSpPr>
          <p:spPr>
            <a:xfrm>
              <a:off x="6624121" y="2057317"/>
              <a:ext cx="904138" cy="5455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FFFF"/>
                  </a:solidFill>
                  <a:latin typeface="Noto Sans CJK KR Regular" pitchFamily="34" charset="0"/>
                  <a:cs typeface="Noto Sans CJK KR Regular" pitchFamily="34" charset="0"/>
                </a:rPr>
                <a:t>05</a:t>
              </a:r>
              <a:endParaRPr 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8ACD09E-A08A-45D8-86BE-B8553052DBBD}"/>
              </a:ext>
            </a:extLst>
          </p:cNvPr>
          <p:cNvSpPr txBox="1"/>
          <p:nvPr/>
        </p:nvSpPr>
        <p:spPr>
          <a:xfrm>
            <a:off x="2335977" y="2757593"/>
            <a:ext cx="493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유틸리티 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545BE4-303F-4641-A538-08007D6E0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4129" y="3709628"/>
            <a:ext cx="7784109" cy="51033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27E02E9-9ABE-4284-B7D0-180C1836F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3118" y="4727125"/>
            <a:ext cx="685800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3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447800" y="1374797"/>
            <a:ext cx="658686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  <a:latin typeface="S-Core Dream 5 Medium" pitchFamily="34" charset="0"/>
              </a:rPr>
              <a:t>케라스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 </a:t>
            </a:r>
            <a:r>
              <a:rPr lang="ko-KR" altLang="en-US" sz="3600" dirty="0" err="1">
                <a:solidFill>
                  <a:srgbClr val="000000"/>
                </a:solidFill>
                <a:latin typeface="S-Core Dream 5 Medium" pitchFamily="34" charset="0"/>
              </a:rPr>
              <a:t>딥드림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 구현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35264" y="2215098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29" name="그룹 1001">
            <a:extLst>
              <a:ext uri="{FF2B5EF4-FFF2-40B4-BE49-F238E27FC236}">
                <a16:creationId xmlns:a16="http://schemas.microsoft.com/office/drawing/2014/main" id="{CF5C02E2-AF95-4856-A2ED-BB6987F5CA5E}"/>
              </a:ext>
            </a:extLst>
          </p:cNvPr>
          <p:cNvGrpSpPr/>
          <p:nvPr/>
        </p:nvGrpSpPr>
        <p:grpSpPr>
          <a:xfrm>
            <a:off x="1447800" y="2504574"/>
            <a:ext cx="16078200" cy="7188302"/>
            <a:chOff x="6742857" y="1885350"/>
            <a:chExt cx="9904762" cy="3618279"/>
          </a:xfrm>
        </p:grpSpPr>
        <p:pic>
          <p:nvPicPr>
            <p:cNvPr id="30" name="Object 2">
              <a:extLst>
                <a:ext uri="{FF2B5EF4-FFF2-40B4-BE49-F238E27FC236}">
                  <a16:creationId xmlns:a16="http://schemas.microsoft.com/office/drawing/2014/main" id="{C4E19C64-0B19-44FB-B5CB-8BE20FDBF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2857" y="1885350"/>
              <a:ext cx="9904762" cy="3618279"/>
            </a:xfrm>
            <a:prstGeom prst="rect">
              <a:avLst/>
            </a:prstGeom>
          </p:spPr>
        </p:pic>
      </p:grpSp>
      <p:grpSp>
        <p:nvGrpSpPr>
          <p:cNvPr id="31" name="그룹 1006">
            <a:extLst>
              <a:ext uri="{FF2B5EF4-FFF2-40B4-BE49-F238E27FC236}">
                <a16:creationId xmlns:a16="http://schemas.microsoft.com/office/drawing/2014/main" id="{06252E92-E9FD-4B65-BDC7-8BC398C49144}"/>
              </a:ext>
            </a:extLst>
          </p:cNvPr>
          <p:cNvGrpSpPr/>
          <p:nvPr/>
        </p:nvGrpSpPr>
        <p:grpSpPr>
          <a:xfrm>
            <a:off x="1340526" y="2517274"/>
            <a:ext cx="913577" cy="708908"/>
            <a:chOff x="6624121" y="1904762"/>
            <a:chExt cx="904138" cy="698133"/>
          </a:xfrm>
        </p:grpSpPr>
        <p:grpSp>
          <p:nvGrpSpPr>
            <p:cNvPr id="32" name="그룹 1007">
              <a:extLst>
                <a:ext uri="{FF2B5EF4-FFF2-40B4-BE49-F238E27FC236}">
                  <a16:creationId xmlns:a16="http://schemas.microsoft.com/office/drawing/2014/main" id="{9BF5275D-D8AA-4981-904A-9250C01BA329}"/>
                </a:ext>
              </a:extLst>
            </p:cNvPr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34" name="Object 21">
                <a:extLst>
                  <a:ext uri="{FF2B5EF4-FFF2-40B4-BE49-F238E27FC236}">
                    <a16:creationId xmlns:a16="http://schemas.microsoft.com/office/drawing/2014/main" id="{82924282-8BAA-4638-8CF9-4F899F5915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33" name="Object 24">
              <a:extLst>
                <a:ext uri="{FF2B5EF4-FFF2-40B4-BE49-F238E27FC236}">
                  <a16:creationId xmlns:a16="http://schemas.microsoft.com/office/drawing/2014/main" id="{55BF8BCC-3B2E-44C8-8DF6-CD4E7F434A63}"/>
                </a:ext>
              </a:extLst>
            </p:cNvPr>
            <p:cNvSpPr txBox="1"/>
            <p:nvPr/>
          </p:nvSpPr>
          <p:spPr>
            <a:xfrm>
              <a:off x="6624121" y="2057317"/>
              <a:ext cx="904138" cy="5455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FFFF"/>
                  </a:solidFill>
                  <a:latin typeface="Noto Sans CJK KR Regular" pitchFamily="34" charset="0"/>
                  <a:cs typeface="Noto Sans CJK KR Regular" pitchFamily="34" charset="0"/>
                </a:rPr>
                <a:t>06</a:t>
              </a:r>
              <a:endParaRPr 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8ACD09E-A08A-45D8-86BE-B8553052DBBD}"/>
              </a:ext>
            </a:extLst>
          </p:cNvPr>
          <p:cNvSpPr txBox="1"/>
          <p:nvPr/>
        </p:nvSpPr>
        <p:spPr>
          <a:xfrm>
            <a:off x="2335977" y="2757593"/>
            <a:ext cx="493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연속적인 스케일에 걸쳐 경사 </a:t>
            </a:r>
            <a:r>
              <a:rPr lang="ko-KR" altLang="en-US" dirty="0" err="1"/>
              <a:t>상승법</a:t>
            </a:r>
            <a:r>
              <a:rPr lang="ko-KR" altLang="en-US" dirty="0"/>
              <a:t> 실행하기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FF919E-F437-47F3-856D-30EEB18423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97"/>
          <a:stretch/>
        </p:blipFill>
        <p:spPr>
          <a:xfrm>
            <a:off x="2134129" y="3643205"/>
            <a:ext cx="7467071" cy="53081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35FD2D0-665D-4CCE-885B-2309281FC7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5600" y="4229100"/>
            <a:ext cx="6082849" cy="398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39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447800" y="1374797"/>
            <a:ext cx="658686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  <a:latin typeface="S-Core Dream 5 Medium" pitchFamily="34" charset="0"/>
              </a:rPr>
              <a:t>케라스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 </a:t>
            </a:r>
            <a:r>
              <a:rPr lang="ko-KR" altLang="en-US" sz="3600" dirty="0" err="1">
                <a:solidFill>
                  <a:srgbClr val="000000"/>
                </a:solidFill>
                <a:latin typeface="S-Core Dream 5 Medium" pitchFamily="34" charset="0"/>
              </a:rPr>
              <a:t>딥드림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 구현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35264" y="2215098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29" name="그룹 1001">
            <a:extLst>
              <a:ext uri="{FF2B5EF4-FFF2-40B4-BE49-F238E27FC236}">
                <a16:creationId xmlns:a16="http://schemas.microsoft.com/office/drawing/2014/main" id="{CF5C02E2-AF95-4856-A2ED-BB6987F5CA5E}"/>
              </a:ext>
            </a:extLst>
          </p:cNvPr>
          <p:cNvGrpSpPr/>
          <p:nvPr/>
        </p:nvGrpSpPr>
        <p:grpSpPr>
          <a:xfrm>
            <a:off x="1447800" y="2504574"/>
            <a:ext cx="13639800" cy="7188302"/>
            <a:chOff x="6742857" y="1885350"/>
            <a:chExt cx="9904762" cy="3618279"/>
          </a:xfrm>
        </p:grpSpPr>
        <p:pic>
          <p:nvPicPr>
            <p:cNvPr id="30" name="Object 2">
              <a:extLst>
                <a:ext uri="{FF2B5EF4-FFF2-40B4-BE49-F238E27FC236}">
                  <a16:creationId xmlns:a16="http://schemas.microsoft.com/office/drawing/2014/main" id="{C4E19C64-0B19-44FB-B5CB-8BE20FDBF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2857" y="1885350"/>
              <a:ext cx="9904762" cy="3618279"/>
            </a:xfrm>
            <a:prstGeom prst="rect">
              <a:avLst/>
            </a:prstGeom>
          </p:spPr>
        </p:pic>
      </p:grpSp>
      <p:grpSp>
        <p:nvGrpSpPr>
          <p:cNvPr id="31" name="그룹 1006">
            <a:extLst>
              <a:ext uri="{FF2B5EF4-FFF2-40B4-BE49-F238E27FC236}">
                <a16:creationId xmlns:a16="http://schemas.microsoft.com/office/drawing/2014/main" id="{06252E92-E9FD-4B65-BDC7-8BC398C49144}"/>
              </a:ext>
            </a:extLst>
          </p:cNvPr>
          <p:cNvGrpSpPr/>
          <p:nvPr/>
        </p:nvGrpSpPr>
        <p:grpSpPr>
          <a:xfrm>
            <a:off x="1340526" y="2517274"/>
            <a:ext cx="913577" cy="708908"/>
            <a:chOff x="6624121" y="1904762"/>
            <a:chExt cx="904138" cy="698133"/>
          </a:xfrm>
        </p:grpSpPr>
        <p:grpSp>
          <p:nvGrpSpPr>
            <p:cNvPr id="32" name="그룹 1007">
              <a:extLst>
                <a:ext uri="{FF2B5EF4-FFF2-40B4-BE49-F238E27FC236}">
                  <a16:creationId xmlns:a16="http://schemas.microsoft.com/office/drawing/2014/main" id="{9BF5275D-D8AA-4981-904A-9250C01BA329}"/>
                </a:ext>
              </a:extLst>
            </p:cNvPr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34" name="Object 21">
                <a:extLst>
                  <a:ext uri="{FF2B5EF4-FFF2-40B4-BE49-F238E27FC236}">
                    <a16:creationId xmlns:a16="http://schemas.microsoft.com/office/drawing/2014/main" id="{82924282-8BAA-4638-8CF9-4F899F5915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33" name="Object 24">
              <a:extLst>
                <a:ext uri="{FF2B5EF4-FFF2-40B4-BE49-F238E27FC236}">
                  <a16:creationId xmlns:a16="http://schemas.microsoft.com/office/drawing/2014/main" id="{55BF8BCC-3B2E-44C8-8DF6-CD4E7F434A63}"/>
                </a:ext>
              </a:extLst>
            </p:cNvPr>
            <p:cNvSpPr txBox="1"/>
            <p:nvPr/>
          </p:nvSpPr>
          <p:spPr>
            <a:xfrm>
              <a:off x="6624121" y="2057317"/>
              <a:ext cx="904138" cy="5455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FFFF"/>
                  </a:solidFill>
                  <a:latin typeface="Noto Sans CJK KR Regular" pitchFamily="34" charset="0"/>
                  <a:cs typeface="Noto Sans CJK KR Regular" pitchFamily="34" charset="0"/>
                </a:rPr>
                <a:t>07</a:t>
              </a:r>
              <a:endParaRPr 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8ACD09E-A08A-45D8-86BE-B8553052DBBD}"/>
              </a:ext>
            </a:extLst>
          </p:cNvPr>
          <p:cNvSpPr txBox="1"/>
          <p:nvPr/>
        </p:nvSpPr>
        <p:spPr>
          <a:xfrm>
            <a:off x="2335977" y="2757593"/>
            <a:ext cx="493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관찰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501742-FBBA-43CE-B670-12EFC8BA2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1205" y="8152141"/>
            <a:ext cx="4466918" cy="12698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242EEA-9766-4842-8B7C-A4FFF40D47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9400" y="3379944"/>
            <a:ext cx="4935904" cy="45782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18F17A-07BD-4414-B578-6488F660E9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6800" y="3318713"/>
            <a:ext cx="4956460" cy="483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81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447800" y="1374797"/>
            <a:ext cx="14706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정리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35264" y="2215098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5" name="Object 11">
            <a:extLst>
              <a:ext uri="{FF2B5EF4-FFF2-40B4-BE49-F238E27FC236}">
                <a16:creationId xmlns:a16="http://schemas.microsoft.com/office/drawing/2014/main" id="{92711959-4C79-4A79-8992-576D33149006}"/>
              </a:ext>
            </a:extLst>
          </p:cNvPr>
          <p:cNvSpPr txBox="1"/>
          <p:nvPr/>
        </p:nvSpPr>
        <p:spPr>
          <a:xfrm>
            <a:off x="1447800" y="2310604"/>
            <a:ext cx="15697201" cy="22760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   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딥드림은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네트워크가 학습한 표현을 기반으로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컨브넷을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거꾸로 실행하여 입력 이미지를 생성함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 marL="342900" indent="-342900">
              <a:lnSpc>
                <a:spcPct val="250000"/>
              </a:lnSpc>
              <a:buFontTx/>
              <a:buChar char="-"/>
            </a:pP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재미있는 결과가 만들어지고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,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때로는 환각제 때문에 시야가 몽롱해진 사람이 만든 이미지와 유사함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 marL="342900" indent="-342900">
              <a:lnSpc>
                <a:spcPct val="250000"/>
              </a:lnSpc>
              <a:buFontTx/>
              <a:buChar char="-"/>
            </a:pP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이 과정은 이미지 모델이나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컨브넷에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국한되지 않으며 음성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,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음악 등에도 적용될 수 있음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410670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7271" y="1333500"/>
            <a:ext cx="6953457" cy="14853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700" kern="0" spc="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CONTENTS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555173"/>
              </p:ext>
            </p:extLst>
          </p:nvPr>
        </p:nvGraphicFramePr>
        <p:xfrm>
          <a:off x="6427553" y="3820377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01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LSTM</a:t>
                      </a:r>
                      <a:r>
                        <a:rPr lang="ko-KR" altLang="en-US" sz="21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으로 텍스트 생성하기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01" name="그룹 1001"/>
          <p:cNvGrpSpPr/>
          <p:nvPr/>
        </p:nvGrpSpPr>
        <p:grpSpPr>
          <a:xfrm>
            <a:off x="8942701" y="2879343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  <p:graphicFrame>
        <p:nvGraphicFramePr>
          <p:cNvPr id="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258868"/>
              </p:ext>
            </p:extLst>
          </p:nvPr>
        </p:nvGraphicFramePr>
        <p:xfrm>
          <a:off x="6427553" y="4803078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02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딥드림</a:t>
                      </a:r>
                      <a:endParaRPr lang="en-US" sz="2100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445252"/>
              </p:ext>
            </p:extLst>
          </p:nvPr>
        </p:nvGraphicFramePr>
        <p:xfrm>
          <a:off x="6427553" y="7751180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05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적대적 생성 신경망 소개</a:t>
                      </a:r>
                      <a:endParaRPr lang="en-US" sz="2100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104094"/>
              </p:ext>
            </p:extLst>
          </p:nvPr>
        </p:nvGraphicFramePr>
        <p:xfrm>
          <a:off x="6427552" y="6768480"/>
          <a:ext cx="6193175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04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변이형 </a:t>
                      </a:r>
                      <a:r>
                        <a:rPr lang="ko-KR" altLang="en-US" sz="2100" b="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오토인코더를</a:t>
                      </a:r>
                      <a:r>
                        <a:rPr lang="ko-KR" altLang="en-US" sz="2100" b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사용한 이미지 생성</a:t>
                      </a:r>
                      <a:endParaRPr lang="en-US" sz="2100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268147"/>
              </p:ext>
            </p:extLst>
          </p:nvPr>
        </p:nvGraphicFramePr>
        <p:xfrm>
          <a:off x="6427553" y="5785779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03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뉴럴</a:t>
                      </a:r>
                      <a:r>
                        <a:rPr lang="ko-KR" altLang="en-US" sz="21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스타일 트랜스퍼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0F4634D3-5C6C-4E2D-B5C0-824D14151C60}"/>
              </a:ext>
            </a:extLst>
          </p:cNvPr>
          <p:cNvGraphicFramePr>
            <a:graphicFrameLocks noGrp="1"/>
          </p:cNvGraphicFramePr>
          <p:nvPr/>
        </p:nvGraphicFramePr>
        <p:xfrm>
          <a:off x="6427552" y="8722881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06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요약</a:t>
                      </a:r>
                      <a:endParaRPr lang="en-US" sz="2100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0458" y="2745754"/>
            <a:ext cx="12584475" cy="47954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THANK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826788" y="6210300"/>
            <a:ext cx="10634424" cy="9670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kern="0" spc="29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YOU EVERYONE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1429" y="6653050"/>
            <a:ext cx="9442857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900" kern="0" spc="100" dirty="0">
                <a:solidFill>
                  <a:srgbClr val="000000"/>
                </a:solidFill>
                <a:latin typeface="Gmarket Sans Medium" pitchFamily="34" charset="0"/>
              </a:rPr>
              <a:t>LSTM</a:t>
            </a:r>
            <a:r>
              <a:rPr lang="ko-KR" altLang="en-US" sz="3900" kern="0" spc="100" dirty="0">
                <a:solidFill>
                  <a:srgbClr val="000000"/>
                </a:solidFill>
                <a:latin typeface="Gmarket Sans Medium" pitchFamily="34" charset="0"/>
              </a:rPr>
              <a:t>으로 텍스트 생성하기</a:t>
            </a:r>
            <a:endParaRPr lang="en-US" altLang="ko-KR" sz="3900" kern="0" spc="100" dirty="0">
              <a:solidFill>
                <a:srgbClr val="000000"/>
              </a:solidFill>
              <a:latin typeface="Gmarket Sans Medium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5714" y="2098714"/>
            <a:ext cx="14914286" cy="4924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400" kern="0" spc="4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8.1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895600" y="1866900"/>
            <a:ext cx="4122258" cy="2102805"/>
            <a:chOff x="5834549" y="3409589"/>
            <a:chExt cx="4122258" cy="210280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5834549" y="3409589"/>
              <a:ext cx="4122258" cy="2102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kern="0" spc="31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CHAPTER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447800" y="2310604"/>
            <a:ext cx="15697201" cy="4581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 -    1997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년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: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</a:t>
            </a:r>
            <a:r>
              <a:rPr lang="en-US" altLang="ko-KR" sz="2000" b="1" dirty="0">
                <a:solidFill>
                  <a:srgbClr val="202124"/>
                </a:solidFill>
                <a:latin typeface="Apple SD Gothic Neo"/>
              </a:rPr>
              <a:t>LSTM </a:t>
            </a:r>
            <a:r>
              <a:rPr lang="ko-KR" altLang="en-US" sz="2000" b="1" dirty="0">
                <a:solidFill>
                  <a:srgbClr val="202124"/>
                </a:solidFill>
                <a:latin typeface="Apple SD Gothic Neo"/>
              </a:rPr>
              <a:t>알고리즘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이 개발됨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(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이 알고리즘은 초기에 글자를 하나씩 생성하는데 사용됨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)</a:t>
            </a:r>
          </a:p>
          <a:p>
            <a:pPr marL="342900" indent="-342900">
              <a:lnSpc>
                <a:spcPct val="250000"/>
              </a:lnSpc>
              <a:buFontTx/>
              <a:buChar char="-"/>
            </a:pPr>
            <a:r>
              <a:rPr lang="en-US" sz="2000" dirty="0">
                <a:solidFill>
                  <a:srgbClr val="202124"/>
                </a:solidFill>
                <a:latin typeface="Apple SD Gothic Neo"/>
              </a:rPr>
              <a:t>2002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년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: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더글라스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에크는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스위스의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슈미드후버의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연구실에서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LSTM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을 </a:t>
            </a:r>
            <a:r>
              <a:rPr lang="ko-KR" altLang="en-US" sz="2000" b="1" dirty="0">
                <a:solidFill>
                  <a:srgbClr val="202124"/>
                </a:solidFill>
                <a:latin typeface="Apple SD Gothic Neo"/>
              </a:rPr>
              <a:t>음악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에 최초로 적용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 marL="342900" indent="-342900">
              <a:lnSpc>
                <a:spcPct val="250000"/>
              </a:lnSpc>
              <a:buFontTx/>
              <a:buChar char="-"/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2000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년대 후반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- 2010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년대 초반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: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알렉스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그레이브스는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순환 네트워크를 사용하여 </a:t>
            </a:r>
            <a:r>
              <a:rPr lang="ko-KR" altLang="en-US" sz="2000" b="1" dirty="0">
                <a:solidFill>
                  <a:srgbClr val="202124"/>
                </a:solidFill>
                <a:latin typeface="Apple SD Gothic Neo"/>
              </a:rPr>
              <a:t>시퀀스 데이터를 생성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함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5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                                                                    (2013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년에 펜 위치를 기록한 시계열 데이터를 사용하여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손글씨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생성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)</a:t>
            </a:r>
          </a:p>
          <a:p>
            <a:pPr marL="342900" indent="-342900">
              <a:lnSpc>
                <a:spcPct val="250000"/>
              </a:lnSpc>
              <a:buFontTx/>
              <a:buChar char="-"/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2014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년 후반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: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머신 러닝 공동체에서도 소수의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사람들만이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LSTM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이란 용어를 알았고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, </a:t>
            </a:r>
            <a:r>
              <a:rPr lang="en-US" altLang="ko-KR" sz="2000" b="1" dirty="0">
                <a:solidFill>
                  <a:srgbClr val="202124"/>
                </a:solidFill>
                <a:latin typeface="Apple SD Gothic Neo"/>
              </a:rPr>
              <a:t>2016</a:t>
            </a:r>
            <a:r>
              <a:rPr lang="ko-KR" altLang="en-US" sz="2000" b="1" dirty="0">
                <a:solidFill>
                  <a:srgbClr val="202124"/>
                </a:solidFill>
                <a:latin typeface="Apple SD Gothic Neo"/>
              </a:rPr>
              <a:t>년이 되어서야 주류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가 되기 시작함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 marL="342900" indent="-342900">
              <a:lnSpc>
                <a:spcPct val="250000"/>
              </a:lnSpc>
              <a:buFontTx/>
              <a:buChar char="-"/>
            </a:pP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이후 신경망은 음악 생성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,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대화 생성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,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이미지 생성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,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음성 합성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,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분자 설계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,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영화 대본 제작에도 사용됨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47800" y="1374797"/>
            <a:ext cx="658686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생성 </a:t>
            </a:r>
            <a:r>
              <a:rPr lang="en-US" altLang="ko-KR" sz="3600" dirty="0">
                <a:solidFill>
                  <a:srgbClr val="000000"/>
                </a:solidFill>
                <a:latin typeface="S-Core Dream 5 Medium" pitchFamily="34" charset="0"/>
              </a:rPr>
              <a:t>RNN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의 간단한 역사</a:t>
            </a:r>
            <a:r>
              <a:rPr lang="en-US" altLang="ko-KR" sz="3600" dirty="0">
                <a:solidFill>
                  <a:srgbClr val="000000"/>
                </a:solidFill>
                <a:latin typeface="S-Core Dream 5 Medium" pitchFamily="34" charset="0"/>
              </a:rPr>
              <a:t> 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35264" y="2215098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447799" y="2310604"/>
            <a:ext cx="15697201" cy="6123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   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일반적인 방법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: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이전 토큰을 입력으로 사용해서 시퀀스의 다음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1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개 또는 몇 개의 토큰을 예측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    </a:t>
            </a:r>
          </a:p>
          <a:p>
            <a:pPr marL="342900" indent="-342900">
              <a:lnSpc>
                <a:spcPct val="250000"/>
              </a:lnSpc>
              <a:buFontTx/>
              <a:buChar char="-"/>
            </a:pPr>
            <a:r>
              <a:rPr lang="ko-KR" altLang="en-US" sz="2000" b="1" dirty="0">
                <a:solidFill>
                  <a:srgbClr val="202124"/>
                </a:solidFill>
                <a:latin typeface="Apple SD Gothic Neo"/>
              </a:rPr>
              <a:t>언어 모델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: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이처럼 다음 토큰의 확률을 모델링할 수 있는 네트워크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5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(1)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초기 텍스트 문자열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(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조건 데이터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)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주입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5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(2)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새로운 글자나 단어 생성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5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(3)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위의 출력을 다시 입력 데이터로 추가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5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(4) 1~3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과정 반복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5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(5)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임의의 길이를 가진 시퀀스 생성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5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-&gt; </a:t>
            </a:r>
            <a:r>
              <a:rPr lang="en-US" altLang="ko-KR" sz="2000" b="1" dirty="0">
                <a:solidFill>
                  <a:srgbClr val="202124"/>
                </a:solidFill>
                <a:latin typeface="Apple SD Gothic Neo"/>
              </a:rPr>
              <a:t>“</a:t>
            </a:r>
            <a:r>
              <a:rPr lang="ko-KR" altLang="en-US" sz="2000" b="1" dirty="0">
                <a:solidFill>
                  <a:srgbClr val="202124"/>
                </a:solidFill>
                <a:latin typeface="Apple SD Gothic Neo"/>
              </a:rPr>
              <a:t>글자 수준의 신경망 언어 모델</a:t>
            </a:r>
            <a:r>
              <a:rPr lang="en-US" altLang="ko-KR" sz="2000" b="1" dirty="0">
                <a:solidFill>
                  <a:srgbClr val="202124"/>
                </a:solidFill>
                <a:latin typeface="Apple SD Gothic Neo"/>
              </a:rPr>
              <a:t>”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로 칭함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(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모델의 출력은 모든 글자에 대한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소프트맥스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값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447800" y="1374797"/>
            <a:ext cx="658686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시퀀스 데이터 생성 방법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35264" y="2215098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B6E5F3B-2517-44F6-BE4C-60BAA8842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664" y="4305300"/>
            <a:ext cx="9437537" cy="2992776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13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447800" y="2349807"/>
            <a:ext cx="15697201" cy="30429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 -   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탐욕적 샘플링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 :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항상 가장 높은 확률을 가진 글자를 선택하는 방법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5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   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확률적 샘플링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: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샘플링 과정에서 무작위성을 주입하는 방법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5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       (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작은 엔트로피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: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예상 가능한 구조를 가진 시퀀스 생성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/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높은 엔트로피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: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놀랍고 창의적인 시퀀스 생성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)</a:t>
            </a:r>
          </a:p>
          <a:p>
            <a:pPr>
              <a:lnSpc>
                <a:spcPct val="25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   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소프트맥스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온도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: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확률 분포의 엔트로피로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,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샘플링 과정에서 확률의 양을 조절하기 위해 사용되는 파라미터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47800" y="1374797"/>
            <a:ext cx="658686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샘플링 전략의 중요성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35264" y="2215098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8" name="그룹 1005">
            <a:extLst>
              <a:ext uri="{FF2B5EF4-FFF2-40B4-BE49-F238E27FC236}">
                <a16:creationId xmlns:a16="http://schemas.microsoft.com/office/drawing/2014/main" id="{1268CB96-EF31-47AC-A03A-BC22E5E5BDF0}"/>
              </a:ext>
            </a:extLst>
          </p:cNvPr>
          <p:cNvGrpSpPr/>
          <p:nvPr/>
        </p:nvGrpSpPr>
        <p:grpSpPr>
          <a:xfrm>
            <a:off x="1447800" y="5746835"/>
            <a:ext cx="8077200" cy="3816265"/>
            <a:chOff x="6742857" y="6000768"/>
            <a:chExt cx="9904762" cy="3618279"/>
          </a:xfrm>
        </p:grpSpPr>
        <p:pic>
          <p:nvPicPr>
            <p:cNvPr id="9" name="Object 17">
              <a:extLst>
                <a:ext uri="{FF2B5EF4-FFF2-40B4-BE49-F238E27FC236}">
                  <a16:creationId xmlns:a16="http://schemas.microsoft.com/office/drawing/2014/main" id="{F7BBB731-1AF6-42AB-AABA-D9790E071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2857" y="6000768"/>
              <a:ext cx="9904762" cy="3618279"/>
            </a:xfrm>
            <a:prstGeom prst="rect">
              <a:avLst/>
            </a:prstGeom>
          </p:spPr>
        </p:pic>
      </p:grpSp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25AC71FB-67CF-49FB-A660-CE763F6847A5}"/>
              </a:ext>
            </a:extLst>
          </p:cNvPr>
          <p:cNvGrpSpPr/>
          <p:nvPr/>
        </p:nvGrpSpPr>
        <p:grpSpPr>
          <a:xfrm>
            <a:off x="1322226" y="5746835"/>
            <a:ext cx="904138" cy="666667"/>
            <a:chOff x="15862217" y="6000768"/>
            <a:chExt cx="904138" cy="666667"/>
          </a:xfrm>
        </p:grpSpPr>
        <p:grpSp>
          <p:nvGrpSpPr>
            <p:cNvPr id="12" name="그룹 1009">
              <a:extLst>
                <a:ext uri="{FF2B5EF4-FFF2-40B4-BE49-F238E27FC236}">
                  <a16:creationId xmlns:a16="http://schemas.microsoft.com/office/drawing/2014/main" id="{FB40E466-5162-4443-AF20-8481220F3994}"/>
                </a:ext>
              </a:extLst>
            </p:cNvPr>
            <p:cNvGrpSpPr/>
            <p:nvPr/>
          </p:nvGrpSpPr>
          <p:grpSpPr>
            <a:xfrm>
              <a:off x="15980952" y="6000768"/>
              <a:ext cx="666667" cy="666667"/>
              <a:chOff x="15980952" y="6000768"/>
              <a:chExt cx="666667" cy="66666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C33B6F17-3CD4-46F9-88D4-E0C3B4E29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980952" y="6000768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14" name="Object 32">
              <a:extLst>
                <a:ext uri="{FF2B5EF4-FFF2-40B4-BE49-F238E27FC236}">
                  <a16:creationId xmlns:a16="http://schemas.microsoft.com/office/drawing/2014/main" id="{7BE3B007-B33A-4528-AD7D-6AEAA3D48DF5}"/>
                </a:ext>
              </a:extLst>
            </p:cNvPr>
            <p:cNvSpPr txBox="1"/>
            <p:nvPr/>
          </p:nvSpPr>
          <p:spPr>
            <a:xfrm>
              <a:off x="15862217" y="6241446"/>
              <a:ext cx="9041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Object 38">
            <a:extLst>
              <a:ext uri="{FF2B5EF4-FFF2-40B4-BE49-F238E27FC236}">
                <a16:creationId xmlns:a16="http://schemas.microsoft.com/office/drawing/2014/main" id="{E5CF75A6-5366-4A97-923F-EA346423B995}"/>
              </a:ext>
            </a:extLst>
          </p:cNvPr>
          <p:cNvSpPr txBox="1"/>
          <p:nvPr/>
        </p:nvSpPr>
        <p:spPr>
          <a:xfrm>
            <a:off x="1786994" y="8398942"/>
            <a:ext cx="5649809" cy="6703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 </a:t>
            </a:r>
            <a:r>
              <a:rPr lang="ko-KR" altLang="en-US" dirty="0"/>
              <a:t>다른 온도 값을 사용하여 확률 분포의 가중치 바꾸기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435B9F-214F-43E6-87CA-89EB0497D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3035" y="6597523"/>
            <a:ext cx="7334333" cy="1563938"/>
          </a:xfrm>
          <a:prstGeom prst="rect">
            <a:avLst/>
          </a:prstGeom>
        </p:spPr>
      </p:pic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DAB661AE-D9FF-4B47-8B18-6989DA521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4576078"/>
              </p:ext>
            </p:extLst>
          </p:nvPr>
        </p:nvGraphicFramePr>
        <p:xfrm>
          <a:off x="9851494" y="6016667"/>
          <a:ext cx="4089566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3DAF57A3-338B-4408-AFAA-6BB76254F6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7214035"/>
              </p:ext>
            </p:extLst>
          </p:nvPr>
        </p:nvGraphicFramePr>
        <p:xfrm>
          <a:off x="14267554" y="6016667"/>
          <a:ext cx="3791846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38144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Graphic spid="6" grpId="0">
        <p:bldAsOne/>
      </p:bldGraphic>
      <p:bldGraphic spid="19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1001">
            <a:extLst>
              <a:ext uri="{FF2B5EF4-FFF2-40B4-BE49-F238E27FC236}">
                <a16:creationId xmlns:a16="http://schemas.microsoft.com/office/drawing/2014/main" id="{96A7587A-2E21-40A6-80A3-7A9903764EBD}"/>
              </a:ext>
            </a:extLst>
          </p:cNvPr>
          <p:cNvGrpSpPr/>
          <p:nvPr/>
        </p:nvGrpSpPr>
        <p:grpSpPr>
          <a:xfrm>
            <a:off x="1447800" y="3924300"/>
            <a:ext cx="7175958" cy="3917921"/>
            <a:chOff x="6742857" y="1885350"/>
            <a:chExt cx="9904762" cy="3618279"/>
          </a:xfrm>
        </p:grpSpPr>
        <p:pic>
          <p:nvPicPr>
            <p:cNvPr id="9" name="Object 2">
              <a:extLst>
                <a:ext uri="{FF2B5EF4-FFF2-40B4-BE49-F238E27FC236}">
                  <a16:creationId xmlns:a16="http://schemas.microsoft.com/office/drawing/2014/main" id="{21FDBB92-8CA0-4398-976B-FBACFF2D5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2857" y="1885350"/>
              <a:ext cx="9904762" cy="3618279"/>
            </a:xfrm>
            <a:prstGeom prst="rect">
              <a:avLst/>
            </a:prstGeom>
          </p:spPr>
        </p:pic>
      </p:grpSp>
      <p:grpSp>
        <p:nvGrpSpPr>
          <p:cNvPr id="10" name="그룹 1006">
            <a:extLst>
              <a:ext uri="{FF2B5EF4-FFF2-40B4-BE49-F238E27FC236}">
                <a16:creationId xmlns:a16="http://schemas.microsoft.com/office/drawing/2014/main" id="{19D4CFC2-5DB9-481A-BE6E-A7C7C857A87E}"/>
              </a:ext>
            </a:extLst>
          </p:cNvPr>
          <p:cNvGrpSpPr/>
          <p:nvPr/>
        </p:nvGrpSpPr>
        <p:grpSpPr>
          <a:xfrm>
            <a:off x="1447799" y="3943713"/>
            <a:ext cx="673627" cy="702684"/>
            <a:chOff x="6742857" y="1904762"/>
            <a:chExt cx="666667" cy="692004"/>
          </a:xfrm>
        </p:grpSpPr>
        <p:grpSp>
          <p:nvGrpSpPr>
            <p:cNvPr id="12" name="그룹 1007">
              <a:extLst>
                <a:ext uri="{FF2B5EF4-FFF2-40B4-BE49-F238E27FC236}">
                  <a16:creationId xmlns:a16="http://schemas.microsoft.com/office/drawing/2014/main" id="{C123D3A7-42A9-422C-B30D-1C3D759E93E4}"/>
                </a:ext>
              </a:extLst>
            </p:cNvPr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16" name="Object 21">
                <a:extLst>
                  <a:ext uri="{FF2B5EF4-FFF2-40B4-BE49-F238E27FC236}">
                    <a16:creationId xmlns:a16="http://schemas.microsoft.com/office/drawing/2014/main" id="{B67968BB-8B17-4C46-9776-B67C195D70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14" name="Object 24">
              <a:extLst>
                <a:ext uri="{FF2B5EF4-FFF2-40B4-BE49-F238E27FC236}">
                  <a16:creationId xmlns:a16="http://schemas.microsoft.com/office/drawing/2014/main" id="{151BF70E-2E09-493E-9CF3-DC4E285FC8EA}"/>
                </a:ext>
              </a:extLst>
            </p:cNvPr>
            <p:cNvSpPr txBox="1"/>
            <p:nvPr/>
          </p:nvSpPr>
          <p:spPr>
            <a:xfrm>
              <a:off x="6624121" y="1930116"/>
              <a:ext cx="904138" cy="7999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FFFF"/>
                  </a:solidFill>
                  <a:latin typeface="Noto Sans CJK KR Regular" pitchFamily="34" charset="0"/>
                  <a:cs typeface="Noto Sans CJK KR Regular" pitchFamily="34" charset="0"/>
                </a:rPr>
                <a:t>01</a:t>
              </a:r>
              <a:endParaRPr lang="en-US" dirty="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47800" y="1374797"/>
            <a:ext cx="122682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글자 수준의 </a:t>
            </a:r>
            <a:r>
              <a:rPr lang="en-US" altLang="ko-KR" sz="3600" dirty="0">
                <a:solidFill>
                  <a:srgbClr val="000000"/>
                </a:solidFill>
                <a:latin typeface="S-Core Dream 5 Medium" pitchFamily="34" charset="0"/>
              </a:rPr>
              <a:t>LSTM 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텍스트 생성 모델 구현 </a:t>
            </a:r>
            <a:r>
              <a:rPr lang="en-US" altLang="ko-KR" sz="3600" dirty="0">
                <a:solidFill>
                  <a:srgbClr val="000000"/>
                </a:solidFill>
                <a:latin typeface="S-Core Dream 5 Medium" pitchFamily="34" charset="0"/>
              </a:rPr>
              <a:t>: 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데이터 </a:t>
            </a:r>
            <a:r>
              <a:rPr lang="ko-KR" altLang="en-US" sz="3600" dirty="0" err="1">
                <a:solidFill>
                  <a:srgbClr val="000000"/>
                </a:solidFill>
                <a:latin typeface="S-Core Dream 5 Medium" pitchFamily="34" charset="0"/>
              </a:rPr>
              <a:t>전처리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35264" y="2215098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DD5E091-779D-43FA-808B-DB7F904E8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2129" y="4991845"/>
            <a:ext cx="6017941" cy="1738516"/>
          </a:xfrm>
          <a:prstGeom prst="rect">
            <a:avLst/>
          </a:prstGeom>
        </p:spPr>
      </p:pic>
      <p:grpSp>
        <p:nvGrpSpPr>
          <p:cNvPr id="17" name="그룹 1001">
            <a:extLst>
              <a:ext uri="{FF2B5EF4-FFF2-40B4-BE49-F238E27FC236}">
                <a16:creationId xmlns:a16="http://schemas.microsoft.com/office/drawing/2014/main" id="{01BD2D09-03C7-4707-87AE-A9AE84127C64}"/>
              </a:ext>
            </a:extLst>
          </p:cNvPr>
          <p:cNvGrpSpPr/>
          <p:nvPr/>
        </p:nvGrpSpPr>
        <p:grpSpPr>
          <a:xfrm>
            <a:off x="10134600" y="2705100"/>
            <a:ext cx="7423823" cy="7188302"/>
            <a:chOff x="6742857" y="1885350"/>
            <a:chExt cx="9904762" cy="3618279"/>
          </a:xfrm>
        </p:grpSpPr>
        <p:pic>
          <p:nvPicPr>
            <p:cNvPr id="18" name="Object 2">
              <a:extLst>
                <a:ext uri="{FF2B5EF4-FFF2-40B4-BE49-F238E27FC236}">
                  <a16:creationId xmlns:a16="http://schemas.microsoft.com/office/drawing/2014/main" id="{A106D526-EF09-4AA3-AA4E-6EEE65425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2857" y="1885350"/>
              <a:ext cx="9904762" cy="3618279"/>
            </a:xfrm>
            <a:prstGeom prst="rect">
              <a:avLst/>
            </a:prstGeom>
          </p:spPr>
        </p:pic>
      </p:grpSp>
      <p:grpSp>
        <p:nvGrpSpPr>
          <p:cNvPr id="19" name="그룹 1006">
            <a:extLst>
              <a:ext uri="{FF2B5EF4-FFF2-40B4-BE49-F238E27FC236}">
                <a16:creationId xmlns:a16="http://schemas.microsoft.com/office/drawing/2014/main" id="{21110C92-2A36-457E-ACF6-2ACDBFBFC844}"/>
              </a:ext>
            </a:extLst>
          </p:cNvPr>
          <p:cNvGrpSpPr/>
          <p:nvPr/>
        </p:nvGrpSpPr>
        <p:grpSpPr>
          <a:xfrm>
            <a:off x="10027326" y="2717800"/>
            <a:ext cx="913577" cy="708908"/>
            <a:chOff x="6624121" y="1904762"/>
            <a:chExt cx="904138" cy="698133"/>
          </a:xfrm>
        </p:grpSpPr>
        <p:grpSp>
          <p:nvGrpSpPr>
            <p:cNvPr id="20" name="그룹 1007">
              <a:extLst>
                <a:ext uri="{FF2B5EF4-FFF2-40B4-BE49-F238E27FC236}">
                  <a16:creationId xmlns:a16="http://schemas.microsoft.com/office/drawing/2014/main" id="{36F9E850-C9ED-4B7E-BB5F-94BEEB3B3288}"/>
                </a:ext>
              </a:extLst>
            </p:cNvPr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22" name="Object 21">
                <a:extLst>
                  <a:ext uri="{FF2B5EF4-FFF2-40B4-BE49-F238E27FC236}">
                    <a16:creationId xmlns:a16="http://schemas.microsoft.com/office/drawing/2014/main" id="{39D6FD3F-B24D-40FA-9D92-91D6062214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21" name="Object 24">
              <a:extLst>
                <a:ext uri="{FF2B5EF4-FFF2-40B4-BE49-F238E27FC236}">
                  <a16:creationId xmlns:a16="http://schemas.microsoft.com/office/drawing/2014/main" id="{5A3106E1-C271-42D7-8571-C2E315DD495E}"/>
                </a:ext>
              </a:extLst>
            </p:cNvPr>
            <p:cNvSpPr txBox="1"/>
            <p:nvPr/>
          </p:nvSpPr>
          <p:spPr>
            <a:xfrm>
              <a:off x="6624121" y="2057317"/>
              <a:ext cx="904138" cy="5455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FFFF"/>
                  </a:solidFill>
                  <a:latin typeface="Noto Sans CJK KR Regular" pitchFamily="34" charset="0"/>
                  <a:cs typeface="Noto Sans CJK KR Regular" pitchFamily="34" charset="0"/>
                </a:rPr>
                <a:t>02</a:t>
              </a:r>
              <a:endParaRPr lang="en-US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1ED5EDF-981D-419A-9FB7-E892AA6E3D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32972" y="3500833"/>
            <a:ext cx="5027078" cy="55129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77D4B3-55BE-4042-A6FB-7E6C556516BD}"/>
              </a:ext>
            </a:extLst>
          </p:cNvPr>
          <p:cNvSpPr txBox="1"/>
          <p:nvPr/>
        </p:nvSpPr>
        <p:spPr>
          <a:xfrm>
            <a:off x="2317321" y="4177319"/>
            <a:ext cx="493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원본 텍스트 파일을 </a:t>
            </a:r>
            <a:r>
              <a:rPr lang="ko-KR" altLang="en-US" dirty="0" err="1"/>
              <a:t>내려받아</a:t>
            </a:r>
            <a:r>
              <a:rPr lang="ko-KR" altLang="en-US" dirty="0"/>
              <a:t> </a:t>
            </a:r>
            <a:r>
              <a:rPr lang="ko-KR" altLang="en-US" dirty="0" err="1"/>
              <a:t>파싱하기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C258B1-54C3-4E26-9B5A-878C8EC09740}"/>
              </a:ext>
            </a:extLst>
          </p:cNvPr>
          <p:cNvSpPr txBox="1"/>
          <p:nvPr/>
        </p:nvSpPr>
        <p:spPr>
          <a:xfrm>
            <a:off x="1905735" y="7095699"/>
            <a:ext cx="493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말뭉치 크기 </a:t>
            </a:r>
            <a:r>
              <a:rPr lang="en-US" altLang="ko-KR" dirty="0"/>
              <a:t>: 600893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5DBC00-18B9-4483-BAA9-2FE65E4A3C90}"/>
              </a:ext>
            </a:extLst>
          </p:cNvPr>
          <p:cNvSpPr txBox="1"/>
          <p:nvPr/>
        </p:nvSpPr>
        <p:spPr>
          <a:xfrm>
            <a:off x="11022777" y="2958119"/>
            <a:ext cx="493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글자 시퀀스 </a:t>
            </a:r>
            <a:r>
              <a:rPr lang="ko-KR" altLang="en-US" dirty="0" err="1"/>
              <a:t>벡터화하기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2FB8FD-42B3-4D49-ADE1-FC9358125B4C}"/>
              </a:ext>
            </a:extLst>
          </p:cNvPr>
          <p:cNvSpPr txBox="1"/>
          <p:nvPr/>
        </p:nvSpPr>
        <p:spPr>
          <a:xfrm>
            <a:off x="11751011" y="9187181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시퀀스 개수 </a:t>
            </a:r>
            <a:r>
              <a:rPr lang="en-US" altLang="ko-KR" dirty="0"/>
              <a:t>: 200278 / </a:t>
            </a:r>
            <a:r>
              <a:rPr lang="ko-KR" altLang="en-US" dirty="0"/>
              <a:t>고유한 글자 </a:t>
            </a:r>
            <a:r>
              <a:rPr lang="en-US" altLang="ko-KR" dirty="0"/>
              <a:t>: 58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74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447800" y="1374797"/>
            <a:ext cx="122682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글자 수준의 </a:t>
            </a:r>
            <a:r>
              <a:rPr lang="en-US" altLang="ko-KR" sz="3600" dirty="0">
                <a:solidFill>
                  <a:srgbClr val="000000"/>
                </a:solidFill>
                <a:latin typeface="S-Core Dream 5 Medium" pitchFamily="34" charset="0"/>
              </a:rPr>
              <a:t>LSTM 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텍스트 생성 모델 구현 </a:t>
            </a:r>
            <a:r>
              <a:rPr lang="en-US" altLang="ko-KR" sz="3600" dirty="0">
                <a:solidFill>
                  <a:srgbClr val="000000"/>
                </a:solidFill>
                <a:latin typeface="S-Core Dream 5 Medium" pitchFamily="34" charset="0"/>
              </a:rPr>
              <a:t>: 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네트워크 구성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35264" y="2215098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11" name="그룹 1001">
            <a:extLst>
              <a:ext uri="{FF2B5EF4-FFF2-40B4-BE49-F238E27FC236}">
                <a16:creationId xmlns:a16="http://schemas.microsoft.com/office/drawing/2014/main" id="{1B39A067-F6E0-401A-973D-8577E6D20A42}"/>
              </a:ext>
            </a:extLst>
          </p:cNvPr>
          <p:cNvGrpSpPr/>
          <p:nvPr/>
        </p:nvGrpSpPr>
        <p:grpSpPr>
          <a:xfrm>
            <a:off x="1535263" y="4000500"/>
            <a:ext cx="7315200" cy="3733800"/>
            <a:chOff x="6742857" y="1885350"/>
            <a:chExt cx="9904762" cy="3618279"/>
          </a:xfrm>
        </p:grpSpPr>
        <p:pic>
          <p:nvPicPr>
            <p:cNvPr id="12" name="Object 2">
              <a:extLst>
                <a:ext uri="{FF2B5EF4-FFF2-40B4-BE49-F238E27FC236}">
                  <a16:creationId xmlns:a16="http://schemas.microsoft.com/office/drawing/2014/main" id="{70998769-6314-4B63-9C14-179C30650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2857" y="1885350"/>
              <a:ext cx="9904762" cy="3618279"/>
            </a:xfrm>
            <a:prstGeom prst="rect">
              <a:avLst/>
            </a:prstGeom>
          </p:spPr>
        </p:pic>
      </p:grpSp>
      <p:grpSp>
        <p:nvGrpSpPr>
          <p:cNvPr id="14" name="그룹 1006">
            <a:extLst>
              <a:ext uri="{FF2B5EF4-FFF2-40B4-BE49-F238E27FC236}">
                <a16:creationId xmlns:a16="http://schemas.microsoft.com/office/drawing/2014/main" id="{0F0F6A09-707F-4660-8D18-FA491BFA00B3}"/>
              </a:ext>
            </a:extLst>
          </p:cNvPr>
          <p:cNvGrpSpPr/>
          <p:nvPr/>
        </p:nvGrpSpPr>
        <p:grpSpPr>
          <a:xfrm>
            <a:off x="1415285" y="4019914"/>
            <a:ext cx="913577" cy="708908"/>
            <a:chOff x="6624121" y="1904762"/>
            <a:chExt cx="904138" cy="698133"/>
          </a:xfrm>
        </p:grpSpPr>
        <p:grpSp>
          <p:nvGrpSpPr>
            <p:cNvPr id="16" name="그룹 1007">
              <a:extLst>
                <a:ext uri="{FF2B5EF4-FFF2-40B4-BE49-F238E27FC236}">
                  <a16:creationId xmlns:a16="http://schemas.microsoft.com/office/drawing/2014/main" id="{34FED48B-8580-4797-BD89-5A776C57301A}"/>
                </a:ext>
              </a:extLst>
            </p:cNvPr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18" name="Object 21">
                <a:extLst>
                  <a:ext uri="{FF2B5EF4-FFF2-40B4-BE49-F238E27FC236}">
                    <a16:creationId xmlns:a16="http://schemas.microsoft.com/office/drawing/2014/main" id="{2BE9EC65-AE54-4BD7-8AEC-CD94EA5294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4B843520-2E3D-4E0D-83F7-16C95F4AB27F}"/>
                </a:ext>
              </a:extLst>
            </p:cNvPr>
            <p:cNvSpPr txBox="1"/>
            <p:nvPr/>
          </p:nvSpPr>
          <p:spPr>
            <a:xfrm>
              <a:off x="6624121" y="2057317"/>
              <a:ext cx="904138" cy="5455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FFFF"/>
                  </a:solidFill>
                  <a:latin typeface="Noto Sans CJK KR Regular" pitchFamily="34" charset="0"/>
                  <a:cs typeface="Noto Sans CJK KR Regular" pitchFamily="34" charset="0"/>
                </a:rPr>
                <a:t>03</a:t>
              </a:r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F31E617-6959-4CDF-92D8-1A19829E1675}"/>
              </a:ext>
            </a:extLst>
          </p:cNvPr>
          <p:cNvSpPr txBox="1"/>
          <p:nvPr/>
        </p:nvSpPr>
        <p:spPr>
          <a:xfrm>
            <a:off x="2404784" y="4253519"/>
            <a:ext cx="493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글자를 예측하기 위한 단일 </a:t>
            </a:r>
            <a:r>
              <a:rPr lang="en-US" altLang="ko-KR" dirty="0"/>
              <a:t>LSTM </a:t>
            </a:r>
            <a:r>
              <a:rPr lang="ko-KR" altLang="en-US" dirty="0"/>
              <a:t>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18A813-CEC5-48B1-897A-6C2C0E53A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8862" y="5143500"/>
            <a:ext cx="6179520" cy="1280219"/>
          </a:xfrm>
          <a:prstGeom prst="rect">
            <a:avLst/>
          </a:prstGeom>
        </p:spPr>
      </p:pic>
      <p:grpSp>
        <p:nvGrpSpPr>
          <p:cNvPr id="22" name="그룹 1001">
            <a:extLst>
              <a:ext uri="{FF2B5EF4-FFF2-40B4-BE49-F238E27FC236}">
                <a16:creationId xmlns:a16="http://schemas.microsoft.com/office/drawing/2014/main" id="{A9C1CC7D-FB7A-4E40-B493-CB5AD21AC6A1}"/>
              </a:ext>
            </a:extLst>
          </p:cNvPr>
          <p:cNvGrpSpPr/>
          <p:nvPr/>
        </p:nvGrpSpPr>
        <p:grpSpPr>
          <a:xfrm>
            <a:off x="10058400" y="4000500"/>
            <a:ext cx="7315200" cy="3733800"/>
            <a:chOff x="6742857" y="1885350"/>
            <a:chExt cx="9904762" cy="3618279"/>
          </a:xfrm>
        </p:grpSpPr>
        <p:pic>
          <p:nvPicPr>
            <p:cNvPr id="23" name="Object 2">
              <a:extLst>
                <a:ext uri="{FF2B5EF4-FFF2-40B4-BE49-F238E27FC236}">
                  <a16:creationId xmlns:a16="http://schemas.microsoft.com/office/drawing/2014/main" id="{546EAE38-813D-4BE1-80EE-B8EBABAB1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2857" y="1885350"/>
              <a:ext cx="9904762" cy="3618279"/>
            </a:xfrm>
            <a:prstGeom prst="rect">
              <a:avLst/>
            </a:prstGeom>
          </p:spPr>
        </p:pic>
      </p:grpSp>
      <p:grpSp>
        <p:nvGrpSpPr>
          <p:cNvPr id="24" name="그룹 1006">
            <a:extLst>
              <a:ext uri="{FF2B5EF4-FFF2-40B4-BE49-F238E27FC236}">
                <a16:creationId xmlns:a16="http://schemas.microsoft.com/office/drawing/2014/main" id="{B02E1A25-EF2A-4D6F-AADA-0762DADD578B}"/>
              </a:ext>
            </a:extLst>
          </p:cNvPr>
          <p:cNvGrpSpPr/>
          <p:nvPr/>
        </p:nvGrpSpPr>
        <p:grpSpPr>
          <a:xfrm>
            <a:off x="9938422" y="4019914"/>
            <a:ext cx="913577" cy="708908"/>
            <a:chOff x="6624121" y="1904762"/>
            <a:chExt cx="904138" cy="698133"/>
          </a:xfrm>
        </p:grpSpPr>
        <p:grpSp>
          <p:nvGrpSpPr>
            <p:cNvPr id="25" name="그룹 1007">
              <a:extLst>
                <a:ext uri="{FF2B5EF4-FFF2-40B4-BE49-F238E27FC236}">
                  <a16:creationId xmlns:a16="http://schemas.microsoft.com/office/drawing/2014/main" id="{0B7C6AFD-7FA3-473E-AA3C-59C2544FC99B}"/>
                </a:ext>
              </a:extLst>
            </p:cNvPr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27" name="Object 21">
                <a:extLst>
                  <a:ext uri="{FF2B5EF4-FFF2-40B4-BE49-F238E27FC236}">
                    <a16:creationId xmlns:a16="http://schemas.microsoft.com/office/drawing/2014/main" id="{6F5EBEC3-41BD-404B-8468-967DC6FC9E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1E2A31F3-4416-41EC-BCF9-622A49ABF2A4}"/>
                </a:ext>
              </a:extLst>
            </p:cNvPr>
            <p:cNvSpPr txBox="1"/>
            <p:nvPr/>
          </p:nvSpPr>
          <p:spPr>
            <a:xfrm>
              <a:off x="6624121" y="2057317"/>
              <a:ext cx="904138" cy="5455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FFFF"/>
                  </a:solidFill>
                  <a:latin typeface="Noto Sans CJK KR Regular" pitchFamily="34" charset="0"/>
                  <a:cs typeface="Noto Sans CJK KR Regular" pitchFamily="34" charset="0"/>
                </a:rPr>
                <a:t>04</a:t>
              </a:r>
              <a:endParaRPr 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AE62511-FA8E-467E-A152-A5FDC969B26A}"/>
              </a:ext>
            </a:extLst>
          </p:cNvPr>
          <p:cNvSpPr txBox="1"/>
          <p:nvPr/>
        </p:nvSpPr>
        <p:spPr>
          <a:xfrm>
            <a:off x="10927921" y="4253519"/>
            <a:ext cx="493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 컴파일 설정하기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21A781-2A2B-4E9C-808D-EBFD8C9D3EAD}"/>
              </a:ext>
            </a:extLst>
          </p:cNvPr>
          <p:cNvSpPr txBox="1"/>
          <p:nvPr/>
        </p:nvSpPr>
        <p:spPr>
          <a:xfrm>
            <a:off x="2242710" y="6837476"/>
            <a:ext cx="652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글자에 대한 </a:t>
            </a:r>
            <a:r>
              <a:rPr lang="ko-KR" altLang="en-US" dirty="0" err="1"/>
              <a:t>소프트맥스</a:t>
            </a:r>
            <a:r>
              <a:rPr lang="ko-KR" altLang="en-US" dirty="0"/>
              <a:t> 출력을 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7CBAA3-B6AE-41A4-8ACF-CC63A2C520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7499" y="5448600"/>
            <a:ext cx="6477001" cy="67001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86376CD-C9FC-48CF-9C68-6852ED27C1B4}"/>
              </a:ext>
            </a:extLst>
          </p:cNvPr>
          <p:cNvSpPr txBox="1"/>
          <p:nvPr/>
        </p:nvSpPr>
        <p:spPr>
          <a:xfrm>
            <a:off x="10395210" y="6697852"/>
            <a:ext cx="652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타깃이 원</a:t>
            </a:r>
            <a:r>
              <a:rPr lang="en-US" altLang="ko-KR" dirty="0"/>
              <a:t>-</a:t>
            </a:r>
            <a:r>
              <a:rPr lang="ko-KR" altLang="en-US" dirty="0"/>
              <a:t>핫 인코딩 된 상태 </a:t>
            </a:r>
            <a:r>
              <a:rPr lang="en-US" altLang="ko-KR" dirty="0"/>
              <a:t>-&gt; </a:t>
            </a:r>
            <a:r>
              <a:rPr lang="en-US" altLang="ko-KR" dirty="0" err="1"/>
              <a:t>categorical_crossentropy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82511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447800" y="1374797"/>
            <a:ext cx="14706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글자 수준의 </a:t>
            </a:r>
            <a:r>
              <a:rPr lang="en-US" altLang="ko-KR" sz="3600" dirty="0">
                <a:solidFill>
                  <a:srgbClr val="000000"/>
                </a:solidFill>
                <a:latin typeface="S-Core Dream 5 Medium" pitchFamily="34" charset="0"/>
              </a:rPr>
              <a:t>LSTM 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텍스트 생성 모델 구현 </a:t>
            </a:r>
            <a:r>
              <a:rPr lang="en-US" altLang="ko-KR" sz="3600" dirty="0">
                <a:solidFill>
                  <a:srgbClr val="000000"/>
                </a:solidFill>
                <a:latin typeface="S-Core Dream 5 Medium" pitchFamily="34" charset="0"/>
              </a:rPr>
              <a:t>: 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언어 모델 훈련과 샘플링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35264" y="2215098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16" name="그룹 1001">
            <a:extLst>
              <a:ext uri="{FF2B5EF4-FFF2-40B4-BE49-F238E27FC236}">
                <a16:creationId xmlns:a16="http://schemas.microsoft.com/office/drawing/2014/main" id="{E3A05DC3-FE13-4DA4-A4B7-AC8E47E5480F}"/>
              </a:ext>
            </a:extLst>
          </p:cNvPr>
          <p:cNvGrpSpPr/>
          <p:nvPr/>
        </p:nvGrpSpPr>
        <p:grpSpPr>
          <a:xfrm>
            <a:off x="1535263" y="4000500"/>
            <a:ext cx="7315200" cy="3733800"/>
            <a:chOff x="6742857" y="1885350"/>
            <a:chExt cx="9904762" cy="3618279"/>
          </a:xfrm>
        </p:grpSpPr>
        <p:pic>
          <p:nvPicPr>
            <p:cNvPr id="17" name="Object 2">
              <a:extLst>
                <a:ext uri="{FF2B5EF4-FFF2-40B4-BE49-F238E27FC236}">
                  <a16:creationId xmlns:a16="http://schemas.microsoft.com/office/drawing/2014/main" id="{70AC0D23-38D8-433A-B70B-88A4B1BF4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2857" y="1885350"/>
              <a:ext cx="9904762" cy="3618279"/>
            </a:xfrm>
            <a:prstGeom prst="rect">
              <a:avLst/>
            </a:prstGeom>
          </p:spPr>
        </p:pic>
      </p:grpSp>
      <p:grpSp>
        <p:nvGrpSpPr>
          <p:cNvPr id="18" name="그룹 1006">
            <a:extLst>
              <a:ext uri="{FF2B5EF4-FFF2-40B4-BE49-F238E27FC236}">
                <a16:creationId xmlns:a16="http://schemas.microsoft.com/office/drawing/2014/main" id="{54ADDBA4-4964-4BD0-9AAA-41FD7C94211E}"/>
              </a:ext>
            </a:extLst>
          </p:cNvPr>
          <p:cNvGrpSpPr/>
          <p:nvPr/>
        </p:nvGrpSpPr>
        <p:grpSpPr>
          <a:xfrm>
            <a:off x="1415285" y="4019914"/>
            <a:ext cx="913577" cy="708908"/>
            <a:chOff x="6624121" y="1904762"/>
            <a:chExt cx="904138" cy="698133"/>
          </a:xfrm>
        </p:grpSpPr>
        <p:grpSp>
          <p:nvGrpSpPr>
            <p:cNvPr id="19" name="그룹 1007">
              <a:extLst>
                <a:ext uri="{FF2B5EF4-FFF2-40B4-BE49-F238E27FC236}">
                  <a16:creationId xmlns:a16="http://schemas.microsoft.com/office/drawing/2014/main" id="{F546B369-DEC8-4F63-BCB2-A9BC65B9D1F8}"/>
                </a:ext>
              </a:extLst>
            </p:cNvPr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21" name="Object 21">
                <a:extLst>
                  <a:ext uri="{FF2B5EF4-FFF2-40B4-BE49-F238E27FC236}">
                    <a16:creationId xmlns:a16="http://schemas.microsoft.com/office/drawing/2014/main" id="{165DF220-79F3-4230-AC26-D7AB75A6C1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20" name="Object 24">
              <a:extLst>
                <a:ext uri="{FF2B5EF4-FFF2-40B4-BE49-F238E27FC236}">
                  <a16:creationId xmlns:a16="http://schemas.microsoft.com/office/drawing/2014/main" id="{96398C2D-78F7-4F72-87B1-5C8B9EEBB531}"/>
                </a:ext>
              </a:extLst>
            </p:cNvPr>
            <p:cNvSpPr txBox="1"/>
            <p:nvPr/>
          </p:nvSpPr>
          <p:spPr>
            <a:xfrm>
              <a:off x="6624121" y="2057317"/>
              <a:ext cx="904138" cy="5455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FFFF"/>
                  </a:solidFill>
                  <a:latin typeface="Noto Sans CJK KR Regular" pitchFamily="34" charset="0"/>
                  <a:cs typeface="Noto Sans CJK KR Regular" pitchFamily="34" charset="0"/>
                </a:rPr>
                <a:t>05</a:t>
              </a:r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CB64F32-2847-4045-A1BD-697132B3A353}"/>
              </a:ext>
            </a:extLst>
          </p:cNvPr>
          <p:cNvSpPr txBox="1"/>
          <p:nvPr/>
        </p:nvSpPr>
        <p:spPr>
          <a:xfrm>
            <a:off x="2404783" y="4253519"/>
            <a:ext cx="629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모델의 예측이 주어졌을 때 새로운 글자를 </a:t>
            </a:r>
            <a:r>
              <a:rPr lang="ko-KR" altLang="en-US" dirty="0" err="1"/>
              <a:t>샘플링하는</a:t>
            </a:r>
            <a:r>
              <a:rPr lang="ko-KR" altLang="en-US" dirty="0"/>
              <a:t> 함수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578B2F-2855-419D-8B07-A569A2846717}"/>
              </a:ext>
            </a:extLst>
          </p:cNvPr>
          <p:cNvSpPr txBox="1"/>
          <p:nvPr/>
        </p:nvSpPr>
        <p:spPr>
          <a:xfrm>
            <a:off x="2536686" y="6899995"/>
            <a:ext cx="540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확률 분포 가중치 조절 </a:t>
            </a:r>
            <a:r>
              <a:rPr lang="en-US" altLang="ko-KR" dirty="0"/>
              <a:t>&amp; </a:t>
            </a:r>
            <a:r>
              <a:rPr lang="ko-KR" altLang="en-US" dirty="0"/>
              <a:t>새로운 글자의 인덱스 추출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88213C-B71B-4453-97D0-0B959C20F8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14"/>
          <a:stretch/>
        </p:blipFill>
        <p:spPr>
          <a:xfrm>
            <a:off x="2830662" y="4961323"/>
            <a:ext cx="4812683" cy="1600200"/>
          </a:xfrm>
          <a:prstGeom prst="rect">
            <a:avLst/>
          </a:prstGeom>
        </p:spPr>
      </p:pic>
      <p:grpSp>
        <p:nvGrpSpPr>
          <p:cNvPr id="25" name="그룹 1001">
            <a:extLst>
              <a:ext uri="{FF2B5EF4-FFF2-40B4-BE49-F238E27FC236}">
                <a16:creationId xmlns:a16="http://schemas.microsoft.com/office/drawing/2014/main" id="{60967CBC-E660-45C9-A9F1-C56883495FA6}"/>
              </a:ext>
            </a:extLst>
          </p:cNvPr>
          <p:cNvGrpSpPr/>
          <p:nvPr/>
        </p:nvGrpSpPr>
        <p:grpSpPr>
          <a:xfrm>
            <a:off x="10145862" y="2202398"/>
            <a:ext cx="6302513" cy="7843302"/>
            <a:chOff x="6742857" y="1885350"/>
            <a:chExt cx="9904762" cy="3618279"/>
          </a:xfrm>
        </p:grpSpPr>
        <p:pic>
          <p:nvPicPr>
            <p:cNvPr id="26" name="Object 2">
              <a:extLst>
                <a:ext uri="{FF2B5EF4-FFF2-40B4-BE49-F238E27FC236}">
                  <a16:creationId xmlns:a16="http://schemas.microsoft.com/office/drawing/2014/main" id="{342C7411-5301-4C86-99F8-F5F0EBE70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2857" y="1885350"/>
              <a:ext cx="9904762" cy="3618279"/>
            </a:xfrm>
            <a:prstGeom prst="rect">
              <a:avLst/>
            </a:prstGeom>
          </p:spPr>
        </p:pic>
      </p:grpSp>
      <p:grpSp>
        <p:nvGrpSpPr>
          <p:cNvPr id="27" name="그룹 1006">
            <a:extLst>
              <a:ext uri="{FF2B5EF4-FFF2-40B4-BE49-F238E27FC236}">
                <a16:creationId xmlns:a16="http://schemas.microsoft.com/office/drawing/2014/main" id="{A0735B04-A9FB-4BDB-A3DF-9801C1636CC5}"/>
              </a:ext>
            </a:extLst>
          </p:cNvPr>
          <p:cNvGrpSpPr/>
          <p:nvPr/>
        </p:nvGrpSpPr>
        <p:grpSpPr>
          <a:xfrm>
            <a:off x="10038587" y="2215099"/>
            <a:ext cx="913577" cy="748264"/>
            <a:chOff x="6624121" y="1904762"/>
            <a:chExt cx="904138" cy="675352"/>
          </a:xfrm>
        </p:grpSpPr>
        <p:grpSp>
          <p:nvGrpSpPr>
            <p:cNvPr id="28" name="그룹 1007">
              <a:extLst>
                <a:ext uri="{FF2B5EF4-FFF2-40B4-BE49-F238E27FC236}">
                  <a16:creationId xmlns:a16="http://schemas.microsoft.com/office/drawing/2014/main" id="{B69D4F4E-FECD-4FE7-9DA5-7427F2615B81}"/>
                </a:ext>
              </a:extLst>
            </p:cNvPr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30" name="Object 21">
                <a:extLst>
                  <a:ext uri="{FF2B5EF4-FFF2-40B4-BE49-F238E27FC236}">
                    <a16:creationId xmlns:a16="http://schemas.microsoft.com/office/drawing/2014/main" id="{7B2E115B-93A1-472E-BE72-906DDA69E2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29" name="Object 24">
              <a:extLst>
                <a:ext uri="{FF2B5EF4-FFF2-40B4-BE49-F238E27FC236}">
                  <a16:creationId xmlns:a16="http://schemas.microsoft.com/office/drawing/2014/main" id="{EC27F109-676D-4CB1-AD98-623D936DE9D8}"/>
                </a:ext>
              </a:extLst>
            </p:cNvPr>
            <p:cNvSpPr txBox="1"/>
            <p:nvPr/>
          </p:nvSpPr>
          <p:spPr>
            <a:xfrm>
              <a:off x="6624121" y="2080098"/>
              <a:ext cx="904138" cy="5000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FFFF"/>
                  </a:solidFill>
                  <a:latin typeface="Noto Sans CJK KR Regular" pitchFamily="34" charset="0"/>
                  <a:cs typeface="Noto Sans CJK KR Regular" pitchFamily="34" charset="0"/>
                </a:rPr>
                <a:t>06</a:t>
              </a:r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92511F3-D180-46F0-ADD2-97CD26674F62}"/>
              </a:ext>
            </a:extLst>
          </p:cNvPr>
          <p:cNvSpPr txBox="1"/>
          <p:nvPr/>
        </p:nvSpPr>
        <p:spPr>
          <a:xfrm>
            <a:off x="11034038" y="2455417"/>
            <a:ext cx="493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텍스트 생성 루프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B757A37-9071-495C-978C-C542720195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30458" y="2883872"/>
            <a:ext cx="4653014" cy="689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6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1235</Words>
  <Application>Microsoft Office PowerPoint</Application>
  <PresentationFormat>사용자 지정</PresentationFormat>
  <Paragraphs>122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Apple SD Gothic Neo</vt:lpstr>
      <vt:lpstr>Gmarket Sans Medium</vt:lpstr>
      <vt:lpstr>Noto Sans CJK KR Regular</vt:lpstr>
      <vt:lpstr>S-Core Dream 5 Medium</vt:lpstr>
      <vt:lpstr>맑은 고딕</vt:lpstr>
      <vt:lpstr>Arial</vt:lpstr>
      <vt:lpstr>Bauhaus 93</vt:lpstr>
      <vt:lpstr>Calibri</vt:lpstr>
      <vt:lpstr>Courier New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지원</cp:lastModifiedBy>
  <cp:revision>36</cp:revision>
  <dcterms:created xsi:type="dcterms:W3CDTF">2022-01-16T14:15:27Z</dcterms:created>
  <dcterms:modified xsi:type="dcterms:W3CDTF">2022-01-26T13:35:57Z</dcterms:modified>
</cp:coreProperties>
</file>