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0" r:id="rId2"/>
    <p:sldId id="271" r:id="rId3"/>
    <p:sldId id="260" r:id="rId4"/>
    <p:sldId id="272" r:id="rId5"/>
    <p:sldId id="261" r:id="rId6"/>
    <p:sldId id="262" r:id="rId7"/>
    <p:sldId id="264" r:id="rId8"/>
    <p:sldId id="273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68" r:id="rId18"/>
    <p:sldId id="287" r:id="rId19"/>
    <p:sldId id="288" r:id="rId20"/>
    <p:sldId id="274" r:id="rId21"/>
    <p:sldId id="275" r:id="rId22"/>
    <p:sldId id="276" r:id="rId23"/>
    <p:sldId id="290" r:id="rId24"/>
    <p:sldId id="289" r:id="rId25"/>
    <p:sldId id="291" r:id="rId26"/>
    <p:sldId id="265" r:id="rId27"/>
    <p:sldId id="293" r:id="rId28"/>
    <p:sldId id="294" r:id="rId29"/>
    <p:sldId id="295" r:id="rId30"/>
    <p:sldId id="296" r:id="rId31"/>
    <p:sldId id="286" r:id="rId32"/>
    <p:sldId id="269" r:id="rId3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9" autoAdjust="0"/>
  </p:normalViewPr>
  <p:slideViewPr>
    <p:cSldViewPr>
      <p:cViewPr varScale="1">
        <p:scale>
          <a:sx n="104" d="100"/>
          <a:sy n="104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1884-1792-482A-A0AB-9C165AF54BDA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59A5D-57B4-4BB3-BA88-65A30B1C2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0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9A5D-57B4-4BB3-BA88-65A30B1C23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뉴럴</a:t>
            </a:r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스타일 트랜스퍼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8.3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934200" y="2125091"/>
            <a:ext cx="4122258" cy="2102805"/>
            <a:chOff x="5982077" y="3382040"/>
            <a:chExt cx="4122258" cy="21028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982077" y="3382040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545143" y="4197840"/>
            <a:ext cx="4353162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입력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 참조 이미지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타깃 이미지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생성된 이미지가 담긴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플레이스홀더로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이루어진 배치</a:t>
            </a:r>
          </a:p>
          <a:p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플레이스홀더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심볼릭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텐서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넘파이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배열로 밖에서 값을 제공해야 함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 참조 이미지와 타깃 이미지는 이미 준비된 데이터이므로 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K.constant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를 사용해 정의</a:t>
            </a:r>
          </a:p>
          <a:p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플레이스홀더에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담길 생성된 이미지는 계속 바뀜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sz="1600" dirty="0"/>
              <a:t>타깃 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 참조 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이미지를 행으로 쌓아서</a:t>
            </a:r>
            <a:r>
              <a:rPr lang="en-US" altLang="ko-KR" sz="1600" dirty="0"/>
              <a:t>(axis=0) </a:t>
            </a:r>
            <a:r>
              <a:rPr lang="ko-KR" altLang="en-US" sz="1600" dirty="0"/>
              <a:t>미니 배치처럼 </a:t>
            </a:r>
            <a:r>
              <a:rPr lang="ko-KR" altLang="en-US" sz="1600" dirty="0" err="1"/>
              <a:t>만듬</a:t>
            </a:r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VGG19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네트워크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4F6657B-9C48-47F5-A1CF-FE21166F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224" y="3380265"/>
            <a:ext cx="10246633" cy="5662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0E9E7-0E8C-4A21-A813-2FF65EF608F4}"/>
              </a:ext>
            </a:extLst>
          </p:cNvPr>
          <p:cNvSpPr txBox="1"/>
          <p:nvPr/>
        </p:nvSpPr>
        <p:spPr>
          <a:xfrm>
            <a:off x="6423631" y="6026905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차원은 </a:t>
            </a:r>
            <a:r>
              <a:rPr lang="en-US" altLang="ko-KR" dirty="0"/>
              <a:t>(3,400,400,3)</a:t>
            </a:r>
            <a:r>
              <a:rPr lang="ko-KR" altLang="en-US" dirty="0"/>
              <a:t>이 됨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12F3FE-2D38-4B95-8290-C9D768AD6BB6}"/>
              </a:ext>
            </a:extLst>
          </p:cNvPr>
          <p:cNvCxnSpPr/>
          <p:nvPr/>
        </p:nvCxnSpPr>
        <p:spPr>
          <a:xfrm flipH="1" flipV="1">
            <a:off x="7162800" y="5753100"/>
            <a:ext cx="1524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BC9578-A609-4A2E-9049-5E792952523D}"/>
              </a:ext>
            </a:extLst>
          </p:cNvPr>
          <p:cNvSpPr/>
          <p:nvPr/>
        </p:nvSpPr>
        <p:spPr>
          <a:xfrm>
            <a:off x="6423631" y="5372100"/>
            <a:ext cx="165356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54566D-12CB-44E2-83C7-F65C2726015C}"/>
              </a:ext>
            </a:extLst>
          </p:cNvPr>
          <p:cNvSpPr/>
          <p:nvPr/>
        </p:nvSpPr>
        <p:spPr>
          <a:xfrm>
            <a:off x="10896600" y="45339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7759D8-9ACB-4F89-B353-4D5063CB98D3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11156763" y="4794063"/>
            <a:ext cx="1035237" cy="349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38D8A3-F8F6-4B9E-AD17-9BD8DB46330C}"/>
              </a:ext>
            </a:extLst>
          </p:cNvPr>
          <p:cNvSpPr txBox="1"/>
          <p:nvPr/>
        </p:nvSpPr>
        <p:spPr>
          <a:xfrm>
            <a:off x="12192000" y="495883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스타일 </a:t>
            </a:r>
            <a:r>
              <a:rPr lang="ko-KR" altLang="en-US" dirty="0" err="1"/>
              <a:t>트렌스퍼는</a:t>
            </a:r>
            <a:r>
              <a:rPr lang="ko-KR" altLang="en-US" dirty="0"/>
              <a:t> 하나의 이미지만 사용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09A8D7-E08F-47E1-A85C-1E1E61945810}"/>
              </a:ext>
            </a:extLst>
          </p:cNvPr>
          <p:cNvSpPr/>
          <p:nvPr/>
        </p:nvSpPr>
        <p:spPr>
          <a:xfrm>
            <a:off x="6019800" y="3029206"/>
            <a:ext cx="11125199" cy="630529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2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3532723"/>
            <a:ext cx="4353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상위 층은 타깃 이미지와 생성된 이미지를 동일하게 바라봐야 함</a:t>
            </a:r>
            <a:endParaRPr lang="ko-KR" alt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콘텐츠 손실 정의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4940321-8BEF-4B35-94B7-2864FFAE6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95" y="4637475"/>
            <a:ext cx="5462654" cy="584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BA4F0-46F0-4898-8EB7-A074C262B675}"/>
              </a:ext>
            </a:extLst>
          </p:cNvPr>
          <p:cNvSpPr txBox="1"/>
          <p:nvPr/>
        </p:nvSpPr>
        <p:spPr>
          <a:xfrm>
            <a:off x="3038654" y="5185946"/>
            <a:ext cx="436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생성된 이미지와 원본의 차이를 제곱한 것의 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547388-4F09-4469-94BE-A17AAA7B62FF}"/>
              </a:ext>
            </a:extLst>
          </p:cNvPr>
          <p:cNvCxnSpPr/>
          <p:nvPr/>
        </p:nvCxnSpPr>
        <p:spPr>
          <a:xfrm>
            <a:off x="3200400" y="5143500"/>
            <a:ext cx="403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8">
            <a:extLst>
              <a:ext uri="{FF2B5EF4-FFF2-40B4-BE49-F238E27FC236}">
                <a16:creationId xmlns:a16="http://schemas.microsoft.com/office/drawing/2014/main" id="{900A82B9-0297-4FCB-975B-34F293F73F1D}"/>
              </a:ext>
            </a:extLst>
          </p:cNvPr>
          <p:cNvSpPr txBox="1"/>
          <p:nvPr/>
        </p:nvSpPr>
        <p:spPr>
          <a:xfrm>
            <a:off x="9173029" y="1811065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스타일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손실 정의</a:t>
            </a:r>
            <a:endParaRPr lang="en-US" dirty="0"/>
          </a:p>
        </p:txBody>
      </p: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5E4C0CE2-B4EB-48F4-BFDF-B2D823E3B362}"/>
              </a:ext>
            </a:extLst>
          </p:cNvPr>
          <p:cNvGrpSpPr/>
          <p:nvPr/>
        </p:nvGrpSpPr>
        <p:grpSpPr>
          <a:xfrm>
            <a:off x="9176658" y="2930285"/>
            <a:ext cx="370471" cy="95505"/>
            <a:chOff x="1895238" y="4566427"/>
            <a:chExt cx="370471" cy="95505"/>
          </a:xfrm>
        </p:grpSpPr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B90D8540-BA12-4D9C-B2DD-BC6CE862A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749C9BD-1706-406D-AD9F-30822305E501}"/>
              </a:ext>
            </a:extLst>
          </p:cNvPr>
          <p:cNvSpPr/>
          <p:nvPr/>
        </p:nvSpPr>
        <p:spPr>
          <a:xfrm>
            <a:off x="1752600" y="4457700"/>
            <a:ext cx="5791200" cy="12192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7E43FFF6-6B1D-445B-87D0-A02D8E46697D}"/>
              </a:ext>
            </a:extLst>
          </p:cNvPr>
          <p:cNvSpPr txBox="1"/>
          <p:nvPr/>
        </p:nvSpPr>
        <p:spPr>
          <a:xfrm>
            <a:off x="9173029" y="3330591"/>
            <a:ext cx="579119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그람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행렬을 손실로 사용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유틸리티 함수를 사용해 입력 행렬의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그람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행렬 계산</a:t>
            </a:r>
          </a:p>
          <a:p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원본 특성 행렬의 상관관계를 기록한 행렬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54052D4-3385-44F1-AE27-2674C74A8471}"/>
              </a:ext>
            </a:extLst>
          </p:cNvPr>
          <p:cNvCxnSpPr>
            <a:cxnSpLocks/>
          </p:cNvCxnSpPr>
          <p:nvPr/>
        </p:nvCxnSpPr>
        <p:spPr>
          <a:xfrm>
            <a:off x="9525000" y="4343399"/>
            <a:ext cx="250732" cy="228602"/>
          </a:xfrm>
          <a:prstGeom prst="bentConnector3">
            <a:avLst>
              <a:gd name="adj1" fmla="val 13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81A719A5-CF44-47DF-A1D7-956918F4F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165" y="5432515"/>
            <a:ext cx="8174658" cy="3163059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8643696-4984-47BE-B9BD-E37D15BD7A50}"/>
              </a:ext>
            </a:extLst>
          </p:cNvPr>
          <p:cNvSpPr/>
          <p:nvPr/>
        </p:nvSpPr>
        <p:spPr>
          <a:xfrm>
            <a:off x="8153400" y="5094675"/>
            <a:ext cx="8839200" cy="40112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627F11-B818-4B50-AD7B-BBA23A6F986B}"/>
              </a:ext>
            </a:extLst>
          </p:cNvPr>
          <p:cNvSpPr/>
          <p:nvPr/>
        </p:nvSpPr>
        <p:spPr>
          <a:xfrm>
            <a:off x="10287000" y="56769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034943-1A64-45B7-A2F0-1A1109D8A0FA}"/>
              </a:ext>
            </a:extLst>
          </p:cNvPr>
          <p:cNvCxnSpPr>
            <a:cxnSpLocks/>
          </p:cNvCxnSpPr>
          <p:nvPr/>
        </p:nvCxnSpPr>
        <p:spPr>
          <a:xfrm flipH="1" flipV="1">
            <a:off x="11811000" y="5981700"/>
            <a:ext cx="16492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E5098B-0260-4F8D-A6EB-F2EAC7D4FCB4}"/>
              </a:ext>
            </a:extLst>
          </p:cNvPr>
          <p:cNvSpPr txBox="1"/>
          <p:nvPr/>
        </p:nvSpPr>
        <p:spPr>
          <a:xfrm>
            <a:off x="13460200" y="6591300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특성 </a:t>
            </a:r>
            <a:r>
              <a:rPr lang="ko-KR" altLang="en-US" sz="1600" dirty="0" err="1"/>
              <a:t>맵을</a:t>
            </a:r>
            <a:r>
              <a:rPr lang="ko-KR" altLang="en-US" sz="1600" dirty="0"/>
              <a:t> 벡터로 펼침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CA86CB-DE7C-4A14-88B0-DDC3D1BAA665}"/>
              </a:ext>
            </a:extLst>
          </p:cNvPr>
          <p:cNvSpPr/>
          <p:nvPr/>
        </p:nvSpPr>
        <p:spPr>
          <a:xfrm>
            <a:off x="1889795" y="6759485"/>
            <a:ext cx="5641305" cy="2362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batch_flatten</a:t>
            </a:r>
            <a:r>
              <a:rPr lang="en-US" altLang="ko-KR" dirty="0">
                <a:solidFill>
                  <a:sysClr val="windowText" lastClr="000000"/>
                </a:solidFill>
              </a:rPr>
              <a:t>() </a:t>
            </a:r>
            <a:r>
              <a:rPr lang="ko-KR" altLang="en-US" dirty="0">
                <a:solidFill>
                  <a:sysClr val="windowText" lastClr="000000"/>
                </a:solidFill>
              </a:rPr>
              <a:t>함수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첫 번째 배치 차원을 기준으로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그다음</a:t>
            </a:r>
            <a:r>
              <a:rPr lang="ko-KR" altLang="en-US" dirty="0">
                <a:solidFill>
                  <a:sysClr val="windowText" lastClr="000000"/>
                </a:solidFill>
              </a:rPr>
              <a:t> 차원을 모두 벡터로 펼침</a:t>
            </a:r>
          </a:p>
          <a:p>
            <a:endParaRPr lang="ko-KR" altLang="en-US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여기서는 특성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맵의</a:t>
            </a:r>
            <a:r>
              <a:rPr lang="ko-KR" altLang="en-US" dirty="0">
                <a:solidFill>
                  <a:sysClr val="windowText" lastClr="000000"/>
                </a:solidFill>
              </a:rPr>
              <a:t> 배치 차원처럼 맨 앞으로 옮겨서 특성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맵을</a:t>
            </a:r>
            <a:r>
              <a:rPr lang="ko-KR" altLang="en-US" dirty="0">
                <a:solidFill>
                  <a:sysClr val="windowText" lastClr="000000"/>
                </a:solidFill>
              </a:rPr>
              <a:t> 기준으로 벡터로 펼침</a:t>
            </a:r>
          </a:p>
        </p:txBody>
      </p:sp>
      <p:cxnSp>
        <p:nvCxnSpPr>
          <p:cNvPr id="995" name="직선 연결선 994">
            <a:extLst>
              <a:ext uri="{FF2B5EF4-FFF2-40B4-BE49-F238E27FC236}">
                <a16:creationId xmlns:a16="http://schemas.microsoft.com/office/drawing/2014/main" id="{FBEA13CD-ACC3-4BE8-8714-30443D7AD435}"/>
              </a:ext>
            </a:extLst>
          </p:cNvPr>
          <p:cNvCxnSpPr/>
          <p:nvPr/>
        </p:nvCxnSpPr>
        <p:spPr>
          <a:xfrm flipH="1">
            <a:off x="1902495" y="5676900"/>
            <a:ext cx="8384505" cy="10825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직선 연결선 996">
            <a:extLst>
              <a:ext uri="{FF2B5EF4-FFF2-40B4-BE49-F238E27FC236}">
                <a16:creationId xmlns:a16="http://schemas.microsoft.com/office/drawing/2014/main" id="{332616B7-DDD4-49AD-AA5B-9A12A2F06813}"/>
              </a:ext>
            </a:extLst>
          </p:cNvPr>
          <p:cNvCxnSpPr/>
          <p:nvPr/>
        </p:nvCxnSpPr>
        <p:spPr>
          <a:xfrm flipH="1">
            <a:off x="7531100" y="5950496"/>
            <a:ext cx="2755900" cy="31554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3380265"/>
            <a:ext cx="580096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생성된 이미지가 공간적인 연속성을 가지도록 도와주며 픽셀의 격자 무늬가 과도하게 나타나는 것을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막아줌</a:t>
            </a: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일종의 규제 항으로 해석할 수 있음</a:t>
            </a:r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변위 손실 정의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1C438568-13C6-4701-92B3-59F4C4A12611}"/>
              </a:ext>
            </a:extLst>
          </p:cNvPr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5C09D19A-0E17-4BCA-9C02-F43106AF5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FA7D037-B02D-48CB-A53C-30A0184C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8" y="4808542"/>
            <a:ext cx="7787544" cy="140175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394466-0BB9-48B7-87BD-AF3ABBB015C0}"/>
              </a:ext>
            </a:extLst>
          </p:cNvPr>
          <p:cNvSpPr/>
          <p:nvPr/>
        </p:nvSpPr>
        <p:spPr>
          <a:xfrm>
            <a:off x="1676400" y="4610100"/>
            <a:ext cx="8305800" cy="18288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B7EE7-1725-44D5-9216-8033CF8492E4}"/>
              </a:ext>
            </a:extLst>
          </p:cNvPr>
          <p:cNvSpPr txBox="1"/>
          <p:nvPr/>
        </p:nvSpPr>
        <p:spPr>
          <a:xfrm>
            <a:off x="10810639" y="3490416"/>
            <a:ext cx="5800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최소화할 손실은 이 세 손실의 가중치 평균</a:t>
            </a:r>
          </a:p>
          <a:p>
            <a:endParaRPr lang="ko-KR" altLang="en-US" dirty="0"/>
          </a:p>
          <a:p>
            <a:r>
              <a:rPr lang="ko-KR" altLang="en-US" dirty="0"/>
              <a:t>콘텐츠 손실은 </a:t>
            </a:r>
            <a:r>
              <a:rPr lang="en-US" altLang="ko-KR" dirty="0"/>
              <a:t>block5_conv2 </a:t>
            </a:r>
            <a:r>
              <a:rPr lang="ko-KR" altLang="en-US" dirty="0"/>
              <a:t>층 하나만 사용해서 계산</a:t>
            </a:r>
          </a:p>
          <a:p>
            <a:endParaRPr lang="ko-KR" altLang="en-US" dirty="0"/>
          </a:p>
          <a:p>
            <a:r>
              <a:rPr lang="ko-KR" altLang="en-US" dirty="0"/>
              <a:t>스타일 손실을 계산하기 위해서는 하위 층과 상위 층에 걸쳐 여러 층을 사용</a:t>
            </a:r>
          </a:p>
          <a:p>
            <a:endParaRPr lang="ko-KR" altLang="en-US" dirty="0"/>
          </a:p>
          <a:p>
            <a:r>
              <a:rPr lang="ko-KR" altLang="en-US" dirty="0"/>
              <a:t>마지막에 총 변위 손실 추가</a:t>
            </a:r>
          </a:p>
          <a:p>
            <a:endParaRPr lang="ko-KR" altLang="en-US" dirty="0"/>
          </a:p>
          <a:p>
            <a:r>
              <a:rPr lang="ko-KR" altLang="en-US" dirty="0"/>
              <a:t>사용하는 스타일 참조 이미지와 콘텐츠 이미지에 따라 </a:t>
            </a:r>
            <a:r>
              <a:rPr lang="en-US" altLang="ko-KR" dirty="0" err="1"/>
              <a:t>content_weight</a:t>
            </a:r>
            <a:r>
              <a:rPr lang="en-US" altLang="ko-KR" dirty="0"/>
              <a:t> </a:t>
            </a:r>
            <a:r>
              <a:rPr lang="ko-KR" altLang="en-US" dirty="0"/>
              <a:t>계수를 조정하는 것이 좋음</a:t>
            </a:r>
          </a:p>
          <a:p>
            <a:endParaRPr lang="ko-KR" altLang="en-US" dirty="0"/>
          </a:p>
          <a:p>
            <a:r>
              <a:rPr lang="en-US" altLang="ko-KR" dirty="0" err="1"/>
              <a:t>content_weight</a:t>
            </a:r>
            <a:r>
              <a:rPr lang="ko-KR" altLang="en-US" dirty="0"/>
              <a:t>가 높으면 생성된 이미지에 타깃 콘텐츠가 더 많이 나타남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20E121-3B68-4311-9E8A-88FB183F7B8E}"/>
              </a:ext>
            </a:extLst>
          </p:cNvPr>
          <p:cNvCxnSpPr/>
          <p:nvPr/>
        </p:nvCxnSpPr>
        <p:spPr>
          <a:xfrm>
            <a:off x="10439400" y="548721"/>
            <a:ext cx="0" cy="90143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6B1268-504B-4FBA-B382-F3EBED681E23}"/>
              </a:ext>
            </a:extLst>
          </p:cNvPr>
          <p:cNvSpPr txBox="1"/>
          <p:nvPr/>
        </p:nvSpPr>
        <p:spPr>
          <a:xfrm>
            <a:off x="11049000" y="7800317"/>
            <a:ext cx="390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전체 손실에 기여하는 콘텐츠 손실의 정도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2FEAF8E-E8E1-4EFF-AB96-5DFF85A0F9D2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10093155" y="7013749"/>
            <a:ext cx="1530692" cy="3809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직선 연결선 993">
            <a:extLst>
              <a:ext uri="{FF2B5EF4-FFF2-40B4-BE49-F238E27FC236}">
                <a16:creationId xmlns:a16="http://schemas.microsoft.com/office/drawing/2014/main" id="{59DFBDF5-852F-41F6-8DCA-26DEC3BE573C}"/>
              </a:ext>
            </a:extLst>
          </p:cNvPr>
          <p:cNvCxnSpPr/>
          <p:nvPr/>
        </p:nvCxnSpPr>
        <p:spPr>
          <a:xfrm>
            <a:off x="10668000" y="6438900"/>
            <a:ext cx="1377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571509" y="1318162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최소화할 최종 손실 정의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13B925A-B3C6-4E94-AFBD-6470D1B874B3}"/>
              </a:ext>
            </a:extLst>
          </p:cNvPr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1B4E29B3-87F6-4006-83D3-AD8CD9339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98C7B3-A8D5-42C5-A9D6-A06E3840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705100"/>
            <a:ext cx="7772400" cy="663442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B5767F-DF72-45F7-8FAD-67AFD2BE5E33}"/>
              </a:ext>
            </a:extLst>
          </p:cNvPr>
          <p:cNvSpPr/>
          <p:nvPr/>
        </p:nvSpPr>
        <p:spPr>
          <a:xfrm>
            <a:off x="7162800" y="2400300"/>
            <a:ext cx="8544929" cy="7410503"/>
          </a:xfrm>
          <a:prstGeom prst="roundRect">
            <a:avLst>
              <a:gd name="adj" fmla="val 1180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5391A1-7336-42B9-9B25-361913985C5B}"/>
              </a:ext>
            </a:extLst>
          </p:cNvPr>
          <p:cNvGrpSpPr/>
          <p:nvPr/>
        </p:nvGrpSpPr>
        <p:grpSpPr>
          <a:xfrm>
            <a:off x="1366251" y="278030"/>
            <a:ext cx="5296742" cy="9958707"/>
            <a:chOff x="3026644" y="328293"/>
            <a:chExt cx="5296742" cy="995870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BFC8335-C8A1-4004-A77B-367E9222C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644" y="328293"/>
              <a:ext cx="5296742" cy="9958707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BC7873C-EB2D-41EA-ABD9-8276843508EB}"/>
                </a:ext>
              </a:extLst>
            </p:cNvPr>
            <p:cNvSpPr/>
            <p:nvPr/>
          </p:nvSpPr>
          <p:spPr>
            <a:xfrm>
              <a:off x="3026644" y="7886700"/>
              <a:ext cx="1850156" cy="3048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053945D-326C-41CC-ADB9-7FD35D661646}"/>
                </a:ext>
              </a:extLst>
            </p:cNvPr>
            <p:cNvSpPr/>
            <p:nvPr/>
          </p:nvSpPr>
          <p:spPr>
            <a:xfrm>
              <a:off x="3026644" y="1734866"/>
              <a:ext cx="1850156" cy="2844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7C40FCB-6BEF-463E-83D4-5D61FD727849}"/>
                </a:ext>
              </a:extLst>
            </p:cNvPr>
            <p:cNvSpPr/>
            <p:nvPr/>
          </p:nvSpPr>
          <p:spPr>
            <a:xfrm>
              <a:off x="3026644" y="2829583"/>
              <a:ext cx="1850156" cy="2844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2AA3B9-5760-4AE7-93A8-C6BB60A2617B}"/>
                </a:ext>
              </a:extLst>
            </p:cNvPr>
            <p:cNvSpPr/>
            <p:nvPr/>
          </p:nvSpPr>
          <p:spPr>
            <a:xfrm>
              <a:off x="3026644" y="3918874"/>
              <a:ext cx="1850156" cy="2844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5FC389-2F53-4802-B391-87540EECCE88}"/>
                </a:ext>
              </a:extLst>
            </p:cNvPr>
            <p:cNvSpPr/>
            <p:nvPr/>
          </p:nvSpPr>
          <p:spPr>
            <a:xfrm>
              <a:off x="3026644" y="5676900"/>
              <a:ext cx="1850156" cy="2844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75BA072-2D00-4EBF-9D11-5A9BE79A286A}"/>
                </a:ext>
              </a:extLst>
            </p:cNvPr>
            <p:cNvSpPr/>
            <p:nvPr/>
          </p:nvSpPr>
          <p:spPr>
            <a:xfrm>
              <a:off x="3026644" y="7515883"/>
              <a:ext cx="1850156" cy="2844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48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4521132"/>
            <a:ext cx="4353162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게티스의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논문에서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L-BFGS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알고리즘을 사용하여 최적화를 수행함</a:t>
            </a:r>
          </a:p>
          <a:p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딥드림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예제와 가장 크게 차이 나는 부분</a:t>
            </a:r>
          </a:p>
          <a:p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L-BFGS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알고리즘은 싸이파이에 구현되어 있음</a:t>
            </a:r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경사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하강법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단계 설정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440AB1F-EF6F-43A6-A06A-05F8FE8673AE}"/>
              </a:ext>
            </a:extLst>
          </p:cNvPr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F5CD6AC4-1298-4AEA-8073-EB95A5F7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F1AE92-BA34-42EF-BE19-88891EF5BAA0}"/>
              </a:ext>
            </a:extLst>
          </p:cNvPr>
          <p:cNvSpPr txBox="1"/>
          <p:nvPr/>
        </p:nvSpPr>
        <p:spPr>
          <a:xfrm>
            <a:off x="1895238" y="6808729"/>
            <a:ext cx="5177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L-BFGS(Limited-memory BFGS):</a:t>
            </a:r>
          </a:p>
          <a:p>
            <a:r>
              <a:rPr lang="en-US" altLang="ko-KR" sz="1600" dirty="0"/>
              <a:t>BFGS </a:t>
            </a:r>
            <a:r>
              <a:rPr lang="ko-KR" altLang="en-US" sz="1600" dirty="0"/>
              <a:t>알고리즘을 제한된 메모리 공간에서 구현한 것 </a:t>
            </a:r>
            <a:endParaRPr lang="en-US" altLang="ko-KR" sz="1600" dirty="0"/>
          </a:p>
          <a:p>
            <a:r>
              <a:rPr lang="ko-KR" altLang="en-US" sz="1600" dirty="0"/>
              <a:t>머신 러닝 분야에서 널리 사용됨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BFGS </a:t>
            </a:r>
            <a:r>
              <a:rPr lang="ko-KR" altLang="en-US" sz="1600" dirty="0"/>
              <a:t>알고리즘은 의사 뉴턴 메서드</a:t>
            </a:r>
            <a:r>
              <a:rPr lang="en-US" altLang="ko-KR" sz="1600" dirty="0"/>
              <a:t>(quasi-Newton Method) </a:t>
            </a:r>
            <a:r>
              <a:rPr lang="ko-KR" altLang="en-US" sz="1600" dirty="0"/>
              <a:t>중 하나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480B91-88C4-430A-BB91-B0FDFA401B03}"/>
              </a:ext>
            </a:extLst>
          </p:cNvPr>
          <p:cNvSpPr/>
          <p:nvPr/>
        </p:nvSpPr>
        <p:spPr>
          <a:xfrm>
            <a:off x="3666467" y="4521131"/>
            <a:ext cx="1533762" cy="280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D8B1E3-308F-49D1-958A-CFB9D5BA2736}"/>
              </a:ext>
            </a:extLst>
          </p:cNvPr>
          <p:cNvSpPr txBox="1"/>
          <p:nvPr/>
        </p:nvSpPr>
        <p:spPr>
          <a:xfrm>
            <a:off x="7772400" y="3380265"/>
            <a:ext cx="746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제약 사항</a:t>
            </a:r>
            <a:endParaRPr lang="en-US" altLang="ko-KR" dirty="0"/>
          </a:p>
          <a:p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손실 함수의 값과 </a:t>
            </a:r>
            <a:r>
              <a:rPr lang="ko-KR" altLang="en-US" dirty="0" err="1"/>
              <a:t>그래디언트</a:t>
            </a:r>
            <a:r>
              <a:rPr lang="ko-KR" altLang="en-US" dirty="0"/>
              <a:t> 값을 별개의 함수로 전달해야 함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 함수는 </a:t>
            </a:r>
            <a:r>
              <a:rPr lang="en-US" altLang="ko-KR" dirty="0"/>
              <a:t>3D </a:t>
            </a:r>
            <a:r>
              <a:rPr lang="ko-KR" altLang="en-US" dirty="0"/>
              <a:t>이미지 배열이 아니라 </a:t>
            </a:r>
            <a:r>
              <a:rPr lang="en-US" altLang="ko-KR" dirty="0"/>
              <a:t>1</a:t>
            </a:r>
            <a:r>
              <a:rPr lang="ko-KR" altLang="en-US" dirty="0"/>
              <a:t>차원 벡터만 처리할 수 있음</a:t>
            </a:r>
          </a:p>
          <a:p>
            <a:endParaRPr lang="ko-KR" altLang="en-US" dirty="0"/>
          </a:p>
          <a:p>
            <a:r>
              <a:rPr lang="ko-KR" altLang="en-US" dirty="0"/>
              <a:t>두 계산 사이에 중복되는 계산이 많기 때문에 손실 함수의 값과 </a:t>
            </a:r>
            <a:r>
              <a:rPr lang="ko-KR" altLang="en-US" dirty="0" err="1"/>
              <a:t>그래디언트</a:t>
            </a:r>
            <a:r>
              <a:rPr lang="ko-KR" altLang="en-US" dirty="0"/>
              <a:t> 값을 따로 계산하는 것은 비효율적</a:t>
            </a:r>
          </a:p>
          <a:p>
            <a:endParaRPr lang="ko-KR" altLang="en-US" dirty="0"/>
          </a:p>
          <a:p>
            <a:r>
              <a:rPr lang="ko-KR" altLang="en-US" dirty="0"/>
              <a:t>한꺼번에 계산하는 것보다 거의 두 배 가량 느림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E3B10-40EF-4545-A545-70BCDA3B6577}"/>
              </a:ext>
            </a:extLst>
          </p:cNvPr>
          <p:cNvSpPr txBox="1"/>
          <p:nvPr/>
        </p:nvSpPr>
        <p:spPr>
          <a:xfrm>
            <a:off x="7793182" y="7124700"/>
            <a:ext cx="8326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손실과 </a:t>
            </a:r>
            <a:r>
              <a:rPr lang="ko-KR" altLang="en-US" dirty="0" err="1"/>
              <a:t>그래디언트</a:t>
            </a:r>
            <a:r>
              <a:rPr lang="ko-KR" altLang="en-US" dirty="0"/>
              <a:t> 값을 동시에 계산하는 </a:t>
            </a:r>
            <a:r>
              <a:rPr lang="en-US" altLang="ko-KR" dirty="0"/>
              <a:t>Evaluator</a:t>
            </a:r>
            <a:r>
              <a:rPr lang="ko-KR" altLang="en-US" dirty="0"/>
              <a:t>란 이름의 클래스 생성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처음 호출할 때 손실 값을 반환하면서 다음 호출을 위해 </a:t>
            </a:r>
            <a:r>
              <a:rPr lang="ko-KR" altLang="en-US" dirty="0" err="1"/>
              <a:t>그래디언트를</a:t>
            </a:r>
            <a:r>
              <a:rPr lang="ko-KR" altLang="en-US" dirty="0"/>
              <a:t> </a:t>
            </a:r>
            <a:r>
              <a:rPr lang="ko-KR" altLang="en-US" dirty="0" err="1"/>
              <a:t>캐싱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FB2A581-87FD-42A3-ABD4-172DAA5D3190}"/>
              </a:ext>
            </a:extLst>
          </p:cNvPr>
          <p:cNvSpPr/>
          <p:nvPr/>
        </p:nvSpPr>
        <p:spPr>
          <a:xfrm>
            <a:off x="7467600" y="3029206"/>
            <a:ext cx="7467600" cy="346658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9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경사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하강법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단계 설정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EF12EFC8-A994-4C01-942F-732DA410555B}"/>
              </a:ext>
            </a:extLst>
          </p:cNvPr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B6D70310-5C79-4576-BEDA-B4845514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795C097-14D7-4AEC-BDC0-9502C6A1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419025"/>
            <a:ext cx="5562600" cy="6014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F7666B-49E0-4BF7-AF8E-65CECCF5A063}"/>
              </a:ext>
            </a:extLst>
          </p:cNvPr>
          <p:cNvSpPr txBox="1"/>
          <p:nvPr/>
        </p:nvSpPr>
        <p:spPr>
          <a:xfrm>
            <a:off x="8305800" y="1534066"/>
            <a:ext cx="6847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000000"/>
                </a:solidFill>
                <a:effectLst/>
                <a:latin typeface="Helvetica Neue"/>
              </a:rPr>
              <a:t>싸이파이 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elvetica Neue"/>
              </a:rPr>
              <a:t>L-BFGS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elvetica Neue"/>
              </a:rPr>
              <a:t>알고리즘을 사용하여 경사 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elvetica Neue"/>
              </a:rPr>
              <a:t>하강법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elvetica Neue"/>
              </a:rPr>
              <a:t> 단계 수행</a:t>
            </a:r>
            <a:endParaRPr lang="ko-KR" altLang="en-US" sz="36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B4A1CD-7A56-4FD5-8186-E9B318BC12B6}"/>
              </a:ext>
            </a:extLst>
          </p:cNvPr>
          <p:cNvCxnSpPr/>
          <p:nvPr/>
        </p:nvCxnSpPr>
        <p:spPr>
          <a:xfrm>
            <a:off x="7924800" y="1257300"/>
            <a:ext cx="0" cy="8458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002">
            <a:extLst>
              <a:ext uri="{FF2B5EF4-FFF2-40B4-BE49-F238E27FC236}">
                <a16:creationId xmlns:a16="http://schemas.microsoft.com/office/drawing/2014/main" id="{515F162D-7675-427A-8775-8F7001F89BA6}"/>
              </a:ext>
            </a:extLst>
          </p:cNvPr>
          <p:cNvGrpSpPr/>
          <p:nvPr/>
        </p:nvGrpSpPr>
        <p:grpSpPr>
          <a:xfrm>
            <a:off x="8305800" y="2933700"/>
            <a:ext cx="370471" cy="95505"/>
            <a:chOff x="1895238" y="4566427"/>
            <a:chExt cx="370471" cy="95505"/>
          </a:xfrm>
        </p:grpSpPr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AAE7FD66-F841-494C-82EC-8F75C95DD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560A28D-1094-4B16-988E-C4A89DFED06B}"/>
              </a:ext>
            </a:extLst>
          </p:cNvPr>
          <p:cNvSpPr txBox="1"/>
          <p:nvPr/>
        </p:nvSpPr>
        <p:spPr>
          <a:xfrm>
            <a:off x="8305800" y="3450198"/>
            <a:ext cx="4409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알고리즘 반복마다 생성된 이미지 저장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FC44F2-C04D-4198-AECD-424710B55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924300"/>
            <a:ext cx="7854643" cy="43829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C44EA31-FF06-4BA8-816A-7E093A17B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0" y="3299379"/>
            <a:ext cx="30956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생성된 이미지 확인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440AB1F-EF6F-43A6-A06A-05F8FE8673AE}"/>
              </a:ext>
            </a:extLst>
          </p:cNvPr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F5CD6AC4-1298-4AEA-8073-EB95A5F7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063AAF3-751E-4286-8635-D4E6CD53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8" y="3238500"/>
            <a:ext cx="7368327" cy="2423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A9694F-C9F5-4BD6-89C7-A3193AC27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840"/>
          <a:stretch/>
        </p:blipFill>
        <p:spPr>
          <a:xfrm>
            <a:off x="11125200" y="6601691"/>
            <a:ext cx="2571750" cy="2609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6B13BA-DD5C-4162-AFA6-C3999DAFA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03" b="34038"/>
          <a:stretch/>
        </p:blipFill>
        <p:spPr>
          <a:xfrm>
            <a:off x="6405890" y="6620741"/>
            <a:ext cx="2571750" cy="2609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C2D5E2-F8FC-4FA6-979B-55426DAF0E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75"/>
          <a:stretch/>
        </p:blipFill>
        <p:spPr>
          <a:xfrm>
            <a:off x="2045837" y="6620741"/>
            <a:ext cx="2571750" cy="2590800"/>
          </a:xfrm>
          <a:prstGeom prst="rect">
            <a:avLst/>
          </a:prstGeom>
        </p:spPr>
      </p:pic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B3FF8B16-40A7-47A5-8E1D-3E7BDAE30E15}"/>
              </a:ext>
            </a:extLst>
          </p:cNvPr>
          <p:cNvSpPr/>
          <p:nvPr/>
        </p:nvSpPr>
        <p:spPr>
          <a:xfrm>
            <a:off x="9905947" y="7664300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966F84BF-A236-4C7A-B56C-C2AF1C0BC8B5}"/>
              </a:ext>
            </a:extLst>
          </p:cNvPr>
          <p:cNvSpPr/>
          <p:nvPr/>
        </p:nvSpPr>
        <p:spPr>
          <a:xfrm>
            <a:off x="4989210" y="7449416"/>
            <a:ext cx="914400" cy="914400"/>
          </a:xfrm>
          <a:prstGeom prst="mathPlus">
            <a:avLst>
              <a:gd name="adj1" fmla="val 2049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000" y="1777223"/>
            <a:ext cx="1268571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1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정리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957622" y="3314700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AE0F5-53AF-4E37-94D2-BE33F9B0F488}"/>
              </a:ext>
            </a:extLst>
          </p:cNvPr>
          <p:cNvSpPr txBox="1"/>
          <p:nvPr/>
        </p:nvSpPr>
        <p:spPr>
          <a:xfrm>
            <a:off x="9624709" y="4076699"/>
            <a:ext cx="70612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잘 작동하는 조건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스타일 이미지의 텍스처가 두드러지고 비슷한 패턴이 많을 때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콘텐츠 타깃을 알아 보기 위해 수준 높은 이해가 필요하지 않을 때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일반적으로 인물 사진의 스타일을 다른 인물 사진으로 옮기는 것같이 아주 추상적인 기교는 만들지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effectLst/>
                <a:latin typeface="-apple-system"/>
              </a:rPr>
              <a:t>어떤 이미지가 주어졌을 때 이 작은 </a:t>
            </a:r>
            <a:r>
              <a:rPr lang="ko-KR" altLang="en-US" b="0" i="0" dirty="0" err="1">
                <a:effectLst/>
                <a:latin typeface="-apple-system"/>
              </a:rPr>
              <a:t>컨브넷을</a:t>
            </a:r>
            <a:r>
              <a:rPr lang="ko-KR" altLang="en-US" b="0" i="0" dirty="0">
                <a:effectLst/>
                <a:latin typeface="-apple-system"/>
              </a:rPr>
              <a:t> 통과시켜 스타일을 변환시킬 수 있음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7C8A3-10CF-440B-B4C5-5A3344D71310}"/>
              </a:ext>
            </a:extLst>
          </p:cNvPr>
          <p:cNvSpPr txBox="1"/>
          <p:nvPr/>
        </p:nvSpPr>
        <p:spPr>
          <a:xfrm>
            <a:off x="1348093" y="4215199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스타일 </a:t>
            </a:r>
            <a:r>
              <a:rPr lang="ko-KR" altLang="en-US" dirty="0" err="1"/>
              <a:t>트랜스퍼는</a:t>
            </a:r>
            <a:r>
              <a:rPr lang="ko-KR" altLang="en-US" dirty="0"/>
              <a:t> 참조 이미지의 스타일을 적용하면서 타깃 이미지의 콘텐츠를 보존하여 새로운 이미지를 만드는 방법</a:t>
            </a:r>
          </a:p>
          <a:p>
            <a:endParaRPr lang="ko-KR" altLang="en-US" dirty="0"/>
          </a:p>
          <a:p>
            <a:r>
              <a:rPr lang="ko-KR" altLang="en-US" dirty="0"/>
              <a:t>콘텐츠는 </a:t>
            </a:r>
            <a:r>
              <a:rPr lang="ko-KR" altLang="en-US" dirty="0" err="1"/>
              <a:t>컨브넷</a:t>
            </a:r>
            <a:r>
              <a:rPr lang="ko-KR" altLang="en-US" dirty="0"/>
              <a:t> 상위 층의 활성화에서 얻을 수 있음</a:t>
            </a:r>
          </a:p>
          <a:p>
            <a:endParaRPr lang="ko-KR" altLang="en-US" dirty="0"/>
          </a:p>
          <a:p>
            <a:r>
              <a:rPr lang="ko-KR" altLang="en-US" dirty="0"/>
              <a:t>스타일은 여러 </a:t>
            </a:r>
            <a:r>
              <a:rPr lang="ko-KR" altLang="en-US" dirty="0" err="1"/>
              <a:t>컨브넷</a:t>
            </a:r>
            <a:r>
              <a:rPr lang="ko-KR" altLang="en-US" dirty="0"/>
              <a:t> 층의 활성화 안에 내재된 상관관계에서 얻을 수 있음</a:t>
            </a:r>
          </a:p>
          <a:p>
            <a:endParaRPr lang="ko-KR" altLang="en-US" dirty="0"/>
          </a:p>
          <a:p>
            <a:r>
              <a:rPr lang="ko-KR" altLang="en-US" dirty="0" err="1"/>
              <a:t>딥러닝에서는</a:t>
            </a:r>
            <a:r>
              <a:rPr lang="ko-KR" altLang="en-US" dirty="0"/>
              <a:t> 사전 훈련된 </a:t>
            </a:r>
            <a:r>
              <a:rPr lang="ko-KR" altLang="en-US" dirty="0" err="1"/>
              <a:t>컨브넷으로</a:t>
            </a:r>
            <a:r>
              <a:rPr lang="ko-KR" altLang="en-US" dirty="0"/>
              <a:t> 손실을 정의하고 이 손실을 최적화하는 과정으로 스타일 </a:t>
            </a:r>
            <a:r>
              <a:rPr lang="ko-KR" altLang="en-US" dirty="0" err="1"/>
              <a:t>트랜스퍼를</a:t>
            </a:r>
            <a:r>
              <a:rPr lang="ko-KR" altLang="en-US" dirty="0"/>
              <a:t> 구성할 수 있음</a:t>
            </a:r>
          </a:p>
          <a:p>
            <a:endParaRPr lang="ko-KR" altLang="en-US" dirty="0"/>
          </a:p>
          <a:p>
            <a:r>
              <a:rPr lang="ko-KR" altLang="en-US" dirty="0"/>
              <a:t>이런 기본 아이디어에서 출발하여 다양한 변종과 개선이 가능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9615" y="6733881"/>
            <a:ext cx="8456371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변형 </a:t>
            </a:r>
            <a:r>
              <a:rPr lang="ko-KR" altLang="en-US" sz="3900" kern="0" spc="5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오토인코더를</a:t>
            </a:r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사용한 이미지 생성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8.4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934200" y="2125091"/>
            <a:ext cx="4122258" cy="2102805"/>
            <a:chOff x="5982077" y="3382040"/>
            <a:chExt cx="4122258" cy="21028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982077" y="3382040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44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92043"/>
              </p:ext>
            </p:extLst>
          </p:nvPr>
        </p:nvGraphicFramePr>
        <p:xfrm>
          <a:off x="6048000" y="4550426"/>
          <a:ext cx="619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이미지의 잠재 공간에서 샘플링하기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5188"/>
              </p:ext>
            </p:extLst>
          </p:nvPr>
        </p:nvGraphicFramePr>
        <p:xfrm>
          <a:off x="6048000" y="5533127"/>
          <a:ext cx="619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이미지 변형을 위한 개념 벡터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05784"/>
              </p:ext>
            </p:extLst>
          </p:nvPr>
        </p:nvGraphicFramePr>
        <p:xfrm>
          <a:off x="6047412" y="6515828"/>
          <a:ext cx="619317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변이형 </a:t>
                      </a:r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오토인코더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48000" y="4550426"/>
          <a:ext cx="619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콘텐츠 손실</a:t>
                      </a:r>
                      <a:endParaRPr lang="en-US" sz="2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/>
        </p:nvGraphicFramePr>
        <p:xfrm>
          <a:off x="6048000" y="5533127"/>
          <a:ext cx="619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스타일 손실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/>
        </p:nvGraphicFramePr>
        <p:xfrm>
          <a:off x="6047412" y="6515828"/>
          <a:ext cx="619317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케라스에서</a:t>
                      </a:r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뉴럴</a:t>
                      </a:r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 스타일 트랜스퍼 구현하기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895238" y="3543300"/>
            <a:ext cx="13420962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현재 가장 인기 있고 성공적으로 창조적 </a:t>
            </a:r>
            <a:r>
              <a:rPr lang="en-US" altLang="ko-KR" sz="20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AI </a:t>
            </a:r>
            <a:r>
              <a:rPr lang="ko-KR" altLang="en-US" sz="20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애플리케이션을 만들 수 있는 방법</a:t>
            </a:r>
          </a:p>
          <a:p>
            <a:endParaRPr lang="ko-KR" altLang="en-US" sz="20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이미지의 잠재 공간에서 샘플링해서 완전히 새로운 이미지나 기존 이미지를 변형</a:t>
            </a:r>
          </a:p>
          <a:p>
            <a:endParaRPr lang="en-US" altLang="ko-KR" sz="20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sz="20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ko-KR" altLang="en-US" sz="20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2400" u="sng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주요 기법</a:t>
            </a:r>
            <a:endParaRPr lang="en-US" altLang="ko-KR" sz="2400" u="sng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ko-KR" altLang="en-US" sz="20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이미지 생성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95238" y="2773112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386FD76-7B23-4F76-B1DB-C168423BDA79}"/>
              </a:ext>
            </a:extLst>
          </p:cNvPr>
          <p:cNvSpPr txBox="1"/>
          <p:nvPr/>
        </p:nvSpPr>
        <p:spPr>
          <a:xfrm>
            <a:off x="2080472" y="8572500"/>
            <a:ext cx="11711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VAE</a:t>
            </a:r>
            <a:r>
              <a:rPr lang="ko-KR" altLang="en-US" dirty="0"/>
              <a:t>와 </a:t>
            </a:r>
            <a:r>
              <a:rPr lang="en-US" altLang="ko-KR" dirty="0"/>
              <a:t>GAN</a:t>
            </a:r>
            <a:r>
              <a:rPr lang="ko-KR" altLang="en-US" dirty="0"/>
              <a:t>을 이용하여 사진 뿐만 아니라 소리</a:t>
            </a:r>
            <a:r>
              <a:rPr lang="en-US" altLang="ko-KR" dirty="0"/>
              <a:t>, </a:t>
            </a:r>
            <a:r>
              <a:rPr lang="ko-KR" altLang="en-US" dirty="0"/>
              <a:t>음악 또는 텍스트의 잠재 공간도 만들 수 있음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BDFCB-9FBD-49A1-B7D5-919750DD21A9}"/>
              </a:ext>
            </a:extLst>
          </p:cNvPr>
          <p:cNvSpPr txBox="1"/>
          <p:nvPr/>
        </p:nvSpPr>
        <p:spPr>
          <a:xfrm>
            <a:off x="9829800" y="6057900"/>
            <a:ext cx="7010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적대적 생성 네트워크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(Generative Adversarial Networks, GAN)</a:t>
            </a:r>
          </a:p>
          <a:p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매우 실제 같은 이미지를 </a:t>
            </a:r>
            <a:r>
              <a:rPr lang="ko-KR" altLang="en-US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만듬</a:t>
            </a:r>
            <a:endParaRPr lang="en-US" altLang="ko-KR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여기에서 만든 잠재 공간은 구조적이거나 연속성이 없을 수 있음</a:t>
            </a:r>
            <a:endParaRPr lang="en-US" altLang="ko-KR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D93573-1890-4CC5-A22A-1619C4E9F60F}"/>
              </a:ext>
            </a:extLst>
          </p:cNvPr>
          <p:cNvSpPr txBox="1"/>
          <p:nvPr/>
        </p:nvSpPr>
        <p:spPr>
          <a:xfrm>
            <a:off x="1895237" y="6057900"/>
            <a:ext cx="6562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변이형 </a:t>
            </a:r>
            <a:r>
              <a:rPr lang="ko-KR" altLang="en-US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오토인코더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(Variational </a:t>
            </a:r>
            <a:r>
              <a:rPr lang="en-US" altLang="ko-KR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AutoEncoders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 VAE)</a:t>
            </a:r>
          </a:p>
          <a:p>
            <a:endParaRPr lang="en-US" altLang="ko-KR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구조적인 잠재 공간을 학습하는 데 뛰어남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 공간에서 특정 방향은 데이터에서 의미 있는 변화의 방향을 인코딩함</a:t>
            </a:r>
          </a:p>
          <a:p>
            <a:endParaRPr lang="en-US" altLang="ko-KR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2F4ACC-9735-474D-AF8C-BD004464EEB5}"/>
              </a:ext>
            </a:extLst>
          </p:cNvPr>
          <p:cNvSpPr/>
          <p:nvPr/>
        </p:nvSpPr>
        <p:spPr>
          <a:xfrm>
            <a:off x="1524000" y="5143500"/>
            <a:ext cx="15544800" cy="31242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7A3756-78FE-4AF3-B047-78B1B0E5288A}"/>
              </a:ext>
            </a:extLst>
          </p:cNvPr>
          <p:cNvCxnSpPr>
            <a:stCxn id="11" idx="2"/>
          </p:cNvCxnSpPr>
          <p:nvPr/>
        </p:nvCxnSpPr>
        <p:spPr>
          <a:xfrm>
            <a:off x="8605719" y="6159401"/>
            <a:ext cx="4881" cy="15748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2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87849" y="4172835"/>
            <a:ext cx="549616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이미지 생성의 핵심 아이디어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</a:t>
            </a:r>
          </a:p>
          <a:p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각 포인트가 실제와 같은 이미지로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매핑될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수 있는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저차원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잠재 공간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벡터 공간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의 표현을 만드는 것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9523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이미지의 잠재 공간에서 샘플링하기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49072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C0456F-F771-4384-A42F-6B97B50860E8}"/>
              </a:ext>
            </a:extLst>
          </p:cNvPr>
          <p:cNvSpPr txBox="1"/>
          <p:nvPr/>
        </p:nvSpPr>
        <p:spPr>
          <a:xfrm>
            <a:off x="7772400" y="4127837"/>
            <a:ext cx="8608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디코더</a:t>
            </a:r>
            <a:r>
              <a:rPr lang="en-US" altLang="ko-KR" dirty="0"/>
              <a:t>(VAE) / </a:t>
            </a:r>
            <a:r>
              <a:rPr lang="ko-KR" altLang="en-US" dirty="0"/>
              <a:t>생성자</a:t>
            </a:r>
            <a:r>
              <a:rPr lang="en-US" altLang="ko-KR" dirty="0"/>
              <a:t>(GAN)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잠재 공간의 한 포인트를 입력으로 받아 이미지</a:t>
            </a:r>
            <a:r>
              <a:rPr lang="en-US" altLang="ko-KR" dirty="0"/>
              <a:t>(</a:t>
            </a:r>
            <a:r>
              <a:rPr lang="ko-KR" altLang="en-US" dirty="0"/>
              <a:t>픽셀의 그리드</a:t>
            </a:r>
            <a:r>
              <a:rPr lang="en-US" altLang="ko-KR" dirty="0"/>
              <a:t>)</a:t>
            </a:r>
            <a:r>
              <a:rPr lang="ko-KR" altLang="en-US" dirty="0"/>
              <a:t>를 출력하는 모듈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잠재 공간에서 포인트 하나를 특정하거나 무작위로 </a:t>
            </a:r>
            <a:r>
              <a:rPr lang="ko-KR" altLang="en-US" dirty="0" err="1"/>
              <a:t>샘플링할</a:t>
            </a:r>
            <a:r>
              <a:rPr lang="ko-KR" altLang="en-US" dirty="0"/>
              <a:t>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DC3175-FF89-4F90-BC19-D52BB8AA6F4E}"/>
              </a:ext>
            </a:extLst>
          </p:cNvPr>
          <p:cNvSpPr/>
          <p:nvPr/>
        </p:nvSpPr>
        <p:spPr>
          <a:xfrm>
            <a:off x="2080473" y="8006950"/>
            <a:ext cx="1958127" cy="107721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D3DE4F-921D-4F07-9D0B-C286C6958A08}"/>
              </a:ext>
            </a:extLst>
          </p:cNvPr>
          <p:cNvSpPr/>
          <p:nvPr/>
        </p:nvSpPr>
        <p:spPr>
          <a:xfrm>
            <a:off x="6104652" y="7783559"/>
            <a:ext cx="1958127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06B8EC-4A7E-469B-BB37-47468CB04B92}"/>
              </a:ext>
            </a:extLst>
          </p:cNvPr>
          <p:cNvSpPr/>
          <p:nvPr/>
        </p:nvSpPr>
        <p:spPr>
          <a:xfrm>
            <a:off x="7467600" y="8270013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CE313-7A83-4C49-8641-EB1DFFD8C2F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38600" y="8545559"/>
            <a:ext cx="20660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49019-65A7-4890-88CC-B02150CC8B9B}"/>
              </a:ext>
            </a:extLst>
          </p:cNvPr>
          <p:cNvSpPr/>
          <p:nvPr/>
        </p:nvSpPr>
        <p:spPr>
          <a:xfrm>
            <a:off x="9144000" y="8115300"/>
            <a:ext cx="152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4DEF24-9E6F-43CF-BC4D-2C24426C7833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>
            <a:off x="7620000" y="8346213"/>
            <a:ext cx="1524000" cy="1881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1D2576-B348-40E4-B842-EB299DC788AF}"/>
              </a:ext>
            </a:extLst>
          </p:cNvPr>
          <p:cNvSpPr/>
          <p:nvPr/>
        </p:nvSpPr>
        <p:spPr>
          <a:xfrm>
            <a:off x="10144969" y="8050259"/>
            <a:ext cx="23622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디코더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생성자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08041C-0706-4835-8C35-FCF72D375243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9296400" y="8534400"/>
            <a:ext cx="848569" cy="11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712C05-F0CF-4106-8509-94A8FC0E9B14}"/>
              </a:ext>
            </a:extLst>
          </p:cNvPr>
          <p:cNvSpPr/>
          <p:nvPr/>
        </p:nvSpPr>
        <p:spPr>
          <a:xfrm>
            <a:off x="14249400" y="7897859"/>
            <a:ext cx="160020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합성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F5BAAF-A314-4FFB-9214-09431475C7C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12507169" y="8545559"/>
            <a:ext cx="174223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778CA4-0C41-4F17-A821-DD0FC73BC4F7}"/>
              </a:ext>
            </a:extLst>
          </p:cNvPr>
          <p:cNvSpPr txBox="1"/>
          <p:nvPr/>
        </p:nvSpPr>
        <p:spPr>
          <a:xfrm>
            <a:off x="13677900" y="6643045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이미지 공간으로 매핑하여 이전에 본 적 없는 이미지 생성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CE3ACE-0DD8-4C05-9985-6846347F899B}"/>
              </a:ext>
            </a:extLst>
          </p:cNvPr>
          <p:cNvCxnSpPr>
            <a:cxnSpLocks/>
          </p:cNvCxnSpPr>
          <p:nvPr/>
        </p:nvCxnSpPr>
        <p:spPr>
          <a:xfrm>
            <a:off x="15316200" y="7404077"/>
            <a:ext cx="0" cy="30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TextBox 997">
            <a:extLst>
              <a:ext uri="{FF2B5EF4-FFF2-40B4-BE49-F238E27FC236}">
                <a16:creationId xmlns:a16="http://schemas.microsoft.com/office/drawing/2014/main" id="{9E78D181-6945-4B5B-BE8B-FDD2183AA9E6}"/>
              </a:ext>
            </a:extLst>
          </p:cNvPr>
          <p:cNvSpPr txBox="1"/>
          <p:nvPr/>
        </p:nvSpPr>
        <p:spPr>
          <a:xfrm>
            <a:off x="6015153" y="736445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이미지의 잠재 공간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695F830F-47A9-4FE5-950E-DCD00BE23E8E}"/>
              </a:ext>
            </a:extLst>
          </p:cNvPr>
          <p:cNvSpPr txBox="1"/>
          <p:nvPr/>
        </p:nvSpPr>
        <p:spPr>
          <a:xfrm>
            <a:off x="9144000" y="696621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잠재 공간의 한 벡터</a:t>
            </a:r>
          </a:p>
        </p:txBody>
      </p:sp>
      <p:cxnSp>
        <p:nvCxnSpPr>
          <p:cNvPr id="1005" name="직선 화살표 연결선 1004">
            <a:extLst>
              <a:ext uri="{FF2B5EF4-FFF2-40B4-BE49-F238E27FC236}">
                <a16:creationId xmlns:a16="http://schemas.microsoft.com/office/drawing/2014/main" id="{DC89F1CF-CBEE-4C83-982B-E0E83E01C4EA}"/>
              </a:ext>
            </a:extLst>
          </p:cNvPr>
          <p:cNvCxnSpPr/>
          <p:nvPr/>
        </p:nvCxnSpPr>
        <p:spPr>
          <a:xfrm flipH="1">
            <a:off x="9296400" y="7404077"/>
            <a:ext cx="228600" cy="602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9" name="그룹 1008">
            <a:extLst>
              <a:ext uri="{FF2B5EF4-FFF2-40B4-BE49-F238E27FC236}">
                <a16:creationId xmlns:a16="http://schemas.microsoft.com/office/drawing/2014/main" id="{59201B88-91E2-403B-915D-482E12BF5D1E}"/>
              </a:ext>
            </a:extLst>
          </p:cNvPr>
          <p:cNvGrpSpPr/>
          <p:nvPr/>
        </p:nvGrpSpPr>
        <p:grpSpPr>
          <a:xfrm>
            <a:off x="1620787" y="3866212"/>
            <a:ext cx="9392790" cy="5437229"/>
            <a:chOff x="1711896" y="3870330"/>
            <a:chExt cx="9392790" cy="5437229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8F0D52A-0023-446A-9442-95EFDA204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1896" y="4199846"/>
              <a:ext cx="9392790" cy="5107713"/>
            </a:xfrm>
            <a:prstGeom prst="rect">
              <a:avLst/>
            </a:prstGeom>
          </p:spPr>
        </p:pic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242B13D6-92BD-45C9-A654-494A6ED11125}"/>
                </a:ext>
              </a:extLst>
            </p:cNvPr>
            <p:cNvSpPr txBox="1"/>
            <p:nvPr/>
          </p:nvSpPr>
          <p:spPr>
            <a:xfrm>
              <a:off x="1874391" y="3870330"/>
              <a:ext cx="427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VAE</a:t>
              </a:r>
              <a:r>
                <a:rPr lang="ko-KR" altLang="en-US" dirty="0"/>
                <a:t>를 사용하여 생성한 얼굴의 연속 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5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44625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1664879" y="4000121"/>
            <a:ext cx="525152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잠재 공간이나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임베딩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공간이 주어졌을 때 이 공간의 어떤 방향은 원본 데이터의 흥미로운 변화를 인코딩한 축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664879" y="1811066"/>
            <a:ext cx="449991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이미지 변형을 위한</a:t>
            </a:r>
            <a:endParaRPr lang="en-US" altLang="ko-KR" sz="36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개념 벡터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664879" y="3458006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C0B67A-28D3-4171-8D5B-BA8B39E12D93}"/>
              </a:ext>
            </a:extLst>
          </p:cNvPr>
          <p:cNvSpPr txBox="1"/>
          <p:nvPr/>
        </p:nvSpPr>
        <p:spPr>
          <a:xfrm>
            <a:off x="1371600" y="3903253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u="sng" dirty="0"/>
              <a:t>얼굴 이미지에 대한 잠재 공간의 웃음 벡터</a:t>
            </a:r>
            <a:endParaRPr lang="en-US" altLang="ko-KR" u="sng" dirty="0"/>
          </a:p>
          <a:p>
            <a:endParaRPr lang="ko-KR" altLang="en-US" dirty="0"/>
          </a:p>
          <a:p>
            <a:r>
              <a:rPr lang="en-US" altLang="ko-KR" dirty="0"/>
              <a:t>z </a:t>
            </a:r>
            <a:r>
              <a:rPr lang="ko-KR" altLang="en-US" dirty="0"/>
              <a:t>포인트</a:t>
            </a:r>
            <a:r>
              <a:rPr lang="en-US" altLang="ko-KR" dirty="0"/>
              <a:t>: </a:t>
            </a:r>
            <a:r>
              <a:rPr lang="ko-KR" altLang="en-US" dirty="0"/>
              <a:t>어떤 얼굴의 </a:t>
            </a:r>
            <a:r>
              <a:rPr lang="ko-KR" altLang="en-US" dirty="0" err="1"/>
              <a:t>임베딩된</a:t>
            </a:r>
            <a:r>
              <a:rPr lang="ko-KR" altLang="en-US" dirty="0"/>
              <a:t> 표현</a:t>
            </a:r>
          </a:p>
          <a:p>
            <a:endParaRPr lang="ko-KR" altLang="en-US" dirty="0"/>
          </a:p>
          <a:p>
            <a:r>
              <a:rPr lang="en-US" altLang="ko-KR" dirty="0"/>
              <a:t>z + s </a:t>
            </a:r>
            <a:r>
              <a:rPr lang="ko-KR" altLang="en-US" dirty="0"/>
              <a:t>포인트</a:t>
            </a:r>
            <a:r>
              <a:rPr lang="en-US" altLang="ko-KR" dirty="0"/>
              <a:t>: </a:t>
            </a:r>
            <a:r>
              <a:rPr lang="ko-KR" altLang="en-US" dirty="0"/>
              <a:t>같은 얼굴이 웃고 있는 표현을 </a:t>
            </a:r>
            <a:r>
              <a:rPr lang="ko-KR" altLang="en-US" dirty="0" err="1"/>
              <a:t>임베딩한</a:t>
            </a:r>
            <a:r>
              <a:rPr lang="ko-KR" altLang="en-US" dirty="0"/>
              <a:t> 것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84E15A-38DB-4BA9-9CE7-8671BC2D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623182"/>
            <a:ext cx="7286625" cy="3000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BE7FAE-D5E6-4016-B79B-CCE841ADF056}"/>
              </a:ext>
            </a:extLst>
          </p:cNvPr>
          <p:cNvSpPr txBox="1"/>
          <p:nvPr/>
        </p:nvSpPr>
        <p:spPr>
          <a:xfrm>
            <a:off x="9942397" y="6384705"/>
            <a:ext cx="74312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이미지를 잠재 공간에 투영해서 의미 있는 방향으로 이 표현을 이동한 후 이미지 공간으로 디코딩하여 복원하면 변형된 이미지를 얻을 수 있음</a:t>
            </a:r>
          </a:p>
          <a:p>
            <a:endParaRPr lang="ko-KR" altLang="en-US" dirty="0"/>
          </a:p>
          <a:p>
            <a:r>
              <a:rPr lang="ko-KR" altLang="en-US" dirty="0"/>
              <a:t>이미지 공간에서 독립적으로 변화가 일어나는 모든 차원이 개념 벡터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안경을 쓰고 벗거나 남자 얼굴을 여자 얼굴로 바꾸기</a:t>
            </a:r>
          </a:p>
        </p:txBody>
      </p:sp>
    </p:spTree>
    <p:extLst>
      <p:ext uri="{BB962C8B-B14F-4D97-AF65-F5344CB8AC3E}">
        <p14:creationId xmlns:p14="http://schemas.microsoft.com/office/powerpoint/2010/main" val="382202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고전적인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오토인코더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440AB1F-EF6F-43A6-A06A-05F8FE8673AE}"/>
              </a:ext>
            </a:extLst>
          </p:cNvPr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F5CD6AC4-1298-4AEA-8073-EB95A5F7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1AD227-9C05-4949-8E51-4E2BAD542661}"/>
              </a:ext>
            </a:extLst>
          </p:cNvPr>
          <p:cNvSpPr txBox="1"/>
          <p:nvPr/>
        </p:nvSpPr>
        <p:spPr>
          <a:xfrm>
            <a:off x="1884352" y="3505509"/>
            <a:ext cx="119840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이미지를 </a:t>
            </a:r>
            <a:r>
              <a:rPr lang="ko-KR" altLang="en-US" dirty="0" err="1"/>
              <a:t>입력받아</a:t>
            </a:r>
            <a:r>
              <a:rPr lang="ko-KR" altLang="en-US" dirty="0"/>
              <a:t> 인코더 모듈을 사용해 잠재 벡터 공간으로 매핑</a:t>
            </a:r>
          </a:p>
          <a:p>
            <a:endParaRPr lang="ko-KR" altLang="en-US" dirty="0"/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ko-KR" altLang="en-US" dirty="0" err="1"/>
              <a:t>디코더</a:t>
            </a:r>
            <a:r>
              <a:rPr lang="ko-KR" altLang="en-US" dirty="0"/>
              <a:t> 모듈을 사용해 원본 이미지와 동일한 차원으로 복원하여 출력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오토인코더는</a:t>
            </a:r>
            <a:r>
              <a:rPr lang="ko-KR" altLang="en-US" dirty="0"/>
              <a:t> 입력 이미지와 동일한 이미지를 타깃 데이터로 사용하여 훈련</a:t>
            </a:r>
          </a:p>
          <a:p>
            <a:endParaRPr lang="ko-KR" altLang="en-US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오토인코더는</a:t>
            </a:r>
            <a:r>
              <a:rPr lang="ko-KR" altLang="en-US" dirty="0"/>
              <a:t> 원본 입력을 재구성하는 방법을 학습</a:t>
            </a:r>
          </a:p>
          <a:p>
            <a:endParaRPr lang="ko-KR" altLang="en-US" dirty="0"/>
          </a:p>
          <a:p>
            <a:r>
              <a:rPr lang="ko-KR" altLang="en-US" dirty="0"/>
              <a:t>코딩</a:t>
            </a:r>
            <a:r>
              <a:rPr lang="en-US" altLang="ko-KR" dirty="0"/>
              <a:t>(</a:t>
            </a:r>
            <a:r>
              <a:rPr lang="ko-KR" altLang="en-US" dirty="0"/>
              <a:t>인코더의 출력</a:t>
            </a:r>
            <a:r>
              <a:rPr lang="en-US" altLang="ko-KR" dirty="0"/>
              <a:t>)</a:t>
            </a:r>
            <a:r>
              <a:rPr lang="ko-KR" altLang="en-US" dirty="0"/>
              <a:t>에 여러 제약을 가하면 </a:t>
            </a:r>
            <a:r>
              <a:rPr lang="ko-KR" altLang="en-US" dirty="0" err="1"/>
              <a:t>오토인코더가</a:t>
            </a:r>
            <a:r>
              <a:rPr lang="ko-KR" altLang="en-US" dirty="0"/>
              <a:t> 더 흥미로운 혹은 덜 흥미로운 잠재 공간의 표현을 학습</a:t>
            </a:r>
          </a:p>
          <a:p>
            <a:endParaRPr lang="ko-KR" altLang="en-US" dirty="0"/>
          </a:p>
          <a:p>
            <a:r>
              <a:rPr lang="ko-KR" altLang="en-US" dirty="0"/>
              <a:t>일반적으로 코딩이 </a:t>
            </a:r>
            <a:r>
              <a:rPr lang="ko-KR" altLang="en-US" dirty="0" err="1"/>
              <a:t>저차원이고</a:t>
            </a:r>
            <a:r>
              <a:rPr lang="ko-KR" altLang="en-US" dirty="0"/>
              <a:t> 희소</a:t>
            </a:r>
            <a:r>
              <a:rPr lang="en-US" altLang="ko-KR" dirty="0"/>
              <a:t>(0</a:t>
            </a:r>
            <a:r>
              <a:rPr lang="ko-KR" altLang="en-US" dirty="0"/>
              <a:t>이 많은</a:t>
            </a:r>
            <a:r>
              <a:rPr lang="en-US" altLang="ko-KR" dirty="0"/>
              <a:t>)</a:t>
            </a:r>
            <a:r>
              <a:rPr lang="ko-KR" altLang="en-US" dirty="0"/>
              <a:t>하도록 제약을 가함</a:t>
            </a:r>
          </a:p>
          <a:p>
            <a:endParaRPr lang="ko-KR" altLang="en-US" dirty="0"/>
          </a:p>
          <a:p>
            <a:r>
              <a:rPr lang="ko-KR" altLang="en-US" dirty="0"/>
              <a:t>이런 경우 인코더는 입력 데이터의 정보를 적은 수의 비트에 압축하기 위해 노력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EED36-CE9E-44AB-9D73-A3C83DA4B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43" y="4555575"/>
            <a:ext cx="6553200" cy="1883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28BE4C-DD3E-4B21-8713-D52C0978B32F}"/>
              </a:ext>
            </a:extLst>
          </p:cNvPr>
          <p:cNvSpPr txBox="1"/>
          <p:nvPr/>
        </p:nvSpPr>
        <p:spPr>
          <a:xfrm>
            <a:off x="12144828" y="4684574"/>
            <a:ext cx="411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특별히 유용하거나 구조화가 잘 된 잠재 공간을 만들지 못함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압축도 아주 뛰어나지 않음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시대의 흐름에서 대부분 멀어짐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EF5F6-B380-4345-8143-4F2E2712497E}"/>
              </a:ext>
            </a:extLst>
          </p:cNvPr>
          <p:cNvSpPr txBox="1"/>
          <p:nvPr/>
        </p:nvSpPr>
        <p:spPr>
          <a:xfrm>
            <a:off x="12144828" y="404631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47227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변이형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오토인코더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(VAE)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440AB1F-EF6F-43A6-A06A-05F8FE8673AE}"/>
              </a:ext>
            </a:extLst>
          </p:cNvPr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F5CD6AC4-1298-4AEA-8073-EB95A5F7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E1121AE-D962-47EE-A57A-3CDDEE06B17B}"/>
              </a:ext>
            </a:extLst>
          </p:cNvPr>
          <p:cNvSpPr txBox="1"/>
          <p:nvPr/>
        </p:nvSpPr>
        <p:spPr>
          <a:xfrm>
            <a:off x="1895238" y="3505509"/>
            <a:ext cx="82393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오토인코더에</a:t>
            </a:r>
            <a:r>
              <a:rPr lang="ko-KR" altLang="en-US" dirty="0"/>
              <a:t> 약간의 통계 기법을 추가하여 연속적이고 구조적인 잠재 공간을 학습하도록 </a:t>
            </a:r>
            <a:r>
              <a:rPr lang="ko-KR" altLang="en-US" dirty="0" err="1"/>
              <a:t>만듬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생성 모델의 한 종류로 개념 벡터를 사용해 이미지를 변형하는데 아주 적절함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이미지 생성을 위한 강력한 도구</a:t>
            </a:r>
          </a:p>
          <a:p>
            <a:endParaRPr lang="ko-KR" altLang="en-US" dirty="0"/>
          </a:p>
          <a:p>
            <a:r>
              <a:rPr lang="ko-KR" altLang="en-US" dirty="0"/>
              <a:t>고전</a:t>
            </a:r>
            <a:r>
              <a:rPr lang="en-US" altLang="ko-KR" dirty="0"/>
              <a:t>: </a:t>
            </a:r>
            <a:r>
              <a:rPr lang="ko-KR" altLang="en-US" dirty="0"/>
              <a:t>입력 이미지를 잠재 공간의 고정된 코딩으로 압축</a:t>
            </a:r>
          </a:p>
          <a:p>
            <a:endParaRPr lang="ko-KR" altLang="en-US" dirty="0"/>
          </a:p>
          <a:p>
            <a:r>
              <a:rPr lang="en-US" altLang="ko-KR" dirty="0"/>
              <a:t>VAE: </a:t>
            </a:r>
            <a:r>
              <a:rPr lang="ko-KR" altLang="en-US" dirty="0"/>
              <a:t>이미지를 어떤 통계 분포의 파라미터로 변환</a:t>
            </a:r>
          </a:p>
          <a:p>
            <a:endParaRPr lang="ko-KR" altLang="en-US" dirty="0"/>
          </a:p>
          <a:p>
            <a:r>
              <a:rPr lang="en-US" altLang="ko-KR" dirty="0"/>
              <a:t>-&gt; </a:t>
            </a:r>
            <a:r>
              <a:rPr lang="ko-KR" altLang="en-US" dirty="0"/>
              <a:t>입력 이미지가 통계적 과정을 통해서 생성되었다고 가정하여 인코딩과 디코딩하는 동안 무작위성이 필요하다는 것을 의미</a:t>
            </a:r>
          </a:p>
          <a:p>
            <a:endParaRPr lang="ko-KR" altLang="en-US" dirty="0"/>
          </a:p>
          <a:p>
            <a:r>
              <a:rPr lang="en-US" altLang="ko-KR" dirty="0"/>
              <a:t>VAE</a:t>
            </a:r>
            <a:r>
              <a:rPr lang="ko-KR" altLang="en-US" dirty="0"/>
              <a:t>는 평균과 분산 파라미터를 사용해 이 분포에서 무작위로 하나의 샘플을 추출</a:t>
            </a:r>
          </a:p>
          <a:p>
            <a:endParaRPr lang="ko-KR" altLang="en-US" dirty="0"/>
          </a:p>
          <a:p>
            <a:r>
              <a:rPr lang="ko-KR" altLang="en-US" dirty="0"/>
              <a:t>이 샘플을 디코딩하여 원본 입력으로 복원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8338BD96-563B-4CE6-A1F8-D7ECA460762A}"/>
              </a:ext>
            </a:extLst>
          </p:cNvPr>
          <p:cNvSpPr/>
          <p:nvPr/>
        </p:nvSpPr>
        <p:spPr>
          <a:xfrm>
            <a:off x="10134600" y="7277100"/>
            <a:ext cx="155448" cy="9144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C977C2-86BA-4877-8D67-CDEDC3E19D13}"/>
              </a:ext>
            </a:extLst>
          </p:cNvPr>
          <p:cNvSpPr txBox="1"/>
          <p:nvPr/>
        </p:nvSpPr>
        <p:spPr>
          <a:xfrm>
            <a:off x="10475686" y="7779431"/>
            <a:ext cx="670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안정성 향상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잠재 공간 어디서든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의미있는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표현을 인코딩하도록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만듬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잠재 공간에서 샘플링한 모든 포인트는 유효한 출력으로 디코딩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A51D99-4C96-4AEE-B8FD-B6770D1DABE7}"/>
              </a:ext>
            </a:extLst>
          </p:cNvPr>
          <p:cNvSpPr txBox="1"/>
          <p:nvPr/>
        </p:nvSpPr>
        <p:spPr>
          <a:xfrm>
            <a:off x="10439400" y="738795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무작위 과정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95B4A9-C649-492C-BF76-7D33EC216F9E}"/>
              </a:ext>
            </a:extLst>
          </p:cNvPr>
          <p:cNvGrpSpPr/>
          <p:nvPr/>
        </p:nvGrpSpPr>
        <p:grpSpPr>
          <a:xfrm>
            <a:off x="10227564" y="3895858"/>
            <a:ext cx="7217857" cy="3101752"/>
            <a:chOff x="7297931" y="2758510"/>
            <a:chExt cx="8905875" cy="407026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8CEE36D-04F6-42AD-A694-4E78A3DF9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931" y="2758510"/>
              <a:ext cx="8905875" cy="404812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347DBC-8C7F-437E-838F-ADCF1DA252B0}"/>
                </a:ext>
              </a:extLst>
            </p:cNvPr>
            <p:cNvSpPr txBox="1"/>
            <p:nvPr/>
          </p:nvSpPr>
          <p:spPr>
            <a:xfrm>
              <a:off x="10432123" y="2758510"/>
              <a:ext cx="3097130" cy="10075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b">
              <a:normAutofit/>
            </a:bodyPr>
            <a:lstStyle/>
            <a:p>
              <a:pPr algn="ctr"/>
              <a:r>
                <a:rPr lang="en-US" altLang="ko-KR" sz="1600" dirty="0" err="1"/>
                <a:t>Z_mean</a:t>
              </a:r>
              <a:r>
                <a:rPr lang="ko-KR" altLang="en-US" sz="1600" dirty="0"/>
                <a:t>과 </a:t>
              </a:r>
              <a:r>
                <a:rPr lang="en-US" altLang="ko-KR" sz="1600" dirty="0" err="1"/>
                <a:t>z_log_var</a:t>
              </a:r>
              <a:r>
                <a:rPr lang="ko-KR" altLang="en-US" sz="1600" dirty="0"/>
                <a:t>로 정의된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잠재 공간의 분포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60DA7-6BB7-426F-8560-20F58B434787}"/>
                </a:ext>
              </a:extLst>
            </p:cNvPr>
            <p:cNvSpPr txBox="1"/>
            <p:nvPr/>
          </p:nvSpPr>
          <p:spPr>
            <a:xfrm>
              <a:off x="10475686" y="6107882"/>
              <a:ext cx="3097130" cy="72089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normAutofit lnSpcReduction="10000"/>
            </a:bodyPr>
            <a:lstStyle/>
            <a:p>
              <a:pPr algn="ctr"/>
              <a:r>
                <a:rPr lang="ko-KR" altLang="en-US" sz="1600" dirty="0"/>
                <a:t>이 분포에서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무작위로 </a:t>
              </a:r>
              <a:r>
                <a:rPr lang="ko-KR" altLang="en-US" sz="1600" dirty="0" err="1"/>
                <a:t>샘플링된</a:t>
              </a:r>
              <a:r>
                <a:rPr lang="ko-KR" altLang="en-US" sz="1600" dirty="0"/>
                <a:t> 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69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기술적으로 보면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VAE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는 다음과 같이 작동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440AB1F-EF6F-43A6-A06A-05F8FE8673AE}"/>
              </a:ext>
            </a:extLst>
          </p:cNvPr>
          <p:cNvGrpSpPr/>
          <p:nvPr/>
        </p:nvGrpSpPr>
        <p:grpSpPr>
          <a:xfrm>
            <a:off x="1895238" y="3210699"/>
            <a:ext cx="370471" cy="95505"/>
            <a:chOff x="1895238" y="4566427"/>
            <a:chExt cx="370471" cy="955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F5CD6AC4-1298-4AEA-8073-EB95A5F7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E1121AE-D962-47EE-A57A-3CDDEE06B17B}"/>
              </a:ext>
            </a:extLst>
          </p:cNvPr>
          <p:cNvSpPr txBox="1"/>
          <p:nvPr/>
        </p:nvSpPr>
        <p:spPr>
          <a:xfrm>
            <a:off x="1910478" y="3505509"/>
            <a:ext cx="12430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인코더 모듈이 입력 샘플 </a:t>
            </a:r>
            <a:r>
              <a:rPr lang="en-US" altLang="ko-KR" dirty="0" err="1"/>
              <a:t>imput_img</a:t>
            </a:r>
            <a:r>
              <a:rPr lang="ko-KR" altLang="en-US" dirty="0"/>
              <a:t>을 잠재 공간의 두 파라미터 </a:t>
            </a:r>
            <a:r>
              <a:rPr lang="en-US" altLang="ko-KR" dirty="0" err="1"/>
              <a:t>z_mean</a:t>
            </a:r>
            <a:r>
              <a:rPr lang="ko-KR" altLang="en-US" dirty="0"/>
              <a:t>과 </a:t>
            </a:r>
            <a:r>
              <a:rPr lang="en-US" altLang="ko-KR" dirty="0" err="1"/>
              <a:t>z_log_variance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입력 이미지가 생성되었다고 가정한 잠재 공간의 정규 분포에서 포인트 </a:t>
            </a:r>
            <a:r>
              <a:rPr lang="en-US" altLang="ko-KR" dirty="0"/>
              <a:t>z</a:t>
            </a:r>
            <a:r>
              <a:rPr lang="ko-KR" altLang="en-US" dirty="0"/>
              <a:t>를 무작위로 샘플링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디코더</a:t>
            </a:r>
            <a:r>
              <a:rPr lang="ko-KR" altLang="en-US" dirty="0"/>
              <a:t> 모듈은 잠재 공간의 이 포인트를 원본 입력 이미지로 매핑하여 복원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92F3E-A3F9-4837-BC84-821A4C86E272}"/>
              </a:ext>
            </a:extLst>
          </p:cNvPr>
          <p:cNvSpPr txBox="1"/>
          <p:nvPr/>
        </p:nvSpPr>
        <p:spPr>
          <a:xfrm>
            <a:off x="12035316" y="4111456"/>
            <a:ext cx="5196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-apple-system"/>
              </a:rPr>
              <a:t>분산에 로그 함수를 적용한 것</a:t>
            </a:r>
          </a:p>
          <a:p>
            <a:pPr algn="l"/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ko-KR" altLang="en-US" b="0" i="0" dirty="0">
                <a:effectLst/>
                <a:latin typeface="-apple-system"/>
              </a:rPr>
              <a:t>인코더 네트워크는 음수를 출력할 수도 있기 때문에 표준 편차가 아니라 분산의 로그 값을 출력하도록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C27B9-A651-493D-B39C-07A9967670E2}"/>
              </a:ext>
            </a:extLst>
          </p:cNvPr>
          <p:cNvSpPr txBox="1"/>
          <p:nvPr/>
        </p:nvSpPr>
        <p:spPr>
          <a:xfrm>
            <a:off x="1828800" y="4944737"/>
            <a:ext cx="9768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z = </a:t>
            </a:r>
            <a:r>
              <a:rPr lang="en-US" altLang="ko-KR" dirty="0" err="1"/>
              <a:t>z_mean</a:t>
            </a:r>
            <a:r>
              <a:rPr lang="en-US" altLang="ko-KR" dirty="0"/>
              <a:t> + exp(0.5 </a:t>
            </a:r>
            <a:r>
              <a:rPr lang="en-US" altLang="ko-KR" dirty="0" err="1"/>
              <a:t>z_log_variance</a:t>
            </a:r>
            <a:r>
              <a:rPr lang="en-US" altLang="ko-KR" dirty="0"/>
              <a:t>) * epsilon(epsilon</a:t>
            </a:r>
            <a:r>
              <a:rPr lang="ko-KR" altLang="en-US" dirty="0"/>
              <a:t>는 작은 값을 가진 랜덤 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input_img</a:t>
            </a:r>
            <a:r>
              <a:rPr lang="ko-KR" altLang="en-US" dirty="0"/>
              <a:t>를 인코딩한 잠재 공간의 위치</a:t>
            </a:r>
            <a:r>
              <a:rPr lang="en-US" altLang="ko-KR" dirty="0"/>
              <a:t>(</a:t>
            </a:r>
            <a:r>
              <a:rPr lang="en-US" altLang="ko-KR" dirty="0" err="1"/>
              <a:t>z_mean</a:t>
            </a:r>
            <a:r>
              <a:rPr lang="en-US" altLang="ko-KR" dirty="0"/>
              <a:t>)</a:t>
            </a:r>
            <a:r>
              <a:rPr lang="ko-KR" altLang="en-US" dirty="0"/>
              <a:t>에 가까운 포인트는 </a:t>
            </a:r>
            <a:r>
              <a:rPr lang="en-US" altLang="ko-KR" dirty="0" err="1"/>
              <a:t>input_img</a:t>
            </a:r>
            <a:r>
              <a:rPr lang="ko-KR" altLang="en-US" dirty="0"/>
              <a:t>와 비슷한 이미지로 디코딩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-&gt; epsilon</a:t>
            </a:r>
            <a:r>
              <a:rPr lang="ko-KR" altLang="en-US" dirty="0"/>
              <a:t>이 무작위로 만들어지기 때문</a:t>
            </a:r>
          </a:p>
          <a:p>
            <a:endParaRPr lang="ko-KR" altLang="en-US" dirty="0"/>
          </a:p>
          <a:p>
            <a:r>
              <a:rPr lang="en-US" altLang="ko-KR" dirty="0"/>
              <a:t>-&gt; </a:t>
            </a:r>
            <a:r>
              <a:rPr lang="ko-KR" altLang="en-US" dirty="0"/>
              <a:t>잠재 공간을 연속적이고 의미 있는 공간으로 만들어 줌</a:t>
            </a:r>
          </a:p>
          <a:p>
            <a:endParaRPr lang="ko-KR" altLang="en-US" dirty="0"/>
          </a:p>
          <a:p>
            <a:r>
              <a:rPr lang="en-US" altLang="ko-KR" dirty="0"/>
              <a:t>-&gt; </a:t>
            </a:r>
            <a:r>
              <a:rPr lang="ko-KR" altLang="en-US" dirty="0"/>
              <a:t>잠재 공간에서 가까운 두 개의 포인트는 아주 비슷한 이미지로 </a:t>
            </a:r>
            <a:r>
              <a:rPr lang="ko-KR" altLang="en-US" dirty="0" err="1"/>
              <a:t>디코딩될</a:t>
            </a:r>
            <a:r>
              <a:rPr lang="ko-KR" altLang="en-US" dirty="0"/>
              <a:t> 것</a:t>
            </a:r>
          </a:p>
          <a:p>
            <a:endParaRPr lang="ko-KR" altLang="en-US" dirty="0"/>
          </a:p>
          <a:p>
            <a:r>
              <a:rPr lang="ko-KR" altLang="en-US" dirty="0"/>
              <a:t>잠재 공간의 이런 </a:t>
            </a:r>
            <a:r>
              <a:rPr lang="ko-KR" altLang="en-US" dirty="0" err="1"/>
              <a:t>저차원</a:t>
            </a:r>
            <a:r>
              <a:rPr lang="ko-KR" altLang="en-US" dirty="0"/>
              <a:t> 연속성은 잠재 공간에서 모든 방향이 </a:t>
            </a:r>
            <a:r>
              <a:rPr lang="ko-KR" altLang="en-US" dirty="0" err="1"/>
              <a:t>의미있는</a:t>
            </a:r>
            <a:r>
              <a:rPr lang="ko-KR" altLang="en-US" dirty="0"/>
              <a:t> 데이터 변화의 축을 인코딩하도록 </a:t>
            </a:r>
            <a:r>
              <a:rPr lang="ko-KR" altLang="en-US" dirty="0" err="1"/>
              <a:t>만듬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-&gt; </a:t>
            </a:r>
            <a:r>
              <a:rPr lang="ko-KR" altLang="en-US" dirty="0"/>
              <a:t>잠재 공간은 매우 구조적이고 개념 벡터로 다루기에 매우 적합해짐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2CF0E09-5687-4040-A178-CD35F0D14239}"/>
              </a:ext>
            </a:extLst>
          </p:cNvPr>
          <p:cNvSpPr/>
          <p:nvPr/>
        </p:nvSpPr>
        <p:spPr>
          <a:xfrm>
            <a:off x="9525000" y="3505509"/>
            <a:ext cx="1524000" cy="418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6BBF7-7B89-4CAB-A2DF-D031DA126723}"/>
              </a:ext>
            </a:extLst>
          </p:cNvPr>
          <p:cNvSpPr/>
          <p:nvPr/>
        </p:nvSpPr>
        <p:spPr>
          <a:xfrm>
            <a:off x="8610600" y="4076700"/>
            <a:ext cx="2987040" cy="294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F735C1-5BCF-441B-9749-9F1BFE576801}"/>
              </a:ext>
            </a:extLst>
          </p:cNvPr>
          <p:cNvSpPr/>
          <p:nvPr/>
        </p:nvSpPr>
        <p:spPr>
          <a:xfrm>
            <a:off x="1828800" y="5143500"/>
            <a:ext cx="9525000" cy="4524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3D0124-2211-47B3-AA43-D159A30CAE97}"/>
              </a:ext>
            </a:extLst>
          </p:cNvPr>
          <p:cNvCxnSpPr>
            <a:cxnSpLocks/>
          </p:cNvCxnSpPr>
          <p:nvPr/>
        </p:nvCxnSpPr>
        <p:spPr>
          <a:xfrm>
            <a:off x="10363200" y="4371510"/>
            <a:ext cx="0" cy="771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AAD8E8-1691-47D2-9246-D597D4BFB773}"/>
              </a:ext>
            </a:extLst>
          </p:cNvPr>
          <p:cNvCxnSpPr/>
          <p:nvPr/>
        </p:nvCxnSpPr>
        <p:spPr>
          <a:xfrm>
            <a:off x="8763000" y="55245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BAA466-7064-47F1-8E86-DEF5314C1BAC}"/>
              </a:ext>
            </a:extLst>
          </p:cNvPr>
          <p:cNvCxnSpPr>
            <a:endCxn id="7" idx="6"/>
          </p:cNvCxnSpPr>
          <p:nvPr/>
        </p:nvCxnSpPr>
        <p:spPr>
          <a:xfrm flipH="1" flipV="1">
            <a:off x="11049000" y="3714905"/>
            <a:ext cx="1524000" cy="361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9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BA45ED5-12DF-40B9-9612-B5DF3BD92BA7}"/>
              </a:ext>
            </a:extLst>
          </p:cNvPr>
          <p:cNvSpPr txBox="1"/>
          <p:nvPr/>
        </p:nvSpPr>
        <p:spPr>
          <a:xfrm>
            <a:off x="1895238" y="3009900"/>
            <a:ext cx="14759727" cy="544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두 개의 손실 함수로 훈련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디코딩된</a:t>
            </a:r>
            <a:r>
              <a:rPr lang="ko-KR" altLang="en-US" dirty="0"/>
              <a:t> 샘플이 원본 입력과 동일하도록 만드는 재구성 손실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잠재 공간을 잘 형성하고 훈련 데이터에 과대적합을 줄이는 규제 손실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재구성 손실에는 </a:t>
            </a:r>
            <a:r>
              <a:rPr lang="ko-KR" altLang="en-US" dirty="0" err="1"/>
              <a:t>크로스엔트로피</a:t>
            </a:r>
            <a:r>
              <a:rPr lang="ko-KR" altLang="en-US" dirty="0"/>
              <a:t> 손실을 사용하고 규제 손실에는 </a:t>
            </a:r>
            <a:r>
              <a:rPr lang="ko-KR" altLang="en-US" dirty="0" err="1"/>
              <a:t>쿨백</a:t>
            </a:r>
            <a:r>
              <a:rPr lang="ko-KR" altLang="en-US" dirty="0"/>
              <a:t> </a:t>
            </a:r>
            <a:r>
              <a:rPr lang="ko-KR" altLang="en-US" dirty="0" err="1"/>
              <a:t>라이블러</a:t>
            </a:r>
            <a:r>
              <a:rPr lang="ko-KR" altLang="en-US" dirty="0"/>
              <a:t> 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divergence)</a:t>
            </a:r>
            <a:r>
              <a:rPr lang="ko-KR" altLang="en-US" dirty="0"/>
              <a:t>을 사용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규제 손실을 잠재 변수 손실</a:t>
            </a:r>
            <a:r>
              <a:rPr lang="en-US" altLang="ko-KR" dirty="0"/>
              <a:t>(latent loss)</a:t>
            </a:r>
            <a:r>
              <a:rPr lang="ko-KR" altLang="en-US" dirty="0"/>
              <a:t>라고도 부름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케라스의</a:t>
            </a:r>
            <a:r>
              <a:rPr lang="ko-KR" altLang="en-US" dirty="0"/>
              <a:t> </a:t>
            </a:r>
            <a:r>
              <a:rPr lang="en-US" altLang="ko-KR" dirty="0"/>
              <a:t>VAE </a:t>
            </a:r>
            <a:r>
              <a:rPr lang="ko-KR" altLang="en-US" dirty="0"/>
              <a:t>구현을 개략적으로 보면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z_mean</a:t>
            </a:r>
            <a:r>
              <a:rPr lang="en-US" altLang="ko-KR" dirty="0"/>
              <a:t>, </a:t>
            </a:r>
            <a:r>
              <a:rPr lang="en-US" altLang="ko-KR" dirty="0" err="1"/>
              <a:t>z_log_variance</a:t>
            </a:r>
            <a:r>
              <a:rPr lang="en-US" altLang="ko-KR" dirty="0"/>
              <a:t> = encoder(</a:t>
            </a:r>
            <a:r>
              <a:rPr lang="en-US" altLang="ko-KR" dirty="0" err="1"/>
              <a:t>input_img</a:t>
            </a:r>
            <a:r>
              <a:rPr lang="en-US" altLang="ko-KR" dirty="0"/>
              <a:t>)		</a:t>
            </a:r>
            <a:r>
              <a:rPr lang="ko-KR" altLang="en-US" dirty="0"/>
              <a:t>입력을 평균과 분산 파라미터로 인코딩합니다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z = </a:t>
            </a:r>
            <a:r>
              <a:rPr lang="en-US" altLang="ko-KR" dirty="0" err="1"/>
              <a:t>z_mean</a:t>
            </a:r>
            <a:r>
              <a:rPr lang="en-US" altLang="ko-KR" dirty="0"/>
              <a:t> + exp(</a:t>
            </a:r>
            <a:r>
              <a:rPr lang="en-US" altLang="ko-KR" dirty="0" err="1"/>
              <a:t>z_log_variance</a:t>
            </a:r>
            <a:r>
              <a:rPr lang="en-US" altLang="ko-KR" dirty="0"/>
              <a:t>) * epsilon		</a:t>
            </a:r>
            <a:r>
              <a:rPr lang="ko-KR" altLang="en-US" dirty="0"/>
              <a:t>무작위로 선택한 작은 </a:t>
            </a:r>
            <a:r>
              <a:rPr lang="en-US" altLang="ko-KR" dirty="0"/>
              <a:t>epsilon </a:t>
            </a:r>
            <a:r>
              <a:rPr lang="ko-KR" altLang="en-US" dirty="0"/>
              <a:t>값을 사용해 잠재 공간의 포인트를 뽑습니다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reconstructed_img</a:t>
            </a:r>
            <a:r>
              <a:rPr lang="en-US" altLang="ko-KR" dirty="0"/>
              <a:t> = decoder(z)			z</a:t>
            </a:r>
            <a:r>
              <a:rPr lang="ko-KR" altLang="en-US" dirty="0"/>
              <a:t>를 이미지로 디코딩합니다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model = Model(</a:t>
            </a:r>
            <a:r>
              <a:rPr lang="en-US" altLang="ko-KR" dirty="0" err="1"/>
              <a:t>input_img</a:t>
            </a:r>
            <a:r>
              <a:rPr lang="en-US" altLang="ko-KR" dirty="0"/>
              <a:t>, </a:t>
            </a:r>
            <a:r>
              <a:rPr lang="en-US" altLang="ko-KR" dirty="0" err="1"/>
              <a:t>reconstructed_img</a:t>
            </a:r>
            <a:r>
              <a:rPr lang="en-US" altLang="ko-KR" dirty="0"/>
              <a:t>)		</a:t>
            </a:r>
            <a:r>
              <a:rPr lang="ko-KR" altLang="en-US" dirty="0"/>
              <a:t>모델 객체를 만듭니다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		</a:t>
            </a:r>
            <a:r>
              <a:rPr lang="ko-KR" altLang="en-US" dirty="0"/>
              <a:t>입력 이미지와 재구성 이미지를 매핑한 </a:t>
            </a:r>
            <a:r>
              <a:rPr lang="ko-KR" altLang="en-US" dirty="0" err="1"/>
              <a:t>오토인코더</a:t>
            </a:r>
            <a:r>
              <a:rPr lang="ko-KR" altLang="en-US" dirty="0"/>
              <a:t> 모델을 훈련합니다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/>
              <a:t>VAE</a:t>
            </a:r>
            <a:r>
              <a:rPr lang="ko-KR" altLang="en-US" sz="3600" dirty="0"/>
              <a:t>의 파라미터 훈련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895238" y="2708756"/>
            <a:ext cx="370471" cy="95505"/>
            <a:chOff x="1895238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88BE-59F8-4157-8CF3-64F8D954FA61}"/>
              </a:ext>
            </a:extLst>
          </p:cNvPr>
          <p:cNvSpPr/>
          <p:nvPr/>
        </p:nvSpPr>
        <p:spPr>
          <a:xfrm>
            <a:off x="1895237" y="6438900"/>
            <a:ext cx="4657963" cy="16560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4449B45E-ECB7-4812-81A3-03C16BD2A750}"/>
              </a:ext>
            </a:extLst>
          </p:cNvPr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3380265"/>
            <a:ext cx="496276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이미지를 잠재 공간 상의 확률 분포 파라미터로 매핑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입력 이미지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x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를 두 벡터 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z_mean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과 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z_log_var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로 매핑하는 간단한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컨브넷</a:t>
            </a:r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</a:rPr>
              <a:t>VAE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인코더 네트워크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905FC37-0EC2-4964-B0B1-4FCD2F708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62"/>
          <a:stretch/>
        </p:blipFill>
        <p:spPr>
          <a:xfrm>
            <a:off x="1895238" y="4722121"/>
            <a:ext cx="5829300" cy="4855460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C04D35F1-3173-4218-BA4A-8184F2CE29BB}"/>
              </a:ext>
            </a:extLst>
          </p:cNvPr>
          <p:cNvSpPr txBox="1"/>
          <p:nvPr/>
        </p:nvSpPr>
        <p:spPr>
          <a:xfrm>
            <a:off x="9564728" y="3380265"/>
            <a:ext cx="7504071" cy="2268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z_mean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과 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z_log_var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두 파라미터가 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input_img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를 생성한 통계 분포의 파라미터라고 가정하고 잠재 공간 포인트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z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생성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여기에서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케라스의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백엔드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기능으로 만든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일련의 코드를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Lambda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층으로 감쌈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케라스에서는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모든 것이 층이므로 기본 층을 사용하지 않은 코드는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Lambda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로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또는 직접 만든 층으로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감싸야 함</a:t>
            </a:r>
            <a:endParaRPr lang="ko-KR" altLang="en-US" sz="1600" dirty="0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F0C0573A-0514-4066-8F7A-0EBD074CF6DC}"/>
              </a:ext>
            </a:extLst>
          </p:cNvPr>
          <p:cNvSpPr txBox="1"/>
          <p:nvPr/>
        </p:nvSpPr>
        <p:spPr>
          <a:xfrm>
            <a:off x="9564729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잠재 공간 샘플링 함수</a:t>
            </a:r>
            <a:endParaRPr lang="en-US" dirty="0"/>
          </a:p>
        </p:txBody>
      </p: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FB657545-AEDD-40DC-A8EF-00EBAC23FFF6}"/>
              </a:ext>
            </a:extLst>
          </p:cNvPr>
          <p:cNvGrpSpPr/>
          <p:nvPr/>
        </p:nvGrpSpPr>
        <p:grpSpPr>
          <a:xfrm>
            <a:off x="9564729" y="2933700"/>
            <a:ext cx="370471" cy="95505"/>
            <a:chOff x="1895238" y="4566427"/>
            <a:chExt cx="370471" cy="95505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1ABBC968-D190-4BFE-834C-E33E0BF4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02E006-0A88-43AE-9161-D3A21A9B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6188949"/>
            <a:ext cx="6407584" cy="1651034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ED322B-9D18-4001-800B-6382A37A8FC4}"/>
              </a:ext>
            </a:extLst>
          </p:cNvPr>
          <p:cNvCxnSpPr/>
          <p:nvPr/>
        </p:nvCxnSpPr>
        <p:spPr>
          <a:xfrm>
            <a:off x="8763000" y="2134231"/>
            <a:ext cx="0" cy="6514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E28728-4067-40AF-8452-8A7EE2F122DA}"/>
              </a:ext>
            </a:extLst>
          </p:cNvPr>
          <p:cNvSpPr/>
          <p:nvPr/>
        </p:nvSpPr>
        <p:spPr>
          <a:xfrm>
            <a:off x="1895238" y="9029700"/>
            <a:ext cx="3667362" cy="547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F1479-A230-480B-A4EF-BA89370A4C8B}"/>
              </a:ext>
            </a:extLst>
          </p:cNvPr>
          <p:cNvSpPr txBox="1"/>
          <p:nvPr/>
        </p:nvSpPr>
        <p:spPr>
          <a:xfrm>
            <a:off x="5562600" y="91183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 이미지는 결국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개의 파라미터로 인코딩 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A066C4-C638-459A-B780-AB4A367AA8BE}"/>
              </a:ext>
            </a:extLst>
          </p:cNvPr>
          <p:cNvSpPr txBox="1"/>
          <p:nvPr/>
        </p:nvSpPr>
        <p:spPr>
          <a:xfrm>
            <a:off x="10111253" y="7914019"/>
            <a:ext cx="3211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임의의 함수 객체를 </a:t>
            </a:r>
            <a:r>
              <a:rPr lang="ko-KR" altLang="en-US" sz="1600" dirty="0" err="1"/>
              <a:t>케라스의</a:t>
            </a:r>
            <a:r>
              <a:rPr lang="ko-KR" altLang="en-US" sz="1600" dirty="0"/>
              <a:t> 층으로 만들어 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BAECAF-3ECC-47C5-A85F-19F24E2CCEB1}"/>
              </a:ext>
            </a:extLst>
          </p:cNvPr>
          <p:cNvSpPr/>
          <p:nvPr/>
        </p:nvSpPr>
        <p:spPr>
          <a:xfrm>
            <a:off x="10111253" y="7505700"/>
            <a:ext cx="1242547" cy="33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BA63B-F05F-451F-92DA-478540B24BBD}"/>
              </a:ext>
            </a:extLst>
          </p:cNvPr>
          <p:cNvSpPr txBox="1"/>
          <p:nvPr/>
        </p:nvSpPr>
        <p:spPr>
          <a:xfrm>
            <a:off x="6601062" y="6769775"/>
            <a:ext cx="2125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입력 이미지의 크기가 절반으로 </a:t>
            </a:r>
            <a:r>
              <a:rPr lang="ko-KR" altLang="en-US" sz="1600" dirty="0" err="1"/>
              <a:t>줄어듬</a:t>
            </a:r>
            <a:endParaRPr lang="ko-KR" altLang="en-US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555B858-389F-4243-8484-4B8F1F742AF5}"/>
              </a:ext>
            </a:extLst>
          </p:cNvPr>
          <p:cNvSpPr/>
          <p:nvPr/>
        </p:nvSpPr>
        <p:spPr>
          <a:xfrm>
            <a:off x="3429000" y="6853595"/>
            <a:ext cx="1524000" cy="347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2" name="직선 화살표 연결선 991">
            <a:extLst>
              <a:ext uri="{FF2B5EF4-FFF2-40B4-BE49-F238E27FC236}">
                <a16:creationId xmlns:a16="http://schemas.microsoft.com/office/drawing/2014/main" id="{94317EAA-2882-45FD-9E6D-FBBF869A33E7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303522" y="7027247"/>
            <a:ext cx="1297540" cy="34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513120-B9B8-4350-B7CF-E4141E337301}"/>
              </a:ext>
            </a:extLst>
          </p:cNvPr>
          <p:cNvSpPr txBox="1"/>
          <p:nvPr/>
        </p:nvSpPr>
        <p:spPr>
          <a:xfrm>
            <a:off x="4953000" y="8223465"/>
            <a:ext cx="3497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특성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크기는 </a:t>
            </a:r>
            <a:r>
              <a:rPr lang="en-US" altLang="ko-KR" sz="1600" dirty="0"/>
              <a:t>(None,14,14,64)</a:t>
            </a:r>
          </a:p>
        </p:txBody>
      </p:sp>
      <p:cxnSp>
        <p:nvCxnSpPr>
          <p:cNvPr id="998" name="직선 화살표 연결선 997">
            <a:extLst>
              <a:ext uri="{FF2B5EF4-FFF2-40B4-BE49-F238E27FC236}">
                <a16:creationId xmlns:a16="http://schemas.microsoft.com/office/drawing/2014/main" id="{2539A35A-50A8-4342-8FEC-8E5FD5B94C6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114800" y="8223466"/>
            <a:ext cx="838200" cy="169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직사각형 1000">
            <a:extLst>
              <a:ext uri="{FF2B5EF4-FFF2-40B4-BE49-F238E27FC236}">
                <a16:creationId xmlns:a16="http://schemas.microsoft.com/office/drawing/2014/main" id="{E1570493-EE29-48B5-B1A0-B5717595150C}"/>
              </a:ext>
            </a:extLst>
          </p:cNvPr>
          <p:cNvSpPr/>
          <p:nvPr/>
        </p:nvSpPr>
        <p:spPr>
          <a:xfrm>
            <a:off x="1895238" y="7962900"/>
            <a:ext cx="221956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0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AF5D3D-EDF3-41A1-B06C-3F186A62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2" y="3952074"/>
            <a:ext cx="8915400" cy="491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7" y="3380265"/>
            <a:ext cx="5572363" cy="5961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잠재 공간 포인트를 이미지로 매핑하는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디코더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최종 이미지는 원본 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input_img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와 차원이 같음</a:t>
            </a:r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디코더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구현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9337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4" name="그룹 1003">
            <a:extLst>
              <a:ext uri="{FF2B5EF4-FFF2-40B4-BE49-F238E27FC236}">
                <a16:creationId xmlns:a16="http://schemas.microsoft.com/office/drawing/2014/main" id="{B921587D-D593-4ABC-B905-BC90361E70A0}"/>
              </a:ext>
            </a:extLst>
          </p:cNvPr>
          <p:cNvGrpSpPr/>
          <p:nvPr/>
        </p:nvGrpSpPr>
        <p:grpSpPr>
          <a:xfrm>
            <a:off x="4433348" y="3248939"/>
            <a:ext cx="12041092" cy="1132561"/>
            <a:chOff x="4433348" y="3248939"/>
            <a:chExt cx="12041092" cy="11325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92679F8-48F2-4DC4-92C1-F5104DCBA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0" y="3618271"/>
              <a:ext cx="914401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728BAA-AEEC-4C2F-860F-524C494E91C5}"/>
                </a:ext>
              </a:extLst>
            </p:cNvPr>
            <p:cNvSpPr/>
            <p:nvPr/>
          </p:nvSpPr>
          <p:spPr>
            <a:xfrm>
              <a:off x="4433348" y="4098827"/>
              <a:ext cx="1586452" cy="282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C2B0ED-5FEA-4B11-B1AE-99B8D43D5968}"/>
                </a:ext>
              </a:extLst>
            </p:cNvPr>
            <p:cNvSpPr txBox="1"/>
            <p:nvPr/>
          </p:nvSpPr>
          <p:spPr>
            <a:xfrm>
              <a:off x="6705600" y="3248939"/>
              <a:ext cx="97688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 err="1"/>
                <a:t>int_shape</a:t>
              </a:r>
              <a:r>
                <a:rPr lang="en-US" altLang="ko-KR" sz="1600" dirty="0"/>
                <a:t>(): 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텐서의</a:t>
              </a:r>
              <a:r>
                <a:rPr lang="ko-KR" altLang="en-US" sz="1600" dirty="0"/>
                <a:t> 크기를 파이썬 </a:t>
              </a:r>
              <a:r>
                <a:rPr lang="ko-KR" altLang="en-US" sz="1600" dirty="0" err="1"/>
                <a:t>튜플로</a:t>
              </a:r>
              <a:r>
                <a:rPr lang="ko-KR" altLang="en-US" sz="1600" dirty="0"/>
                <a:t> 반환하는 함수</a:t>
              </a:r>
              <a:endParaRPr lang="en-US" altLang="ko-KR" sz="1600" dirty="0"/>
            </a:p>
          </p:txBody>
        </p:sp>
      </p:grpSp>
      <p:grpSp>
        <p:nvGrpSpPr>
          <p:cNvPr id="1005" name="그룹 1004">
            <a:extLst>
              <a:ext uri="{FF2B5EF4-FFF2-40B4-BE49-F238E27FC236}">
                <a16:creationId xmlns:a16="http://schemas.microsoft.com/office/drawing/2014/main" id="{B0DFAACF-6CD9-4B41-9901-7ADB47F0E9A0}"/>
              </a:ext>
            </a:extLst>
          </p:cNvPr>
          <p:cNvGrpSpPr/>
          <p:nvPr/>
        </p:nvGrpSpPr>
        <p:grpSpPr>
          <a:xfrm>
            <a:off x="6705600" y="4499077"/>
            <a:ext cx="4421745" cy="492023"/>
            <a:chOff x="6705600" y="4499077"/>
            <a:chExt cx="4421745" cy="492023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6C3E7CC-C826-4C22-BCFC-CE2E28E61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4806693"/>
              <a:ext cx="771765" cy="184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CC9238-283E-4549-8625-3439C924C167}"/>
                </a:ext>
              </a:extLst>
            </p:cNvPr>
            <p:cNvSpPr txBox="1"/>
            <p:nvPr/>
          </p:nvSpPr>
          <p:spPr>
            <a:xfrm>
              <a:off x="7477365" y="4499077"/>
              <a:ext cx="36499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Dense</a:t>
              </a:r>
              <a:r>
                <a:rPr lang="ko-KR" altLang="en-US" sz="1600" dirty="0"/>
                <a:t>층의 크기는 </a:t>
              </a:r>
              <a:r>
                <a:rPr lang="en-US" altLang="ko-KR" sz="1600" dirty="0"/>
                <a:t>14 x 14 x 64 = 12,544</a:t>
              </a:r>
            </a:p>
          </p:txBody>
        </p:sp>
      </p:grpSp>
      <p:grpSp>
        <p:nvGrpSpPr>
          <p:cNvPr id="1006" name="그룹 1005">
            <a:extLst>
              <a:ext uri="{FF2B5EF4-FFF2-40B4-BE49-F238E27FC236}">
                <a16:creationId xmlns:a16="http://schemas.microsoft.com/office/drawing/2014/main" id="{49A9BC80-79CD-466D-B185-63709F853E45}"/>
              </a:ext>
            </a:extLst>
          </p:cNvPr>
          <p:cNvGrpSpPr/>
          <p:nvPr/>
        </p:nvGrpSpPr>
        <p:grpSpPr>
          <a:xfrm>
            <a:off x="2819400" y="6286500"/>
            <a:ext cx="11379759" cy="813375"/>
            <a:chOff x="2819400" y="6286500"/>
            <a:chExt cx="11379759" cy="813375"/>
          </a:xfrm>
        </p:grpSpPr>
        <p:sp>
          <p:nvSpPr>
            <p:cNvPr id="996" name="직사각형 995">
              <a:extLst>
                <a:ext uri="{FF2B5EF4-FFF2-40B4-BE49-F238E27FC236}">
                  <a16:creationId xmlns:a16="http://schemas.microsoft.com/office/drawing/2014/main" id="{09FEC14E-BD6B-4A90-901E-8997016DFB6A}"/>
                </a:ext>
              </a:extLst>
            </p:cNvPr>
            <p:cNvSpPr/>
            <p:nvPr/>
          </p:nvSpPr>
          <p:spPr>
            <a:xfrm>
              <a:off x="2819400" y="6286500"/>
              <a:ext cx="1447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C36FD0C9-9946-4463-BD75-37D71BB858D2}"/>
                </a:ext>
              </a:extLst>
            </p:cNvPr>
            <p:cNvSpPr txBox="1"/>
            <p:nvPr/>
          </p:nvSpPr>
          <p:spPr>
            <a:xfrm>
              <a:off x="7772400" y="6515100"/>
              <a:ext cx="64267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전치 </a:t>
              </a:r>
              <a:r>
                <a:rPr lang="ko-KR" altLang="en-US" sz="1600" dirty="0" err="1"/>
                <a:t>합성곱</a:t>
              </a:r>
              <a:r>
                <a:rPr lang="en-US" altLang="ko-KR" sz="1600" dirty="0"/>
                <a:t>(</a:t>
              </a:r>
              <a:r>
                <a:rPr lang="ko-KR" altLang="en-US" sz="1600" dirty="0" err="1"/>
                <a:t>역합성곱</a:t>
              </a:r>
              <a:r>
                <a:rPr lang="en-US" altLang="ko-KR" sz="1600" dirty="0"/>
                <a:t>) : </a:t>
              </a:r>
              <a:r>
                <a:rPr lang="ko-KR" altLang="en-US" sz="1600" dirty="0"/>
                <a:t>입력 값 사이에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을 추가하여 출력을 </a:t>
              </a:r>
              <a:r>
                <a:rPr lang="ko-KR" altLang="en-US" sz="1600" dirty="0" err="1"/>
                <a:t>업샘플링</a:t>
              </a:r>
              <a:endParaRPr lang="en-US" altLang="ko-KR" sz="1600" dirty="0"/>
            </a:p>
            <a:p>
              <a:r>
                <a:rPr lang="en-US" altLang="ko-KR" sz="1600" dirty="0"/>
                <a:t>(14,14,64) -&gt; (28,28,32)</a:t>
              </a:r>
              <a:endParaRPr lang="ko-KR" altLang="en-US" sz="1600" dirty="0"/>
            </a:p>
          </p:txBody>
        </p:sp>
        <p:cxnSp>
          <p:nvCxnSpPr>
            <p:cNvPr id="999" name="직선 화살표 연결선 998">
              <a:extLst>
                <a:ext uri="{FF2B5EF4-FFF2-40B4-BE49-F238E27FC236}">
                  <a16:creationId xmlns:a16="http://schemas.microsoft.com/office/drawing/2014/main" id="{E275F3E4-CD41-4971-AB4A-FB0F3E0D4396}"/>
                </a:ext>
              </a:extLst>
            </p:cNvPr>
            <p:cNvCxnSpPr/>
            <p:nvPr/>
          </p:nvCxnSpPr>
          <p:spPr>
            <a:xfrm flipH="1" flipV="1">
              <a:off x="4433348" y="6515100"/>
              <a:ext cx="3339052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7" name="그룹 1006">
            <a:extLst>
              <a:ext uri="{FF2B5EF4-FFF2-40B4-BE49-F238E27FC236}">
                <a16:creationId xmlns:a16="http://schemas.microsoft.com/office/drawing/2014/main" id="{0841B903-674A-4B1E-8DD5-9B67136E373C}"/>
              </a:ext>
            </a:extLst>
          </p:cNvPr>
          <p:cNvGrpSpPr/>
          <p:nvPr/>
        </p:nvGrpSpPr>
        <p:grpSpPr>
          <a:xfrm>
            <a:off x="5029200" y="7484328"/>
            <a:ext cx="12344400" cy="1957967"/>
            <a:chOff x="5029200" y="7484328"/>
            <a:chExt cx="12344400" cy="1957967"/>
          </a:xfrm>
        </p:grpSpPr>
        <p:grpSp>
          <p:nvGrpSpPr>
            <p:cNvPr id="995" name="그룹 994">
              <a:extLst>
                <a:ext uri="{FF2B5EF4-FFF2-40B4-BE49-F238E27FC236}">
                  <a16:creationId xmlns:a16="http://schemas.microsoft.com/office/drawing/2014/main" id="{9E9499AA-0CE8-4EBC-ADC9-19D3B42BB0F1}"/>
                </a:ext>
              </a:extLst>
            </p:cNvPr>
            <p:cNvGrpSpPr/>
            <p:nvPr/>
          </p:nvGrpSpPr>
          <p:grpSpPr>
            <a:xfrm>
              <a:off x="10621438" y="7484328"/>
              <a:ext cx="6752162" cy="1957967"/>
              <a:chOff x="10606198" y="7356240"/>
              <a:chExt cx="6752162" cy="1957967"/>
            </a:xfrm>
          </p:grpSpPr>
          <p:sp>
            <p:nvSpPr>
              <p:cNvPr id="994" name="사각형: 둥근 모서리 993">
                <a:extLst>
                  <a:ext uri="{FF2B5EF4-FFF2-40B4-BE49-F238E27FC236}">
                    <a16:creationId xmlns:a16="http://schemas.microsoft.com/office/drawing/2014/main" id="{D92D183C-2213-4F03-882F-4CC13B2767E1}"/>
                  </a:ext>
                </a:extLst>
              </p:cNvPr>
              <p:cNvSpPr/>
              <p:nvPr/>
            </p:nvSpPr>
            <p:spPr>
              <a:xfrm>
                <a:off x="10606198" y="7356240"/>
                <a:ext cx="6752162" cy="195796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72CD8C-97B6-4740-9004-FA4301BF8D8E}"/>
                  </a:ext>
                </a:extLst>
              </p:cNvPr>
              <p:cNvSpPr txBox="1"/>
              <p:nvPr/>
            </p:nvSpPr>
            <p:spPr>
              <a:xfrm>
                <a:off x="10820402" y="7550394"/>
                <a:ext cx="645414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VAE</a:t>
                </a:r>
                <a:r>
                  <a:rPr lang="ko-KR" altLang="en-US" sz="1600" dirty="0"/>
                  <a:t>를 구현하기 위해서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개의 모델을 </a:t>
                </a:r>
                <a:r>
                  <a:rPr lang="ko-KR" altLang="en-US" sz="1600" dirty="0" err="1"/>
                  <a:t>만듬</a:t>
                </a:r>
                <a:endParaRPr lang="ko-KR" alt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err="1"/>
                  <a:t>디코더</a:t>
                </a:r>
                <a:r>
                  <a:rPr lang="ko-KR" altLang="en-US" sz="1600" dirty="0"/>
                  <a:t> 모델</a:t>
                </a:r>
                <a:r>
                  <a:rPr lang="en-US" altLang="ko-KR" sz="1600" dirty="0"/>
                  <a:t>(decoder)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 훈련 코드에서 인코더와 </a:t>
                </a:r>
                <a:r>
                  <a:rPr lang="ko-KR" altLang="en-US" sz="1600" dirty="0" err="1"/>
                  <a:t>디코더를</a:t>
                </a:r>
                <a:r>
                  <a:rPr lang="ko-KR" altLang="en-US" sz="1600" dirty="0"/>
                  <a:t> 모두 합친 전체 모델</a:t>
                </a:r>
                <a:r>
                  <a:rPr lang="en-US" altLang="ko-KR" sz="1600" dirty="0"/>
                  <a:t>(</a:t>
                </a:r>
                <a:r>
                  <a:rPr lang="en-US" altLang="ko-KR" sz="1600" dirty="0" err="1"/>
                  <a:t>vae</a:t>
                </a:r>
                <a:r>
                  <a:rPr lang="en-US" altLang="ko-KR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r>
                  <a:rPr lang="en-US" altLang="ko-KR" sz="1600" dirty="0" err="1"/>
                  <a:t>vae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모델로 훈련하고 잠재 공간에서 </a:t>
                </a:r>
                <a:r>
                  <a:rPr lang="ko-KR" altLang="en-US" sz="1600" dirty="0" err="1"/>
                  <a:t>샘플링하여</a:t>
                </a:r>
                <a:r>
                  <a:rPr lang="ko-KR" altLang="en-US" sz="1600" dirty="0"/>
                  <a:t> 디코딩할 때는 </a:t>
                </a:r>
                <a:r>
                  <a:rPr lang="en-US" altLang="ko-KR" sz="1600" dirty="0"/>
                  <a:t>decoder </a:t>
                </a:r>
                <a:r>
                  <a:rPr lang="ko-KR" altLang="en-US" sz="1600" dirty="0"/>
                  <a:t>모델을 사용</a:t>
                </a:r>
              </a:p>
            </p:txBody>
          </p:sp>
        </p:grpSp>
        <p:cxnSp>
          <p:nvCxnSpPr>
            <p:cNvPr id="1001" name="직선 화살표 연결선 1000">
              <a:extLst>
                <a:ext uri="{FF2B5EF4-FFF2-40B4-BE49-F238E27FC236}">
                  <a16:creationId xmlns:a16="http://schemas.microsoft.com/office/drawing/2014/main" id="{DA4140A6-9B5E-40C4-AB78-2E53BEA20C1F}"/>
                </a:ext>
              </a:extLst>
            </p:cNvPr>
            <p:cNvCxnSpPr/>
            <p:nvPr/>
          </p:nvCxnSpPr>
          <p:spPr>
            <a:xfrm>
              <a:off x="5029200" y="7962900"/>
              <a:ext cx="54102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978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3380265"/>
            <a:ext cx="496276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일반적인 샘플 기준의 함수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 loss(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y_true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y_pred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-&gt; VAE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의 이중 손실에 맞지 않음</a:t>
            </a:r>
          </a:p>
          <a:p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add_loss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내장 메서드를 사용하는 층을 직접 만들어 임의의 손실 정의</a:t>
            </a:r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VAE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손실을 계산하기 위해 직접 만든 층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241224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F0C0573A-0514-4066-8F7A-0EBD074CF6DC}"/>
              </a:ext>
            </a:extLst>
          </p:cNvPr>
          <p:cNvSpPr txBox="1"/>
          <p:nvPr/>
        </p:nvSpPr>
        <p:spPr>
          <a:xfrm>
            <a:off x="9564729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 err="1">
                <a:solidFill>
                  <a:srgbClr val="000000"/>
                </a:solidFill>
                <a:latin typeface="S-Core Dream 5 Medium" pitchFamily="34" charset="0"/>
              </a:rPr>
              <a:t>vae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모델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훈련</a:t>
            </a:r>
            <a:endParaRPr lang="en-US" dirty="0"/>
          </a:p>
        </p:txBody>
      </p: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FB657545-AEDD-40DC-A8EF-00EBAC23FFF6}"/>
              </a:ext>
            </a:extLst>
          </p:cNvPr>
          <p:cNvGrpSpPr/>
          <p:nvPr/>
        </p:nvGrpSpPr>
        <p:grpSpPr>
          <a:xfrm>
            <a:off x="9564729" y="2933700"/>
            <a:ext cx="370471" cy="95505"/>
            <a:chOff x="1895238" y="4566427"/>
            <a:chExt cx="370471" cy="95505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1ABBC968-D190-4BFE-834C-E33E0BF4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ED322B-9D18-4001-800B-6382A37A8FC4}"/>
              </a:ext>
            </a:extLst>
          </p:cNvPr>
          <p:cNvCxnSpPr/>
          <p:nvPr/>
        </p:nvCxnSpPr>
        <p:spPr>
          <a:xfrm>
            <a:off x="8763000" y="2134231"/>
            <a:ext cx="0" cy="6514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F3071D6-9174-4665-B157-6D5C9201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55" y="4845405"/>
            <a:ext cx="6494646" cy="43381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ED8E40-EA35-401E-989D-09B5894E39FF}"/>
              </a:ext>
            </a:extLst>
          </p:cNvPr>
          <p:cNvSpPr txBox="1"/>
          <p:nvPr/>
        </p:nvSpPr>
        <p:spPr>
          <a:xfrm>
            <a:off x="85065" y="6074420"/>
            <a:ext cx="2385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쿨백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라이블러</a:t>
            </a:r>
            <a:r>
              <a:rPr lang="ko-KR" altLang="en-US" sz="1600" dirty="0"/>
              <a:t> 발산에서 유도된 규제 손실 계산식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EF51A5-ABE1-47A2-98FD-F68B0C184AF2}"/>
              </a:ext>
            </a:extLst>
          </p:cNvPr>
          <p:cNvSpPr/>
          <p:nvPr/>
        </p:nvSpPr>
        <p:spPr>
          <a:xfrm>
            <a:off x="2438399" y="6142317"/>
            <a:ext cx="5829301" cy="448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C064C-DC8D-420C-B684-6AA6904FC928}"/>
              </a:ext>
            </a:extLst>
          </p:cNvPr>
          <p:cNvSpPr txBox="1"/>
          <p:nvPr/>
        </p:nvSpPr>
        <p:spPr>
          <a:xfrm>
            <a:off x="5199809" y="8000150"/>
            <a:ext cx="35432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-apple-system"/>
              </a:rPr>
              <a:t>Model </a:t>
            </a:r>
            <a:r>
              <a:rPr lang="ko-KR" altLang="en-US" sz="1600" b="0" i="0" dirty="0">
                <a:effectLst/>
                <a:latin typeface="-apple-system"/>
              </a:rPr>
              <a:t>객체를 만들기 위해서 마지막 층에서 출력된 </a:t>
            </a:r>
            <a:r>
              <a:rPr lang="ko-KR" altLang="en-US" sz="1600" b="0" i="0" dirty="0" err="1">
                <a:effectLst/>
                <a:latin typeface="-apple-system"/>
              </a:rPr>
              <a:t>텐서가</a:t>
            </a:r>
            <a:r>
              <a:rPr lang="ko-KR" altLang="en-US" sz="1600" b="0" i="0" dirty="0">
                <a:effectLst/>
                <a:latin typeface="-apple-system"/>
              </a:rPr>
              <a:t> 있어야 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B79F17-95DE-468B-8BC3-021BECD61D8C}"/>
              </a:ext>
            </a:extLst>
          </p:cNvPr>
          <p:cNvSpPr/>
          <p:nvPr/>
        </p:nvSpPr>
        <p:spPr>
          <a:xfrm>
            <a:off x="2438399" y="8068047"/>
            <a:ext cx="2667001" cy="448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8A5DE7-F700-4456-A3C4-84AE2D6C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167" y="3861944"/>
            <a:ext cx="5185022" cy="42137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F7A220F-94ED-4571-AEA5-98E8AFD6BFA2}"/>
              </a:ext>
            </a:extLst>
          </p:cNvPr>
          <p:cNvSpPr txBox="1"/>
          <p:nvPr/>
        </p:nvSpPr>
        <p:spPr>
          <a:xfrm>
            <a:off x="12847181" y="6686644"/>
            <a:ext cx="2781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훈련하는 동안 타깃 데이터를 전달하지 않아도 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2DB64-D4B8-4E06-A956-9C27579ADF66}"/>
              </a:ext>
            </a:extLst>
          </p:cNvPr>
          <p:cNvSpPr txBox="1"/>
          <p:nvPr/>
        </p:nvSpPr>
        <p:spPr>
          <a:xfrm>
            <a:off x="12742086" y="3364108"/>
            <a:ext cx="3858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층에서 손실을 직접 다루기 때문에 손실을 지정하지 않음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E3C93B-82EB-4179-9E5E-55F539AF22FD}"/>
              </a:ext>
            </a:extLst>
          </p:cNvPr>
          <p:cNvSpPr/>
          <p:nvPr/>
        </p:nvSpPr>
        <p:spPr>
          <a:xfrm>
            <a:off x="12766428" y="4092480"/>
            <a:ext cx="1101972" cy="365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F78237-A4CC-4A68-98DB-07D7129DC2A4}"/>
              </a:ext>
            </a:extLst>
          </p:cNvPr>
          <p:cNvSpPr/>
          <p:nvPr/>
        </p:nvSpPr>
        <p:spPr>
          <a:xfrm>
            <a:off x="10210800" y="6819900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7A1FC4-99C4-40A6-B8B4-B23B428274E5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12192000" y="6972300"/>
            <a:ext cx="655181" cy="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885350"/>
            <a:ext cx="9904762" cy="3618279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95238" y="3681214"/>
            <a:ext cx="645973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딥드림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이외에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딥러닝을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사용하여 이미지를 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   변경하는 또 다른 주요 분야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처음 소개되었을 때보다 많이 개선되었고 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    여러 변종들이 생김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스마트폰의 게임 앱에도 사용됨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타깃 이미지의 콘텐츠를 보존하면서 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    참조 이미지의 스타일을 타깃 이미지에 적용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    질감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색깔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이미지에 있는 다양한 시각 요소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콘텐츠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    이미지에 있는 고수준의 대형 구조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95238" y="1811066"/>
            <a:ext cx="641647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뉴럴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스타일 트랜스퍼</a:t>
            </a:r>
            <a:endParaRPr lang="en-US" altLang="ko-KR" sz="3600" dirty="0">
              <a:solidFill>
                <a:srgbClr val="000000"/>
              </a:solidFill>
              <a:latin typeface="S-Core Dream 5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(neural style transfer)</a:t>
            </a:r>
            <a:endParaRPr lang="en-US" altLang="ko-KR" sz="3600" dirty="0"/>
          </a:p>
          <a:p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95238" y="3327227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2857" y="6000768"/>
            <a:ext cx="9904762" cy="361827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24121" y="1904762"/>
            <a:ext cx="904138" cy="666667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5862217" y="6000768"/>
            <a:ext cx="904138" cy="666667"/>
            <a:chOff x="15862217" y="6000768"/>
            <a:chExt cx="904138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28E0FC5-1304-4DCE-8C69-9AB706666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785" y="2751291"/>
            <a:ext cx="8572500" cy="2305050"/>
          </a:xfrm>
          <a:prstGeom prst="rect">
            <a:avLst/>
          </a:prstGeom>
        </p:spPr>
      </p:pic>
      <p:sp>
        <p:nvSpPr>
          <p:cNvPr id="33" name="Object 34">
            <a:extLst>
              <a:ext uri="{FF2B5EF4-FFF2-40B4-BE49-F238E27FC236}">
                <a16:creationId xmlns:a16="http://schemas.microsoft.com/office/drawing/2014/main" id="{D6CCD0F7-A4DE-44C7-86D5-AE06B54CD2C6}"/>
              </a:ext>
            </a:extLst>
          </p:cNvPr>
          <p:cNvSpPr txBox="1"/>
          <p:nvPr/>
        </p:nvSpPr>
        <p:spPr>
          <a:xfrm>
            <a:off x="7741785" y="2146769"/>
            <a:ext cx="8488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-Core Dream 4 Regular" pitchFamily="34" charset="0"/>
              </a:rPr>
              <a:t>타깃 이미지의 콘텐츠를 보존하면서 참조 이미지의 스타일을 타깃 이미지에 적용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8C5948-3A7A-477B-9027-8B54A87244A2}"/>
              </a:ext>
            </a:extLst>
          </p:cNvPr>
          <p:cNvGrpSpPr/>
          <p:nvPr/>
        </p:nvGrpSpPr>
        <p:grpSpPr>
          <a:xfrm>
            <a:off x="7332967" y="6334101"/>
            <a:ext cx="3952875" cy="3082861"/>
            <a:chOff x="7332967" y="6334101"/>
            <a:chExt cx="3952875" cy="30828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49C8CB-7572-43BD-991A-2682178E7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32967" y="6426112"/>
              <a:ext cx="3952875" cy="299085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9CB0AA-04BB-4A9B-BFA4-B928F052C36F}"/>
                </a:ext>
              </a:extLst>
            </p:cNvPr>
            <p:cNvSpPr/>
            <p:nvPr/>
          </p:nvSpPr>
          <p:spPr>
            <a:xfrm>
              <a:off x="7332967" y="6334101"/>
              <a:ext cx="287033" cy="492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B91BE1-E69F-4A86-A48C-61411B81D2AD}"/>
              </a:ext>
            </a:extLst>
          </p:cNvPr>
          <p:cNvGrpSpPr/>
          <p:nvPr/>
        </p:nvGrpSpPr>
        <p:grpSpPr>
          <a:xfrm>
            <a:off x="11784256" y="6305855"/>
            <a:ext cx="3933825" cy="3111107"/>
            <a:chOff x="11875951" y="6334101"/>
            <a:chExt cx="3933825" cy="31111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DD4429-CAAF-4DE1-807C-1D099E1A8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875951" y="6473408"/>
              <a:ext cx="3933825" cy="297180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C4D44F-ABFA-46BA-ADF4-CD9FE2D9F602}"/>
                </a:ext>
              </a:extLst>
            </p:cNvPr>
            <p:cNvSpPr/>
            <p:nvPr/>
          </p:nvSpPr>
          <p:spPr>
            <a:xfrm>
              <a:off x="11952380" y="6334101"/>
              <a:ext cx="287033" cy="492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잠재 공간의 임의의 벡터를 이미지로 변환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28476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24A9B5E-CC72-4846-BA00-10BA77F7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4346241"/>
            <a:ext cx="5105034" cy="50082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C595BA-598D-4850-AB87-C24FEE749711}"/>
              </a:ext>
            </a:extLst>
          </p:cNvPr>
          <p:cNvSpPr txBox="1"/>
          <p:nvPr/>
        </p:nvSpPr>
        <p:spPr>
          <a:xfrm>
            <a:off x="1880724" y="3678823"/>
            <a:ext cx="977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디코더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네트워크를 사용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099498-6EAE-456F-B27A-B979A53F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38" y="4315934"/>
            <a:ext cx="8014496" cy="47899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15363F-38C3-4999-8CD9-47F817ACB438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6265574"/>
            <a:ext cx="268569" cy="173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FE381A-A399-4E55-90EC-DF106395D677}"/>
              </a:ext>
            </a:extLst>
          </p:cNvPr>
          <p:cNvSpPr/>
          <p:nvPr/>
        </p:nvSpPr>
        <p:spPr>
          <a:xfrm>
            <a:off x="1895238" y="5689601"/>
            <a:ext cx="42769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1A316-838F-4DC9-B2DE-E493FD05D9FB}"/>
              </a:ext>
            </a:extLst>
          </p:cNvPr>
          <p:cNvSpPr txBox="1"/>
          <p:nvPr/>
        </p:nvSpPr>
        <p:spPr>
          <a:xfrm>
            <a:off x="6440767" y="6265574"/>
            <a:ext cx="229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백분위수를 전달하면 해당 포인트 값을 반환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A80F8F-5A33-423C-9D51-1FB1AEDFAEA5}"/>
              </a:ext>
            </a:extLst>
          </p:cNvPr>
          <p:cNvSpPr/>
          <p:nvPr/>
        </p:nvSpPr>
        <p:spPr>
          <a:xfrm>
            <a:off x="2667000" y="7048500"/>
            <a:ext cx="5943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D62613-C818-4197-9B36-2E558E8BCCD1}"/>
              </a:ext>
            </a:extLst>
          </p:cNvPr>
          <p:cNvSpPr txBox="1"/>
          <p:nvPr/>
        </p:nvSpPr>
        <p:spPr>
          <a:xfrm>
            <a:off x="8702058" y="7048500"/>
            <a:ext cx="2537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입력 값을 반복하여 늘림</a:t>
            </a:r>
          </a:p>
          <a:p>
            <a:r>
              <a:rPr lang="en-US" altLang="ko-KR" sz="1600" dirty="0"/>
              <a:t>-&gt; </a:t>
            </a:r>
            <a:r>
              <a:rPr lang="en-US" altLang="ko-KR" sz="1600" dirty="0" err="1"/>
              <a:t>z_sample</a:t>
            </a:r>
            <a:r>
              <a:rPr lang="en-US" altLang="ko-KR" sz="1600" dirty="0"/>
              <a:t>(xi, </a:t>
            </a:r>
            <a:r>
              <a:rPr lang="en-US" altLang="ko-KR" sz="1600" dirty="0" err="1"/>
              <a:t>yi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batch_size</a:t>
            </a:r>
            <a:r>
              <a:rPr lang="ko-KR" altLang="en-US" sz="1600" dirty="0"/>
              <a:t>만큼 반복한 후 차원을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2)</a:t>
            </a:r>
            <a:r>
              <a:rPr lang="ko-KR" altLang="en-US" sz="1600" dirty="0"/>
              <a:t>로 바꿈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E307B7-4780-4E4E-80A8-5C4F8954DAC1}"/>
              </a:ext>
            </a:extLst>
          </p:cNvPr>
          <p:cNvSpPr txBox="1"/>
          <p:nvPr/>
        </p:nvSpPr>
        <p:spPr>
          <a:xfrm>
            <a:off x="10591800" y="3678822"/>
            <a:ext cx="6417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다른 숫자 클래스 사이에서 완벽하게 연속된 분포를</a:t>
            </a:r>
            <a:r>
              <a:rPr lang="en-US" altLang="ko-KR" sz="1600" dirty="0"/>
              <a:t> </a:t>
            </a:r>
            <a:r>
              <a:rPr lang="ko-KR" altLang="en-US" sz="1600" dirty="0"/>
              <a:t>볼 수 있음</a:t>
            </a:r>
            <a:endParaRPr lang="en-US" altLang="ko-KR" sz="1600" dirty="0"/>
          </a:p>
          <a:p>
            <a:r>
              <a:rPr lang="ko-KR" altLang="en-US" sz="1600" dirty="0"/>
              <a:t>잠재 공간의 한 경로를 따라서 한 숫자가 다른 숫자로 자연스럽게 바뀜</a:t>
            </a:r>
          </a:p>
        </p:txBody>
      </p:sp>
    </p:spTree>
    <p:extLst>
      <p:ext uri="{BB962C8B-B14F-4D97-AF65-F5344CB8AC3E}">
        <p14:creationId xmlns:p14="http://schemas.microsoft.com/office/powerpoint/2010/main" val="515840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000" y="1777223"/>
            <a:ext cx="1268571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1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정리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903616" y="4510032"/>
            <a:ext cx="12478482" cy="401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딥러닝으로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이미지 데이터셋에 대한 통계 정보를 담은 잠재 공간을 학습하여 이미지를 생성할 수 있음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잠재 공간에서 포인트를 샘플링하고 디코딩하면 이전에 본 적 없는 이미지를 생성함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이를 수행하는 주요 방법은 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VAE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와 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GAN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VAE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는 매우 </a:t>
            </a:r>
            <a:r>
              <a:rPr lang="ko-KR" altLang="en-US" sz="1900" u="sng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구조적이고 연속적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인 잠재 공간의 표현을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만듬</a:t>
            </a:r>
            <a:endParaRPr lang="ko-KR" altLang="en-US" sz="1900" dirty="0">
              <a:solidFill>
                <a:srgbClr val="00000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이런 이유로 잠재 공간 안에서 일어나는 모든 종류의 이미지 변형 작업에 잘 맞음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ex)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다른 얼굴로 바꾸기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찌푸린 얼굴을 웃는 얼굴로 변형하기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GAN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은 실제 같은 단일 이미지를 생성할 수 있지만 구조적이고 연속적인 잠재 공간을 만들지 못함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/>
              <a:t>가장 성공적인 이미지 애플리케이션은 </a:t>
            </a:r>
            <a:r>
              <a:rPr lang="en-US" altLang="ko-KR" sz="1900" dirty="0"/>
              <a:t>VAE</a:t>
            </a:r>
            <a:r>
              <a:rPr lang="ko-KR" altLang="en-US" sz="1900" dirty="0"/>
              <a:t>를 사용한 것  학술 연구 분야에서는 </a:t>
            </a:r>
            <a:r>
              <a:rPr lang="en-US" altLang="ko-KR" sz="1900" dirty="0"/>
              <a:t>GAN</a:t>
            </a:r>
            <a:r>
              <a:rPr lang="ko-KR" altLang="en-US" sz="1900" dirty="0"/>
              <a:t> 아주 인기가 많음</a:t>
            </a:r>
            <a:endParaRPr lang="en-US" sz="19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957622" y="3688345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2841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580792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82375" y="4498983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885351"/>
            <a:ext cx="9904762" cy="2769344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95238" y="4003437"/>
            <a:ext cx="4508191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딥러닝 알고리즘과 핵심은 동일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목표를 표현한 손실 함수를 정의하고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            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 손실을 최소화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목표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참조 이미지의 스타일을 적용하면서 원본 이미지의 콘텐츠를 보존하는 것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95238" y="1811066"/>
            <a:ext cx="641647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뉴럴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스타일 트랜스퍼</a:t>
            </a:r>
            <a:endParaRPr lang="en-US" altLang="ko-KR" sz="3600" dirty="0">
              <a:solidFill>
                <a:srgbClr val="000000"/>
              </a:solidFill>
              <a:latin typeface="S-Core Dream 5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(neural style transfer)</a:t>
            </a:r>
            <a:endParaRPr lang="en-US" altLang="ko-KR" sz="3600" dirty="0"/>
          </a:p>
          <a:p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95238" y="3327227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2857" y="4813362"/>
            <a:ext cx="9904762" cy="4805685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24121" y="1896188"/>
            <a:ext cx="904138" cy="666667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5862217" y="4832496"/>
            <a:ext cx="904138" cy="666667"/>
            <a:chOff x="15862217" y="6000768"/>
            <a:chExt cx="904138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3" name="Object 34">
            <a:extLst>
              <a:ext uri="{FF2B5EF4-FFF2-40B4-BE49-F238E27FC236}">
                <a16:creationId xmlns:a16="http://schemas.microsoft.com/office/drawing/2014/main" id="{D6CCD0F7-A4DE-44C7-86D5-AE06B54CD2C6}"/>
              </a:ext>
            </a:extLst>
          </p:cNvPr>
          <p:cNvSpPr txBox="1"/>
          <p:nvPr/>
        </p:nvSpPr>
        <p:spPr>
          <a:xfrm>
            <a:off x="7880387" y="2204990"/>
            <a:ext cx="8488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콘텐츠와 스타일을 수학적으로 정의할 수 있다고 할 때 최소화할 손실 함수</a:t>
            </a:r>
            <a:endParaRPr lang="en-US" altLang="ko-KR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18B2DD-BFF9-4F9F-BD59-F917538C6A90}"/>
              </a:ext>
            </a:extLst>
          </p:cNvPr>
          <p:cNvSpPr txBox="1">
            <a:spLocks/>
          </p:cNvSpPr>
          <p:nvPr/>
        </p:nvSpPr>
        <p:spPr>
          <a:xfrm>
            <a:off x="7667009" y="2948724"/>
            <a:ext cx="8056457" cy="10700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loss = distance(style(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reference_image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- style(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generated_image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distance(content(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original_image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- content(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generated_image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587CC06F-9013-42C5-8D09-50BD1A844EA5}"/>
              </a:ext>
            </a:extLst>
          </p:cNvPr>
          <p:cNvSpPr txBox="1"/>
          <p:nvPr/>
        </p:nvSpPr>
        <p:spPr>
          <a:xfrm>
            <a:off x="7314034" y="5369544"/>
            <a:ext cx="8488815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distance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L2 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노름 같은 노름 함수</a:t>
            </a:r>
          </a:p>
          <a:p>
            <a:endParaRPr lang="ko-KR" altLang="en-US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content: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이미지의 콘텐츠 표현을 계산</a:t>
            </a:r>
          </a:p>
          <a:p>
            <a:endParaRPr lang="ko-KR" altLang="en-US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style: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이미지의 스타일 표현을 계산</a:t>
            </a:r>
            <a:endParaRPr lang="en-US" altLang="ko-KR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손실을 최소화하면 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style(</a:t>
            </a:r>
            <a:r>
              <a:rPr lang="en-US" altLang="ko-KR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generated_image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style(</a:t>
            </a:r>
            <a:r>
              <a:rPr lang="en-US" altLang="ko-KR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reference_image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와 가까워지고</a:t>
            </a:r>
          </a:p>
          <a:p>
            <a:endParaRPr lang="ko-KR" altLang="en-US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content(</a:t>
            </a:r>
            <a:r>
              <a:rPr lang="en-US" altLang="ko-KR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generated_image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content(</a:t>
            </a:r>
            <a:r>
              <a:rPr lang="en-US" altLang="ko-KR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original_image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와 </a:t>
            </a:r>
            <a:r>
              <a:rPr lang="ko-KR" altLang="en-US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가까워짐</a:t>
            </a:r>
            <a:endParaRPr lang="en-US" altLang="ko-KR" sz="18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-&gt;  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 </a:t>
            </a:r>
            <a:r>
              <a:rPr lang="ko-KR" altLang="en-US" sz="18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트랜스퍼의</a:t>
            </a:r>
            <a:r>
              <a:rPr lang="ko-KR" altLang="en-US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목적 달성</a:t>
            </a:r>
            <a:r>
              <a:rPr lang="en-US" altLang="ko-KR" sz="18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01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01962" y="3392787"/>
            <a:ext cx="475123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하위 층의 활성화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이미지에 관한 국부적인 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상위 층의 활성화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전역적이고 추상적인 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-&gt; 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컨브넷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층의 활성화는 이미지를 다른 크기의 콘텐츠로 분해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콘텐츠 손실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85578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8DD8E0-0653-4E86-AFD7-11F5B629FDBB}"/>
              </a:ext>
            </a:extLst>
          </p:cNvPr>
          <p:cNvGrpSpPr/>
          <p:nvPr/>
        </p:nvGrpSpPr>
        <p:grpSpPr>
          <a:xfrm>
            <a:off x="7010400" y="4177617"/>
            <a:ext cx="8174142" cy="3416320"/>
            <a:chOff x="7010400" y="3110411"/>
            <a:chExt cx="8174142" cy="34163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86916F-AB72-4C3C-9243-59FCEFB657EF}"/>
                </a:ext>
              </a:extLst>
            </p:cNvPr>
            <p:cNvSpPr txBox="1"/>
            <p:nvPr/>
          </p:nvSpPr>
          <p:spPr>
            <a:xfrm>
              <a:off x="7010400" y="3110411"/>
              <a:ext cx="817414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err="1"/>
                <a:t>컨브넷</a:t>
              </a:r>
              <a:r>
                <a:rPr lang="ko-KR" altLang="en-US" u="sng" dirty="0"/>
                <a:t> 상위 층의 표현을 사용하여 전역적이고 추상적인 이미지 콘텐츠 찾기</a:t>
              </a:r>
              <a:endParaRPr lang="en-US" altLang="ko-KR" u="sng" dirty="0"/>
            </a:p>
            <a:p>
              <a:endParaRPr lang="ko-KR" altLang="en-US" dirty="0"/>
            </a:p>
            <a:p>
              <a:r>
                <a:rPr lang="ko-KR" altLang="en-US" dirty="0"/>
                <a:t>타깃 이미지와 생성된 이미지를 사전 훈련된 </a:t>
              </a:r>
              <a:r>
                <a:rPr lang="ko-KR" altLang="en-US" dirty="0" err="1"/>
                <a:t>컨브넷에</a:t>
              </a:r>
              <a:r>
                <a:rPr lang="ko-KR" altLang="en-US" dirty="0"/>
                <a:t> 주입하여 상위 층의 활성화를 계산</a:t>
              </a:r>
            </a:p>
            <a:p>
              <a:endParaRPr lang="ko-KR" altLang="en-US" dirty="0"/>
            </a:p>
            <a:p>
              <a:r>
                <a:rPr lang="ko-KR" altLang="en-US" dirty="0"/>
                <a:t>콘텐츠 손실</a:t>
              </a:r>
              <a:r>
                <a:rPr lang="en-US" altLang="ko-KR" dirty="0"/>
                <a:t>: </a:t>
              </a:r>
              <a:r>
                <a:rPr lang="ko-KR" altLang="en-US" dirty="0"/>
                <a:t>두 값 사이의 </a:t>
              </a:r>
              <a:r>
                <a:rPr lang="en-US" altLang="ko-KR" dirty="0"/>
                <a:t>L2 </a:t>
              </a:r>
              <a:r>
                <a:rPr lang="ko-KR" altLang="en-US" dirty="0"/>
                <a:t>노름</a:t>
              </a:r>
            </a:p>
            <a:p>
              <a:endParaRPr lang="ko-KR" altLang="en-US" dirty="0"/>
            </a:p>
            <a:p>
              <a:r>
                <a:rPr lang="ko-KR" altLang="en-US" dirty="0"/>
                <a:t>손실이 줄어들수록 상위 층에서 보았을 때 생성된 이미지와 원본 타깃 이미지가 비슷해 짐</a:t>
              </a:r>
              <a:endParaRPr lang="en-US" altLang="ko-KR" dirty="0"/>
            </a:p>
            <a:p>
              <a:endParaRPr lang="ko-KR" altLang="en-US" dirty="0"/>
            </a:p>
            <a:p>
              <a:r>
                <a:rPr lang="en-US" altLang="ko-KR" dirty="0"/>
                <a:t>-&gt; </a:t>
              </a:r>
              <a:r>
                <a:rPr lang="ko-KR" altLang="en-US" dirty="0" err="1"/>
                <a:t>컨브넷의</a:t>
              </a:r>
              <a:r>
                <a:rPr lang="ko-KR" altLang="en-US" dirty="0"/>
                <a:t> 상위 층이 보는 것이 입력 이미지의 콘텐츠라면 이미지의 콘텐츠를 보존하는 방법으로 사용할 수 있음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505355C-5A6F-448D-875D-56C8E00705D4}"/>
                </a:ext>
              </a:extLst>
            </p:cNvPr>
            <p:cNvSpPr/>
            <p:nvPr/>
          </p:nvSpPr>
          <p:spPr>
            <a:xfrm>
              <a:off x="13411200" y="3619500"/>
              <a:ext cx="803029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9EBA6FC-C2A0-465A-A6D0-5640C99AD020}"/>
                </a:ext>
              </a:extLst>
            </p:cNvPr>
            <p:cNvCxnSpPr/>
            <p:nvPr/>
          </p:nvCxnSpPr>
          <p:spPr>
            <a:xfrm flipV="1">
              <a:off x="13792200" y="40005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6C41DF-ABDA-4FA4-9321-75CA924C5237}"/>
                </a:ext>
              </a:extLst>
            </p:cNvPr>
            <p:cNvSpPr txBox="1"/>
            <p:nvPr/>
          </p:nvSpPr>
          <p:spPr>
            <a:xfrm>
              <a:off x="12831840" y="4454723"/>
              <a:ext cx="1920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하나의 상위 층만 사용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7DF1FA-3B3F-4345-ABFE-D3601914EED9}"/>
              </a:ext>
            </a:extLst>
          </p:cNvPr>
          <p:cNvSpPr/>
          <p:nvPr/>
        </p:nvSpPr>
        <p:spPr>
          <a:xfrm>
            <a:off x="6858000" y="3924300"/>
            <a:ext cx="8326542" cy="3962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2122080" y="3303529"/>
            <a:ext cx="4499916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컨브넷의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여러 층 사용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하나의 스타일이 아닌 참조 이미지에서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컨브넷이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추출한 모든 크기의 스타일을 잡아야 함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층의 활성화 출력의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그람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행렬을 스타일 손실로 사용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890203" y="1932545"/>
            <a:ext cx="4551333" cy="2594260"/>
            <a:chOff x="1890203" y="1932545"/>
            <a:chExt cx="4551333" cy="2594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4625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스타일 손실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2850775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A3136E-4224-4B6D-8D55-7973E829A60A}"/>
              </a:ext>
            </a:extLst>
          </p:cNvPr>
          <p:cNvSpPr/>
          <p:nvPr/>
        </p:nvSpPr>
        <p:spPr>
          <a:xfrm>
            <a:off x="1890203" y="4762500"/>
            <a:ext cx="4551333" cy="4201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Ins="46800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그람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행렬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층의 특성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맵들의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내적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내적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층의 특성 사이에 있는 상관관계를 표현함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특성의 상관관계는 특정 크기의 공간적인 패턴 통계를 잡아 냄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DBF71-7E6B-498F-A7DB-30F8325934EA}"/>
              </a:ext>
            </a:extLst>
          </p:cNvPr>
          <p:cNvCxnSpPr/>
          <p:nvPr/>
        </p:nvCxnSpPr>
        <p:spPr>
          <a:xfrm>
            <a:off x="2590800" y="75819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5C22B1-CF0F-419F-8FB0-ABEE3A065F94}"/>
              </a:ext>
            </a:extLst>
          </p:cNvPr>
          <p:cNvSpPr txBox="1"/>
          <p:nvPr/>
        </p:nvSpPr>
        <p:spPr>
          <a:xfrm>
            <a:off x="2247715" y="7777833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경험적으로 봤을 때 층에서 찾은 텍스처에 대응</a:t>
            </a:r>
            <a:endParaRPr lang="en-US" altLang="ko-KR" sz="14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287507-9D5E-4290-8B8C-33EF81909458}"/>
              </a:ext>
            </a:extLst>
          </p:cNvPr>
          <p:cNvCxnSpPr/>
          <p:nvPr/>
        </p:nvCxnSpPr>
        <p:spPr>
          <a:xfrm flipH="1" flipV="1">
            <a:off x="3657600" y="7599244"/>
            <a:ext cx="152400" cy="178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63F254-5809-42A8-8BA1-DA2615CF5678}"/>
              </a:ext>
            </a:extLst>
          </p:cNvPr>
          <p:cNvSpPr/>
          <p:nvPr/>
        </p:nvSpPr>
        <p:spPr>
          <a:xfrm>
            <a:off x="6769880" y="1932545"/>
            <a:ext cx="4499916" cy="35919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Ins="468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 참조 이미지와 생성된 이미지로 층의 활성화 계산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 손실의 목적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그람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행렬에 내재된 상관관계를 비슷하게 보존하는 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-&gt; 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 참조 이미지와 생성된 이미지에서 여러 크기의 텍스처가 비슷하게 보이도록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만듬</a:t>
            </a:r>
            <a:endParaRPr lang="en-US" altLang="ko-KR" sz="1600" dirty="0"/>
          </a:p>
        </p:txBody>
      </p: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175DA8AC-C60E-4D68-B600-D249AB5D8049}"/>
              </a:ext>
            </a:extLst>
          </p:cNvPr>
          <p:cNvGrpSpPr/>
          <p:nvPr/>
        </p:nvGrpSpPr>
        <p:grpSpPr>
          <a:xfrm>
            <a:off x="6769880" y="5782569"/>
            <a:ext cx="4499916" cy="3181095"/>
            <a:chOff x="6769880" y="2171701"/>
            <a:chExt cx="4499916" cy="3181095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B3742C3D-6181-456E-A81E-416C65E9F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t="3402" b="51355"/>
            <a:stretch/>
          </p:blipFill>
          <p:spPr>
            <a:xfrm>
              <a:off x="6769880" y="2171701"/>
              <a:ext cx="4499916" cy="3181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651" y="1184129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사전 훈련된 </a:t>
            </a:r>
            <a:r>
              <a:rPr lang="ko-KR" altLang="en-US" sz="40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컨브넷을</a:t>
            </a:r>
            <a:r>
              <a:rPr lang="ko-KR" alt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사용할 때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221017" y="3385772"/>
            <a:ext cx="40964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콘텐츠 </a:t>
            </a:r>
            <a:endParaRPr lang="en-US" dirty="0"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167F3853-07F5-448D-AF4F-629833BBF48F}"/>
              </a:ext>
            </a:extLst>
          </p:cNvPr>
          <p:cNvSpPr txBox="1"/>
          <p:nvPr/>
        </p:nvSpPr>
        <p:spPr>
          <a:xfrm>
            <a:off x="10970572" y="3385772"/>
            <a:ext cx="40964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스타일</a:t>
            </a:r>
            <a:endParaRPr lang="en-US" dirty="0"/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DC928B3B-1C57-463A-8494-3A83A51F06A0}"/>
              </a:ext>
            </a:extLst>
          </p:cNvPr>
          <p:cNvGrpSpPr/>
          <p:nvPr/>
        </p:nvGrpSpPr>
        <p:grpSpPr>
          <a:xfrm>
            <a:off x="5083986" y="4071572"/>
            <a:ext cx="370471" cy="95505"/>
            <a:chOff x="1895238" y="4566427"/>
            <a:chExt cx="370471" cy="95505"/>
          </a:xfrm>
        </p:grpSpPr>
        <p:pic>
          <p:nvPicPr>
            <p:cNvPr id="25" name="Object 15">
              <a:extLst>
                <a:ext uri="{FF2B5EF4-FFF2-40B4-BE49-F238E27FC236}">
                  <a16:creationId xmlns:a16="http://schemas.microsoft.com/office/drawing/2014/main" id="{5CAE1BC7-816F-416E-9E4E-75309EDE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0FD0CA40-16B4-4210-A114-1237141F0B17}"/>
              </a:ext>
            </a:extLst>
          </p:cNvPr>
          <p:cNvGrpSpPr/>
          <p:nvPr/>
        </p:nvGrpSpPr>
        <p:grpSpPr>
          <a:xfrm>
            <a:off x="12833545" y="4071572"/>
            <a:ext cx="370471" cy="95505"/>
            <a:chOff x="1895238" y="4566427"/>
            <a:chExt cx="370471" cy="95505"/>
          </a:xfrm>
        </p:grpSpPr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55C62A79-96AD-4B96-A0F0-F53A199DC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8" name="Object 13">
            <a:extLst>
              <a:ext uri="{FF2B5EF4-FFF2-40B4-BE49-F238E27FC236}">
                <a16:creationId xmlns:a16="http://schemas.microsoft.com/office/drawing/2014/main" id="{F535256D-CA7F-4142-BFF7-04595309488B}"/>
              </a:ext>
            </a:extLst>
          </p:cNvPr>
          <p:cNvSpPr txBox="1"/>
          <p:nvPr/>
        </p:nvSpPr>
        <p:spPr>
          <a:xfrm>
            <a:off x="2531613" y="4640011"/>
            <a:ext cx="547521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손실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콘텐츠를 보존하는 것이 목적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타깃 콘텐츠 이미지와 생성된 이미지 사이에서 상위 층의 활성화를 비슷하게 유지해야 함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상위 층은 타깃 이미지와 생성된 이미지에서 동일한 것을 보아야 함</a:t>
            </a:r>
            <a:endParaRPr lang="en-US" sz="2000" dirty="0"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958D60CC-10E1-4761-A82D-808A838026C0}"/>
              </a:ext>
            </a:extLst>
          </p:cNvPr>
          <p:cNvSpPr txBox="1"/>
          <p:nvPr/>
        </p:nvSpPr>
        <p:spPr>
          <a:xfrm>
            <a:off x="10280787" y="4391212"/>
            <a:ext cx="54756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손실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스타일을 보존하는 것이 목적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저수준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층과 고수준 층에서 활성화 내에 상관관계를 비슷하게 유지해야 함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특성의 상관관계는 텍스처를 잡아냄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생성된 이미지와 스타일 참조 이미지는 여러 크기의 텍스처를 공유</a:t>
            </a:r>
            <a:endParaRPr lang="en-US" sz="2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35C045-5756-4724-AF12-D79BD4BB9B9C}"/>
              </a:ext>
            </a:extLst>
          </p:cNvPr>
          <p:cNvSpPr/>
          <p:nvPr/>
        </p:nvSpPr>
        <p:spPr>
          <a:xfrm>
            <a:off x="2221221" y="3086100"/>
            <a:ext cx="6096000" cy="4800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27047F8-E2B9-439A-B32C-1A4ECEA03F81}"/>
              </a:ext>
            </a:extLst>
          </p:cNvPr>
          <p:cNvSpPr/>
          <p:nvPr/>
        </p:nvSpPr>
        <p:spPr>
          <a:xfrm>
            <a:off x="9970777" y="3086100"/>
            <a:ext cx="6096000" cy="4800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5904391"/>
            <a:ext cx="4353162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2015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년 </a:t>
            </a:r>
            <a:r>
              <a:rPr lang="ko-KR" altLang="en-US" sz="16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뉴럴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스타일 트랜스퍼 원본 알고리즘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sz="1600" dirty="0"/>
              <a:t>사전 훈련된 </a:t>
            </a:r>
            <a:r>
              <a:rPr lang="ko-KR" altLang="en-US" sz="1600" dirty="0" err="1"/>
              <a:t>컨브넷</a:t>
            </a:r>
            <a:r>
              <a:rPr lang="ko-KR" altLang="en-US" sz="1600" dirty="0"/>
              <a:t> 중 어떤 것을 사용해서도 구현할 수 있음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게티스</a:t>
            </a:r>
            <a:r>
              <a:rPr lang="ko-KR" altLang="en-US" sz="1600" dirty="0"/>
              <a:t> 등이 사용한 </a:t>
            </a:r>
            <a:r>
              <a:rPr lang="en-US" altLang="ko-KR" sz="1600" dirty="0"/>
              <a:t>VGG19 </a:t>
            </a:r>
            <a:r>
              <a:rPr lang="ko-KR" altLang="en-US" sz="1600" dirty="0"/>
              <a:t>네트워크를 사용</a:t>
            </a:r>
          </a:p>
          <a:p>
            <a:endParaRPr lang="ko-KR" altLang="en-US" sz="1600" dirty="0"/>
          </a:p>
          <a:p>
            <a:r>
              <a:rPr lang="en-US" altLang="ko-KR" sz="1600" dirty="0"/>
              <a:t>VGG19</a:t>
            </a:r>
            <a:r>
              <a:rPr lang="ko-KR" altLang="en-US" sz="1600" dirty="0"/>
              <a:t>는 </a:t>
            </a:r>
            <a:r>
              <a:rPr lang="en-US" altLang="ko-KR" sz="1600" dirty="0"/>
              <a:t>VGG16 </a:t>
            </a:r>
            <a:r>
              <a:rPr lang="ko-KR" altLang="en-US" sz="1600" dirty="0"/>
              <a:t>네트워크의 변종으로 </a:t>
            </a:r>
            <a:r>
              <a:rPr lang="ko-KR" altLang="en-US" sz="1600" dirty="0" err="1"/>
              <a:t>합성곱</a:t>
            </a:r>
            <a:r>
              <a:rPr lang="ko-KR" altLang="en-US" sz="1600" dirty="0"/>
              <a:t> 층이 </a:t>
            </a:r>
            <a:r>
              <a:rPr lang="en-US" altLang="ko-KR" sz="1600" dirty="0"/>
              <a:t>3</a:t>
            </a:r>
            <a:r>
              <a:rPr lang="ko-KR" altLang="en-US" sz="1600" dirty="0"/>
              <a:t>개 더 추가된 것</a:t>
            </a:r>
          </a:p>
          <a:p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케라스에서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endParaRPr lang="en-US" altLang="ko-KR" sz="36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뉴럴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스타일 트랜스퍼 구현하기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86827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923DE-FEE8-4026-8C4D-D8D136448E7B}"/>
              </a:ext>
            </a:extLst>
          </p:cNvPr>
          <p:cNvSpPr txBox="1"/>
          <p:nvPr/>
        </p:nvSpPr>
        <p:spPr>
          <a:xfrm>
            <a:off x="7315200" y="4152900"/>
            <a:ext cx="7239000" cy="36791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432000" rIns="432000" rtlCol="0"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스타일 참조 이미지</a:t>
            </a:r>
            <a:r>
              <a:rPr lang="en-US" altLang="ko-KR" dirty="0"/>
              <a:t>, </a:t>
            </a:r>
            <a:r>
              <a:rPr lang="ko-KR" altLang="en-US" dirty="0"/>
              <a:t>타깃 이미지</a:t>
            </a:r>
            <a:r>
              <a:rPr lang="en-US" altLang="ko-KR" dirty="0"/>
              <a:t>, </a:t>
            </a:r>
            <a:r>
              <a:rPr lang="ko-KR" altLang="en-US" dirty="0"/>
              <a:t>생성된 이미지를 위해 </a:t>
            </a:r>
            <a:r>
              <a:rPr lang="en-US" altLang="ko-KR" dirty="0"/>
              <a:t>VGG19</a:t>
            </a:r>
            <a:r>
              <a:rPr lang="ko-KR" altLang="en-US" dirty="0"/>
              <a:t>의 층 활성화를 동시에 계산하는 네트워크를 설정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세 이미지에서 계산한 층 활성화를 사용하여 손실 함수 정의                     </a:t>
            </a:r>
            <a:r>
              <a:rPr lang="en-US" altLang="ko-KR" dirty="0"/>
              <a:t>(</a:t>
            </a:r>
            <a:r>
              <a:rPr lang="ko-KR" altLang="en-US" dirty="0"/>
              <a:t>이 손실을 최소화하여 스타일 트랜스퍼 구현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손실 함수를 최소화할 경사 </a:t>
            </a:r>
            <a:r>
              <a:rPr lang="ko-KR" altLang="en-US" dirty="0" err="1"/>
              <a:t>하강법</a:t>
            </a:r>
            <a:r>
              <a:rPr lang="ko-KR" altLang="en-US" dirty="0"/>
              <a:t> 과정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20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7" y="6154674"/>
            <a:ext cx="435316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처리할 이미지는 크기가 비슷한 것이 좋음</a:t>
            </a:r>
            <a:endParaRPr lang="ko-KR" altLang="en-US"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이미지 준비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64720-50F0-4110-A302-EDB69832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37" y="2725455"/>
            <a:ext cx="6568952" cy="28903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B0964A-E934-49CC-B6BA-D124E77F607D}"/>
              </a:ext>
            </a:extLst>
          </p:cNvPr>
          <p:cNvSpPr/>
          <p:nvPr/>
        </p:nvSpPr>
        <p:spPr>
          <a:xfrm>
            <a:off x="1895237" y="4914900"/>
            <a:ext cx="6334363" cy="624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225008-A36A-4A0F-BDCF-70C51BEC648C}"/>
              </a:ext>
            </a:extLst>
          </p:cNvPr>
          <p:cNvCxnSpPr/>
          <p:nvPr/>
        </p:nvCxnSpPr>
        <p:spPr>
          <a:xfrm flipV="1">
            <a:off x="3581400" y="5596744"/>
            <a:ext cx="152400" cy="378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8">
            <a:extLst>
              <a:ext uri="{FF2B5EF4-FFF2-40B4-BE49-F238E27FC236}">
                <a16:creationId xmlns:a16="http://schemas.microsoft.com/office/drawing/2014/main" id="{A347622B-76BC-4D9A-BB6A-AF9DD6FC3AC7}"/>
              </a:ext>
            </a:extLst>
          </p:cNvPr>
          <p:cNvSpPr txBox="1"/>
          <p:nvPr/>
        </p:nvSpPr>
        <p:spPr>
          <a:xfrm>
            <a:off x="9029699" y="3057099"/>
            <a:ext cx="5076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유틸리티 함수 정의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28376C-60A6-4B6F-85C5-1E5C5CE3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9" y="4152900"/>
            <a:ext cx="8658719" cy="4865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20D287-5293-4B89-B6E3-7560AB3E0977}"/>
              </a:ext>
            </a:extLst>
          </p:cNvPr>
          <p:cNvSpPr txBox="1"/>
          <p:nvPr/>
        </p:nvSpPr>
        <p:spPr>
          <a:xfrm>
            <a:off x="3429000" y="7805239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로드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사후처리 과정에 사용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BCA96CE-A8DB-410C-8EB7-6FE591D6EBE6}"/>
              </a:ext>
            </a:extLst>
          </p:cNvPr>
          <p:cNvSpPr/>
          <p:nvPr/>
        </p:nvSpPr>
        <p:spPr>
          <a:xfrm>
            <a:off x="1600200" y="2552701"/>
            <a:ext cx="6863989" cy="327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911599-2109-43C6-9888-62AD178FECA3}"/>
              </a:ext>
            </a:extLst>
          </p:cNvPr>
          <p:cNvSpPr/>
          <p:nvPr/>
        </p:nvSpPr>
        <p:spPr>
          <a:xfrm>
            <a:off x="8691562" y="3703430"/>
            <a:ext cx="9139238" cy="578347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548379-BA91-4556-9864-70E98153CC71}"/>
              </a:ext>
            </a:extLst>
          </p:cNvPr>
          <p:cNvCxnSpPr>
            <a:cxnSpLocks/>
          </p:cNvCxnSpPr>
          <p:nvPr/>
        </p:nvCxnSpPr>
        <p:spPr>
          <a:xfrm flipV="1">
            <a:off x="7802815" y="7359707"/>
            <a:ext cx="888747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4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2375</Words>
  <Application>Microsoft Office PowerPoint</Application>
  <PresentationFormat>사용자 지정</PresentationFormat>
  <Paragraphs>457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-apple-system</vt:lpstr>
      <vt:lpstr>D2Coding</vt:lpstr>
      <vt:lpstr>Gmarket Sans Medium</vt:lpstr>
      <vt:lpstr>Helvetica Neue</vt:lpstr>
      <vt:lpstr>Noto Sans CJK KR Regular</vt:lpstr>
      <vt:lpstr>S-Core Dream 3 Light</vt:lpstr>
      <vt:lpstr>S-Core Dream 4 Regular</vt:lpstr>
      <vt:lpstr>S-Core Dream 5 Medium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지우</cp:lastModifiedBy>
  <cp:revision>47</cp:revision>
  <dcterms:created xsi:type="dcterms:W3CDTF">2022-01-10T17:10:36Z</dcterms:created>
  <dcterms:modified xsi:type="dcterms:W3CDTF">2022-01-31T11:03:16Z</dcterms:modified>
</cp:coreProperties>
</file>