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4" r:id="rId4"/>
    <p:sldId id="275" r:id="rId5"/>
    <p:sldId id="283" r:id="rId6"/>
    <p:sldId id="257" r:id="rId7"/>
    <p:sldId id="273" r:id="rId8"/>
    <p:sldId id="277" r:id="rId9"/>
    <p:sldId id="284" r:id="rId10"/>
    <p:sldId id="285" r:id="rId11"/>
    <p:sldId id="286" r:id="rId12"/>
    <p:sldId id="287" r:id="rId13"/>
    <p:sldId id="288" r:id="rId14"/>
    <p:sldId id="278" r:id="rId15"/>
    <p:sldId id="279" r:id="rId16"/>
    <p:sldId id="280" r:id="rId17"/>
    <p:sldId id="281" r:id="rId18"/>
  </p:sldIdLst>
  <p:sldSz cx="18288000" cy="10287000"/>
  <p:notesSz cx="10287000" cy="18288000"/>
  <p:embeddedFontLst>
    <p:embeddedFont>
      <p:font typeface="에스코어 드림 3 Light" panose="020B0303030302020204" pitchFamily="34" charset="-127"/>
      <p:regular r:id="rId19"/>
    </p:embeddedFont>
    <p:embeddedFont>
      <p:font typeface="에스코어 드림 4 Regular" panose="020B0503030302020204" pitchFamily="34" charset="-127"/>
      <p:regular r:id="rId20"/>
    </p:embeddedFont>
    <p:embeddedFont>
      <p:font typeface="에스코어 드림 6 Bold" panose="020B0703030302020204" pitchFamily="34" charset="-127"/>
      <p:bold r:id="rId21"/>
    </p:embeddedFont>
    <p:embeddedFont>
      <p:font typeface="에스코어 드림 7 ExtraBold" panose="020B0803030302020204" pitchFamily="34" charset="-127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574" autoAdjust="0"/>
  </p:normalViewPr>
  <p:slideViewPr>
    <p:cSldViewPr>
      <p:cViewPr varScale="1">
        <p:scale>
          <a:sx n="56" d="100"/>
          <a:sy n="56" d="100"/>
        </p:scale>
        <p:origin x="4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7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2022 </a:t>
            </a:r>
            <a:r>
              <a:rPr lang="en-US" kern="0" spc="7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DeepLearning</a:t>
            </a:r>
            <a:r>
              <a:rPr lang="en-US" kern="0" spc="7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 STUDY</a:t>
            </a:r>
            <a:endParaRPr lang="en-US" spc="7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927" y="3281452"/>
            <a:ext cx="14865860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Open Sans ExtraBold" pitchFamily="34" charset="0"/>
              </a:rPr>
              <a:t>5</a:t>
            </a:r>
            <a:r>
              <a:rPr lang="ko-KR" altLang="en-US" sz="118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Open Sans ExtraBold" pitchFamily="34" charset="0"/>
              </a:rPr>
              <a:t>장</a:t>
            </a:r>
            <a:r>
              <a:rPr lang="en-US" altLang="ko-KR" sz="118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Open Sans ExtraBold" pitchFamily="34" charset="0"/>
              </a:rPr>
              <a:t>.</a:t>
            </a:r>
            <a:r>
              <a:rPr lang="ko-KR" altLang="en-US" sz="1180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Open Sans ExtraBold" pitchFamily="34" charset="0"/>
              </a:rPr>
              <a:t> </a:t>
            </a:r>
            <a:r>
              <a:rPr lang="ko-KR" altLang="en-US" sz="11800" b="1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컴퓨터 비전을 </a:t>
            </a:r>
            <a:endParaRPr lang="en-US" altLang="ko-KR" sz="11800" b="1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Open Sans ExtraBold" pitchFamily="34" charset="0"/>
            </a:endParaRPr>
          </a:p>
          <a:p>
            <a:r>
              <a:rPr lang="en-US" altLang="ko-KR" sz="11800" b="1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							 </a:t>
            </a:r>
            <a:r>
              <a:rPr lang="ko-KR" altLang="en-US" sz="11800" b="1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위한</a:t>
            </a:r>
            <a:r>
              <a:rPr lang="en-US" altLang="ko-KR" sz="11800" b="1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 </a:t>
            </a:r>
            <a:r>
              <a:rPr lang="ko-KR" altLang="en-US" sz="11800" b="1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딥러닝</a:t>
            </a:r>
            <a:endParaRPr lang="en-US" sz="1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765E1AD-809D-4452-9740-073FDDCB0D5B}"/>
              </a:ext>
            </a:extLst>
          </p:cNvPr>
          <p:cNvSpPr txBox="1"/>
          <p:nvPr/>
        </p:nvSpPr>
        <p:spPr>
          <a:xfrm>
            <a:off x="1400000" y="9655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2020305039   </a:t>
            </a:r>
            <a:r>
              <a:rPr lang="ko-KR" alt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유하영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5.2.1, 5.2.2</a:t>
            </a:r>
            <a:endParaRPr lang="ko-KR" altLang="en-US" sz="2400" b="1" i="0" dirty="0">
              <a:solidFill>
                <a:srgbClr val="304166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F849E-245A-4F0F-8213-478DA77380FE}"/>
              </a:ext>
            </a:extLst>
          </p:cNvPr>
          <p:cNvSpPr txBox="1"/>
          <p:nvPr/>
        </p:nvSpPr>
        <p:spPr>
          <a:xfrm>
            <a:off x="1759527" y="2219623"/>
            <a:ext cx="1476894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개와 고양이 이미지 데이터셋</a:t>
            </a:r>
            <a:endParaRPr lang="en-US" altLang="ko-KR" sz="32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훈련이미지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2000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검증과 테스트 이미지 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1000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개를 사용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  <a:p>
            <a:pPr algn="ctr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-&gt; </a:t>
            </a:r>
            <a:r>
              <a:rPr lang="ko-KR" altLang="en-US" sz="3200" b="0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이미지양이 충분한 학습성능을 보이기에는 부족</a:t>
            </a:r>
            <a:endParaRPr lang="en-US" altLang="ko-KR" sz="3200" b="0" i="0" dirty="0">
              <a:solidFill>
                <a:schemeClr val="accent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endParaRPr lang="en-US" altLang="ko-KR" sz="2800" b="1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28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b="1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증식</a:t>
            </a:r>
            <a:r>
              <a:rPr lang="en-US" altLang="ko-KR" sz="3200" b="1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(Data Augmentation)</a:t>
            </a:r>
            <a:r>
              <a:rPr lang="ko-KR" altLang="en-US" sz="3200" b="1" i="0" dirty="0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통해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데이터셋을 늘린다</a:t>
            </a:r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74E37-B5E9-4310-9606-2C8E0DE7D515}"/>
              </a:ext>
            </a:extLst>
          </p:cNvPr>
          <p:cNvSpPr txBox="1"/>
          <p:nvPr/>
        </p:nvSpPr>
        <p:spPr>
          <a:xfrm>
            <a:off x="1371600" y="6515100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3600" b="1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내려받기</a:t>
            </a:r>
            <a:endParaRPr lang="ko-KR" altLang="en-US" sz="3600" b="1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953D2-7900-4405-8745-43E386887D09}"/>
              </a:ext>
            </a:extLst>
          </p:cNvPr>
          <p:cNvSpPr txBox="1"/>
          <p:nvPr/>
        </p:nvSpPr>
        <p:spPr>
          <a:xfrm>
            <a:off x="1683327" y="7161431"/>
            <a:ext cx="39901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직접 모으는 방법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이미지스크레이핑</a:t>
            </a:r>
            <a:r>
              <a:rPr lang="en-US" altLang="ko-KR" sz="24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크롤링</a:t>
            </a:r>
            <a:r>
              <a:rPr lang="en-US" altLang="ko-KR" sz="24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모아진 데이터</a:t>
            </a:r>
            <a:endParaRPr lang="en-US" altLang="ko-KR" sz="24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 err="1"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kaggle</a:t>
            </a:r>
            <a:endParaRPr lang="ko-KR" altLang="en-US" sz="2400" b="1" i="0" dirty="0">
              <a:effectLst/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03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75D8389-AC9E-4A21-85C6-946D3ED6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5"/>
          <a:stretch/>
        </p:blipFill>
        <p:spPr>
          <a:xfrm>
            <a:off x="4648200" y="260288"/>
            <a:ext cx="6629400" cy="976642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FBDA0DD-507B-4695-B7B2-D720D7921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29" y="268454"/>
            <a:ext cx="6553200" cy="97127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57DA6C-06B6-4F75-BA0B-177933A642A6}"/>
              </a:ext>
            </a:extLst>
          </p:cNvPr>
          <p:cNvSpPr txBox="1"/>
          <p:nvPr/>
        </p:nvSpPr>
        <p:spPr>
          <a:xfrm>
            <a:off x="228600" y="41529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</a:t>
            </a:r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검증</a:t>
            </a:r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테스트 폴더로 이미지 복사하기</a:t>
            </a:r>
          </a:p>
        </p:txBody>
      </p:sp>
    </p:spTree>
    <p:extLst>
      <p:ext uri="{BB962C8B-B14F-4D97-AF65-F5344CB8AC3E}">
        <p14:creationId xmlns:p14="http://schemas.microsoft.com/office/powerpoint/2010/main" val="244102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5.2.3 </a:t>
            </a:r>
            <a:r>
              <a:rPr lang="ko-KR" altLang="en-US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A5A9C-3229-49ED-A93A-007A38B73D32}"/>
              </a:ext>
            </a:extLst>
          </p:cNvPr>
          <p:cNvSpPr txBox="1"/>
          <p:nvPr/>
        </p:nvSpPr>
        <p:spPr>
          <a:xfrm>
            <a:off x="457200" y="1438973"/>
            <a:ext cx="50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Conv2D, MaxPooling2D</a:t>
            </a:r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5DBB7D4-ECB2-42C7-BE24-059FF8E3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37" y="2476500"/>
            <a:ext cx="8368145" cy="61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5.2.4 </a:t>
            </a:r>
            <a:r>
              <a:rPr lang="ko-KR" altLang="en-US" sz="2400" b="1" dirty="0">
                <a:solidFill>
                  <a:srgbClr val="30416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</a:t>
            </a:r>
            <a:r>
              <a:rPr lang="ko-KR" altLang="en-US" sz="2400" b="1" dirty="0" err="1">
                <a:solidFill>
                  <a:srgbClr val="304166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ko-KR" altLang="en-US" sz="2400" b="1" i="0" dirty="0">
              <a:solidFill>
                <a:srgbClr val="304166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E3915-0618-4A05-A038-C965F9EE24E7}"/>
              </a:ext>
            </a:extLst>
          </p:cNvPr>
          <p:cNvSpPr txBox="1"/>
          <p:nvPr/>
        </p:nvSpPr>
        <p:spPr>
          <a:xfrm>
            <a:off x="446314" y="707648"/>
            <a:ext cx="1211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jpg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네트워크로 넣을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때</a:t>
            </a:r>
            <a:endParaRPr lang="ko-KR" altLang="en-US" sz="28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사진 파일 읽기</a:t>
            </a:r>
          </a:p>
          <a:p>
            <a:pPr algn="l">
              <a:buFont typeface="+mj-lt"/>
              <a:buAutoNum type="arabicPeriod"/>
            </a:pP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JPEG 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콘텐츠를 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RGB 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픽셀 값으로 디코딩</a:t>
            </a:r>
          </a:p>
          <a:p>
            <a:pPr algn="l">
              <a:buFont typeface="+mj-lt"/>
              <a:buAutoNum type="arabicPeriod"/>
            </a:pP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그다음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부동 소수 타입의 </a:t>
            </a:r>
            <a:r>
              <a:rPr lang="ko-KR" altLang="en-US" sz="28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텐서로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</a:t>
            </a:r>
          </a:p>
          <a:p>
            <a:pPr algn="l">
              <a:buFont typeface="+mj-lt"/>
              <a:buAutoNum type="arabicPeriod"/>
            </a:pP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픽셀 값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(0~255)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스케일을 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[0,1] 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사이로 조정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신경망은 작은 입력 값을 선호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39C44-C54A-4427-B266-23A9D72180E2}"/>
              </a:ext>
            </a:extLst>
          </p:cNvPr>
          <p:cNvSpPr txBox="1"/>
          <p:nvPr/>
        </p:nvSpPr>
        <p:spPr>
          <a:xfrm>
            <a:off x="476794" y="4385252"/>
            <a:ext cx="85452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케라스에는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 err="1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Keras.preprocessing</a:t>
            </a:r>
            <a:r>
              <a:rPr lang="en-US" altLang="ko-KR" sz="3200" dirty="0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같은 이미지 처리를 위한 도구가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 err="1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ImageDataGenerator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클래스는 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디스크에 있는 이미지 파일을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전처리된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배치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텐서로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자동으로 바꾸어 주는 파이썬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제너레이터를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만들어 준다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56D6D0-D126-4B2B-A520-9BEE3F586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2" y="3238500"/>
            <a:ext cx="8545284" cy="662507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59E53A62-58ED-40DA-B0C2-FA19530875A5}"/>
              </a:ext>
            </a:extLst>
          </p:cNvPr>
          <p:cNvSpPr/>
          <p:nvPr/>
        </p:nvSpPr>
        <p:spPr>
          <a:xfrm>
            <a:off x="9296402" y="3135987"/>
            <a:ext cx="8545284" cy="6096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5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EDDE73-DAB9-4FEB-A2FA-5234CE8F2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33500"/>
            <a:ext cx="9372600" cy="8322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707E8F-512E-4DD4-9EC1-22EB3A9C7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27" y="1333500"/>
            <a:ext cx="7972344" cy="840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137AC-CFE2-4A72-A4A0-5EFAD7DF0949}"/>
              </a:ext>
            </a:extLst>
          </p:cNvPr>
          <p:cNvSpPr txBox="1"/>
          <p:nvPr/>
        </p:nvSpPr>
        <p:spPr>
          <a:xfrm>
            <a:off x="381000" y="551394"/>
            <a:ext cx="9844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훈련 데이터와 검증 데이터 모델의 손실과 정확도 그래프</a:t>
            </a:r>
            <a:endParaRPr lang="ko-KR" altLang="en-US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5C01E240-437E-4B20-87A1-F38F7878A96A}"/>
              </a:ext>
            </a:extLst>
          </p:cNvPr>
          <p:cNvSpPr/>
          <p:nvPr/>
        </p:nvSpPr>
        <p:spPr>
          <a:xfrm>
            <a:off x="11277600" y="6743700"/>
            <a:ext cx="3048000" cy="9906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82B0B23-F5A8-4F40-B368-18E637DBA14B}"/>
              </a:ext>
            </a:extLst>
          </p:cNvPr>
          <p:cNvSpPr/>
          <p:nvPr/>
        </p:nvSpPr>
        <p:spPr>
          <a:xfrm>
            <a:off x="12192000" y="2933700"/>
            <a:ext cx="3048000" cy="9906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9ACFA-1499-45A3-A907-0680B7DD89AA}"/>
              </a:ext>
            </a:extLst>
          </p:cNvPr>
          <p:cNvSpPr txBox="1"/>
          <p:nvPr/>
        </p:nvSpPr>
        <p:spPr>
          <a:xfrm rot="20898299">
            <a:off x="13267559" y="347618"/>
            <a:ext cx="4922520" cy="116955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과적합</a:t>
            </a:r>
            <a:r>
              <a:rPr lang="ko-KR" altLang="en-US" sz="70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92174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2F939-3BE7-42D3-9C87-208CD4FD6DC6}"/>
              </a:ext>
            </a:extLst>
          </p:cNvPr>
          <p:cNvSpPr txBox="1"/>
          <p:nvPr/>
        </p:nvSpPr>
        <p:spPr>
          <a:xfrm>
            <a:off x="228600" y="190500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5.2.5 </a:t>
            </a:r>
            <a:r>
              <a:rPr lang="ko-KR" altLang="en-US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증식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4CFEA-D762-40C8-8EB8-A6AF93B9F50F}"/>
              </a:ext>
            </a:extLst>
          </p:cNvPr>
          <p:cNvSpPr txBox="1"/>
          <p:nvPr/>
        </p:nvSpPr>
        <p:spPr>
          <a:xfrm>
            <a:off x="762000" y="1714500"/>
            <a:ext cx="1310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</a:t>
            </a:r>
            <a:r>
              <a:rPr lang="ko-KR" altLang="en-US" sz="36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증식</a:t>
            </a:r>
            <a:r>
              <a:rPr lang="ko-KR" altLang="en-US" sz="36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여러 가지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랜덤한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변환을 적용하여 데이터를 늘린다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02CC8-624E-4173-AEA7-ABE35BD76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2300"/>
            <a:ext cx="13655033" cy="3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D207B2C-0CBD-4611-8D78-7574E921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24100"/>
            <a:ext cx="7391400" cy="57067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B2874BD-E8B9-4F59-9FAC-0F8D798A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950458"/>
            <a:ext cx="6858000" cy="895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1A017-F192-4EFA-A191-2A185882ED36}"/>
              </a:ext>
            </a:extLst>
          </p:cNvPr>
          <p:cNvSpPr txBox="1"/>
          <p:nvPr/>
        </p:nvSpPr>
        <p:spPr>
          <a:xfrm>
            <a:off x="1295399" y="1562100"/>
            <a:ext cx="7086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Dropout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층을 추가해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억제</a:t>
            </a:r>
            <a:endParaRPr lang="en-US" altLang="ko-KR" sz="32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E5227-F369-49A0-A495-41F845BCDD07}"/>
              </a:ext>
            </a:extLst>
          </p:cNvPr>
          <p:cNvSpPr txBox="1"/>
          <p:nvPr/>
        </p:nvSpPr>
        <p:spPr>
          <a:xfrm>
            <a:off x="9753599" y="266700"/>
            <a:ext cx="4179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훈련</a:t>
            </a:r>
            <a:endParaRPr lang="en-US" altLang="ko-KR" sz="32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3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3CA628-8C62-4836-B12C-54F116FD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71499"/>
            <a:ext cx="6248400" cy="928089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1A3A822-B4DB-4D6D-9312-CB412BDC63B4}"/>
              </a:ext>
            </a:extLst>
          </p:cNvPr>
          <p:cNvSpPr/>
          <p:nvPr/>
        </p:nvSpPr>
        <p:spPr>
          <a:xfrm>
            <a:off x="3505200" y="800100"/>
            <a:ext cx="3810000" cy="15240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1612191C-1CF6-485C-9823-8E608BDB8253}"/>
              </a:ext>
            </a:extLst>
          </p:cNvPr>
          <p:cNvSpPr/>
          <p:nvPr/>
        </p:nvSpPr>
        <p:spPr>
          <a:xfrm>
            <a:off x="2971800" y="6819900"/>
            <a:ext cx="4343400" cy="22860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0C7B0-D2E3-4B36-8576-7C0B9A028B73}"/>
              </a:ext>
            </a:extLst>
          </p:cNvPr>
          <p:cNvSpPr txBox="1"/>
          <p:nvPr/>
        </p:nvSpPr>
        <p:spPr>
          <a:xfrm>
            <a:off x="9982200" y="4488670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86% ~ 87%</a:t>
            </a:r>
            <a:r>
              <a:rPr lang="ko-KR" altLang="en-US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정도의 정확도를 가짐</a:t>
            </a:r>
          </a:p>
        </p:txBody>
      </p:sp>
    </p:spTree>
    <p:extLst>
      <p:ext uri="{BB962C8B-B14F-4D97-AF65-F5344CB8AC3E}">
        <p14:creationId xmlns:p14="http://schemas.microsoft.com/office/powerpoint/2010/main" val="37144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04900" y="4189392"/>
            <a:ext cx="1607820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5</a:t>
            </a:r>
            <a:r>
              <a:rPr lang="en-US" altLang="ko-KR" sz="11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.1 </a:t>
            </a:r>
            <a:r>
              <a:rPr lang="ko-KR" altLang="en-US" sz="118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합성곱</a:t>
            </a:r>
            <a:r>
              <a:rPr lang="ko-KR" altLang="en-US" sz="11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 신경망 소개</a:t>
            </a:r>
            <a:endParaRPr lang="en-US" sz="1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7F0E4A3-4795-4E94-8A72-49C0478D58F0}"/>
              </a:ext>
            </a:extLst>
          </p:cNvPr>
          <p:cNvSpPr txBox="1"/>
          <p:nvPr/>
        </p:nvSpPr>
        <p:spPr>
          <a:xfrm>
            <a:off x="1400000" y="44666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2022 </a:t>
            </a:r>
            <a:r>
              <a:rPr lang="en-US" kern="0" spc="6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DeepLearning</a:t>
            </a:r>
            <a:r>
              <a:rPr lang="en-US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 STUDY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87ED363-48BE-4AD3-AF73-18EE04D1DCEE}"/>
              </a:ext>
            </a:extLst>
          </p:cNvPr>
          <p:cNvSpPr txBox="1"/>
          <p:nvPr/>
        </p:nvSpPr>
        <p:spPr>
          <a:xfrm>
            <a:off x="1400000" y="9655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2020305039   </a:t>
            </a:r>
            <a:r>
              <a:rPr lang="ko-KR" alt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유하영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7006C-12D7-4859-B56E-061A52B5CA49}"/>
              </a:ext>
            </a:extLst>
          </p:cNvPr>
          <p:cNvSpPr txBox="1"/>
          <p:nvPr/>
        </p:nvSpPr>
        <p:spPr>
          <a:xfrm>
            <a:off x="304800" y="1237918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간단한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</a:t>
            </a:r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129680-EC80-46D2-94C1-EE9D11E2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r="8220"/>
          <a:stretch/>
        </p:blipFill>
        <p:spPr>
          <a:xfrm>
            <a:off x="8933424" y="1999918"/>
            <a:ext cx="9220031" cy="70866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20C2581-C121-4B2E-976C-BC3872C2E70F}"/>
              </a:ext>
            </a:extLst>
          </p:cNvPr>
          <p:cNvSpPr/>
          <p:nvPr/>
        </p:nvSpPr>
        <p:spPr>
          <a:xfrm>
            <a:off x="13639682" y="3009900"/>
            <a:ext cx="1470682" cy="4267200"/>
          </a:xfrm>
          <a:prstGeom prst="frame">
            <a:avLst>
              <a:gd name="adj1" fmla="val 99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66A1BC9-43E3-42DC-8FE3-AEB077609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99918"/>
            <a:ext cx="8762882" cy="31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E36AA5-5979-4643-9E12-CFFBD713A68F}"/>
              </a:ext>
            </a:extLst>
          </p:cNvPr>
          <p:cNvSpPr txBox="1"/>
          <p:nvPr/>
        </p:nvSpPr>
        <p:spPr>
          <a:xfrm>
            <a:off x="426719" y="647700"/>
            <a:ext cx="610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위에 분류기 추가하기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8F22F-079B-4CB9-A54A-947EB2B9803D}"/>
              </a:ext>
            </a:extLst>
          </p:cNvPr>
          <p:cNvSpPr txBox="1"/>
          <p:nvPr/>
        </p:nvSpPr>
        <p:spPr>
          <a:xfrm>
            <a:off x="606147" y="32385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//1D</a:t>
            </a:r>
            <a:r>
              <a:rPr lang="ko-KR" altLang="en-US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펼치는 작업</a:t>
            </a:r>
            <a:endParaRPr lang="en-US" altLang="ko-KR" sz="2400" dirty="0">
              <a:solidFill>
                <a:srgbClr val="008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//3D</a:t>
            </a:r>
            <a:r>
              <a:rPr lang="ko-KR" altLang="en-US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출력이 </a:t>
            </a:r>
            <a:r>
              <a:rPr lang="en-US" altLang="ko-KR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1D </a:t>
            </a:r>
            <a:r>
              <a:rPr lang="ko-KR" altLang="en-US" sz="2400" dirty="0" err="1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텐서로</a:t>
            </a:r>
            <a:r>
              <a:rPr lang="ko-KR" altLang="en-US" sz="2400" dirty="0">
                <a:solidFill>
                  <a:srgbClr val="008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펼쳐짐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A3B8B8-A0EC-41CE-B630-47C2AA9B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" y="1341262"/>
            <a:ext cx="8494311" cy="147331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1F13AA8-5343-45BE-ACBA-527CE6910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/>
          <a:stretch/>
        </p:blipFill>
        <p:spPr>
          <a:xfrm>
            <a:off x="9144001" y="1350333"/>
            <a:ext cx="8686800" cy="8711626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C7DCC36F-0DB6-4B23-8452-05FDCCEA80F5}"/>
              </a:ext>
            </a:extLst>
          </p:cNvPr>
          <p:cNvSpPr/>
          <p:nvPr/>
        </p:nvSpPr>
        <p:spPr>
          <a:xfrm>
            <a:off x="13637061" y="6286500"/>
            <a:ext cx="1069539" cy="1905000"/>
          </a:xfrm>
          <a:prstGeom prst="frame">
            <a:avLst>
              <a:gd name="adj1" fmla="val 88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C6D6D-C2E3-44D5-9DAE-1B3D964030A6}"/>
              </a:ext>
            </a:extLst>
          </p:cNvPr>
          <p:cNvSpPr txBox="1"/>
          <p:nvPr/>
        </p:nvSpPr>
        <p:spPr>
          <a:xfrm>
            <a:off x="1563172" y="5812410"/>
            <a:ext cx="65312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MINIST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숫자 이미지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(2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97.8%</a:t>
            </a:r>
            <a:r>
              <a:rPr lang="ko-KR" altLang="en-US" sz="3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테스트 정확도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출력됨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en-US" altLang="ko-KR" sz="32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Conv2D, MaxPooling2D</a:t>
            </a:r>
            <a:endParaRPr lang="ko-KR" altLang="en-US" sz="3200" b="1" dirty="0"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30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6E8D713-63F5-4BEE-B6F9-46CFC499FF27}"/>
              </a:ext>
            </a:extLst>
          </p:cNvPr>
          <p:cNvSpPr txBox="1"/>
          <p:nvPr/>
        </p:nvSpPr>
        <p:spPr>
          <a:xfrm>
            <a:off x="228600" y="19050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5.1.1 </a:t>
            </a:r>
            <a:r>
              <a:rPr lang="ko-KR" altLang="en-US" sz="2400" b="1" i="0" dirty="0" err="1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B40023-7F20-4364-9016-8A98EAEB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90700"/>
            <a:ext cx="11209362" cy="335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BE340B-877B-4A15-999D-14D85E66BB9E}"/>
              </a:ext>
            </a:extLst>
          </p:cNvPr>
          <p:cNvSpPr txBox="1"/>
          <p:nvPr/>
        </p:nvSpPr>
        <p:spPr>
          <a:xfrm>
            <a:off x="3547281" y="6033045"/>
            <a:ext cx="11430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학습된 패턴은 </a:t>
            </a:r>
            <a:r>
              <a:rPr lang="ko-KR" altLang="en-US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평행 이동 불변성</a:t>
            </a:r>
            <a:r>
              <a:rPr lang="en-US" altLang="ko-KR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(translation invariant)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가짐</a:t>
            </a:r>
            <a:endParaRPr lang="en-US" altLang="ko-KR" sz="28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//</a:t>
            </a:r>
            <a:r>
              <a:rPr lang="ko-KR" altLang="en-US" sz="28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컨브넷이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이미지 오른쪽 아래에서 패턴을 학습했다면 왼쪽 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  	   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위에서도 패턴을 인식할 수 있다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	</a:t>
            </a:r>
          </a:p>
          <a:p>
            <a:pPr algn="l"/>
            <a:r>
              <a:rPr lang="en-US" altLang="ko-KR" sz="2800" dirty="0">
                <a:solidFill>
                  <a:srgbClr val="494E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속도를 빠르게 하기에 </a:t>
            </a:r>
            <a:r>
              <a:rPr lang="ko-KR" altLang="en-US" sz="2800" b="0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적은 샘플로도 학습이 가능하다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/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8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컨브넷은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패턴의 </a:t>
            </a:r>
            <a:r>
              <a:rPr lang="ko-KR" altLang="en-US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공간적 계층 구조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학습할 수 있음</a:t>
            </a:r>
            <a:endParaRPr lang="en-US" altLang="ko-KR" sz="28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//</a:t>
            </a:r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분할정복처럼 부분적으로 학습 패턴을 넓혀간다</a:t>
            </a:r>
            <a:r>
              <a:rPr lang="en-US" altLang="ko-KR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B5CCA-D3F3-4005-B899-2EECB5CDF55D}"/>
              </a:ext>
            </a:extLst>
          </p:cNvPr>
          <p:cNvSpPr txBox="1"/>
          <p:nvPr/>
        </p:nvSpPr>
        <p:spPr>
          <a:xfrm>
            <a:off x="3657600" y="1445568"/>
            <a:ext cx="315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&gt;&gt;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층의 패턴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52D93-B026-48E9-8AED-5D02B9A73203}"/>
              </a:ext>
            </a:extLst>
          </p:cNvPr>
          <p:cNvSpPr txBox="1"/>
          <p:nvPr/>
        </p:nvSpPr>
        <p:spPr>
          <a:xfrm>
            <a:off x="365825" y="1249114"/>
            <a:ext cx="28535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Conv2D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576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076B6E3-A6B0-42EC-BD16-0885B2CD40DD}"/>
              </a:ext>
            </a:extLst>
          </p:cNvPr>
          <p:cNvSpPr txBox="1"/>
          <p:nvPr/>
        </p:nvSpPr>
        <p:spPr>
          <a:xfrm>
            <a:off x="1077884" y="2019300"/>
            <a:ext cx="1661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연산은 특성 맵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(Feature Map)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이라고 부르는 </a:t>
            </a:r>
            <a:r>
              <a:rPr lang="en-US" altLang="ko-KR" sz="3200" b="0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3D </a:t>
            </a:r>
            <a:r>
              <a:rPr lang="ko-KR" altLang="en-US" sz="3200" b="0" i="0" dirty="0" err="1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적용됨</a:t>
            </a:r>
            <a:endParaRPr lang="en-US" altLang="ko-KR" sz="32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텐서는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공간축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높이와 넓이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깊이 축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채널 축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구성됨</a:t>
            </a:r>
          </a:p>
          <a:p>
            <a:pPr lvl="1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이런 특성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맵에서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작은 패치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(patch)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들을 추출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 특성 맵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(output feature map)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만듦</a:t>
            </a:r>
          </a:p>
          <a:p>
            <a:pPr lvl="1"/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깊이 축은 더이상 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RGB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입력처럼 특정 색깔을 표현하지 않고 </a:t>
            </a:r>
            <a:r>
              <a:rPr lang="ko-KR" altLang="en-US" sz="3200" b="1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사용됨</a:t>
            </a:r>
            <a:endParaRPr lang="en-US" altLang="ko-KR" sz="3200" dirty="0">
              <a:solidFill>
                <a:srgbClr val="494E5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B5707-315E-46D5-8547-3E03247A12EF}"/>
              </a:ext>
            </a:extLst>
          </p:cNvPr>
          <p:cNvSpPr txBox="1"/>
          <p:nvPr/>
        </p:nvSpPr>
        <p:spPr>
          <a:xfrm>
            <a:off x="1219200" y="5829300"/>
            <a:ext cx="146650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합성곱의</a:t>
            </a:r>
            <a:r>
              <a:rPr lang="ko-KR" altLang="en-US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핵심적인 </a:t>
            </a:r>
            <a:r>
              <a:rPr lang="en-US" altLang="ko-KR" sz="32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32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파라미터</a:t>
            </a:r>
            <a:endParaRPr lang="en-US" altLang="ko-KR" sz="3200" b="1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입력으로부터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뽑아낼 패치의 크기 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 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전형적으로 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3x3, </a:t>
            </a:r>
            <a:r>
              <a:rPr lang="en-US" altLang="ko-KR" sz="3200" b="0" i="1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5x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적용</a:t>
            </a:r>
            <a:endParaRPr lang="en-US" altLang="ko-KR" sz="32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특성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맵의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출력 깊이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 </a:t>
            </a:r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합성곱으로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계산할 필터의 수</a:t>
            </a:r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45089"/>
            <a:ext cx="1142216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0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작동에 있어 출력 높이와 너비는 </a:t>
            </a:r>
            <a:endParaRPr lang="en-US" altLang="ko-KR" sz="32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입력의 높이와 너비와 다를 수 있음</a:t>
            </a:r>
            <a:endParaRPr lang="en-US" altLang="ko-KR" sz="32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3AE15-F0A0-4C34-B0BD-B6D80F3EFE8F}"/>
              </a:ext>
            </a:extLst>
          </p:cNvPr>
          <p:cNvSpPr txBox="1"/>
          <p:nvPr/>
        </p:nvSpPr>
        <p:spPr>
          <a:xfrm>
            <a:off x="457199" y="2247900"/>
            <a:ext cx="7543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경계문제</a:t>
            </a:r>
            <a:r>
              <a:rPr lang="en-US" altLang="ko-KR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특성 </a:t>
            </a:r>
            <a:r>
              <a:rPr lang="ko-KR" altLang="en-US" sz="3600" b="1" i="0" dirty="0" err="1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패딩</a:t>
            </a:r>
            <a:r>
              <a:rPr lang="en-US" altLang="ko-KR" sz="3600" b="1" i="0" dirty="0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(padding)(=</a:t>
            </a:r>
            <a:r>
              <a:rPr lang="ko-KR" altLang="en-US" sz="3600" b="1" i="0" dirty="0" err="1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제로패딩</a:t>
            </a:r>
            <a:r>
              <a:rPr lang="en-US" altLang="ko-KR" sz="3600" b="1" i="0" dirty="0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</a:t>
            </a:r>
            <a:endParaRPr lang="en-US" altLang="ko-KR" sz="3600" b="0" i="0" dirty="0">
              <a:solidFill>
                <a:srgbClr val="494E52"/>
              </a:solidFill>
              <a:effectLst/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 algn="ctr">
              <a:buAutoNum type="arabicPeriod"/>
            </a:pPr>
            <a:endParaRPr lang="en-US" altLang="ko-KR" sz="3600" b="1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 algn="ctr">
              <a:buAutoNum type="arabicPeriod"/>
            </a:pPr>
            <a:endParaRPr lang="en-US" altLang="ko-KR" sz="3600" b="1" dirty="0">
              <a:solidFill>
                <a:srgbClr val="494E5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 algn="ctr">
              <a:buAutoNum type="arabicPeriod"/>
            </a:pPr>
            <a:endParaRPr lang="en-US" altLang="ko-KR" sz="3600" b="1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600" b="1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 algn="ctr">
              <a:buAutoNum type="arabicPeriod"/>
            </a:pPr>
            <a:endParaRPr lang="en-US" altLang="ko-KR" sz="3600" b="1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3600" b="1" i="0" dirty="0" err="1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스트라이드</a:t>
            </a:r>
            <a:r>
              <a:rPr lang="en-US" altLang="ko-KR" sz="3600" b="1" i="0" dirty="0">
                <a:solidFill>
                  <a:srgbClr val="494E5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(stride) </a:t>
            </a:r>
            <a:r>
              <a:rPr lang="ko-KR" altLang="en-US" sz="36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사용여부</a:t>
            </a:r>
            <a:endParaRPr lang="en-US" altLang="ko-KR" sz="36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24D9A-CB81-46E3-8025-F8176F8DDA6B}"/>
              </a:ext>
            </a:extLst>
          </p:cNvPr>
          <p:cNvSpPr txBox="1"/>
          <p:nvPr/>
        </p:nvSpPr>
        <p:spPr>
          <a:xfrm>
            <a:off x="1626634" y="3904346"/>
            <a:ext cx="1120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적절하게 가장자리에 행과 열을 추가</a:t>
            </a:r>
            <a:endParaRPr lang="en-US" altLang="ko-KR" sz="28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valid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-&gt; </a:t>
            </a:r>
            <a:r>
              <a:rPr lang="ko-KR" altLang="en-US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패딩 사용</a:t>
            </a:r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  <a:p>
            <a:r>
              <a:rPr lang="en-US" altLang="ko-KR" sz="2800" b="1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same</a:t>
            </a:r>
            <a:r>
              <a:rPr lang="en-US" altLang="ko-KR" sz="2800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-&gt; </a:t>
            </a:r>
            <a:r>
              <a:rPr lang="ko-KR" altLang="en-US" sz="2800" dirty="0">
                <a:solidFill>
                  <a:schemeClr val="accent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입력과 동일한 높이와 너비를 가진 출력을 만들기 위해 패딩</a:t>
            </a:r>
          </a:p>
        </p:txBody>
      </p:sp>
      <p:pic>
        <p:nvPicPr>
          <p:cNvPr id="7" name="그림 6" descr="낱말맞추기게임, 쇼지이(가) 표시된 사진&#10;&#10;자동 생성된 설명">
            <a:extLst>
              <a:ext uri="{FF2B5EF4-FFF2-40B4-BE49-F238E27FC236}">
                <a16:creationId xmlns:a16="http://schemas.microsoft.com/office/drawing/2014/main" id="{676A3AC0-B578-470C-9058-53E43232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1041772"/>
            <a:ext cx="9654069" cy="3318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D75F00-9CDC-420C-9FD7-B76B80745503}"/>
              </a:ext>
            </a:extLst>
          </p:cNvPr>
          <p:cNvSpPr txBox="1"/>
          <p:nvPr/>
        </p:nvSpPr>
        <p:spPr>
          <a:xfrm>
            <a:off x="1626634" y="7197808"/>
            <a:ext cx="125007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번의 연속적인 윈도우 사이의 거리</a:t>
            </a:r>
            <a:endParaRPr lang="en-US" altLang="ko-KR" sz="28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stride=2 //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특성 </a:t>
            </a:r>
            <a:r>
              <a:rPr lang="ko-KR" altLang="en-US" sz="28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맵의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넓이와 높이가 </a:t>
            </a:r>
            <a:r>
              <a:rPr lang="en-US" altLang="ko-KR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배수로 </a:t>
            </a:r>
            <a:r>
              <a:rPr lang="ko-KR" altLang="en-US" sz="28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다운샘플링</a:t>
            </a:r>
            <a:r>
              <a:rPr lang="ko-KR" altLang="en-US" sz="28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된 것</a:t>
            </a:r>
            <a:endParaRPr lang="ko-KR" altLang="en-US" sz="2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69C524-DF81-4A57-9B1F-BC71762E7F5C}"/>
              </a:ext>
            </a:extLst>
          </p:cNvPr>
          <p:cNvSpPr/>
          <p:nvPr/>
        </p:nvSpPr>
        <p:spPr>
          <a:xfrm>
            <a:off x="15746966" y="3476159"/>
            <a:ext cx="1828800" cy="224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68DE6-9D78-4FE8-B3DF-00BBC4888EFF}"/>
              </a:ext>
            </a:extLst>
          </p:cNvPr>
          <p:cNvSpPr txBox="1"/>
          <p:nvPr/>
        </p:nvSpPr>
        <p:spPr>
          <a:xfrm>
            <a:off x="228600" y="190500"/>
            <a:ext cx="411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3041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5.1.2 </a:t>
            </a:r>
            <a:r>
              <a:rPr lang="ko-KR" altLang="en-US" sz="24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최대 </a:t>
            </a:r>
            <a:r>
              <a:rPr lang="ko-KR" altLang="en-US" sz="2400" b="1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풀링</a:t>
            </a:r>
            <a:r>
              <a:rPr lang="ko-KR" altLang="en-US" sz="2400" b="1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연산</a:t>
            </a:r>
          </a:p>
          <a:p>
            <a:pPr algn="l"/>
            <a:endParaRPr lang="ko-KR" altLang="en-US" sz="2400" b="1" i="0" dirty="0">
              <a:solidFill>
                <a:srgbClr val="304166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F849E-245A-4F0F-8213-478DA77380FE}"/>
              </a:ext>
            </a:extLst>
          </p:cNvPr>
          <p:cNvSpPr txBox="1"/>
          <p:nvPr/>
        </p:nvSpPr>
        <p:spPr>
          <a:xfrm>
            <a:off x="2286000" y="2697153"/>
            <a:ext cx="13106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특성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맵에서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윈도우에서 맞는 패치를 추출하고 </a:t>
            </a:r>
            <a:r>
              <a:rPr lang="ko-KR" altLang="en-US" sz="3200" b="0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채널별로 최댓값을 출력 </a:t>
            </a:r>
            <a:endParaRPr lang="en-US" altLang="ko-KR" sz="3200" b="0" i="0" dirty="0">
              <a:solidFill>
                <a:schemeClr val="accent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개념과 비슷하지만 추출한 패치에 학습된 선형 변환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커널</a:t>
            </a:r>
            <a:r>
              <a:rPr lang="en-US" altLang="ko-KR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적용하는 대신 하드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코딩된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b="0" i="0" dirty="0">
                <a:solidFill>
                  <a:schemeClr val="accent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최댓값 추출 연산 사용</a:t>
            </a:r>
            <a:endParaRPr lang="ko-KR" altLang="en-US" sz="3200" dirty="0">
              <a:solidFill>
                <a:schemeClr val="accent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E164C-74C1-4ABC-AF35-0172A2C7B9AC}"/>
              </a:ext>
            </a:extLst>
          </p:cNvPr>
          <p:cNvSpPr txBox="1"/>
          <p:nvPr/>
        </p:nvSpPr>
        <p:spPr>
          <a:xfrm>
            <a:off x="457200" y="1333500"/>
            <a:ext cx="5272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MaxPooling2D</a:t>
            </a:r>
            <a:endParaRPr lang="ko-KR" altLang="en-US" sz="5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FE948-45DA-4557-849B-68DE1FDCED60}"/>
              </a:ext>
            </a:extLst>
          </p:cNvPr>
          <p:cNvSpPr txBox="1"/>
          <p:nvPr/>
        </p:nvSpPr>
        <p:spPr>
          <a:xfrm>
            <a:off x="1143000" y="5914132"/>
            <a:ext cx="1478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0070C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Because, </a:t>
            </a:r>
            <a:r>
              <a:rPr lang="ko-KR" altLang="en-US" sz="3200" b="0" i="0" dirty="0" err="1">
                <a:solidFill>
                  <a:srgbClr val="0070C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합성곱만을</a:t>
            </a:r>
            <a:r>
              <a:rPr lang="ko-KR" altLang="en-US" sz="3200" b="0" i="0" dirty="0">
                <a:solidFill>
                  <a:srgbClr val="0070C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이용한 모델 구조의 문제</a:t>
            </a:r>
          </a:p>
          <a:p>
            <a:pPr algn="l"/>
            <a:endParaRPr lang="en-US" altLang="ko-KR" sz="32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3200" dirty="0">
                <a:solidFill>
                  <a:srgbClr val="494E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b="0" i="0" dirty="0" err="1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컨브넷에</a:t>
            </a:r>
            <a:r>
              <a:rPr lang="ko-KR" altLang="en-US" sz="32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의해 학습된 고수준 패턴을 초기 입력에 관한 정보가 아주 적어 </a:t>
            </a:r>
            <a:r>
              <a:rPr lang="ko-KR" altLang="en-US" sz="32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숫자 분류 학습하기 불충분</a:t>
            </a:r>
          </a:p>
          <a:p>
            <a:pPr algn="l"/>
            <a:r>
              <a:rPr lang="en-US" altLang="ko-KR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최종 가중치가 너무 많아 작은 모델에 비해 </a:t>
            </a:r>
            <a:r>
              <a:rPr lang="ko-KR" altLang="en-US" sz="3200" b="1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오버피팅</a:t>
            </a:r>
            <a:r>
              <a:rPr lang="en-US" altLang="ko-KR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b="1" i="0" dirty="0" err="1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</a:t>
            </a:r>
            <a:r>
              <a:rPr lang="en-US" altLang="ko-KR" sz="3200" b="1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b="0" i="0" dirty="0">
                <a:solidFill>
                  <a:srgbClr val="494E5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발생할 가능성이 큼</a:t>
            </a:r>
            <a:endParaRPr lang="en-US" altLang="ko-KR" sz="3200" b="0" i="0" dirty="0">
              <a:solidFill>
                <a:srgbClr val="494E5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56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3343007"/>
            <a:ext cx="17145000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5</a:t>
            </a:r>
            <a:r>
              <a:rPr lang="en-US" altLang="ko-KR" sz="1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ExtraBold" pitchFamily="34" charset="0"/>
              </a:rPr>
              <a:t>.2 </a:t>
            </a:r>
            <a:r>
              <a:rPr lang="ko-KR" altLang="en-US" sz="9600" b="1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소규모 데이터셋에서 </a:t>
            </a:r>
            <a:endParaRPr lang="en-US" altLang="ko-KR" sz="9600" b="1" i="0" dirty="0">
              <a:effectLst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9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9600" b="1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밑바닥부터 </a:t>
            </a:r>
            <a:r>
              <a:rPr lang="ko-KR" altLang="en-US" sz="9600" b="1" i="0" dirty="0" err="1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컨브넷</a:t>
            </a:r>
            <a:r>
              <a:rPr lang="ko-KR" altLang="en-US" sz="9600" b="1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훈련하기</a:t>
            </a:r>
          </a:p>
          <a:p>
            <a:endParaRPr lang="en-US" sz="1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52C40C1-C159-49B5-A768-FAE56CF8F833}"/>
              </a:ext>
            </a:extLst>
          </p:cNvPr>
          <p:cNvSpPr txBox="1"/>
          <p:nvPr/>
        </p:nvSpPr>
        <p:spPr>
          <a:xfrm>
            <a:off x="1400000" y="44666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2022 </a:t>
            </a:r>
            <a:r>
              <a:rPr lang="en-US" kern="0" spc="6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DeepLearning</a:t>
            </a:r>
            <a:r>
              <a:rPr lang="en-US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 STUDY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9AD74B3-C31D-44C1-860A-1EE119A616F8}"/>
              </a:ext>
            </a:extLst>
          </p:cNvPr>
          <p:cNvSpPr txBox="1"/>
          <p:nvPr/>
        </p:nvSpPr>
        <p:spPr>
          <a:xfrm>
            <a:off x="1400000" y="9655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2020305039   </a:t>
            </a:r>
            <a:r>
              <a:rPr lang="ko-KR" altLang="en-US" sz="1800" kern="0" spc="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Open Sans SemiBold" pitchFamily="34" charset="0"/>
              </a:rPr>
              <a:t>유하영</a:t>
            </a:r>
            <a:endParaRPr lang="en-US" spc="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05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575</Words>
  <Application>Microsoft Office PowerPoint</Application>
  <PresentationFormat>사용자 지정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에스코어 드림 3 Light</vt:lpstr>
      <vt:lpstr>에스코어 드림 7 ExtraBold</vt:lpstr>
      <vt:lpstr>에스코어 드림 6 Bold</vt:lpstr>
      <vt:lpstr>Arial</vt:lpstr>
      <vt:lpstr>에스코어 드림 4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류하영</cp:lastModifiedBy>
  <cp:revision>17</cp:revision>
  <dcterms:created xsi:type="dcterms:W3CDTF">2022-01-11T10:31:07Z</dcterms:created>
  <dcterms:modified xsi:type="dcterms:W3CDTF">2022-01-12T02:34:04Z</dcterms:modified>
</cp:coreProperties>
</file>