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74" r:id="rId3"/>
    <p:sldId id="275" r:id="rId4"/>
    <p:sldId id="283" r:id="rId5"/>
    <p:sldId id="257" r:id="rId6"/>
    <p:sldId id="273" r:id="rId7"/>
    <p:sldId id="277" r:id="rId8"/>
    <p:sldId id="285" r:id="rId9"/>
    <p:sldId id="286" r:id="rId10"/>
    <p:sldId id="287" r:id="rId11"/>
    <p:sldId id="288" r:id="rId12"/>
  </p:sldIdLst>
  <p:sldSz cx="18288000" cy="10287000"/>
  <p:notesSz cx="10287000" cy="18288000"/>
  <p:embeddedFontLst>
    <p:embeddedFont>
      <p:font typeface="에스코어 드림 4 Regular" panose="020B0503030302020204" pitchFamily="34" charset="-127"/>
      <p:regular r:id="rId13"/>
    </p:embeddedFont>
    <p:embeddedFont>
      <p:font typeface="에스코어 드림 6 Bold" panose="020B0703030302020204" pitchFamily="34" charset="-127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574" autoAdjust="0"/>
  </p:normalViewPr>
  <p:slideViewPr>
    <p:cSldViewPr>
      <p:cViewPr varScale="1">
        <p:scale>
          <a:sx n="56" d="100"/>
          <a:sy n="56" d="100"/>
        </p:scale>
        <p:origin x="41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03757" y="3419951"/>
            <a:ext cx="16078200" cy="34470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800" spc="3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3.5  </a:t>
            </a:r>
            <a:r>
              <a:rPr lang="ko-KR" altLang="en-US" sz="10000" spc="3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뉴스 기사 분류</a:t>
            </a:r>
            <a:r>
              <a:rPr lang="en-US" altLang="ko-KR" sz="10000" spc="3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:    		</a:t>
            </a:r>
            <a:r>
              <a:rPr lang="ko-KR" altLang="en-US" sz="10000" spc="3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다중분류 문제</a:t>
            </a:r>
            <a:endParaRPr lang="en-US" sz="10000" b="1" spc="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7F0E4A3-4795-4E94-8A72-49C0478D58F0}"/>
              </a:ext>
            </a:extLst>
          </p:cNvPr>
          <p:cNvSpPr txBox="1"/>
          <p:nvPr/>
        </p:nvSpPr>
        <p:spPr>
          <a:xfrm>
            <a:off x="1400000" y="446666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2022 </a:t>
            </a:r>
            <a:r>
              <a:rPr lang="en-US" kern="0" spc="6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DeepLearning</a:t>
            </a:r>
            <a:r>
              <a:rPr lang="en-US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 STUDY</a:t>
            </a:r>
            <a:endParaRPr lang="en-US" spc="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87ED363-48BE-4AD3-AF73-18EE04D1DCEE}"/>
              </a:ext>
            </a:extLst>
          </p:cNvPr>
          <p:cNvSpPr txBox="1"/>
          <p:nvPr/>
        </p:nvSpPr>
        <p:spPr>
          <a:xfrm>
            <a:off x="1400000" y="9655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2020305039   </a:t>
            </a:r>
            <a:r>
              <a:rPr lang="ko-KR" alt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유하영</a:t>
            </a:r>
            <a:endParaRPr lang="en-US" spc="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3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68DE6-9D78-4FE8-B3DF-00BBC4888EFF}"/>
              </a:ext>
            </a:extLst>
          </p:cNvPr>
          <p:cNvSpPr txBox="1"/>
          <p:nvPr/>
        </p:nvSpPr>
        <p:spPr>
          <a:xfrm>
            <a:off x="228600" y="190500"/>
            <a:ext cx="655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3.5.7 </a:t>
            </a:r>
            <a:r>
              <a:rPr lang="ko-KR" altLang="en-US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충분히 큰 중간층을 두어야 하는 이유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A82F10A-0DDB-4311-B24E-A537B3C56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47900"/>
            <a:ext cx="13037038" cy="259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F39C6B-6173-414F-B6A3-5C83ECADEBE5}"/>
              </a:ext>
            </a:extLst>
          </p:cNvPr>
          <p:cNvSpPr txBox="1"/>
          <p:nvPr/>
        </p:nvSpPr>
        <p:spPr>
          <a:xfrm>
            <a:off x="5105400" y="7246719"/>
            <a:ext cx="1284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검증 정확도가 </a:t>
            </a:r>
            <a:r>
              <a:rPr lang="ko-KR" altLang="en-US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약 </a:t>
            </a:r>
            <a:r>
              <a:rPr lang="en-US" altLang="ko-KR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71%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기존의 모델에 비해 </a:t>
            </a:r>
            <a:r>
              <a:rPr lang="ko-KR" altLang="en-US" sz="32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정확도가 감소되기 때문이다 </a:t>
            </a:r>
            <a:endParaRPr lang="ko-KR" altLang="en-US" sz="2800" dirty="0">
              <a:solidFill>
                <a:srgbClr val="C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AACB17A-6D73-48EC-89AE-A443F3C08C32}"/>
              </a:ext>
            </a:extLst>
          </p:cNvPr>
          <p:cNvSpPr/>
          <p:nvPr/>
        </p:nvSpPr>
        <p:spPr>
          <a:xfrm>
            <a:off x="4800600" y="3140566"/>
            <a:ext cx="518538" cy="557977"/>
          </a:xfrm>
          <a:prstGeom prst="frame">
            <a:avLst>
              <a:gd name="adj1" fmla="val 1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9F32DE-E0B9-4C63-B27D-FA815B06136F}"/>
              </a:ext>
            </a:extLst>
          </p:cNvPr>
          <p:cNvCxnSpPr>
            <a:cxnSpLocks/>
          </p:cNvCxnSpPr>
          <p:nvPr/>
        </p:nvCxnSpPr>
        <p:spPr>
          <a:xfrm flipV="1">
            <a:off x="5304448" y="1589333"/>
            <a:ext cx="2661871" cy="16048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73DF8-2613-4A71-B8AE-E2DC5B9DBDFC}"/>
              </a:ext>
            </a:extLst>
          </p:cNvPr>
          <p:cNvSpPr txBox="1"/>
          <p:nvPr/>
        </p:nvSpPr>
        <p:spPr>
          <a:xfrm>
            <a:off x="6096000" y="1069261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중간의 유닛이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46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보다 적어서는 안된다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5" name="그림 14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6FE25FFD-CE5E-4CDA-AD70-FC4B278269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44838"/>
          <a:stretch/>
        </p:blipFill>
        <p:spPr>
          <a:xfrm>
            <a:off x="512928" y="5358772"/>
            <a:ext cx="12630614" cy="162618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10377A6-7E97-4CBC-89EE-85BBB668DAD6}"/>
              </a:ext>
            </a:extLst>
          </p:cNvPr>
          <p:cNvSpPr/>
          <p:nvPr/>
        </p:nvSpPr>
        <p:spPr>
          <a:xfrm rot="6337991">
            <a:off x="6592980" y="5059745"/>
            <a:ext cx="987241" cy="7714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4F59BE-54B4-4611-81E1-9BF21AB86FD1}"/>
              </a:ext>
            </a:extLst>
          </p:cNvPr>
          <p:cNvSpPr txBox="1"/>
          <p:nvPr/>
        </p:nvSpPr>
        <p:spPr>
          <a:xfrm>
            <a:off x="5867400" y="7971143"/>
            <a:ext cx="1021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많은 정보를 중간층의 </a:t>
            </a:r>
            <a:r>
              <a:rPr lang="ko-KR" altLang="en-US" sz="2400" dirty="0" err="1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저차원</a:t>
            </a:r>
            <a:r>
              <a:rPr lang="ko-KR" altLang="en-US" sz="24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표현 공간으로 압축하려고 했기 때문</a:t>
            </a:r>
          </a:p>
        </p:txBody>
      </p:sp>
    </p:spTree>
    <p:extLst>
      <p:ext uri="{BB962C8B-B14F-4D97-AF65-F5344CB8AC3E}">
        <p14:creationId xmlns:p14="http://schemas.microsoft.com/office/powerpoint/2010/main" val="268612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68DE6-9D78-4FE8-B3DF-00BBC4888EFF}"/>
              </a:ext>
            </a:extLst>
          </p:cNvPr>
          <p:cNvSpPr txBox="1"/>
          <p:nvPr/>
        </p:nvSpPr>
        <p:spPr>
          <a:xfrm>
            <a:off x="228600" y="190500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3.5.9 </a:t>
            </a:r>
            <a:r>
              <a:rPr lang="ko-KR" altLang="en-US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E3915-0618-4A05-A038-C965F9EE24E7}"/>
              </a:ext>
            </a:extLst>
          </p:cNvPr>
          <p:cNvSpPr txBox="1"/>
          <p:nvPr/>
        </p:nvSpPr>
        <p:spPr>
          <a:xfrm>
            <a:off x="527957" y="1282250"/>
            <a:ext cx="17232086" cy="7722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Tx/>
              <a:buChar char="-"/>
            </a:pPr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클래스로 데이터 포인트를 분류하려면 네트워크의 </a:t>
            </a:r>
            <a:r>
              <a:rPr lang="ko-KR" altLang="en-US" sz="2800" b="0" i="0" dirty="0"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마지막 </a:t>
            </a:r>
            <a:r>
              <a:rPr lang="en-US" altLang="ko-KR" sz="2800" b="0" i="0" dirty="0"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Dense </a:t>
            </a:r>
            <a:r>
              <a:rPr lang="ko-KR" altLang="en-US" sz="2800" b="0" i="0" dirty="0"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층의 크기는 </a:t>
            </a:r>
            <a:r>
              <a:rPr lang="en-US" altLang="ko-KR" sz="2800" b="0" i="0" dirty="0"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이어야 한다</a:t>
            </a:r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단일 레이블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다중 분류 문제에서는 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클래스에 대한 확률 분포를 출력하기 위해 </a:t>
            </a:r>
            <a:r>
              <a:rPr lang="en-US" altLang="ko-KR" sz="2800" dirty="0" err="1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softmax</a:t>
            </a:r>
            <a:r>
              <a:rPr lang="en-US" altLang="ko-KR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활성화 함수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사용해야 한다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이런 문제에는 항상 </a:t>
            </a:r>
            <a:r>
              <a:rPr lang="ko-KR" altLang="en-US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범주형 </a:t>
            </a:r>
            <a:r>
              <a:rPr lang="ko-KR" altLang="en-US" sz="2800" dirty="0" err="1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크로스엔트로피</a:t>
            </a:r>
            <a:r>
              <a:rPr lang="ko-KR" altLang="en-US" sz="2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사용해야 한다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함수는 모델이 출력한 확률 분포와 타깃 분포 사이의 거리를 최소화한다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다중분류에서 레이블을 다루는 두 가지 방법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1.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레이블을 범주형 인코딩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</a:t>
            </a:r>
            <a:r>
              <a:rPr lang="en-US" altLang="ko-KR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핫 인코딩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인코딩하고 </a:t>
            </a:r>
            <a:r>
              <a:rPr lang="en-US" altLang="ko-KR" sz="2800" dirty="0" err="1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categorical_crossentropy</a:t>
            </a:r>
            <a:r>
              <a:rPr lang="en-US" altLang="ko-KR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손실함수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2.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레이블을 </a:t>
            </a:r>
            <a:r>
              <a:rPr lang="ko-KR" altLang="en-US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정수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인코딩하고 </a:t>
            </a:r>
            <a:r>
              <a:rPr lang="en-US" altLang="ko-KR" sz="2800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sparse_ </a:t>
            </a:r>
            <a:r>
              <a:rPr lang="en-US" altLang="ko-KR" sz="2800" dirty="0" err="1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categorical_crossentropy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손실함수 사용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많은 수의 범주를 분류할 때 중간층의 크기가 너무 작아 네트워크에 정보의 병목이 생기지 않도록 해야 한다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45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7006C-12D7-4859-B56E-061A52B5CA49}"/>
              </a:ext>
            </a:extLst>
          </p:cNvPr>
          <p:cNvSpPr txBox="1"/>
          <p:nvPr/>
        </p:nvSpPr>
        <p:spPr>
          <a:xfrm>
            <a:off x="914400" y="14097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lang="ko-KR" altLang="en-US" sz="4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뉴스 기사 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D4564-C8B2-407B-B79B-0D9ECF6C0036}"/>
              </a:ext>
            </a:extLst>
          </p:cNvPr>
          <p:cNvSpPr txBox="1"/>
          <p:nvPr/>
        </p:nvSpPr>
        <p:spPr>
          <a:xfrm>
            <a:off x="2514600" y="2461146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36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로이터 뉴스를 </a:t>
            </a:r>
            <a:r>
              <a:rPr lang="en-US" altLang="ko-KR" sz="36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46</a:t>
            </a:r>
            <a:r>
              <a:rPr lang="ko-KR" altLang="en-US" sz="36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상호 배타적인 토픽으로 분류</a:t>
            </a:r>
            <a:endParaRPr lang="ko-KR" altLang="en-US" sz="2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50A0E-E6C5-40EB-92A8-67CC37A04CD5}"/>
              </a:ext>
            </a:extLst>
          </p:cNvPr>
          <p:cNvSpPr txBox="1"/>
          <p:nvPr/>
        </p:nvSpPr>
        <p:spPr>
          <a:xfrm>
            <a:off x="4038600" y="4220170"/>
            <a:ext cx="1021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다중분류</a:t>
            </a:r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이자 </a:t>
            </a:r>
            <a:r>
              <a:rPr lang="ko-KR" altLang="en-US" sz="4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단일 레이블 다중 분류</a:t>
            </a:r>
            <a:endParaRPr lang="en-US" altLang="ko-KR" sz="40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6600" b="1" dirty="0">
                <a:solidFill>
                  <a:schemeClr val="accent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sz="6600" b="1" dirty="0">
                <a:solidFill>
                  <a:schemeClr val="accent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다중 레이블 다중 분류</a:t>
            </a:r>
          </a:p>
        </p:txBody>
      </p:sp>
    </p:spTree>
    <p:extLst>
      <p:ext uri="{BB962C8B-B14F-4D97-AF65-F5344CB8AC3E}">
        <p14:creationId xmlns:p14="http://schemas.microsoft.com/office/powerpoint/2010/main" val="365036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AA14FD4-EC28-4C21-A497-A0B6D52A0CDB}"/>
              </a:ext>
            </a:extLst>
          </p:cNvPr>
          <p:cNvSpPr txBox="1"/>
          <p:nvPr/>
        </p:nvSpPr>
        <p:spPr>
          <a:xfrm>
            <a:off x="304800" y="4191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3.5.1 </a:t>
            </a:r>
            <a:r>
              <a:rPr lang="ko-KR" altLang="en-US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로이터 데이터셋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9CBCB3-11D3-42E7-A18A-A6EAA548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9" y="5448300"/>
            <a:ext cx="14577339" cy="1575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ED5F3A-E6CC-4EB0-8A3A-4BC6E99178D1}"/>
              </a:ext>
            </a:extLst>
          </p:cNvPr>
          <p:cNvSpPr txBox="1"/>
          <p:nvPr/>
        </p:nvSpPr>
        <p:spPr>
          <a:xfrm>
            <a:off x="2895600" y="3109040"/>
            <a:ext cx="13106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텍스트 분류를 위해 사용되는 </a:t>
            </a:r>
            <a:r>
              <a:rPr lang="en-US" altLang="ko-KR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well-known </a:t>
            </a:r>
            <a:r>
              <a:rPr lang="ko-KR" altLang="en-US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데이터셋</a:t>
            </a:r>
            <a:endParaRPr lang="en-US" altLang="ko-KR" sz="2400" dirty="0">
              <a:solidFill>
                <a:srgbClr val="494E5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- 46</a:t>
            </a:r>
            <a:r>
              <a:rPr lang="ko-KR" altLang="en-US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토픽을 가지며</a:t>
            </a:r>
            <a:r>
              <a:rPr lang="en-US" altLang="ko-KR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토픽에 따라 샘플의 개수는 다르고 최소 </a:t>
            </a:r>
            <a:r>
              <a:rPr lang="en-US" altLang="ko-KR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r>
            <a:r>
              <a:rPr lang="ko-KR" altLang="en-US" sz="24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샘플을 가지고 있음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85224-B7CE-4B88-BD15-D614C88E67C6}"/>
              </a:ext>
            </a:extLst>
          </p:cNvPr>
          <p:cNvSpPr txBox="1"/>
          <p:nvPr/>
        </p:nvSpPr>
        <p:spPr>
          <a:xfrm>
            <a:off x="1694597" y="2163760"/>
            <a:ext cx="426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로이터 데이터셋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830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2B5CCA-D3F3-4005-B899-2EECB5CDF55D}"/>
              </a:ext>
            </a:extLst>
          </p:cNvPr>
          <p:cNvSpPr txBox="1"/>
          <p:nvPr/>
        </p:nvSpPr>
        <p:spPr>
          <a:xfrm>
            <a:off x="4839269" y="1108224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벡터로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06796-E20B-4C9D-82BC-F60CDCB80CFD}"/>
              </a:ext>
            </a:extLst>
          </p:cNvPr>
          <p:cNvSpPr txBox="1"/>
          <p:nvPr/>
        </p:nvSpPr>
        <p:spPr>
          <a:xfrm>
            <a:off x="304800" y="4191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3.5.2 </a:t>
            </a:r>
            <a:r>
              <a:rPr lang="ko-KR" altLang="en-US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준비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F6C09-D142-40A7-8ED4-7846891EACC5}"/>
              </a:ext>
            </a:extLst>
          </p:cNvPr>
          <p:cNvSpPr txBox="1"/>
          <p:nvPr/>
        </p:nvSpPr>
        <p:spPr>
          <a:xfrm>
            <a:off x="762000" y="249882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레이블의 리스트를 정수 </a:t>
            </a:r>
            <a:r>
              <a:rPr lang="ko-KR" altLang="en-US" sz="32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텐서로</a:t>
            </a:r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A731C-5B64-4044-8C8D-3EDEBB59FB9B}"/>
              </a:ext>
            </a:extLst>
          </p:cNvPr>
          <p:cNvSpPr txBox="1"/>
          <p:nvPr/>
        </p:nvSpPr>
        <p:spPr>
          <a:xfrm>
            <a:off x="9296400" y="2498826"/>
            <a:ext cx="784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</a:t>
            </a:r>
            <a:r>
              <a:rPr lang="en-US" altLang="ko-KR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핫 인코딩 사용</a:t>
            </a:r>
            <a:endParaRPr lang="en-US" altLang="ko-KR" sz="3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표현하고 싶은 단어의 인덱스에 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값을 부여하고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인덱스에는 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부여하는 단어의 벡터 표현</a:t>
            </a:r>
            <a:endParaRPr lang="en-US" altLang="ko-KR" sz="2000" b="0" i="0" dirty="0">
              <a:solidFill>
                <a:srgbClr val="4D5156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레이블의 인덱스 자리는</a:t>
            </a:r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1, 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나머지는 </a:t>
            </a:r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0)</a:t>
            </a:r>
            <a:endParaRPr lang="ko-KR" altLang="en-US" sz="20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0916977-4797-4E1A-97D4-6E3DCE5A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81500"/>
            <a:ext cx="7838553" cy="431436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6EDED9D-DE8C-4ACC-8E0C-2C1E77AB7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79" y="4504241"/>
            <a:ext cx="8573714" cy="4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1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9FB5707-315E-46D5-8547-3E03247A12EF}"/>
              </a:ext>
            </a:extLst>
          </p:cNvPr>
          <p:cNvSpPr txBox="1"/>
          <p:nvPr/>
        </p:nvSpPr>
        <p:spPr>
          <a:xfrm>
            <a:off x="8079475" y="56688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64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Dense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층을 쌓음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FCD08-A22D-4B8A-A1F4-00AA7EACBFE8}"/>
              </a:ext>
            </a:extLst>
          </p:cNvPr>
          <p:cNvSpPr txBox="1"/>
          <p:nvPr/>
        </p:nvSpPr>
        <p:spPr>
          <a:xfrm>
            <a:off x="304800" y="4191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3.5.3 </a:t>
            </a:r>
            <a:r>
              <a:rPr lang="ko-KR" altLang="en-US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구성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155610-864B-4162-82C4-DAB76963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71700"/>
            <a:ext cx="13090538" cy="3722813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E1B84F26-9F5F-48EB-89A3-56F37316FDA3}"/>
              </a:ext>
            </a:extLst>
          </p:cNvPr>
          <p:cNvSpPr/>
          <p:nvPr/>
        </p:nvSpPr>
        <p:spPr>
          <a:xfrm>
            <a:off x="6477000" y="4229100"/>
            <a:ext cx="762000" cy="685800"/>
          </a:xfrm>
          <a:prstGeom prst="frame">
            <a:avLst>
              <a:gd name="adj1" fmla="val 1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78D72A58-B281-4558-B5E2-1D95450EB18C}"/>
              </a:ext>
            </a:extLst>
          </p:cNvPr>
          <p:cNvSpPr/>
          <p:nvPr/>
        </p:nvSpPr>
        <p:spPr>
          <a:xfrm>
            <a:off x="6477000" y="5208713"/>
            <a:ext cx="762000" cy="685800"/>
          </a:xfrm>
          <a:prstGeom prst="frame">
            <a:avLst>
              <a:gd name="adj1" fmla="val 1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131B2549-96B8-41C7-9075-FC7C8B829FFA}"/>
              </a:ext>
            </a:extLst>
          </p:cNvPr>
          <p:cNvSpPr/>
          <p:nvPr/>
        </p:nvSpPr>
        <p:spPr>
          <a:xfrm>
            <a:off x="9165608" y="5208713"/>
            <a:ext cx="2264391" cy="685800"/>
          </a:xfrm>
          <a:prstGeom prst="frame">
            <a:avLst>
              <a:gd name="adj1" fmla="val 1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240A2F8-C1AF-43CE-8A0A-FA641B96E7E3}"/>
              </a:ext>
            </a:extLst>
          </p:cNvPr>
          <p:cNvCxnSpPr>
            <a:cxnSpLocks/>
          </p:cNvCxnSpPr>
          <p:nvPr/>
        </p:nvCxnSpPr>
        <p:spPr>
          <a:xfrm flipV="1">
            <a:off x="7168993" y="1214110"/>
            <a:ext cx="984407" cy="30535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B048F719-C1BE-41ED-B560-09776A25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110804"/>
            <a:ext cx="13090538" cy="685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210D3B-57DF-404B-96BD-61F5D4F4716C}"/>
              </a:ext>
            </a:extLst>
          </p:cNvPr>
          <p:cNvSpPr txBox="1"/>
          <p:nvPr/>
        </p:nvSpPr>
        <p:spPr>
          <a:xfrm>
            <a:off x="762000" y="7392025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마지막 출력층은 </a:t>
            </a:r>
            <a:r>
              <a:rPr lang="en-US" altLang="ko-KR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46</a:t>
            </a:r>
          </a:p>
          <a:p>
            <a:pPr algn="l"/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입력 샘플에 대해 </a:t>
            </a:r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46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차원 벡터를 출력한다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90B2D-0BBB-47CA-B81D-A63BC3AF665A}"/>
              </a:ext>
            </a:extLst>
          </p:cNvPr>
          <p:cNvSpPr txBox="1"/>
          <p:nvPr/>
        </p:nvSpPr>
        <p:spPr>
          <a:xfrm>
            <a:off x="11790528" y="7505700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softmax</a:t>
            </a:r>
            <a:r>
              <a:rPr lang="en-US" altLang="ko-KR" sz="32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활성화 함수 사용</a:t>
            </a:r>
            <a:endParaRPr lang="en-US" altLang="ko-KR" sz="3200" b="1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46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출력 클래스에 대한 확률 분포를 출력하며</a:t>
            </a:r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총합은 </a:t>
            </a:r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6E6D14A-9858-4893-81BE-19A3821B8E2B}"/>
              </a:ext>
            </a:extLst>
          </p:cNvPr>
          <p:cNvCxnSpPr>
            <a:cxnSpLocks/>
          </p:cNvCxnSpPr>
          <p:nvPr/>
        </p:nvCxnSpPr>
        <p:spPr>
          <a:xfrm flipV="1">
            <a:off x="4648200" y="5844990"/>
            <a:ext cx="1996062" cy="1889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F15D44-A2D1-4F95-B9EB-B2076250D8D3}"/>
              </a:ext>
            </a:extLst>
          </p:cNvPr>
          <p:cNvCxnSpPr>
            <a:cxnSpLocks/>
          </p:cNvCxnSpPr>
          <p:nvPr/>
        </p:nvCxnSpPr>
        <p:spPr>
          <a:xfrm flipH="1" flipV="1">
            <a:off x="11397018" y="5894513"/>
            <a:ext cx="2547582" cy="16111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액자 27">
            <a:extLst>
              <a:ext uri="{FF2B5EF4-FFF2-40B4-BE49-F238E27FC236}">
                <a16:creationId xmlns:a16="http://schemas.microsoft.com/office/drawing/2014/main" id="{AEA96E82-D2C0-4EDD-B59D-1EDC3CD62C04}"/>
              </a:ext>
            </a:extLst>
          </p:cNvPr>
          <p:cNvSpPr/>
          <p:nvPr/>
        </p:nvSpPr>
        <p:spPr>
          <a:xfrm>
            <a:off x="8258640" y="6092927"/>
            <a:ext cx="3780960" cy="685799"/>
          </a:xfrm>
          <a:prstGeom prst="frame">
            <a:avLst>
              <a:gd name="adj1" fmla="val 1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D60228A-C1BB-4F91-A729-FF83FEB080BE}"/>
              </a:ext>
            </a:extLst>
          </p:cNvPr>
          <p:cNvCxnSpPr>
            <a:cxnSpLocks/>
          </p:cNvCxnSpPr>
          <p:nvPr/>
        </p:nvCxnSpPr>
        <p:spPr>
          <a:xfrm flipV="1">
            <a:off x="8548578" y="6700106"/>
            <a:ext cx="1486734" cy="21384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C13A00-1586-431B-96D2-BA1400FA341D}"/>
              </a:ext>
            </a:extLst>
          </p:cNvPr>
          <p:cNvSpPr txBox="1"/>
          <p:nvPr/>
        </p:nvSpPr>
        <p:spPr>
          <a:xfrm>
            <a:off x="4648200" y="8906132"/>
            <a:ext cx="886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두 확률 분포 사이의 거리를 최소화</a:t>
            </a:r>
            <a:endParaRPr lang="en-US" altLang="ko-KR" sz="3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</a:t>
            </a:r>
            <a:r>
              <a:rPr lang="ko-KR" altLang="en-US" sz="28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네트워크가 출력한 확률 분포</a:t>
            </a:r>
            <a:r>
              <a:rPr lang="en-US" altLang="ko-KR" sz="28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</a:t>
            </a:r>
            <a:r>
              <a:rPr lang="ko-KR" altLang="en-US" sz="28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진짜 레이블의 분포</a:t>
            </a:r>
            <a:endParaRPr lang="en-US" altLang="ko-KR" sz="2800" dirty="0">
              <a:solidFill>
                <a:srgbClr val="C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0" y="3121595"/>
            <a:ext cx="1142216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1000</a:t>
            </a:r>
            <a:r>
              <a:rPr lang="ko-KR" altLang="en-US" sz="40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떼어서 검증세트 준비</a:t>
            </a:r>
            <a:r>
              <a:rPr lang="en-US" altLang="ko-KR" sz="4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lang="ko-KR" altLang="en-US" sz="3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후  </a:t>
            </a:r>
            <a:r>
              <a:rPr lang="ko-KR" altLang="en-US" sz="4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</a:t>
            </a:r>
            <a:endParaRPr lang="en-US" altLang="ko-KR" sz="3600" b="1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6E23B36-8B74-4E56-998D-6C4FDF6D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5" y="1562101"/>
            <a:ext cx="7401218" cy="40165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C243CF-D1B7-4B6A-AC48-20B2064E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08757"/>
            <a:ext cx="15925800" cy="35212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07DA7-B1BA-40F4-8035-9C587B0D3043}"/>
              </a:ext>
            </a:extLst>
          </p:cNvPr>
          <p:cNvSpPr txBox="1"/>
          <p:nvPr/>
        </p:nvSpPr>
        <p:spPr>
          <a:xfrm>
            <a:off x="304800" y="4191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3.5.4 </a:t>
            </a:r>
            <a:r>
              <a:rPr lang="ko-KR" altLang="en-US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 검증</a:t>
            </a:r>
          </a:p>
        </p:txBody>
      </p:sp>
    </p:spTree>
    <p:extLst>
      <p:ext uri="{BB962C8B-B14F-4D97-AF65-F5344CB8AC3E}">
        <p14:creationId xmlns:p14="http://schemas.microsoft.com/office/powerpoint/2010/main" val="7643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6DF727B-C2E4-455C-B16F-D27803DCF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488185"/>
            <a:ext cx="7391400" cy="53106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676047-D089-47EF-AA88-34316C796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88185"/>
            <a:ext cx="7391400" cy="5275125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F280F0D2-1168-418C-B28A-C29A8C6AB4CF}"/>
              </a:ext>
            </a:extLst>
          </p:cNvPr>
          <p:cNvSpPr/>
          <p:nvPr/>
        </p:nvSpPr>
        <p:spPr>
          <a:xfrm>
            <a:off x="13101964" y="3619500"/>
            <a:ext cx="4408796" cy="1351355"/>
          </a:xfrm>
          <a:prstGeom prst="frame">
            <a:avLst>
              <a:gd name="adj1" fmla="val 106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512D8-A1B1-4521-B6F1-BAF02F1602B3}"/>
              </a:ext>
            </a:extLst>
          </p:cNvPr>
          <p:cNvSpPr txBox="1"/>
          <p:nvPr/>
        </p:nvSpPr>
        <p:spPr>
          <a:xfrm>
            <a:off x="304800" y="4191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3.5.4 </a:t>
            </a:r>
            <a:r>
              <a:rPr lang="ko-KR" altLang="en-US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 검증</a:t>
            </a: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E1073A3-3D8E-44E5-861E-F85F96C96A8D}"/>
              </a:ext>
            </a:extLst>
          </p:cNvPr>
          <p:cNvSpPr/>
          <p:nvPr/>
        </p:nvSpPr>
        <p:spPr>
          <a:xfrm>
            <a:off x="3744604" y="4838700"/>
            <a:ext cx="4408796" cy="1351355"/>
          </a:xfrm>
          <a:prstGeom prst="frame">
            <a:avLst>
              <a:gd name="adj1" fmla="val 106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9D3DD7DA-03E0-43D7-83EC-9C2BE7278F9D}"/>
              </a:ext>
            </a:extLst>
          </p:cNvPr>
          <p:cNvSpPr txBox="1"/>
          <p:nvPr/>
        </p:nvSpPr>
        <p:spPr>
          <a:xfrm>
            <a:off x="7848600" y="1021061"/>
            <a:ext cx="3200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과적합</a:t>
            </a:r>
            <a:r>
              <a:rPr lang="ko-KR" altLang="en-US" sz="44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발생</a:t>
            </a:r>
            <a:endParaRPr lang="en-US" altLang="ko-KR" sz="4000" b="1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E300B5C-E752-4E23-85F6-455627D449DB}"/>
              </a:ext>
            </a:extLst>
          </p:cNvPr>
          <p:cNvCxnSpPr>
            <a:cxnSpLocks/>
          </p:cNvCxnSpPr>
          <p:nvPr/>
        </p:nvCxnSpPr>
        <p:spPr>
          <a:xfrm flipV="1">
            <a:off x="8045292" y="1917287"/>
            <a:ext cx="984407" cy="30535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667604-AA34-466A-9D7C-97A8A5FE913B}"/>
              </a:ext>
            </a:extLst>
          </p:cNvPr>
          <p:cNvCxnSpPr>
            <a:cxnSpLocks/>
          </p:cNvCxnSpPr>
          <p:nvPr/>
        </p:nvCxnSpPr>
        <p:spPr>
          <a:xfrm flipH="1" flipV="1">
            <a:off x="9626700" y="1917287"/>
            <a:ext cx="3703687" cy="18546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6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EC747D-9B13-41FB-BA71-BFAA9C800301}"/>
              </a:ext>
            </a:extLst>
          </p:cNvPr>
          <p:cNvSpPr txBox="1"/>
          <p:nvPr/>
        </p:nvSpPr>
        <p:spPr>
          <a:xfrm>
            <a:off x="304800" y="4191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3.5.5 </a:t>
            </a:r>
            <a:r>
              <a:rPr lang="ko-KR" altLang="en-US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데이터에 대해 예측하기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2330DE-12B2-486D-BA15-29003BC00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62980"/>
            <a:ext cx="6683940" cy="3429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B3E04F-51E8-4C60-BB35-95E998EC0E93}"/>
              </a:ext>
            </a:extLst>
          </p:cNvPr>
          <p:cNvSpPr/>
          <p:nvPr/>
        </p:nvSpPr>
        <p:spPr>
          <a:xfrm>
            <a:off x="5867400" y="3771900"/>
            <a:ext cx="48006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#</a:t>
            </a:r>
            <a:r>
              <a:rPr lang="ko-KR" altLang="en-US" sz="27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항목의 길이가 </a:t>
            </a:r>
            <a:r>
              <a:rPr lang="en-US" altLang="ko-KR" sz="27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46</a:t>
            </a:r>
            <a:r>
              <a:rPr lang="ko-KR" altLang="en-US" sz="27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 벡터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8C9D26-01A5-49DA-8F2C-530F86C17376}"/>
              </a:ext>
            </a:extLst>
          </p:cNvPr>
          <p:cNvSpPr/>
          <p:nvPr/>
        </p:nvSpPr>
        <p:spPr>
          <a:xfrm>
            <a:off x="6743700" y="4442430"/>
            <a:ext cx="32385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#</a:t>
            </a:r>
            <a:r>
              <a:rPr lang="ko-KR" altLang="en-US" sz="27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벡터의 원소합은 </a:t>
            </a:r>
            <a:r>
              <a:rPr lang="en-US" altLang="ko-KR" sz="27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ko-KR" altLang="en-US" sz="2700" dirty="0">
              <a:solidFill>
                <a:srgbClr val="008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02409A-4820-4AB6-B11A-1DCEB0BEC0F6}"/>
              </a:ext>
            </a:extLst>
          </p:cNvPr>
          <p:cNvSpPr/>
          <p:nvPr/>
        </p:nvSpPr>
        <p:spPr>
          <a:xfrm>
            <a:off x="3752850" y="5143500"/>
            <a:ext cx="42291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#</a:t>
            </a:r>
            <a:r>
              <a:rPr lang="ko-KR" altLang="en-US" sz="2700" dirty="0">
                <a:solidFill>
                  <a:srgbClr val="008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확률이 높은 클래스</a:t>
            </a:r>
          </a:p>
        </p:txBody>
      </p:sp>
    </p:spTree>
    <p:extLst>
      <p:ext uri="{BB962C8B-B14F-4D97-AF65-F5344CB8AC3E}">
        <p14:creationId xmlns:p14="http://schemas.microsoft.com/office/powerpoint/2010/main" val="53703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557DA6C-06B6-4F75-BA0B-177933A642A6}"/>
              </a:ext>
            </a:extLst>
          </p:cNvPr>
          <p:cNvSpPr txBox="1"/>
          <p:nvPr/>
        </p:nvSpPr>
        <p:spPr>
          <a:xfrm>
            <a:off x="3962400" y="7707288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손실함수 변경</a:t>
            </a:r>
            <a:endParaRPr lang="en-US" altLang="ko-KR" sz="3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수학적으로는 기존의 </a:t>
            </a:r>
            <a:r>
              <a:rPr lang="en-US" altLang="ko-KR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categorical_crossentropy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동일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8A8A9-2046-46F2-A600-F6FC4200EAD6}"/>
              </a:ext>
            </a:extLst>
          </p:cNvPr>
          <p:cNvSpPr txBox="1"/>
          <p:nvPr/>
        </p:nvSpPr>
        <p:spPr>
          <a:xfrm>
            <a:off x="304800" y="419100"/>
            <a:ext cx="998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3.5.6 </a:t>
            </a:r>
            <a:r>
              <a:rPr lang="ko-KR" altLang="en-US" sz="28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레이블과 손실을 다루는 다른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DA62EB-FAF9-4888-8798-9C5C0CC4D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24300"/>
            <a:ext cx="13914299" cy="13716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6ACFE6B-F986-42CA-9854-49C043AF9660}"/>
              </a:ext>
            </a:extLst>
          </p:cNvPr>
          <p:cNvSpPr/>
          <p:nvPr/>
        </p:nvSpPr>
        <p:spPr>
          <a:xfrm>
            <a:off x="6781800" y="4675313"/>
            <a:ext cx="5105400" cy="685800"/>
          </a:xfrm>
          <a:prstGeom prst="frame">
            <a:avLst>
              <a:gd name="adj1" fmla="val 1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8194FD-398D-4E03-B390-B03BA101BAB2}"/>
              </a:ext>
            </a:extLst>
          </p:cNvPr>
          <p:cNvCxnSpPr>
            <a:cxnSpLocks/>
          </p:cNvCxnSpPr>
          <p:nvPr/>
        </p:nvCxnSpPr>
        <p:spPr>
          <a:xfrm flipV="1">
            <a:off x="9144000" y="5295900"/>
            <a:ext cx="472062" cy="2209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액자 11">
            <a:extLst>
              <a:ext uri="{FF2B5EF4-FFF2-40B4-BE49-F238E27FC236}">
                <a16:creationId xmlns:a16="http://schemas.microsoft.com/office/drawing/2014/main" id="{2A5F940D-C825-43D5-B970-145CDF196CD6}"/>
              </a:ext>
            </a:extLst>
          </p:cNvPr>
          <p:cNvSpPr/>
          <p:nvPr/>
        </p:nvSpPr>
        <p:spPr>
          <a:xfrm>
            <a:off x="762000" y="3854354"/>
            <a:ext cx="5257800" cy="1136745"/>
          </a:xfrm>
          <a:prstGeom prst="frame">
            <a:avLst>
              <a:gd name="adj1" fmla="val 81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FA0459-7276-4BAF-AE3E-39404B3D4CEA}"/>
              </a:ext>
            </a:extLst>
          </p:cNvPr>
          <p:cNvCxnSpPr>
            <a:cxnSpLocks/>
          </p:cNvCxnSpPr>
          <p:nvPr/>
        </p:nvCxnSpPr>
        <p:spPr>
          <a:xfrm flipV="1">
            <a:off x="3048000" y="2462285"/>
            <a:ext cx="5943600" cy="14389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391097-DEA9-4065-921C-7F123D37DF7F}"/>
              </a:ext>
            </a:extLst>
          </p:cNvPr>
          <p:cNvSpPr txBox="1"/>
          <p:nvPr/>
        </p:nvSpPr>
        <p:spPr>
          <a:xfrm>
            <a:off x="8478672" y="1914234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정수 </a:t>
            </a:r>
            <a:r>
              <a:rPr lang="ko-KR" altLang="en-US" sz="32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텐서로</a:t>
            </a:r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3D7CF-D25F-4947-B0CB-4BA4C2C80148}"/>
              </a:ext>
            </a:extLst>
          </p:cNvPr>
          <p:cNvSpPr txBox="1"/>
          <p:nvPr/>
        </p:nvSpPr>
        <p:spPr>
          <a:xfrm>
            <a:off x="-206991" y="1286133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레이블 인코딩</a:t>
            </a:r>
            <a:endParaRPr lang="ko-KR" altLang="en-US" sz="3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2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372</Words>
  <Application>Microsoft Office PowerPoint</Application>
  <PresentationFormat>사용자 지정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Calibri</vt:lpstr>
      <vt:lpstr>에스코어 드림 6 Bold</vt:lpstr>
      <vt:lpstr>Arial</vt:lpstr>
      <vt:lpstr>에스코어 드림 4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류하영</cp:lastModifiedBy>
  <cp:revision>22</cp:revision>
  <dcterms:created xsi:type="dcterms:W3CDTF">2022-01-11T10:31:07Z</dcterms:created>
  <dcterms:modified xsi:type="dcterms:W3CDTF">2022-01-18T02:21:00Z</dcterms:modified>
</cp:coreProperties>
</file>