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309" r:id="rId4"/>
    <p:sldId id="259" r:id="rId5"/>
    <p:sldId id="274" r:id="rId6"/>
    <p:sldId id="289" r:id="rId7"/>
    <p:sldId id="296" r:id="rId8"/>
    <p:sldId id="298" r:id="rId9"/>
    <p:sldId id="292" r:id="rId10"/>
    <p:sldId id="319" r:id="rId11"/>
    <p:sldId id="317" r:id="rId12"/>
    <p:sldId id="318" r:id="rId13"/>
    <p:sldId id="291" r:id="rId14"/>
    <p:sldId id="326" r:id="rId15"/>
    <p:sldId id="321" r:id="rId16"/>
    <p:sldId id="320" r:id="rId17"/>
    <p:sldId id="323" r:id="rId18"/>
    <p:sldId id="325" r:id="rId19"/>
    <p:sldId id="301" r:id="rId20"/>
    <p:sldId id="302" r:id="rId21"/>
    <p:sldId id="294" r:id="rId22"/>
    <p:sldId id="299" r:id="rId23"/>
    <p:sldId id="300" r:id="rId24"/>
    <p:sldId id="287" r:id="rId25"/>
    <p:sldId id="303" r:id="rId26"/>
    <p:sldId id="308" r:id="rId27"/>
    <p:sldId id="304" r:id="rId28"/>
    <p:sldId id="311" r:id="rId29"/>
    <p:sldId id="310" r:id="rId30"/>
    <p:sldId id="305" r:id="rId31"/>
    <p:sldId id="314" r:id="rId32"/>
    <p:sldId id="306" r:id="rId33"/>
    <p:sldId id="315" r:id="rId34"/>
    <p:sldId id="307" r:id="rId35"/>
    <p:sldId id="316" r:id="rId36"/>
    <p:sldId id="270" r:id="rId37"/>
  </p:sldIdLst>
  <p:sldSz cx="18288000" cy="10287000"/>
  <p:notesSz cx="10287000" cy="18288000"/>
  <p:embeddedFontLst>
    <p:embeddedFont>
      <p:font typeface="Abadi" panose="020B0604020104020204" pitchFamily="34" charset="0"/>
      <p:regular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Open Sans ExtraBold" panose="020B0906030804020204" pitchFamily="34" charset="0"/>
      <p:bold r:id="rId44"/>
      <p:boldItalic r:id="rId45"/>
    </p:embeddedFont>
    <p:embeddedFont>
      <p:font typeface="맑은 고딕" panose="020B0503020000020004" pitchFamily="50" charset="-127"/>
      <p:regular r:id="rId46"/>
      <p:bold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90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1767D-0127-4E27-8F23-DF9D72649308}" v="111" dt="2022-01-11T03:28:55.338"/>
    <p1510:client id="{7BE11138-4B4A-4425-A9B1-E6C0642CFFBF}" v="1472" dt="2022-01-11T09:54:07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AD086-1505-4785-9271-000FBCB1D32B}" type="doc">
      <dgm:prSet loTypeId="urn:microsoft.com/office/officeart/2005/8/layout/v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8795470-4D4B-4737-8447-9EDCFBDA684F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5000" dirty="0"/>
            <a:t>분류</a:t>
          </a:r>
        </a:p>
      </dgm:t>
    </dgm:pt>
    <dgm:pt modelId="{7037A877-B39C-434A-9A5C-8A2E8FD5E6DF}" type="parTrans" cxnId="{DE9980AB-EE1C-4F0B-95CF-B0E747C6459A}">
      <dgm:prSet/>
      <dgm:spPr/>
      <dgm:t>
        <a:bodyPr/>
        <a:lstStyle/>
        <a:p>
          <a:pPr latinLnBrk="1"/>
          <a:endParaRPr lang="ko-KR" altLang="en-US"/>
        </a:p>
      </dgm:t>
    </dgm:pt>
    <dgm:pt modelId="{5B948D6B-0BC5-44D0-8BA6-73A7386738B9}" type="sibTrans" cxnId="{DE9980AB-EE1C-4F0B-95CF-B0E747C6459A}">
      <dgm:prSet/>
      <dgm:spPr/>
      <dgm:t>
        <a:bodyPr/>
        <a:lstStyle/>
        <a:p>
          <a:pPr latinLnBrk="1"/>
          <a:endParaRPr lang="ko-KR" altLang="en-US"/>
        </a:p>
      </dgm:t>
    </dgm:pt>
    <dgm:pt modelId="{5CE1625E-B80A-4271-8D48-FE9E1A4C21DB}">
      <dgm:prSet phldrT="[텍스트]"/>
      <dgm:spPr/>
      <dgm:t>
        <a:bodyPr/>
        <a:lstStyle/>
        <a:p>
          <a:pPr latinLnBrk="1"/>
          <a:r>
            <a:rPr lang="ko-KR" altLang="en-US" dirty="0"/>
            <a:t>불연속한 값</a:t>
          </a:r>
          <a:r>
            <a:rPr lang="en-US" altLang="ko-KR" dirty="0"/>
            <a:t>(</a:t>
          </a:r>
          <a:r>
            <a:rPr lang="ko-KR" altLang="en-US" dirty="0"/>
            <a:t>그룹 </a:t>
          </a:r>
          <a:r>
            <a:rPr lang="en-US" altLang="ko-KR" dirty="0"/>
            <a:t>,</a:t>
          </a:r>
          <a:r>
            <a:rPr lang="ko-KR" altLang="en-US" dirty="0"/>
            <a:t>계층 등</a:t>
          </a:r>
          <a:r>
            <a:rPr lang="en-US" altLang="ko-KR" dirty="0"/>
            <a:t>)</a:t>
          </a:r>
          <a:r>
            <a:rPr lang="ko-KR" altLang="en-US" dirty="0"/>
            <a:t>을 예측하는 문제</a:t>
          </a:r>
        </a:p>
      </dgm:t>
    </dgm:pt>
    <dgm:pt modelId="{8B223F35-D09F-4CC1-908B-04B341D2F259}" type="parTrans" cxnId="{C4A8AB0C-DFEB-4D55-8D04-C129470AA4FA}">
      <dgm:prSet/>
      <dgm:spPr/>
      <dgm:t>
        <a:bodyPr/>
        <a:lstStyle/>
        <a:p>
          <a:pPr latinLnBrk="1"/>
          <a:endParaRPr lang="ko-KR" altLang="en-US"/>
        </a:p>
      </dgm:t>
    </dgm:pt>
    <dgm:pt modelId="{A99F3DB2-6B08-4AF9-B22F-C744A968BA01}" type="sibTrans" cxnId="{C4A8AB0C-DFEB-4D55-8D04-C129470AA4FA}">
      <dgm:prSet/>
      <dgm:spPr/>
      <dgm:t>
        <a:bodyPr/>
        <a:lstStyle/>
        <a:p>
          <a:pPr latinLnBrk="1"/>
          <a:endParaRPr lang="ko-KR" altLang="en-US"/>
        </a:p>
      </dgm:t>
    </dgm:pt>
    <dgm:pt modelId="{D0703E8A-5C25-4976-889F-C3CE299E23F8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5000" dirty="0"/>
            <a:t>회귀</a:t>
          </a:r>
        </a:p>
      </dgm:t>
    </dgm:pt>
    <dgm:pt modelId="{53663E03-A4F7-4879-944A-D31239982727}" type="parTrans" cxnId="{C6E4CD19-EC9B-409B-BEDC-763CBE966B35}">
      <dgm:prSet/>
      <dgm:spPr/>
      <dgm:t>
        <a:bodyPr/>
        <a:lstStyle/>
        <a:p>
          <a:pPr latinLnBrk="1"/>
          <a:endParaRPr lang="ko-KR" altLang="en-US"/>
        </a:p>
      </dgm:t>
    </dgm:pt>
    <dgm:pt modelId="{9B18E478-164C-4869-8C78-480FDC8ED82E}" type="sibTrans" cxnId="{C6E4CD19-EC9B-409B-BEDC-763CBE966B35}">
      <dgm:prSet/>
      <dgm:spPr/>
      <dgm:t>
        <a:bodyPr/>
        <a:lstStyle/>
        <a:p>
          <a:pPr latinLnBrk="1"/>
          <a:endParaRPr lang="ko-KR" altLang="en-US"/>
        </a:p>
      </dgm:t>
    </dgm:pt>
    <dgm:pt modelId="{FF880D37-5325-470D-A624-EDBEBB813C07}">
      <dgm:prSet phldrT="[텍스트]"/>
      <dgm:spPr/>
      <dgm:t>
        <a:bodyPr/>
        <a:lstStyle/>
        <a:p>
          <a:pPr latinLnBrk="1"/>
          <a:r>
            <a:rPr lang="ko-KR" altLang="en-US" dirty="0"/>
            <a:t>연속성이 있는 실수를 예측하는 문제</a:t>
          </a:r>
        </a:p>
      </dgm:t>
    </dgm:pt>
    <dgm:pt modelId="{7C8F7FC2-70DE-4336-85AC-C73F5484ACFD}" type="parTrans" cxnId="{64363BFF-0E19-447C-839C-25848977BEFD}">
      <dgm:prSet/>
      <dgm:spPr/>
      <dgm:t>
        <a:bodyPr/>
        <a:lstStyle/>
        <a:p>
          <a:pPr latinLnBrk="1"/>
          <a:endParaRPr lang="ko-KR" altLang="en-US"/>
        </a:p>
      </dgm:t>
    </dgm:pt>
    <dgm:pt modelId="{5D448F58-17D1-418D-A3B8-64192C5DAD99}" type="sibTrans" cxnId="{64363BFF-0E19-447C-839C-25848977BEFD}">
      <dgm:prSet/>
      <dgm:spPr/>
      <dgm:t>
        <a:bodyPr/>
        <a:lstStyle/>
        <a:p>
          <a:pPr latinLnBrk="1"/>
          <a:endParaRPr lang="ko-KR" altLang="en-US"/>
        </a:p>
      </dgm:t>
    </dgm:pt>
    <dgm:pt modelId="{FF737B48-1E64-42EC-B8D9-8E41912C8D03}">
      <dgm:prSet phldrT="[텍스트]"/>
      <dgm:spPr/>
      <dgm:t>
        <a:bodyPr/>
        <a:lstStyle/>
        <a:p>
          <a:pPr latinLnBrk="1"/>
          <a:r>
            <a:rPr lang="ko-KR" altLang="en-US" dirty="0"/>
            <a:t>타겟을 예측하는 그룹을 찾아내야 함</a:t>
          </a:r>
        </a:p>
      </dgm:t>
    </dgm:pt>
    <dgm:pt modelId="{56FDC844-7B9D-4273-902F-5380A1205170}" type="parTrans" cxnId="{D8355C81-58B8-4404-9EA3-555B3B781B86}">
      <dgm:prSet/>
      <dgm:spPr/>
      <dgm:t>
        <a:bodyPr/>
        <a:lstStyle/>
        <a:p>
          <a:pPr latinLnBrk="1"/>
          <a:endParaRPr lang="ko-KR" altLang="en-US"/>
        </a:p>
      </dgm:t>
    </dgm:pt>
    <dgm:pt modelId="{892FEA64-9F17-4F3E-B0C2-2FE7EA25C032}" type="sibTrans" cxnId="{D8355C81-58B8-4404-9EA3-555B3B781B86}">
      <dgm:prSet/>
      <dgm:spPr/>
      <dgm:t>
        <a:bodyPr/>
        <a:lstStyle/>
        <a:p>
          <a:pPr latinLnBrk="1"/>
          <a:endParaRPr lang="ko-KR" altLang="en-US"/>
        </a:p>
      </dgm:t>
    </dgm:pt>
    <dgm:pt modelId="{677D7E18-8B77-4FD0-B02A-C0CDDE2D1BAC}">
      <dgm:prSet phldrT="[텍스트]"/>
      <dgm:spPr/>
      <dgm:t>
        <a:bodyPr/>
        <a:lstStyle/>
        <a:p>
          <a:pPr latinLnBrk="1"/>
          <a:r>
            <a:rPr lang="ko-KR" altLang="en-US" dirty="0"/>
            <a:t>그룹을 나누는 함수를 찾아내야 함</a:t>
          </a:r>
        </a:p>
      </dgm:t>
    </dgm:pt>
    <dgm:pt modelId="{316FCA0D-2F28-4677-B359-7A4B701AB363}" type="parTrans" cxnId="{D8BDFD52-4C1E-4CCB-88BB-5E00C9FBFD16}">
      <dgm:prSet/>
      <dgm:spPr/>
      <dgm:t>
        <a:bodyPr/>
        <a:lstStyle/>
        <a:p>
          <a:pPr latinLnBrk="1"/>
          <a:endParaRPr lang="ko-KR" altLang="en-US"/>
        </a:p>
      </dgm:t>
    </dgm:pt>
    <dgm:pt modelId="{23AB7126-2E29-4D0E-83E2-0ED320A6FC99}" type="sibTrans" cxnId="{D8BDFD52-4C1E-4CCB-88BB-5E00C9FBFD16}">
      <dgm:prSet/>
      <dgm:spPr/>
      <dgm:t>
        <a:bodyPr/>
        <a:lstStyle/>
        <a:p>
          <a:pPr latinLnBrk="1"/>
          <a:endParaRPr lang="ko-KR" altLang="en-US"/>
        </a:p>
      </dgm:t>
    </dgm:pt>
    <dgm:pt modelId="{9C30195F-2429-464B-B8AF-987E1AB13470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240CCE0D-3DAA-47B1-BF89-12B773F7A48D}" type="parTrans" cxnId="{BC011F34-7CDF-41FF-B21E-AC6FFB3E2A39}">
      <dgm:prSet/>
      <dgm:spPr/>
      <dgm:t>
        <a:bodyPr/>
        <a:lstStyle/>
        <a:p>
          <a:pPr latinLnBrk="1"/>
          <a:endParaRPr lang="ko-KR" altLang="en-US"/>
        </a:p>
      </dgm:t>
    </dgm:pt>
    <dgm:pt modelId="{32AFECAF-7E68-49E9-9BD9-FD4E2CB44BD9}" type="sibTrans" cxnId="{BC011F34-7CDF-41FF-B21E-AC6FFB3E2A39}">
      <dgm:prSet/>
      <dgm:spPr/>
      <dgm:t>
        <a:bodyPr/>
        <a:lstStyle/>
        <a:p>
          <a:pPr latinLnBrk="1"/>
          <a:endParaRPr lang="ko-KR" altLang="en-US"/>
        </a:p>
      </dgm:t>
    </dgm:pt>
    <dgm:pt modelId="{3E28D061-25A2-4C53-AD35-93F4F1965C6E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3E6044E0-5B57-4FA4-9449-F6D766860204}" type="parTrans" cxnId="{A7978AB4-75F9-4020-B3ED-9A468F543B43}">
      <dgm:prSet/>
      <dgm:spPr/>
      <dgm:t>
        <a:bodyPr/>
        <a:lstStyle/>
        <a:p>
          <a:pPr latinLnBrk="1"/>
          <a:endParaRPr lang="ko-KR" altLang="en-US"/>
        </a:p>
      </dgm:t>
    </dgm:pt>
    <dgm:pt modelId="{455FF36B-BA3F-4818-BF8C-609F507B70CC}" type="sibTrans" cxnId="{A7978AB4-75F9-4020-B3ED-9A468F543B43}">
      <dgm:prSet/>
      <dgm:spPr/>
      <dgm:t>
        <a:bodyPr/>
        <a:lstStyle/>
        <a:p>
          <a:pPr latinLnBrk="1"/>
          <a:endParaRPr lang="ko-KR" altLang="en-US"/>
        </a:p>
      </dgm:t>
    </dgm:pt>
    <dgm:pt modelId="{ED81CDAF-9B1D-49BE-8AF6-FB775323CE6F}" type="pres">
      <dgm:prSet presAssocID="{E06AD086-1505-4785-9271-000FBCB1D32B}" presName="Name0" presStyleCnt="0">
        <dgm:presLayoutVars>
          <dgm:dir/>
          <dgm:animLvl val="lvl"/>
          <dgm:resizeHandles/>
        </dgm:presLayoutVars>
      </dgm:prSet>
      <dgm:spPr/>
    </dgm:pt>
    <dgm:pt modelId="{1423E4B0-5C79-48ED-B1FE-928CAB3234B7}" type="pres">
      <dgm:prSet presAssocID="{78795470-4D4B-4737-8447-9EDCFBDA684F}" presName="linNode" presStyleCnt="0"/>
      <dgm:spPr/>
    </dgm:pt>
    <dgm:pt modelId="{152C7121-A030-409D-91D5-20B195885A72}" type="pres">
      <dgm:prSet presAssocID="{78795470-4D4B-4737-8447-9EDCFBDA684F}" presName="parentShp" presStyleLbl="node1" presStyleIdx="0" presStyleCnt="2">
        <dgm:presLayoutVars>
          <dgm:bulletEnabled val="1"/>
        </dgm:presLayoutVars>
      </dgm:prSet>
      <dgm:spPr/>
    </dgm:pt>
    <dgm:pt modelId="{3402D60D-9442-4C5A-B63A-0B07E335FB60}" type="pres">
      <dgm:prSet presAssocID="{78795470-4D4B-4737-8447-9EDCFBDA684F}" presName="childShp" presStyleLbl="bgAccFollowNode1" presStyleIdx="0" presStyleCnt="2">
        <dgm:presLayoutVars>
          <dgm:bulletEnabled val="1"/>
        </dgm:presLayoutVars>
      </dgm:prSet>
      <dgm:spPr/>
    </dgm:pt>
    <dgm:pt modelId="{536F0122-2A33-4ABF-A08A-92F2C6477315}" type="pres">
      <dgm:prSet presAssocID="{5B948D6B-0BC5-44D0-8BA6-73A7386738B9}" presName="spacing" presStyleCnt="0"/>
      <dgm:spPr/>
    </dgm:pt>
    <dgm:pt modelId="{488E18FE-30AE-4C19-BE38-3A32C2C0D419}" type="pres">
      <dgm:prSet presAssocID="{D0703E8A-5C25-4976-889F-C3CE299E23F8}" presName="linNode" presStyleCnt="0"/>
      <dgm:spPr/>
    </dgm:pt>
    <dgm:pt modelId="{7543C489-C9D9-402D-95DF-71471A097501}" type="pres">
      <dgm:prSet presAssocID="{D0703E8A-5C25-4976-889F-C3CE299E23F8}" presName="parentShp" presStyleLbl="node1" presStyleIdx="1" presStyleCnt="2">
        <dgm:presLayoutVars>
          <dgm:bulletEnabled val="1"/>
        </dgm:presLayoutVars>
      </dgm:prSet>
      <dgm:spPr/>
    </dgm:pt>
    <dgm:pt modelId="{20FE114C-DE3B-4714-8AE2-822FE81B3BDF}" type="pres">
      <dgm:prSet presAssocID="{D0703E8A-5C25-4976-889F-C3CE299E23F8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C4A8AB0C-DFEB-4D55-8D04-C129470AA4FA}" srcId="{78795470-4D4B-4737-8447-9EDCFBDA684F}" destId="{5CE1625E-B80A-4271-8D48-FE9E1A4C21DB}" srcOrd="1" destOrd="0" parTransId="{8B223F35-D09F-4CC1-908B-04B341D2F259}" sibTransId="{A99F3DB2-6B08-4AF9-B22F-C744A968BA01}"/>
    <dgm:cxn modelId="{3E970C19-BE0C-4AFF-8C0B-73865DD49E3D}" type="presOf" srcId="{3E28D061-25A2-4C53-AD35-93F4F1965C6E}" destId="{3402D60D-9442-4C5A-B63A-0B07E335FB60}" srcOrd="0" destOrd="0" presId="urn:microsoft.com/office/officeart/2005/8/layout/vList6"/>
    <dgm:cxn modelId="{C6E4CD19-EC9B-409B-BEDC-763CBE966B35}" srcId="{E06AD086-1505-4785-9271-000FBCB1D32B}" destId="{D0703E8A-5C25-4976-889F-C3CE299E23F8}" srcOrd="1" destOrd="0" parTransId="{53663E03-A4F7-4879-944A-D31239982727}" sibTransId="{9B18E478-164C-4869-8C78-480FDC8ED82E}"/>
    <dgm:cxn modelId="{BC011F34-7CDF-41FF-B21E-AC6FFB3E2A39}" srcId="{D0703E8A-5C25-4976-889F-C3CE299E23F8}" destId="{9C30195F-2429-464B-B8AF-987E1AB13470}" srcOrd="0" destOrd="0" parTransId="{240CCE0D-3DAA-47B1-BF89-12B773F7A48D}" sibTransId="{32AFECAF-7E68-49E9-9BD9-FD4E2CB44BD9}"/>
    <dgm:cxn modelId="{0E539F4D-8B58-4171-AB88-455DCE38F25C}" type="presOf" srcId="{5CE1625E-B80A-4271-8D48-FE9E1A4C21DB}" destId="{3402D60D-9442-4C5A-B63A-0B07E335FB60}" srcOrd="0" destOrd="1" presId="urn:microsoft.com/office/officeart/2005/8/layout/vList6"/>
    <dgm:cxn modelId="{D8BDFD52-4C1E-4CCB-88BB-5E00C9FBFD16}" srcId="{78795470-4D4B-4737-8447-9EDCFBDA684F}" destId="{677D7E18-8B77-4FD0-B02A-C0CDDE2D1BAC}" srcOrd="2" destOrd="0" parTransId="{316FCA0D-2F28-4677-B359-7A4B701AB363}" sibTransId="{23AB7126-2E29-4D0E-83E2-0ED320A6FC99}"/>
    <dgm:cxn modelId="{E645247C-BBA0-45C6-A055-9A73BC9A1FF7}" type="presOf" srcId="{FF880D37-5325-470D-A624-EDBEBB813C07}" destId="{20FE114C-DE3B-4714-8AE2-822FE81B3BDF}" srcOrd="0" destOrd="1" presId="urn:microsoft.com/office/officeart/2005/8/layout/vList6"/>
    <dgm:cxn modelId="{D399737D-37B0-48E0-B4C0-473389F71938}" type="presOf" srcId="{D0703E8A-5C25-4976-889F-C3CE299E23F8}" destId="{7543C489-C9D9-402D-95DF-71471A097501}" srcOrd="0" destOrd="0" presId="urn:microsoft.com/office/officeart/2005/8/layout/vList6"/>
    <dgm:cxn modelId="{D8355C81-58B8-4404-9EA3-555B3B781B86}" srcId="{D0703E8A-5C25-4976-889F-C3CE299E23F8}" destId="{FF737B48-1E64-42EC-B8D9-8E41912C8D03}" srcOrd="2" destOrd="0" parTransId="{56FDC844-7B9D-4273-902F-5380A1205170}" sibTransId="{892FEA64-9F17-4F3E-B0C2-2FE7EA25C032}"/>
    <dgm:cxn modelId="{3B47B59C-CE76-41E5-B172-6F784224F1C7}" type="presOf" srcId="{FF737B48-1E64-42EC-B8D9-8E41912C8D03}" destId="{20FE114C-DE3B-4714-8AE2-822FE81B3BDF}" srcOrd="0" destOrd="2" presId="urn:microsoft.com/office/officeart/2005/8/layout/vList6"/>
    <dgm:cxn modelId="{DE9980AB-EE1C-4F0B-95CF-B0E747C6459A}" srcId="{E06AD086-1505-4785-9271-000FBCB1D32B}" destId="{78795470-4D4B-4737-8447-9EDCFBDA684F}" srcOrd="0" destOrd="0" parTransId="{7037A877-B39C-434A-9A5C-8A2E8FD5E6DF}" sibTransId="{5B948D6B-0BC5-44D0-8BA6-73A7386738B9}"/>
    <dgm:cxn modelId="{F19998AE-45F4-4920-B28E-FF55BEF8920C}" type="presOf" srcId="{677D7E18-8B77-4FD0-B02A-C0CDDE2D1BAC}" destId="{3402D60D-9442-4C5A-B63A-0B07E335FB60}" srcOrd="0" destOrd="2" presId="urn:microsoft.com/office/officeart/2005/8/layout/vList6"/>
    <dgm:cxn modelId="{A7978AB4-75F9-4020-B3ED-9A468F543B43}" srcId="{78795470-4D4B-4737-8447-9EDCFBDA684F}" destId="{3E28D061-25A2-4C53-AD35-93F4F1965C6E}" srcOrd="0" destOrd="0" parTransId="{3E6044E0-5B57-4FA4-9449-F6D766860204}" sibTransId="{455FF36B-BA3F-4818-BF8C-609F507B70CC}"/>
    <dgm:cxn modelId="{C41D64DF-9651-4E66-9FFF-7CF1F744C422}" type="presOf" srcId="{9C30195F-2429-464B-B8AF-987E1AB13470}" destId="{20FE114C-DE3B-4714-8AE2-822FE81B3BDF}" srcOrd="0" destOrd="0" presId="urn:microsoft.com/office/officeart/2005/8/layout/vList6"/>
    <dgm:cxn modelId="{0DF07FEA-8BBB-4B4C-9FD9-015229E3CE74}" type="presOf" srcId="{E06AD086-1505-4785-9271-000FBCB1D32B}" destId="{ED81CDAF-9B1D-49BE-8AF6-FB775323CE6F}" srcOrd="0" destOrd="0" presId="urn:microsoft.com/office/officeart/2005/8/layout/vList6"/>
    <dgm:cxn modelId="{E833D5F4-5124-49E3-86B9-31DA0C766828}" type="presOf" srcId="{78795470-4D4B-4737-8447-9EDCFBDA684F}" destId="{152C7121-A030-409D-91D5-20B195885A72}" srcOrd="0" destOrd="0" presId="urn:microsoft.com/office/officeart/2005/8/layout/vList6"/>
    <dgm:cxn modelId="{64363BFF-0E19-447C-839C-25848977BEFD}" srcId="{D0703E8A-5C25-4976-889F-C3CE299E23F8}" destId="{FF880D37-5325-470D-A624-EDBEBB813C07}" srcOrd="1" destOrd="0" parTransId="{7C8F7FC2-70DE-4336-85AC-C73F5484ACFD}" sibTransId="{5D448F58-17D1-418D-A3B8-64192C5DAD99}"/>
    <dgm:cxn modelId="{A8D3CC42-CF6A-48F2-BBC1-1ED7D8E10D5E}" type="presParOf" srcId="{ED81CDAF-9B1D-49BE-8AF6-FB775323CE6F}" destId="{1423E4B0-5C79-48ED-B1FE-928CAB3234B7}" srcOrd="0" destOrd="0" presId="urn:microsoft.com/office/officeart/2005/8/layout/vList6"/>
    <dgm:cxn modelId="{B86EC5EC-59BE-46B9-ABB6-10252C84EC8E}" type="presParOf" srcId="{1423E4B0-5C79-48ED-B1FE-928CAB3234B7}" destId="{152C7121-A030-409D-91D5-20B195885A72}" srcOrd="0" destOrd="0" presId="urn:microsoft.com/office/officeart/2005/8/layout/vList6"/>
    <dgm:cxn modelId="{F7BA98FB-CAAA-4AA4-9C72-B89473B210AD}" type="presParOf" srcId="{1423E4B0-5C79-48ED-B1FE-928CAB3234B7}" destId="{3402D60D-9442-4C5A-B63A-0B07E335FB60}" srcOrd="1" destOrd="0" presId="urn:microsoft.com/office/officeart/2005/8/layout/vList6"/>
    <dgm:cxn modelId="{94946D93-672A-49A1-929A-180A92D23CB7}" type="presParOf" srcId="{ED81CDAF-9B1D-49BE-8AF6-FB775323CE6F}" destId="{536F0122-2A33-4ABF-A08A-92F2C6477315}" srcOrd="1" destOrd="0" presId="urn:microsoft.com/office/officeart/2005/8/layout/vList6"/>
    <dgm:cxn modelId="{BB9F43F8-4BFE-4104-B2DA-2434B15732A3}" type="presParOf" srcId="{ED81CDAF-9B1D-49BE-8AF6-FB775323CE6F}" destId="{488E18FE-30AE-4C19-BE38-3A32C2C0D419}" srcOrd="2" destOrd="0" presId="urn:microsoft.com/office/officeart/2005/8/layout/vList6"/>
    <dgm:cxn modelId="{7767D022-E363-4A17-AAB0-4863E3F1B385}" type="presParOf" srcId="{488E18FE-30AE-4C19-BE38-3A32C2C0D419}" destId="{7543C489-C9D9-402D-95DF-71471A097501}" srcOrd="0" destOrd="0" presId="urn:microsoft.com/office/officeart/2005/8/layout/vList6"/>
    <dgm:cxn modelId="{A761DE12-14A5-4640-BCBD-1A75C1B703C7}" type="presParOf" srcId="{488E18FE-30AE-4C19-BE38-3A32C2C0D419}" destId="{20FE114C-DE3B-4714-8AE2-822FE81B3BD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158DC1-7894-4A25-8CAF-D94170FE6E6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05F4E96-AD29-4BF5-856E-9503A9C8A059}">
      <dgm:prSet phldrT="[텍스트]" custT="1"/>
      <dgm:spPr/>
      <dgm:t>
        <a:bodyPr/>
        <a:lstStyle/>
        <a:p>
          <a:pPr latinLnBrk="1"/>
          <a:r>
            <a:rPr lang="ko-KR" altLang="en-US" sz="3200" dirty="0">
              <a:latin typeface="+mj-lt"/>
            </a:rPr>
            <a:t>특이한 변종</a:t>
          </a:r>
        </a:p>
      </dgm:t>
    </dgm:pt>
    <dgm:pt modelId="{A65D487B-FD24-4C7D-8621-3EBE7DF26A95}" type="parTrans" cxnId="{3ABCB78D-6945-43B6-AFCB-1EAF0C5A8FA2}">
      <dgm:prSet/>
      <dgm:spPr/>
      <dgm:t>
        <a:bodyPr/>
        <a:lstStyle/>
        <a:p>
          <a:pPr latinLnBrk="1"/>
          <a:endParaRPr lang="ko-KR" altLang="en-US"/>
        </a:p>
      </dgm:t>
    </dgm:pt>
    <dgm:pt modelId="{6AD74624-3BDE-466F-B81A-6D1A340105C7}" type="sibTrans" cxnId="{3ABCB78D-6945-43B6-AFCB-1EAF0C5A8FA2}">
      <dgm:prSet/>
      <dgm:spPr/>
      <dgm:t>
        <a:bodyPr/>
        <a:lstStyle/>
        <a:p>
          <a:pPr latinLnBrk="1"/>
          <a:endParaRPr lang="ko-KR" altLang="en-US"/>
        </a:p>
      </dgm:t>
    </dgm:pt>
    <dgm:pt modelId="{C381BFB7-1D43-4F0A-81ED-829A387F871B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endParaRPr lang="en-US" altLang="ko-KR" sz="2400" dirty="0"/>
        </a:p>
        <a:p>
          <a:pPr latinLnBrk="1">
            <a:lnSpc>
              <a:spcPct val="100000"/>
            </a:lnSpc>
          </a:pPr>
          <a:r>
            <a:rPr lang="ko-KR" altLang="en-US" sz="2400" dirty="0"/>
            <a:t>시퀀스 생성</a:t>
          </a:r>
          <a:r>
            <a:rPr lang="en-US" altLang="ko-KR" sz="2400" dirty="0"/>
            <a:t>: </a:t>
          </a:r>
          <a:r>
            <a:rPr lang="ko-KR" altLang="en-US" sz="2400" dirty="0"/>
            <a:t>사진이 주어지면 이를 설명하는 캡션을 생성</a:t>
          </a:r>
          <a:endParaRPr lang="en-US" altLang="ko-KR" sz="2000" dirty="0"/>
        </a:p>
        <a:p>
          <a:pPr latinLnBrk="1">
            <a:lnSpc>
              <a:spcPct val="90000"/>
            </a:lnSpc>
          </a:pPr>
          <a:endParaRPr lang="ko-KR" altLang="en-US" sz="2000" dirty="0"/>
        </a:p>
      </dgm:t>
    </dgm:pt>
    <dgm:pt modelId="{6761E33D-269C-4D0E-A210-CDD6A3665762}" type="parTrans" cxnId="{9F6EE8D1-41A2-45E2-BFCA-AA1BEAB244B9}">
      <dgm:prSet/>
      <dgm:spPr/>
      <dgm:t>
        <a:bodyPr/>
        <a:lstStyle/>
        <a:p>
          <a:pPr latinLnBrk="1"/>
          <a:endParaRPr lang="ko-KR" altLang="en-US"/>
        </a:p>
      </dgm:t>
    </dgm:pt>
    <dgm:pt modelId="{D59690BE-D8CD-4D5F-A33A-05D40533BE77}" type="sibTrans" cxnId="{9F6EE8D1-41A2-45E2-BFCA-AA1BEAB244B9}">
      <dgm:prSet/>
      <dgm:spPr/>
      <dgm:t>
        <a:bodyPr/>
        <a:lstStyle/>
        <a:p>
          <a:pPr latinLnBrk="1"/>
          <a:endParaRPr lang="ko-KR" altLang="en-US"/>
        </a:p>
      </dgm:t>
    </dgm:pt>
    <dgm:pt modelId="{4B79EFE5-706D-40DB-A2D9-56E824EC719C}">
      <dgm:prSet phldrT="[텍스트]" custT="1"/>
      <dgm:spPr/>
      <dgm:t>
        <a:bodyPr/>
        <a:lstStyle/>
        <a:p>
          <a:pPr latinLnBrk="1"/>
          <a:endParaRPr lang="en-US" altLang="ko-KR" sz="2400" dirty="0"/>
        </a:p>
        <a:p>
          <a:pPr latinLnBrk="1"/>
          <a:r>
            <a:rPr lang="ko-KR" altLang="en-US" sz="2400" dirty="0"/>
            <a:t>물체 감지</a:t>
          </a:r>
          <a:r>
            <a:rPr lang="en-US" altLang="ko-KR" sz="2400" dirty="0"/>
            <a:t>: </a:t>
          </a:r>
          <a:r>
            <a:rPr lang="ko-KR" altLang="en-US" sz="2400" dirty="0"/>
            <a:t>사진이 주어지면 사진 안의 특정 물체 주위에 경계상자를 그림</a:t>
          </a:r>
          <a:endParaRPr lang="en-US" altLang="ko-KR" sz="2400" dirty="0"/>
        </a:p>
      </dgm:t>
    </dgm:pt>
    <dgm:pt modelId="{D69CA0D5-6C82-4B6C-8C01-CA844B1ED7E7}" type="parTrans" cxnId="{AD8C34C4-C675-4814-938B-159D4346ED38}">
      <dgm:prSet/>
      <dgm:spPr/>
      <dgm:t>
        <a:bodyPr/>
        <a:lstStyle/>
        <a:p>
          <a:pPr latinLnBrk="1"/>
          <a:endParaRPr lang="ko-KR" altLang="en-US"/>
        </a:p>
      </dgm:t>
    </dgm:pt>
    <dgm:pt modelId="{205E0F5B-A69E-4914-A2EF-3590F98F005D}" type="sibTrans" cxnId="{AD8C34C4-C675-4814-938B-159D4346ED38}">
      <dgm:prSet/>
      <dgm:spPr/>
      <dgm:t>
        <a:bodyPr/>
        <a:lstStyle/>
        <a:p>
          <a:pPr latinLnBrk="1"/>
          <a:endParaRPr lang="ko-KR" altLang="en-US"/>
        </a:p>
      </dgm:t>
    </dgm:pt>
    <dgm:pt modelId="{38182677-4893-4AB1-99EE-A7DAB2CA9470}">
      <dgm:prSet phldrT="[텍스트]" custT="1"/>
      <dgm:spPr/>
      <dgm:t>
        <a:bodyPr/>
        <a:lstStyle/>
        <a:p>
          <a:pPr latinLnBrk="1"/>
          <a:endParaRPr lang="en-US" altLang="ko-KR" sz="2400" dirty="0"/>
        </a:p>
        <a:p>
          <a:pPr latinLnBrk="1"/>
          <a:r>
            <a:rPr lang="ko-KR" altLang="en-US" sz="2400" dirty="0"/>
            <a:t>이미지 분할</a:t>
          </a:r>
          <a:r>
            <a:rPr lang="en-US" altLang="ko-KR" sz="2400" dirty="0"/>
            <a:t>: </a:t>
          </a:r>
          <a:r>
            <a:rPr lang="ko-KR" altLang="en-US" sz="2400" dirty="0"/>
            <a:t>사진이 주어졌을 때 픽셀 단위로 특정 물체에 </a:t>
          </a:r>
          <a:r>
            <a:rPr lang="ko-KR" altLang="en-US" sz="2400" dirty="0" err="1"/>
            <a:t>마스킹을</a:t>
          </a:r>
          <a:r>
            <a:rPr lang="ko-KR" altLang="en-US" sz="2400" dirty="0"/>
            <a:t> 함</a:t>
          </a:r>
        </a:p>
      </dgm:t>
    </dgm:pt>
    <dgm:pt modelId="{6E017166-11D1-44C3-B18C-58356F47D189}" type="parTrans" cxnId="{9C5EB8F6-D5FE-4A12-AFE3-EE80A4D179F2}">
      <dgm:prSet/>
      <dgm:spPr/>
      <dgm:t>
        <a:bodyPr/>
        <a:lstStyle/>
        <a:p>
          <a:pPr latinLnBrk="1"/>
          <a:endParaRPr lang="ko-KR" altLang="en-US"/>
        </a:p>
      </dgm:t>
    </dgm:pt>
    <dgm:pt modelId="{24113981-EC48-467D-8899-C2E9902D1242}" type="sibTrans" cxnId="{9C5EB8F6-D5FE-4A12-AFE3-EE80A4D179F2}">
      <dgm:prSet/>
      <dgm:spPr/>
      <dgm:t>
        <a:bodyPr/>
        <a:lstStyle/>
        <a:p>
          <a:pPr latinLnBrk="1"/>
          <a:endParaRPr lang="ko-KR" altLang="en-US"/>
        </a:p>
      </dgm:t>
    </dgm:pt>
    <dgm:pt modelId="{20996AC9-D15B-4736-A6E3-C3C284487C74}">
      <dgm:prSet phldrT="[텍스트]" custT="1"/>
      <dgm:spPr/>
      <dgm:t>
        <a:bodyPr/>
        <a:lstStyle/>
        <a:p>
          <a:pPr latinLnBrk="1"/>
          <a:endParaRPr lang="en-US" altLang="ko-KR" sz="2400" dirty="0"/>
        </a:p>
        <a:p>
          <a:pPr latinLnBrk="1"/>
          <a:r>
            <a:rPr lang="ko-KR" altLang="en-US" sz="2400" dirty="0"/>
            <a:t>구문 트리</a:t>
          </a:r>
          <a:r>
            <a:rPr lang="en-US" altLang="ko-KR" sz="2400" dirty="0"/>
            <a:t>: </a:t>
          </a:r>
          <a:r>
            <a:rPr lang="ko-KR" altLang="en-US" sz="2400" dirty="0"/>
            <a:t>문장이 주어지면 분해된 구문 트리를 예측</a:t>
          </a:r>
        </a:p>
      </dgm:t>
    </dgm:pt>
    <dgm:pt modelId="{B3247070-7EA3-47A0-B1BC-808B88EC133A}" type="parTrans" cxnId="{E030C43F-A1A5-4413-8DAF-750AA5D99960}">
      <dgm:prSet/>
      <dgm:spPr/>
      <dgm:t>
        <a:bodyPr/>
        <a:lstStyle/>
        <a:p>
          <a:pPr latinLnBrk="1"/>
          <a:endParaRPr lang="ko-KR" altLang="en-US"/>
        </a:p>
      </dgm:t>
    </dgm:pt>
    <dgm:pt modelId="{4DA617E5-54F5-4074-90A2-B432EBB48C2F}" type="sibTrans" cxnId="{E030C43F-A1A5-4413-8DAF-750AA5D99960}">
      <dgm:prSet/>
      <dgm:spPr/>
      <dgm:t>
        <a:bodyPr/>
        <a:lstStyle/>
        <a:p>
          <a:pPr latinLnBrk="1"/>
          <a:endParaRPr lang="ko-KR" altLang="en-US"/>
        </a:p>
      </dgm:t>
    </dgm:pt>
    <dgm:pt modelId="{4438349C-0786-41C2-A0FB-2AF46967F4E0}" type="pres">
      <dgm:prSet presAssocID="{FF158DC1-7894-4A25-8CAF-D94170FE6E66}" presName="vert0" presStyleCnt="0">
        <dgm:presLayoutVars>
          <dgm:dir/>
          <dgm:animOne val="branch"/>
          <dgm:animLvl val="lvl"/>
        </dgm:presLayoutVars>
      </dgm:prSet>
      <dgm:spPr/>
    </dgm:pt>
    <dgm:pt modelId="{BF8356E7-01D9-4596-9C6F-2F518B6F19FC}" type="pres">
      <dgm:prSet presAssocID="{305F4E96-AD29-4BF5-856E-9503A9C8A059}" presName="thickLine" presStyleLbl="alignNode1" presStyleIdx="0" presStyleCnt="1"/>
      <dgm:spPr/>
    </dgm:pt>
    <dgm:pt modelId="{30C3D86C-481A-44AC-8E43-04A8C96A1A08}" type="pres">
      <dgm:prSet presAssocID="{305F4E96-AD29-4BF5-856E-9503A9C8A059}" presName="horz1" presStyleCnt="0"/>
      <dgm:spPr/>
    </dgm:pt>
    <dgm:pt modelId="{819A47A6-A036-437C-BA20-042E1B1308BC}" type="pres">
      <dgm:prSet presAssocID="{305F4E96-AD29-4BF5-856E-9503A9C8A059}" presName="tx1" presStyleLbl="revTx" presStyleIdx="0" presStyleCnt="5"/>
      <dgm:spPr/>
    </dgm:pt>
    <dgm:pt modelId="{69A87EF0-D026-4EB1-8BCD-D54C06D82AC7}" type="pres">
      <dgm:prSet presAssocID="{305F4E96-AD29-4BF5-856E-9503A9C8A059}" presName="vert1" presStyleCnt="0"/>
      <dgm:spPr/>
    </dgm:pt>
    <dgm:pt modelId="{09F334EB-C1F6-42D0-BD66-80EAF2DB3C12}" type="pres">
      <dgm:prSet presAssocID="{C381BFB7-1D43-4F0A-81ED-829A387F871B}" presName="vertSpace2a" presStyleCnt="0"/>
      <dgm:spPr/>
    </dgm:pt>
    <dgm:pt modelId="{2A1A6C23-CB23-4A80-A64B-FA26D1037AD5}" type="pres">
      <dgm:prSet presAssocID="{C381BFB7-1D43-4F0A-81ED-829A387F871B}" presName="horz2" presStyleCnt="0"/>
      <dgm:spPr/>
    </dgm:pt>
    <dgm:pt modelId="{3F472E45-46C8-4B75-BD9C-2CC44040FE31}" type="pres">
      <dgm:prSet presAssocID="{C381BFB7-1D43-4F0A-81ED-829A387F871B}" presName="horzSpace2" presStyleCnt="0"/>
      <dgm:spPr/>
    </dgm:pt>
    <dgm:pt modelId="{435AF8F0-CE15-4FEA-A777-2AB39211A346}" type="pres">
      <dgm:prSet presAssocID="{C381BFB7-1D43-4F0A-81ED-829A387F871B}" presName="tx2" presStyleLbl="revTx" presStyleIdx="1" presStyleCnt="5"/>
      <dgm:spPr/>
    </dgm:pt>
    <dgm:pt modelId="{8B0752F6-0C4B-4A79-9365-ECDB5E859502}" type="pres">
      <dgm:prSet presAssocID="{C381BFB7-1D43-4F0A-81ED-829A387F871B}" presName="vert2" presStyleCnt="0"/>
      <dgm:spPr/>
    </dgm:pt>
    <dgm:pt modelId="{26481DDF-FD91-4A70-9AE4-B617E955A0BF}" type="pres">
      <dgm:prSet presAssocID="{C381BFB7-1D43-4F0A-81ED-829A387F871B}" presName="thinLine2b" presStyleLbl="callout" presStyleIdx="0" presStyleCnt="4"/>
      <dgm:spPr/>
    </dgm:pt>
    <dgm:pt modelId="{F864A39C-024F-4650-A6EA-B481A70DBCE4}" type="pres">
      <dgm:prSet presAssocID="{C381BFB7-1D43-4F0A-81ED-829A387F871B}" presName="vertSpace2b" presStyleCnt="0"/>
      <dgm:spPr/>
    </dgm:pt>
    <dgm:pt modelId="{7D479BE4-86CD-4C29-94EE-766BF764AE5B}" type="pres">
      <dgm:prSet presAssocID="{20996AC9-D15B-4736-A6E3-C3C284487C74}" presName="horz2" presStyleCnt="0"/>
      <dgm:spPr/>
    </dgm:pt>
    <dgm:pt modelId="{8AB45C1E-1B22-4C84-AF73-C2BB5211CDA0}" type="pres">
      <dgm:prSet presAssocID="{20996AC9-D15B-4736-A6E3-C3C284487C74}" presName="horzSpace2" presStyleCnt="0"/>
      <dgm:spPr/>
    </dgm:pt>
    <dgm:pt modelId="{D991F31D-7863-46B7-A8D4-8FD5D421F102}" type="pres">
      <dgm:prSet presAssocID="{20996AC9-D15B-4736-A6E3-C3C284487C74}" presName="tx2" presStyleLbl="revTx" presStyleIdx="2" presStyleCnt="5"/>
      <dgm:spPr/>
    </dgm:pt>
    <dgm:pt modelId="{8AB0DB96-E4DE-4954-B453-90685C29E876}" type="pres">
      <dgm:prSet presAssocID="{20996AC9-D15B-4736-A6E3-C3C284487C74}" presName="vert2" presStyleCnt="0"/>
      <dgm:spPr/>
    </dgm:pt>
    <dgm:pt modelId="{5670857E-34B1-40C2-97A5-5877ED3723C1}" type="pres">
      <dgm:prSet presAssocID="{20996AC9-D15B-4736-A6E3-C3C284487C74}" presName="thinLine2b" presStyleLbl="callout" presStyleIdx="1" presStyleCnt="4"/>
      <dgm:spPr/>
    </dgm:pt>
    <dgm:pt modelId="{8E51D85C-6FA3-425F-91BD-EFAD6D980A92}" type="pres">
      <dgm:prSet presAssocID="{20996AC9-D15B-4736-A6E3-C3C284487C74}" presName="vertSpace2b" presStyleCnt="0"/>
      <dgm:spPr/>
    </dgm:pt>
    <dgm:pt modelId="{23766FAE-B1DB-4C67-80F6-2BAA0CE85BB7}" type="pres">
      <dgm:prSet presAssocID="{4B79EFE5-706D-40DB-A2D9-56E824EC719C}" presName="horz2" presStyleCnt="0"/>
      <dgm:spPr/>
    </dgm:pt>
    <dgm:pt modelId="{F47C2346-BD50-47C2-9146-6AE253FA09F4}" type="pres">
      <dgm:prSet presAssocID="{4B79EFE5-706D-40DB-A2D9-56E824EC719C}" presName="horzSpace2" presStyleCnt="0"/>
      <dgm:spPr/>
    </dgm:pt>
    <dgm:pt modelId="{FEE8F74D-39FA-463B-BDD7-6826129D5AAC}" type="pres">
      <dgm:prSet presAssocID="{4B79EFE5-706D-40DB-A2D9-56E824EC719C}" presName="tx2" presStyleLbl="revTx" presStyleIdx="3" presStyleCnt="5"/>
      <dgm:spPr/>
    </dgm:pt>
    <dgm:pt modelId="{41E3E2F9-25B7-46E7-9BC4-18F438F58C7E}" type="pres">
      <dgm:prSet presAssocID="{4B79EFE5-706D-40DB-A2D9-56E824EC719C}" presName="vert2" presStyleCnt="0"/>
      <dgm:spPr/>
    </dgm:pt>
    <dgm:pt modelId="{C23CBDF3-7825-4165-9E92-1FFC1A28A0F3}" type="pres">
      <dgm:prSet presAssocID="{4B79EFE5-706D-40DB-A2D9-56E824EC719C}" presName="thinLine2b" presStyleLbl="callout" presStyleIdx="2" presStyleCnt="4"/>
      <dgm:spPr/>
    </dgm:pt>
    <dgm:pt modelId="{AE448DC0-4A90-441C-83E1-DEE7680CE196}" type="pres">
      <dgm:prSet presAssocID="{4B79EFE5-706D-40DB-A2D9-56E824EC719C}" presName="vertSpace2b" presStyleCnt="0"/>
      <dgm:spPr/>
    </dgm:pt>
    <dgm:pt modelId="{900CC278-A005-4D76-A342-8200DB05AB59}" type="pres">
      <dgm:prSet presAssocID="{38182677-4893-4AB1-99EE-A7DAB2CA9470}" presName="horz2" presStyleCnt="0"/>
      <dgm:spPr/>
    </dgm:pt>
    <dgm:pt modelId="{913D04DD-9911-4450-B507-E52BC72691D9}" type="pres">
      <dgm:prSet presAssocID="{38182677-4893-4AB1-99EE-A7DAB2CA9470}" presName="horzSpace2" presStyleCnt="0"/>
      <dgm:spPr/>
    </dgm:pt>
    <dgm:pt modelId="{0B38BA1B-41E8-48F4-8692-5F9C9192E15E}" type="pres">
      <dgm:prSet presAssocID="{38182677-4893-4AB1-99EE-A7DAB2CA9470}" presName="tx2" presStyleLbl="revTx" presStyleIdx="4" presStyleCnt="5"/>
      <dgm:spPr/>
    </dgm:pt>
    <dgm:pt modelId="{E3208B61-725A-4C9B-B5DB-AF162DDD7B2D}" type="pres">
      <dgm:prSet presAssocID="{38182677-4893-4AB1-99EE-A7DAB2CA9470}" presName="vert2" presStyleCnt="0"/>
      <dgm:spPr/>
    </dgm:pt>
    <dgm:pt modelId="{C5F0BB75-54E7-4999-9E59-29E4C3D79565}" type="pres">
      <dgm:prSet presAssocID="{38182677-4893-4AB1-99EE-A7DAB2CA9470}" presName="thinLine2b" presStyleLbl="callout" presStyleIdx="3" presStyleCnt="4"/>
      <dgm:spPr/>
    </dgm:pt>
    <dgm:pt modelId="{97825D30-F741-48BA-8BFF-31AF8A34C587}" type="pres">
      <dgm:prSet presAssocID="{38182677-4893-4AB1-99EE-A7DAB2CA9470}" presName="vertSpace2b" presStyleCnt="0"/>
      <dgm:spPr/>
    </dgm:pt>
  </dgm:ptLst>
  <dgm:cxnLst>
    <dgm:cxn modelId="{FF954C21-90A2-4285-BD66-CC9BD6E8F435}" type="presOf" srcId="{20996AC9-D15B-4736-A6E3-C3C284487C74}" destId="{D991F31D-7863-46B7-A8D4-8FD5D421F102}" srcOrd="0" destOrd="0" presId="urn:microsoft.com/office/officeart/2008/layout/LinedList"/>
    <dgm:cxn modelId="{E030C43F-A1A5-4413-8DAF-750AA5D99960}" srcId="{305F4E96-AD29-4BF5-856E-9503A9C8A059}" destId="{20996AC9-D15B-4736-A6E3-C3C284487C74}" srcOrd="1" destOrd="0" parTransId="{B3247070-7EA3-47A0-B1BC-808B88EC133A}" sibTransId="{4DA617E5-54F5-4074-90A2-B432EBB48C2F}"/>
    <dgm:cxn modelId="{3ABCB78D-6945-43B6-AFCB-1EAF0C5A8FA2}" srcId="{FF158DC1-7894-4A25-8CAF-D94170FE6E66}" destId="{305F4E96-AD29-4BF5-856E-9503A9C8A059}" srcOrd="0" destOrd="0" parTransId="{A65D487B-FD24-4C7D-8621-3EBE7DF26A95}" sibTransId="{6AD74624-3BDE-466F-B81A-6D1A340105C7}"/>
    <dgm:cxn modelId="{6A7E90A2-B56C-40E8-95E2-AE6AE8C97BC6}" type="presOf" srcId="{FF158DC1-7894-4A25-8CAF-D94170FE6E66}" destId="{4438349C-0786-41C2-A0FB-2AF46967F4E0}" srcOrd="0" destOrd="0" presId="urn:microsoft.com/office/officeart/2008/layout/LinedList"/>
    <dgm:cxn modelId="{9E36ACAC-2FE5-4776-82A1-4FA0611EB3C0}" type="presOf" srcId="{38182677-4893-4AB1-99EE-A7DAB2CA9470}" destId="{0B38BA1B-41E8-48F4-8692-5F9C9192E15E}" srcOrd="0" destOrd="0" presId="urn:microsoft.com/office/officeart/2008/layout/LinedList"/>
    <dgm:cxn modelId="{AD8C34C4-C675-4814-938B-159D4346ED38}" srcId="{305F4E96-AD29-4BF5-856E-9503A9C8A059}" destId="{4B79EFE5-706D-40DB-A2D9-56E824EC719C}" srcOrd="2" destOrd="0" parTransId="{D69CA0D5-6C82-4B6C-8C01-CA844B1ED7E7}" sibTransId="{205E0F5B-A69E-4914-A2EF-3590F98F005D}"/>
    <dgm:cxn modelId="{156285CC-2DAA-48CD-BF29-293413133955}" type="presOf" srcId="{C381BFB7-1D43-4F0A-81ED-829A387F871B}" destId="{435AF8F0-CE15-4FEA-A777-2AB39211A346}" srcOrd="0" destOrd="0" presId="urn:microsoft.com/office/officeart/2008/layout/LinedList"/>
    <dgm:cxn modelId="{09FB75CF-3B64-4355-AA28-01837E1C0AA8}" type="presOf" srcId="{4B79EFE5-706D-40DB-A2D9-56E824EC719C}" destId="{FEE8F74D-39FA-463B-BDD7-6826129D5AAC}" srcOrd="0" destOrd="0" presId="urn:microsoft.com/office/officeart/2008/layout/LinedList"/>
    <dgm:cxn modelId="{9F6EE8D1-41A2-45E2-BFCA-AA1BEAB244B9}" srcId="{305F4E96-AD29-4BF5-856E-9503A9C8A059}" destId="{C381BFB7-1D43-4F0A-81ED-829A387F871B}" srcOrd="0" destOrd="0" parTransId="{6761E33D-269C-4D0E-A210-CDD6A3665762}" sibTransId="{D59690BE-D8CD-4D5F-A33A-05D40533BE77}"/>
    <dgm:cxn modelId="{D04AF7D4-DF4E-46D9-BEA4-490A70552A82}" type="presOf" srcId="{305F4E96-AD29-4BF5-856E-9503A9C8A059}" destId="{819A47A6-A036-437C-BA20-042E1B1308BC}" srcOrd="0" destOrd="0" presId="urn:microsoft.com/office/officeart/2008/layout/LinedList"/>
    <dgm:cxn modelId="{9C5EB8F6-D5FE-4A12-AFE3-EE80A4D179F2}" srcId="{305F4E96-AD29-4BF5-856E-9503A9C8A059}" destId="{38182677-4893-4AB1-99EE-A7DAB2CA9470}" srcOrd="3" destOrd="0" parTransId="{6E017166-11D1-44C3-B18C-58356F47D189}" sibTransId="{24113981-EC48-467D-8899-C2E9902D1242}"/>
    <dgm:cxn modelId="{85ED563C-7383-45D6-9CEF-F310E115499A}" type="presParOf" srcId="{4438349C-0786-41C2-A0FB-2AF46967F4E0}" destId="{BF8356E7-01D9-4596-9C6F-2F518B6F19FC}" srcOrd="0" destOrd="0" presId="urn:microsoft.com/office/officeart/2008/layout/LinedList"/>
    <dgm:cxn modelId="{4968CFF4-FE27-4F0A-B5AE-9B4586B26EEF}" type="presParOf" srcId="{4438349C-0786-41C2-A0FB-2AF46967F4E0}" destId="{30C3D86C-481A-44AC-8E43-04A8C96A1A08}" srcOrd="1" destOrd="0" presId="urn:microsoft.com/office/officeart/2008/layout/LinedList"/>
    <dgm:cxn modelId="{74FE29B9-1574-49DB-BBDA-7FE76FC9601E}" type="presParOf" srcId="{30C3D86C-481A-44AC-8E43-04A8C96A1A08}" destId="{819A47A6-A036-437C-BA20-042E1B1308BC}" srcOrd="0" destOrd="0" presId="urn:microsoft.com/office/officeart/2008/layout/LinedList"/>
    <dgm:cxn modelId="{D64C2EEC-AF90-49E3-953C-D0DA8FD8C8A3}" type="presParOf" srcId="{30C3D86C-481A-44AC-8E43-04A8C96A1A08}" destId="{69A87EF0-D026-4EB1-8BCD-D54C06D82AC7}" srcOrd="1" destOrd="0" presId="urn:microsoft.com/office/officeart/2008/layout/LinedList"/>
    <dgm:cxn modelId="{F5AF92FE-1EA8-47A9-B894-489B03A09751}" type="presParOf" srcId="{69A87EF0-D026-4EB1-8BCD-D54C06D82AC7}" destId="{09F334EB-C1F6-42D0-BD66-80EAF2DB3C12}" srcOrd="0" destOrd="0" presId="urn:microsoft.com/office/officeart/2008/layout/LinedList"/>
    <dgm:cxn modelId="{E6F1A178-14B5-48FF-957B-4BAFE5FDE51F}" type="presParOf" srcId="{69A87EF0-D026-4EB1-8BCD-D54C06D82AC7}" destId="{2A1A6C23-CB23-4A80-A64B-FA26D1037AD5}" srcOrd="1" destOrd="0" presId="urn:microsoft.com/office/officeart/2008/layout/LinedList"/>
    <dgm:cxn modelId="{718B9DB0-7277-4A20-8475-5D6500DA1517}" type="presParOf" srcId="{2A1A6C23-CB23-4A80-A64B-FA26D1037AD5}" destId="{3F472E45-46C8-4B75-BD9C-2CC44040FE31}" srcOrd="0" destOrd="0" presId="urn:microsoft.com/office/officeart/2008/layout/LinedList"/>
    <dgm:cxn modelId="{769513D8-E7BE-4599-8045-BB38AFBC552E}" type="presParOf" srcId="{2A1A6C23-CB23-4A80-A64B-FA26D1037AD5}" destId="{435AF8F0-CE15-4FEA-A777-2AB39211A346}" srcOrd="1" destOrd="0" presId="urn:microsoft.com/office/officeart/2008/layout/LinedList"/>
    <dgm:cxn modelId="{E6A4BA83-F74B-45B9-B06F-F07C9973BDF6}" type="presParOf" srcId="{2A1A6C23-CB23-4A80-A64B-FA26D1037AD5}" destId="{8B0752F6-0C4B-4A79-9365-ECDB5E859502}" srcOrd="2" destOrd="0" presId="urn:microsoft.com/office/officeart/2008/layout/LinedList"/>
    <dgm:cxn modelId="{2499E771-7226-4830-831E-AD35637BB8F8}" type="presParOf" srcId="{69A87EF0-D026-4EB1-8BCD-D54C06D82AC7}" destId="{26481DDF-FD91-4A70-9AE4-B617E955A0BF}" srcOrd="2" destOrd="0" presId="urn:microsoft.com/office/officeart/2008/layout/LinedList"/>
    <dgm:cxn modelId="{2153B726-E34E-48AF-9CDC-124C29202BA4}" type="presParOf" srcId="{69A87EF0-D026-4EB1-8BCD-D54C06D82AC7}" destId="{F864A39C-024F-4650-A6EA-B481A70DBCE4}" srcOrd="3" destOrd="0" presId="urn:microsoft.com/office/officeart/2008/layout/LinedList"/>
    <dgm:cxn modelId="{897D6748-5DAB-44B6-88EB-4EA8BC753BDA}" type="presParOf" srcId="{69A87EF0-D026-4EB1-8BCD-D54C06D82AC7}" destId="{7D479BE4-86CD-4C29-94EE-766BF764AE5B}" srcOrd="4" destOrd="0" presId="urn:microsoft.com/office/officeart/2008/layout/LinedList"/>
    <dgm:cxn modelId="{530B373F-C51C-40ED-B40D-9F2F5802B475}" type="presParOf" srcId="{7D479BE4-86CD-4C29-94EE-766BF764AE5B}" destId="{8AB45C1E-1B22-4C84-AF73-C2BB5211CDA0}" srcOrd="0" destOrd="0" presId="urn:microsoft.com/office/officeart/2008/layout/LinedList"/>
    <dgm:cxn modelId="{B2A8DFF7-F2B6-4D12-A33F-24BAACC314D2}" type="presParOf" srcId="{7D479BE4-86CD-4C29-94EE-766BF764AE5B}" destId="{D991F31D-7863-46B7-A8D4-8FD5D421F102}" srcOrd="1" destOrd="0" presId="urn:microsoft.com/office/officeart/2008/layout/LinedList"/>
    <dgm:cxn modelId="{F441889B-F77B-413F-9C85-2C0A9447DBBE}" type="presParOf" srcId="{7D479BE4-86CD-4C29-94EE-766BF764AE5B}" destId="{8AB0DB96-E4DE-4954-B453-90685C29E876}" srcOrd="2" destOrd="0" presId="urn:microsoft.com/office/officeart/2008/layout/LinedList"/>
    <dgm:cxn modelId="{A52B23DB-97CA-46F4-AA9E-3809E2F9BDB4}" type="presParOf" srcId="{69A87EF0-D026-4EB1-8BCD-D54C06D82AC7}" destId="{5670857E-34B1-40C2-97A5-5877ED3723C1}" srcOrd="5" destOrd="0" presId="urn:microsoft.com/office/officeart/2008/layout/LinedList"/>
    <dgm:cxn modelId="{1AC37B06-135D-42F0-8EE9-C44275AD3747}" type="presParOf" srcId="{69A87EF0-D026-4EB1-8BCD-D54C06D82AC7}" destId="{8E51D85C-6FA3-425F-91BD-EFAD6D980A92}" srcOrd="6" destOrd="0" presId="urn:microsoft.com/office/officeart/2008/layout/LinedList"/>
    <dgm:cxn modelId="{B024E2D7-932C-496E-B079-C3631C607436}" type="presParOf" srcId="{69A87EF0-D026-4EB1-8BCD-D54C06D82AC7}" destId="{23766FAE-B1DB-4C67-80F6-2BAA0CE85BB7}" srcOrd="7" destOrd="0" presId="urn:microsoft.com/office/officeart/2008/layout/LinedList"/>
    <dgm:cxn modelId="{F08D25F2-8D4D-4265-B1F2-9EE881BA9A38}" type="presParOf" srcId="{23766FAE-B1DB-4C67-80F6-2BAA0CE85BB7}" destId="{F47C2346-BD50-47C2-9146-6AE253FA09F4}" srcOrd="0" destOrd="0" presId="urn:microsoft.com/office/officeart/2008/layout/LinedList"/>
    <dgm:cxn modelId="{E8560128-D733-49CF-A287-C94AFB7EB19E}" type="presParOf" srcId="{23766FAE-B1DB-4C67-80F6-2BAA0CE85BB7}" destId="{FEE8F74D-39FA-463B-BDD7-6826129D5AAC}" srcOrd="1" destOrd="0" presId="urn:microsoft.com/office/officeart/2008/layout/LinedList"/>
    <dgm:cxn modelId="{2EB6BA06-3219-4151-92A6-00E94446D51D}" type="presParOf" srcId="{23766FAE-B1DB-4C67-80F6-2BAA0CE85BB7}" destId="{41E3E2F9-25B7-46E7-9BC4-18F438F58C7E}" srcOrd="2" destOrd="0" presId="urn:microsoft.com/office/officeart/2008/layout/LinedList"/>
    <dgm:cxn modelId="{DFDA8AF8-FC0C-40AC-BFD5-F8DD32845BE9}" type="presParOf" srcId="{69A87EF0-D026-4EB1-8BCD-D54C06D82AC7}" destId="{C23CBDF3-7825-4165-9E92-1FFC1A28A0F3}" srcOrd="8" destOrd="0" presId="urn:microsoft.com/office/officeart/2008/layout/LinedList"/>
    <dgm:cxn modelId="{15618E7A-1896-4D5F-8727-8082245C3778}" type="presParOf" srcId="{69A87EF0-D026-4EB1-8BCD-D54C06D82AC7}" destId="{AE448DC0-4A90-441C-83E1-DEE7680CE196}" srcOrd="9" destOrd="0" presId="urn:microsoft.com/office/officeart/2008/layout/LinedList"/>
    <dgm:cxn modelId="{BEFA9297-ECEE-4635-BFF5-5BD99E03CC3C}" type="presParOf" srcId="{69A87EF0-D026-4EB1-8BCD-D54C06D82AC7}" destId="{900CC278-A005-4D76-A342-8200DB05AB59}" srcOrd="10" destOrd="0" presId="urn:microsoft.com/office/officeart/2008/layout/LinedList"/>
    <dgm:cxn modelId="{2CDD86BB-1792-4A32-B738-582B6E5278F6}" type="presParOf" srcId="{900CC278-A005-4D76-A342-8200DB05AB59}" destId="{913D04DD-9911-4450-B507-E52BC72691D9}" srcOrd="0" destOrd="0" presId="urn:microsoft.com/office/officeart/2008/layout/LinedList"/>
    <dgm:cxn modelId="{A91FC587-0DCA-464F-8855-75D4F675A4DD}" type="presParOf" srcId="{900CC278-A005-4D76-A342-8200DB05AB59}" destId="{0B38BA1B-41E8-48F4-8692-5F9C9192E15E}" srcOrd="1" destOrd="0" presId="urn:microsoft.com/office/officeart/2008/layout/LinedList"/>
    <dgm:cxn modelId="{820DC2FC-5AC3-44DA-B974-6135B3CCCDA4}" type="presParOf" srcId="{900CC278-A005-4D76-A342-8200DB05AB59}" destId="{E3208B61-725A-4C9B-B5DB-AF162DDD7B2D}" srcOrd="2" destOrd="0" presId="urn:microsoft.com/office/officeart/2008/layout/LinedList"/>
    <dgm:cxn modelId="{88888ADD-1138-4648-9F5D-75623F6E1C42}" type="presParOf" srcId="{69A87EF0-D026-4EB1-8BCD-D54C06D82AC7}" destId="{C5F0BB75-54E7-4999-9E59-29E4C3D79565}" srcOrd="11" destOrd="0" presId="urn:microsoft.com/office/officeart/2008/layout/LinedList"/>
    <dgm:cxn modelId="{E700EE52-63FC-4057-B51E-0E4E43111B97}" type="presParOf" srcId="{69A87EF0-D026-4EB1-8BCD-D54C06D82AC7}" destId="{97825D30-F741-48BA-8BFF-31AF8A34C587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2D60D-9442-4C5A-B63A-0B07E335FB60}">
      <dsp:nvSpPr>
        <dsp:cNvPr id="0" name=""/>
        <dsp:cNvSpPr/>
      </dsp:nvSpPr>
      <dsp:spPr>
        <a:xfrm>
          <a:off x="4328159" y="632"/>
          <a:ext cx="6492240" cy="246682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2200" kern="1200" dirty="0"/>
        </a:p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/>
            <a:t>불연속한 값</a:t>
          </a:r>
          <a:r>
            <a:rPr lang="en-US" altLang="ko-KR" sz="2200" kern="1200" dirty="0"/>
            <a:t>(</a:t>
          </a:r>
          <a:r>
            <a:rPr lang="ko-KR" altLang="en-US" sz="2200" kern="1200" dirty="0"/>
            <a:t>그룹 </a:t>
          </a:r>
          <a:r>
            <a:rPr lang="en-US" altLang="ko-KR" sz="2200" kern="1200" dirty="0"/>
            <a:t>,</a:t>
          </a:r>
          <a:r>
            <a:rPr lang="ko-KR" altLang="en-US" sz="2200" kern="1200" dirty="0"/>
            <a:t>계층 등</a:t>
          </a:r>
          <a:r>
            <a:rPr lang="en-US" altLang="ko-KR" sz="2200" kern="1200" dirty="0"/>
            <a:t>)</a:t>
          </a:r>
          <a:r>
            <a:rPr lang="ko-KR" altLang="en-US" sz="2200" kern="1200" dirty="0"/>
            <a:t>을 예측하는 문제</a:t>
          </a:r>
        </a:p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/>
            <a:t>그룹을 나누는 함수를 찾아내야 함</a:t>
          </a:r>
        </a:p>
      </dsp:txBody>
      <dsp:txXfrm>
        <a:off x="4328159" y="308985"/>
        <a:ext cx="5567180" cy="1850120"/>
      </dsp:txXfrm>
    </dsp:sp>
    <dsp:sp modelId="{152C7121-A030-409D-91D5-20B195885A72}">
      <dsp:nvSpPr>
        <dsp:cNvPr id="0" name=""/>
        <dsp:cNvSpPr/>
      </dsp:nvSpPr>
      <dsp:spPr>
        <a:xfrm>
          <a:off x="0" y="632"/>
          <a:ext cx="4328160" cy="2466826"/>
        </a:xfrm>
        <a:prstGeom prst="roundRect">
          <a:avLst/>
        </a:prstGeom>
        <a:noFill/>
        <a:ln>
          <a:solidFill>
            <a:schemeClr val="accent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0" kern="1200" dirty="0"/>
            <a:t>분류</a:t>
          </a:r>
        </a:p>
      </dsp:txBody>
      <dsp:txXfrm>
        <a:off x="120421" y="121053"/>
        <a:ext cx="4087318" cy="2225984"/>
      </dsp:txXfrm>
    </dsp:sp>
    <dsp:sp modelId="{20FE114C-DE3B-4714-8AE2-822FE81B3BDF}">
      <dsp:nvSpPr>
        <dsp:cNvPr id="0" name=""/>
        <dsp:cNvSpPr/>
      </dsp:nvSpPr>
      <dsp:spPr>
        <a:xfrm>
          <a:off x="4328159" y="2714141"/>
          <a:ext cx="6492240" cy="246682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2200" kern="1200" dirty="0"/>
        </a:p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/>
            <a:t>연속성이 있는 실수를 예측하는 문제</a:t>
          </a:r>
        </a:p>
        <a:p>
          <a:pPr marL="228600" lvl="1" indent="-228600" algn="l" defTabSz="9779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200" kern="1200" dirty="0"/>
            <a:t>타겟을 예측하는 그룹을 찾아내야 함</a:t>
          </a:r>
        </a:p>
      </dsp:txBody>
      <dsp:txXfrm>
        <a:off x="4328159" y="3022494"/>
        <a:ext cx="5567180" cy="1850120"/>
      </dsp:txXfrm>
    </dsp:sp>
    <dsp:sp modelId="{7543C489-C9D9-402D-95DF-71471A097501}">
      <dsp:nvSpPr>
        <dsp:cNvPr id="0" name=""/>
        <dsp:cNvSpPr/>
      </dsp:nvSpPr>
      <dsp:spPr>
        <a:xfrm>
          <a:off x="0" y="2714141"/>
          <a:ext cx="4328160" cy="2466826"/>
        </a:xfrm>
        <a:prstGeom prst="roundRect">
          <a:avLst/>
        </a:prstGeom>
        <a:noFill/>
        <a:ln>
          <a:solidFill>
            <a:schemeClr val="accent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0" kern="1200" dirty="0"/>
            <a:t>회귀</a:t>
          </a:r>
        </a:p>
      </dsp:txBody>
      <dsp:txXfrm>
        <a:off x="120421" y="2834562"/>
        <a:ext cx="4087318" cy="22259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356E7-01D9-4596-9C6F-2F518B6F19FC}">
      <dsp:nvSpPr>
        <dsp:cNvPr id="0" name=""/>
        <dsp:cNvSpPr/>
      </dsp:nvSpPr>
      <dsp:spPr>
        <a:xfrm>
          <a:off x="0" y="3060"/>
          <a:ext cx="12573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A47A6-A036-437C-BA20-042E1B1308BC}">
      <dsp:nvSpPr>
        <dsp:cNvPr id="0" name=""/>
        <dsp:cNvSpPr/>
      </dsp:nvSpPr>
      <dsp:spPr>
        <a:xfrm>
          <a:off x="0" y="3060"/>
          <a:ext cx="2514600" cy="6261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>
              <a:latin typeface="+mj-lt"/>
            </a:rPr>
            <a:t>특이한 변종</a:t>
          </a:r>
        </a:p>
      </dsp:txBody>
      <dsp:txXfrm>
        <a:off x="0" y="3060"/>
        <a:ext cx="2514600" cy="6261076"/>
      </dsp:txXfrm>
    </dsp:sp>
    <dsp:sp modelId="{435AF8F0-CE15-4FEA-A777-2AB39211A346}">
      <dsp:nvSpPr>
        <dsp:cNvPr id="0" name=""/>
        <dsp:cNvSpPr/>
      </dsp:nvSpPr>
      <dsp:spPr>
        <a:xfrm>
          <a:off x="2703194" y="76661"/>
          <a:ext cx="9869805" cy="147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2400" kern="1200" dirty="0"/>
        </a:p>
        <a:p>
          <a:pPr marL="0" lvl="0" indent="0" algn="l" defTabSz="10668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시퀀스 생성</a:t>
          </a:r>
          <a:r>
            <a:rPr lang="en-US" altLang="ko-KR" sz="2400" kern="1200" dirty="0"/>
            <a:t>: </a:t>
          </a:r>
          <a:r>
            <a:rPr lang="ko-KR" altLang="en-US" sz="2400" kern="1200" dirty="0"/>
            <a:t>사진이 주어지면 이를 설명하는 캡션을 생성</a:t>
          </a:r>
          <a:endParaRPr lang="en-US" altLang="ko-KR" sz="2000" kern="1200" dirty="0"/>
        </a:p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 dirty="0"/>
        </a:p>
      </dsp:txBody>
      <dsp:txXfrm>
        <a:off x="2703194" y="76661"/>
        <a:ext cx="9869805" cy="1472025"/>
      </dsp:txXfrm>
    </dsp:sp>
    <dsp:sp modelId="{26481DDF-FD91-4A70-9AE4-B617E955A0BF}">
      <dsp:nvSpPr>
        <dsp:cNvPr id="0" name=""/>
        <dsp:cNvSpPr/>
      </dsp:nvSpPr>
      <dsp:spPr>
        <a:xfrm>
          <a:off x="2514599" y="1548687"/>
          <a:ext cx="10058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1F31D-7863-46B7-A8D4-8FD5D421F102}">
      <dsp:nvSpPr>
        <dsp:cNvPr id="0" name=""/>
        <dsp:cNvSpPr/>
      </dsp:nvSpPr>
      <dsp:spPr>
        <a:xfrm>
          <a:off x="2703194" y="1622288"/>
          <a:ext cx="9869805" cy="147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2400" kern="1200" dirty="0"/>
        </a:p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구문 트리</a:t>
          </a:r>
          <a:r>
            <a:rPr lang="en-US" altLang="ko-KR" sz="2400" kern="1200" dirty="0"/>
            <a:t>: </a:t>
          </a:r>
          <a:r>
            <a:rPr lang="ko-KR" altLang="en-US" sz="2400" kern="1200" dirty="0"/>
            <a:t>문장이 주어지면 분해된 구문 트리를 예측</a:t>
          </a:r>
        </a:p>
      </dsp:txBody>
      <dsp:txXfrm>
        <a:off x="2703194" y="1622288"/>
        <a:ext cx="9869805" cy="1472025"/>
      </dsp:txXfrm>
    </dsp:sp>
    <dsp:sp modelId="{5670857E-34B1-40C2-97A5-5877ED3723C1}">
      <dsp:nvSpPr>
        <dsp:cNvPr id="0" name=""/>
        <dsp:cNvSpPr/>
      </dsp:nvSpPr>
      <dsp:spPr>
        <a:xfrm>
          <a:off x="2514599" y="3094313"/>
          <a:ext cx="10058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8F74D-39FA-463B-BDD7-6826129D5AAC}">
      <dsp:nvSpPr>
        <dsp:cNvPr id="0" name=""/>
        <dsp:cNvSpPr/>
      </dsp:nvSpPr>
      <dsp:spPr>
        <a:xfrm>
          <a:off x="2703194" y="3167915"/>
          <a:ext cx="9869805" cy="147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2400" kern="1200" dirty="0"/>
        </a:p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물체 감지</a:t>
          </a:r>
          <a:r>
            <a:rPr lang="en-US" altLang="ko-KR" sz="2400" kern="1200" dirty="0"/>
            <a:t>: </a:t>
          </a:r>
          <a:r>
            <a:rPr lang="ko-KR" altLang="en-US" sz="2400" kern="1200" dirty="0"/>
            <a:t>사진이 주어지면 사진 안의 특정 물체 주위에 경계상자를 그림</a:t>
          </a:r>
          <a:endParaRPr lang="en-US" altLang="ko-KR" sz="2400" kern="1200" dirty="0"/>
        </a:p>
      </dsp:txBody>
      <dsp:txXfrm>
        <a:off x="2703194" y="3167915"/>
        <a:ext cx="9869805" cy="1472025"/>
      </dsp:txXfrm>
    </dsp:sp>
    <dsp:sp modelId="{C23CBDF3-7825-4165-9E92-1FFC1A28A0F3}">
      <dsp:nvSpPr>
        <dsp:cNvPr id="0" name=""/>
        <dsp:cNvSpPr/>
      </dsp:nvSpPr>
      <dsp:spPr>
        <a:xfrm>
          <a:off x="2514599" y="4639940"/>
          <a:ext cx="10058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8BA1B-41E8-48F4-8692-5F9C9192E15E}">
      <dsp:nvSpPr>
        <dsp:cNvPr id="0" name=""/>
        <dsp:cNvSpPr/>
      </dsp:nvSpPr>
      <dsp:spPr>
        <a:xfrm>
          <a:off x="2703194" y="4713542"/>
          <a:ext cx="9869805" cy="147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2400" kern="1200" dirty="0"/>
        </a:p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이미지 분할</a:t>
          </a:r>
          <a:r>
            <a:rPr lang="en-US" altLang="ko-KR" sz="2400" kern="1200" dirty="0"/>
            <a:t>: </a:t>
          </a:r>
          <a:r>
            <a:rPr lang="ko-KR" altLang="en-US" sz="2400" kern="1200" dirty="0"/>
            <a:t>사진이 주어졌을 때 픽셀 단위로 특정 물체에 </a:t>
          </a:r>
          <a:r>
            <a:rPr lang="ko-KR" altLang="en-US" sz="2400" kern="1200" dirty="0" err="1"/>
            <a:t>마스킹을</a:t>
          </a:r>
          <a:r>
            <a:rPr lang="ko-KR" altLang="en-US" sz="2400" kern="1200" dirty="0"/>
            <a:t> 함</a:t>
          </a:r>
        </a:p>
      </dsp:txBody>
      <dsp:txXfrm>
        <a:off x="2703194" y="4713542"/>
        <a:ext cx="9869805" cy="1472025"/>
      </dsp:txXfrm>
    </dsp:sp>
    <dsp:sp modelId="{C5F0BB75-54E7-4999-9E59-29E4C3D79565}">
      <dsp:nvSpPr>
        <dsp:cNvPr id="0" name=""/>
        <dsp:cNvSpPr/>
      </dsp:nvSpPr>
      <dsp:spPr>
        <a:xfrm>
          <a:off x="2514599" y="6185567"/>
          <a:ext cx="10058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0C7F2-A983-4291-94E2-D3BA97ABE2AB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0CC86-8ACD-4B16-9301-3B52A379C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0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45740" y="1333500"/>
            <a:ext cx="21022421" cy="105567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0" dirty="0">
                <a:solidFill>
                  <a:srgbClr val="000000"/>
                </a:solidFill>
                <a:latin typeface="Abadi" panose="020B0604020104020204" pitchFamily="34" charset="0"/>
                <a:cs typeface="Open Sans ExtraBold" pitchFamily="34" charset="0"/>
              </a:rPr>
              <a:t>Deep</a:t>
            </a:r>
          </a:p>
          <a:p>
            <a:r>
              <a:rPr lang="en-US" sz="17000" dirty="0">
                <a:solidFill>
                  <a:srgbClr val="000000"/>
                </a:solidFill>
                <a:latin typeface="Abadi" panose="020B0604020104020204" pitchFamily="34" charset="0"/>
                <a:cs typeface="Open Sans ExtraBold" pitchFamily="34" charset="0"/>
              </a:rPr>
              <a:t>Learning</a:t>
            </a:r>
          </a:p>
          <a:p>
            <a:r>
              <a:rPr lang="en-US" altLang="ko-KR" sz="17000" dirty="0">
                <a:solidFill>
                  <a:srgbClr val="000000"/>
                </a:solidFill>
                <a:latin typeface="Abadi" panose="020B0604020104020204" pitchFamily="34" charset="0"/>
                <a:cs typeface="Open Sans ExtraBold" pitchFamily="34" charset="0"/>
              </a:rPr>
              <a:t>Ch 3.6</a:t>
            </a:r>
          </a:p>
          <a:p>
            <a:r>
              <a:rPr lang="en-US" sz="17000" dirty="0">
                <a:solidFill>
                  <a:srgbClr val="000000"/>
                </a:solidFill>
                <a:latin typeface="Open Sans ExtraBold" pitchFamily="34" charset="0"/>
                <a:cs typeface="Open Sans ExtraBold" pitchFamily="34" charset="0"/>
              </a:rPr>
              <a:t> </a:t>
            </a:r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100" dirty="0">
                <a:solidFill>
                  <a:srgbClr val="000000"/>
                </a:solidFill>
                <a:latin typeface="Abadi" panose="020B0604020104020204" pitchFamily="34" charset="0"/>
                <a:cs typeface="Open Sans SemiBold" pitchFamily="34" charset="0"/>
              </a:rPr>
              <a:t>2</a:t>
            </a:r>
            <a:r>
              <a:rPr lang="en-US" altLang="ko-KR" sz="1800" kern="0" spc="1100" dirty="0">
                <a:solidFill>
                  <a:srgbClr val="000000"/>
                </a:solidFill>
                <a:latin typeface="Abadi" panose="020B0604020104020204" pitchFamily="34" charset="0"/>
                <a:cs typeface="Open Sans SemiBold" pitchFamily="34" charset="0"/>
              </a:rPr>
              <a:t>022 Deep Learning 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6546" y="9513550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Abadi" panose="020B0604020104020204" pitchFamily="34" charset="0"/>
              </a:rPr>
              <a:t>2 0 1 9 3 0 5 0 5 2  </a:t>
            </a:r>
            <a:r>
              <a:rPr lang="ko-KR" altLang="en-US" dirty="0">
                <a:latin typeface="Abadi" panose="020B0604020104020204" pitchFamily="34" charset="0"/>
              </a:rPr>
              <a:t>이 지 수</a:t>
            </a:r>
            <a:endParaRPr lang="en-US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BC088-BE7B-4BCB-B335-F5DE13C42C6E}"/>
              </a:ext>
            </a:extLst>
          </p:cNvPr>
          <p:cNvSpPr txBox="1"/>
          <p:nvPr/>
        </p:nvSpPr>
        <p:spPr>
          <a:xfrm>
            <a:off x="6617868" y="1434403"/>
            <a:ext cx="5049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200" dirty="0"/>
              <a:t>데이터 준비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602392-A345-4015-ABF7-0FF325635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6" r="35083" b="6061"/>
          <a:stretch/>
        </p:blipFill>
        <p:spPr>
          <a:xfrm>
            <a:off x="3906552" y="3658617"/>
            <a:ext cx="4010199" cy="23622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CB2099EF-0C17-4F05-BB36-A476888F6AD2}"/>
              </a:ext>
            </a:extLst>
          </p:cNvPr>
          <p:cNvSpPr/>
          <p:nvPr/>
        </p:nvSpPr>
        <p:spPr>
          <a:xfrm>
            <a:off x="3816132" y="4024686"/>
            <a:ext cx="2767100" cy="125910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58805A-7680-4045-8827-7BCF6ADCAEEB}"/>
              </a:ext>
            </a:extLst>
          </p:cNvPr>
          <p:cNvSpPr txBox="1"/>
          <p:nvPr/>
        </p:nvSpPr>
        <p:spPr>
          <a:xfrm>
            <a:off x="10744200" y="3771900"/>
            <a:ext cx="5334000" cy="235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/>
              <a:t>테스트 데이터를 정규화 할 때 사용한 값은 </a:t>
            </a:r>
            <a:r>
              <a:rPr lang="ko-KR" altLang="en-US" sz="2000" dirty="0">
                <a:highlight>
                  <a:srgbClr val="FFFF00"/>
                </a:highlight>
              </a:rPr>
              <a:t>훈련 데이터</a:t>
            </a:r>
            <a:r>
              <a:rPr lang="ko-KR" altLang="en-US" sz="2000" dirty="0"/>
              <a:t>에서 계산한 값임</a:t>
            </a:r>
            <a:r>
              <a:rPr lang="en-US" altLang="ko-KR" sz="2000" dirty="0"/>
              <a:t>!!!!!!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/>
              <a:t>머신 러닝 작업 과정에서는 </a:t>
            </a:r>
            <a:r>
              <a:rPr lang="ko-KR" altLang="en-US" sz="2000" dirty="0">
                <a:highlight>
                  <a:srgbClr val="FFFF00"/>
                </a:highlight>
              </a:rPr>
              <a:t>절대로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ko-KR" altLang="en-US" sz="2000" dirty="0"/>
              <a:t>테스트 데이터에서 계산한 어떤 값도 사용해서는 안됨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D577BD7-4E73-416A-B5D8-C85938810CE4}"/>
              </a:ext>
            </a:extLst>
          </p:cNvPr>
          <p:cNvGrpSpPr/>
          <p:nvPr/>
        </p:nvGrpSpPr>
        <p:grpSpPr>
          <a:xfrm>
            <a:off x="2819400" y="6481317"/>
            <a:ext cx="12432544" cy="2353229"/>
            <a:chOff x="2819400" y="6481317"/>
            <a:chExt cx="12432544" cy="2353229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34D9EE6-BAED-4723-8DA7-AB7395E91F44}"/>
                </a:ext>
              </a:extLst>
            </p:cNvPr>
            <p:cNvGrpSpPr/>
            <p:nvPr/>
          </p:nvGrpSpPr>
          <p:grpSpPr>
            <a:xfrm>
              <a:off x="2819400" y="6481317"/>
              <a:ext cx="6126398" cy="2353229"/>
              <a:chOff x="2819400" y="6481317"/>
              <a:chExt cx="6126398" cy="2353229"/>
            </a:xfrm>
          </p:grpSpPr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34F7B374-7EC4-452D-82A0-8AA0E09AE9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1652" y="6481317"/>
                <a:ext cx="0" cy="106680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6A43CF-BB20-47C1-83D5-248F1DFC2F90}"/>
                  </a:ext>
                </a:extLst>
              </p:cNvPr>
              <p:cNvSpPr txBox="1"/>
              <p:nvPr/>
            </p:nvSpPr>
            <p:spPr>
              <a:xfrm>
                <a:off x="2819400" y="8126660"/>
                <a:ext cx="6126398" cy="707886"/>
              </a:xfrm>
              <a:prstGeom prst="rect">
                <a:avLst/>
              </a:prstGeom>
              <a:noFill/>
              <a:ln w="2222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2000" dirty="0"/>
                  <a:t>입력 데이터에 있는 각 특성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입력 데이터 행렬의 열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에 대해서 특성의 평균을 빼고 표준 편차로 나눔</a:t>
                </a:r>
                <a:endParaRPr lang="en-US" altLang="ko-KR" sz="20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8325D7-8A73-40FA-8E26-5674C206AF5F}"/>
                  </a:ext>
                </a:extLst>
              </p:cNvPr>
              <p:cNvSpPr txBox="1"/>
              <p:nvPr/>
            </p:nvSpPr>
            <p:spPr>
              <a:xfrm>
                <a:off x="6072101" y="6673741"/>
                <a:ext cx="1981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dirty="0"/>
                  <a:t>특성별로 정규화</a:t>
                </a:r>
              </a:p>
            </p:txBody>
          </p:sp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BA81E4E3-D9BE-41E1-BB2D-F3B8643B2A17}"/>
                </a:ext>
              </a:extLst>
            </p:cNvPr>
            <p:cNvCxnSpPr/>
            <p:nvPr/>
          </p:nvCxnSpPr>
          <p:spPr>
            <a:xfrm>
              <a:off x="9372600" y="8480603"/>
              <a:ext cx="1040644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16C06F-EC8E-41E7-9566-002A99CF8DF2}"/>
                </a:ext>
              </a:extLst>
            </p:cNvPr>
            <p:cNvSpPr txBox="1"/>
            <p:nvPr/>
          </p:nvSpPr>
          <p:spPr>
            <a:xfrm>
              <a:off x="10908544" y="8126660"/>
              <a:ext cx="4343400" cy="707886"/>
            </a:xfrm>
            <a:prstGeom prst="rect">
              <a:avLst/>
            </a:prstGeom>
            <a:noFill/>
            <a:ln w="22225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000" dirty="0"/>
                <a:t>특성의 중앙이 </a:t>
              </a:r>
              <a:r>
                <a:rPr lang="en-US" altLang="ko-KR" sz="2000" dirty="0"/>
                <a:t>0 </a:t>
              </a:r>
              <a:r>
                <a:rPr lang="ko-KR" altLang="en-US" sz="2000" dirty="0"/>
                <a:t>근처에 맞추어 지고 표준편차가 </a:t>
              </a:r>
              <a:r>
                <a:rPr lang="en-US" altLang="ko-KR" sz="2000" dirty="0"/>
                <a:t>1</a:t>
              </a:r>
              <a:r>
                <a:rPr lang="ko-KR" altLang="en-US" sz="2000" dirty="0"/>
                <a:t>이 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837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7010400" y="2558177"/>
            <a:ext cx="11418982" cy="5170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0</a:t>
            </a:r>
            <a:r>
              <a:rPr lang="en-US" altLang="ko-KR" sz="330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4</a:t>
            </a:r>
            <a:r>
              <a:rPr lang="en-US" sz="330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.</a:t>
            </a:r>
            <a:endParaRPr lang="en-US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0" y="4208213"/>
            <a:ext cx="1469995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8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모델 구성</a:t>
            </a:r>
            <a:endParaRPr lang="en-US" sz="11800" kern="0" spc="800" dirty="0">
              <a:solidFill>
                <a:srgbClr val="000000"/>
              </a:solidFill>
              <a:latin typeface="+mj-lt"/>
              <a:cs typeface="Open Sans SemiBold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</p:spTree>
    <p:extLst>
      <p:ext uri="{BB962C8B-B14F-4D97-AF65-F5344CB8AC3E}">
        <p14:creationId xmlns:p14="http://schemas.microsoft.com/office/powerpoint/2010/main" val="161617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BC088-BE7B-4BCB-B335-F5DE13C42C6E}"/>
              </a:ext>
            </a:extLst>
          </p:cNvPr>
          <p:cNvSpPr txBox="1"/>
          <p:nvPr/>
        </p:nvSpPr>
        <p:spPr>
          <a:xfrm>
            <a:off x="7079691" y="1185728"/>
            <a:ext cx="4126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200" dirty="0"/>
              <a:t>모델 구성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6A43CF-BB20-47C1-83D5-248F1DFC2F90}"/>
              </a:ext>
            </a:extLst>
          </p:cNvPr>
          <p:cNvSpPr txBox="1"/>
          <p:nvPr/>
        </p:nvSpPr>
        <p:spPr>
          <a:xfrm>
            <a:off x="838200" y="2933700"/>
            <a:ext cx="6126398" cy="1631216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/>
              <a:t>샘플 개수가 적기 때문에 </a:t>
            </a:r>
            <a:r>
              <a:rPr lang="en-US" altLang="ko-KR" sz="2000" dirty="0"/>
              <a:t>64</a:t>
            </a:r>
            <a:r>
              <a:rPr lang="ko-KR" altLang="en-US" sz="2000" dirty="0"/>
              <a:t>개의 유닛을 가진 </a:t>
            </a:r>
            <a:r>
              <a:rPr lang="en-US" altLang="ko-KR" sz="2000" dirty="0"/>
              <a:t>2</a:t>
            </a:r>
            <a:r>
              <a:rPr lang="ko-KR" altLang="en-US" sz="2000" dirty="0"/>
              <a:t>개의 은닉 층으로 </a:t>
            </a:r>
            <a:r>
              <a:rPr lang="ko-KR" altLang="en-US" sz="2000" dirty="0">
                <a:solidFill>
                  <a:schemeClr val="accent1"/>
                </a:solidFill>
              </a:rPr>
              <a:t>작은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네트워크</a:t>
            </a:r>
            <a:r>
              <a:rPr lang="ko-KR" altLang="en-US" sz="2000" dirty="0"/>
              <a:t>를 구성하여 사용</a:t>
            </a:r>
            <a:endParaRPr lang="en-US" altLang="ko-KR" sz="2000" dirty="0"/>
          </a:p>
          <a:p>
            <a:pPr algn="l"/>
            <a:r>
              <a:rPr lang="en-US" altLang="ko-KR" sz="2000" dirty="0"/>
              <a:t>(</a:t>
            </a:r>
            <a:r>
              <a:rPr lang="ko-KR" altLang="en-US" sz="2000" dirty="0"/>
              <a:t>일반적으로 훈련데이터의 개수가 적을수록 과대적합이 더 쉽게 일어나므로 </a:t>
            </a:r>
            <a:r>
              <a:rPr lang="ko-KR" altLang="en-US" sz="2000" dirty="0">
                <a:solidFill>
                  <a:schemeClr val="accent1"/>
                </a:solidFill>
              </a:rPr>
              <a:t>작은 모델을 사용하는 것이 과대적합을 피하는 방법임</a:t>
            </a:r>
            <a:r>
              <a:rPr lang="en-US" altLang="ko-KR" sz="2000" dirty="0"/>
              <a:t>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433DBAF-D3BF-4CEC-8FE7-2C51CFC21C5D}"/>
              </a:ext>
            </a:extLst>
          </p:cNvPr>
          <p:cNvGrpSpPr/>
          <p:nvPr/>
        </p:nvGrpSpPr>
        <p:grpSpPr>
          <a:xfrm>
            <a:off x="609600" y="5372100"/>
            <a:ext cx="7543800" cy="3538665"/>
            <a:chOff x="914400" y="4195635"/>
            <a:chExt cx="6912426" cy="304799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30A4E60-B0EA-4CB6-B679-CBC7FAFFD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" y="4195635"/>
              <a:ext cx="6912426" cy="304799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D2A32CF-E324-4BDA-A589-619F11FF335C}"/>
                </a:ext>
              </a:extLst>
            </p:cNvPr>
            <p:cNvSpPr/>
            <p:nvPr/>
          </p:nvSpPr>
          <p:spPr>
            <a:xfrm>
              <a:off x="1400000" y="6438900"/>
              <a:ext cx="2680164" cy="3048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589DAB1-48B7-4D51-A243-07C746B0900D}"/>
                </a:ext>
              </a:extLst>
            </p:cNvPr>
            <p:cNvSpPr/>
            <p:nvPr/>
          </p:nvSpPr>
          <p:spPr>
            <a:xfrm>
              <a:off x="4769967" y="6591300"/>
              <a:ext cx="2680164" cy="3048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648B93-F245-431F-A2B0-3BEE029E0E3B}"/>
              </a:ext>
            </a:extLst>
          </p:cNvPr>
          <p:cNvCxnSpPr>
            <a:cxnSpLocks/>
          </p:cNvCxnSpPr>
          <p:nvPr/>
        </p:nvCxnSpPr>
        <p:spPr>
          <a:xfrm flipV="1">
            <a:off x="4064521" y="3774251"/>
            <a:ext cx="7822679" cy="4202235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4829520-C849-4E2B-BF31-171F9E4C953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742298" y="8266693"/>
            <a:ext cx="4449702" cy="63659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4286C6-2B34-4B6D-AB6F-D0A398211873}"/>
              </a:ext>
            </a:extLst>
          </p:cNvPr>
          <p:cNvSpPr/>
          <p:nvPr/>
        </p:nvSpPr>
        <p:spPr>
          <a:xfrm>
            <a:off x="12573000" y="2525943"/>
            <a:ext cx="4126332" cy="1981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네트워크의 마지막 층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하나의 유닛을 가짐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활성화 함수 없음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-&gt;</a:t>
            </a:r>
            <a:r>
              <a:rPr lang="ko-KR" altLang="en-US" dirty="0">
                <a:solidFill>
                  <a:schemeClr val="tx1"/>
                </a:solidFill>
              </a:rPr>
              <a:t> 순수한 선형이므로 네트워크가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어떤 범위의 값이라도 예측하도록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자유롭게 학습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1D0AB47-0D39-491E-BEDF-7DB0A090929F}"/>
              </a:ext>
            </a:extLst>
          </p:cNvPr>
          <p:cNvGrpSpPr/>
          <p:nvPr/>
        </p:nvGrpSpPr>
        <p:grpSpPr>
          <a:xfrm>
            <a:off x="12440755" y="4991100"/>
            <a:ext cx="4126332" cy="4380391"/>
            <a:chOff x="12440755" y="4991100"/>
            <a:chExt cx="4126332" cy="438039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BB02DAD-F90C-48FB-B622-66E0AB5B24A6}"/>
                </a:ext>
              </a:extLst>
            </p:cNvPr>
            <p:cNvSpPr/>
            <p:nvPr/>
          </p:nvSpPr>
          <p:spPr>
            <a:xfrm>
              <a:off x="12440755" y="4991100"/>
              <a:ext cx="4126332" cy="19812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dirty="0">
                  <a:solidFill>
                    <a:schemeClr val="tx1"/>
                  </a:solidFill>
                </a:rPr>
                <a:t>MSE </a:t>
              </a:r>
              <a:r>
                <a:rPr lang="ko-KR" altLang="en-US" dirty="0">
                  <a:solidFill>
                    <a:schemeClr val="tx1"/>
                  </a:solidFill>
                </a:rPr>
                <a:t>손실함수를 사용하여 컴파일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평균 제곱 오차 </a:t>
              </a:r>
              <a:r>
                <a:rPr lang="en-US" altLang="ko-KR" dirty="0">
                  <a:solidFill>
                    <a:schemeClr val="tx1"/>
                  </a:solidFill>
                </a:rPr>
                <a:t>(MSE) :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예측과 타깃 사이 거리의 제곱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회귀 문제에서 널리 사용되는 손실 함수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A63042C-53A2-4AE0-8AD7-58CF6D92DE0B}"/>
                </a:ext>
              </a:extLst>
            </p:cNvPr>
            <p:cNvSpPr/>
            <p:nvPr/>
          </p:nvSpPr>
          <p:spPr>
            <a:xfrm>
              <a:off x="12440755" y="7390291"/>
              <a:ext cx="4126332" cy="19812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훈련하는 동안 모니터링을 위한 </a:t>
              </a:r>
              <a:r>
                <a:rPr lang="en-US" altLang="ko-KR" dirty="0">
                  <a:solidFill>
                    <a:schemeClr val="tx1"/>
                  </a:solidFill>
                </a:rPr>
                <a:t>MAE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평균 절대 오차 </a:t>
              </a:r>
              <a:r>
                <a:rPr lang="en-US" altLang="ko-KR" dirty="0">
                  <a:solidFill>
                    <a:schemeClr val="tx1"/>
                  </a:solidFill>
                </a:rPr>
                <a:t>(MAE) :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예측과 타깃 사이 거리의 절댓값</a:t>
              </a: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6C15CC0-32E0-4B56-B726-28F3F7A8AF0A}"/>
              </a:ext>
            </a:extLst>
          </p:cNvPr>
          <p:cNvCxnSpPr>
            <a:cxnSpLocks/>
          </p:cNvCxnSpPr>
          <p:nvPr/>
        </p:nvCxnSpPr>
        <p:spPr>
          <a:xfrm flipV="1">
            <a:off x="7742298" y="5981700"/>
            <a:ext cx="4287355" cy="2335103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34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7010400" y="2558176"/>
            <a:ext cx="11418982" cy="5170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0</a:t>
            </a:r>
            <a:r>
              <a:rPr lang="en-US" altLang="ko-KR" sz="330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5</a:t>
            </a:r>
            <a:r>
              <a:rPr lang="en-US" sz="330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.</a:t>
            </a:r>
            <a:endParaRPr lang="en-US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0600" y="3327618"/>
            <a:ext cx="14699950" cy="36317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5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K-</a:t>
            </a:r>
            <a:r>
              <a:rPr lang="ko-KR" altLang="en-US" sz="115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겹 검증을 사용한</a:t>
            </a:r>
            <a:endParaRPr lang="en-US" altLang="ko-KR" sz="11500" kern="0" spc="800" dirty="0">
              <a:solidFill>
                <a:srgbClr val="000000"/>
              </a:solidFill>
              <a:latin typeface="+mj-lt"/>
              <a:cs typeface="Open Sans SemiBold" pitchFamily="34" charset="0"/>
            </a:endParaRPr>
          </a:p>
          <a:p>
            <a:r>
              <a:rPr lang="ko-KR" altLang="en-US" sz="115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훈련 검증</a:t>
            </a:r>
            <a:endParaRPr lang="en-US" sz="11500" kern="0" spc="800" dirty="0">
              <a:solidFill>
                <a:srgbClr val="000000"/>
              </a:solidFill>
              <a:latin typeface="+mj-lt"/>
              <a:cs typeface="Open Sans SemiBold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</p:spTree>
    <p:extLst>
      <p:ext uri="{BB962C8B-B14F-4D97-AF65-F5344CB8AC3E}">
        <p14:creationId xmlns:p14="http://schemas.microsoft.com/office/powerpoint/2010/main" val="65604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BC088-BE7B-4BCB-B335-F5DE13C42C6E}"/>
              </a:ext>
            </a:extLst>
          </p:cNvPr>
          <p:cNvSpPr txBox="1"/>
          <p:nvPr/>
        </p:nvSpPr>
        <p:spPr>
          <a:xfrm>
            <a:off x="6132957" y="1385667"/>
            <a:ext cx="6019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7200" dirty="0"/>
              <a:t>K-</a:t>
            </a:r>
            <a:r>
              <a:rPr lang="ko-KR" altLang="en-US" sz="7200" dirty="0"/>
              <a:t>겹 교차 검증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6A43CF-BB20-47C1-83D5-248F1DFC2F90}"/>
              </a:ext>
            </a:extLst>
          </p:cNvPr>
          <p:cNvSpPr txBox="1"/>
          <p:nvPr/>
        </p:nvSpPr>
        <p:spPr>
          <a:xfrm>
            <a:off x="573372" y="6059869"/>
            <a:ext cx="6934200" cy="3170099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ko-KR" altLang="en-US" sz="2000" dirty="0"/>
              <a:t>데이터 포인터가 많지 않기 때문에 검증 세트도 매우 </a:t>
            </a:r>
            <a:r>
              <a:rPr lang="ko-KR" altLang="en-US" sz="2000" dirty="0" err="1"/>
              <a:t>작아짐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약 </a:t>
            </a:r>
            <a:r>
              <a:rPr lang="en-US" altLang="ko-KR" sz="2000" dirty="0"/>
              <a:t>100</a:t>
            </a:r>
            <a:r>
              <a:rPr lang="ko-KR" altLang="en-US" sz="2000" dirty="0"/>
              <a:t>개의 샘플</a:t>
            </a:r>
            <a:r>
              <a:rPr lang="en-US" altLang="ko-KR" sz="2000" dirty="0"/>
              <a:t>)  -&gt; </a:t>
            </a:r>
            <a:r>
              <a:rPr lang="ko-KR" altLang="en-US" sz="2000" dirty="0"/>
              <a:t>결국 검증 세트와 훈련 세트로 어떤 데이터 포인트가 선택 되었는지에 따라 검증 점수가 크게 달라짐 </a:t>
            </a:r>
            <a:r>
              <a:rPr lang="en-US" altLang="ko-KR" sz="2000" dirty="0"/>
              <a:t>-&gt; </a:t>
            </a:r>
            <a:r>
              <a:rPr lang="ko-KR" altLang="en-US" sz="2000" dirty="0"/>
              <a:t>검증 세트의 분할에 대한 검증 점수의 분산이 높음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en-US" altLang="ko-KR" sz="2000" dirty="0"/>
              <a:t>-&gt; </a:t>
            </a:r>
            <a:r>
              <a:rPr lang="ko-KR" altLang="en-US" sz="2000" dirty="0"/>
              <a:t>신뢰 있는 모델 평가 할 수 없음</a:t>
            </a:r>
            <a:endParaRPr lang="en-US" altLang="ko-KR" sz="2000" dirty="0"/>
          </a:p>
          <a:p>
            <a:pPr algn="l"/>
            <a:endParaRPr lang="en-US" altLang="ko-KR" sz="2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CB17755-FCE9-42B4-8528-C87AC8D765BA}"/>
              </a:ext>
            </a:extLst>
          </p:cNvPr>
          <p:cNvGrpSpPr/>
          <p:nvPr/>
        </p:nvGrpSpPr>
        <p:grpSpPr>
          <a:xfrm>
            <a:off x="838200" y="2996896"/>
            <a:ext cx="6553200" cy="2221356"/>
            <a:chOff x="838200" y="2931909"/>
            <a:chExt cx="8108742" cy="274499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90C59ED-1316-42C1-A768-825B4A2702A8}"/>
                </a:ext>
              </a:extLst>
            </p:cNvPr>
            <p:cNvSpPr/>
            <p:nvPr/>
          </p:nvSpPr>
          <p:spPr>
            <a:xfrm>
              <a:off x="838200" y="4229100"/>
              <a:ext cx="5745398" cy="144780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A72361-53F2-4DD2-8E3B-E4FEB8E0D817}"/>
                </a:ext>
              </a:extLst>
            </p:cNvPr>
            <p:cNvSpPr/>
            <p:nvPr/>
          </p:nvSpPr>
          <p:spPr>
            <a:xfrm>
              <a:off x="6583598" y="4229100"/>
              <a:ext cx="2363344" cy="144780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43B06DB-4CF3-4C25-A24F-455D8F8B9DE3}"/>
                </a:ext>
              </a:extLst>
            </p:cNvPr>
            <p:cNvSpPr txBox="1"/>
            <p:nvPr/>
          </p:nvSpPr>
          <p:spPr>
            <a:xfrm>
              <a:off x="3039299" y="4568278"/>
              <a:ext cx="1343200" cy="950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ko-KR" altLang="en-US" sz="4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C407147-A002-4BD6-B977-964B7E871B0D}"/>
                </a:ext>
              </a:extLst>
            </p:cNvPr>
            <p:cNvSpPr txBox="1"/>
            <p:nvPr/>
          </p:nvSpPr>
          <p:spPr>
            <a:xfrm>
              <a:off x="7093670" y="4682375"/>
              <a:ext cx="1343200" cy="722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3200" dirty="0"/>
                <a:t>검증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EE4B94D-EB72-4AC7-87DB-4359A93664D6}"/>
                </a:ext>
              </a:extLst>
            </p:cNvPr>
            <p:cNvCxnSpPr/>
            <p:nvPr/>
          </p:nvCxnSpPr>
          <p:spPr>
            <a:xfrm>
              <a:off x="838200" y="3771900"/>
              <a:ext cx="7924800" cy="0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818946-E238-4470-9748-AF808C82E094}"/>
                </a:ext>
              </a:extLst>
            </p:cNvPr>
            <p:cNvSpPr txBox="1"/>
            <p:nvPr/>
          </p:nvSpPr>
          <p:spPr>
            <a:xfrm>
              <a:off x="3039299" y="4655387"/>
              <a:ext cx="1343200" cy="722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3200" dirty="0"/>
                <a:t>훈련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68368E-ACCB-4EDD-8C60-7EECDC76F0C1}"/>
                </a:ext>
              </a:extLst>
            </p:cNvPr>
            <p:cNvSpPr txBox="1"/>
            <p:nvPr/>
          </p:nvSpPr>
          <p:spPr>
            <a:xfrm>
              <a:off x="3926900" y="2931909"/>
              <a:ext cx="1747399" cy="722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3200" dirty="0"/>
                <a:t>데이터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0462412-AD5D-4727-AA60-045C62C71580}"/>
              </a:ext>
            </a:extLst>
          </p:cNvPr>
          <p:cNvGrpSpPr/>
          <p:nvPr/>
        </p:nvGrpSpPr>
        <p:grpSpPr>
          <a:xfrm>
            <a:off x="9648194" y="2716151"/>
            <a:ext cx="6253126" cy="6202500"/>
            <a:chOff x="10363200" y="2716151"/>
            <a:chExt cx="6253126" cy="620250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41EBEA28-0D93-4D49-A02E-C84BA1119BD0}"/>
                </a:ext>
              </a:extLst>
            </p:cNvPr>
            <p:cNvGrpSpPr/>
            <p:nvPr/>
          </p:nvGrpSpPr>
          <p:grpSpPr>
            <a:xfrm>
              <a:off x="10363200" y="3781863"/>
              <a:ext cx="6253126" cy="5136788"/>
              <a:chOff x="10363200" y="3781863"/>
              <a:chExt cx="6253126" cy="5136788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00052422-190A-432B-B248-1F1A92E639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363200" y="3781863"/>
                <a:ext cx="6238875" cy="422453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6A00C8C-792D-4C2E-A546-42B977EA3F3A}"/>
                  </a:ext>
                </a:extLst>
              </p:cNvPr>
              <p:cNvSpPr/>
              <p:nvPr/>
            </p:nvSpPr>
            <p:spPr>
              <a:xfrm>
                <a:off x="10539403" y="8406242"/>
                <a:ext cx="1219200" cy="381000"/>
              </a:xfrm>
              <a:prstGeom prst="rect">
                <a:avLst/>
              </a:prstGeom>
              <a:solidFill>
                <a:srgbClr val="DF905D"/>
              </a:solidFill>
              <a:ln>
                <a:solidFill>
                  <a:srgbClr val="DF90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8BE3C1D-5952-4AB4-A2D7-A6028AE07C78}"/>
                  </a:ext>
                </a:extLst>
              </p:cNvPr>
              <p:cNvSpPr/>
              <p:nvPr/>
            </p:nvSpPr>
            <p:spPr>
              <a:xfrm>
                <a:off x="13713637" y="8437417"/>
                <a:ext cx="1219200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1101281A-41CF-4CB1-B37D-437AF6DC08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366" y="8627916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B91F54-395E-465A-8AA6-A4FBB51304B7}"/>
                  </a:ext>
                </a:extLst>
              </p:cNvPr>
              <p:cNvSpPr txBox="1"/>
              <p:nvPr/>
            </p:nvSpPr>
            <p:spPr>
              <a:xfrm>
                <a:off x="12185539" y="8272320"/>
                <a:ext cx="1219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훈련  데이터</a:t>
                </a:r>
              </a:p>
            </p:txBody>
          </p: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406EB537-B092-4D31-BEE9-543383E83033}"/>
                  </a:ext>
                </a:extLst>
              </p:cNvPr>
              <p:cNvCxnSpPr/>
              <p:nvPr/>
            </p:nvCxnSpPr>
            <p:spPr>
              <a:xfrm>
                <a:off x="15087600" y="8627916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DC06405-28B4-4030-8DF3-F8618295419D}"/>
                  </a:ext>
                </a:extLst>
              </p:cNvPr>
              <p:cNvSpPr txBox="1"/>
              <p:nvPr/>
            </p:nvSpPr>
            <p:spPr>
              <a:xfrm>
                <a:off x="15397126" y="8272320"/>
                <a:ext cx="1219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검증 데이터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DE8ADE-F21F-4AEF-9CD2-2497D8449F1B}"/>
                </a:ext>
              </a:extLst>
            </p:cNvPr>
            <p:cNvSpPr txBox="1"/>
            <p:nvPr/>
          </p:nvSpPr>
          <p:spPr>
            <a:xfrm>
              <a:off x="10772566" y="2716151"/>
              <a:ext cx="542014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/>
                <a:t>K = 5</a:t>
              </a:r>
            </a:p>
            <a:p>
              <a:pPr algn="ctr"/>
              <a:r>
                <a:rPr lang="ko-KR" altLang="en-US" sz="3200" dirty="0"/>
                <a:t>데이터를 </a:t>
              </a:r>
              <a:r>
                <a:rPr lang="en-US" altLang="ko-KR" sz="3200" dirty="0"/>
                <a:t>5</a:t>
              </a:r>
              <a:r>
                <a:rPr lang="ko-KR" altLang="en-US" sz="3200" dirty="0"/>
                <a:t>개의 분할로 나눔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1276A5E-603E-424B-9F37-5CA468B73A29}"/>
              </a:ext>
            </a:extLst>
          </p:cNvPr>
          <p:cNvGrpSpPr/>
          <p:nvPr/>
        </p:nvGrpSpPr>
        <p:grpSpPr>
          <a:xfrm>
            <a:off x="8624116" y="4805900"/>
            <a:ext cx="1002544" cy="3225920"/>
            <a:chOff x="9368939" y="4789786"/>
            <a:chExt cx="1002544" cy="3225920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33A10AE1-D235-4EC3-9263-E8A0E10A97DE}"/>
                </a:ext>
              </a:extLst>
            </p:cNvPr>
            <p:cNvSpPr/>
            <p:nvPr/>
          </p:nvSpPr>
          <p:spPr>
            <a:xfrm>
              <a:off x="9380883" y="4789786"/>
              <a:ext cx="990600" cy="69072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폴드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BF2D07CB-A481-4F5E-A62B-F7774F037495}"/>
                </a:ext>
              </a:extLst>
            </p:cNvPr>
            <p:cNvSpPr/>
            <p:nvPr/>
          </p:nvSpPr>
          <p:spPr>
            <a:xfrm>
              <a:off x="9380883" y="5431855"/>
              <a:ext cx="990600" cy="69072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폴드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5C088D24-64CA-487C-9154-71824C8A072B}"/>
                </a:ext>
              </a:extLst>
            </p:cNvPr>
            <p:cNvSpPr/>
            <p:nvPr/>
          </p:nvSpPr>
          <p:spPr>
            <a:xfrm>
              <a:off x="9374911" y="6699712"/>
              <a:ext cx="990600" cy="69072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폴드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88B1DE39-54CF-483A-ACA8-7DC75C986B6D}"/>
                </a:ext>
              </a:extLst>
            </p:cNvPr>
            <p:cNvSpPr/>
            <p:nvPr/>
          </p:nvSpPr>
          <p:spPr>
            <a:xfrm>
              <a:off x="9368939" y="7324986"/>
              <a:ext cx="990600" cy="69072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err="1">
                  <a:solidFill>
                    <a:schemeClr val="tx1"/>
                  </a:solidFill>
                </a:rPr>
                <a:t>폴드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A59E6DF6-C52B-476C-A278-1BCC373D80A5}"/>
                </a:ext>
              </a:extLst>
            </p:cNvPr>
            <p:cNvSpPr/>
            <p:nvPr/>
          </p:nvSpPr>
          <p:spPr>
            <a:xfrm>
              <a:off x="9380883" y="6090109"/>
              <a:ext cx="990600" cy="69072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폴드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BACC039-5AD4-4616-A5CF-B526A501DC7C}"/>
              </a:ext>
            </a:extLst>
          </p:cNvPr>
          <p:cNvGrpSpPr/>
          <p:nvPr/>
        </p:nvGrpSpPr>
        <p:grpSpPr>
          <a:xfrm>
            <a:off x="15914572" y="4753021"/>
            <a:ext cx="1676229" cy="3253596"/>
            <a:chOff x="9380881" y="4789786"/>
            <a:chExt cx="990602" cy="3253596"/>
          </a:xfrm>
        </p:grpSpPr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C4C9A6E4-A991-480B-B3E8-362285A835B9}"/>
                </a:ext>
              </a:extLst>
            </p:cNvPr>
            <p:cNvSpPr/>
            <p:nvPr/>
          </p:nvSpPr>
          <p:spPr>
            <a:xfrm>
              <a:off x="9380883" y="4789786"/>
              <a:ext cx="990600" cy="69072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검증점수 </a:t>
              </a:r>
              <a:r>
                <a:rPr lang="en-US" altLang="ko-KR" dirty="0">
                  <a:solidFill>
                    <a:schemeClr val="tx1"/>
                  </a:solidFill>
                </a:rPr>
                <a:t>#1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화살표: 오른쪽 39">
              <a:extLst>
                <a:ext uri="{FF2B5EF4-FFF2-40B4-BE49-F238E27FC236}">
                  <a16:creationId xmlns:a16="http://schemas.microsoft.com/office/drawing/2014/main" id="{14A0B86B-B40A-47F4-B349-C71085B1191B}"/>
                </a:ext>
              </a:extLst>
            </p:cNvPr>
            <p:cNvSpPr/>
            <p:nvPr/>
          </p:nvSpPr>
          <p:spPr>
            <a:xfrm>
              <a:off x="9380883" y="5431855"/>
              <a:ext cx="990600" cy="69072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검증점수 </a:t>
              </a:r>
              <a:r>
                <a:rPr lang="en-US" altLang="ko-KR" dirty="0">
                  <a:solidFill>
                    <a:schemeClr val="tx1"/>
                  </a:solidFill>
                </a:rPr>
                <a:t>#2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D7D980D6-FA3F-43C6-B50F-2A092E1299B5}"/>
                </a:ext>
              </a:extLst>
            </p:cNvPr>
            <p:cNvSpPr/>
            <p:nvPr/>
          </p:nvSpPr>
          <p:spPr>
            <a:xfrm>
              <a:off x="9380882" y="6694834"/>
              <a:ext cx="990600" cy="69072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검증점수 </a:t>
              </a:r>
              <a:r>
                <a:rPr lang="en-US" altLang="ko-KR" dirty="0">
                  <a:solidFill>
                    <a:schemeClr val="tx1"/>
                  </a:solidFill>
                </a:rPr>
                <a:t>#4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8B14F575-04B8-4391-A23E-0C9194274585}"/>
                </a:ext>
              </a:extLst>
            </p:cNvPr>
            <p:cNvSpPr/>
            <p:nvPr/>
          </p:nvSpPr>
          <p:spPr>
            <a:xfrm>
              <a:off x="9380881" y="7352662"/>
              <a:ext cx="990600" cy="69072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검증점수 </a:t>
              </a:r>
              <a:r>
                <a:rPr lang="en-US" altLang="ko-KR" dirty="0">
                  <a:solidFill>
                    <a:schemeClr val="tx1"/>
                  </a:solidFill>
                </a:rPr>
                <a:t>#5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화살표: 오른쪽 42">
              <a:extLst>
                <a:ext uri="{FF2B5EF4-FFF2-40B4-BE49-F238E27FC236}">
                  <a16:creationId xmlns:a16="http://schemas.microsoft.com/office/drawing/2014/main" id="{0794C278-FB06-48F4-96D7-0DA8BECE81B9}"/>
                </a:ext>
              </a:extLst>
            </p:cNvPr>
            <p:cNvSpPr/>
            <p:nvPr/>
          </p:nvSpPr>
          <p:spPr>
            <a:xfrm>
              <a:off x="9380883" y="6090109"/>
              <a:ext cx="990600" cy="69072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검증점수 </a:t>
              </a:r>
              <a:r>
                <a:rPr lang="en-US" altLang="ko-KR" dirty="0">
                  <a:solidFill>
                    <a:schemeClr val="tx1"/>
                  </a:solidFill>
                </a:rPr>
                <a:t>#3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0A982D5-4426-4BDF-909E-D6327446C744}"/>
              </a:ext>
            </a:extLst>
          </p:cNvPr>
          <p:cNvGrpSpPr/>
          <p:nvPr/>
        </p:nvGrpSpPr>
        <p:grpSpPr>
          <a:xfrm>
            <a:off x="16143085" y="8149934"/>
            <a:ext cx="1219200" cy="1403199"/>
            <a:chOff x="16143085" y="8149934"/>
            <a:chExt cx="1219200" cy="1403199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31B3825-7328-466F-A1DC-7CA1247D4E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06264" y="8149934"/>
              <a:ext cx="0" cy="5126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C6EFDE-ED85-4B21-B599-597B75ACF8CC}"/>
                </a:ext>
              </a:extLst>
            </p:cNvPr>
            <p:cNvSpPr txBox="1"/>
            <p:nvPr/>
          </p:nvSpPr>
          <p:spPr>
            <a:xfrm>
              <a:off x="16143085" y="8906802"/>
              <a:ext cx="1219200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최종 점수</a:t>
              </a:r>
              <a:r>
                <a:rPr lang="en-US" altLang="ko-KR" dirty="0"/>
                <a:t>: </a:t>
              </a:r>
              <a:r>
                <a:rPr lang="ko-KR" altLang="en-US" dirty="0"/>
                <a:t>평균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07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BC088-BE7B-4BCB-B335-F5DE13C42C6E}"/>
              </a:ext>
            </a:extLst>
          </p:cNvPr>
          <p:cNvSpPr txBox="1"/>
          <p:nvPr/>
        </p:nvSpPr>
        <p:spPr>
          <a:xfrm>
            <a:off x="2581100" y="1011708"/>
            <a:ext cx="13123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7200" dirty="0"/>
              <a:t>K-</a:t>
            </a:r>
            <a:r>
              <a:rPr lang="ko-KR" altLang="en-US" sz="7200" dirty="0"/>
              <a:t>겹 검증하기 </a:t>
            </a:r>
            <a:r>
              <a:rPr lang="en-US" altLang="ko-KR" sz="7200" dirty="0"/>
              <a:t>(</a:t>
            </a:r>
            <a:r>
              <a:rPr lang="en-US" altLang="ko-KR" sz="7200" dirty="0" err="1"/>
              <a:t>num_epochs</a:t>
            </a:r>
            <a:r>
              <a:rPr lang="en-US" altLang="ko-KR" sz="7200" dirty="0"/>
              <a:t>=100)</a:t>
            </a:r>
            <a:endParaRPr lang="ko-KR" altLang="en-US" sz="7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0D7F78-541A-48CF-BEBA-82625A7DD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27" y="2366918"/>
            <a:ext cx="7892030" cy="782712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3A3C24-6DFC-490B-896E-AF32F699EFA8}"/>
              </a:ext>
            </a:extLst>
          </p:cNvPr>
          <p:cNvSpPr/>
          <p:nvPr/>
        </p:nvSpPr>
        <p:spPr>
          <a:xfrm>
            <a:off x="574604" y="3043959"/>
            <a:ext cx="826215" cy="2667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DE2B56-81F8-4B88-8B01-E34BCB995F67}"/>
              </a:ext>
            </a:extLst>
          </p:cNvPr>
          <p:cNvSpPr/>
          <p:nvPr/>
        </p:nvSpPr>
        <p:spPr>
          <a:xfrm>
            <a:off x="581583" y="3485954"/>
            <a:ext cx="1636834" cy="2667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016130D-351B-488C-8CDC-CED06FBD84AC}"/>
              </a:ext>
            </a:extLst>
          </p:cNvPr>
          <p:cNvGrpSpPr/>
          <p:nvPr/>
        </p:nvGrpSpPr>
        <p:grpSpPr>
          <a:xfrm>
            <a:off x="9013058" y="3043959"/>
            <a:ext cx="8693359" cy="1804238"/>
            <a:chOff x="9013058" y="3043959"/>
            <a:chExt cx="8693359" cy="180423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B00CAB4-9CD9-4EFD-82FD-695E5EE94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13058" y="3043959"/>
              <a:ext cx="8693359" cy="140764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B5909E-0114-4BDC-A953-EA1F30166AED}"/>
                </a:ext>
              </a:extLst>
            </p:cNvPr>
            <p:cNvSpPr txBox="1"/>
            <p:nvPr/>
          </p:nvSpPr>
          <p:spPr>
            <a:xfrm>
              <a:off x="11430000" y="4478865"/>
              <a:ext cx="4114800" cy="369332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/>
                <a:t>검증 점수가 </a:t>
              </a:r>
              <a:r>
                <a:rPr lang="en-US" altLang="ko-KR" dirty="0"/>
                <a:t>2.1</a:t>
              </a:r>
              <a:r>
                <a:rPr lang="ko-KR" altLang="en-US" dirty="0"/>
                <a:t>에서 </a:t>
              </a:r>
              <a:r>
                <a:rPr lang="en-US" altLang="ko-KR" dirty="0"/>
                <a:t>2.9 </a:t>
              </a:r>
              <a:r>
                <a:rPr lang="ko-KR" altLang="en-US" dirty="0"/>
                <a:t>까지 변화가 큼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5BC8BD4-5A43-4774-A378-B486969D3D7B}"/>
              </a:ext>
            </a:extLst>
          </p:cNvPr>
          <p:cNvGrpSpPr/>
          <p:nvPr/>
        </p:nvGrpSpPr>
        <p:grpSpPr>
          <a:xfrm>
            <a:off x="10972800" y="6280482"/>
            <a:ext cx="5029200" cy="1801221"/>
            <a:chOff x="10972800" y="6280482"/>
            <a:chExt cx="5029200" cy="180122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B3805A4-DB6F-488E-9EE0-EABA7F4C1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18229" y="6280482"/>
              <a:ext cx="3483016" cy="14076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F486D-2E61-42BC-B3D2-409F2523E4FC}"/>
                </a:ext>
              </a:extLst>
            </p:cNvPr>
            <p:cNvSpPr txBox="1"/>
            <p:nvPr/>
          </p:nvSpPr>
          <p:spPr>
            <a:xfrm>
              <a:off x="10972800" y="7712371"/>
              <a:ext cx="5029200" cy="369332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/>
                <a:t>평균값은 </a:t>
              </a:r>
              <a:r>
                <a:rPr lang="en-US" altLang="ko-KR" dirty="0"/>
                <a:t>2.4</a:t>
              </a:r>
              <a:r>
                <a:rPr lang="ko-KR" altLang="en-US" dirty="0"/>
                <a:t>로 각각 점수보다 훨씬 신뢰할 만함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910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BC088-BE7B-4BCB-B335-F5DE13C42C6E}"/>
              </a:ext>
            </a:extLst>
          </p:cNvPr>
          <p:cNvSpPr txBox="1"/>
          <p:nvPr/>
        </p:nvSpPr>
        <p:spPr>
          <a:xfrm>
            <a:off x="2551557" y="966867"/>
            <a:ext cx="1318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/>
              <a:t>K-</a:t>
            </a:r>
            <a:r>
              <a:rPr lang="ko-KR" altLang="en-US" sz="7200" dirty="0"/>
              <a:t>겹 검증하기</a:t>
            </a:r>
            <a:r>
              <a:rPr lang="en-US" altLang="ko-KR" sz="7200" dirty="0"/>
              <a:t> (</a:t>
            </a:r>
            <a:r>
              <a:rPr lang="en-US" altLang="ko-KR" sz="7200" dirty="0" err="1"/>
              <a:t>num_epochs</a:t>
            </a:r>
            <a:r>
              <a:rPr lang="en-US" altLang="ko-KR" sz="7200" dirty="0"/>
              <a:t>=500)</a:t>
            </a:r>
            <a:endParaRPr lang="ko-KR" altLang="en-US" sz="7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85A7228-B58B-412C-B78D-40B5E9727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476500"/>
            <a:ext cx="8336065" cy="715904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2DB3768-E67F-46FC-95F4-7575E3351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556" y="2476500"/>
            <a:ext cx="7404959" cy="81837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237EB63-146C-48BE-8753-3FB0B1FD6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7688" y="3582259"/>
            <a:ext cx="7402827" cy="207329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391709E-E98F-4360-BDC0-25BB56D3A5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84" r="11202"/>
          <a:stretch/>
        </p:blipFill>
        <p:spPr>
          <a:xfrm>
            <a:off x="10794036" y="5964862"/>
            <a:ext cx="6105533" cy="396427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59E1E1-1EE9-4FD7-B910-7CDF37E6DEB4}"/>
              </a:ext>
            </a:extLst>
          </p:cNvPr>
          <p:cNvSpPr/>
          <p:nvPr/>
        </p:nvSpPr>
        <p:spPr>
          <a:xfrm>
            <a:off x="652121" y="2476500"/>
            <a:ext cx="1899436" cy="38494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D2D056-AA77-4315-B08B-BA41362E5930}"/>
              </a:ext>
            </a:extLst>
          </p:cNvPr>
          <p:cNvSpPr/>
          <p:nvPr/>
        </p:nvSpPr>
        <p:spPr>
          <a:xfrm>
            <a:off x="11353800" y="6056023"/>
            <a:ext cx="762000" cy="3429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CE8BD21-803E-41A9-B807-B2C67DCB6DF0}"/>
              </a:ext>
            </a:extLst>
          </p:cNvPr>
          <p:cNvGrpSpPr/>
          <p:nvPr/>
        </p:nvGrpSpPr>
        <p:grpSpPr>
          <a:xfrm>
            <a:off x="12410751" y="6651600"/>
            <a:ext cx="2872101" cy="1295400"/>
            <a:chOff x="6400800" y="8672433"/>
            <a:chExt cx="2872101" cy="12954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9E56C93-072B-4284-9643-164FBFF10CF6}"/>
                </a:ext>
              </a:extLst>
            </p:cNvPr>
            <p:cNvSpPr/>
            <p:nvPr/>
          </p:nvSpPr>
          <p:spPr>
            <a:xfrm>
              <a:off x="7596501" y="8672433"/>
              <a:ext cx="1676400" cy="12954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범위가 크고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변동이 심함</a:t>
              </a: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ECC1F0F5-384A-4E74-B2D6-F71C67BD2BE7}"/>
                </a:ext>
              </a:extLst>
            </p:cNvPr>
            <p:cNvCxnSpPr/>
            <p:nvPr/>
          </p:nvCxnSpPr>
          <p:spPr>
            <a:xfrm>
              <a:off x="6400800" y="9258300"/>
              <a:ext cx="9144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175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BC088-BE7B-4BCB-B335-F5DE13C42C6E}"/>
              </a:ext>
            </a:extLst>
          </p:cNvPr>
          <p:cNvSpPr txBox="1"/>
          <p:nvPr/>
        </p:nvSpPr>
        <p:spPr>
          <a:xfrm>
            <a:off x="2565757" y="1007985"/>
            <a:ext cx="1315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7200" dirty="0"/>
              <a:t>K-</a:t>
            </a:r>
            <a:r>
              <a:rPr lang="ko-KR" altLang="en-US" sz="7200" dirty="0"/>
              <a:t>겹 검증하기 </a:t>
            </a:r>
            <a:r>
              <a:rPr lang="en-US" altLang="ko-KR" sz="7200" dirty="0"/>
              <a:t>(</a:t>
            </a:r>
            <a:r>
              <a:rPr lang="en-US" altLang="ko-KR" sz="7200" dirty="0" err="1"/>
              <a:t>num_epochs</a:t>
            </a:r>
            <a:r>
              <a:rPr lang="en-US" altLang="ko-KR" sz="7200" dirty="0"/>
              <a:t>=500)</a:t>
            </a:r>
            <a:endParaRPr lang="ko-KR" altLang="en-US" sz="7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4A1D3A-B259-48A9-96E4-39CDCED55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991100"/>
            <a:ext cx="8890907" cy="4610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A06E74-458B-485B-9A17-8ACAEE5FF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3935595"/>
            <a:ext cx="6553200" cy="401601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6E57505-1DA6-48A0-B11A-EC02BAEAE4D0}"/>
              </a:ext>
            </a:extLst>
          </p:cNvPr>
          <p:cNvSpPr/>
          <p:nvPr/>
        </p:nvSpPr>
        <p:spPr>
          <a:xfrm>
            <a:off x="2946301" y="2400300"/>
            <a:ext cx="4522304" cy="21220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곡선의 다른 부분과 스케일이 많이 다른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첫 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10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개의 데이터 포인트를 제외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부드러운 곡선</a:t>
            </a:r>
            <a:r>
              <a:rPr lang="ko-KR" altLang="en-US" dirty="0">
                <a:solidFill>
                  <a:schemeClr val="tx1"/>
                </a:solidFill>
              </a:rPr>
              <a:t>을 얻기 위해 각 포인트를 이전 포인트의 지수 이동 평균으로 대체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66C853-C441-4A10-BF0C-862D3D683059}"/>
              </a:ext>
            </a:extLst>
          </p:cNvPr>
          <p:cNvSpPr/>
          <p:nvPr/>
        </p:nvSpPr>
        <p:spPr>
          <a:xfrm>
            <a:off x="12405041" y="3935595"/>
            <a:ext cx="762000" cy="3581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78FD4DD-5FB8-4EDF-9625-31327ECAC0E6}"/>
              </a:ext>
            </a:extLst>
          </p:cNvPr>
          <p:cNvGrpSpPr/>
          <p:nvPr/>
        </p:nvGrpSpPr>
        <p:grpSpPr>
          <a:xfrm>
            <a:off x="12786041" y="7905063"/>
            <a:ext cx="3579273" cy="1773823"/>
            <a:chOff x="12786041" y="7905063"/>
            <a:chExt cx="3579273" cy="177382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B1C31B0-08ED-45D7-A1D8-7D7B420534EC}"/>
                </a:ext>
              </a:extLst>
            </p:cNvPr>
            <p:cNvSpPr/>
            <p:nvPr/>
          </p:nvSpPr>
          <p:spPr>
            <a:xfrm>
              <a:off x="14097000" y="8383486"/>
              <a:ext cx="2268314" cy="12954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검증 </a:t>
              </a:r>
              <a:r>
                <a:rPr lang="en-US" altLang="ko-KR" dirty="0">
                  <a:solidFill>
                    <a:schemeClr val="tx1"/>
                  </a:solidFill>
                </a:rPr>
                <a:t>MAE</a:t>
              </a:r>
              <a:r>
                <a:rPr lang="ko-KR" altLang="en-US" dirty="0">
                  <a:solidFill>
                    <a:schemeClr val="tx1"/>
                  </a:solidFill>
                </a:rPr>
                <a:t>가 </a:t>
              </a:r>
              <a:r>
                <a:rPr lang="en-US" altLang="ko-KR" dirty="0">
                  <a:solidFill>
                    <a:schemeClr val="tx1"/>
                  </a:solidFill>
                </a:rPr>
                <a:t>80</a:t>
              </a:r>
              <a:r>
                <a:rPr lang="ko-KR" altLang="en-US" dirty="0">
                  <a:solidFill>
                    <a:schemeClr val="tx1"/>
                  </a:solidFill>
                </a:rPr>
                <a:t>번째 </a:t>
              </a:r>
              <a:r>
                <a:rPr lang="ko-KR" altLang="en-US" dirty="0" err="1">
                  <a:solidFill>
                    <a:schemeClr val="tx1"/>
                  </a:solidFill>
                </a:rPr>
                <a:t>에포크</a:t>
              </a:r>
              <a:r>
                <a:rPr lang="ko-KR" altLang="en-US" dirty="0">
                  <a:solidFill>
                    <a:schemeClr val="tx1"/>
                  </a:solidFill>
                </a:rPr>
                <a:t> 이후 줄어드는 것이 멈춤  </a:t>
              </a:r>
              <a:r>
                <a:rPr lang="en-US" altLang="ko-KR" dirty="0">
                  <a:solidFill>
                    <a:schemeClr val="tx1"/>
                  </a:solidFill>
                </a:rPr>
                <a:t>-&gt; </a:t>
              </a:r>
              <a:r>
                <a:rPr lang="ko-KR" altLang="en-US" dirty="0">
                  <a:solidFill>
                    <a:schemeClr val="tx1"/>
                  </a:solidFill>
                </a:rPr>
                <a:t>과대 적합 시작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86E9956-5400-4BCA-BAC1-A0DE0F2A5BE4}"/>
                </a:ext>
              </a:extLst>
            </p:cNvPr>
            <p:cNvCxnSpPr>
              <a:cxnSpLocks/>
            </p:cNvCxnSpPr>
            <p:nvPr/>
          </p:nvCxnSpPr>
          <p:spPr>
            <a:xfrm>
              <a:off x="12786041" y="7905063"/>
              <a:ext cx="1009289" cy="95684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998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BC088-BE7B-4BCB-B335-F5DE13C42C6E}"/>
              </a:ext>
            </a:extLst>
          </p:cNvPr>
          <p:cNvSpPr txBox="1"/>
          <p:nvPr/>
        </p:nvSpPr>
        <p:spPr>
          <a:xfrm>
            <a:off x="6094857" y="1246020"/>
            <a:ext cx="609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200" dirty="0"/>
              <a:t>최종 모델 훈련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1C6258-B188-449B-98EA-B41B98135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751" y="3654690"/>
            <a:ext cx="9446210" cy="2066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A246BF-ABA1-48A1-A292-252C8914B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863" y="6929956"/>
            <a:ext cx="3441985" cy="17681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EA4E4EA-6529-466A-B747-935F50607AB7}"/>
              </a:ext>
            </a:extLst>
          </p:cNvPr>
          <p:cNvSpPr/>
          <p:nvPr/>
        </p:nvSpPr>
        <p:spPr>
          <a:xfrm>
            <a:off x="7451681" y="7901307"/>
            <a:ext cx="3412168" cy="6589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46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7010400" y="2558177"/>
            <a:ext cx="11418982" cy="5170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0</a:t>
            </a:r>
            <a:r>
              <a:rPr lang="en-US" altLang="ko-KR" sz="330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6</a:t>
            </a:r>
            <a:r>
              <a:rPr lang="en-US" sz="330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.</a:t>
            </a:r>
            <a:endParaRPr lang="en-US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0" y="4208213"/>
            <a:ext cx="1469995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8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정리</a:t>
            </a:r>
            <a:endParaRPr lang="en-US" altLang="ko-KR" sz="11800" kern="0" spc="800" dirty="0">
              <a:solidFill>
                <a:srgbClr val="000000"/>
              </a:solidFill>
              <a:latin typeface="+mj-lt"/>
              <a:cs typeface="Open Sans SemiBold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</p:spTree>
    <p:extLst>
      <p:ext uri="{BB962C8B-B14F-4D97-AF65-F5344CB8AC3E}">
        <p14:creationId xmlns:p14="http://schemas.microsoft.com/office/powerpoint/2010/main" val="175720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04762" y="1665505"/>
            <a:ext cx="8336134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kern="0" spc="1600" dirty="0">
                <a:solidFill>
                  <a:srgbClr val="000000"/>
                </a:solidFill>
                <a:latin typeface="Abadi" panose="020B0604020104020204" pitchFamily="34" charset="0"/>
                <a:cs typeface="Open Sans SemiBold" pitchFamily="34" charset="0"/>
              </a:rPr>
              <a:t>*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000" y="366456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00000" y="9563970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2 0 1 9 3 0 5 0 5 2  </a:t>
            </a:r>
            <a:r>
              <a:rPr lang="ko-KR" altLang="en-US" dirty="0">
                <a:latin typeface="+mj-lt"/>
              </a:rPr>
              <a:t>이 지 수</a:t>
            </a:r>
            <a:r>
              <a:rPr lang="en-US" altLang="ko-KR" dirty="0">
                <a:latin typeface="+mj-lt"/>
              </a:rPr>
              <a:t> 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04762" y="2899441"/>
            <a:ext cx="14685714" cy="55399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18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3.6</a:t>
            </a:r>
          </a:p>
          <a:p>
            <a:r>
              <a:rPr lang="ko-KR" altLang="en-US" sz="118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주택 가격 예측 </a:t>
            </a:r>
            <a:r>
              <a:rPr lang="en-US" altLang="ko-KR" sz="118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:</a:t>
            </a:r>
          </a:p>
          <a:p>
            <a:r>
              <a:rPr lang="ko-KR" altLang="en-US" sz="118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회귀 문제</a:t>
            </a:r>
            <a:endParaRPr lang="en-US" altLang="ko-KR" sz="11800" kern="0" spc="800" dirty="0">
              <a:solidFill>
                <a:srgbClr val="000000"/>
              </a:solidFill>
              <a:latin typeface="+mj-lt"/>
              <a:cs typeface="Open Sans SemiBold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B9C2A2-E402-4FE1-BB8D-9AF202E7BC1D}"/>
              </a:ext>
            </a:extLst>
          </p:cNvPr>
          <p:cNvSpPr txBox="1"/>
          <p:nvPr/>
        </p:nvSpPr>
        <p:spPr>
          <a:xfrm>
            <a:off x="1789557" y="2628900"/>
            <a:ext cx="14706600" cy="5839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회귀는  분류에서 사용했던 것과는 다른 손실 함수를 사용합니다</a:t>
            </a:r>
            <a:r>
              <a:rPr lang="en-US" altLang="ko-KR" sz="2800" dirty="0"/>
              <a:t>. </a:t>
            </a:r>
            <a:r>
              <a:rPr lang="ko-KR" altLang="en-US" sz="2800" dirty="0"/>
              <a:t>평균 제곱 오차</a:t>
            </a:r>
            <a:r>
              <a:rPr lang="en-US" altLang="ko-KR" sz="2800" dirty="0"/>
              <a:t>(MSE)</a:t>
            </a:r>
            <a:r>
              <a:rPr lang="ko-KR" altLang="en-US" sz="2800" dirty="0"/>
              <a:t>는 회귀에서 자주 사용되는 손실 함수입니다</a:t>
            </a:r>
            <a:r>
              <a:rPr lang="en-US" altLang="ko-KR" sz="2800" dirty="0"/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비슷하게 회귀에서 사용되는 평가 지표는 분류와 다릅니다</a:t>
            </a:r>
            <a:r>
              <a:rPr lang="en-US" altLang="ko-KR" sz="2800" dirty="0"/>
              <a:t>. </a:t>
            </a:r>
            <a:r>
              <a:rPr lang="ko-KR" altLang="en-US" sz="2800" dirty="0"/>
              <a:t>당연히 정확도 개념은 회귀에 적용되지 않습니다</a:t>
            </a:r>
            <a:r>
              <a:rPr lang="en-US" altLang="ko-KR" sz="2800" dirty="0"/>
              <a:t>. </a:t>
            </a:r>
            <a:r>
              <a:rPr lang="ko-KR" altLang="en-US" sz="2800" dirty="0"/>
              <a:t>일반적인 회귀 지표는 평균 절대 오차</a:t>
            </a:r>
            <a:r>
              <a:rPr lang="en-US" altLang="ko-KR" sz="2800" dirty="0"/>
              <a:t>(MAE)</a:t>
            </a:r>
            <a:r>
              <a:rPr lang="ko-KR" altLang="en-US" sz="2800" dirty="0"/>
              <a:t>입니다</a:t>
            </a:r>
            <a:r>
              <a:rPr lang="en-US" altLang="ko-KR" sz="2800" dirty="0"/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입력 데이터의 특성이 서로 다른 범위를 가지면 </a:t>
            </a:r>
            <a:r>
              <a:rPr lang="ko-KR" altLang="en-US" sz="2800" dirty="0" err="1"/>
              <a:t>전처리</a:t>
            </a:r>
            <a:r>
              <a:rPr lang="ko-KR" altLang="en-US" sz="2800" dirty="0"/>
              <a:t> 단계에서 각 특성을 개별적으로 스케일 조정해야 합니다</a:t>
            </a:r>
            <a:r>
              <a:rPr lang="en-US" altLang="ko-KR" sz="2800" dirty="0"/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가용한 데이터가 적다면 </a:t>
            </a:r>
            <a:r>
              <a:rPr lang="en-US" altLang="ko-KR" sz="2800" dirty="0"/>
              <a:t>K-</a:t>
            </a:r>
            <a:r>
              <a:rPr lang="ko-KR" altLang="en-US" sz="2800" dirty="0"/>
              <a:t>겹 검증을 사용하는 것이 신뢰할 수 있는 모델 평가 방법입니다</a:t>
            </a:r>
            <a:r>
              <a:rPr lang="en-US" altLang="ko-KR" sz="2800" dirty="0"/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가용한 훈련 데이터가 적다면 과대적합을 피하기 위해 은닉 층의 수를 줄인 모델이 좋습니다</a:t>
            </a:r>
            <a:r>
              <a:rPr lang="en-US" altLang="ko-KR" sz="2800" dirty="0"/>
              <a:t>. (</a:t>
            </a:r>
            <a:r>
              <a:rPr lang="ko-KR" altLang="en-US" sz="2800" dirty="0"/>
              <a:t>일반적으로 </a:t>
            </a:r>
            <a:r>
              <a:rPr lang="en-US" altLang="ko-KR" sz="2800" dirty="0"/>
              <a:t>1</a:t>
            </a:r>
            <a:r>
              <a:rPr lang="ko-KR" altLang="en-US" sz="2800" dirty="0"/>
              <a:t>개 또는 </a:t>
            </a:r>
            <a:r>
              <a:rPr lang="en-US" altLang="ko-KR" sz="2800" dirty="0"/>
              <a:t>2</a:t>
            </a:r>
            <a:r>
              <a:rPr lang="ko-KR" altLang="en-US" sz="2800" dirty="0"/>
              <a:t>개</a:t>
            </a:r>
            <a:r>
              <a:rPr lang="en-US" altLang="ko-K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3285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45740" y="1333500"/>
            <a:ext cx="21022421" cy="105567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0" dirty="0">
                <a:solidFill>
                  <a:srgbClr val="000000"/>
                </a:solidFill>
                <a:latin typeface="Abadi" panose="020B0604020104020204" pitchFamily="34" charset="0"/>
                <a:cs typeface="Open Sans ExtraBold" pitchFamily="34" charset="0"/>
              </a:rPr>
              <a:t>Deep</a:t>
            </a:r>
          </a:p>
          <a:p>
            <a:r>
              <a:rPr lang="en-US" sz="17000" dirty="0">
                <a:solidFill>
                  <a:srgbClr val="000000"/>
                </a:solidFill>
                <a:latin typeface="Abadi" panose="020B0604020104020204" pitchFamily="34" charset="0"/>
                <a:cs typeface="Open Sans ExtraBold" pitchFamily="34" charset="0"/>
              </a:rPr>
              <a:t>Learning</a:t>
            </a:r>
          </a:p>
          <a:p>
            <a:r>
              <a:rPr lang="en-US" altLang="ko-KR" sz="17000" dirty="0">
                <a:solidFill>
                  <a:srgbClr val="000000"/>
                </a:solidFill>
                <a:latin typeface="Abadi" panose="020B0604020104020204" pitchFamily="34" charset="0"/>
                <a:cs typeface="Open Sans ExtraBold" pitchFamily="34" charset="0"/>
              </a:rPr>
              <a:t>Ch 3.7</a:t>
            </a:r>
            <a:r>
              <a:rPr lang="en-US" altLang="ko-KR" sz="11500" dirty="0">
                <a:solidFill>
                  <a:srgbClr val="000000"/>
                </a:solidFill>
                <a:latin typeface="Abadi" panose="020B0604020104020204" pitchFamily="34" charset="0"/>
                <a:cs typeface="Open Sans ExtraBold" pitchFamily="34" charset="0"/>
              </a:rPr>
              <a:t>_ </a:t>
            </a:r>
            <a:r>
              <a:rPr lang="ko-KR" altLang="en-US" sz="11500" dirty="0">
                <a:solidFill>
                  <a:srgbClr val="000000"/>
                </a:solidFill>
                <a:latin typeface="Abadi" panose="020B0604020104020204" pitchFamily="34" charset="0"/>
                <a:cs typeface="Open Sans ExtraBold" pitchFamily="34" charset="0"/>
              </a:rPr>
              <a:t>요약</a:t>
            </a:r>
            <a:r>
              <a:rPr lang="en-US" altLang="ko-KR" sz="11500" dirty="0">
                <a:solidFill>
                  <a:srgbClr val="000000"/>
                </a:solidFill>
                <a:latin typeface="Abadi" panose="020B0604020104020204" pitchFamily="34" charset="0"/>
                <a:cs typeface="Open Sans ExtraBold" pitchFamily="34" charset="0"/>
              </a:rPr>
              <a:t> </a:t>
            </a:r>
            <a:endParaRPr lang="en-US" altLang="ko-KR" sz="8800" dirty="0">
              <a:solidFill>
                <a:srgbClr val="000000"/>
              </a:solidFill>
              <a:latin typeface="Abadi" panose="020B0604020104020204" pitchFamily="34" charset="0"/>
              <a:cs typeface="Open Sans ExtraBold" pitchFamily="34" charset="0"/>
            </a:endParaRPr>
          </a:p>
          <a:p>
            <a:r>
              <a:rPr lang="en-US" sz="17000" dirty="0">
                <a:solidFill>
                  <a:srgbClr val="000000"/>
                </a:solidFill>
                <a:latin typeface="Open Sans ExtraBold" pitchFamily="34" charset="0"/>
                <a:cs typeface="Open Sans ExtraBold" pitchFamily="34" charset="0"/>
              </a:rPr>
              <a:t> </a:t>
            </a:r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100" dirty="0">
                <a:solidFill>
                  <a:srgbClr val="000000"/>
                </a:solidFill>
                <a:latin typeface="Abadi" panose="020B0604020104020204" pitchFamily="34" charset="0"/>
                <a:cs typeface="Open Sans SemiBold" pitchFamily="34" charset="0"/>
              </a:rPr>
              <a:t>2</a:t>
            </a:r>
            <a:r>
              <a:rPr lang="en-US" altLang="ko-KR" sz="1800" kern="0" spc="1100" dirty="0">
                <a:solidFill>
                  <a:srgbClr val="000000"/>
                </a:solidFill>
                <a:latin typeface="Abadi" panose="020B0604020104020204" pitchFamily="34" charset="0"/>
                <a:cs typeface="Open Sans SemiBold" pitchFamily="34" charset="0"/>
              </a:rPr>
              <a:t>022 Deep Learning 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6546" y="9513550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Abadi" panose="020B0604020104020204" pitchFamily="34" charset="0"/>
              </a:rPr>
              <a:t>2 0 1 9 3 0 5 0 5 2  </a:t>
            </a:r>
            <a:r>
              <a:rPr lang="ko-KR" altLang="en-US" dirty="0">
                <a:latin typeface="Abadi" panose="020B0604020104020204" pitchFamily="34" charset="0"/>
              </a:rPr>
              <a:t>이 지 수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155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B9C2A2-E402-4FE1-BB8D-9AF202E7BC1D}"/>
              </a:ext>
            </a:extLst>
          </p:cNvPr>
          <p:cNvSpPr txBox="1"/>
          <p:nvPr/>
        </p:nvSpPr>
        <p:spPr>
          <a:xfrm>
            <a:off x="1789557" y="2476500"/>
            <a:ext cx="14706600" cy="6664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이제 벡터 데이터를 사용하여 가장 일반적인 머신 러닝인 이진 분류</a:t>
            </a:r>
            <a:r>
              <a:rPr lang="en-US" altLang="ko-KR" sz="3200" dirty="0"/>
              <a:t>, </a:t>
            </a:r>
            <a:r>
              <a:rPr lang="ko-KR" altLang="en-US" sz="3200" dirty="0"/>
              <a:t>다중 분류</a:t>
            </a:r>
            <a:r>
              <a:rPr lang="en-US" altLang="ko-KR" sz="3200" dirty="0"/>
              <a:t>, </a:t>
            </a:r>
            <a:r>
              <a:rPr lang="ko-KR" altLang="en-US" sz="3200" dirty="0"/>
              <a:t>스칼라 회귀 작업을 다룰 수 있습니다</a:t>
            </a:r>
            <a:r>
              <a:rPr lang="en-US" altLang="ko-KR" sz="3200" dirty="0"/>
              <a:t>. </a:t>
            </a:r>
            <a:r>
              <a:rPr lang="ko-KR" altLang="en-US" sz="3200" dirty="0"/>
              <a:t>이 장의 </a:t>
            </a:r>
            <a:r>
              <a:rPr lang="en-US" altLang="ko-KR" sz="3200" dirty="0"/>
              <a:t>‘</a:t>
            </a:r>
            <a:r>
              <a:rPr lang="ko-KR" altLang="en-US" sz="3200" dirty="0"/>
              <a:t>정리</a:t>
            </a:r>
            <a:r>
              <a:rPr lang="en-US" altLang="ko-KR" sz="3200" dirty="0"/>
              <a:t>’ </a:t>
            </a:r>
            <a:r>
              <a:rPr lang="ko-KR" altLang="en-US" sz="3200" dirty="0"/>
              <a:t>절에서 이런 종류의 작업을 통해 배울 중요한 사항들을 정리해 놓았습니다</a:t>
            </a:r>
            <a:r>
              <a:rPr lang="en-US" altLang="ko-KR" sz="3200" dirty="0"/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보통 원본 데이터를 신경망에 주입하기 전에 전처리해야 합니다</a:t>
            </a:r>
            <a:r>
              <a:rPr lang="en-US" altLang="ko-KR" sz="3200" dirty="0"/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데이터에 범위가 다른 특성이 있다면 </a:t>
            </a:r>
            <a:r>
              <a:rPr lang="ko-KR" altLang="en-US" sz="3200" dirty="0" err="1"/>
              <a:t>전처리</a:t>
            </a:r>
            <a:r>
              <a:rPr lang="ko-KR" altLang="en-US" sz="3200" dirty="0"/>
              <a:t> 단계에서 각 특성을 독립적으로 스케일 조정해야 합니다</a:t>
            </a:r>
            <a:r>
              <a:rPr lang="en-US" altLang="ko-KR" sz="32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훈련이 진행됨에 따라 신경망의 과대적합이 시작되고 새로운 데이터에 대해 나쁜 결과를 얻게 됩니다</a:t>
            </a:r>
            <a:r>
              <a:rPr lang="en-US" altLang="ko-KR" sz="3200" dirty="0"/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422003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7353B1-14E6-4170-A752-2E56F03396EF}"/>
              </a:ext>
            </a:extLst>
          </p:cNvPr>
          <p:cNvSpPr txBox="1"/>
          <p:nvPr/>
        </p:nvSpPr>
        <p:spPr>
          <a:xfrm>
            <a:off x="2056257" y="2781300"/>
            <a:ext cx="14173200" cy="5182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훈련 데이터가 많지 않으면 과대적합을 피하기 위해 </a:t>
            </a:r>
            <a:r>
              <a:rPr lang="en-US" altLang="ko-KR" sz="3200" dirty="0"/>
              <a:t>1</a:t>
            </a:r>
            <a:r>
              <a:rPr lang="ko-KR" altLang="en-US" sz="3200" dirty="0"/>
              <a:t>개 또는 </a:t>
            </a:r>
            <a:r>
              <a:rPr lang="en-US" altLang="ko-KR" sz="3200" dirty="0"/>
              <a:t>2</a:t>
            </a:r>
            <a:r>
              <a:rPr lang="ko-KR" altLang="en-US" sz="3200" dirty="0"/>
              <a:t>개의 은닉 층을 가진 신경망을 사용합니다</a:t>
            </a:r>
            <a:r>
              <a:rPr lang="en-US" altLang="ko-KR" sz="3200" dirty="0"/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데이터가 많은 범주로 나뉘어 있을 때 중간층이 너무 작으면 정보의 병목이 생길 수 있습니다</a:t>
            </a:r>
            <a:r>
              <a:rPr lang="en-US" altLang="ko-KR" sz="3200" dirty="0"/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회귀는 분류와 다른 손실 함수와 평가 지표를 사용합니다</a:t>
            </a:r>
            <a:r>
              <a:rPr lang="en-US" altLang="ko-KR" sz="3200" dirty="0"/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적은 데이터를 사용할 때는 </a:t>
            </a:r>
            <a:r>
              <a:rPr lang="en-US" altLang="ko-KR" sz="3200" dirty="0"/>
              <a:t>K-</a:t>
            </a:r>
            <a:r>
              <a:rPr lang="ko-KR" altLang="en-US" sz="3200" dirty="0"/>
              <a:t>겹 검증이 신뢰할 수 있는 평가모델을 도와줍니다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75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45740" y="1333500"/>
            <a:ext cx="21022421" cy="105567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0" dirty="0">
                <a:solidFill>
                  <a:srgbClr val="000000"/>
                </a:solidFill>
                <a:latin typeface="Abadi" panose="020B0604020104020204" pitchFamily="34" charset="0"/>
                <a:cs typeface="Open Sans ExtraBold" pitchFamily="34" charset="0"/>
              </a:rPr>
              <a:t>Deep</a:t>
            </a:r>
          </a:p>
          <a:p>
            <a:r>
              <a:rPr lang="en-US" sz="17000" dirty="0">
                <a:solidFill>
                  <a:srgbClr val="000000"/>
                </a:solidFill>
                <a:latin typeface="Abadi" panose="020B0604020104020204" pitchFamily="34" charset="0"/>
                <a:cs typeface="Open Sans ExtraBold" pitchFamily="34" charset="0"/>
              </a:rPr>
              <a:t>Learning</a:t>
            </a:r>
          </a:p>
          <a:p>
            <a:r>
              <a:rPr lang="en-US" altLang="ko-KR" sz="17000" dirty="0">
                <a:solidFill>
                  <a:srgbClr val="000000"/>
                </a:solidFill>
                <a:latin typeface="Abadi" panose="020B0604020104020204" pitchFamily="34" charset="0"/>
                <a:cs typeface="Open Sans ExtraBold" pitchFamily="34" charset="0"/>
              </a:rPr>
              <a:t>Ch 4.1</a:t>
            </a:r>
          </a:p>
          <a:p>
            <a:r>
              <a:rPr lang="en-US" sz="17000" dirty="0">
                <a:solidFill>
                  <a:srgbClr val="000000"/>
                </a:solidFill>
                <a:latin typeface="Open Sans ExtraBold" pitchFamily="34" charset="0"/>
                <a:cs typeface="Open Sans ExtraBold" pitchFamily="34" charset="0"/>
              </a:rPr>
              <a:t> </a:t>
            </a:r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0" spc="1100" dirty="0">
                <a:solidFill>
                  <a:srgbClr val="000000"/>
                </a:solidFill>
                <a:latin typeface="Abadi" panose="020B0604020104020204" pitchFamily="34" charset="0"/>
                <a:cs typeface="Open Sans SemiBold" pitchFamily="34" charset="0"/>
              </a:rPr>
              <a:t>2</a:t>
            </a:r>
            <a:r>
              <a:rPr lang="en-US" altLang="ko-KR" sz="1800" kern="0" spc="1100" dirty="0">
                <a:solidFill>
                  <a:srgbClr val="000000"/>
                </a:solidFill>
                <a:latin typeface="Abadi" panose="020B0604020104020204" pitchFamily="34" charset="0"/>
                <a:cs typeface="Open Sans SemiBold" pitchFamily="34" charset="0"/>
              </a:rPr>
              <a:t>022 Deep Learning 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6546" y="9513550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Abadi" panose="020B0604020104020204" pitchFamily="34" charset="0"/>
              </a:rPr>
              <a:t>2 0 1 9 3 0 5 0 5 2  </a:t>
            </a:r>
            <a:r>
              <a:rPr lang="ko-KR" altLang="en-US" dirty="0">
                <a:latin typeface="Abadi" panose="020B0604020104020204" pitchFamily="34" charset="0"/>
              </a:rPr>
              <a:t>이 지 수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531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04762" y="1665505"/>
            <a:ext cx="8336134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kern="0" spc="1600" dirty="0">
                <a:solidFill>
                  <a:srgbClr val="000000"/>
                </a:solidFill>
                <a:latin typeface="Abadi" panose="020B0604020104020204" pitchFamily="34" charset="0"/>
                <a:cs typeface="Open Sans SemiBold" pitchFamily="34" charset="0"/>
              </a:rPr>
              <a:t>*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000" y="366456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00000" y="9563970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2 0 1 9 3 0 5 0 5 2  </a:t>
            </a:r>
            <a:r>
              <a:rPr lang="ko-KR" altLang="en-US" dirty="0">
                <a:latin typeface="+mj-lt"/>
              </a:rPr>
              <a:t>이 지 수</a:t>
            </a:r>
            <a:r>
              <a:rPr lang="en-US" altLang="ko-KR" dirty="0">
                <a:latin typeface="+mj-lt"/>
              </a:rPr>
              <a:t> 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04762" y="2899441"/>
            <a:ext cx="14685714" cy="55399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18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4.1</a:t>
            </a:r>
          </a:p>
          <a:p>
            <a:r>
              <a:rPr lang="ko-KR" altLang="en-US" sz="118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머신 러닝의 </a:t>
            </a:r>
            <a:endParaRPr lang="en-US" altLang="ko-KR" sz="11800" kern="0" spc="800" dirty="0">
              <a:solidFill>
                <a:srgbClr val="000000"/>
              </a:solidFill>
              <a:latin typeface="+mj-lt"/>
              <a:cs typeface="Open Sans SemiBold" pitchFamily="34" charset="0"/>
            </a:endParaRPr>
          </a:p>
          <a:p>
            <a:r>
              <a:rPr lang="ko-KR" altLang="en-US" sz="118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네 가지 분류</a:t>
            </a:r>
            <a:endParaRPr lang="en-US" altLang="ko-KR" sz="11800" kern="0" spc="800" dirty="0">
              <a:solidFill>
                <a:srgbClr val="000000"/>
              </a:solidFill>
              <a:latin typeface="+mj-lt"/>
              <a:cs typeface="Open Sans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56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7603913-D99F-4E85-B4AB-D66AA4015BE3}"/>
              </a:ext>
            </a:extLst>
          </p:cNvPr>
          <p:cNvGrpSpPr/>
          <p:nvPr/>
        </p:nvGrpSpPr>
        <p:grpSpPr>
          <a:xfrm>
            <a:off x="4183280" y="1257300"/>
            <a:ext cx="9919153" cy="8275649"/>
            <a:chOff x="4151757" y="1539836"/>
            <a:chExt cx="9919153" cy="827564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C855D2B-FB8E-410B-A8C2-DF2D2DECE977}"/>
                </a:ext>
              </a:extLst>
            </p:cNvPr>
            <p:cNvGrpSpPr/>
            <p:nvPr/>
          </p:nvGrpSpPr>
          <p:grpSpPr>
            <a:xfrm>
              <a:off x="4151757" y="1539836"/>
              <a:ext cx="9919153" cy="8275649"/>
              <a:chOff x="4267200" y="1485900"/>
              <a:chExt cx="6360372" cy="8275649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38F2B91C-E121-4D57-BAB6-BF4E4277D98A}"/>
                  </a:ext>
                </a:extLst>
              </p:cNvPr>
              <p:cNvGrpSpPr/>
              <p:nvPr/>
            </p:nvGrpSpPr>
            <p:grpSpPr>
              <a:xfrm>
                <a:off x="4267200" y="1485900"/>
                <a:ext cx="6360372" cy="6096000"/>
                <a:chOff x="4267199" y="1821528"/>
                <a:chExt cx="9010766" cy="8010556"/>
              </a:xfrm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B86DA86B-AEDC-4630-BB1F-EC3F362AF528}"/>
                    </a:ext>
                  </a:extLst>
                </p:cNvPr>
                <p:cNvGrpSpPr/>
                <p:nvPr/>
              </p:nvGrpSpPr>
              <p:grpSpPr>
                <a:xfrm>
                  <a:off x="4267199" y="1821528"/>
                  <a:ext cx="9010766" cy="7586382"/>
                  <a:chOff x="4267199" y="1821528"/>
                  <a:chExt cx="9010766" cy="7586382"/>
                </a:xfrm>
              </p:grpSpPr>
              <p:sp>
                <p:nvSpPr>
                  <p:cNvPr id="8" name="Object 8"/>
                  <p:cNvSpPr txBox="1"/>
                  <p:nvPr/>
                </p:nvSpPr>
                <p:spPr>
                  <a:xfrm>
                    <a:off x="4267199" y="7499695"/>
                    <a:ext cx="3076730" cy="190821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r>
                      <a:rPr lang="en-US" sz="11800" dirty="0">
                        <a:solidFill>
                          <a:srgbClr val="000000"/>
                        </a:solidFill>
                        <a:latin typeface="+mj-lt"/>
                        <a:cs typeface="Open Sans SemiBold" pitchFamily="34" charset="0"/>
                      </a:rPr>
                      <a:t>03</a:t>
                    </a:r>
                    <a:endParaRPr lang="en-US" dirty="0">
                      <a:latin typeface="+mj-lt"/>
                    </a:endParaRPr>
                  </a:p>
                </p:txBody>
              </p:sp>
              <p:sp>
                <p:nvSpPr>
                  <p:cNvPr id="5" name="Object 5"/>
                  <p:cNvSpPr txBox="1"/>
                  <p:nvPr/>
                </p:nvSpPr>
                <p:spPr>
                  <a:xfrm>
                    <a:off x="4267200" y="4645452"/>
                    <a:ext cx="6497740" cy="190821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r>
                      <a:rPr lang="en-US" sz="11800" dirty="0">
                        <a:solidFill>
                          <a:srgbClr val="000000"/>
                        </a:solidFill>
                        <a:latin typeface="+mj-lt"/>
                        <a:cs typeface="Open Sans SemiBold" pitchFamily="34" charset="0"/>
                      </a:rPr>
                      <a:t>02</a:t>
                    </a:r>
                    <a:endParaRPr lang="en-US" dirty="0">
                      <a:latin typeface="+mj-lt"/>
                    </a:endParaRPr>
                  </a:p>
                </p:txBody>
              </p:sp>
              <p:sp>
                <p:nvSpPr>
                  <p:cNvPr id="7" name="Object 7"/>
                  <p:cNvSpPr txBox="1"/>
                  <p:nvPr/>
                </p:nvSpPr>
                <p:spPr>
                  <a:xfrm>
                    <a:off x="4267200" y="1821528"/>
                    <a:ext cx="6497740" cy="190821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r>
                      <a:rPr lang="en-US" sz="11800" dirty="0">
                        <a:solidFill>
                          <a:srgbClr val="000000"/>
                        </a:solidFill>
                        <a:latin typeface="+mj-lt"/>
                        <a:cs typeface="Open Sans SemiBold" pitchFamily="34" charset="0"/>
                      </a:rPr>
                      <a:t>01</a:t>
                    </a:r>
                    <a:endParaRPr lang="en-US" dirty="0">
                      <a:latin typeface="+mj-lt"/>
                    </a:endParaRPr>
                  </a:p>
                </p:txBody>
              </p:sp>
              <p:grpSp>
                <p:nvGrpSpPr>
                  <p:cNvPr id="1001" name="그룹 1001"/>
                  <p:cNvGrpSpPr/>
                  <p:nvPr/>
                </p:nvGrpSpPr>
                <p:grpSpPr>
                  <a:xfrm>
                    <a:off x="4267200" y="4086973"/>
                    <a:ext cx="9010765" cy="67493"/>
                    <a:chOff x="1904762" y="3794992"/>
                    <a:chExt cx="4266667" cy="63443"/>
                  </a:xfrm>
                </p:grpSpPr>
                <p:pic>
                  <p:nvPicPr>
                    <p:cNvPr id="21" name="Object 20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 rot="-10800000">
                      <a:off x="1904762" y="3794992"/>
                      <a:ext cx="4266667" cy="6344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02" name="그룹 1002"/>
                  <p:cNvGrpSpPr/>
                  <p:nvPr/>
                </p:nvGrpSpPr>
                <p:grpSpPr>
                  <a:xfrm>
                    <a:off x="4267200" y="7000915"/>
                    <a:ext cx="9010765" cy="67493"/>
                    <a:chOff x="1904762" y="6534103"/>
                    <a:chExt cx="4266667" cy="63443"/>
                  </a:xfrm>
                </p:grpSpPr>
                <p:pic>
                  <p:nvPicPr>
                    <p:cNvPr id="24" name="Object 23"/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 rot="-10800000">
                      <a:off x="1904762" y="6534103"/>
                      <a:ext cx="4266667" cy="63443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15" name="Object 23">
                  <a:extLst>
                    <a:ext uri="{FF2B5EF4-FFF2-40B4-BE49-F238E27FC236}">
                      <a16:creationId xmlns:a16="http://schemas.microsoft.com/office/drawing/2014/main" id="{598D24DA-07E5-4730-A853-24E240A37B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10800000">
                  <a:off x="4267199" y="9764591"/>
                  <a:ext cx="9010765" cy="67493"/>
                </a:xfrm>
                <a:prstGeom prst="rect">
                  <a:avLst/>
                </a:prstGeom>
              </p:spPr>
            </p:pic>
          </p:grpSp>
          <p:sp>
            <p:nvSpPr>
              <p:cNvPr id="19" name="Object 8">
                <a:extLst>
                  <a:ext uri="{FF2B5EF4-FFF2-40B4-BE49-F238E27FC236}">
                    <a16:creationId xmlns:a16="http://schemas.microsoft.com/office/drawing/2014/main" id="{E9C7EE67-57AF-4989-B63B-6F4A859DB8A0}"/>
                  </a:ext>
                </a:extLst>
              </p:cNvPr>
              <p:cNvSpPr txBox="1"/>
              <p:nvPr/>
            </p:nvSpPr>
            <p:spPr>
              <a:xfrm>
                <a:off x="4267200" y="7853334"/>
                <a:ext cx="2171752" cy="19082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11800" dirty="0">
                    <a:solidFill>
                      <a:srgbClr val="000000"/>
                    </a:solidFill>
                    <a:latin typeface="+mj-lt"/>
                    <a:cs typeface="Open Sans SemiBold" pitchFamily="34" charset="0"/>
                  </a:rPr>
                  <a:t>04</a:t>
                </a:r>
                <a:endParaRPr lang="en-US" dirty="0">
                  <a:latin typeface="+mj-lt"/>
                </a:endParaRPr>
              </a:p>
            </p:txBody>
          </p:sp>
          <p:sp>
            <p:nvSpPr>
              <p:cNvPr id="22" name="Object 9">
                <a:extLst>
                  <a:ext uri="{FF2B5EF4-FFF2-40B4-BE49-F238E27FC236}">
                    <a16:creationId xmlns:a16="http://schemas.microsoft.com/office/drawing/2014/main" id="{A6310DE4-BE25-4872-9E3E-CA43DC0DC71D}"/>
                  </a:ext>
                </a:extLst>
              </p:cNvPr>
              <p:cNvSpPr txBox="1"/>
              <p:nvPr/>
            </p:nvSpPr>
            <p:spPr>
              <a:xfrm>
                <a:off x="5611612" y="8374605"/>
                <a:ext cx="4153190" cy="101566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ko-KR" altLang="en-US" sz="6000" dirty="0">
                    <a:solidFill>
                      <a:srgbClr val="000000"/>
                    </a:solidFill>
                    <a:latin typeface="+mj-lt"/>
                    <a:cs typeface="S-Core Dream 5 Medium" pitchFamily="34" charset="0"/>
                  </a:rPr>
                  <a:t>강화 학습</a:t>
                </a:r>
                <a:endParaRPr lang="en-US" sz="6600" dirty="0">
                  <a:latin typeface="+mj-lt"/>
                </a:endParaRPr>
              </a:p>
            </p:txBody>
          </p:sp>
        </p:grpSp>
        <p:sp>
          <p:nvSpPr>
            <p:cNvPr id="26" name="Object 9">
              <a:extLst>
                <a:ext uri="{FF2B5EF4-FFF2-40B4-BE49-F238E27FC236}">
                  <a16:creationId xmlns:a16="http://schemas.microsoft.com/office/drawing/2014/main" id="{D2923B3B-371E-40A3-9EDD-5E91D613C6E3}"/>
                </a:ext>
              </a:extLst>
            </p:cNvPr>
            <p:cNvSpPr txBox="1"/>
            <p:nvPr/>
          </p:nvSpPr>
          <p:spPr>
            <a:xfrm>
              <a:off x="6248400" y="6245598"/>
              <a:ext cx="6477000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6000" dirty="0">
                  <a:solidFill>
                    <a:srgbClr val="000000"/>
                  </a:solidFill>
                  <a:latin typeface="+mj-lt"/>
                  <a:cs typeface="S-Core Dream 5 Medium" pitchFamily="34" charset="0"/>
                </a:rPr>
                <a:t> 자기 지도 학습</a:t>
              </a:r>
              <a:endParaRPr lang="en-US" sz="6600" dirty="0">
                <a:latin typeface="+mj-lt"/>
              </a:endParaRP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A325A04B-F6AA-4186-930F-F76753052E11}"/>
                </a:ext>
              </a:extLst>
            </p:cNvPr>
            <p:cNvSpPr txBox="1"/>
            <p:nvPr/>
          </p:nvSpPr>
          <p:spPr>
            <a:xfrm>
              <a:off x="6248400" y="4125311"/>
              <a:ext cx="6477000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6000" dirty="0">
                  <a:solidFill>
                    <a:srgbClr val="000000"/>
                  </a:solidFill>
                  <a:latin typeface="+mj-lt"/>
                  <a:cs typeface="S-Core Dream 5 Medium" pitchFamily="34" charset="0"/>
                </a:rPr>
                <a:t>비지도 학습</a:t>
              </a:r>
              <a:endParaRPr lang="en-US" sz="6600" dirty="0">
                <a:latin typeface="+mj-lt"/>
              </a:endParaRPr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A1795B6A-B4B1-4A14-AFB5-4213D437DB89}"/>
                </a:ext>
              </a:extLst>
            </p:cNvPr>
            <p:cNvSpPr txBox="1"/>
            <p:nvPr/>
          </p:nvSpPr>
          <p:spPr>
            <a:xfrm>
              <a:off x="6225209" y="1904700"/>
              <a:ext cx="6477000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6000" dirty="0">
                  <a:solidFill>
                    <a:srgbClr val="000000"/>
                  </a:solidFill>
                  <a:latin typeface="+mj-lt"/>
                  <a:cs typeface="S-Core Dream 5 Medium" pitchFamily="34" charset="0"/>
                </a:rPr>
                <a:t>지도 학습</a:t>
              </a:r>
              <a:endParaRPr lang="en-US" sz="66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796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7010400" y="2558177"/>
            <a:ext cx="11418982" cy="5170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01.</a:t>
            </a:r>
            <a:endParaRPr lang="en-US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0" y="4208213"/>
            <a:ext cx="1469995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8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지도학습</a:t>
            </a:r>
            <a:endParaRPr lang="en-US" sz="11800" kern="0" spc="800" dirty="0">
              <a:solidFill>
                <a:srgbClr val="000000"/>
              </a:solidFill>
              <a:latin typeface="+mj-lt"/>
              <a:cs typeface="Open Sans SemiBold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A68F83ED-942B-4287-830D-503D8FCA0367}"/>
              </a:ext>
            </a:extLst>
          </p:cNvPr>
          <p:cNvSpPr/>
          <p:nvPr/>
        </p:nvSpPr>
        <p:spPr>
          <a:xfrm>
            <a:off x="11582400" y="6743700"/>
            <a:ext cx="5029200" cy="2667000"/>
          </a:xfrm>
          <a:prstGeom prst="wedgeRoundRectCallout">
            <a:avLst>
              <a:gd name="adj1" fmla="val -49978"/>
              <a:gd name="adj2" fmla="val -8724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+mj-lt"/>
              </a:rPr>
              <a:t>정답 값이 있는 데이터셋을 통해 학습</a:t>
            </a:r>
            <a:endParaRPr lang="en-US" altLang="ko-KR" sz="3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073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BC088-BE7B-4BCB-B335-F5DE13C42C6E}"/>
              </a:ext>
            </a:extLst>
          </p:cNvPr>
          <p:cNvSpPr txBox="1"/>
          <p:nvPr/>
        </p:nvSpPr>
        <p:spPr>
          <a:xfrm>
            <a:off x="7084885" y="1252409"/>
            <a:ext cx="4115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200" dirty="0"/>
              <a:t>지도 학습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C4553D-B962-4B47-BED0-CEE8ADE24845}"/>
              </a:ext>
            </a:extLst>
          </p:cNvPr>
          <p:cNvSpPr txBox="1"/>
          <p:nvPr/>
        </p:nvSpPr>
        <p:spPr>
          <a:xfrm>
            <a:off x="1393073" y="2727501"/>
            <a:ext cx="16279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lt"/>
              </a:rPr>
              <a:t>샘플 데이터가 주어지면 알고 있는 타깃에 입력 데이터를 매핑하는 방법으로 학습</a:t>
            </a:r>
            <a:endParaRPr lang="en-US" altLang="ko-KR" sz="3200" dirty="0">
              <a:latin typeface="+mj-lt"/>
            </a:endParaRPr>
          </a:p>
        </p:txBody>
      </p: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B4C7FD54-1FD7-4890-A032-C9D14D35E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2976006"/>
              </p:ext>
            </p:extLst>
          </p:nvPr>
        </p:nvGraphicFramePr>
        <p:xfrm>
          <a:off x="1393073" y="4321537"/>
          <a:ext cx="108204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3602197A-3193-4E6F-B835-8A65019B0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95315" y="7092577"/>
            <a:ext cx="4115943" cy="293838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0165AF1-4E4D-467C-AED7-4967A4F9BA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13473" y="3954288"/>
            <a:ext cx="4479628" cy="293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66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BC088-BE7B-4BCB-B335-F5DE13C42C6E}"/>
              </a:ext>
            </a:extLst>
          </p:cNvPr>
          <p:cNvSpPr txBox="1"/>
          <p:nvPr/>
        </p:nvSpPr>
        <p:spPr>
          <a:xfrm>
            <a:off x="7084885" y="1312785"/>
            <a:ext cx="4115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200" dirty="0"/>
              <a:t>지도 학습</a:t>
            </a: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78DE7032-CE89-4235-8672-DF39DC0B95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8080632"/>
              </p:ext>
            </p:extLst>
          </p:nvPr>
        </p:nvGraphicFramePr>
        <p:xfrm>
          <a:off x="2857500" y="3009900"/>
          <a:ext cx="12573000" cy="6267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38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13D1632-56F1-4E66-AB13-F84ECEC57643}"/>
              </a:ext>
            </a:extLst>
          </p:cNvPr>
          <p:cNvGrpSpPr/>
          <p:nvPr/>
        </p:nvGrpSpPr>
        <p:grpSpPr>
          <a:xfrm>
            <a:off x="4304157" y="1393151"/>
            <a:ext cx="8580567" cy="8282559"/>
            <a:chOff x="4304157" y="1393151"/>
            <a:chExt cx="8580567" cy="828255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4A316F1-493B-42E2-A70C-2F00C55DC64F}"/>
                </a:ext>
              </a:extLst>
            </p:cNvPr>
            <p:cNvGrpSpPr/>
            <p:nvPr/>
          </p:nvGrpSpPr>
          <p:grpSpPr>
            <a:xfrm>
              <a:off x="4304157" y="1393151"/>
              <a:ext cx="8573643" cy="6449723"/>
              <a:chOff x="4183280" y="519568"/>
              <a:chExt cx="8618322" cy="9215275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B7603913-D99F-4E85-B4AB-D66AA4015BE3}"/>
                  </a:ext>
                </a:extLst>
              </p:cNvPr>
              <p:cNvGrpSpPr/>
              <p:nvPr/>
            </p:nvGrpSpPr>
            <p:grpSpPr>
              <a:xfrm>
                <a:off x="4183280" y="519568"/>
                <a:ext cx="8618322" cy="7134815"/>
                <a:chOff x="4151756" y="687485"/>
                <a:chExt cx="9919155" cy="8243316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AC855D2B-FB8E-410B-A8C2-DF2D2DECE977}"/>
                    </a:ext>
                  </a:extLst>
                </p:cNvPr>
                <p:cNvGrpSpPr/>
                <p:nvPr/>
              </p:nvGrpSpPr>
              <p:grpSpPr>
                <a:xfrm>
                  <a:off x="4151756" y="687485"/>
                  <a:ext cx="9919155" cy="8243316"/>
                  <a:chOff x="4267199" y="633549"/>
                  <a:chExt cx="6360373" cy="8243316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38F2B91C-E121-4D57-BAB6-BF4E4277D98A}"/>
                      </a:ext>
                    </a:extLst>
                  </p:cNvPr>
                  <p:cNvGrpSpPr/>
                  <p:nvPr/>
                </p:nvGrpSpPr>
                <p:grpSpPr>
                  <a:xfrm>
                    <a:off x="4267199" y="633549"/>
                    <a:ext cx="6360373" cy="6948351"/>
                    <a:chOff x="4267198" y="701482"/>
                    <a:chExt cx="9010767" cy="9130602"/>
                  </a:xfrm>
                </p:grpSpPr>
                <p:grpSp>
                  <p:nvGrpSpPr>
                    <p:cNvPr id="23" name="그룹 22">
                      <a:extLst>
                        <a:ext uri="{FF2B5EF4-FFF2-40B4-BE49-F238E27FC236}">
                          <a16:creationId xmlns:a16="http://schemas.microsoft.com/office/drawing/2014/main" id="{B86DA86B-AEDC-4630-BB1F-EC3F362AF5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67198" y="701482"/>
                      <a:ext cx="9010767" cy="7472289"/>
                      <a:chOff x="4267198" y="701482"/>
                      <a:chExt cx="9010767" cy="7472289"/>
                    </a:xfrm>
                  </p:grpSpPr>
                  <p:sp>
                    <p:nvSpPr>
                      <p:cNvPr id="8" name="Object 8"/>
                      <p:cNvSpPr txBox="1"/>
                      <p:nvPr/>
                    </p:nvSpPr>
                    <p:spPr>
                      <a:xfrm>
                        <a:off x="4267198" y="6265556"/>
                        <a:ext cx="3076730" cy="19082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t">
                        <a:spAutoFit/>
                      </a:bodyPr>
                      <a:lstStyle/>
                      <a:p>
                        <a:r>
                          <a:rPr lang="en-US" sz="11800" dirty="0">
                            <a:solidFill>
                              <a:srgbClr val="000000"/>
                            </a:solidFill>
                            <a:latin typeface="+mj-lt"/>
                            <a:cs typeface="Open Sans SemiBold" pitchFamily="34" charset="0"/>
                          </a:rPr>
                          <a:t>03</a:t>
                        </a:r>
                        <a:endParaRPr lang="en-US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5" name="Object 5"/>
                      <p:cNvSpPr txBox="1"/>
                      <p:nvPr/>
                    </p:nvSpPr>
                    <p:spPr>
                      <a:xfrm>
                        <a:off x="4267198" y="3569377"/>
                        <a:ext cx="6497740" cy="19082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t">
                        <a:spAutoFit/>
                      </a:bodyPr>
                      <a:lstStyle/>
                      <a:p>
                        <a:r>
                          <a:rPr lang="en-US" sz="11800" dirty="0">
                            <a:solidFill>
                              <a:srgbClr val="000000"/>
                            </a:solidFill>
                            <a:latin typeface="+mj-lt"/>
                            <a:cs typeface="Open Sans SemiBold" pitchFamily="34" charset="0"/>
                          </a:rPr>
                          <a:t>02</a:t>
                        </a:r>
                        <a:endParaRPr lang="en-US" dirty="0">
                          <a:latin typeface="+mj-lt"/>
                        </a:endParaRPr>
                      </a:p>
                    </p:txBody>
                  </p:sp>
                  <p:sp>
                    <p:nvSpPr>
                      <p:cNvPr id="7" name="Object 7"/>
                      <p:cNvSpPr txBox="1"/>
                      <p:nvPr/>
                    </p:nvSpPr>
                    <p:spPr>
                      <a:xfrm>
                        <a:off x="4267198" y="701482"/>
                        <a:ext cx="6497740" cy="19082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t">
                        <a:spAutoFit/>
                      </a:bodyPr>
                      <a:lstStyle/>
                      <a:p>
                        <a:r>
                          <a:rPr lang="en-US" sz="11800" dirty="0">
                            <a:solidFill>
                              <a:srgbClr val="000000"/>
                            </a:solidFill>
                            <a:latin typeface="+mj-lt"/>
                            <a:cs typeface="Open Sans SemiBold" pitchFamily="34" charset="0"/>
                          </a:rPr>
                          <a:t>01</a:t>
                        </a:r>
                        <a:endParaRPr lang="en-US" dirty="0">
                          <a:latin typeface="+mj-lt"/>
                        </a:endParaRPr>
                      </a:p>
                    </p:txBody>
                  </p:sp>
                  <p:grpSp>
                    <p:nvGrpSpPr>
                      <p:cNvPr id="1001" name="그룹 1001"/>
                      <p:cNvGrpSpPr/>
                      <p:nvPr/>
                    </p:nvGrpSpPr>
                    <p:grpSpPr>
                      <a:xfrm>
                        <a:off x="4267200" y="4086973"/>
                        <a:ext cx="9010765" cy="67493"/>
                        <a:chOff x="1904762" y="3794992"/>
                        <a:chExt cx="4266667" cy="63443"/>
                      </a:xfrm>
                    </p:grpSpPr>
                    <p:pic>
                      <p:nvPicPr>
                        <p:cNvPr id="21" name="Object 2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 cstate="print"/>
                        <a:stretch>
                          <a:fillRect/>
                        </a:stretch>
                      </p:blipFill>
                      <p:spPr>
                        <a:xfrm rot="-10800000">
                          <a:off x="1904762" y="3794992"/>
                          <a:ext cx="4266667" cy="63443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002" name="그룹 1002"/>
                      <p:cNvGrpSpPr/>
                      <p:nvPr/>
                    </p:nvGrpSpPr>
                    <p:grpSpPr>
                      <a:xfrm>
                        <a:off x="4267200" y="7000915"/>
                        <a:ext cx="9010765" cy="67493"/>
                        <a:chOff x="1904762" y="6534103"/>
                        <a:chExt cx="4266667" cy="63443"/>
                      </a:xfrm>
                    </p:grpSpPr>
                    <p:pic>
                      <p:nvPicPr>
                        <p:cNvPr id="24" name="Object 2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 cstate="print"/>
                        <a:stretch>
                          <a:fillRect/>
                        </a:stretch>
                      </p:blipFill>
                      <p:spPr>
                        <a:xfrm rot="-10800000">
                          <a:off x="1904762" y="6534103"/>
                          <a:ext cx="4266667" cy="63443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pic>
                  <p:nvPicPr>
                    <p:cNvPr id="15" name="Object 23">
                      <a:extLst>
                        <a:ext uri="{FF2B5EF4-FFF2-40B4-BE49-F238E27FC236}">
                          <a16:creationId xmlns:a16="http://schemas.microsoft.com/office/drawing/2014/main" id="{598D24DA-07E5-4730-A853-24E240A37B1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/>
                    <a:stretch>
                      <a:fillRect/>
                    </a:stretch>
                  </p:blipFill>
                  <p:spPr>
                    <a:xfrm rot="10800000">
                      <a:off x="4267199" y="9764591"/>
                      <a:ext cx="9010765" cy="6749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9" name="Object 8">
                    <a:extLst>
                      <a:ext uri="{FF2B5EF4-FFF2-40B4-BE49-F238E27FC236}">
                        <a16:creationId xmlns:a16="http://schemas.microsoft.com/office/drawing/2014/main" id="{E9C7EE67-57AF-4989-B63B-6F4A859DB8A0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199" y="6968649"/>
                    <a:ext cx="2171752" cy="190821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r>
                      <a:rPr lang="en-US" sz="11800" dirty="0">
                        <a:solidFill>
                          <a:srgbClr val="000000"/>
                        </a:solidFill>
                        <a:latin typeface="+mj-lt"/>
                        <a:cs typeface="Open Sans SemiBold" pitchFamily="34" charset="0"/>
                      </a:rPr>
                      <a:t>04</a:t>
                    </a:r>
                    <a:endParaRPr lang="en-US" dirty="0">
                      <a:latin typeface="+mj-lt"/>
                    </a:endParaRPr>
                  </a:p>
                </p:txBody>
              </p:sp>
            </p:grpSp>
            <p:sp>
              <p:nvSpPr>
                <p:cNvPr id="26" name="Object 9">
                  <a:extLst>
                    <a:ext uri="{FF2B5EF4-FFF2-40B4-BE49-F238E27FC236}">
                      <a16:creationId xmlns:a16="http://schemas.microsoft.com/office/drawing/2014/main" id="{D2923B3B-371E-40A3-9EDD-5E91D613C6E3}"/>
                    </a:ext>
                  </a:extLst>
                </p:cNvPr>
                <p:cNvSpPr txBox="1"/>
                <p:nvPr/>
              </p:nvSpPr>
              <p:spPr>
                <a:xfrm>
                  <a:off x="6020545" y="6131428"/>
                  <a:ext cx="6477000" cy="96532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ko-KR" altLang="en-US" sz="3200" dirty="0">
                      <a:solidFill>
                        <a:srgbClr val="000000"/>
                      </a:solidFill>
                      <a:latin typeface="+mj-lt"/>
                      <a:cs typeface="S-Core Dream 5 Medium" pitchFamily="34" charset="0"/>
                    </a:rPr>
                    <a:t> 데이터 준비</a:t>
                  </a:r>
                  <a:endParaRPr lang="en-US" sz="3200" dirty="0">
                    <a:latin typeface="+mj-lt"/>
                  </a:endParaRPr>
                </a:p>
              </p:txBody>
            </p:sp>
            <p:sp>
              <p:nvSpPr>
                <p:cNvPr id="27" name="Object 9">
                  <a:extLst>
                    <a:ext uri="{FF2B5EF4-FFF2-40B4-BE49-F238E27FC236}">
                      <a16:creationId xmlns:a16="http://schemas.microsoft.com/office/drawing/2014/main" id="{A325A04B-F6AA-4186-930F-F76753052E11}"/>
                    </a:ext>
                  </a:extLst>
                </p:cNvPr>
                <p:cNvSpPr txBox="1"/>
                <p:nvPr/>
              </p:nvSpPr>
              <p:spPr>
                <a:xfrm>
                  <a:off x="6020545" y="4059717"/>
                  <a:ext cx="6477000" cy="96532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ko-KR" altLang="en-US" sz="3200" dirty="0">
                      <a:latin typeface="+mj-lt"/>
                    </a:rPr>
                    <a:t>보스턴 주택 가격 데이터셋</a:t>
                  </a:r>
                  <a:endParaRPr lang="en-US" sz="3200" dirty="0">
                    <a:latin typeface="+mj-lt"/>
                  </a:endParaRPr>
                </a:p>
              </p:txBody>
            </p:sp>
            <p:sp>
              <p:nvSpPr>
                <p:cNvPr id="28" name="Object 9">
                  <a:extLst>
                    <a:ext uri="{FF2B5EF4-FFF2-40B4-BE49-F238E27FC236}">
                      <a16:creationId xmlns:a16="http://schemas.microsoft.com/office/drawing/2014/main" id="{A1795B6A-B4B1-4A14-AFB5-4213D437DB89}"/>
                    </a:ext>
                  </a:extLst>
                </p:cNvPr>
                <p:cNvSpPr txBox="1"/>
                <p:nvPr/>
              </p:nvSpPr>
              <p:spPr>
                <a:xfrm>
                  <a:off x="6020545" y="1868429"/>
                  <a:ext cx="6477000" cy="96532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ko-KR" altLang="en-US" sz="3200" dirty="0" err="1">
                      <a:solidFill>
                        <a:srgbClr val="000000"/>
                      </a:solidFill>
                      <a:latin typeface="+mj-lt"/>
                    </a:rPr>
                    <a:t>회귀란</a:t>
                  </a:r>
                  <a:r>
                    <a:rPr lang="en-US" altLang="ko-KR" sz="3200" dirty="0">
                      <a:solidFill>
                        <a:srgbClr val="000000"/>
                      </a:solidFill>
                      <a:latin typeface="+mj-lt"/>
                    </a:rPr>
                    <a:t>?</a:t>
                  </a:r>
                  <a:endParaRPr lang="en-US" sz="3200" dirty="0">
                    <a:latin typeface="+mj-lt"/>
                  </a:endParaRPr>
                </a:p>
              </p:txBody>
            </p:sp>
          </p:grpSp>
          <p:pic>
            <p:nvPicPr>
              <p:cNvPr id="20" name="Object 23">
                <a:extLst>
                  <a:ext uri="{FF2B5EF4-FFF2-40B4-BE49-F238E27FC236}">
                    <a16:creationId xmlns:a16="http://schemas.microsoft.com/office/drawing/2014/main" id="{DE9403E7-96BB-449F-819D-6F1C8A644D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10800000">
                <a:off x="4183281" y="8233994"/>
                <a:ext cx="8618319" cy="44455"/>
              </a:xfrm>
              <a:prstGeom prst="rect">
                <a:avLst/>
              </a:prstGeom>
            </p:spPr>
          </p:pic>
          <p:sp>
            <p:nvSpPr>
              <p:cNvPr id="25" name="Object 8">
                <a:extLst>
                  <a:ext uri="{FF2B5EF4-FFF2-40B4-BE49-F238E27FC236}">
                    <a16:creationId xmlns:a16="http://schemas.microsoft.com/office/drawing/2014/main" id="{AAF30E45-80C5-4FAB-BFF5-4B33F1CD7312}"/>
                  </a:ext>
                </a:extLst>
              </p:cNvPr>
              <p:cNvSpPr txBox="1"/>
              <p:nvPr/>
            </p:nvSpPr>
            <p:spPr>
              <a:xfrm>
                <a:off x="4183280" y="7826628"/>
                <a:ext cx="2942730" cy="19082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11800" dirty="0">
                    <a:solidFill>
                      <a:srgbClr val="000000"/>
                    </a:solidFill>
                    <a:latin typeface="+mj-lt"/>
                    <a:cs typeface="Open Sans SemiBold" pitchFamily="34" charset="0"/>
                  </a:rPr>
                  <a:t>05</a:t>
                </a:r>
                <a:endParaRPr lang="en-US" dirty="0">
                  <a:latin typeface="+mj-lt"/>
                </a:endParaRPr>
              </a:p>
            </p:txBody>
          </p:sp>
        </p:grpSp>
        <p:pic>
          <p:nvPicPr>
            <p:cNvPr id="29" name="Object 23">
              <a:extLst>
                <a:ext uri="{FF2B5EF4-FFF2-40B4-BE49-F238E27FC236}">
                  <a16:creationId xmlns:a16="http://schemas.microsoft.com/office/drawing/2014/main" id="{598EE7FA-9621-4838-A114-491F4A935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4311084" y="8025595"/>
              <a:ext cx="8573640" cy="31114"/>
            </a:xfrm>
            <a:prstGeom prst="rect">
              <a:avLst/>
            </a:prstGeom>
          </p:spPr>
        </p:pic>
        <p:sp>
          <p:nvSpPr>
            <p:cNvPr id="46" name="Object 8">
              <a:extLst>
                <a:ext uri="{FF2B5EF4-FFF2-40B4-BE49-F238E27FC236}">
                  <a16:creationId xmlns:a16="http://schemas.microsoft.com/office/drawing/2014/main" id="{C5CA1953-959C-42BB-80DA-2627E177E263}"/>
                </a:ext>
              </a:extLst>
            </p:cNvPr>
            <p:cNvSpPr txBox="1"/>
            <p:nvPr/>
          </p:nvSpPr>
          <p:spPr>
            <a:xfrm>
              <a:off x="4311083" y="7767495"/>
              <a:ext cx="2927474" cy="190821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1800" dirty="0">
                  <a:solidFill>
                    <a:srgbClr val="000000"/>
                  </a:solidFill>
                  <a:latin typeface="+mj-lt"/>
                  <a:cs typeface="Open Sans SemiBold" pitchFamily="34" charset="0"/>
                </a:rPr>
                <a:t>0</a:t>
              </a:r>
              <a:r>
                <a:rPr lang="en-US" altLang="ko-KR" sz="11800" dirty="0">
                  <a:solidFill>
                    <a:srgbClr val="000000"/>
                  </a:solidFill>
                  <a:latin typeface="+mj-lt"/>
                  <a:cs typeface="Open Sans SemiBold" pitchFamily="34" charset="0"/>
                </a:rPr>
                <a:t>6</a:t>
              </a:r>
              <a:endParaRPr lang="en-US" dirty="0">
                <a:latin typeface="+mj-lt"/>
              </a:endParaRPr>
            </a:p>
          </p:txBody>
        </p:sp>
        <p:sp>
          <p:nvSpPr>
            <p:cNvPr id="47" name="Object 9">
              <a:extLst>
                <a:ext uri="{FF2B5EF4-FFF2-40B4-BE49-F238E27FC236}">
                  <a16:creationId xmlns:a16="http://schemas.microsoft.com/office/drawing/2014/main" id="{74DDBCB9-D8A0-400A-8546-32FEA408645B}"/>
                </a:ext>
              </a:extLst>
            </p:cNvPr>
            <p:cNvSpPr txBox="1"/>
            <p:nvPr/>
          </p:nvSpPr>
          <p:spPr>
            <a:xfrm>
              <a:off x="6069847" y="8494428"/>
              <a:ext cx="5598408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3200" dirty="0">
                  <a:solidFill>
                    <a:srgbClr val="000000"/>
                  </a:solidFill>
                  <a:latin typeface="+mj-lt"/>
                  <a:cs typeface="S-Core Dream 5 Medium" pitchFamily="34" charset="0"/>
                </a:rPr>
                <a:t>정리</a:t>
              </a:r>
              <a:endParaRPr lang="en-US" sz="3200" dirty="0">
                <a:latin typeface="+mj-lt"/>
              </a:endParaRPr>
            </a:p>
          </p:txBody>
        </p:sp>
      </p:grpSp>
      <p:sp>
        <p:nvSpPr>
          <p:cNvPr id="48" name="Object 9">
            <a:extLst>
              <a:ext uri="{FF2B5EF4-FFF2-40B4-BE49-F238E27FC236}">
                <a16:creationId xmlns:a16="http://schemas.microsoft.com/office/drawing/2014/main" id="{C3EE67F8-2006-4026-AEAC-3737544CE856}"/>
              </a:ext>
            </a:extLst>
          </p:cNvPr>
          <p:cNvSpPr txBox="1"/>
          <p:nvPr/>
        </p:nvSpPr>
        <p:spPr>
          <a:xfrm>
            <a:off x="6096351" y="7133298"/>
            <a:ext cx="714928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K-</a:t>
            </a:r>
            <a:r>
              <a:rPr lang="ko-KR" altLang="en-US" sz="32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겹 검증을 사용한 훈련검증</a:t>
            </a:r>
            <a:endParaRPr lang="en-US" altLang="ko-KR" sz="3200" kern="0" spc="800" dirty="0">
              <a:solidFill>
                <a:srgbClr val="000000"/>
              </a:solidFill>
              <a:latin typeface="+mj-lt"/>
              <a:cs typeface="Open Sans SemiBold" pitchFamily="34" charset="0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513FEEC7-A990-4BD9-A89F-2A527004F9A8}"/>
              </a:ext>
            </a:extLst>
          </p:cNvPr>
          <p:cNvSpPr txBox="1"/>
          <p:nvPr/>
        </p:nvSpPr>
        <p:spPr>
          <a:xfrm>
            <a:off x="5919449" y="5893356"/>
            <a:ext cx="535690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  <a:latin typeface="+mj-lt"/>
                <a:cs typeface="S-Core Dream 5 Medium" pitchFamily="34" charset="0"/>
              </a:rPr>
              <a:t> 모델 구성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230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7010400" y="2558177"/>
            <a:ext cx="11418982" cy="5170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02.</a:t>
            </a:r>
            <a:endParaRPr lang="en-US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0" y="4208213"/>
            <a:ext cx="1469995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8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비지도학습</a:t>
            </a:r>
            <a:endParaRPr lang="en-US" sz="11800" kern="0" spc="800" dirty="0">
              <a:solidFill>
                <a:srgbClr val="000000"/>
              </a:solidFill>
              <a:latin typeface="+mj-lt"/>
              <a:cs typeface="Open Sans SemiBold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BC1D8135-BC26-4B10-AF69-5587FEE8FCB1}"/>
              </a:ext>
            </a:extLst>
          </p:cNvPr>
          <p:cNvSpPr/>
          <p:nvPr/>
        </p:nvSpPr>
        <p:spPr>
          <a:xfrm>
            <a:off x="12725400" y="6881310"/>
            <a:ext cx="5029200" cy="2667000"/>
          </a:xfrm>
          <a:prstGeom prst="wedgeRoundRectCallout">
            <a:avLst>
              <a:gd name="adj1" fmla="val -49978"/>
              <a:gd name="adj2" fmla="val -7968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정답 값이 필요없이</a:t>
            </a:r>
            <a:r>
              <a:rPr lang="en-US" altLang="ko-KR" sz="3600" dirty="0">
                <a:solidFill>
                  <a:schemeClr val="tx1"/>
                </a:solidFill>
              </a:rPr>
              <a:t>, </a:t>
            </a:r>
            <a:r>
              <a:rPr lang="ko-KR" altLang="en-US" sz="3600" dirty="0">
                <a:solidFill>
                  <a:schemeClr val="tx1"/>
                </a:solidFill>
              </a:rPr>
              <a:t>데이터의 패턴을 찾아내는 방식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87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BC088-BE7B-4BCB-B335-F5DE13C42C6E}"/>
              </a:ext>
            </a:extLst>
          </p:cNvPr>
          <p:cNvSpPr txBox="1"/>
          <p:nvPr/>
        </p:nvSpPr>
        <p:spPr>
          <a:xfrm>
            <a:off x="6590157" y="1488341"/>
            <a:ext cx="5105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200" dirty="0"/>
              <a:t>비지도 학습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C4553D-B962-4B47-BED0-CEE8ADE24845}"/>
              </a:ext>
            </a:extLst>
          </p:cNvPr>
          <p:cNvSpPr txBox="1"/>
          <p:nvPr/>
        </p:nvSpPr>
        <p:spPr>
          <a:xfrm>
            <a:off x="1400000" y="2781300"/>
            <a:ext cx="15287800" cy="1489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dirty="0"/>
              <a:t>데이터의 시각화</a:t>
            </a:r>
            <a:r>
              <a:rPr lang="en-US" altLang="ko-KR" sz="3200" dirty="0"/>
              <a:t>, </a:t>
            </a:r>
            <a:r>
              <a:rPr lang="ko-KR" altLang="en-US" sz="3200" dirty="0"/>
              <a:t>데이터 압축</a:t>
            </a:r>
            <a:r>
              <a:rPr lang="en-US" altLang="ko-KR" sz="3200" dirty="0"/>
              <a:t>, </a:t>
            </a:r>
            <a:r>
              <a:rPr lang="ko-KR" altLang="en-US" sz="3200" dirty="0"/>
              <a:t>데이터의 노이즈 제거</a:t>
            </a:r>
            <a:r>
              <a:rPr lang="en-US" altLang="ko-KR" sz="3200" dirty="0"/>
              <a:t> </a:t>
            </a:r>
            <a:r>
              <a:rPr lang="ko-KR" altLang="en-US" sz="3200" dirty="0"/>
              <a:t>또는 데이터에 있는 상관관계를 더 잘 이해하기 위해 사용</a:t>
            </a:r>
            <a:endParaRPr lang="en-US" altLang="ko-KR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DA5F94-5BBA-4D1A-9FAC-EF0B29E4D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991100"/>
            <a:ext cx="7188027" cy="3437264"/>
          </a:xfrm>
          <a:prstGeom prst="rect">
            <a:avLst/>
          </a:prstGeom>
          <a:noFill/>
          <a:ln w="4445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F12EC7A-F864-4769-9352-BF395CD78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4991100"/>
            <a:ext cx="7188027" cy="3437265"/>
          </a:xfrm>
          <a:prstGeom prst="rect">
            <a:avLst/>
          </a:prstGeom>
          <a:ln w="44450"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D29E2F-2335-4483-AE93-DC36EB42D428}"/>
              </a:ext>
            </a:extLst>
          </p:cNvPr>
          <p:cNvSpPr txBox="1"/>
          <p:nvPr/>
        </p:nvSpPr>
        <p:spPr>
          <a:xfrm>
            <a:off x="3276600" y="878273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/>
              <a:t>차원 축소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5C39AA-AD4C-4408-8321-35A27D8C6329}"/>
              </a:ext>
            </a:extLst>
          </p:cNvPr>
          <p:cNvSpPr txBox="1"/>
          <p:nvPr/>
        </p:nvSpPr>
        <p:spPr>
          <a:xfrm>
            <a:off x="13411199" y="8782733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/>
              <a:t>군집</a:t>
            </a:r>
          </a:p>
        </p:txBody>
      </p:sp>
    </p:spTree>
    <p:extLst>
      <p:ext uri="{BB962C8B-B14F-4D97-AF65-F5344CB8AC3E}">
        <p14:creationId xmlns:p14="http://schemas.microsoft.com/office/powerpoint/2010/main" val="2222358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7010400" y="2558177"/>
            <a:ext cx="11418982" cy="5170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03.</a:t>
            </a:r>
            <a:endParaRPr lang="en-US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0" y="4208213"/>
            <a:ext cx="1469995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8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자기 지도학습</a:t>
            </a:r>
            <a:endParaRPr lang="en-US" sz="11800" kern="0" spc="800" dirty="0">
              <a:solidFill>
                <a:srgbClr val="000000"/>
              </a:solidFill>
              <a:latin typeface="+mj-lt"/>
              <a:cs typeface="Open Sans SemiBold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6D35BE41-4AD6-40AB-B15F-E336E6F15D2A}"/>
              </a:ext>
            </a:extLst>
          </p:cNvPr>
          <p:cNvSpPr/>
          <p:nvPr/>
        </p:nvSpPr>
        <p:spPr>
          <a:xfrm>
            <a:off x="12725400" y="7139715"/>
            <a:ext cx="5029200" cy="2667000"/>
          </a:xfrm>
          <a:prstGeom prst="wedgeRoundRectCallout">
            <a:avLst>
              <a:gd name="adj1" fmla="val -20825"/>
              <a:gd name="adj2" fmla="val -8133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지도 학습이지만 사람이 만든 레이블을 사용하지 않음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86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BC088-BE7B-4BCB-B335-F5DE13C42C6E}"/>
              </a:ext>
            </a:extLst>
          </p:cNvPr>
          <p:cNvSpPr txBox="1"/>
          <p:nvPr/>
        </p:nvSpPr>
        <p:spPr>
          <a:xfrm>
            <a:off x="6094285" y="1499937"/>
            <a:ext cx="6097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200" dirty="0"/>
              <a:t>자기 지도 학습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C4553D-B962-4B47-BED0-CEE8ADE24845}"/>
              </a:ext>
            </a:extLst>
          </p:cNvPr>
          <p:cNvSpPr txBox="1"/>
          <p:nvPr/>
        </p:nvSpPr>
        <p:spPr>
          <a:xfrm>
            <a:off x="1143000" y="3086100"/>
            <a:ext cx="16688945" cy="2494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/>
              <a:t>학습 과정에서 사람이 개입하지 않는 지도학습</a:t>
            </a:r>
            <a:endParaRPr lang="en-US" altLang="ko-KR" sz="3600" dirty="0"/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600" dirty="0"/>
              <a:t>레이블이 여전히 필요하지만 보통 경험적인 알고리즘을 사용해서 입력 데이터로부터 생성 </a:t>
            </a:r>
            <a:endParaRPr lang="en-US" altLang="ko-KR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955F7D-E6A2-4C4C-AAB7-7E84BD450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442" y="6057900"/>
            <a:ext cx="6600825" cy="2543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E1F6A7-F769-43C3-94CF-8E8150F3E1DB}"/>
              </a:ext>
            </a:extLst>
          </p:cNvPr>
          <p:cNvSpPr txBox="1"/>
          <p:nvPr/>
        </p:nvSpPr>
        <p:spPr>
          <a:xfrm>
            <a:off x="7999855" y="8795346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dirty="0" err="1"/>
              <a:t>오토인코더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73991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7010400" y="2558177"/>
            <a:ext cx="11418982" cy="5170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04.</a:t>
            </a:r>
            <a:endParaRPr lang="en-US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0" y="4208213"/>
            <a:ext cx="1469995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8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강화 학습</a:t>
            </a:r>
            <a:endParaRPr lang="en-US" sz="11800" kern="0" spc="800" dirty="0">
              <a:solidFill>
                <a:srgbClr val="000000"/>
              </a:solidFill>
              <a:latin typeface="+mj-lt"/>
              <a:cs typeface="Open Sans SemiBold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DB815CCA-09F5-4B04-8239-66F6E7B4F5F2}"/>
              </a:ext>
            </a:extLst>
          </p:cNvPr>
          <p:cNvSpPr/>
          <p:nvPr/>
        </p:nvSpPr>
        <p:spPr>
          <a:xfrm>
            <a:off x="12115800" y="6841642"/>
            <a:ext cx="5029200" cy="2667000"/>
          </a:xfrm>
          <a:prstGeom prst="wedgeRoundRectCallout">
            <a:avLst>
              <a:gd name="adj1" fmla="val -48641"/>
              <a:gd name="adj2" fmla="val -8724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주어진 환경에서 최적의 보상을 획득하는 방법을 학습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53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BC088-BE7B-4BCB-B335-F5DE13C42C6E}"/>
              </a:ext>
            </a:extLst>
          </p:cNvPr>
          <p:cNvSpPr txBox="1"/>
          <p:nvPr/>
        </p:nvSpPr>
        <p:spPr>
          <a:xfrm>
            <a:off x="7047070" y="1513701"/>
            <a:ext cx="4191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200"/>
              <a:t>강화 학습</a:t>
            </a:r>
            <a:endParaRPr lang="ko-KR" altLang="en-US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C4553D-B962-4B47-BED0-CEE8ADE24845}"/>
              </a:ext>
            </a:extLst>
          </p:cNvPr>
          <p:cNvSpPr txBox="1"/>
          <p:nvPr/>
        </p:nvSpPr>
        <p:spPr>
          <a:xfrm>
            <a:off x="1393374" y="3298366"/>
            <a:ext cx="163280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강화 학습에서 에이전트는 환경에 대한 정보를 받아 보상을 최대화하는 행동을 선택하도록 학습됨</a:t>
            </a:r>
            <a:endParaRPr lang="en-US" altLang="ko-KR" sz="2800" dirty="0"/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어떤 행동을 했을 때 어떤 보상을 받는지 안다면</a:t>
            </a:r>
            <a:r>
              <a:rPr lang="en-US" altLang="ko-KR" sz="2800" dirty="0"/>
              <a:t>, </a:t>
            </a:r>
            <a:r>
              <a:rPr lang="ko-KR" altLang="en-US" sz="2800" dirty="0"/>
              <a:t>쉽게 최적의 보상을 얻는 방법을 찾을 수 있음 </a:t>
            </a:r>
            <a:r>
              <a:rPr lang="en-US" altLang="ko-KR" sz="2800" dirty="0"/>
              <a:t>-&gt; </a:t>
            </a:r>
            <a:r>
              <a:rPr lang="ko-KR" altLang="en-US" sz="2800" dirty="0"/>
              <a:t>하지만 대부분은 이런 환경 정보가 주어지지 않음 </a:t>
            </a:r>
            <a:r>
              <a:rPr lang="en-US" altLang="ko-KR" sz="2800" dirty="0"/>
              <a:t>-&gt; </a:t>
            </a:r>
            <a:r>
              <a:rPr lang="ko-KR" altLang="en-US" sz="2800" dirty="0"/>
              <a:t>따라서 에이전트는 수많은 시행착오를 거쳐서 환경 정보를 습득하며</a:t>
            </a:r>
            <a:r>
              <a:rPr lang="en-US" altLang="ko-KR" sz="2800" dirty="0"/>
              <a:t>, </a:t>
            </a:r>
            <a:r>
              <a:rPr lang="ko-KR" altLang="en-US" sz="2800" dirty="0"/>
              <a:t>그 정보를 이용해서 최적의  해를 구해야 함</a:t>
            </a:r>
            <a:endParaRPr lang="en-US" altLang="ko-KR" sz="28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57FB2F-0958-4929-A99A-AF7534820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355" y="6781447"/>
            <a:ext cx="8001000" cy="305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21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405489"/>
            <a:ext cx="18828571" cy="6974719"/>
            <a:chOff x="-342857" y="1405489"/>
            <a:chExt cx="18828571" cy="6974719"/>
          </a:xfrm>
        </p:grpSpPr>
        <p:sp>
          <p:nvSpPr>
            <p:cNvPr id="3" name="Object 3"/>
            <p:cNvSpPr txBox="1"/>
            <p:nvPr/>
          </p:nvSpPr>
          <p:spPr>
            <a:xfrm>
              <a:off x="-342857" y="1405489"/>
              <a:ext cx="18828571" cy="390876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4800" dirty="0">
                  <a:solidFill>
                    <a:srgbClr val="000000"/>
                  </a:solidFill>
                  <a:latin typeface="+mj-lt"/>
                  <a:cs typeface="Open Sans SemiBold" pitchFamily="34" charset="0"/>
                </a:rPr>
                <a:t>THANK</a:t>
              </a:r>
              <a:endParaRPr lang="en-US" dirty="0">
                <a:latin typeface="+mj-lt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7038095" y="4471446"/>
              <a:ext cx="10480951" cy="390876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4800" dirty="0">
                  <a:solidFill>
                    <a:srgbClr val="000000"/>
                  </a:solidFill>
                  <a:latin typeface="+mj-lt"/>
                  <a:cs typeface="Open Sans SemiBold" pitchFamily="34" charset="0"/>
                </a:rPr>
                <a:t>YOU</a:t>
              </a:r>
              <a:endParaRPr lang="en-US" dirty="0">
                <a:latin typeface="+mj-lt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00000" y="9563970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2 0 1 9 3 0 5 0 5 2  </a:t>
            </a:r>
            <a:r>
              <a:rPr lang="ko-KR" altLang="en-US" dirty="0">
                <a:latin typeface="+mj-lt"/>
              </a:rPr>
              <a:t>이 지 수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7010400" y="2558177"/>
            <a:ext cx="11418982" cy="5170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01.</a:t>
            </a:r>
            <a:endParaRPr lang="en-US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0" y="4208213"/>
            <a:ext cx="1469995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800" kern="0" spc="800" dirty="0" err="1">
                <a:solidFill>
                  <a:srgbClr val="000000"/>
                </a:solidFill>
                <a:latin typeface="+mj-lt"/>
                <a:cs typeface="Open Sans SemiBold" pitchFamily="34" charset="0"/>
              </a:rPr>
              <a:t>회귀란</a:t>
            </a:r>
            <a:r>
              <a:rPr lang="en-US" altLang="ko-KR" sz="118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?</a:t>
            </a:r>
            <a:endParaRPr lang="en-US" sz="11800" kern="0" spc="800" dirty="0">
              <a:solidFill>
                <a:srgbClr val="000000"/>
              </a:solidFill>
              <a:latin typeface="+mj-lt"/>
              <a:cs typeface="Open Sans SemiBold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7F829-E704-42B8-BD41-491CB5BF94C6}"/>
              </a:ext>
            </a:extLst>
          </p:cNvPr>
          <p:cNvSpPr txBox="1"/>
          <p:nvPr/>
        </p:nvSpPr>
        <p:spPr>
          <a:xfrm>
            <a:off x="4572000" y="3249895"/>
            <a:ext cx="1440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개별적인  레이블 대신에 </a:t>
            </a:r>
            <a:r>
              <a:rPr lang="ko-KR" altLang="en-US" sz="3600" dirty="0">
                <a:highlight>
                  <a:srgbClr val="FFFF00"/>
                </a:highlight>
              </a:rPr>
              <a:t>연속적인 값을 예측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BC088-BE7B-4BCB-B335-F5DE13C42C6E}"/>
              </a:ext>
            </a:extLst>
          </p:cNvPr>
          <p:cNvSpPr txBox="1"/>
          <p:nvPr/>
        </p:nvSpPr>
        <p:spPr>
          <a:xfrm>
            <a:off x="4761357" y="1409700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600" dirty="0"/>
              <a:t>회귀 </a:t>
            </a:r>
            <a:r>
              <a:rPr lang="en-US" altLang="ko-KR" sz="9600" dirty="0"/>
              <a:t>(regression)</a:t>
            </a:r>
            <a:endParaRPr lang="ko-KR" altLang="en-US" sz="9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A202943-0690-430F-9FA3-733B3B0B9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808574"/>
            <a:ext cx="5514975" cy="35337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A5DB89-5365-4C5B-AEEE-B85B1DAD1F89}"/>
              </a:ext>
            </a:extLst>
          </p:cNvPr>
          <p:cNvSpPr txBox="1"/>
          <p:nvPr/>
        </p:nvSpPr>
        <p:spPr>
          <a:xfrm>
            <a:off x="9600701" y="7880684"/>
            <a:ext cx="6607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/>
              <a:t>예</a:t>
            </a:r>
            <a:r>
              <a:rPr lang="en-US" altLang="ko-KR" sz="2400" dirty="0"/>
              <a:t>) </a:t>
            </a:r>
            <a:r>
              <a:rPr lang="ko-KR" altLang="en-US" sz="2400" dirty="0"/>
              <a:t>기상 데이터가 주어졌을 경우 내일 기온 예측</a:t>
            </a:r>
          </a:p>
        </p:txBody>
      </p:sp>
    </p:spTree>
    <p:extLst>
      <p:ext uri="{BB962C8B-B14F-4D97-AF65-F5344CB8AC3E}">
        <p14:creationId xmlns:p14="http://schemas.microsoft.com/office/powerpoint/2010/main" val="205996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7010400" y="2558176"/>
            <a:ext cx="11418982" cy="5170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02.</a:t>
            </a:r>
            <a:endParaRPr lang="en-US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0600" y="3327618"/>
            <a:ext cx="14699950" cy="36317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5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보스턴 주택 가격</a:t>
            </a:r>
            <a:endParaRPr lang="en-US" altLang="ko-KR" sz="11500" kern="0" spc="800" dirty="0">
              <a:solidFill>
                <a:srgbClr val="000000"/>
              </a:solidFill>
              <a:latin typeface="+mj-lt"/>
              <a:cs typeface="Open Sans SemiBold" pitchFamily="34" charset="0"/>
            </a:endParaRPr>
          </a:p>
          <a:p>
            <a:r>
              <a:rPr lang="ko-KR" altLang="en-US" sz="115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데이터셋</a:t>
            </a:r>
            <a:endParaRPr lang="en-US" sz="11500" kern="0" spc="800" dirty="0">
              <a:solidFill>
                <a:srgbClr val="000000"/>
              </a:solidFill>
              <a:latin typeface="+mj-lt"/>
              <a:cs typeface="Open Sans SemiBold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</p:spTree>
    <p:extLst>
      <p:ext uri="{BB962C8B-B14F-4D97-AF65-F5344CB8AC3E}">
        <p14:creationId xmlns:p14="http://schemas.microsoft.com/office/powerpoint/2010/main" val="110273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BC088-BE7B-4BCB-B335-F5DE13C42C6E}"/>
              </a:ext>
            </a:extLst>
          </p:cNvPr>
          <p:cNvSpPr txBox="1"/>
          <p:nvPr/>
        </p:nvSpPr>
        <p:spPr>
          <a:xfrm>
            <a:off x="3636835" y="1180013"/>
            <a:ext cx="11012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200" dirty="0"/>
              <a:t>보스턴 주택 가격 데이터셋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33509F-2889-48DF-B134-29AF45793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"/>
          <a:stretch/>
        </p:blipFill>
        <p:spPr>
          <a:xfrm>
            <a:off x="1143000" y="3009900"/>
            <a:ext cx="11480088" cy="15696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16C2210-0F96-4124-9E4E-7F88C1882483}"/>
              </a:ext>
            </a:extLst>
          </p:cNvPr>
          <p:cNvSpPr txBox="1"/>
          <p:nvPr/>
        </p:nvSpPr>
        <p:spPr>
          <a:xfrm>
            <a:off x="14478000" y="3594674"/>
            <a:ext cx="3220022" cy="400110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/>
              <a:t>보스턴 주택 데이터셋 로드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ACE4E4F-CE3B-41F4-AABF-ABBF90172690}"/>
              </a:ext>
            </a:extLst>
          </p:cNvPr>
          <p:cNvGrpSpPr/>
          <p:nvPr/>
        </p:nvGrpSpPr>
        <p:grpSpPr>
          <a:xfrm>
            <a:off x="1143000" y="6120566"/>
            <a:ext cx="7373567" cy="3308752"/>
            <a:chOff x="1143000" y="5981700"/>
            <a:chExt cx="6434476" cy="256772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79A269E-E6A9-4908-AEDD-EB626E315770}"/>
                </a:ext>
              </a:extLst>
            </p:cNvPr>
            <p:cNvGrpSpPr/>
            <p:nvPr/>
          </p:nvGrpSpPr>
          <p:grpSpPr>
            <a:xfrm>
              <a:off x="1143000" y="5981700"/>
              <a:ext cx="3970253" cy="2567720"/>
              <a:chOff x="1151021" y="5707442"/>
              <a:chExt cx="3970253" cy="2567720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9656F0AA-7FD4-4BEF-A41F-222F33D27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1021" y="5707442"/>
                <a:ext cx="2791000" cy="2567720"/>
              </a:xfrm>
              <a:prstGeom prst="rect">
                <a:avLst/>
              </a:prstGeom>
            </p:spPr>
          </p:pic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6F48E550-2BF5-4DAB-A849-B0EA1B8BAFEC}"/>
                  </a:ext>
                </a:extLst>
              </p:cNvPr>
              <p:cNvCxnSpPr/>
              <p:nvPr/>
            </p:nvCxnSpPr>
            <p:spPr>
              <a:xfrm>
                <a:off x="4283074" y="6105150"/>
                <a:ext cx="838200" cy="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CDBB302E-F3A8-4C5D-9E04-7030C938D01A}"/>
                  </a:ext>
                </a:extLst>
              </p:cNvPr>
              <p:cNvCxnSpPr/>
              <p:nvPr/>
            </p:nvCxnSpPr>
            <p:spPr>
              <a:xfrm>
                <a:off x="4283073" y="7429501"/>
                <a:ext cx="838200" cy="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CF4E1E-B2D1-4AF5-9196-F2DF0F0251EE}"/>
                </a:ext>
              </a:extLst>
            </p:cNvPr>
            <p:cNvSpPr txBox="1"/>
            <p:nvPr/>
          </p:nvSpPr>
          <p:spPr>
            <a:xfrm>
              <a:off x="5318438" y="6104735"/>
              <a:ext cx="1993057" cy="549347"/>
            </a:xfrm>
            <a:prstGeom prst="rect">
              <a:avLst/>
            </a:prstGeom>
            <a:noFill/>
            <a:ln w="2222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dirty="0"/>
                <a:t>404</a:t>
              </a:r>
              <a:r>
                <a:rPr lang="ko-KR" altLang="en-US" sz="2000" dirty="0"/>
                <a:t>개의 훈련 샘플</a:t>
              </a:r>
              <a:r>
                <a:rPr lang="en-US" altLang="ko-KR" sz="2000" dirty="0"/>
                <a:t>,</a:t>
              </a:r>
            </a:p>
            <a:p>
              <a:pPr algn="l"/>
              <a:r>
                <a:rPr lang="en-US" altLang="ko-KR" sz="2000" dirty="0"/>
                <a:t> 13</a:t>
              </a:r>
              <a:r>
                <a:rPr lang="ko-KR" altLang="en-US" sz="2000" dirty="0"/>
                <a:t>개의 수치 특성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8FAA5C-1F9F-4EB2-9240-E67BB9020C79}"/>
                </a:ext>
              </a:extLst>
            </p:cNvPr>
            <p:cNvSpPr txBox="1"/>
            <p:nvPr/>
          </p:nvSpPr>
          <p:spPr>
            <a:xfrm>
              <a:off x="5318438" y="7429085"/>
              <a:ext cx="2259038" cy="549347"/>
            </a:xfrm>
            <a:prstGeom prst="rect">
              <a:avLst/>
            </a:prstGeom>
            <a:noFill/>
            <a:ln w="2222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dirty="0"/>
                <a:t>102</a:t>
              </a:r>
              <a:r>
                <a:rPr lang="ko-KR" altLang="en-US" sz="2000" dirty="0"/>
                <a:t>개의 테스트 샘플</a:t>
              </a:r>
              <a:r>
                <a:rPr lang="en-US" altLang="ko-KR" sz="2000" dirty="0"/>
                <a:t>,</a:t>
              </a:r>
            </a:p>
            <a:p>
              <a:pPr algn="l"/>
              <a:r>
                <a:rPr lang="en-US" altLang="ko-KR" sz="2000" dirty="0"/>
                <a:t>13</a:t>
              </a:r>
              <a:r>
                <a:rPr lang="ko-KR" altLang="en-US" sz="2000" dirty="0"/>
                <a:t>개의 수치 특성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5634723-1EFC-4592-A13F-BACE9D251AED}"/>
              </a:ext>
            </a:extLst>
          </p:cNvPr>
          <p:cNvGrpSpPr/>
          <p:nvPr/>
        </p:nvGrpSpPr>
        <p:grpSpPr>
          <a:xfrm>
            <a:off x="9771435" y="4884825"/>
            <a:ext cx="8461353" cy="4942796"/>
            <a:chOff x="9149482" y="5584792"/>
            <a:chExt cx="7426727" cy="4361655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2E2303D1-4BC3-4431-ABBF-F36EDD80A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9482" y="5584792"/>
              <a:ext cx="7426727" cy="4025464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7DF805-8469-413C-BCB3-C9F208736630}"/>
                </a:ext>
              </a:extLst>
            </p:cNvPr>
            <p:cNvSpPr txBox="1"/>
            <p:nvPr/>
          </p:nvSpPr>
          <p:spPr>
            <a:xfrm>
              <a:off x="11551746" y="9620539"/>
              <a:ext cx="1907536" cy="325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/>
                <a:t>(13</a:t>
              </a:r>
              <a:r>
                <a:rPr lang="ko-KR" altLang="en-US" dirty="0"/>
                <a:t>개의 수치 특성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54060D9-4E5A-4044-A263-43DBA4D31946}"/>
              </a:ext>
            </a:extLst>
          </p:cNvPr>
          <p:cNvCxnSpPr/>
          <p:nvPr/>
        </p:nvCxnSpPr>
        <p:spPr>
          <a:xfrm>
            <a:off x="13190835" y="3795314"/>
            <a:ext cx="88210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22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BC088-BE7B-4BCB-B335-F5DE13C42C6E}"/>
              </a:ext>
            </a:extLst>
          </p:cNvPr>
          <p:cNvSpPr txBox="1"/>
          <p:nvPr/>
        </p:nvSpPr>
        <p:spPr>
          <a:xfrm>
            <a:off x="3636835" y="1180013"/>
            <a:ext cx="11012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7200" dirty="0"/>
              <a:t>보스턴 주택 가격 데이터셋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6C2210-0F96-4124-9E4E-7F88C1882483}"/>
              </a:ext>
            </a:extLst>
          </p:cNvPr>
          <p:cNvSpPr txBox="1"/>
          <p:nvPr/>
        </p:nvSpPr>
        <p:spPr>
          <a:xfrm>
            <a:off x="3856290" y="5134549"/>
            <a:ext cx="2796027" cy="707886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/>
              <a:t>타깃</a:t>
            </a:r>
            <a:r>
              <a:rPr lang="en-US" altLang="ko-KR" sz="2000" dirty="0"/>
              <a:t>: </a:t>
            </a:r>
            <a:r>
              <a:rPr lang="ko-KR" altLang="en-US" sz="2000" dirty="0"/>
              <a:t>주택의 중간 가격 </a:t>
            </a:r>
            <a:endParaRPr lang="en-US" altLang="ko-KR" sz="2000" dirty="0"/>
          </a:p>
          <a:p>
            <a:pPr algn="l"/>
            <a:r>
              <a:rPr lang="en-US" altLang="ko-KR" sz="2000" dirty="0"/>
              <a:t>(</a:t>
            </a:r>
            <a:r>
              <a:rPr lang="ko-KR" altLang="en-US" sz="2000" dirty="0"/>
              <a:t>천 달러 단위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721D7B-8541-4AA7-8DB7-E5D11EB0A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609" y="2977442"/>
            <a:ext cx="3241392" cy="912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A42F5C-960C-4C86-99C4-150A68353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2977442"/>
            <a:ext cx="7080366" cy="6359026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E0CA6AB-A545-4E72-BC3F-3C126FCCE07F}"/>
              </a:ext>
            </a:extLst>
          </p:cNvPr>
          <p:cNvCxnSpPr>
            <a:cxnSpLocks/>
          </p:cNvCxnSpPr>
          <p:nvPr/>
        </p:nvCxnSpPr>
        <p:spPr>
          <a:xfrm>
            <a:off x="5254303" y="4152900"/>
            <a:ext cx="0" cy="68580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5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7010400" y="2558177"/>
            <a:ext cx="11418982" cy="5170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03.</a:t>
            </a:r>
            <a:endParaRPr lang="en-US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0" y="4208213"/>
            <a:ext cx="1469995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800" kern="0" spc="8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데이터 준비</a:t>
            </a:r>
            <a:endParaRPr lang="en-US" sz="11800" kern="0" spc="800" dirty="0">
              <a:solidFill>
                <a:srgbClr val="000000"/>
              </a:solidFill>
              <a:latin typeface="+mj-lt"/>
              <a:cs typeface="Open Sans SemiBold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000" y="446667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kern="0" spc="1100" dirty="0">
                <a:solidFill>
                  <a:srgbClr val="000000"/>
                </a:solidFill>
                <a:latin typeface="+mj-lt"/>
                <a:cs typeface="Open Sans SemiBold" pitchFamily="34" charset="0"/>
              </a:rPr>
              <a:t>2022 Deep Learning Study</a:t>
            </a:r>
          </a:p>
        </p:txBody>
      </p:sp>
    </p:spTree>
    <p:extLst>
      <p:ext uri="{BB962C8B-B14F-4D97-AF65-F5344CB8AC3E}">
        <p14:creationId xmlns:p14="http://schemas.microsoft.com/office/powerpoint/2010/main" val="223705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1189</Words>
  <Application>Microsoft Office PowerPoint</Application>
  <PresentationFormat>사용자 지정</PresentationFormat>
  <Paragraphs>223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Abadi</vt:lpstr>
      <vt:lpstr>맑은 고딕</vt:lpstr>
      <vt:lpstr>Open Sans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665479@naver.com</cp:lastModifiedBy>
  <cp:revision>34</cp:revision>
  <dcterms:created xsi:type="dcterms:W3CDTF">2022-01-11T12:11:20Z</dcterms:created>
  <dcterms:modified xsi:type="dcterms:W3CDTF">2022-01-17T08:34:30Z</dcterms:modified>
</cp:coreProperties>
</file>