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31" r:id="rId4"/>
    <p:sldId id="259" r:id="rId5"/>
    <p:sldId id="328" r:id="rId6"/>
    <p:sldId id="333" r:id="rId7"/>
    <p:sldId id="329" r:id="rId8"/>
    <p:sldId id="332" r:id="rId9"/>
    <p:sldId id="289" r:id="rId10"/>
    <p:sldId id="334" r:id="rId11"/>
    <p:sldId id="335" r:id="rId12"/>
    <p:sldId id="330" r:id="rId13"/>
    <p:sldId id="338" r:id="rId14"/>
    <p:sldId id="339" r:id="rId15"/>
    <p:sldId id="341" r:id="rId16"/>
    <p:sldId id="340" r:id="rId17"/>
    <p:sldId id="342" r:id="rId18"/>
    <p:sldId id="343" r:id="rId19"/>
    <p:sldId id="344" r:id="rId20"/>
    <p:sldId id="345" r:id="rId21"/>
    <p:sldId id="270" r:id="rId22"/>
  </p:sldIdLst>
  <p:sldSz cx="18288000" cy="10287000"/>
  <p:notesSz cx="10287000" cy="18288000"/>
  <p:embeddedFontLst>
    <p:embeddedFont>
      <p:font typeface="Abadi" panose="020B0604020104020204" pitchFamily="3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 ExtraBold" panose="020B0906030804020204" pitchFamily="34" charset="0"/>
      <p:bold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514"/>
    <a:srgbClr val="FFFFFF"/>
    <a:srgbClr val="DF9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1767D-0127-4E27-8F23-DF9D72649308}" v="111" dt="2022-01-11T03:28:55.338"/>
    <p1510:client id="{7BE11138-4B4A-4425-A9B1-E6C0642CFFBF}" v="1472" dt="2022-01-11T09:54:07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94660"/>
  </p:normalViewPr>
  <p:slideViewPr>
    <p:cSldViewPr>
      <p:cViewPr varScale="1">
        <p:scale>
          <a:sx n="70" d="100"/>
          <a:sy n="70" d="100"/>
        </p:scale>
        <p:origin x="8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8E9C7-8EC0-48B0-971E-BA08F3B318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5ABB94-E79E-4DD0-9C55-ABF732209FA7}">
      <dgm:prSet phldrT="[텍스트]"/>
      <dgm:spPr/>
      <dgm:t>
        <a:bodyPr/>
        <a:lstStyle/>
        <a:p>
          <a:pPr latinLnBrk="1"/>
          <a:r>
            <a:rPr lang="ko-KR" altLang="en-US" dirty="0"/>
            <a:t>목차</a:t>
          </a:r>
        </a:p>
      </dgm:t>
    </dgm:pt>
    <dgm:pt modelId="{10B91B65-A588-4A9D-B5C8-DB341EF7778F}" type="parTrans" cxnId="{3CFDCC60-A488-4481-9E8B-C71B228B5F87}">
      <dgm:prSet/>
      <dgm:spPr/>
      <dgm:t>
        <a:bodyPr/>
        <a:lstStyle/>
        <a:p>
          <a:pPr latinLnBrk="1"/>
          <a:endParaRPr lang="ko-KR" altLang="en-US"/>
        </a:p>
      </dgm:t>
    </dgm:pt>
    <dgm:pt modelId="{2C894B53-10D6-4EB1-B55D-075BE59944A6}" type="sibTrans" cxnId="{3CFDCC60-A488-4481-9E8B-C71B228B5F87}">
      <dgm:prSet/>
      <dgm:spPr/>
      <dgm:t>
        <a:bodyPr/>
        <a:lstStyle/>
        <a:p>
          <a:pPr latinLnBrk="1"/>
          <a:endParaRPr lang="ko-KR" altLang="en-US"/>
        </a:p>
      </dgm:t>
    </dgm:pt>
    <dgm:pt modelId="{46246F83-C0F9-4B2C-8C7D-767AF49930EC}">
      <dgm:prSet phldrT="[텍스트]"/>
      <dgm:spPr/>
      <dgm:t>
        <a:bodyPr/>
        <a:lstStyle/>
        <a:p>
          <a:pPr latinLnBrk="1"/>
          <a:r>
            <a:rPr lang="en-US" altLang="ko-KR" dirty="0"/>
            <a:t>1.</a:t>
          </a:r>
          <a:r>
            <a:rPr lang="ko-KR" altLang="en-US" dirty="0"/>
            <a:t>인공 지능</a:t>
          </a:r>
          <a:endParaRPr lang="en-US" altLang="ko-KR" dirty="0"/>
        </a:p>
        <a:p>
          <a:pPr latinLnBrk="1"/>
          <a:r>
            <a:rPr lang="en-US" altLang="ko-KR" dirty="0"/>
            <a:t>2.</a:t>
          </a:r>
          <a:r>
            <a:rPr lang="ko-KR" altLang="en-US" dirty="0"/>
            <a:t>머신 러닝</a:t>
          </a:r>
        </a:p>
      </dgm:t>
    </dgm:pt>
    <dgm:pt modelId="{5B612C2A-53FE-4A3D-8CA8-538198FE2EAB}" type="parTrans" cxnId="{3AAB9018-4FD1-4625-96C5-3D33957C9F28}">
      <dgm:prSet/>
      <dgm:spPr/>
      <dgm:t>
        <a:bodyPr/>
        <a:lstStyle/>
        <a:p>
          <a:pPr latinLnBrk="1"/>
          <a:endParaRPr lang="ko-KR" altLang="en-US"/>
        </a:p>
      </dgm:t>
    </dgm:pt>
    <dgm:pt modelId="{25045EB7-9042-43C0-BC91-996005CFF249}" type="sibTrans" cxnId="{3AAB9018-4FD1-4625-96C5-3D33957C9F28}">
      <dgm:prSet/>
      <dgm:spPr/>
      <dgm:t>
        <a:bodyPr/>
        <a:lstStyle/>
        <a:p>
          <a:pPr latinLnBrk="1"/>
          <a:endParaRPr lang="ko-KR" altLang="en-US"/>
        </a:p>
      </dgm:t>
    </dgm:pt>
    <dgm:pt modelId="{3EFDEC3E-A85D-4E22-8DB3-6C6EED4A3619}">
      <dgm:prSet phldrT="[텍스트]"/>
      <dgm:spPr/>
      <dgm:t>
        <a:bodyPr/>
        <a:lstStyle/>
        <a:p>
          <a:pPr latinLnBrk="1"/>
          <a:r>
            <a:rPr lang="en-US" altLang="ko-KR" dirty="0"/>
            <a:t>3. </a:t>
          </a:r>
          <a:r>
            <a:rPr lang="ko-KR" altLang="en-US" dirty="0"/>
            <a:t>데이터에서 표현을 학습하기</a:t>
          </a:r>
          <a:endParaRPr lang="en-US" altLang="ko-KR" dirty="0"/>
        </a:p>
        <a:p>
          <a:pPr latinLnBrk="1"/>
          <a:r>
            <a:rPr lang="en-US" altLang="ko-KR" dirty="0"/>
            <a:t>4. </a:t>
          </a:r>
          <a:r>
            <a:rPr lang="ko-KR" altLang="en-US" dirty="0" err="1"/>
            <a:t>딥러닝에서</a:t>
          </a:r>
          <a:r>
            <a:rPr lang="ko-KR" altLang="en-US" dirty="0"/>
            <a:t> </a:t>
          </a:r>
          <a:r>
            <a:rPr lang="en-US" altLang="ko-KR" dirty="0"/>
            <a:t>‘</a:t>
          </a:r>
          <a:r>
            <a:rPr lang="ko-KR" altLang="en-US" dirty="0"/>
            <a:t>딥</a:t>
          </a:r>
          <a:r>
            <a:rPr lang="en-US" altLang="ko-KR" dirty="0"/>
            <a:t>’</a:t>
          </a:r>
          <a:r>
            <a:rPr lang="ko-KR" altLang="en-US" dirty="0"/>
            <a:t>이란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44503451-9647-4AB0-A400-54E76BB56937}" type="parTrans" cxnId="{A41D3BBC-E887-4A81-8E08-26C61A6C2D2D}">
      <dgm:prSet/>
      <dgm:spPr/>
      <dgm:t>
        <a:bodyPr/>
        <a:lstStyle/>
        <a:p>
          <a:pPr latinLnBrk="1"/>
          <a:endParaRPr lang="ko-KR" altLang="en-US"/>
        </a:p>
      </dgm:t>
    </dgm:pt>
    <dgm:pt modelId="{6E242417-AB12-495E-A20B-726688E04D8B}" type="sibTrans" cxnId="{A41D3BBC-E887-4A81-8E08-26C61A6C2D2D}">
      <dgm:prSet/>
      <dgm:spPr/>
      <dgm:t>
        <a:bodyPr/>
        <a:lstStyle/>
        <a:p>
          <a:pPr latinLnBrk="1"/>
          <a:endParaRPr lang="ko-KR" altLang="en-US"/>
        </a:p>
      </dgm:t>
    </dgm:pt>
    <dgm:pt modelId="{58D420BC-E868-4565-98E7-DCE8D41F17AA}">
      <dgm:prSet phldrT="[텍스트]"/>
      <dgm:spPr/>
      <dgm:t>
        <a:bodyPr/>
        <a:lstStyle/>
        <a:p>
          <a:pPr latinLnBrk="1"/>
          <a:r>
            <a:rPr lang="en-US" altLang="ko-KR" dirty="0"/>
            <a:t>5.</a:t>
          </a:r>
          <a:r>
            <a:rPr lang="ko-KR" altLang="en-US" dirty="0"/>
            <a:t> </a:t>
          </a:r>
          <a:r>
            <a:rPr lang="ko-KR" altLang="en-US" dirty="0" err="1"/>
            <a:t>딥러닝의</a:t>
          </a:r>
          <a:r>
            <a:rPr lang="ko-KR" altLang="en-US" dirty="0"/>
            <a:t> 작동 원리 이해하기</a:t>
          </a:r>
          <a:endParaRPr lang="en-US" altLang="ko-KR" dirty="0"/>
        </a:p>
        <a:p>
          <a:pPr latinLnBrk="1"/>
          <a:r>
            <a:rPr lang="en-US" altLang="ko-KR" dirty="0"/>
            <a:t>6. </a:t>
          </a:r>
          <a:r>
            <a:rPr lang="ko-KR" altLang="en-US" dirty="0"/>
            <a:t>지금까지 </a:t>
          </a:r>
          <a:r>
            <a:rPr lang="ko-KR" altLang="en-US" dirty="0" err="1"/>
            <a:t>딥러닝의</a:t>
          </a:r>
          <a:r>
            <a:rPr lang="ko-KR" altLang="en-US" dirty="0"/>
            <a:t> 성과</a:t>
          </a:r>
          <a:endParaRPr lang="en-US" altLang="ko-KR" dirty="0"/>
        </a:p>
      </dgm:t>
    </dgm:pt>
    <dgm:pt modelId="{9213658D-E1AD-4201-896C-DCAA26AC6AF4}" type="parTrans" cxnId="{0C63C0AD-BC1F-4FB0-8907-6586CD8FB107}">
      <dgm:prSet/>
      <dgm:spPr/>
      <dgm:t>
        <a:bodyPr/>
        <a:lstStyle/>
        <a:p>
          <a:pPr latinLnBrk="1"/>
          <a:endParaRPr lang="ko-KR" altLang="en-US"/>
        </a:p>
      </dgm:t>
    </dgm:pt>
    <dgm:pt modelId="{8A15EB8C-666C-464E-B734-E5AAEBA07550}" type="sibTrans" cxnId="{0C63C0AD-BC1F-4FB0-8907-6586CD8FB107}">
      <dgm:prSet/>
      <dgm:spPr/>
      <dgm:t>
        <a:bodyPr/>
        <a:lstStyle/>
        <a:p>
          <a:pPr latinLnBrk="1"/>
          <a:endParaRPr lang="ko-KR" altLang="en-US"/>
        </a:p>
      </dgm:t>
    </dgm:pt>
    <dgm:pt modelId="{63FC15CB-4BA3-450D-8F4B-674B3114BF60}">
      <dgm:prSet phldrT="[텍스트]"/>
      <dgm:spPr/>
      <dgm:t>
        <a:bodyPr/>
        <a:lstStyle/>
        <a:p>
          <a:pPr latinLnBrk="1"/>
          <a:r>
            <a:rPr lang="en-US" altLang="ko-KR" dirty="0"/>
            <a:t>7.  AI</a:t>
          </a:r>
          <a:r>
            <a:rPr lang="ko-KR" altLang="en-US" dirty="0"/>
            <a:t>에 대한 전망</a:t>
          </a:r>
          <a:endParaRPr lang="en-US" altLang="ko-KR" dirty="0"/>
        </a:p>
      </dgm:t>
    </dgm:pt>
    <dgm:pt modelId="{DD8A15B5-66A5-4C39-ACF3-299DD2E9DD23}" type="parTrans" cxnId="{A54BDF6B-6E0E-40ED-99C8-C6FA29829CD1}">
      <dgm:prSet/>
      <dgm:spPr/>
      <dgm:t>
        <a:bodyPr/>
        <a:lstStyle/>
        <a:p>
          <a:pPr latinLnBrk="1"/>
          <a:endParaRPr lang="ko-KR" altLang="en-US"/>
        </a:p>
      </dgm:t>
    </dgm:pt>
    <dgm:pt modelId="{B80FE911-C1AF-4866-A4FA-44C1FEB95FFD}" type="sibTrans" cxnId="{A54BDF6B-6E0E-40ED-99C8-C6FA29829CD1}">
      <dgm:prSet/>
      <dgm:spPr/>
      <dgm:t>
        <a:bodyPr/>
        <a:lstStyle/>
        <a:p>
          <a:pPr latinLnBrk="1"/>
          <a:endParaRPr lang="ko-KR" altLang="en-US"/>
        </a:p>
      </dgm:t>
    </dgm:pt>
    <dgm:pt modelId="{00A461A8-1112-400C-9BDF-D31B77E2B953}" type="pres">
      <dgm:prSet presAssocID="{FCB8E9C7-8EC0-48B0-971E-BA08F3B318B0}" presName="vert0" presStyleCnt="0">
        <dgm:presLayoutVars>
          <dgm:dir/>
          <dgm:animOne val="branch"/>
          <dgm:animLvl val="lvl"/>
        </dgm:presLayoutVars>
      </dgm:prSet>
      <dgm:spPr/>
    </dgm:pt>
    <dgm:pt modelId="{B4B6037D-01A9-498F-A0EF-ACABEBDA096A}" type="pres">
      <dgm:prSet presAssocID="{015ABB94-E79E-4DD0-9C55-ABF732209FA7}" presName="thickLine" presStyleLbl="alignNode1" presStyleIdx="0" presStyleCnt="1"/>
      <dgm:spPr/>
    </dgm:pt>
    <dgm:pt modelId="{B90B64CF-0E7F-4FF7-9385-79A289ABF45F}" type="pres">
      <dgm:prSet presAssocID="{015ABB94-E79E-4DD0-9C55-ABF732209FA7}" presName="horz1" presStyleCnt="0"/>
      <dgm:spPr/>
    </dgm:pt>
    <dgm:pt modelId="{6CFB5024-18F2-4E30-92C1-8EC985EBDE7D}" type="pres">
      <dgm:prSet presAssocID="{015ABB94-E79E-4DD0-9C55-ABF732209FA7}" presName="tx1" presStyleLbl="revTx" presStyleIdx="0" presStyleCnt="5"/>
      <dgm:spPr/>
    </dgm:pt>
    <dgm:pt modelId="{5A1E1F0E-4DC3-4E4A-9675-C011283021D4}" type="pres">
      <dgm:prSet presAssocID="{015ABB94-E79E-4DD0-9C55-ABF732209FA7}" presName="vert1" presStyleCnt="0"/>
      <dgm:spPr/>
    </dgm:pt>
    <dgm:pt modelId="{837F4BED-783E-4111-BEEA-483943E22DFC}" type="pres">
      <dgm:prSet presAssocID="{46246F83-C0F9-4B2C-8C7D-767AF49930EC}" presName="vertSpace2a" presStyleCnt="0"/>
      <dgm:spPr/>
    </dgm:pt>
    <dgm:pt modelId="{80236A5C-E9C5-4641-852F-43761F24776B}" type="pres">
      <dgm:prSet presAssocID="{46246F83-C0F9-4B2C-8C7D-767AF49930EC}" presName="horz2" presStyleCnt="0"/>
      <dgm:spPr/>
    </dgm:pt>
    <dgm:pt modelId="{60FD8962-1E56-48BE-A84B-FAEA8519CAF3}" type="pres">
      <dgm:prSet presAssocID="{46246F83-C0F9-4B2C-8C7D-767AF49930EC}" presName="horzSpace2" presStyleCnt="0"/>
      <dgm:spPr/>
    </dgm:pt>
    <dgm:pt modelId="{29C9178C-0433-4450-9D4B-ABDA4167E16A}" type="pres">
      <dgm:prSet presAssocID="{46246F83-C0F9-4B2C-8C7D-767AF49930EC}" presName="tx2" presStyleLbl="revTx" presStyleIdx="1" presStyleCnt="5"/>
      <dgm:spPr/>
    </dgm:pt>
    <dgm:pt modelId="{668D80CB-704C-4C3B-9BEC-E007EA51703E}" type="pres">
      <dgm:prSet presAssocID="{46246F83-C0F9-4B2C-8C7D-767AF49930EC}" presName="vert2" presStyleCnt="0"/>
      <dgm:spPr/>
    </dgm:pt>
    <dgm:pt modelId="{50139AC5-27FE-46C9-A03C-BEFA93C89EEC}" type="pres">
      <dgm:prSet presAssocID="{46246F83-C0F9-4B2C-8C7D-767AF49930EC}" presName="thinLine2b" presStyleLbl="callout" presStyleIdx="0" presStyleCnt="4"/>
      <dgm:spPr/>
    </dgm:pt>
    <dgm:pt modelId="{7F665032-35AF-4EE4-A4E6-3A099D9ED71B}" type="pres">
      <dgm:prSet presAssocID="{46246F83-C0F9-4B2C-8C7D-767AF49930EC}" presName="vertSpace2b" presStyleCnt="0"/>
      <dgm:spPr/>
    </dgm:pt>
    <dgm:pt modelId="{6A76030A-182C-4FCA-A43C-E3807E11253B}" type="pres">
      <dgm:prSet presAssocID="{3EFDEC3E-A85D-4E22-8DB3-6C6EED4A3619}" presName="horz2" presStyleCnt="0"/>
      <dgm:spPr/>
    </dgm:pt>
    <dgm:pt modelId="{A1F0BF1B-54EF-43FD-88EA-EB08775EA110}" type="pres">
      <dgm:prSet presAssocID="{3EFDEC3E-A85D-4E22-8DB3-6C6EED4A3619}" presName="horzSpace2" presStyleCnt="0"/>
      <dgm:spPr/>
    </dgm:pt>
    <dgm:pt modelId="{B1439726-93B5-455D-817F-6472F9B92A40}" type="pres">
      <dgm:prSet presAssocID="{3EFDEC3E-A85D-4E22-8DB3-6C6EED4A3619}" presName="tx2" presStyleLbl="revTx" presStyleIdx="2" presStyleCnt="5"/>
      <dgm:spPr/>
    </dgm:pt>
    <dgm:pt modelId="{FB7CDDB3-D3E8-4B5C-B053-96270505FE9F}" type="pres">
      <dgm:prSet presAssocID="{3EFDEC3E-A85D-4E22-8DB3-6C6EED4A3619}" presName="vert2" presStyleCnt="0"/>
      <dgm:spPr/>
    </dgm:pt>
    <dgm:pt modelId="{ABC570EB-88F4-4D66-993B-663869804E4C}" type="pres">
      <dgm:prSet presAssocID="{3EFDEC3E-A85D-4E22-8DB3-6C6EED4A3619}" presName="thinLine2b" presStyleLbl="callout" presStyleIdx="1" presStyleCnt="4"/>
      <dgm:spPr/>
    </dgm:pt>
    <dgm:pt modelId="{92A995AD-C6A6-4A3C-9042-48623762A4AB}" type="pres">
      <dgm:prSet presAssocID="{3EFDEC3E-A85D-4E22-8DB3-6C6EED4A3619}" presName="vertSpace2b" presStyleCnt="0"/>
      <dgm:spPr/>
    </dgm:pt>
    <dgm:pt modelId="{BDAD58A9-F316-45D1-B140-EF58002E3D4D}" type="pres">
      <dgm:prSet presAssocID="{58D420BC-E868-4565-98E7-DCE8D41F17AA}" presName="horz2" presStyleCnt="0"/>
      <dgm:spPr/>
    </dgm:pt>
    <dgm:pt modelId="{31C1AEAC-D9C5-4EA8-B9F8-100695BCFB3D}" type="pres">
      <dgm:prSet presAssocID="{58D420BC-E868-4565-98E7-DCE8D41F17AA}" presName="horzSpace2" presStyleCnt="0"/>
      <dgm:spPr/>
    </dgm:pt>
    <dgm:pt modelId="{2054E40D-04EB-42A4-AEDC-53BC9DE748EE}" type="pres">
      <dgm:prSet presAssocID="{58D420BC-E868-4565-98E7-DCE8D41F17AA}" presName="tx2" presStyleLbl="revTx" presStyleIdx="3" presStyleCnt="5"/>
      <dgm:spPr/>
    </dgm:pt>
    <dgm:pt modelId="{F8A7A267-323D-4A70-A644-6DF015A9CAAF}" type="pres">
      <dgm:prSet presAssocID="{58D420BC-E868-4565-98E7-DCE8D41F17AA}" presName="vert2" presStyleCnt="0"/>
      <dgm:spPr/>
    </dgm:pt>
    <dgm:pt modelId="{415D9755-A799-41E6-9C2B-9BB4CEADB5BD}" type="pres">
      <dgm:prSet presAssocID="{58D420BC-E868-4565-98E7-DCE8D41F17AA}" presName="thinLine2b" presStyleLbl="callout" presStyleIdx="2" presStyleCnt="4"/>
      <dgm:spPr/>
    </dgm:pt>
    <dgm:pt modelId="{A88EA303-7751-481A-B36F-BD66026C21CD}" type="pres">
      <dgm:prSet presAssocID="{58D420BC-E868-4565-98E7-DCE8D41F17AA}" presName="vertSpace2b" presStyleCnt="0"/>
      <dgm:spPr/>
    </dgm:pt>
    <dgm:pt modelId="{94DA6DCE-9EA7-407A-8AC1-129A617DFDA4}" type="pres">
      <dgm:prSet presAssocID="{63FC15CB-4BA3-450D-8F4B-674B3114BF60}" presName="horz2" presStyleCnt="0"/>
      <dgm:spPr/>
    </dgm:pt>
    <dgm:pt modelId="{920B23A2-5496-4018-BC4F-61EA403400A0}" type="pres">
      <dgm:prSet presAssocID="{63FC15CB-4BA3-450D-8F4B-674B3114BF60}" presName="horzSpace2" presStyleCnt="0"/>
      <dgm:spPr/>
    </dgm:pt>
    <dgm:pt modelId="{562AD40B-D473-4AC8-ADCB-66256E7AA5CF}" type="pres">
      <dgm:prSet presAssocID="{63FC15CB-4BA3-450D-8F4B-674B3114BF60}" presName="tx2" presStyleLbl="revTx" presStyleIdx="4" presStyleCnt="5"/>
      <dgm:spPr/>
    </dgm:pt>
    <dgm:pt modelId="{0C19B20A-A6F9-473C-B9BA-45086D800FED}" type="pres">
      <dgm:prSet presAssocID="{63FC15CB-4BA3-450D-8F4B-674B3114BF60}" presName="vert2" presStyleCnt="0"/>
      <dgm:spPr/>
    </dgm:pt>
    <dgm:pt modelId="{C4388727-F73F-41AC-9318-5203A63E545E}" type="pres">
      <dgm:prSet presAssocID="{63FC15CB-4BA3-450D-8F4B-674B3114BF60}" presName="thinLine2b" presStyleLbl="callout" presStyleIdx="3" presStyleCnt="4"/>
      <dgm:spPr/>
    </dgm:pt>
    <dgm:pt modelId="{63DE9D95-5BAB-4A55-B80E-A6975394EAD6}" type="pres">
      <dgm:prSet presAssocID="{63FC15CB-4BA3-450D-8F4B-674B3114BF60}" presName="vertSpace2b" presStyleCnt="0"/>
      <dgm:spPr/>
    </dgm:pt>
  </dgm:ptLst>
  <dgm:cxnLst>
    <dgm:cxn modelId="{3AAB9018-4FD1-4625-96C5-3D33957C9F28}" srcId="{015ABB94-E79E-4DD0-9C55-ABF732209FA7}" destId="{46246F83-C0F9-4B2C-8C7D-767AF49930EC}" srcOrd="0" destOrd="0" parTransId="{5B612C2A-53FE-4A3D-8CA8-538198FE2EAB}" sibTransId="{25045EB7-9042-43C0-BC91-996005CFF249}"/>
    <dgm:cxn modelId="{5860F61E-DED6-4F07-B6E6-166E63D349E1}" type="presOf" srcId="{015ABB94-E79E-4DD0-9C55-ABF732209FA7}" destId="{6CFB5024-18F2-4E30-92C1-8EC985EBDE7D}" srcOrd="0" destOrd="0" presId="urn:microsoft.com/office/officeart/2008/layout/LinedList"/>
    <dgm:cxn modelId="{3CFDCC60-A488-4481-9E8B-C71B228B5F87}" srcId="{FCB8E9C7-8EC0-48B0-971E-BA08F3B318B0}" destId="{015ABB94-E79E-4DD0-9C55-ABF732209FA7}" srcOrd="0" destOrd="0" parTransId="{10B91B65-A588-4A9D-B5C8-DB341EF7778F}" sibTransId="{2C894B53-10D6-4EB1-B55D-075BE59944A6}"/>
    <dgm:cxn modelId="{A54BDF6B-6E0E-40ED-99C8-C6FA29829CD1}" srcId="{015ABB94-E79E-4DD0-9C55-ABF732209FA7}" destId="{63FC15CB-4BA3-450D-8F4B-674B3114BF60}" srcOrd="3" destOrd="0" parTransId="{DD8A15B5-66A5-4C39-ACF3-299DD2E9DD23}" sibTransId="{B80FE911-C1AF-4866-A4FA-44C1FEB95FFD}"/>
    <dgm:cxn modelId="{FA7ED36F-7F97-421A-A951-6725EED12FAE}" type="presOf" srcId="{63FC15CB-4BA3-450D-8F4B-674B3114BF60}" destId="{562AD40B-D473-4AC8-ADCB-66256E7AA5CF}" srcOrd="0" destOrd="0" presId="urn:microsoft.com/office/officeart/2008/layout/LinedList"/>
    <dgm:cxn modelId="{1A934084-FB05-4C41-A8AA-028AF52F769E}" type="presOf" srcId="{58D420BC-E868-4565-98E7-DCE8D41F17AA}" destId="{2054E40D-04EB-42A4-AEDC-53BC9DE748EE}" srcOrd="0" destOrd="0" presId="urn:microsoft.com/office/officeart/2008/layout/LinedList"/>
    <dgm:cxn modelId="{EF1185AC-955F-41E8-BE9D-F5860E0BAEF9}" type="presOf" srcId="{3EFDEC3E-A85D-4E22-8DB3-6C6EED4A3619}" destId="{B1439726-93B5-455D-817F-6472F9B92A40}" srcOrd="0" destOrd="0" presId="urn:microsoft.com/office/officeart/2008/layout/LinedList"/>
    <dgm:cxn modelId="{0C63C0AD-BC1F-4FB0-8907-6586CD8FB107}" srcId="{015ABB94-E79E-4DD0-9C55-ABF732209FA7}" destId="{58D420BC-E868-4565-98E7-DCE8D41F17AA}" srcOrd="2" destOrd="0" parTransId="{9213658D-E1AD-4201-896C-DCAA26AC6AF4}" sibTransId="{8A15EB8C-666C-464E-B734-E5AAEBA07550}"/>
    <dgm:cxn modelId="{A41D3BBC-E887-4A81-8E08-26C61A6C2D2D}" srcId="{015ABB94-E79E-4DD0-9C55-ABF732209FA7}" destId="{3EFDEC3E-A85D-4E22-8DB3-6C6EED4A3619}" srcOrd="1" destOrd="0" parTransId="{44503451-9647-4AB0-A400-54E76BB56937}" sibTransId="{6E242417-AB12-495E-A20B-726688E04D8B}"/>
    <dgm:cxn modelId="{318835C4-F7DC-4419-AAB3-703BEA56D6D9}" type="presOf" srcId="{FCB8E9C7-8EC0-48B0-971E-BA08F3B318B0}" destId="{00A461A8-1112-400C-9BDF-D31B77E2B953}" srcOrd="0" destOrd="0" presId="urn:microsoft.com/office/officeart/2008/layout/LinedList"/>
    <dgm:cxn modelId="{7B369AF9-1422-4944-A3D6-BA65C2388A56}" type="presOf" srcId="{46246F83-C0F9-4B2C-8C7D-767AF49930EC}" destId="{29C9178C-0433-4450-9D4B-ABDA4167E16A}" srcOrd="0" destOrd="0" presId="urn:microsoft.com/office/officeart/2008/layout/LinedList"/>
    <dgm:cxn modelId="{07FDB049-49BF-4CE6-95A8-C13CAF6852C6}" type="presParOf" srcId="{00A461A8-1112-400C-9BDF-D31B77E2B953}" destId="{B4B6037D-01A9-498F-A0EF-ACABEBDA096A}" srcOrd="0" destOrd="0" presId="urn:microsoft.com/office/officeart/2008/layout/LinedList"/>
    <dgm:cxn modelId="{47E37701-C685-495D-B4F1-E7F462FD6D27}" type="presParOf" srcId="{00A461A8-1112-400C-9BDF-D31B77E2B953}" destId="{B90B64CF-0E7F-4FF7-9385-79A289ABF45F}" srcOrd="1" destOrd="0" presId="urn:microsoft.com/office/officeart/2008/layout/LinedList"/>
    <dgm:cxn modelId="{CD90BD8F-54D2-45FF-B8EC-497D58D6C2DD}" type="presParOf" srcId="{B90B64CF-0E7F-4FF7-9385-79A289ABF45F}" destId="{6CFB5024-18F2-4E30-92C1-8EC985EBDE7D}" srcOrd="0" destOrd="0" presId="urn:microsoft.com/office/officeart/2008/layout/LinedList"/>
    <dgm:cxn modelId="{6E256B7D-2A3F-4E60-A65D-E735BDFA1133}" type="presParOf" srcId="{B90B64CF-0E7F-4FF7-9385-79A289ABF45F}" destId="{5A1E1F0E-4DC3-4E4A-9675-C011283021D4}" srcOrd="1" destOrd="0" presId="urn:microsoft.com/office/officeart/2008/layout/LinedList"/>
    <dgm:cxn modelId="{47CBB40A-282A-4A12-96DC-75185F9392DB}" type="presParOf" srcId="{5A1E1F0E-4DC3-4E4A-9675-C011283021D4}" destId="{837F4BED-783E-4111-BEEA-483943E22DFC}" srcOrd="0" destOrd="0" presId="urn:microsoft.com/office/officeart/2008/layout/LinedList"/>
    <dgm:cxn modelId="{6F242BDC-1149-44E8-AA4B-5F79F352F326}" type="presParOf" srcId="{5A1E1F0E-4DC3-4E4A-9675-C011283021D4}" destId="{80236A5C-E9C5-4641-852F-43761F24776B}" srcOrd="1" destOrd="0" presId="urn:microsoft.com/office/officeart/2008/layout/LinedList"/>
    <dgm:cxn modelId="{15CCA40B-CC35-4917-9B68-081243693B49}" type="presParOf" srcId="{80236A5C-E9C5-4641-852F-43761F24776B}" destId="{60FD8962-1E56-48BE-A84B-FAEA8519CAF3}" srcOrd="0" destOrd="0" presId="urn:microsoft.com/office/officeart/2008/layout/LinedList"/>
    <dgm:cxn modelId="{BCF6A3FC-2940-475D-B17D-99E89C9158A2}" type="presParOf" srcId="{80236A5C-E9C5-4641-852F-43761F24776B}" destId="{29C9178C-0433-4450-9D4B-ABDA4167E16A}" srcOrd="1" destOrd="0" presId="urn:microsoft.com/office/officeart/2008/layout/LinedList"/>
    <dgm:cxn modelId="{E1891FF9-B30C-4E8F-B4F0-07F554789BF9}" type="presParOf" srcId="{80236A5C-E9C5-4641-852F-43761F24776B}" destId="{668D80CB-704C-4C3B-9BEC-E007EA51703E}" srcOrd="2" destOrd="0" presId="urn:microsoft.com/office/officeart/2008/layout/LinedList"/>
    <dgm:cxn modelId="{2F4AD81F-1276-46C4-88DC-9E4E322C1E38}" type="presParOf" srcId="{5A1E1F0E-4DC3-4E4A-9675-C011283021D4}" destId="{50139AC5-27FE-46C9-A03C-BEFA93C89EEC}" srcOrd="2" destOrd="0" presId="urn:microsoft.com/office/officeart/2008/layout/LinedList"/>
    <dgm:cxn modelId="{C7C13026-11A8-4FEF-8C15-448322F8A452}" type="presParOf" srcId="{5A1E1F0E-4DC3-4E4A-9675-C011283021D4}" destId="{7F665032-35AF-4EE4-A4E6-3A099D9ED71B}" srcOrd="3" destOrd="0" presId="urn:microsoft.com/office/officeart/2008/layout/LinedList"/>
    <dgm:cxn modelId="{DF7EC6AF-53E7-46F3-BF21-1AE0BEB20A42}" type="presParOf" srcId="{5A1E1F0E-4DC3-4E4A-9675-C011283021D4}" destId="{6A76030A-182C-4FCA-A43C-E3807E11253B}" srcOrd="4" destOrd="0" presId="urn:microsoft.com/office/officeart/2008/layout/LinedList"/>
    <dgm:cxn modelId="{8954CEF7-C870-45A6-9365-96C1F1F1BBFD}" type="presParOf" srcId="{6A76030A-182C-4FCA-A43C-E3807E11253B}" destId="{A1F0BF1B-54EF-43FD-88EA-EB08775EA110}" srcOrd="0" destOrd="0" presId="urn:microsoft.com/office/officeart/2008/layout/LinedList"/>
    <dgm:cxn modelId="{9733F5FB-A31A-4DB5-BEB7-A682072D97BF}" type="presParOf" srcId="{6A76030A-182C-4FCA-A43C-E3807E11253B}" destId="{B1439726-93B5-455D-817F-6472F9B92A40}" srcOrd="1" destOrd="0" presId="urn:microsoft.com/office/officeart/2008/layout/LinedList"/>
    <dgm:cxn modelId="{1C291F64-3EAB-49D0-B0A3-4011A312833C}" type="presParOf" srcId="{6A76030A-182C-4FCA-A43C-E3807E11253B}" destId="{FB7CDDB3-D3E8-4B5C-B053-96270505FE9F}" srcOrd="2" destOrd="0" presId="urn:microsoft.com/office/officeart/2008/layout/LinedList"/>
    <dgm:cxn modelId="{864AE7DB-C21A-4437-8F80-F70BA04D5D25}" type="presParOf" srcId="{5A1E1F0E-4DC3-4E4A-9675-C011283021D4}" destId="{ABC570EB-88F4-4D66-993B-663869804E4C}" srcOrd="5" destOrd="0" presId="urn:microsoft.com/office/officeart/2008/layout/LinedList"/>
    <dgm:cxn modelId="{3F5FD050-D7E1-4786-87CA-E6D3E78A6F81}" type="presParOf" srcId="{5A1E1F0E-4DC3-4E4A-9675-C011283021D4}" destId="{92A995AD-C6A6-4A3C-9042-48623762A4AB}" srcOrd="6" destOrd="0" presId="urn:microsoft.com/office/officeart/2008/layout/LinedList"/>
    <dgm:cxn modelId="{43ADD348-A7C4-4FA1-9B7A-A0181F68C2D2}" type="presParOf" srcId="{5A1E1F0E-4DC3-4E4A-9675-C011283021D4}" destId="{BDAD58A9-F316-45D1-B140-EF58002E3D4D}" srcOrd="7" destOrd="0" presId="urn:microsoft.com/office/officeart/2008/layout/LinedList"/>
    <dgm:cxn modelId="{067BAABA-F9F0-4B85-9487-A3CB82A73DCC}" type="presParOf" srcId="{BDAD58A9-F316-45D1-B140-EF58002E3D4D}" destId="{31C1AEAC-D9C5-4EA8-B9F8-100695BCFB3D}" srcOrd="0" destOrd="0" presId="urn:microsoft.com/office/officeart/2008/layout/LinedList"/>
    <dgm:cxn modelId="{6DE8D8F6-98B5-4B33-A242-E45081D1A509}" type="presParOf" srcId="{BDAD58A9-F316-45D1-B140-EF58002E3D4D}" destId="{2054E40D-04EB-42A4-AEDC-53BC9DE748EE}" srcOrd="1" destOrd="0" presId="urn:microsoft.com/office/officeart/2008/layout/LinedList"/>
    <dgm:cxn modelId="{43900BC7-385A-4453-B88E-63FD1096FBAB}" type="presParOf" srcId="{BDAD58A9-F316-45D1-B140-EF58002E3D4D}" destId="{F8A7A267-323D-4A70-A644-6DF015A9CAAF}" srcOrd="2" destOrd="0" presId="urn:microsoft.com/office/officeart/2008/layout/LinedList"/>
    <dgm:cxn modelId="{2BD01287-A565-49D2-A5BF-3ED86E056034}" type="presParOf" srcId="{5A1E1F0E-4DC3-4E4A-9675-C011283021D4}" destId="{415D9755-A799-41E6-9C2B-9BB4CEADB5BD}" srcOrd="8" destOrd="0" presId="urn:microsoft.com/office/officeart/2008/layout/LinedList"/>
    <dgm:cxn modelId="{34E1C665-D4FE-4008-880E-0799126F43BD}" type="presParOf" srcId="{5A1E1F0E-4DC3-4E4A-9675-C011283021D4}" destId="{A88EA303-7751-481A-B36F-BD66026C21CD}" srcOrd="9" destOrd="0" presId="urn:microsoft.com/office/officeart/2008/layout/LinedList"/>
    <dgm:cxn modelId="{695F0593-F725-4B4E-9E22-11CD466F8C46}" type="presParOf" srcId="{5A1E1F0E-4DC3-4E4A-9675-C011283021D4}" destId="{94DA6DCE-9EA7-407A-8AC1-129A617DFDA4}" srcOrd="10" destOrd="0" presId="urn:microsoft.com/office/officeart/2008/layout/LinedList"/>
    <dgm:cxn modelId="{6A484445-EE58-45E1-9BE3-F13F9FBCB19E}" type="presParOf" srcId="{94DA6DCE-9EA7-407A-8AC1-129A617DFDA4}" destId="{920B23A2-5496-4018-BC4F-61EA403400A0}" srcOrd="0" destOrd="0" presId="urn:microsoft.com/office/officeart/2008/layout/LinedList"/>
    <dgm:cxn modelId="{596C1E20-A8F4-4D70-8E82-CACC9DDD6275}" type="presParOf" srcId="{94DA6DCE-9EA7-407A-8AC1-129A617DFDA4}" destId="{562AD40B-D473-4AC8-ADCB-66256E7AA5CF}" srcOrd="1" destOrd="0" presId="urn:microsoft.com/office/officeart/2008/layout/LinedList"/>
    <dgm:cxn modelId="{A9446E29-A615-4835-8466-CD9B6B33C9C4}" type="presParOf" srcId="{94DA6DCE-9EA7-407A-8AC1-129A617DFDA4}" destId="{0C19B20A-A6F9-473C-B9BA-45086D800FED}" srcOrd="2" destOrd="0" presId="urn:microsoft.com/office/officeart/2008/layout/LinedList"/>
    <dgm:cxn modelId="{381A71A1-B1D5-43AF-A181-534CAAC0CE73}" type="presParOf" srcId="{5A1E1F0E-4DC3-4E4A-9675-C011283021D4}" destId="{C4388727-F73F-41AC-9318-5203A63E545E}" srcOrd="11" destOrd="0" presId="urn:microsoft.com/office/officeart/2008/layout/LinedList"/>
    <dgm:cxn modelId="{40D2D5BC-1557-4324-AEAB-A3457EC773DA}" type="presParOf" srcId="{5A1E1F0E-4DC3-4E4A-9675-C011283021D4}" destId="{63DE9D95-5BAB-4A55-B80E-A6975394EAD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6037D-01A9-498F-A0EF-ACABEBDA096A}">
      <dsp:nvSpPr>
        <dsp:cNvPr id="0" name=""/>
        <dsp:cNvSpPr/>
      </dsp:nvSpPr>
      <dsp:spPr>
        <a:xfrm>
          <a:off x="0" y="0"/>
          <a:ext cx="15544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B5024-18F2-4E30-92C1-8EC985EBDE7D}">
      <dsp:nvSpPr>
        <dsp:cNvPr id="0" name=""/>
        <dsp:cNvSpPr/>
      </dsp:nvSpPr>
      <dsp:spPr>
        <a:xfrm>
          <a:off x="0" y="0"/>
          <a:ext cx="3108960" cy="7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목차</a:t>
          </a:r>
        </a:p>
      </dsp:txBody>
      <dsp:txXfrm>
        <a:off x="0" y="0"/>
        <a:ext cx="3108960" cy="7620000"/>
      </dsp:txXfrm>
    </dsp:sp>
    <dsp:sp modelId="{29C9178C-0433-4450-9D4B-ABDA4167E16A}">
      <dsp:nvSpPr>
        <dsp:cNvPr id="0" name=""/>
        <dsp:cNvSpPr/>
      </dsp:nvSpPr>
      <dsp:spPr>
        <a:xfrm>
          <a:off x="3342132" y="89575"/>
          <a:ext cx="12202668" cy="179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1.</a:t>
          </a:r>
          <a:r>
            <a:rPr lang="ko-KR" altLang="en-US" sz="3200" kern="1200" dirty="0"/>
            <a:t>인공 지능</a:t>
          </a:r>
          <a:endParaRPr lang="en-US" altLang="ko-KR" sz="3200" kern="1200" dirty="0"/>
        </a:p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2.</a:t>
          </a:r>
          <a:r>
            <a:rPr lang="ko-KR" altLang="en-US" sz="3200" kern="1200" dirty="0"/>
            <a:t>머신 러닝</a:t>
          </a:r>
        </a:p>
      </dsp:txBody>
      <dsp:txXfrm>
        <a:off x="3342132" y="89575"/>
        <a:ext cx="12202668" cy="1791518"/>
      </dsp:txXfrm>
    </dsp:sp>
    <dsp:sp modelId="{50139AC5-27FE-46C9-A03C-BEFA93C89EEC}">
      <dsp:nvSpPr>
        <dsp:cNvPr id="0" name=""/>
        <dsp:cNvSpPr/>
      </dsp:nvSpPr>
      <dsp:spPr>
        <a:xfrm>
          <a:off x="3108960" y="1881094"/>
          <a:ext cx="12435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39726-93B5-455D-817F-6472F9B92A40}">
      <dsp:nvSpPr>
        <dsp:cNvPr id="0" name=""/>
        <dsp:cNvSpPr/>
      </dsp:nvSpPr>
      <dsp:spPr>
        <a:xfrm>
          <a:off x="3342132" y="1970670"/>
          <a:ext cx="12202668" cy="179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3. </a:t>
          </a:r>
          <a:r>
            <a:rPr lang="ko-KR" altLang="en-US" sz="3200" kern="1200" dirty="0"/>
            <a:t>데이터에서 표현을 학습하기</a:t>
          </a:r>
          <a:endParaRPr lang="en-US" altLang="ko-KR" sz="3200" kern="1200" dirty="0"/>
        </a:p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4. </a:t>
          </a:r>
          <a:r>
            <a:rPr lang="ko-KR" altLang="en-US" sz="3200" kern="1200" dirty="0" err="1"/>
            <a:t>딥러닝에서</a:t>
          </a:r>
          <a:r>
            <a:rPr lang="ko-KR" altLang="en-US" sz="3200" kern="1200" dirty="0"/>
            <a:t> </a:t>
          </a:r>
          <a:r>
            <a:rPr lang="en-US" altLang="ko-KR" sz="3200" kern="1200" dirty="0"/>
            <a:t>‘</a:t>
          </a:r>
          <a:r>
            <a:rPr lang="ko-KR" altLang="en-US" sz="3200" kern="1200" dirty="0"/>
            <a:t>딥</a:t>
          </a:r>
          <a:r>
            <a:rPr lang="en-US" altLang="ko-KR" sz="3200" kern="1200" dirty="0"/>
            <a:t>’</a:t>
          </a:r>
          <a:r>
            <a:rPr lang="ko-KR" altLang="en-US" sz="3200" kern="1200" dirty="0"/>
            <a:t>이란 무엇일까</a:t>
          </a:r>
          <a:r>
            <a:rPr lang="en-US" altLang="ko-KR" sz="3200" kern="1200" dirty="0"/>
            <a:t>?</a:t>
          </a:r>
          <a:endParaRPr lang="ko-KR" altLang="en-US" sz="3200" kern="1200" dirty="0"/>
        </a:p>
      </dsp:txBody>
      <dsp:txXfrm>
        <a:off x="3342132" y="1970670"/>
        <a:ext cx="12202668" cy="1791518"/>
      </dsp:txXfrm>
    </dsp:sp>
    <dsp:sp modelId="{ABC570EB-88F4-4D66-993B-663869804E4C}">
      <dsp:nvSpPr>
        <dsp:cNvPr id="0" name=""/>
        <dsp:cNvSpPr/>
      </dsp:nvSpPr>
      <dsp:spPr>
        <a:xfrm>
          <a:off x="3108960" y="3762188"/>
          <a:ext cx="12435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4E40D-04EB-42A4-AEDC-53BC9DE748EE}">
      <dsp:nvSpPr>
        <dsp:cNvPr id="0" name=""/>
        <dsp:cNvSpPr/>
      </dsp:nvSpPr>
      <dsp:spPr>
        <a:xfrm>
          <a:off x="3342132" y="3851764"/>
          <a:ext cx="12202668" cy="179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5.</a:t>
          </a:r>
          <a:r>
            <a:rPr lang="ko-KR" altLang="en-US" sz="3200" kern="1200" dirty="0"/>
            <a:t> </a:t>
          </a:r>
          <a:r>
            <a:rPr lang="ko-KR" altLang="en-US" sz="3200" kern="1200" dirty="0" err="1"/>
            <a:t>딥러닝의</a:t>
          </a:r>
          <a:r>
            <a:rPr lang="ko-KR" altLang="en-US" sz="3200" kern="1200" dirty="0"/>
            <a:t> 작동 원리 이해하기</a:t>
          </a:r>
          <a:endParaRPr lang="en-US" altLang="ko-KR" sz="3200" kern="1200" dirty="0"/>
        </a:p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6. </a:t>
          </a:r>
          <a:r>
            <a:rPr lang="ko-KR" altLang="en-US" sz="3200" kern="1200" dirty="0"/>
            <a:t>지금까지 </a:t>
          </a:r>
          <a:r>
            <a:rPr lang="ko-KR" altLang="en-US" sz="3200" kern="1200" dirty="0" err="1"/>
            <a:t>딥러닝의</a:t>
          </a:r>
          <a:r>
            <a:rPr lang="ko-KR" altLang="en-US" sz="3200" kern="1200" dirty="0"/>
            <a:t> 성과</a:t>
          </a:r>
          <a:endParaRPr lang="en-US" altLang="ko-KR" sz="3200" kern="1200" dirty="0"/>
        </a:p>
      </dsp:txBody>
      <dsp:txXfrm>
        <a:off x="3342132" y="3851764"/>
        <a:ext cx="12202668" cy="1791518"/>
      </dsp:txXfrm>
    </dsp:sp>
    <dsp:sp modelId="{415D9755-A799-41E6-9C2B-9BB4CEADB5BD}">
      <dsp:nvSpPr>
        <dsp:cNvPr id="0" name=""/>
        <dsp:cNvSpPr/>
      </dsp:nvSpPr>
      <dsp:spPr>
        <a:xfrm>
          <a:off x="3108960" y="5643283"/>
          <a:ext cx="12435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AD40B-D473-4AC8-ADCB-66256E7AA5CF}">
      <dsp:nvSpPr>
        <dsp:cNvPr id="0" name=""/>
        <dsp:cNvSpPr/>
      </dsp:nvSpPr>
      <dsp:spPr>
        <a:xfrm>
          <a:off x="3342132" y="5732859"/>
          <a:ext cx="12202668" cy="179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7.  AI</a:t>
          </a:r>
          <a:r>
            <a:rPr lang="ko-KR" altLang="en-US" sz="3200" kern="1200" dirty="0"/>
            <a:t>에 대한 전망</a:t>
          </a:r>
          <a:endParaRPr lang="en-US" altLang="ko-KR" sz="3200" kern="1200" dirty="0"/>
        </a:p>
      </dsp:txBody>
      <dsp:txXfrm>
        <a:off x="3342132" y="5732859"/>
        <a:ext cx="12202668" cy="1791518"/>
      </dsp:txXfrm>
    </dsp:sp>
    <dsp:sp modelId="{C4388727-F73F-41AC-9318-5203A63E545E}">
      <dsp:nvSpPr>
        <dsp:cNvPr id="0" name=""/>
        <dsp:cNvSpPr/>
      </dsp:nvSpPr>
      <dsp:spPr>
        <a:xfrm>
          <a:off x="3108960" y="7524377"/>
          <a:ext cx="12435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0C7F2-A983-4291-94E2-D3BA97ABE2A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0CC86-8ACD-4B16-9301-3B52A379C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45740" y="1333500"/>
            <a:ext cx="21022421" cy="10556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Deep</a:t>
            </a:r>
          </a:p>
          <a:p>
            <a:r>
              <a:rPr lang="en-US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Learning</a:t>
            </a:r>
          </a:p>
          <a:p>
            <a:r>
              <a:rPr lang="en-US" altLang="ko-KR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Ch 1.1</a:t>
            </a:r>
          </a:p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 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2</a:t>
            </a:r>
            <a:r>
              <a:rPr lang="en-US" altLang="ko-KR" sz="1800" kern="0" spc="11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022 Deep Learning 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6546" y="951355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2 0 1 9 3 0 5 0 5 2  </a:t>
            </a:r>
            <a:r>
              <a:rPr lang="ko-KR" altLang="en-US" dirty="0">
                <a:latin typeface="Abadi" panose="020B0604020104020204" pitchFamily="34" charset="0"/>
              </a:rPr>
              <a:t>이 지 수</a:t>
            </a:r>
            <a:endParaRPr lang="en-US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5103688" y="1400062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/>
              <a:t>머신 러닝을 하기 </a:t>
            </a:r>
            <a:r>
              <a:rPr lang="ko-KR" altLang="en-US" sz="5400"/>
              <a:t>위한 </a:t>
            </a:r>
            <a:r>
              <a:rPr lang="en-US" altLang="ko-KR" sz="5400" dirty="0"/>
              <a:t>3</a:t>
            </a:r>
            <a:r>
              <a:rPr lang="ko-KR" altLang="en-US" sz="5400" dirty="0"/>
              <a:t>가지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C94675-105A-4318-B4F6-D599C0C9BA14}"/>
              </a:ext>
            </a:extLst>
          </p:cNvPr>
          <p:cNvSpPr txBox="1"/>
          <p:nvPr/>
        </p:nvSpPr>
        <p:spPr>
          <a:xfrm>
            <a:off x="1400000" y="3868898"/>
            <a:ext cx="15485714" cy="501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</a:rPr>
              <a:t>입력 데이터 포인트 </a:t>
            </a:r>
            <a:r>
              <a:rPr lang="en-US" altLang="ko-KR" sz="2400" dirty="0"/>
              <a:t>- </a:t>
            </a:r>
            <a:r>
              <a:rPr lang="ko-KR" altLang="en-US" sz="2400" dirty="0"/>
              <a:t>예를 들어 주어진 문제가 음성 인식이라면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포인트는 사람의 대화가 녹음된 사운드 파일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만약 이미지 </a:t>
            </a:r>
            <a:r>
              <a:rPr lang="ko-KR" altLang="en-US" sz="2400" dirty="0" err="1"/>
              <a:t>태깅에</a:t>
            </a:r>
            <a:r>
              <a:rPr lang="ko-KR" altLang="en-US" sz="2400" dirty="0"/>
              <a:t> 관한 작업이라면 데이터 포인트는 사진이 됩니다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</a:rPr>
              <a:t>기대 출력</a:t>
            </a:r>
            <a:r>
              <a:rPr lang="en-US" altLang="ko-KR" sz="2400" dirty="0">
                <a:solidFill>
                  <a:schemeClr val="accent1"/>
                </a:solidFill>
              </a:rPr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음성 인식 작업에서는 사람이 사운드 파일을 듣고 옮긴 글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이미지 작업에서 기대하는 출력은 </a:t>
            </a:r>
            <a:r>
              <a:rPr lang="en-US" altLang="ko-KR" sz="2400" dirty="0"/>
              <a:t>‘</a:t>
            </a:r>
            <a:r>
              <a:rPr lang="ko-KR" altLang="en-US" sz="2400" dirty="0"/>
              <a:t>강아지</a:t>
            </a:r>
            <a:r>
              <a:rPr lang="en-US" altLang="ko-KR" sz="2400" dirty="0"/>
              <a:t>‘, ‘</a:t>
            </a:r>
            <a:r>
              <a:rPr lang="ko-KR" altLang="en-US" sz="2400" dirty="0"/>
              <a:t>고양이</a:t>
            </a:r>
            <a:r>
              <a:rPr lang="en-US" altLang="ko-KR" sz="2400" dirty="0"/>
              <a:t>‘ </a:t>
            </a:r>
            <a:r>
              <a:rPr lang="ko-KR" altLang="en-US" sz="2400" dirty="0"/>
              <a:t>등과 같은 태그 입니다</a:t>
            </a:r>
            <a:r>
              <a:rPr lang="en-US" altLang="ko-KR" sz="24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</a:rPr>
              <a:t>알고리즘의 성능을 측정하는 방법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알고리즘의 현재 출력과 기대 출력 간의 차이를 결정하기 위해 필요합니다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측정값은 알고리즘의 작동 방식을 교정하기 위한 신호로 다시 피드백 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이런 수정 단계를 학습 이라고 말합니다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BA392C-4813-415A-8ACD-C195E131E960}"/>
              </a:ext>
            </a:extLst>
          </p:cNvPr>
          <p:cNvSpPr/>
          <p:nvPr/>
        </p:nvSpPr>
        <p:spPr>
          <a:xfrm>
            <a:off x="5029200" y="1314443"/>
            <a:ext cx="3352800" cy="10280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A9C857-3F13-499E-826E-CCFDA5E9648F}"/>
              </a:ext>
            </a:extLst>
          </p:cNvPr>
          <p:cNvGrpSpPr/>
          <p:nvPr/>
        </p:nvGrpSpPr>
        <p:grpSpPr>
          <a:xfrm>
            <a:off x="1600200" y="1507784"/>
            <a:ext cx="3200400" cy="707886"/>
            <a:chOff x="1600200" y="1507784"/>
            <a:chExt cx="3200400" cy="707886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A8BF0BF7-E0C0-459F-99C4-1B5D2F560EBF}"/>
                </a:ext>
              </a:extLst>
            </p:cNvPr>
            <p:cNvCxnSpPr/>
            <p:nvPr/>
          </p:nvCxnSpPr>
          <p:spPr>
            <a:xfrm flipH="1">
              <a:off x="3962400" y="1828445"/>
              <a:ext cx="83820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619522-F1B9-43EF-85AE-05E30AF9F20C}"/>
                </a:ext>
              </a:extLst>
            </p:cNvPr>
            <p:cNvSpPr txBox="1"/>
            <p:nvPr/>
          </p:nvSpPr>
          <p:spPr>
            <a:xfrm>
              <a:off x="1600200" y="1507784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highlight>
                    <a:srgbClr val="FFFF00"/>
                  </a:highlight>
                </a:rPr>
                <a:t>의미 있는 데이터로의 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6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04.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3771900"/>
            <a:ext cx="1469995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600" kern="0" spc="800" dirty="0" err="1">
                <a:solidFill>
                  <a:srgbClr val="000000"/>
                </a:solidFill>
                <a:latin typeface="+mj-lt"/>
                <a:cs typeface="Open Sans SemiBold" pitchFamily="34" charset="0"/>
              </a:rPr>
              <a:t>딥러닝에서</a:t>
            </a:r>
            <a:r>
              <a:rPr lang="ko-KR" altLang="en-US" sz="96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 </a:t>
            </a:r>
            <a:r>
              <a:rPr lang="en-US" altLang="ko-KR" sz="96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‘</a:t>
            </a:r>
            <a:r>
              <a:rPr lang="ko-KR" altLang="en-US" sz="96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딥</a:t>
            </a:r>
            <a:r>
              <a:rPr lang="en-US" altLang="ko-KR" sz="96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’</a:t>
            </a:r>
            <a:r>
              <a:rPr lang="ko-KR" altLang="en-US" sz="96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이란</a:t>
            </a:r>
            <a:endParaRPr lang="en-US" altLang="ko-KR" sz="96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  <a:p>
            <a:r>
              <a:rPr lang="ko-KR" altLang="en-US" sz="96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무엇일까</a:t>
            </a:r>
            <a:r>
              <a:rPr lang="en-US" altLang="ko-KR" sz="96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92702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7961185" y="1409700"/>
            <a:ext cx="236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/>
              <a:t>딥러닝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4EC92-C82E-46AC-932A-434A421D444F}"/>
              </a:ext>
            </a:extLst>
          </p:cNvPr>
          <p:cNvSpPr txBox="1"/>
          <p:nvPr/>
        </p:nvSpPr>
        <p:spPr>
          <a:xfrm>
            <a:off x="9906000" y="3314700"/>
            <a:ext cx="7940401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머신 러닝의 특정한 한 분야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데이터로부터 표현을 학습하는 새로운 방식</a:t>
            </a:r>
            <a:endParaRPr lang="en-US" altLang="ko-KR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연속된 층</a:t>
            </a:r>
            <a:r>
              <a:rPr lang="en-US" altLang="ko-KR" sz="2400" dirty="0"/>
              <a:t>(layer)</a:t>
            </a:r>
            <a:r>
              <a:rPr lang="ko-KR" altLang="en-US" sz="2400" dirty="0"/>
              <a:t>에서 점진적으로 의미 있는 표현을 </a:t>
            </a:r>
            <a:endParaRPr lang="en-US" altLang="ko-KR" sz="2400" dirty="0"/>
          </a:p>
          <a:p>
            <a:pPr algn="l">
              <a:lnSpc>
                <a:spcPct val="150000"/>
              </a:lnSpc>
            </a:pPr>
            <a:r>
              <a:rPr lang="en-US" altLang="ko-KR" sz="2400" dirty="0"/>
              <a:t>    </a:t>
            </a:r>
            <a:r>
              <a:rPr lang="ko-KR" altLang="en-US" sz="2400" dirty="0"/>
              <a:t>배우는데 강점이 있음</a:t>
            </a:r>
            <a:r>
              <a:rPr lang="en-US" altLang="ko-KR" sz="2400" dirty="0"/>
              <a:t>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딥러닝에서는</a:t>
            </a:r>
            <a:r>
              <a:rPr lang="ko-KR" altLang="en-US" sz="2400" dirty="0"/>
              <a:t> 기본 층을 겹겹이 쌓아 올려 구성한 신경망이라는 모델을 사용하여 표현층을 학습함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딥러닝의</a:t>
            </a:r>
            <a:r>
              <a:rPr lang="ko-KR" altLang="en-US" sz="2400" dirty="0"/>
              <a:t> </a:t>
            </a:r>
            <a:r>
              <a:rPr lang="en-US" altLang="ko-KR" sz="2400" dirty="0"/>
              <a:t>deep</a:t>
            </a:r>
            <a:r>
              <a:rPr lang="ko-KR" altLang="en-US" sz="2400" dirty="0"/>
              <a:t>은</a:t>
            </a:r>
            <a:r>
              <a:rPr lang="en-US" altLang="ko-KR" sz="2400" dirty="0"/>
              <a:t> </a:t>
            </a:r>
            <a:r>
              <a:rPr lang="ko-KR" altLang="en-US" sz="2400" dirty="0"/>
              <a:t>연속된 층으로 표현을 학습한다는 개념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데이터로부터 모델을 만드는 데 얼마나 많은 층을 사용했는지가 그 모델의 깊이가 됨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 다른 말로 층 기반 표현 학습</a:t>
            </a:r>
            <a:r>
              <a:rPr lang="en-US" altLang="ko-KR" sz="2400" dirty="0"/>
              <a:t>, </a:t>
            </a:r>
            <a:r>
              <a:rPr lang="ko-KR" altLang="en-US" sz="2400" dirty="0"/>
              <a:t>계층적 표현 학습임</a:t>
            </a:r>
            <a:endParaRPr lang="en-US" altLang="ko-KR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620E75-3E53-42D6-A47D-0037214FF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9167" y="1466135"/>
            <a:ext cx="3921485" cy="8990216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12946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6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05.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12475"/>
            <a:ext cx="14699950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500" kern="0" spc="800" dirty="0" err="1">
                <a:solidFill>
                  <a:srgbClr val="000000"/>
                </a:solidFill>
                <a:latin typeface="+mj-lt"/>
                <a:cs typeface="Open Sans SemiBold" pitchFamily="34" charset="0"/>
              </a:rPr>
              <a:t>딥러닝의</a:t>
            </a:r>
            <a:r>
              <a:rPr lang="en-US" altLang="ko-KR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 </a:t>
            </a:r>
            <a:r>
              <a:rPr lang="ko-KR" alt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작동 원리</a:t>
            </a:r>
            <a:endParaRPr lang="en-US" altLang="ko-KR" sz="115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408785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35ED38-CC15-4228-A258-C47FFCF9F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367580" y="2400300"/>
            <a:ext cx="1103434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21BDF-5EE9-4709-9175-CB9A8AEFACC7}"/>
              </a:ext>
            </a:extLst>
          </p:cNvPr>
          <p:cNvSpPr txBox="1"/>
          <p:nvPr/>
        </p:nvSpPr>
        <p:spPr>
          <a:xfrm>
            <a:off x="11658600" y="2171700"/>
            <a:ext cx="6019800" cy="65556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층에서 입력 데이터가 처리되는 상세 내용은 일련의 숫자로 이루어진 층의 가중치에 저장되어 있음</a:t>
            </a:r>
            <a:endParaRPr lang="en-US" altLang="ko-KR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어떤 층에서 일어나는 변환은 그 층의 가중치를 파라미터로 가지는 함수로 표현됨 </a:t>
            </a:r>
            <a:endParaRPr lang="en-US" altLang="ko-KR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학습은 주어진 입력을 정확한 타깃에 매핑하기 위해 신경망의 모든 층에 있는 가중치 값을 찾는 것을 의미함</a:t>
            </a:r>
            <a:endParaRPr lang="en-US" altLang="ko-KR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파라미터 하나의 값을 바꾸면 다른 모든 파라미터에 영향을 끼침</a:t>
            </a:r>
            <a:endParaRPr lang="en-US" altLang="ko-KR" sz="2400" dirty="0"/>
          </a:p>
          <a:p>
            <a:pPr algn="l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373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774CDD-AC7C-4253-8C0B-357B9FAFF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"/>
          <a:stretch/>
        </p:blipFill>
        <p:spPr bwMode="auto">
          <a:xfrm>
            <a:off x="1400000" y="1714500"/>
            <a:ext cx="9105900" cy="751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3504F3-D177-49CE-9E54-3969E6E700F0}"/>
              </a:ext>
            </a:extLst>
          </p:cNvPr>
          <p:cNvSpPr txBox="1"/>
          <p:nvPr/>
        </p:nvSpPr>
        <p:spPr>
          <a:xfrm>
            <a:off x="11430000" y="2142678"/>
            <a:ext cx="6172200" cy="60016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어떤 것을 조정하려면 먼저 관찰을 해야함</a:t>
            </a:r>
            <a:endParaRPr lang="en-US" altLang="ko-KR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신경망의 출력을 제어하려면 출력이 기대하는 것보다 얼마나 벗어나는지를 측정 해야함</a:t>
            </a:r>
            <a:endParaRPr lang="en-US" altLang="ko-KR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이는 신경망의 손실함수 또는 목적함수가 담당하는 일임</a:t>
            </a:r>
            <a:endParaRPr lang="en-US" altLang="ko-KR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신경망이  한 샘플에 대해 얼마나 잘 예측했는지를 측정하기 위해 손실 함수가 신경망의 예측과 진짜 타깃의 차이를 점수로 계산 </a:t>
            </a:r>
            <a:endParaRPr lang="en-US" altLang="ko-KR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632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8B35BD-DB6C-4188-B98E-585F3818E8BF}"/>
              </a:ext>
            </a:extLst>
          </p:cNvPr>
          <p:cNvGrpSpPr/>
          <p:nvPr/>
        </p:nvGrpSpPr>
        <p:grpSpPr>
          <a:xfrm>
            <a:off x="381000" y="1638300"/>
            <a:ext cx="10400730" cy="7519702"/>
            <a:chOff x="3295077" y="1714500"/>
            <a:chExt cx="10400730" cy="751970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0EF357E-BAA8-4A7D-86AD-95BC6E6A4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4589907" y="1714500"/>
              <a:ext cx="9105900" cy="7519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9D0D014F-A7A8-41A4-AF43-E8683FD462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5600" y="7684151"/>
              <a:ext cx="2438400" cy="119314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37E1940-AF24-483C-BE39-97739266CADB}"/>
                </a:ext>
              </a:extLst>
            </p:cNvPr>
            <p:cNvSpPr/>
            <p:nvPr/>
          </p:nvSpPr>
          <p:spPr>
            <a:xfrm>
              <a:off x="4353497" y="6467125"/>
              <a:ext cx="2723005" cy="113095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옵티마이저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5036171-AD2E-4354-8585-F4AED9A67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7846" y="5143500"/>
              <a:ext cx="0" cy="107187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5F79C1-241F-4382-B474-5F2599426844}"/>
                </a:ext>
              </a:extLst>
            </p:cNvPr>
            <p:cNvSpPr txBox="1"/>
            <p:nvPr/>
          </p:nvSpPr>
          <p:spPr>
            <a:xfrm>
              <a:off x="3295077" y="5474351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가중치</a:t>
              </a:r>
              <a:endParaRPr lang="en-US" altLang="ko-KR" dirty="0"/>
            </a:p>
            <a:p>
              <a:pPr algn="ctr"/>
              <a:r>
                <a:rPr lang="ko-KR" altLang="en-US" dirty="0"/>
                <a:t>업데이트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59D6712-8386-4AB5-80B5-9395A7D7750D}"/>
              </a:ext>
            </a:extLst>
          </p:cNvPr>
          <p:cNvSpPr txBox="1"/>
          <p:nvPr/>
        </p:nvSpPr>
        <p:spPr>
          <a:xfrm>
            <a:off x="11261882" y="2295665"/>
            <a:ext cx="6469190" cy="65054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기본적인 딥러닝 방식은 점수를 피드백 신호로 사용하여 현재 샘플의 손실 점수가 감소되는 방향으로 가중치 값을 조금씩 수정하는 것</a:t>
            </a:r>
            <a:endParaRPr lang="en-US" altLang="ko-KR" sz="20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이런 수정 과정은 </a:t>
            </a:r>
            <a:r>
              <a:rPr lang="ko-KR" altLang="en-US" sz="2000" dirty="0" err="1"/>
              <a:t>딥러닝의</a:t>
            </a:r>
            <a:r>
              <a:rPr lang="ko-KR" altLang="en-US" sz="2000" dirty="0"/>
              <a:t> 핵심 알고리즘인 </a:t>
            </a:r>
            <a:r>
              <a:rPr lang="ko-KR" altLang="en-US" sz="2000" dirty="0" err="1"/>
              <a:t>역전파</a:t>
            </a:r>
            <a:r>
              <a:rPr lang="ko-KR" altLang="en-US" sz="2000" dirty="0"/>
              <a:t> 알고리즘을 구현한 </a:t>
            </a:r>
            <a:r>
              <a:rPr lang="ko-KR" altLang="en-US" sz="2000" dirty="0" err="1"/>
              <a:t>옵티마이저가</a:t>
            </a:r>
            <a:r>
              <a:rPr lang="ko-KR" altLang="en-US" sz="2000" dirty="0"/>
              <a:t> 담당함</a:t>
            </a:r>
            <a:endParaRPr lang="en-US" altLang="ko-KR" sz="20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초기에는 네트워크의 가중치가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값으로 할당되므로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변환을 연속적으로 수행 </a:t>
            </a:r>
            <a:r>
              <a:rPr lang="en-US" altLang="ko-KR" sz="2000" dirty="0"/>
              <a:t>-&gt; </a:t>
            </a:r>
            <a:r>
              <a:rPr lang="ko-KR" altLang="en-US" sz="2000" dirty="0"/>
              <a:t>자연스럽게 출력은 기대한 것과 멀어지고 손실 점수가 매우 높을 것임 </a:t>
            </a:r>
            <a:r>
              <a:rPr lang="en-US" altLang="ko-KR" sz="2000" dirty="0"/>
              <a:t>-&gt; </a:t>
            </a:r>
            <a:r>
              <a:rPr lang="ko-KR" altLang="en-US" sz="2000" dirty="0"/>
              <a:t>하지만 모든 샘플을 처리하면서 가중치가 조금씩 올바른 방향으로 조정되고 손실점수가 감소함 </a:t>
            </a:r>
            <a:r>
              <a:rPr lang="en-US" altLang="ko-KR" sz="2000" dirty="0"/>
              <a:t>=&gt; </a:t>
            </a:r>
            <a:r>
              <a:rPr lang="ko-KR" altLang="en-US" sz="2000" dirty="0"/>
              <a:t>훈련 반복</a:t>
            </a:r>
            <a:endParaRPr lang="en-US" altLang="ko-KR" sz="20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충분한 횟수만큼 반복하면 손실함수를 최소화 하는 가중치 값을 산출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최소한의 손실을 내는 네트워크가 타깃에 가능한 가장 가까운 출력을 만드는 모델이 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2661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6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06.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9532" y="3619500"/>
            <a:ext cx="14699950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 </a:t>
            </a:r>
            <a:r>
              <a:rPr lang="ko-KR" alt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지금까지 딥러닝</a:t>
            </a:r>
            <a:endParaRPr lang="en-US" altLang="ko-KR" sz="115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  <a:p>
            <a:r>
              <a:rPr lang="ko-KR" alt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 성과</a:t>
            </a:r>
            <a:endParaRPr lang="en-US" altLang="ko-KR" sz="115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425237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C94675-105A-4318-B4F6-D599C0C9BA14}"/>
              </a:ext>
            </a:extLst>
          </p:cNvPr>
          <p:cNvSpPr txBox="1"/>
          <p:nvPr/>
        </p:nvSpPr>
        <p:spPr>
          <a:xfrm>
            <a:off x="914400" y="2019300"/>
            <a:ext cx="17068800" cy="515654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사람과 비슷한 수준의 이미지 분류 </a:t>
            </a:r>
            <a:endParaRPr lang="en-US" altLang="ko-KR" sz="2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사람과 비슷한 수준의 음성 인식</a:t>
            </a:r>
            <a:endParaRPr lang="en-US" altLang="ko-KR" sz="2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사람과 비슷한 수준의 필기 인식</a:t>
            </a:r>
            <a:endParaRPr lang="en-US" altLang="ko-KR" sz="2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향상된 기계 번역</a:t>
            </a:r>
            <a:endParaRPr lang="en-US" altLang="ko-KR" sz="2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향상된 </a:t>
            </a:r>
            <a:r>
              <a:rPr lang="en-US" altLang="ko-KR" sz="2400" dirty="0"/>
              <a:t>TTS (text-to-speech) </a:t>
            </a:r>
            <a:r>
              <a:rPr lang="ko-KR" altLang="en-US" sz="2400" dirty="0"/>
              <a:t>변환</a:t>
            </a:r>
            <a:endParaRPr lang="en-US" altLang="ko-KR" sz="2400" i="1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구글 </a:t>
            </a:r>
            <a:r>
              <a:rPr lang="ko-KR" altLang="en-US" sz="2400" dirty="0" err="1"/>
              <a:t>나우</a:t>
            </a:r>
            <a:r>
              <a:rPr lang="en-US" altLang="ko-KR" sz="2400" dirty="0"/>
              <a:t>(Now)</a:t>
            </a:r>
            <a:r>
              <a:rPr lang="ko-KR" altLang="en-US" sz="2400" dirty="0"/>
              <a:t>와  아마존 </a:t>
            </a:r>
            <a:r>
              <a:rPr lang="ko-KR" altLang="en-US" sz="2400" dirty="0" err="1"/>
              <a:t>알렉사</a:t>
            </a:r>
            <a:r>
              <a:rPr lang="en-US" altLang="ko-KR" sz="2400" dirty="0"/>
              <a:t>(Alexa)</a:t>
            </a:r>
            <a:r>
              <a:rPr lang="ko-KR" altLang="en-US" sz="2400" dirty="0"/>
              <a:t> 같은 디지털 비서</a:t>
            </a:r>
            <a:endParaRPr lang="en-US" altLang="ko-KR" sz="2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사람과 비슷한 수준의 자율 주행 능력</a:t>
            </a:r>
            <a:endParaRPr lang="en-US" altLang="ko-KR" sz="2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구글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바이두</a:t>
            </a:r>
            <a:r>
              <a:rPr lang="en-US" altLang="ko-KR" sz="2400" dirty="0"/>
              <a:t>(Baidu), </a:t>
            </a:r>
            <a:r>
              <a:rPr lang="ko-KR" altLang="en-US" sz="2400" dirty="0"/>
              <a:t>빙</a:t>
            </a:r>
            <a:r>
              <a:rPr lang="en-US" altLang="ko-KR" sz="2400" dirty="0"/>
              <a:t>(Being)</a:t>
            </a:r>
            <a:r>
              <a:rPr lang="ko-KR" altLang="en-US" sz="2400" dirty="0"/>
              <a:t>에서 사용하는 향상된 광고 </a:t>
            </a:r>
            <a:r>
              <a:rPr lang="ko-KR" altLang="en-US" sz="2400" dirty="0" err="1"/>
              <a:t>타기팅</a:t>
            </a:r>
            <a:r>
              <a:rPr lang="en-US" altLang="ko-KR" sz="2400" dirty="0"/>
              <a:t>(targeting)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향상된 웹 검색 엔진의 결과</a:t>
            </a:r>
            <a:endParaRPr lang="en-US" altLang="ko-KR" sz="2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사람을 능가하는 바둑 실력</a:t>
            </a:r>
            <a:endParaRPr lang="en-US" altLang="ko-KR" sz="2400" dirty="0"/>
          </a:p>
          <a:p>
            <a:pPr algn="l">
              <a:lnSpc>
                <a:spcPct val="150000"/>
              </a:lnSpc>
            </a:pPr>
            <a:endParaRPr lang="en-US" altLang="ko-KR" sz="2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98B79A-3277-4A86-83F3-6CB993A6E20F}"/>
              </a:ext>
            </a:extLst>
          </p:cNvPr>
          <p:cNvGrpSpPr/>
          <p:nvPr/>
        </p:nvGrpSpPr>
        <p:grpSpPr>
          <a:xfrm>
            <a:off x="3124200" y="7592281"/>
            <a:ext cx="12039600" cy="2248051"/>
            <a:chOff x="3124200" y="7592281"/>
            <a:chExt cx="12039600" cy="224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A759FC-86C4-4C37-A2F0-E13240DC797F}"/>
                </a:ext>
              </a:extLst>
            </p:cNvPr>
            <p:cNvSpPr txBox="1"/>
            <p:nvPr/>
          </p:nvSpPr>
          <p:spPr>
            <a:xfrm>
              <a:off x="6248400" y="7592281"/>
              <a:ext cx="8915400" cy="224805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2400" dirty="0"/>
                <a:t>최근 몇 년간 놀라운 성과를 이끌어냈지만  앞으로도 단기간에 </a:t>
              </a:r>
              <a:endParaRPr lang="en-US" altLang="ko-KR" sz="2400" dirty="0"/>
            </a:p>
            <a:p>
              <a:pPr algn="l">
                <a:lnSpc>
                  <a:spcPct val="150000"/>
                </a:lnSpc>
              </a:pPr>
              <a:r>
                <a:rPr lang="ko-KR" altLang="en-US" sz="2400" dirty="0"/>
                <a:t>많은 성장을 이루어 낼 것이라고 큰 기대를 하는 것은 위험  </a:t>
              </a:r>
              <a:r>
                <a:rPr lang="en-US" altLang="ko-KR" sz="2400" dirty="0"/>
                <a:t>-&gt;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sz="2400" dirty="0"/>
                <a:t>기술이 문제를 해결하지 못하면 연구에 투자가  크게 줄고 이는 발전을 오랫동안 정체되게 만든다</a:t>
              </a:r>
              <a:r>
                <a:rPr lang="en-US" altLang="ko-KR" sz="2400" dirty="0"/>
                <a:t>.</a:t>
              </a:r>
              <a:r>
                <a:rPr lang="ko-KR" altLang="en-US" sz="2400" dirty="0"/>
                <a:t> </a:t>
              </a: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EFD4AC86-459C-4B00-B2F9-FE13D8DD2456}"/>
                </a:ext>
              </a:extLst>
            </p:cNvPr>
            <p:cNvSpPr/>
            <p:nvPr/>
          </p:nvSpPr>
          <p:spPr>
            <a:xfrm>
              <a:off x="3124200" y="8182906"/>
              <a:ext cx="2438400" cy="106680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5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6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07.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7200" y="4035503"/>
            <a:ext cx="1469995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3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 AI</a:t>
            </a:r>
            <a:r>
              <a:rPr lang="ko-KR" altLang="en-US" sz="13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에 대한 전망</a:t>
            </a:r>
            <a:endParaRPr lang="en-US" altLang="ko-KR" sz="13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320849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4762" y="1665505"/>
            <a:ext cx="8336134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16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*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366456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2 0 1 9 3 0 5 0 5 2  </a:t>
            </a:r>
            <a:r>
              <a:rPr lang="ko-KR" altLang="en-US" dirty="0">
                <a:latin typeface="+mj-lt"/>
              </a:rPr>
              <a:t>이 지 수</a:t>
            </a:r>
            <a:r>
              <a:rPr lang="en-US" altLang="ko-KR" dirty="0">
                <a:latin typeface="+mj-lt"/>
              </a:rPr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4762" y="2899441"/>
            <a:ext cx="14685714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1.1</a:t>
            </a:r>
          </a:p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인공 지능과 </a:t>
            </a:r>
            <a:r>
              <a:rPr lang="ko-KR" altLang="en-US" sz="11800" kern="0" spc="800" dirty="0" err="1">
                <a:solidFill>
                  <a:srgbClr val="000000"/>
                </a:solidFill>
                <a:latin typeface="+mj-lt"/>
                <a:cs typeface="Open Sans SemiBold" pitchFamily="34" charset="0"/>
              </a:rPr>
              <a:t>머신러닝</a:t>
            </a:r>
            <a:r>
              <a:rPr lang="en-US" altLang="ko-KR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,</a:t>
            </a:r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 딥러닝</a:t>
            </a:r>
            <a:endParaRPr lang="en-US" altLang="ko-KR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C94675-105A-4318-B4F6-D599C0C9BA14}"/>
              </a:ext>
            </a:extLst>
          </p:cNvPr>
          <p:cNvSpPr txBox="1"/>
          <p:nvPr/>
        </p:nvSpPr>
        <p:spPr>
          <a:xfrm>
            <a:off x="790400" y="2781300"/>
            <a:ext cx="16704914" cy="58424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numCol="1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단기적인 기대는 비현실적일지도 모르지만</a:t>
            </a:r>
            <a:r>
              <a:rPr lang="en-US" altLang="ko-KR" sz="2800" dirty="0"/>
              <a:t>,</a:t>
            </a:r>
            <a:r>
              <a:rPr lang="ko-KR" altLang="en-US" sz="2800" dirty="0"/>
              <a:t> 장기적인 전망은 매우 밝음</a:t>
            </a:r>
            <a:endParaRPr lang="en-US" altLang="ko-KR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점점 더 복잡해지고 정보가 넘쳐나는 세상에 대한 인터페이스가 될 것임</a:t>
            </a:r>
            <a:endParaRPr lang="en-US" altLang="ko-KR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AI</a:t>
            </a:r>
            <a:r>
              <a:rPr lang="ko-KR" altLang="en-US" sz="2800" dirty="0"/>
              <a:t>가 유전학에서부터 수학까지 모든 분야의 과학자들을 도와 새롭고 놀라운 발견을 이루어 냄으로써 인류 전체를 발전시킬 것</a:t>
            </a:r>
            <a:endParaRPr lang="en-US" altLang="ko-KR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 와중에 몇 번의 난관을 만날 수 있고 새로운 </a:t>
            </a:r>
            <a:r>
              <a:rPr lang="en-US" altLang="ko-KR" sz="2800" dirty="0"/>
              <a:t>AI</a:t>
            </a:r>
            <a:r>
              <a:rPr lang="ko-KR" altLang="en-US" sz="2800" dirty="0"/>
              <a:t>겨울이 올 수도 있지만 결국 </a:t>
            </a:r>
            <a:r>
              <a:rPr lang="en-US" altLang="ko-KR" sz="2800" dirty="0"/>
              <a:t>AI</a:t>
            </a:r>
            <a:r>
              <a:rPr lang="ko-KR" altLang="en-US" sz="2800" dirty="0"/>
              <a:t>의 시대가 올 것임 </a:t>
            </a:r>
            <a:endParaRPr lang="en-US" altLang="ko-KR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과대 선전을 믿지 말고 장기 비전을 믿자</a:t>
            </a:r>
            <a:endParaRPr lang="en-US" altLang="ko-KR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세상을 환상적인 방식으로 </a:t>
            </a:r>
            <a:r>
              <a:rPr lang="ko-KR" altLang="en-US" sz="2800" dirty="0" err="1"/>
              <a:t>변모시킬</a:t>
            </a:r>
            <a:r>
              <a:rPr lang="ko-KR" altLang="en-US" sz="2800" dirty="0"/>
              <a:t> 것 임</a:t>
            </a:r>
            <a:endParaRPr lang="en-US" altLang="ko-KR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algn="l">
              <a:lnSpc>
                <a:spcPct val="15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3159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8828571" cy="6974719"/>
            <a:chOff x="-342857" y="1405489"/>
            <a:chExt cx="18828571" cy="6974719"/>
          </a:xfrm>
        </p:grpSpPr>
        <p:sp>
          <p:nvSpPr>
            <p:cNvPr id="3" name="Object 3"/>
            <p:cNvSpPr txBox="1"/>
            <p:nvPr/>
          </p:nvSpPr>
          <p:spPr>
            <a:xfrm>
              <a:off x="-342857" y="1405489"/>
              <a:ext cx="18828571" cy="39087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+mj-lt"/>
                  <a:cs typeface="Open Sans SemiBold" pitchFamily="34" charset="0"/>
                </a:rPr>
                <a:t>THANK</a:t>
              </a:r>
              <a:endParaRPr lang="en-US" dirty="0">
                <a:latin typeface="+mj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038095" y="4471446"/>
              <a:ext cx="10480951" cy="39087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+mj-lt"/>
                  <a:cs typeface="Open Sans SemiBold" pitchFamily="34" charset="0"/>
                </a:rPr>
                <a:t>YOU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2 0 1 9 3 0 5 0 5 2  </a:t>
            </a:r>
            <a:r>
              <a:rPr lang="ko-KR" altLang="en-US" dirty="0">
                <a:latin typeface="+mj-lt"/>
              </a:rPr>
              <a:t>이 지 수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FB6B382-60F3-4A0A-8B0F-054CE135C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994358"/>
              </p:ext>
            </p:extLst>
          </p:nvPr>
        </p:nvGraphicFramePr>
        <p:xfrm>
          <a:off x="1371600" y="1333500"/>
          <a:ext cx="15544800" cy="7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90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01.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인공 지능</a:t>
            </a:r>
            <a:endParaRPr lang="en-US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7466457" y="1384663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/>
              <a:t>인공 지능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4F390E-6FFF-42C3-80AA-B2139E93C1E7}"/>
              </a:ext>
            </a:extLst>
          </p:cNvPr>
          <p:cNvGrpSpPr/>
          <p:nvPr/>
        </p:nvGrpSpPr>
        <p:grpSpPr>
          <a:xfrm>
            <a:off x="1219200" y="3695700"/>
            <a:ext cx="6500900" cy="4724400"/>
            <a:chOff x="2743200" y="4601817"/>
            <a:chExt cx="6248400" cy="457200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E39F3FE-B979-4EFA-B270-BF877FDFF049}"/>
                </a:ext>
              </a:extLst>
            </p:cNvPr>
            <p:cNvSpPr/>
            <p:nvPr/>
          </p:nvSpPr>
          <p:spPr>
            <a:xfrm>
              <a:off x="2743200" y="4601817"/>
              <a:ext cx="6248400" cy="457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인공 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568CD27-4E0B-4CE5-9B76-0D84F0F6E592}"/>
                </a:ext>
              </a:extLst>
            </p:cNvPr>
            <p:cNvSpPr/>
            <p:nvPr/>
          </p:nvSpPr>
          <p:spPr>
            <a:xfrm>
              <a:off x="4419600" y="5524500"/>
              <a:ext cx="4267200" cy="32004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머신 러닝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6FD1FB7-B3EE-4BC3-9504-8542FA772D71}"/>
                </a:ext>
              </a:extLst>
            </p:cNvPr>
            <p:cNvSpPr/>
            <p:nvPr/>
          </p:nvSpPr>
          <p:spPr>
            <a:xfrm>
              <a:off x="5943600" y="6515100"/>
              <a:ext cx="2590800" cy="15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딥러닝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AAD8C-DBF6-4590-BA6C-51414C2CB7CD}"/>
              </a:ext>
            </a:extLst>
          </p:cNvPr>
          <p:cNvSpPr/>
          <p:nvPr/>
        </p:nvSpPr>
        <p:spPr>
          <a:xfrm>
            <a:off x="2209800" y="4838699"/>
            <a:ext cx="1143000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750EC-27DD-46D1-8BAD-FEEA9BCA92B1}"/>
              </a:ext>
            </a:extLst>
          </p:cNvPr>
          <p:cNvSpPr txBox="1"/>
          <p:nvPr/>
        </p:nvSpPr>
        <p:spPr>
          <a:xfrm>
            <a:off x="10725306" y="3269039"/>
            <a:ext cx="67142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“</a:t>
            </a:r>
            <a:r>
              <a:rPr lang="ko-KR" altLang="en-US" sz="2400" dirty="0"/>
              <a:t>컴퓨터가 </a:t>
            </a:r>
            <a:r>
              <a:rPr lang="en-US" altLang="ko-KR" sz="2400" dirty="0"/>
              <a:t>‘</a:t>
            </a:r>
            <a:r>
              <a:rPr lang="ko-KR" altLang="en-US" sz="2400" dirty="0"/>
              <a:t>생각</a:t>
            </a:r>
            <a:r>
              <a:rPr lang="en-US" altLang="ko-KR" sz="2400" dirty="0"/>
              <a:t>’</a:t>
            </a:r>
            <a:r>
              <a:rPr lang="ko-KR" altLang="en-US" sz="2400" dirty="0"/>
              <a:t>할 수 있는 가</a:t>
            </a:r>
            <a:r>
              <a:rPr lang="en-US" altLang="ko-KR" sz="24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/>
              <a:t>보통 사람이 수행하는 지능적인 작업을 자동화하기 위한 연구 활동</a:t>
            </a:r>
            <a:endParaRPr lang="en-US" altLang="ko-KR" sz="24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400" dirty="0"/>
              <a:t>머신 러닝과 </a:t>
            </a:r>
            <a:r>
              <a:rPr lang="ko-KR" altLang="en-US" sz="2400" dirty="0" err="1"/>
              <a:t>딥러닝을</a:t>
            </a:r>
            <a:r>
              <a:rPr lang="ko-KR" altLang="en-US" sz="2400" dirty="0"/>
              <a:t> 포괄하는 종합적인 분야</a:t>
            </a:r>
            <a:endParaRPr lang="en-US" altLang="ko-KR" sz="24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400" dirty="0" err="1"/>
              <a:t>심볼릭</a:t>
            </a:r>
            <a:r>
              <a:rPr lang="ko-KR" altLang="en-US" sz="2400" dirty="0"/>
              <a:t> </a:t>
            </a:r>
            <a:r>
              <a:rPr lang="en-US" altLang="ko-KR" sz="2400" dirty="0"/>
              <a:t>AI -&gt; </a:t>
            </a:r>
            <a:r>
              <a:rPr lang="ko-KR" altLang="en-US" sz="2400" dirty="0"/>
              <a:t>프로그래머들이 명시적인 규칙을 충분하게  많이 만들어 지식을 다루면 인간 수준의 인공 지능을 만들 수 있다고 믿음</a:t>
            </a:r>
            <a:endParaRPr lang="en-US" altLang="ko-KR" sz="1800" dirty="0"/>
          </a:p>
          <a:p>
            <a:pPr algn="l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FB6D58-965E-4B9F-99DD-9095BD8DDFB4}"/>
              </a:ext>
            </a:extLst>
          </p:cNvPr>
          <p:cNvSpPr/>
          <p:nvPr/>
        </p:nvSpPr>
        <p:spPr>
          <a:xfrm>
            <a:off x="10887855" y="4942219"/>
            <a:ext cx="6249543" cy="1143000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F3D455-82AB-497A-B20F-8ED992AEB948}"/>
              </a:ext>
            </a:extLst>
          </p:cNvPr>
          <p:cNvCxnSpPr/>
          <p:nvPr/>
        </p:nvCxnSpPr>
        <p:spPr>
          <a:xfrm>
            <a:off x="14082453" y="6660819"/>
            <a:ext cx="0" cy="12954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529F2A-D168-41D8-BED6-B4370320EFF1}"/>
              </a:ext>
            </a:extLst>
          </p:cNvPr>
          <p:cNvSpPr txBox="1"/>
          <p:nvPr/>
        </p:nvSpPr>
        <p:spPr>
          <a:xfrm>
            <a:off x="10793903" y="8572500"/>
            <a:ext cx="6577100" cy="923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잘 정의된 논리적인 문제를 푸는 데 적합하다는 것이 증명되지만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언어 번역 같은 더 복잡하고 불분명한 문제를 해결하기 위한 명확한 규칙을 찾는 것은 아주 어려움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67CCB3-422F-4B6D-A51C-ABE8210081AC}"/>
              </a:ext>
            </a:extLst>
          </p:cNvPr>
          <p:cNvCxnSpPr>
            <a:cxnSpLocks/>
          </p:cNvCxnSpPr>
          <p:nvPr/>
        </p:nvCxnSpPr>
        <p:spPr>
          <a:xfrm flipH="1" flipV="1">
            <a:off x="4825079" y="5755783"/>
            <a:ext cx="5818953" cy="33822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A868EC-F372-42D5-AB72-9629B40BC0E3}"/>
              </a:ext>
            </a:extLst>
          </p:cNvPr>
          <p:cNvSpPr/>
          <p:nvPr/>
        </p:nvSpPr>
        <p:spPr>
          <a:xfrm>
            <a:off x="3612991" y="5527183"/>
            <a:ext cx="1143000" cy="457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02.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머신 러닝</a:t>
            </a:r>
            <a:endParaRPr lang="en-US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249004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7466457" y="1384663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/>
              <a:t>머신 러닝</a:t>
            </a:r>
            <a:endParaRPr lang="ko-KR" altLang="en-US" sz="5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4F390E-6FFF-42C3-80AA-B2139E93C1E7}"/>
              </a:ext>
            </a:extLst>
          </p:cNvPr>
          <p:cNvGrpSpPr/>
          <p:nvPr/>
        </p:nvGrpSpPr>
        <p:grpSpPr>
          <a:xfrm>
            <a:off x="1219200" y="3695700"/>
            <a:ext cx="6500900" cy="4724400"/>
            <a:chOff x="2743200" y="4601817"/>
            <a:chExt cx="6248400" cy="457200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E39F3FE-B979-4EFA-B270-BF877FDFF049}"/>
                </a:ext>
              </a:extLst>
            </p:cNvPr>
            <p:cNvSpPr/>
            <p:nvPr/>
          </p:nvSpPr>
          <p:spPr>
            <a:xfrm>
              <a:off x="2743200" y="4601817"/>
              <a:ext cx="6248400" cy="457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인공 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568CD27-4E0B-4CE5-9B76-0D84F0F6E592}"/>
                </a:ext>
              </a:extLst>
            </p:cNvPr>
            <p:cNvSpPr/>
            <p:nvPr/>
          </p:nvSpPr>
          <p:spPr>
            <a:xfrm>
              <a:off x="4419600" y="5524500"/>
              <a:ext cx="4267200" cy="32004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머신 러닝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6FD1FB7-B3EE-4BC3-9504-8542FA772D71}"/>
                </a:ext>
              </a:extLst>
            </p:cNvPr>
            <p:cNvSpPr/>
            <p:nvPr/>
          </p:nvSpPr>
          <p:spPr>
            <a:xfrm>
              <a:off x="5943600" y="6515100"/>
              <a:ext cx="2590800" cy="15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딥러닝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AAD8C-DBF6-4590-BA6C-51414C2CB7CD}"/>
              </a:ext>
            </a:extLst>
          </p:cNvPr>
          <p:cNvSpPr/>
          <p:nvPr/>
        </p:nvSpPr>
        <p:spPr>
          <a:xfrm>
            <a:off x="3660312" y="5524500"/>
            <a:ext cx="1143000" cy="4571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EAD20-2AB3-464C-9ACE-7D94C7B064C2}"/>
              </a:ext>
            </a:extLst>
          </p:cNvPr>
          <p:cNvSpPr txBox="1"/>
          <p:nvPr/>
        </p:nvSpPr>
        <p:spPr>
          <a:xfrm>
            <a:off x="10381923" y="3169583"/>
            <a:ext cx="6714295" cy="281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/>
              <a:t>“</a:t>
            </a:r>
            <a:r>
              <a:rPr lang="ko-KR" altLang="en-US" sz="2000" dirty="0"/>
              <a:t>우리가 어떤 것을 작동시키기 위해 </a:t>
            </a:r>
            <a:r>
              <a:rPr lang="en-US" altLang="ko-KR" sz="2000" dirty="0"/>
              <a:t>‘</a:t>
            </a:r>
            <a:r>
              <a:rPr lang="ko-KR" altLang="en-US" sz="2000" dirty="0"/>
              <a:t>어떻게 명령할 지 알고 있는 것</a:t>
            </a:r>
            <a:r>
              <a:rPr lang="en-US" altLang="ko-KR" sz="2000" dirty="0"/>
              <a:t>＇</a:t>
            </a:r>
            <a:r>
              <a:rPr lang="ko-KR" altLang="en-US" sz="2000" dirty="0"/>
              <a:t>이상을 컴퓨터가 처리하는 것이 가능한가</a:t>
            </a:r>
            <a:r>
              <a:rPr lang="en-US" altLang="ko-KR" sz="2000" dirty="0"/>
              <a:t>? </a:t>
            </a:r>
            <a:r>
              <a:rPr lang="ko-KR" altLang="en-US" sz="2000" dirty="0"/>
              <a:t>그리고 특정 작업을 수행하는 법을 스스로 학습할 수 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컴퓨터가 우리를 놀라게 할 수 있을까</a:t>
            </a:r>
            <a:r>
              <a:rPr lang="en-US" altLang="ko-KR" sz="2000" dirty="0"/>
              <a:t>? </a:t>
            </a:r>
            <a:r>
              <a:rPr lang="ko-KR" altLang="en-US" sz="2000" dirty="0"/>
              <a:t>프로그래머가 직접 만든 데이터 처리 규칙 대신 컴퓨터가 데이터를 보고 자동으로 이런 규칙을 학습할 수 있을까</a:t>
            </a:r>
            <a:r>
              <a:rPr lang="en-US" altLang="ko-KR" sz="2000" dirty="0"/>
              <a:t>?”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E7098-DC8D-4AC9-8CFF-3C2F9A05930C}"/>
              </a:ext>
            </a:extLst>
          </p:cNvPr>
          <p:cNvSpPr txBox="1"/>
          <p:nvPr/>
        </p:nvSpPr>
        <p:spPr>
          <a:xfrm>
            <a:off x="10210800" y="7658100"/>
            <a:ext cx="7641616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>
                <a:highlight>
                  <a:srgbClr val="FFFF00"/>
                </a:highlight>
              </a:rPr>
              <a:t>데이터와 이 데이터로부터 기대되는 해답을 입력하면 규칙이 출력 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이 규칙을 새로운 데이터에 적용하면 창의적인 답 생성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3B96AB-1858-4F9D-9AA2-31BB33696FFF}"/>
              </a:ext>
            </a:extLst>
          </p:cNvPr>
          <p:cNvCxnSpPr/>
          <p:nvPr/>
        </p:nvCxnSpPr>
        <p:spPr>
          <a:xfrm>
            <a:off x="13739070" y="6302679"/>
            <a:ext cx="0" cy="11268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8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7466457" y="1384663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/>
              <a:t>머신 러닝</a:t>
            </a:r>
            <a:endParaRPr lang="ko-KR" altLang="en-US" sz="5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B45A968-1C9D-4DD1-95AE-7349B3A9894F}"/>
              </a:ext>
            </a:extLst>
          </p:cNvPr>
          <p:cNvGrpSpPr/>
          <p:nvPr/>
        </p:nvGrpSpPr>
        <p:grpSpPr>
          <a:xfrm>
            <a:off x="1272224" y="3695700"/>
            <a:ext cx="7391400" cy="3733800"/>
            <a:chOff x="905392" y="3543300"/>
            <a:chExt cx="6265027" cy="332053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EE6C98F-BD07-4A2C-A4BC-BAE2762A67DD}"/>
                </a:ext>
              </a:extLst>
            </p:cNvPr>
            <p:cNvGrpSpPr/>
            <p:nvPr/>
          </p:nvGrpSpPr>
          <p:grpSpPr>
            <a:xfrm>
              <a:off x="908164" y="3543300"/>
              <a:ext cx="6262255" cy="1066800"/>
              <a:chOff x="908164" y="3543300"/>
              <a:chExt cx="6262255" cy="106680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1A36FE5-52F3-4DBF-8877-56A97AC349CC}"/>
                  </a:ext>
                </a:extLst>
              </p:cNvPr>
              <p:cNvSpPr/>
              <p:nvPr/>
            </p:nvSpPr>
            <p:spPr>
              <a:xfrm>
                <a:off x="2971800" y="3543300"/>
                <a:ext cx="2209800" cy="10668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전통적인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프로그래밍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8987D51B-BCFF-4135-84DE-612AEF24F8E7}"/>
                  </a:ext>
                </a:extLst>
              </p:cNvPr>
              <p:cNvCxnSpPr/>
              <p:nvPr/>
            </p:nvCxnSpPr>
            <p:spPr>
              <a:xfrm>
                <a:off x="1905000" y="3848100"/>
                <a:ext cx="9144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A33F6259-37DB-45CE-9094-E4643A278062}"/>
                  </a:ext>
                </a:extLst>
              </p:cNvPr>
              <p:cNvCxnSpPr/>
              <p:nvPr/>
            </p:nvCxnSpPr>
            <p:spPr>
              <a:xfrm>
                <a:off x="1905000" y="4305300"/>
                <a:ext cx="9144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9CCF302-563E-416C-AD37-C725297EBCD1}"/>
                  </a:ext>
                </a:extLst>
              </p:cNvPr>
              <p:cNvCxnSpPr/>
              <p:nvPr/>
            </p:nvCxnSpPr>
            <p:spPr>
              <a:xfrm>
                <a:off x="5334000" y="4076700"/>
                <a:ext cx="9144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EFBC7-A0B9-453D-B044-FCEA2E2C02FD}"/>
                  </a:ext>
                </a:extLst>
              </p:cNvPr>
              <p:cNvSpPr txBox="1"/>
              <p:nvPr/>
            </p:nvSpPr>
            <p:spPr>
              <a:xfrm>
                <a:off x="1066800" y="36634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/>
                  <a:t>규칙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53B5C-BD97-44E9-8208-4D0B34FB113B}"/>
                  </a:ext>
                </a:extLst>
              </p:cNvPr>
              <p:cNvSpPr txBox="1"/>
              <p:nvPr/>
            </p:nvSpPr>
            <p:spPr>
              <a:xfrm>
                <a:off x="908164" y="412063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/>
                  <a:t>데이터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6D88B8-0EDC-4BC0-99E2-D0D426A652C0}"/>
                  </a:ext>
                </a:extLst>
              </p:cNvPr>
              <p:cNvSpPr txBox="1"/>
              <p:nvPr/>
            </p:nvSpPr>
            <p:spPr>
              <a:xfrm>
                <a:off x="6408419" y="38920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/>
                  <a:t>해답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A5CB36-219F-45E9-9367-4F369188984B}"/>
                </a:ext>
              </a:extLst>
            </p:cNvPr>
            <p:cNvGrpSpPr/>
            <p:nvPr/>
          </p:nvGrpSpPr>
          <p:grpSpPr>
            <a:xfrm>
              <a:off x="905392" y="5797035"/>
              <a:ext cx="6265027" cy="1066800"/>
              <a:chOff x="905392" y="3543300"/>
              <a:chExt cx="6265027" cy="106680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E14A31A-7C16-48B5-9FC0-9A94DE455EE4}"/>
                  </a:ext>
                </a:extLst>
              </p:cNvPr>
              <p:cNvSpPr/>
              <p:nvPr/>
            </p:nvSpPr>
            <p:spPr>
              <a:xfrm>
                <a:off x="2971800" y="3543300"/>
                <a:ext cx="2209800" cy="1066800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머신 러닝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9E420BF9-2AA9-4579-BDFA-F00FB50A3F27}"/>
                  </a:ext>
                </a:extLst>
              </p:cNvPr>
              <p:cNvCxnSpPr/>
              <p:nvPr/>
            </p:nvCxnSpPr>
            <p:spPr>
              <a:xfrm>
                <a:off x="1905000" y="3848100"/>
                <a:ext cx="9144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5215B7D-95FE-48DD-9594-0565A47B4120}"/>
                  </a:ext>
                </a:extLst>
              </p:cNvPr>
              <p:cNvCxnSpPr/>
              <p:nvPr/>
            </p:nvCxnSpPr>
            <p:spPr>
              <a:xfrm>
                <a:off x="1905000" y="4305300"/>
                <a:ext cx="9144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42CFF99-FC18-42E5-A2B8-73D688EDE779}"/>
                  </a:ext>
                </a:extLst>
              </p:cNvPr>
              <p:cNvCxnSpPr/>
              <p:nvPr/>
            </p:nvCxnSpPr>
            <p:spPr>
              <a:xfrm>
                <a:off x="5334000" y="4076700"/>
                <a:ext cx="9144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3F64BD-040D-4BFF-BCF6-15FD6F58EDE3}"/>
                  </a:ext>
                </a:extLst>
              </p:cNvPr>
              <p:cNvSpPr txBox="1"/>
              <p:nvPr/>
            </p:nvSpPr>
            <p:spPr>
              <a:xfrm>
                <a:off x="905392" y="369825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/>
                  <a:t>데이터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771BBB-37E5-4706-8C40-3310070A8247}"/>
                  </a:ext>
                </a:extLst>
              </p:cNvPr>
              <p:cNvSpPr txBox="1"/>
              <p:nvPr/>
            </p:nvSpPr>
            <p:spPr>
              <a:xfrm>
                <a:off x="997178" y="4120634"/>
                <a:ext cx="730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/>
                  <a:t>해답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64FC5F-518F-4500-B427-62F5312D5531}"/>
                  </a:ext>
                </a:extLst>
              </p:cNvPr>
              <p:cNvSpPr txBox="1"/>
              <p:nvPr/>
            </p:nvSpPr>
            <p:spPr>
              <a:xfrm>
                <a:off x="6408419" y="38920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dirty="0"/>
                  <a:t>규칙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F2CC166-D7CC-4950-9C5B-734ABA250F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1912" y="7788277"/>
            <a:ext cx="1002270" cy="741916"/>
          </a:xfrm>
          <a:prstGeom prst="bentConnector3">
            <a:avLst>
              <a:gd name="adj1" fmla="val 9976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E2F5FF-C2C6-41B6-8ED0-70D634BF4457}"/>
              </a:ext>
            </a:extLst>
          </p:cNvPr>
          <p:cNvSpPr txBox="1"/>
          <p:nvPr/>
        </p:nvSpPr>
        <p:spPr>
          <a:xfrm>
            <a:off x="5775807" y="8357440"/>
            <a:ext cx="198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프로그래밍 </a:t>
            </a:r>
            <a:r>
              <a:rPr lang="en-US" altLang="ko-KR" dirty="0"/>
              <a:t>X </a:t>
            </a:r>
            <a:r>
              <a:rPr lang="ko-KR" altLang="en-US" dirty="0"/>
              <a:t>훈련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C94675-105A-4318-B4F6-D599C0C9BA14}"/>
              </a:ext>
            </a:extLst>
          </p:cNvPr>
          <p:cNvSpPr txBox="1"/>
          <p:nvPr/>
        </p:nvSpPr>
        <p:spPr>
          <a:xfrm>
            <a:off x="9485188" y="4590505"/>
            <a:ext cx="8153400" cy="23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작업과 관련 있는 많은 샘플을 제공하면 이 데이터에서 통계적 구조를 찾아 그 작업을 자동화하기 위한 규칙을 만들어 냄</a:t>
            </a:r>
            <a:endParaRPr lang="en-US" altLang="ko-KR" sz="20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수리 통계와 밀접하게 관련되어 있지만 통계와 다른 점이 몇가지 있음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   -</a:t>
            </a:r>
            <a:r>
              <a:rPr lang="ko-KR" altLang="en-US" sz="2000" dirty="0"/>
              <a:t>머신 러닝은 보통 복잡한 데이터셋을 다루기  때문에  전통적인  통계 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----</a:t>
            </a:r>
            <a:r>
              <a:rPr lang="ko-KR" altLang="en-US" sz="2000" dirty="0"/>
              <a:t>분석 방법은 현실적으로 적용하기 힘들다</a:t>
            </a:r>
          </a:p>
        </p:txBody>
      </p:sp>
    </p:spTree>
    <p:extLst>
      <p:ext uri="{BB962C8B-B14F-4D97-AF65-F5344CB8AC3E}">
        <p14:creationId xmlns:p14="http://schemas.microsoft.com/office/powerpoint/2010/main" val="296092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6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03.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0600" y="3467100"/>
            <a:ext cx="14699950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데이터에서 표현을</a:t>
            </a:r>
            <a:endParaRPr lang="en-US" altLang="ko-KR" sz="115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  <a:p>
            <a:r>
              <a:rPr lang="ko-KR" alt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학습하기</a:t>
            </a:r>
            <a:endParaRPr lang="en-US" altLang="ko-KR" sz="115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110273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959</Words>
  <Application>Microsoft Office PowerPoint</Application>
  <PresentationFormat>사용자 지정</PresentationFormat>
  <Paragraphs>156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Abadi</vt:lpstr>
      <vt:lpstr>Open Sans ExtraBold</vt:lpstr>
      <vt:lpstr>Calibri</vt:lpstr>
      <vt:lpstr>맑은 고딕</vt:lpstr>
      <vt:lpstr>Wingdings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665479@naver.com</cp:lastModifiedBy>
  <cp:revision>42</cp:revision>
  <dcterms:created xsi:type="dcterms:W3CDTF">2022-01-11T12:11:20Z</dcterms:created>
  <dcterms:modified xsi:type="dcterms:W3CDTF">2022-01-23T15:22:38Z</dcterms:modified>
</cp:coreProperties>
</file>