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A7D6EE76-2EED-433F-9637-FA0455F98D15}" name="기본 구역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id="{079FB007-4044-4E60-AD09-4E9512A5438F}" name="설계단계">
          <p14:sldIdLst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</p14:sectionLst>
    </p:ext>
  </p:extLst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최 영환" initials="최영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TxStyle/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9039" autoAdjust="0"/>
    <p:restoredTop sz="94766" autoAdjust="0"/>
  </p:normalViewPr>
  <p:slideViewPr>
    <p:cSldViewPr>
      <p:cViewPr varScale="1">
        <p:scale>
          <a:sx n="100" d="100"/>
          <a:sy n="100" d="100"/>
        </p:scale>
        <p:origin x="1800" y="58"/>
      </p:cViewPr>
      <p:guideLst>
        <p:guide orient="horz" pos="215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commentAuthors" Target="commentAuthors.xml"  /><Relationship Id="rId4" Type="http://schemas.openxmlformats.org/officeDocument/2006/relationships/slide" Target="slides/slide2.xml"  /><Relationship Id="rId40" Type="http://schemas.openxmlformats.org/officeDocument/2006/relationships/presProps" Target="presProps.xml"  /><Relationship Id="rId41" Type="http://schemas.openxmlformats.org/officeDocument/2006/relationships/viewProps" Target="viewProps.xml"  /><Relationship Id="rId42" Type="http://schemas.openxmlformats.org/officeDocument/2006/relationships/theme" Target="theme/theme1.xml"  /><Relationship Id="rId43" Type="http://schemas.openxmlformats.org/officeDocument/2006/relationships/tableStyles" Target="tableStyles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6AA5D5A-343A-4C1A-BC9D-610EC8B80F49}" type="datetime1">
              <a:rPr lang="ko-KR" altLang="en-US"/>
              <a:pPr lvl="0">
                <a:defRPr/>
              </a:pPr>
              <a:t>2022-10-04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BFD85EE-51FF-49B2-AE4A-EF643293EA7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1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32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33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35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3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31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32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33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35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36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사각형: 둥근 모서리 26">
            <a:extLst>
              <a:ext uri="{FF2B5EF4-FFF2-40B4-BE49-F238E27FC236}">
                <a16:creationId xmlns:a16="http://schemas.microsoft.com/office/drawing/2014/main" id="{25B82C58-C7A0-4055-A738-DD3F2BD7F885}"/>
              </a:ext>
            </a:extLst>
          </p:cNvPr>
          <p:cNvSpPr/>
          <p:nvPr userDrawn="1"/>
        </p:nvSpPr>
        <p:spPr>
          <a:xfrm>
            <a:off x="445950" y="6445176"/>
            <a:ext cx="8252100" cy="3682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※ </a:t>
            </a:r>
            <a:r>
              <a:rPr lang="ko-KR" altLang="en-US" b="1" dirty="0">
                <a:solidFill>
                  <a:srgbClr val="FF0000"/>
                </a:solidFill>
              </a:rPr>
              <a:t>본문의 예시 내용을 지우고 과제 내용으로 변경하여 사용하세요</a:t>
            </a:r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emf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Relationship Id="rId3" Type="http://schemas.openxmlformats.org/officeDocument/2006/relationships/image" Target="../media/image4.png"  /><Relationship Id="rId4" Type="http://schemas.openxmlformats.org/officeDocument/2006/relationships/image" Target="../media/image24.png"  /><Relationship Id="rId5" Type="http://schemas.openxmlformats.org/officeDocument/2006/relationships/image" Target="../media/image2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14.png"  /><Relationship Id="rId4" Type="http://schemas.openxmlformats.org/officeDocument/2006/relationships/image" Target="../media/image4.png"  /><Relationship Id="rId5" Type="http://schemas.openxmlformats.org/officeDocument/2006/relationships/image" Target="../media/image2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6.png"  /><Relationship Id="rId3" Type="http://schemas.openxmlformats.org/officeDocument/2006/relationships/image" Target="../media/image14.png"  /><Relationship Id="rId4" Type="http://schemas.openxmlformats.org/officeDocument/2006/relationships/image" Target="../media/image4.png"  /><Relationship Id="rId5" Type="http://schemas.openxmlformats.org/officeDocument/2006/relationships/image" Target="../media/image2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7.png"  /><Relationship Id="rId3" Type="http://schemas.openxmlformats.org/officeDocument/2006/relationships/image" Target="../media/image14.png"  /><Relationship Id="rId4" Type="http://schemas.openxmlformats.org/officeDocument/2006/relationships/image" Target="../media/image4.png"  /><Relationship Id="rId5" Type="http://schemas.openxmlformats.org/officeDocument/2006/relationships/image" Target="../media/image28.png"  /><Relationship Id="rId6" Type="http://schemas.openxmlformats.org/officeDocument/2006/relationships/image" Target="../media/image29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Relationship Id="rId3" Type="http://schemas.openxmlformats.org/officeDocument/2006/relationships/image" Target="../media/image4.png"  /><Relationship Id="rId4" Type="http://schemas.openxmlformats.org/officeDocument/2006/relationships/image" Target="../media/image30.png"  /><Relationship Id="rId5" Type="http://schemas.openxmlformats.org/officeDocument/2006/relationships/image" Target="../media/image31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Relationship Id="rId3" Type="http://schemas.openxmlformats.org/officeDocument/2006/relationships/image" Target="../media/image4.png"  /><Relationship Id="rId4" Type="http://schemas.openxmlformats.org/officeDocument/2006/relationships/image" Target="../media/image32.png"  /><Relationship Id="rId5" Type="http://schemas.openxmlformats.org/officeDocument/2006/relationships/image" Target="../media/image33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Relationship Id="rId3" Type="http://schemas.openxmlformats.org/officeDocument/2006/relationships/image" Target="../media/image4.png"  /><Relationship Id="rId4" Type="http://schemas.openxmlformats.org/officeDocument/2006/relationships/image" Target="../media/image34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Relationship Id="rId3" Type="http://schemas.openxmlformats.org/officeDocument/2006/relationships/image" Target="../media/image4.png"  /><Relationship Id="rId4" Type="http://schemas.openxmlformats.org/officeDocument/2006/relationships/image" Target="../media/image35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Relationship Id="rId3" Type="http://schemas.openxmlformats.org/officeDocument/2006/relationships/image" Target="../media/image4.png"  /><Relationship Id="rId4" Type="http://schemas.openxmlformats.org/officeDocument/2006/relationships/image" Target="../media/image36.png"  /><Relationship Id="rId5" Type="http://schemas.openxmlformats.org/officeDocument/2006/relationships/image" Target="../media/image37.png"  /><Relationship Id="rId6" Type="http://schemas.openxmlformats.org/officeDocument/2006/relationships/image" Target="../media/image38.png"  /><Relationship Id="rId7" Type="http://schemas.openxmlformats.org/officeDocument/2006/relationships/image" Target="../media/image39.png"  /><Relationship Id="rId8" Type="http://schemas.openxmlformats.org/officeDocument/2006/relationships/image" Target="../media/image40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4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3.emf"  /><Relationship Id="rId4" Type="http://schemas.openxmlformats.org/officeDocument/2006/relationships/image" Target="../media/image42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43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3.emf"  /><Relationship Id="rId4" Type="http://schemas.openxmlformats.org/officeDocument/2006/relationships/image" Target="../media/image44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Relationship Id="rId3" Type="http://schemas.openxmlformats.org/officeDocument/2006/relationships/image" Target="../media/image4.png"  /><Relationship Id="rId4" Type="http://schemas.openxmlformats.org/officeDocument/2006/relationships/image" Target="../media/image45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41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46.png"  /><Relationship Id="rId5" Type="http://schemas.openxmlformats.org/officeDocument/2006/relationships/image" Target="../media/image47.png"  /><Relationship Id="rId6" Type="http://schemas.openxmlformats.org/officeDocument/2006/relationships/image" Target="../media/image48.png"  /><Relationship Id="rId7" Type="http://schemas.openxmlformats.org/officeDocument/2006/relationships/image" Target="../media/image49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50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4.png"  /><Relationship Id="rId4" Type="http://schemas.openxmlformats.org/officeDocument/2006/relationships/image" Target="../media/image3.emf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51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4.png"  /><Relationship Id="rId4" Type="http://schemas.openxmlformats.org/officeDocument/2006/relationships/image" Target="../media/image3.emf"  /><Relationship Id="rId5" Type="http://schemas.openxmlformats.org/officeDocument/2006/relationships/image" Target="../media/image52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10.png"  /><Relationship Id="rId4" Type="http://schemas.openxmlformats.org/officeDocument/2006/relationships/image" Target="../media/image3.emf"  /><Relationship Id="rId5" Type="http://schemas.openxmlformats.org/officeDocument/2006/relationships/image" Target="../media/image53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10.png"  /><Relationship Id="rId4" Type="http://schemas.openxmlformats.org/officeDocument/2006/relationships/image" Target="../media/image3.emf"  /><Relationship Id="rId5" Type="http://schemas.openxmlformats.org/officeDocument/2006/relationships/image" Target="../media/image54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5.png"  /><Relationship Id="rId3" Type="http://schemas.openxmlformats.org/officeDocument/2006/relationships/image" Target="../media/image3.emf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4.png"  /><Relationship Id="rId4" Type="http://schemas.openxmlformats.org/officeDocument/2006/relationships/image" Target="../media/image3.emf"  /><Relationship Id="rId5" Type="http://schemas.openxmlformats.org/officeDocument/2006/relationships/image" Target="../media/image56.png"  /><Relationship Id="rId6" Type="http://schemas.openxmlformats.org/officeDocument/2006/relationships/image" Target="../media/image57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7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emf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Relationship Id="rId6" Type="http://schemas.openxmlformats.org/officeDocument/2006/relationships/image" Target="../media/image1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21.png"  /><Relationship Id="rId11" Type="http://schemas.openxmlformats.org/officeDocument/2006/relationships/image" Target="../media/image22.png"  /><Relationship Id="rId2" Type="http://schemas.openxmlformats.org/officeDocument/2006/relationships/image" Target="../media/image14.png"  /><Relationship Id="rId3" Type="http://schemas.openxmlformats.org/officeDocument/2006/relationships/image" Target="../media/image4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Relationship Id="rId6" Type="http://schemas.openxmlformats.org/officeDocument/2006/relationships/image" Target="../media/image17.png"  /><Relationship Id="rId7" Type="http://schemas.openxmlformats.org/officeDocument/2006/relationships/image" Target="../media/image18.png"  /><Relationship Id="rId8" Type="http://schemas.openxmlformats.org/officeDocument/2006/relationships/image" Target="../media/image19.png"  /><Relationship Id="rId9" Type="http://schemas.openxmlformats.org/officeDocument/2006/relationships/image" Target="../media/image2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Relationship Id="rId3" Type="http://schemas.openxmlformats.org/officeDocument/2006/relationships/image" Target="../media/image4.png"  /><Relationship Id="rId4" Type="http://schemas.openxmlformats.org/officeDocument/2006/relationships/image" Target="../media/image3.emf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21600000">
            <a:off x="0" y="76470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15616" y="1916832"/>
            <a:ext cx="70823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SW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개발</a:t>
            </a:r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/HW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제작 설계서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15616" y="3554429"/>
            <a:ext cx="6999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rgbClr val="77787B"/>
                </a:solidFill>
              </a:rPr>
              <a:t>프로젝트 명 </a:t>
            </a:r>
            <a:r>
              <a:rPr lang="en-US" altLang="ko-KR" sz="2000" b="1" spc="-150" dirty="0">
                <a:solidFill>
                  <a:srgbClr val="77787B"/>
                </a:solidFill>
              </a:rPr>
              <a:t>: </a:t>
            </a:r>
            <a:r>
              <a:rPr lang="ko-KR" altLang="en-US" sz="2000" b="1" spc="-150" dirty="0">
                <a:solidFill>
                  <a:srgbClr val="77787B"/>
                </a:solidFill>
              </a:rPr>
              <a:t>마스크 착용 </a:t>
            </a:r>
            <a:r>
              <a:rPr lang="en-US" altLang="ko-KR" sz="2000" b="1" spc="-150" dirty="0">
                <a:solidFill>
                  <a:srgbClr val="77787B"/>
                </a:solidFill>
              </a:rPr>
              <a:t>&amp; </a:t>
            </a:r>
            <a:r>
              <a:rPr lang="ko-KR" altLang="en-US" sz="2000" b="1" spc="-150" dirty="0">
                <a:solidFill>
                  <a:srgbClr val="77787B"/>
                </a:solidFill>
              </a:rPr>
              <a:t>추천 서비스를 제공하는 이 시대에 딱 맞는 지능형 앱</a:t>
            </a: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808680" y="4754468"/>
            <a:ext cx="752664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2022. 10. 07</a:t>
            </a: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(Avengers) –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최영환 강희정 신용진 오정은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황유현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Mentor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박 진 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A2A65BC-A1AE-5D17-FB50-D175329F2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29066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5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E14192-E622-41EB-AA5F-2413C479B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287" y="818932"/>
            <a:ext cx="5867423" cy="236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531889B-F024-4A0D-B16E-D88692712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61" y="1509281"/>
            <a:ext cx="9628739" cy="513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9EE6415-6EA2-4B5E-9BC3-3C1DAA1CD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79398"/>
              </p:ext>
            </p:extLst>
          </p:nvPr>
        </p:nvGraphicFramePr>
        <p:xfrm>
          <a:off x="107504" y="1259578"/>
          <a:ext cx="8568952" cy="5049742"/>
        </p:xfrm>
        <a:graphic>
          <a:graphicData uri="http://schemas.openxmlformats.org/drawingml/2006/table">
            <a:tbl>
              <a:tblPr/>
              <a:tblGrid>
                <a:gridCol w="2315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0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890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01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2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로그인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/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회원가입 화면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67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base" latinLnBrk="1"/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회원가입 기능을 제공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91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base" latinLnBrk="1">
                        <a:lnSpc>
                          <a:spcPct val="150000"/>
                        </a:lnSpc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 로그인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lvl="0" fontAlgn="base" latinLnBrk="1">
                        <a:lnSpc>
                          <a:spcPct val="150000"/>
                        </a:lnSpc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구글 계정을 통해 로그인하거나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가입된 회원의 경우 아이디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비밀번호를 입력하여 로그인을 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lvl="0" fontAlgn="base" latinLnBrk="1">
                        <a:lnSpc>
                          <a:spcPct val="150000"/>
                        </a:lnSpc>
                      </a:pP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  <a:cs typeface="+mn-cs"/>
                      </a:endParaRPr>
                    </a:p>
                    <a:p>
                      <a:pPr lvl="0" fontAlgn="base" latinLnBrk="1">
                        <a:lnSpc>
                          <a:spcPct val="150000"/>
                        </a:lnSpc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 회원가입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fontAlgn="base" latinLnBrk="1">
                        <a:lnSpc>
                          <a:spcPct val="150000"/>
                        </a:lnSpc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 가입 버튼을 눌러 신규 회원의 회원 가입 화면으로 이동함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fontAlgn="base" latinLnBrk="1">
                        <a:lnSpc>
                          <a:spcPct val="150000"/>
                        </a:lnSpc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회원가입 시 사용자는 자신의 얼굴형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퍼스널 컬러를 진단하거나 이미 알고 있는 경우 선택 할 수 있음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96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: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전체기능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0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로그인 및 회원가입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AE1BC315-DDBD-4530-8B24-333AF6E15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855" y="1319736"/>
            <a:ext cx="1346123" cy="23596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9B9136D-F5BA-49E2-989B-9F38D98B23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977" y="3754077"/>
            <a:ext cx="1346123" cy="24589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89429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466920"/>
              </p:ext>
            </p:extLst>
          </p:nvPr>
        </p:nvGraphicFramePr>
        <p:xfrm>
          <a:off x="107504" y="1258729"/>
          <a:ext cx="8568952" cy="4995526"/>
        </p:xfrm>
        <a:graphic>
          <a:graphicData uri="http://schemas.openxmlformats.org/drawingml/2006/table">
            <a:tbl>
              <a:tblPr/>
              <a:tblGrid>
                <a:gridCol w="2315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0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885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02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0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유형 및 색상 미리보기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62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사용자에게 적절한 마스크를 추천 하거나 다른 마스크를 가상 착용 할 수 있게 함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9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추천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Recommendation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버튼을 누르면 마스크 추천 화면으로 이동함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가상착용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착용할 수 있는 마스크 리스트 중 착용 하고 싶은 마스크를 선택 하고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착용 해보기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＇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버튼을 누르면 마스크 가상 착용 화면으로 이동함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36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: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마스크 가상 착용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마스크 추천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마스크 유형 추천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마스크 색상 추천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20F708FE-2C28-4673-BB31-B8EA0AE022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1699375"/>
            <a:ext cx="2060618" cy="39953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97147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056070"/>
              </p:ext>
            </p:extLst>
          </p:nvPr>
        </p:nvGraphicFramePr>
        <p:xfrm>
          <a:off x="113414" y="1226228"/>
          <a:ext cx="8563041" cy="5083091"/>
        </p:xfrm>
        <a:graphic>
          <a:graphicData uri="http://schemas.openxmlformats.org/drawingml/2006/table">
            <a:tbl>
              <a:tblPr/>
              <a:tblGrid>
                <a:gridCol w="2314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1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72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949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03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유형 및 색상 추천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16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사용자의 얼굴형과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퍼스널 컬러를 보여주고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사용자에게 가장 어울리는 마스크를 추천함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80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∎얼굴형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퍼스널 컬러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사용자의 얼굴형과 퍼스널 컬러를 알려주며 해당되는 이미지를 통해 직관적으로 볼 수 있게 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가상 착용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나만의 추천상품 착용해보기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＇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버튼을 누르면 마스크 가상 착용 화면으로 이동함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06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: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마스크 가상 착용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3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마스크 유형 추천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마스크 색상 추천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C8D972D2-50B4-47E3-9C6A-4903C70B0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52" y="1306022"/>
            <a:ext cx="1220256" cy="22805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61C1251-E2D4-51DE-1F26-848BFB43E287}"/>
              </a:ext>
            </a:extLst>
          </p:cNvPr>
          <p:cNvSpPr/>
          <p:nvPr/>
        </p:nvSpPr>
        <p:spPr>
          <a:xfrm>
            <a:off x="726400" y="1522859"/>
            <a:ext cx="1210508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8EDB20F1-93A8-427A-916E-CC677B2434D2}"/>
              </a:ext>
            </a:extLst>
          </p:cNvPr>
          <p:cNvCxnSpPr>
            <a:cxnSpLocks/>
            <a:stCxn id="14" idx="1"/>
            <a:endCxn id="6" idx="1"/>
          </p:cNvCxnSpPr>
          <p:nvPr/>
        </p:nvCxnSpPr>
        <p:spPr>
          <a:xfrm rot="10800000" flipV="1">
            <a:off x="598314" y="1630871"/>
            <a:ext cx="128087" cy="3333744"/>
          </a:xfrm>
          <a:prstGeom prst="bentConnector3">
            <a:avLst>
              <a:gd name="adj1" fmla="val 278472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1B794736-5A3A-CA94-E723-0DCB17A596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313" y="3691918"/>
            <a:ext cx="1457573" cy="25453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4654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990241"/>
              </p:ext>
            </p:extLst>
          </p:nvPr>
        </p:nvGraphicFramePr>
        <p:xfrm>
          <a:off x="107504" y="1212899"/>
          <a:ext cx="8568952" cy="5071433"/>
        </p:xfrm>
        <a:graphic>
          <a:graphicData uri="http://schemas.openxmlformats.org/drawingml/2006/table">
            <a:tbl>
              <a:tblPr/>
              <a:tblGrid>
                <a:gridCol w="2507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6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092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04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5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가상 착용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09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사용자의 얼굴을 카메라에 비추면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사용자가 선택한 마스크를 사용자의 얼굴에 가상 착용한 모습을 보여줌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03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가상 착용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선택된 마스크 가상 착용 화면을 보여줌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유형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색상 선택</a:t>
                      </a:r>
                      <a:b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자신이 착용하고 싶은 마스크 유형과 색상을 선택할 수 있음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∎공유 및 저장</a:t>
                      </a:r>
                      <a:b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</a:rPr>
                        <a:t>캡쳐하기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 버튼을 눌러 가상 착용 하고 있는 자신의 사진을 저장할 수 있으며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‘SNS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공유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’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버튼을 눌러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SNS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에 공유 할 수 있음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0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이미지 저장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SNS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공유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마스크 가상 착용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0" name="그림 19">
            <a:extLst>
              <a:ext uri="{FF2B5EF4-FFF2-40B4-BE49-F238E27FC236}">
                <a16:creationId xmlns:a16="http://schemas.microsoft.com/office/drawing/2014/main" id="{EFC619C7-FB56-6C53-DE63-88885B79A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95" y="1314993"/>
            <a:ext cx="1187228" cy="20732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A79C67-0311-6FCF-EC11-98064C2BB5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733" y="3642665"/>
            <a:ext cx="1440160" cy="257528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DC4E86F-C8A8-DEDC-B6DC-D605A22277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683" y="1314993"/>
            <a:ext cx="1148803" cy="20732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23217F1-4D6B-9F60-4D47-110CE87CFA34}"/>
              </a:ext>
            </a:extLst>
          </p:cNvPr>
          <p:cNvSpPr/>
          <p:nvPr/>
        </p:nvSpPr>
        <p:spPr>
          <a:xfrm>
            <a:off x="179512" y="2934493"/>
            <a:ext cx="1148803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C630ECAB-6EE5-9740-FDCA-4FEF6BC1AF8F}"/>
              </a:ext>
            </a:extLst>
          </p:cNvPr>
          <p:cNvCxnSpPr>
            <a:cxnSpLocks/>
            <a:endCxn id="4" idx="1"/>
          </p:cNvCxnSpPr>
          <p:nvPr/>
        </p:nvCxnSpPr>
        <p:spPr>
          <a:xfrm rot="16200000" flipH="1">
            <a:off x="-403066" y="3897510"/>
            <a:ext cx="1792970" cy="272627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C098175A-794F-C846-6FA6-6893934F3DB9}"/>
              </a:ext>
            </a:extLst>
          </p:cNvPr>
          <p:cNvCxnSpPr>
            <a:cxnSpLocks/>
            <a:endCxn id="4" idx="3"/>
          </p:cNvCxnSpPr>
          <p:nvPr/>
        </p:nvCxnSpPr>
        <p:spPr>
          <a:xfrm rot="5400000">
            <a:off x="1309071" y="3898162"/>
            <a:ext cx="1792970" cy="271325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A776E5D-6B2D-E78F-4AA4-B223A62B361F}"/>
              </a:ext>
            </a:extLst>
          </p:cNvPr>
          <p:cNvSpPr/>
          <p:nvPr/>
        </p:nvSpPr>
        <p:spPr>
          <a:xfrm>
            <a:off x="1436665" y="2938897"/>
            <a:ext cx="1148803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58004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792865"/>
              </p:ext>
            </p:extLst>
          </p:nvPr>
        </p:nvGraphicFramePr>
        <p:xfrm>
          <a:off x="107504" y="1218773"/>
          <a:ext cx="8568953" cy="5171397"/>
        </p:xfrm>
        <a:graphic>
          <a:graphicData uri="http://schemas.openxmlformats.org/drawingml/2006/table">
            <a:tbl>
              <a:tblPr/>
              <a:tblGrid>
                <a:gridCol w="2277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1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174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05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0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KF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등급 추천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63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현재 위치의 기상 환경을 분석 후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기상환경에 맞는 마스크 추천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0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∎기상환경 분석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사용자의 현재 위치의 기상환경을 분석하여 미세먼지 농도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기반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u="sng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좋음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’,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u="sng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보통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’,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u="sng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나쁨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’, ‘</a:t>
                      </a:r>
                      <a:r>
                        <a:rPr lang="ko-KR" altLang="en-US" sz="1050" u="sng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매우 나쁨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’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으로 분석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등급 추천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분석된 기상환경에 따른 적절한 마스크의 </a:t>
                      </a:r>
                      <a:r>
                        <a:rPr lang="en-US" altLang="ko-KR" sz="1050" kern="0" spc="0" dirty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KF </a:t>
                      </a:r>
                      <a:r>
                        <a:rPr lang="ko-KR" altLang="en-US" sz="1050" kern="0" spc="0" dirty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등급 및 유형을 알려주며 </a:t>
                      </a:r>
                      <a:r>
                        <a:rPr lang="en-US" altLang="ko-KR" sz="1050" kern="0" spc="0" dirty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kern="0" spc="0" dirty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마스크 </a:t>
                      </a:r>
                      <a:r>
                        <a:rPr lang="ko-KR" altLang="en-US" sz="1050" kern="0" spc="0" dirty="0" err="1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추천받기</a:t>
                      </a:r>
                      <a:r>
                        <a:rPr lang="en-US" altLang="ko-KR" sz="1050" kern="0" spc="0" dirty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’</a:t>
                      </a:r>
                      <a:r>
                        <a:rPr lang="ko-KR" altLang="en-US" sz="1050" kern="0" spc="0" dirty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 버튼을 누를 시 추천 받은 마스크 유형에 대한 쇼핑을 할 수 있도록 쇼핑 링크 연결을 </a:t>
                      </a:r>
                      <a:r>
                        <a:rPr lang="ko-KR" altLang="en-US" sz="1050" kern="0" spc="0" dirty="0" err="1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해줌</a:t>
                      </a:r>
                      <a:endParaRPr lang="en-US" altLang="ko-KR" sz="1050" kern="0" spc="0" dirty="0">
                        <a:solidFill>
                          <a:schemeClr val="tx1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착용 미리보기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착용 해보기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＇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버튼을 누르면 마스크 가상 착용 창으로 이동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2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: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마스크 가상 착용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마스크 추천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1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마스크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KF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등급 추천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7CC7491B-0014-C193-9166-08FD26705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105" y="1288351"/>
            <a:ext cx="1324560" cy="24074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9ED2066-36B6-BE9E-F70F-68D1E655A2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105" y="3789826"/>
            <a:ext cx="1324560" cy="23998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2850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E14192-E622-41EB-AA5F-2413C479B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287" y="818932"/>
            <a:ext cx="5867423" cy="236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531889B-F024-4A0D-B16E-D88692712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61" y="1509281"/>
            <a:ext cx="9628739" cy="513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9EE6415-6EA2-4B5E-9BC3-3C1DAA1CD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035629"/>
              </p:ext>
            </p:extLst>
          </p:nvPr>
        </p:nvGraphicFramePr>
        <p:xfrm>
          <a:off x="107504" y="1242023"/>
          <a:ext cx="8568952" cy="5074783"/>
        </p:xfrm>
        <a:graphic>
          <a:graphicData uri="http://schemas.openxmlformats.org/drawingml/2006/table">
            <a:tbl>
              <a:tblPr/>
              <a:tblGrid>
                <a:gridCol w="2315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0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314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06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8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자유게시판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Q&amp;A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게시판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53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base" latinLnBrk="1"/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간의 자유로운 소통 공간과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사용자와 개발자 간의 소통 공간을 제공함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89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base" latinLnBrk="1">
                        <a:lnSpc>
                          <a:spcPct val="150000"/>
                        </a:lnSpc>
                      </a:pPr>
                      <a:r>
                        <a:rPr lang="ko-KR" altLang="en-US" sz="1050" kern="0" spc="0" baseline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∎자유게시판</a:t>
                      </a:r>
                      <a:endParaRPr lang="en-US" altLang="ko-KR" sz="1050" kern="0" spc="0" baseline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lvl="0" fontAlgn="base" latinLnBrk="1">
                        <a:lnSpc>
                          <a:spcPct val="150000"/>
                        </a:lnSpc>
                      </a:pPr>
                      <a:r>
                        <a:rPr lang="ko-KR" altLang="en-US" sz="1050" kern="12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어플을 사용하며 자신의 의견</a:t>
                      </a:r>
                      <a:r>
                        <a:rPr lang="en-US" altLang="ko-KR" sz="1050" kern="12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건의사항 혹은 마스크 가상 착용 후 사진 등을 자유롭게 표출한다</a:t>
                      </a:r>
                      <a:r>
                        <a:rPr lang="en-US" altLang="ko-KR" sz="1050" kern="12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50" kern="12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공감하기</a:t>
                      </a:r>
                      <a:r>
                        <a:rPr lang="en-US" altLang="ko-KR" sz="1050" kern="12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댓글 달기를 통해 사용자간 소통</a:t>
                      </a:r>
                      <a:r>
                        <a:rPr lang="en-US" altLang="ko-KR" sz="1050" kern="12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kern="12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공간을 제공함</a:t>
                      </a:r>
                      <a:endParaRPr lang="en-US" altLang="ko-KR" sz="1050" kern="12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fontAlgn="base" latinLnBrk="1">
                        <a:lnSpc>
                          <a:spcPct val="150000"/>
                        </a:lnSpc>
                      </a:pPr>
                      <a:endParaRPr lang="en-US" altLang="ko-KR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fontAlgn="base" latinLnBrk="1">
                        <a:lnSpc>
                          <a:spcPct val="150000"/>
                        </a:lnSpc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Q&amp;A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게시판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lvl="0" fontAlgn="base" latinLnBrk="1">
                        <a:lnSpc>
                          <a:spcPct val="150000"/>
                        </a:lnSpc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사용자가 어플을 사용하며 궁금한 점을 게시하여 개발자와의 소통 공간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1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1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게시판 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9E03A411-95FE-2111-1FF0-F37FB1297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961" y="1412776"/>
            <a:ext cx="1313432" cy="2321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6D8D6D7-C4C8-B422-CF3C-D47986A924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062" y="3839483"/>
            <a:ext cx="1327230" cy="23644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92764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E14192-E622-41EB-AA5F-2413C479B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287" y="818932"/>
            <a:ext cx="5867423" cy="236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531889B-F024-4A0D-B16E-D88692712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61" y="1509281"/>
            <a:ext cx="9628739" cy="513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9EE6415-6EA2-4B5E-9BC3-3C1DAA1CD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688669"/>
              </p:ext>
            </p:extLst>
          </p:nvPr>
        </p:nvGraphicFramePr>
        <p:xfrm>
          <a:off x="107504" y="1250980"/>
          <a:ext cx="8568952" cy="4914324"/>
        </p:xfrm>
        <a:graphic>
          <a:graphicData uri="http://schemas.openxmlformats.org/drawingml/2006/table">
            <a:tbl>
              <a:tblPr/>
              <a:tblGrid>
                <a:gridCol w="2315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0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2385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07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3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얼굴형 분류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05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base" latinLnBrk="1"/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사용자의 얼굴을 인식하고 사용자의 얼굴형을 분석함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88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base" latinLnBrk="1">
                        <a:lnSpc>
                          <a:spcPct val="150000"/>
                        </a:lnSpc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∎얼굴형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AI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진단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lvl="0" fontAlgn="base" latinLnBrk="1">
                        <a:lnSpc>
                          <a:spcPct val="150000"/>
                        </a:lnSpc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사용자의 얼굴이 인식되면 딥러닝 모델이 자동으로 사용자의 얼굴형을 예측함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lvl="0" fontAlgn="base" latinLnBrk="1">
                        <a:lnSpc>
                          <a:spcPct val="150000"/>
                        </a:lnSpc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하단 바를 통해 현재 분석 진행상황을 알 수 있음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6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: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추천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5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얼굴형 분석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D9A2BB58-0F34-BBB5-E08D-1B5AC244C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873919"/>
            <a:ext cx="1992085" cy="368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713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A0D4AB5-5171-40C9-8AC5-992B77540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656836"/>
              </p:ext>
            </p:extLst>
          </p:nvPr>
        </p:nvGraphicFramePr>
        <p:xfrm>
          <a:off x="107504" y="1226228"/>
          <a:ext cx="8568952" cy="4939075"/>
        </p:xfrm>
        <a:graphic>
          <a:graphicData uri="http://schemas.openxmlformats.org/drawingml/2006/table">
            <a:tbl>
              <a:tblPr/>
              <a:tblGrid>
                <a:gridCol w="2315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0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3756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08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7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퍼스널 컬러 진단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53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사용자의 얼굴을 인식하고 사용자의 피부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눈썹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눈동자 색을 바탕으로 퍼스널 컬러를 진단함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17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base" latinLnBrk="1">
                        <a:lnSpc>
                          <a:spcPct val="150000"/>
                        </a:lnSpc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∎퍼스널 컬러 진단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lvl="0" fontAlgn="base" latinLnBrk="1">
                        <a:lnSpc>
                          <a:spcPct val="150000"/>
                        </a:lnSpc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카메라 또는 갤러리 버튼을 통하여 진단할 사용자의 얼굴이 담긴 이미지를 가져옴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lvl="0" fontAlgn="base" latinLnBrk="1">
                        <a:lnSpc>
                          <a:spcPct val="150000"/>
                        </a:lnSpc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중앙에 입력된 사용자의 얼굴이 보여 짐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lvl="0" fontAlgn="base" latinLnBrk="1">
                        <a:lnSpc>
                          <a:spcPct val="150000"/>
                        </a:lnSpc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검사하기 버튼을 누르면 검사 결과 창으로 이동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3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: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추천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0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퍼스널 컬러 진단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E14192-E622-41EB-AA5F-2413C479B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287" y="818932"/>
            <a:ext cx="5867423" cy="236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A2C548E-CAB3-4BC0-89A4-EA9AE463E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1" y="1416719"/>
            <a:ext cx="10182473" cy="49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92AF189-CDC5-46BD-A6EF-DC68B28E57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2" b="333"/>
          <a:stretch/>
        </p:blipFill>
        <p:spPr>
          <a:xfrm>
            <a:off x="141412" y="1585031"/>
            <a:ext cx="2232248" cy="394703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77169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F1490EA-B787-4C2C-A776-4223382607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393874"/>
              </p:ext>
            </p:extLst>
          </p:nvPr>
        </p:nvGraphicFramePr>
        <p:xfrm>
          <a:off x="110452" y="1276244"/>
          <a:ext cx="8566004" cy="5156255"/>
        </p:xfrm>
        <a:graphic>
          <a:graphicData uri="http://schemas.openxmlformats.org/drawingml/2006/table">
            <a:tbl>
              <a:tblPr/>
              <a:tblGrid>
                <a:gridCol w="2315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1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8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1936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09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알리미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–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구매시기 및 교체 알림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사용자가 사용하는 마스크의 적절한 교체시기를 알림으로 알려주는 기능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60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알리미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사용자가 등록한 마스크들을 리스트로 나타냄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알림 설정을 해 두었으면 우측에 종 모양 이미지가 출력되도록 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등록 및 삭제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자신이 등록할 마스크의 닉네임 혹은 품명을 입력하고</a:t>
                      </a:r>
                      <a:r>
                        <a:rPr lang="en-US" altLang="ko-KR" sz="1050" kern="0" spc="0" dirty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종류를 선택하면 등록 버튼을 통해 입력한 마스크 정보를 바탕으로 사용중인 마스크 등록 가능</a:t>
                      </a:r>
                      <a:endParaRPr lang="en-US" altLang="ko-KR" sz="1050" kern="0" spc="0" dirty="0">
                        <a:solidFill>
                          <a:schemeClr val="tx1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삭제 버튼을 통하여 현재 사용하고 있는 마스크에 대한 정보를 삭제함</a:t>
                      </a:r>
                      <a:endParaRPr lang="en-US" altLang="ko-KR" sz="1050" kern="0" spc="0" dirty="0">
                        <a:solidFill>
                          <a:schemeClr val="tx1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∎내 마스크 선택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자신이 사용중인 마스크를 입력하여 언제 구매했는지 알 수 있고 남은 수량을 통해 관리를 할 수 있음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구매시기 알림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알림 받기를 활성화 하면 수량에 따라 예상 구매 시기를 예측해 알림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9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마스크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</a:rPr>
                        <a:t>알리미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6" name="그룹 15">
            <a:extLst>
              <a:ext uri="{FF2B5EF4-FFF2-40B4-BE49-F238E27FC236}">
                <a16:creationId xmlns:a16="http://schemas.microsoft.com/office/drawing/2014/main" id="{D5DB410A-F59E-48B2-8176-3A75E9A7D316}"/>
              </a:ext>
            </a:extLst>
          </p:cNvPr>
          <p:cNvGrpSpPr/>
          <p:nvPr/>
        </p:nvGrpSpPr>
        <p:grpSpPr>
          <a:xfrm>
            <a:off x="179512" y="4080052"/>
            <a:ext cx="1047195" cy="2078592"/>
            <a:chOff x="1716348" y="3861049"/>
            <a:chExt cx="1047195" cy="2078592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40A4559-B6D9-489A-B8EF-2ED7B194C936}"/>
                </a:ext>
              </a:extLst>
            </p:cNvPr>
            <p:cNvGrpSpPr/>
            <p:nvPr/>
          </p:nvGrpSpPr>
          <p:grpSpPr>
            <a:xfrm>
              <a:off x="1716348" y="3861049"/>
              <a:ext cx="1047195" cy="2078592"/>
              <a:chOff x="192347" y="3861049"/>
              <a:chExt cx="1047195" cy="2078592"/>
            </a:xfrm>
          </p:grpSpPr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5BA7BD3E-3523-45CA-9C85-BF4512262EB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b="300"/>
              <a:stretch/>
            </p:blipFill>
            <p:spPr>
              <a:xfrm>
                <a:off x="192347" y="3861049"/>
                <a:ext cx="1047195" cy="2078592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4B8F9AA4-400F-460A-B7A1-FCB6AC9BFE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22076" b="16571"/>
              <a:stretch/>
            </p:blipFill>
            <p:spPr>
              <a:xfrm>
                <a:off x="323528" y="3891776"/>
                <a:ext cx="779253" cy="57867"/>
              </a:xfrm>
              <a:prstGeom prst="rect">
                <a:avLst/>
              </a:prstGeom>
              <a:ln w="12700">
                <a:noFill/>
              </a:ln>
            </p:spPr>
          </p:pic>
        </p:grp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B95A5A61-F630-4341-8ACE-A9E237F52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81474" y="5833546"/>
              <a:ext cx="536938" cy="77943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273F9C2-B279-484D-B2F5-3F6D7E0DF434}"/>
              </a:ext>
            </a:extLst>
          </p:cNvPr>
          <p:cNvGrpSpPr/>
          <p:nvPr/>
        </p:nvGrpSpPr>
        <p:grpSpPr>
          <a:xfrm>
            <a:off x="1308601" y="4080051"/>
            <a:ext cx="1032927" cy="2078593"/>
            <a:chOff x="2845437" y="3861048"/>
            <a:chExt cx="1032927" cy="2078593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1994EEA2-A342-4093-8B48-2BA8F216886A}"/>
                </a:ext>
              </a:extLst>
            </p:cNvPr>
            <p:cNvGrpSpPr/>
            <p:nvPr/>
          </p:nvGrpSpPr>
          <p:grpSpPr>
            <a:xfrm>
              <a:off x="2845437" y="3861048"/>
              <a:ext cx="1032927" cy="2078593"/>
              <a:chOff x="1321436" y="3861047"/>
              <a:chExt cx="1032927" cy="2078593"/>
            </a:xfrm>
          </p:grpSpPr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A3F28090-0F3D-419F-AF18-CDA5DE15CBF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3288" t="1129" r="-1"/>
              <a:stretch/>
            </p:blipFill>
            <p:spPr>
              <a:xfrm>
                <a:off x="1321436" y="3861047"/>
                <a:ext cx="1032927" cy="2078593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EB078B4A-30BB-4CAD-AE3C-8FBAFC3D5D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22076" b="16571"/>
              <a:stretch/>
            </p:blipFill>
            <p:spPr>
              <a:xfrm>
                <a:off x="1448272" y="3883852"/>
                <a:ext cx="779253" cy="57867"/>
              </a:xfrm>
              <a:prstGeom prst="rect">
                <a:avLst/>
              </a:prstGeom>
              <a:ln w="12700">
                <a:noFill/>
              </a:ln>
            </p:spPr>
          </p:pic>
        </p:grp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3550FCB3-B74E-4928-846C-D651B8AF8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93429" y="5833545"/>
              <a:ext cx="536938" cy="77943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BA78AEB-EC54-4B92-D10F-45E9EC8BC5E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509"/>
          <a:stretch/>
        </p:blipFill>
        <p:spPr>
          <a:xfrm>
            <a:off x="653047" y="1629936"/>
            <a:ext cx="1328400" cy="220219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3893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엔티티관계도 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A90B62F-48E2-B3A3-D390-D86D4406F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B014F3C-BFD2-4330-9559-0474D92B8D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42" t="4767" r="1103" b="1875"/>
          <a:stretch/>
        </p:blipFill>
        <p:spPr>
          <a:xfrm>
            <a:off x="1452481" y="1375488"/>
            <a:ext cx="6239039" cy="476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1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1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수행 단계별 주요 산출물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521185"/>
              </p:ext>
            </p:extLst>
          </p:nvPr>
        </p:nvGraphicFramePr>
        <p:xfrm>
          <a:off x="1187625" y="1412776"/>
          <a:ext cx="6010907" cy="462836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89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006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단계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산출물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일반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응용 소프트웨어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응용 하드웨어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4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모바일</a:t>
                      </a:r>
                      <a:r>
                        <a:rPr lang="ko-KR" altLang="en-US" sz="700" kern="0" spc="0" dirty="0">
                          <a:effectLst/>
                        </a:rPr>
                        <a:t> </a:t>
                      </a:r>
                      <a:r>
                        <a:rPr lang="en-US" sz="700" kern="0" spc="0" dirty="0">
                          <a:effectLst/>
                        </a:rPr>
                        <a:t>APP</a:t>
                      </a:r>
                      <a:endParaRPr 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∙Web </a:t>
                      </a:r>
                      <a:r>
                        <a:rPr lang="ko-KR" altLang="en-US" sz="700" kern="0" spc="0" dirty="0">
                          <a:effectLst/>
                        </a:rPr>
                        <a:t>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빅데이터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∙인공지능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∙블록체인 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</a:t>
                      </a:r>
                      <a:r>
                        <a:rPr lang="en-US" sz="700" kern="0" spc="0" dirty="0" err="1">
                          <a:effectLst/>
                        </a:rPr>
                        <a:t>IoT</a:t>
                      </a:r>
                      <a:endParaRPr 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>
                          <a:effectLst/>
                        </a:rPr>
                        <a:t>로봇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드론</a:t>
                      </a:r>
                      <a:r>
                        <a:rPr lang="ko-KR" altLang="en-US" sz="700" kern="0" spc="0" dirty="0">
                          <a:effectLst/>
                        </a:rPr>
                        <a:t> 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59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환경 분석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시장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기술 환경 분석서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설문조사 결과서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인터뷰 결과서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59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요구사항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분석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요구사항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effectLst/>
                        </a:rPr>
                        <a:t>유즈케이스</a:t>
                      </a:r>
                      <a:r>
                        <a:rPr lang="ko-KR" altLang="en-US" sz="800" kern="0" spc="0" dirty="0">
                          <a:effectLst/>
                        </a:rPr>
                        <a:t>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639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아키텍처 설계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서비스 구성도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시스템 구성도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서비스 흐름도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데이터 흐름도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△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UI/UX </a:t>
                      </a:r>
                      <a:r>
                        <a:rPr lang="ko-KR" altLang="en-US" sz="800" kern="0" spc="0" dirty="0">
                          <a:effectLst/>
                        </a:rPr>
                        <a:t>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△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하드웨어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센서 구성도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599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기능 설계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메뉴 구성도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화면 설계서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△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effectLst/>
                        </a:rPr>
                        <a:t>엔티티</a:t>
                      </a:r>
                      <a:r>
                        <a:rPr lang="ko-KR" altLang="en-US" sz="800" kern="0" spc="0" dirty="0">
                          <a:effectLst/>
                        </a:rPr>
                        <a:t> 관계도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기능 처리도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기능 흐름도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알고리즘 명세서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설명서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데이터 수집처리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하드웨어 설계도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059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개발 </a:t>
                      </a:r>
                      <a:r>
                        <a:rPr lang="en-US" altLang="ko-KR" sz="900" kern="0" spc="0" dirty="0">
                          <a:effectLst/>
                        </a:rPr>
                        <a:t>/ </a:t>
                      </a:r>
                      <a:r>
                        <a:rPr lang="ko-KR" altLang="en-US" sz="900" kern="0" spc="0" dirty="0">
                          <a:effectLst/>
                        </a:rPr>
                        <a:t>구현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프로그램 목록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테이블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핵심 소스코드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971600" y="6453336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87624" y="6453336"/>
            <a:ext cx="34563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※ ○ </a:t>
            </a:r>
            <a:r>
              <a:rPr lang="ko-KR" altLang="en-US" sz="1500" dirty="0"/>
              <a:t>필수</a:t>
            </a:r>
            <a:r>
              <a:rPr lang="en-US" altLang="ko-KR" sz="1500" dirty="0"/>
              <a:t>, △ </a:t>
            </a:r>
            <a:r>
              <a:rPr lang="ko-KR" altLang="en-US" sz="1500" dirty="0"/>
              <a:t>선택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6CE04A8-64C4-89A0-7F04-5A92DEC07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84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처리도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흐름도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D4B39F5-804F-9B1B-D36A-6A59865A6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C416DDF-B069-AF9F-E5CE-43E773C22ED7}"/>
              </a:ext>
            </a:extLst>
          </p:cNvPr>
          <p:cNvSpPr/>
          <p:nvPr/>
        </p:nvSpPr>
        <p:spPr>
          <a:xfrm>
            <a:off x="830754" y="1443855"/>
            <a:ext cx="1339547" cy="45477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프로그램 실행</a:t>
            </a:r>
          </a:p>
        </p:txBody>
      </p:sp>
      <p:sp>
        <p:nvSpPr>
          <p:cNvPr id="5" name="순서도: 판단 4">
            <a:extLst>
              <a:ext uri="{FF2B5EF4-FFF2-40B4-BE49-F238E27FC236}">
                <a16:creationId xmlns:a16="http://schemas.microsoft.com/office/drawing/2014/main" id="{50E63E30-198B-5E25-1B5D-51149BD3AED4}"/>
              </a:ext>
            </a:extLst>
          </p:cNvPr>
          <p:cNvSpPr/>
          <p:nvPr/>
        </p:nvSpPr>
        <p:spPr>
          <a:xfrm>
            <a:off x="2505097" y="2279077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마스크 추천</a:t>
            </a:r>
          </a:p>
        </p:txBody>
      </p:sp>
      <p:sp>
        <p:nvSpPr>
          <p:cNvPr id="6" name="원통형 5">
            <a:extLst>
              <a:ext uri="{FF2B5EF4-FFF2-40B4-BE49-F238E27FC236}">
                <a16:creationId xmlns:a16="http://schemas.microsoft.com/office/drawing/2014/main" id="{CCBB0F25-8E51-650B-9801-4AC04FAE1966}"/>
              </a:ext>
            </a:extLst>
          </p:cNvPr>
          <p:cNvSpPr/>
          <p:nvPr/>
        </p:nvSpPr>
        <p:spPr>
          <a:xfrm>
            <a:off x="2758174" y="1396734"/>
            <a:ext cx="1339547" cy="549014"/>
          </a:xfrm>
          <a:prstGeom prst="ca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네이버 쇼핑 </a:t>
            </a:r>
            <a:r>
              <a:rPr lang="en-US" altLang="ko-KR" sz="1050" dirty="0">
                <a:solidFill>
                  <a:schemeClr val="tx1"/>
                </a:solidFill>
              </a:rPr>
              <a:t>API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52862B0-20C6-644A-5610-D22CAD896835}"/>
              </a:ext>
            </a:extLst>
          </p:cNvPr>
          <p:cNvSpPr/>
          <p:nvPr/>
        </p:nvSpPr>
        <p:spPr>
          <a:xfrm>
            <a:off x="827584" y="2293031"/>
            <a:ext cx="1339547" cy="45477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로그인 </a:t>
            </a:r>
            <a:r>
              <a:rPr lang="en-US" altLang="ko-KR" sz="1050" dirty="0">
                <a:solidFill>
                  <a:schemeClr val="tx1"/>
                </a:solidFill>
              </a:rPr>
              <a:t>/ </a:t>
            </a:r>
            <a:r>
              <a:rPr lang="ko-KR" altLang="en-US" sz="105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19" name="원통형 18">
            <a:extLst>
              <a:ext uri="{FF2B5EF4-FFF2-40B4-BE49-F238E27FC236}">
                <a16:creationId xmlns:a16="http://schemas.microsoft.com/office/drawing/2014/main" id="{BA5314B8-786C-688A-8EE8-2090ECD6AE00}"/>
              </a:ext>
            </a:extLst>
          </p:cNvPr>
          <p:cNvSpPr/>
          <p:nvPr/>
        </p:nvSpPr>
        <p:spPr>
          <a:xfrm>
            <a:off x="827584" y="3196959"/>
            <a:ext cx="1339547" cy="549014"/>
          </a:xfrm>
          <a:prstGeom prst="ca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사용자 정보 </a:t>
            </a:r>
            <a:r>
              <a:rPr lang="en-US" altLang="ko-KR" sz="1050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20" name="순서도: 판단 19">
            <a:extLst>
              <a:ext uri="{FF2B5EF4-FFF2-40B4-BE49-F238E27FC236}">
                <a16:creationId xmlns:a16="http://schemas.microsoft.com/office/drawing/2014/main" id="{8C130737-6E0B-54BA-9D72-18252F6BE575}"/>
              </a:ext>
            </a:extLst>
          </p:cNvPr>
          <p:cNvSpPr/>
          <p:nvPr/>
        </p:nvSpPr>
        <p:spPr>
          <a:xfrm>
            <a:off x="4486366" y="2276315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얼굴형 분류</a:t>
            </a:r>
          </a:p>
        </p:txBody>
      </p:sp>
      <p:sp>
        <p:nvSpPr>
          <p:cNvPr id="23" name="순서도: 판단 22">
            <a:extLst>
              <a:ext uri="{FF2B5EF4-FFF2-40B4-BE49-F238E27FC236}">
                <a16:creationId xmlns:a16="http://schemas.microsoft.com/office/drawing/2014/main" id="{925418FF-93CD-85F3-5881-17E9F24B9F1F}"/>
              </a:ext>
            </a:extLst>
          </p:cNvPr>
          <p:cNvSpPr/>
          <p:nvPr/>
        </p:nvSpPr>
        <p:spPr>
          <a:xfrm>
            <a:off x="4486366" y="2922452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퍼스널 컬러</a:t>
            </a:r>
          </a:p>
        </p:txBody>
      </p:sp>
      <p:sp>
        <p:nvSpPr>
          <p:cNvPr id="24" name="순서도: 판단 23">
            <a:extLst>
              <a:ext uri="{FF2B5EF4-FFF2-40B4-BE49-F238E27FC236}">
                <a16:creationId xmlns:a16="http://schemas.microsoft.com/office/drawing/2014/main" id="{48E9B2D3-60D0-1CE2-133D-6DEEB683D0E3}"/>
              </a:ext>
            </a:extLst>
          </p:cNvPr>
          <p:cNvSpPr/>
          <p:nvPr/>
        </p:nvSpPr>
        <p:spPr>
          <a:xfrm>
            <a:off x="4497295" y="3596078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기상 환경</a:t>
            </a:r>
          </a:p>
        </p:txBody>
      </p:sp>
      <p:sp>
        <p:nvSpPr>
          <p:cNvPr id="26" name="순서도: 판단 25">
            <a:extLst>
              <a:ext uri="{FF2B5EF4-FFF2-40B4-BE49-F238E27FC236}">
                <a16:creationId xmlns:a16="http://schemas.microsoft.com/office/drawing/2014/main" id="{15C815E2-3E4C-99AA-4E09-E24F37C19D9D}"/>
              </a:ext>
            </a:extLst>
          </p:cNvPr>
          <p:cNvSpPr/>
          <p:nvPr/>
        </p:nvSpPr>
        <p:spPr>
          <a:xfrm>
            <a:off x="4486366" y="4269704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가상 착용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E7FBF82-1C4C-2CDD-AA37-5B27C00EBF9E}"/>
              </a:ext>
            </a:extLst>
          </p:cNvPr>
          <p:cNvSpPr/>
          <p:nvPr/>
        </p:nvSpPr>
        <p:spPr>
          <a:xfrm>
            <a:off x="6764015" y="2317935"/>
            <a:ext cx="1339547" cy="45477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</a:rPr>
              <a:t>MLKit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1" name="원통형 30">
            <a:extLst>
              <a:ext uri="{FF2B5EF4-FFF2-40B4-BE49-F238E27FC236}">
                <a16:creationId xmlns:a16="http://schemas.microsoft.com/office/drawing/2014/main" id="{DBD45456-5934-6CD8-A116-59538712C017}"/>
              </a:ext>
            </a:extLst>
          </p:cNvPr>
          <p:cNvSpPr/>
          <p:nvPr/>
        </p:nvSpPr>
        <p:spPr>
          <a:xfrm>
            <a:off x="6764015" y="3579493"/>
            <a:ext cx="1339547" cy="549014"/>
          </a:xfrm>
          <a:prstGeom prst="ca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공공데이터 포탈 </a:t>
            </a:r>
            <a:r>
              <a:rPr lang="en-US" altLang="ko-KR" sz="1050" dirty="0">
                <a:solidFill>
                  <a:schemeClr val="tx1"/>
                </a:solidFill>
              </a:rPr>
              <a:t>API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D3A3EF5-121D-B93B-0686-3660433FA88A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 flipH="1">
            <a:off x="1497358" y="1898627"/>
            <a:ext cx="3170" cy="394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CEDFA31-33B8-1EB3-5F7E-3434DFB5BA6F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1497358" y="2747803"/>
            <a:ext cx="0" cy="449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026CED4-6FA1-228F-7BC2-D1475CF67876}"/>
              </a:ext>
            </a:extLst>
          </p:cNvPr>
          <p:cNvCxnSpPr>
            <a:cxnSpLocks/>
            <a:stCxn id="6" idx="3"/>
            <a:endCxn id="5" idx="0"/>
          </p:cNvCxnSpPr>
          <p:nvPr/>
        </p:nvCxnSpPr>
        <p:spPr>
          <a:xfrm>
            <a:off x="3427948" y="1945748"/>
            <a:ext cx="2589" cy="33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F7DF2FE-947A-FC96-4F32-B9AD99A03DBC}"/>
              </a:ext>
            </a:extLst>
          </p:cNvPr>
          <p:cNvCxnSpPr>
            <a:cxnSpLocks/>
            <a:stCxn id="5" idx="3"/>
            <a:endCxn id="20" idx="1"/>
          </p:cNvCxnSpPr>
          <p:nvPr/>
        </p:nvCxnSpPr>
        <p:spPr>
          <a:xfrm flipV="1">
            <a:off x="4355976" y="2550822"/>
            <a:ext cx="130390" cy="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D7F316AD-9EDA-2DDB-7844-DFFE4B5E9219}"/>
              </a:ext>
            </a:extLst>
          </p:cNvPr>
          <p:cNvCxnSpPr>
            <a:cxnSpLocks/>
            <a:endCxn id="23" idx="1"/>
          </p:cNvCxnSpPr>
          <p:nvPr/>
        </p:nvCxnSpPr>
        <p:spPr>
          <a:xfrm rot="16200000" flipH="1">
            <a:off x="4098103" y="2808695"/>
            <a:ext cx="646137" cy="1303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72F0AE83-D45B-70E8-F0E5-D10EC009CE09}"/>
              </a:ext>
            </a:extLst>
          </p:cNvPr>
          <p:cNvCxnSpPr>
            <a:cxnSpLocks/>
            <a:stCxn id="5" idx="3"/>
            <a:endCxn id="24" idx="1"/>
          </p:cNvCxnSpPr>
          <p:nvPr/>
        </p:nvCxnSpPr>
        <p:spPr>
          <a:xfrm>
            <a:off x="4355976" y="2553584"/>
            <a:ext cx="141319" cy="1317001"/>
          </a:xfrm>
          <a:prstGeom prst="bentConnector3">
            <a:avLst>
              <a:gd name="adj1" fmla="val -33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03E6639-C8CC-2A49-1070-E32DBD03623F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6327434" y="2545321"/>
            <a:ext cx="436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33C087A-CD39-EA65-4493-262EA0777211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6348174" y="3854000"/>
            <a:ext cx="415841" cy="2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4F7835A3-73DC-A90B-D62F-9BC745A6F4E8}"/>
              </a:ext>
            </a:extLst>
          </p:cNvPr>
          <p:cNvCxnSpPr>
            <a:cxnSpLocks/>
            <a:stCxn id="5" idx="2"/>
            <a:endCxn id="19" idx="3"/>
          </p:cNvCxnSpPr>
          <p:nvPr/>
        </p:nvCxnSpPr>
        <p:spPr>
          <a:xfrm rot="5400000">
            <a:off x="2005007" y="2320443"/>
            <a:ext cx="917882" cy="1933179"/>
          </a:xfrm>
          <a:prstGeom prst="bentConnector3">
            <a:avLst>
              <a:gd name="adj1" fmla="val 2994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D3B1CE8-2EC3-D9C5-8318-86E90069B882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3427947" y="4544211"/>
            <a:ext cx="10584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순서도: 판단 32">
            <a:extLst>
              <a:ext uri="{FF2B5EF4-FFF2-40B4-BE49-F238E27FC236}">
                <a16:creationId xmlns:a16="http://schemas.microsoft.com/office/drawing/2014/main" id="{221C762B-7E7E-F6C9-543A-D4E9986D5D9E}"/>
              </a:ext>
            </a:extLst>
          </p:cNvPr>
          <p:cNvSpPr/>
          <p:nvPr/>
        </p:nvSpPr>
        <p:spPr>
          <a:xfrm>
            <a:off x="4497295" y="5010527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마스크 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 err="1">
                <a:solidFill>
                  <a:schemeClr val="tx1"/>
                </a:solidFill>
              </a:rPr>
              <a:t>알리미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E858271-463E-4160-E154-1BED8253C418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3438876" y="5285034"/>
            <a:ext cx="10584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순서도: 판단 45">
            <a:extLst>
              <a:ext uri="{FF2B5EF4-FFF2-40B4-BE49-F238E27FC236}">
                <a16:creationId xmlns:a16="http://schemas.microsoft.com/office/drawing/2014/main" id="{4EF2C5E7-B4D9-932F-7F60-872CEBD0FBCE}"/>
              </a:ext>
            </a:extLst>
          </p:cNvPr>
          <p:cNvSpPr/>
          <p:nvPr/>
        </p:nvSpPr>
        <p:spPr>
          <a:xfrm>
            <a:off x="6481153" y="5003960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정보 조회</a:t>
            </a:r>
          </a:p>
        </p:txBody>
      </p:sp>
      <p:sp>
        <p:nvSpPr>
          <p:cNvPr id="48" name="순서도: 판단 47">
            <a:extLst>
              <a:ext uri="{FF2B5EF4-FFF2-40B4-BE49-F238E27FC236}">
                <a16:creationId xmlns:a16="http://schemas.microsoft.com/office/drawing/2014/main" id="{D3163FDE-3754-8655-E76C-B255EC08CB4E}"/>
              </a:ext>
            </a:extLst>
          </p:cNvPr>
          <p:cNvSpPr/>
          <p:nvPr/>
        </p:nvSpPr>
        <p:spPr>
          <a:xfrm>
            <a:off x="6481153" y="5676211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구매 시기</a:t>
            </a:r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D58AFC90-B54D-9EC1-763A-0AA9A72F63B8}"/>
              </a:ext>
            </a:extLst>
          </p:cNvPr>
          <p:cNvCxnSpPr>
            <a:cxnSpLocks/>
            <a:stCxn id="33" idx="3"/>
            <a:endCxn id="48" idx="1"/>
          </p:cNvCxnSpPr>
          <p:nvPr/>
        </p:nvCxnSpPr>
        <p:spPr>
          <a:xfrm>
            <a:off x="6348174" y="5285034"/>
            <a:ext cx="132979" cy="665684"/>
          </a:xfrm>
          <a:prstGeom prst="bentConnector3">
            <a:avLst>
              <a:gd name="adj1" fmla="val -67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0EB9C53-64F9-FD04-675F-A0DE9F755BF3}"/>
              </a:ext>
            </a:extLst>
          </p:cNvPr>
          <p:cNvCxnSpPr>
            <a:cxnSpLocks/>
            <a:stCxn id="33" idx="3"/>
            <a:endCxn id="46" idx="1"/>
          </p:cNvCxnSpPr>
          <p:nvPr/>
        </p:nvCxnSpPr>
        <p:spPr>
          <a:xfrm flipV="1">
            <a:off x="6348174" y="5278467"/>
            <a:ext cx="132979" cy="6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502EB72C-09EF-415F-80B1-6F4983CE3ADF}"/>
              </a:ext>
            </a:extLst>
          </p:cNvPr>
          <p:cNvSpPr/>
          <p:nvPr/>
        </p:nvSpPr>
        <p:spPr>
          <a:xfrm>
            <a:off x="6764015" y="2976733"/>
            <a:ext cx="1339547" cy="45477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Flask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2F8BFB1-13B5-498C-964A-79C045FC28D7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6327434" y="3204119"/>
            <a:ext cx="436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28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알고리즘 명세서 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40035" y="1556792"/>
            <a:ext cx="3850675" cy="4248472"/>
          </a:xfrm>
          <a:prstGeom prst="rect">
            <a:avLst/>
          </a:prstGeom>
        </p:spPr>
      </p:pic>
      <p:sp>
        <p:nvSpPr>
          <p:cNvPr id="58" name="TextBox 52"/>
          <p:cNvSpPr txBox="1"/>
          <p:nvPr/>
        </p:nvSpPr>
        <p:spPr>
          <a:xfrm>
            <a:off x="4572000" y="1688318"/>
            <a:ext cx="4411652" cy="3240360"/>
          </a:xfrm>
          <a:prstGeom prst="rect">
            <a:avLst/>
          </a:prstGeom>
        </p:spPr>
        <p:txBody>
          <a:bodyPr wrap="square"/>
          <a:lstStyle/>
          <a:p>
            <a:pPr marL="171360" indent="-17136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u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얼굴형 분석 알고리즘 시나리오 </a:t>
            </a:r>
            <a:endParaRPr kumimoji="0" lang="en-US" altLang="ko-KR" sz="12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171360" indent="-17136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u"/>
              <a:defRPr/>
            </a:pPr>
            <a:endParaRPr kumimoji="0" lang="ko-KR" altLang="en-US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실시간으로 전달받은 사용자의 얼굴을 인식한다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endParaRPr kumimoji="0" lang="en-US" altLang="ko-KR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사용자의 얼굴을 인식하여 얼굴을 사각형 모양으로 자른다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endParaRPr kumimoji="0" lang="en-US" altLang="ko-KR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잘라낸 얼굴의 이미지를 비트맵으로 변환하여 학습된 딥러닝 모델에 적용할 수 있도록 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endParaRPr kumimoji="0" lang="en-US" altLang="ko-KR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비트맵 변환 여부를 확인한다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endParaRPr kumimoji="0" lang="en-US" altLang="ko-KR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미리 학습된 딥러닝 모델에 비트맵으로 변환된 이미지를 입력 값으로 넣어 얼굴형을 분석한다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알고리즘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명세서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A833FA9-1541-02A5-6BAD-C87A8BD57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DECC0539-CE02-AF9E-CC6A-E2AEE83837A4}"/>
              </a:ext>
            </a:extLst>
          </p:cNvPr>
          <p:cNvSpPr txBox="1"/>
          <p:nvPr/>
        </p:nvSpPr>
        <p:spPr>
          <a:xfrm>
            <a:off x="4572000" y="1731974"/>
            <a:ext cx="43497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kumimoji="0" lang="ko-KR" altLang="en-US" sz="1200" b="0" i="0" u="none" strike="noStrike" kern="1200" cap="none" spc="0" normalizeH="0" baseline="0" dirty="0">
                <a:latin typeface="맑은 고딕"/>
                <a:ea typeface="맑은 고딕"/>
                <a:cs typeface="맑은 고딕"/>
              </a:rPr>
              <a:t> 마스크 </a:t>
            </a:r>
            <a:r>
              <a:rPr kumimoji="0" lang="en-US" altLang="ko-KR" sz="1200" b="0" i="0" u="none" strike="noStrike" kern="1200" cap="none" spc="0" normalizeH="0" baseline="0" dirty="0">
                <a:latin typeface="맑은 고딕"/>
                <a:ea typeface="맑은 고딕"/>
                <a:cs typeface="맑은 고딕"/>
              </a:rPr>
              <a:t>KF </a:t>
            </a:r>
            <a:r>
              <a:rPr kumimoji="0" lang="ko-KR" altLang="en-US" sz="1200" b="0" i="0" u="none" strike="noStrike" kern="1200" cap="none" spc="0" normalizeH="0" baseline="0" dirty="0">
                <a:latin typeface="맑은 고딕"/>
                <a:ea typeface="맑은 고딕"/>
                <a:cs typeface="맑은 고딕"/>
              </a:rPr>
              <a:t>등급 추천 알고리즘 시나리오 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현 위치를 파악한다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buFont typeface="+mj-ea"/>
              <a:buAutoNum type="circleNumDbPlain"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파악된 위치에 대한 미세먼지 농도가 측정되었는지 확인한다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공공데이터 포탈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이용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위치에서 미세먼지 농도를 측정할 수 없다면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미측정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텍스트를 출력한다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buFont typeface="+mj-ea"/>
              <a:buAutoNum type="circleNumDbPlain"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기상 정보에서 미세먼지 수치가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좋음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혹은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보통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이라면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덴탈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마스크 착용 혹은 미착용을 추천한다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만약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나쁨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이라면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KF 80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마스크를 추천하고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매우 나쁨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＇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이라면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KF 94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등급의 마스크를 추천한다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DD4972-6C54-727B-8F0C-21EB48C420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280" y="1731974"/>
            <a:ext cx="3859612" cy="391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4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알고리즘 명세서 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58" name="TextBox 52"/>
          <p:cNvSpPr txBox="1"/>
          <p:nvPr/>
        </p:nvSpPr>
        <p:spPr>
          <a:xfrm>
            <a:off x="4572000" y="1688317"/>
            <a:ext cx="4349744" cy="3695771"/>
          </a:xfrm>
          <a:prstGeom prst="rect">
            <a:avLst/>
          </a:prstGeom>
        </p:spPr>
        <p:txBody>
          <a:bodyPr wrap="square"/>
          <a:lstStyle/>
          <a:p>
            <a:pPr marL="171360" indent="-17136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u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퍼스널 컬러 분석 알고리즘 시나리오</a:t>
            </a:r>
            <a:b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</a:br>
            <a:endParaRPr kumimoji="0" lang="ko-KR" altLang="en-US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①"/>
              <a:defRPr/>
            </a:pPr>
            <a:r>
              <a:rPr lang="ko-KR" altLang="en-US" sz="120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사용자로부터 이미지를 입력 받는다</a:t>
            </a:r>
            <a: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①"/>
              <a:defRPr/>
            </a:pPr>
            <a:endParaRPr kumimoji="0" lang="en-US" altLang="ko-KR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②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사용자의 얼굴을 인식하여 눈썹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눈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볼의 특징 값을 추출  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②"/>
              <a:defRPr/>
            </a:pPr>
            <a:endParaRPr kumimoji="0" lang="en-US" altLang="ko-KR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③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추출한 특징 값을 바탕으로 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K-means 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알고리즘을 </a:t>
            </a:r>
            <a:r>
              <a:rPr lang="ko-KR" altLang="en-US" sz="120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이용하여 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각 영역의 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RGB 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값을 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Lab 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값으로 변환하여 퍼스널 컬러 분석에 적용할 수 있도록 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③"/>
              <a:defRPr/>
            </a:pPr>
            <a:endParaRPr kumimoji="0" lang="en-US" altLang="ko-KR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④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미리 작성된 퍼스널 컬러 분석 코드에 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Lab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로 변환된 색상을 입력 값으로 넣어 퍼스널 컬러를 분석한다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C975B9-67EA-E282-553E-3D704B163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04683" y="2066709"/>
            <a:ext cx="4126805" cy="320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28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알고리즘 상세 설명서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5" y="1473902"/>
            <a:ext cx="8740117" cy="17844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234302" y="3442272"/>
            <a:ext cx="8728070" cy="274480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F12B01-31D2-C223-0A96-F54EE517D313}"/>
              </a:ext>
            </a:extLst>
          </p:cNvPr>
          <p:cNvSpPr txBox="1"/>
          <p:nvPr/>
        </p:nvSpPr>
        <p:spPr>
          <a:xfrm>
            <a:off x="395536" y="1657868"/>
            <a:ext cx="828092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◆"/>
            </a:pPr>
            <a:r>
              <a:rPr lang="ko-KR" altLang="en-US" dirty="0">
                <a:latin typeface="+mn-ea"/>
              </a:rPr>
              <a:t>K-</a:t>
            </a:r>
            <a:r>
              <a:rPr lang="ko-KR" altLang="en-US" dirty="0" err="1">
                <a:latin typeface="+mn-ea"/>
              </a:rPr>
              <a:t>Means</a:t>
            </a:r>
            <a:r>
              <a:rPr lang="ko-KR" altLang="en-US" dirty="0">
                <a:latin typeface="+mn-ea"/>
              </a:rPr>
              <a:t> 알고리즘</a:t>
            </a:r>
          </a:p>
          <a:p>
            <a:r>
              <a:rPr lang="ko-KR" altLang="en-US" sz="1600" dirty="0">
                <a:latin typeface="+mj-lt"/>
              </a:rPr>
              <a:t>K-</a:t>
            </a:r>
            <a:r>
              <a:rPr lang="en-US" altLang="ko-KR" sz="1600" dirty="0">
                <a:latin typeface="+mj-lt"/>
              </a:rPr>
              <a:t>M</a:t>
            </a:r>
            <a:r>
              <a:rPr lang="ko-KR" altLang="en-US" sz="1600" dirty="0" err="1">
                <a:latin typeface="+mj-lt"/>
              </a:rPr>
              <a:t>eans</a:t>
            </a:r>
            <a:r>
              <a:rPr lang="ko-KR" altLang="en-US" sz="1600" dirty="0">
                <a:latin typeface="+mj-lt"/>
              </a:rPr>
              <a:t> 알고리즘은 데이터를 k 개의 군집으로 묶는 알고리즘이다. 다시 말해 비슷한 특성을 지닌 데이터들끼리 묶어 k 개의 군집으로 군집화 하는 대표적인 군집화 기법이다. 이 알고리즘을 이용하여 이미지 속 추출한 특징 값인 뺨, 눈, 눈썹 영역의 대표색인 </a:t>
            </a:r>
            <a:r>
              <a:rPr lang="ko-KR" altLang="en-US" sz="1600" dirty="0" err="1">
                <a:latin typeface="+mj-lt"/>
              </a:rPr>
              <a:t>RGB의</a:t>
            </a:r>
            <a:r>
              <a:rPr lang="ko-KR" altLang="en-US" sz="1600" dirty="0">
                <a:latin typeface="+mj-lt"/>
              </a:rPr>
              <a:t> 평균 값을 추출한다. 추출한 평균 값은 웜 값의 기준치에 가까우면 웜</a:t>
            </a:r>
            <a:r>
              <a:rPr lang="en-US" altLang="ko-KR" sz="1600" dirty="0">
                <a:latin typeface="+mj-lt"/>
              </a:rPr>
              <a:t>, </a:t>
            </a:r>
            <a:r>
              <a:rPr lang="ko-KR" altLang="en-US" sz="1600" dirty="0">
                <a:latin typeface="+mj-lt"/>
              </a:rPr>
              <a:t>멀면 쿨로 판정하는 역할로 활용된다</a:t>
            </a:r>
            <a:r>
              <a:rPr lang="en-US" altLang="ko-KR" sz="1600" dirty="0">
                <a:latin typeface="+mj-lt"/>
              </a:rPr>
              <a:t>.</a:t>
            </a:r>
            <a:endParaRPr lang="ko-KR" altLang="en-US" sz="1600" dirty="0">
              <a:latin typeface="+mj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3A0A2D-8384-237C-E3E2-61C3B6A4C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4328" y="3533187"/>
            <a:ext cx="4975969" cy="256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260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7383A16-5635-0437-DF36-FA93CB25E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graphicFrame>
        <p:nvGraphicFramePr>
          <p:cNvPr id="15" name="표 1">
            <a:extLst>
              <a:ext uri="{FF2B5EF4-FFF2-40B4-BE49-F238E27FC236}">
                <a16:creationId xmlns:a16="http://schemas.microsoft.com/office/drawing/2014/main" id="{CEEEE59F-A97D-D025-4FB5-FE9408EF2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500956"/>
              </p:ext>
            </p:extLst>
          </p:nvPr>
        </p:nvGraphicFramePr>
        <p:xfrm>
          <a:off x="298210" y="1216520"/>
          <a:ext cx="8551067" cy="5139831"/>
        </p:xfrm>
        <a:graphic>
          <a:graphicData uri="http://schemas.openxmlformats.org/drawingml/2006/table">
            <a:tbl>
              <a:tblPr/>
              <a:tblGrid>
                <a:gridCol w="1237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7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546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분류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546">
                <a:tc row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로그인 및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회원가입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회원가입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73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로그인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546">
                <a:tc row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게시판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자유게시판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Q&amp;A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게시판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546">
                <a:tc rowSpan="3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마스크 유형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추천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얼굴형 분류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얼굴형별 마스크 유형 추천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C-003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유형 미리보기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546">
                <a:tc rowSpan="3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마스크 색상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추천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퍼스널 컬러 진단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퍼스널컬러별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 마스크 색상 추천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D-003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색상 미리보기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7546">
                <a:tc rowSpan="3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마스크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KF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등급 추천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현 위치 미세먼지 확인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KF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등급 추천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E-003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  <a:cs typeface="+mn-cs"/>
                        </a:rPr>
                        <a:t>마스크 구매 링크 연결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391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graphicFrame>
        <p:nvGraphicFramePr>
          <p:cNvPr id="1029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324651"/>
              </p:ext>
            </p:extLst>
          </p:nvPr>
        </p:nvGraphicFramePr>
        <p:xfrm>
          <a:off x="296466" y="1232402"/>
          <a:ext cx="8551067" cy="4932910"/>
        </p:xfrm>
        <a:graphic>
          <a:graphicData uri="http://schemas.openxmlformats.org/drawingml/2006/table">
            <a:tbl>
              <a:tblPr/>
              <a:tblGrid>
                <a:gridCol w="1237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7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3291">
                <a:tc rowSpan="4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마스크 가상 착용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추천 마스크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가상착용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29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선택 마스크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가상착용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29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F-003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SNS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 공유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29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F-004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가상착용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 이미지 캡쳐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291">
                <a:tc rowSpan="3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마이페이지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얼굴형 분류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3291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퍼스널컬러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 진단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3291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G-003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사용자 정보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3291">
                <a:tc rowSpan="3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마스크 알리미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등록 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3291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제거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329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H-003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구매 시기 알림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테이블 정의서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111444" y="1276243"/>
            <a:ext cx="8739404" cy="5105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F4E6C35-F955-4FF0-D707-B921DB135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388BBC-19DD-93CA-3EBB-7977D7275FD6}"/>
              </a:ext>
            </a:extLst>
          </p:cNvPr>
          <p:cNvSpPr txBox="1"/>
          <p:nvPr/>
        </p:nvSpPr>
        <p:spPr>
          <a:xfrm>
            <a:off x="107504" y="1362191"/>
            <a:ext cx="4072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테이블 구성도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770087-A4F2-4F91-AB82-E4A91284FE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42" t="4767" r="1103" b="1875"/>
          <a:stretch/>
        </p:blipFill>
        <p:spPr>
          <a:xfrm>
            <a:off x="1789345" y="1765351"/>
            <a:ext cx="5812291" cy="443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602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테이블 정의서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107504" y="1260701"/>
            <a:ext cx="8876148" cy="51206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F4E6C35-F955-4FF0-D707-B921DB135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F70A792-0B6A-45DF-ADCF-FA91B05E7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445" y="1385966"/>
            <a:ext cx="2779492" cy="24107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485A52A-8C31-4A7F-A70A-B2341999D8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7791" y="1378918"/>
            <a:ext cx="2692556" cy="23551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799249D-2AC5-4BED-ADC7-32A05C7B47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0357" y="3932707"/>
            <a:ext cx="2780580" cy="24107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9046D49-739E-469D-9B90-AE8DACC2C1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4493" y="4055022"/>
            <a:ext cx="2799151" cy="181373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58254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11612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3096344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  <a:cs typeface="+mj-cs"/>
              </a:rPr>
              <a:t> –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  <a:cs typeface="+mj-cs"/>
              </a:rPr>
              <a:t>카메라 연결</a:t>
            </a:r>
            <a:endParaRPr kumimoji="0" lang="ko-KR" altLang="en-US" sz="16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37F40C2-B06E-809B-09BA-A45F5DB11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69C9D17-E792-DC63-1A72-AD0D089CB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80" y="1209705"/>
            <a:ext cx="6367018" cy="509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59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7A746AB-9EDD-DD90-5E04-10255E898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191ADE6-5CDF-208D-72F4-EE7BF07570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356" y="1233892"/>
            <a:ext cx="2324331" cy="30569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EC34A05-E282-F5B6-5A69-3D2936028A58}"/>
              </a:ext>
            </a:extLst>
          </p:cNvPr>
          <p:cNvSpPr txBox="1"/>
          <p:nvPr/>
        </p:nvSpPr>
        <p:spPr>
          <a:xfrm>
            <a:off x="3016084" y="1794377"/>
            <a:ext cx="51845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한국 인구 </a:t>
            </a:r>
            <a:r>
              <a:rPr lang="en-US" altLang="ko-KR" sz="1400" dirty="0"/>
              <a:t>10</a:t>
            </a:r>
            <a:r>
              <a:rPr lang="ko-KR" altLang="en-US" sz="1400" dirty="0"/>
              <a:t>명 중 </a:t>
            </a:r>
            <a:r>
              <a:rPr lang="en-US" altLang="ko-KR" sz="1400" dirty="0"/>
              <a:t>6</a:t>
            </a:r>
            <a:r>
              <a:rPr lang="ko-KR" altLang="en-US" sz="1400" dirty="0"/>
              <a:t>명 가까이는 세계보건기구에서 권고한 수준의 </a:t>
            </a:r>
            <a:r>
              <a:rPr lang="en-US" altLang="ko-KR" sz="1400" dirty="0"/>
              <a:t>2</a:t>
            </a:r>
            <a:r>
              <a:rPr lang="ko-KR" altLang="en-US" sz="1400" dirty="0"/>
              <a:t>배가 넘는 초미세먼지에 노출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바이러스 뿐만 아니라 미세먼지</a:t>
            </a:r>
            <a:r>
              <a:rPr lang="en-US" altLang="ko-KR" sz="1400" dirty="0"/>
              <a:t>, </a:t>
            </a:r>
            <a:r>
              <a:rPr lang="ko-KR" altLang="en-US" sz="1400" dirty="0"/>
              <a:t>황사에 의한 마스크 수요가 있을 것이라 예상됨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COVID-19</a:t>
            </a:r>
            <a:r>
              <a:rPr lang="ko-KR" altLang="en-US" sz="1400" dirty="0"/>
              <a:t>의 재유행이 반복되면서 마스크 착용의 의무화는 당분간 지속될 것이라 예상됨</a:t>
            </a:r>
            <a:endParaRPr lang="en-US" altLang="ko-KR" sz="14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A88A4AD-F681-CD18-85BD-389F401720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277" y="4399955"/>
            <a:ext cx="2862124" cy="202599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51208D6-7313-3A66-4D39-66CF912D8362}"/>
              </a:ext>
            </a:extLst>
          </p:cNvPr>
          <p:cNvSpPr txBox="1"/>
          <p:nvPr/>
        </p:nvSpPr>
        <p:spPr>
          <a:xfrm>
            <a:off x="3419872" y="4506870"/>
            <a:ext cx="45764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안경 가상 착용</a:t>
            </a:r>
            <a:r>
              <a:rPr lang="en-US" altLang="ko-KR" sz="1400" dirty="0"/>
              <a:t>, </a:t>
            </a:r>
            <a:r>
              <a:rPr lang="ko-KR" altLang="en-US" sz="1400" dirty="0"/>
              <a:t> 가구 가상 배치 등 가상</a:t>
            </a:r>
            <a:r>
              <a:rPr lang="en-US" altLang="ko-KR" sz="1400" dirty="0"/>
              <a:t>/</a:t>
            </a:r>
            <a:r>
              <a:rPr lang="ko-KR" altLang="en-US" sz="1400" dirty="0"/>
              <a:t>증강현실 시장 규모가 점점 증가하는 동향을 보임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03884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11612" y="0"/>
            <a:ext cx="388432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367240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  <a:cs typeface="+mj-cs"/>
              </a:rPr>
              <a:t> – </a:t>
            </a:r>
            <a:r>
              <a:rPr lang="en-US" altLang="ko-KR" sz="1600" b="1" dirty="0" err="1">
                <a:solidFill>
                  <a:schemeClr val="bg1"/>
                </a:solidFill>
                <a:latin typeface="+mn-ea"/>
                <a:cs typeface="+mj-cs"/>
              </a:rPr>
              <a:t>Kmeans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  <a:cs typeface="+mj-cs"/>
              </a:rPr>
              <a:t>알고리즘</a:t>
            </a:r>
            <a:endParaRPr kumimoji="0" lang="ko-KR" altLang="en-US" sz="16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37F40C2-B06E-809B-09BA-A45F5DB11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2F42B76-F832-1EB3-84C8-56DE3989F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130" y="1352260"/>
            <a:ext cx="5268060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183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-6219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06123"/>
            <a:ext cx="496855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500" b="1" dirty="0" err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500" b="1" spc="-50" dirty="0">
                <a:solidFill>
                  <a:schemeClr val="bg1"/>
                </a:solidFill>
                <a:latin typeface="+mn-ea"/>
                <a:cs typeface="+mj-cs"/>
              </a:rPr>
              <a:t> – </a:t>
            </a:r>
            <a:r>
              <a:rPr lang="ko-KR" altLang="en-US" sz="1500" b="1" spc="-50" dirty="0">
                <a:solidFill>
                  <a:schemeClr val="bg1"/>
                </a:solidFill>
                <a:latin typeface="+mn-ea"/>
                <a:cs typeface="+mj-cs"/>
              </a:rPr>
              <a:t>마스크 </a:t>
            </a:r>
            <a:r>
              <a:rPr lang="en-US" altLang="ko-KR" sz="1500" b="1" spc="-50" dirty="0">
                <a:solidFill>
                  <a:schemeClr val="bg1"/>
                </a:solidFill>
                <a:latin typeface="+mn-ea"/>
                <a:cs typeface="+mj-cs"/>
              </a:rPr>
              <a:t>KF </a:t>
            </a:r>
            <a:r>
              <a:rPr lang="ko-KR" altLang="en-US" sz="1500" b="1" spc="-50" dirty="0">
                <a:solidFill>
                  <a:schemeClr val="bg1"/>
                </a:solidFill>
                <a:latin typeface="+mn-ea"/>
                <a:cs typeface="+mj-cs"/>
              </a:rPr>
              <a:t>등급</a:t>
            </a:r>
            <a:endParaRPr lang="en-US" altLang="ko-KR" sz="1500" b="1" spc="-50" dirty="0">
              <a:solidFill>
                <a:schemeClr val="bg1"/>
              </a:solidFill>
              <a:latin typeface="+mn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ko-KR" altLang="en-US" sz="1500" b="1" spc="-50" dirty="0">
                <a:solidFill>
                  <a:schemeClr val="bg1"/>
                </a:solidFill>
                <a:latin typeface="+mn-ea"/>
                <a:cs typeface="+mj-cs"/>
              </a:rPr>
              <a:t> 추천</a:t>
            </a:r>
            <a:endParaRPr lang="ko-KR" altLang="en-US" sz="15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CE77B3E-50F8-0E55-2A1C-FFB1E1A6F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8F8BC9B-41E7-B990-3BC6-C144EED419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473" y="1256829"/>
            <a:ext cx="6437285" cy="496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0943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583928"/>
            <a:ext cx="2998449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700" b="1" spc="-50">
                <a:solidFill>
                  <a:schemeClr val="bg1"/>
                </a:solidFill>
                <a:latin typeface="+mn-ea"/>
                <a:cs typeface="+mj-cs"/>
              </a:rPr>
              <a:t> – </a:t>
            </a:r>
            <a:r>
              <a:rPr lang="ko-KR" altLang="en-US" sz="1700" b="1" spc="-50">
                <a:solidFill>
                  <a:schemeClr val="bg1"/>
                </a:solidFill>
                <a:latin typeface="+mn-ea"/>
                <a:cs typeface="+mj-cs"/>
              </a:rPr>
              <a:t>얼굴형 분류 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01BFEB0-61D3-4B1D-9A79-E47AA544BB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1189064"/>
            <a:ext cx="7943792" cy="5102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49415" y="583928"/>
            <a:ext cx="2926441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700" b="1" spc="-50">
                <a:solidFill>
                  <a:schemeClr val="bg1"/>
                </a:solidFill>
                <a:latin typeface="+mn-ea"/>
                <a:cs typeface="+mj-cs"/>
              </a:rPr>
              <a:t> –</a:t>
            </a:r>
            <a:r>
              <a:rPr lang="ko-KR" altLang="en-US" sz="1700" b="1" spc="-50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en-US" altLang="ko-KR" sz="1700" b="1" spc="-50">
                <a:solidFill>
                  <a:schemeClr val="bg1"/>
                </a:solidFill>
                <a:latin typeface="+mn-ea"/>
                <a:cs typeface="+mj-cs"/>
              </a:rPr>
              <a:t>Tflite</a:t>
            </a:r>
            <a:r>
              <a:rPr lang="ko-KR" altLang="en-US" sz="1700" b="1" spc="-50">
                <a:solidFill>
                  <a:schemeClr val="bg1"/>
                </a:solidFill>
                <a:latin typeface="+mn-ea"/>
                <a:cs typeface="+mj-cs"/>
              </a:rPr>
              <a:t> 모델 연결 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23528" y="1377844"/>
            <a:ext cx="8374011" cy="46434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참조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개발 환경 및 설명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450882" y="1499733"/>
          <a:ext cx="8242236" cy="4792832"/>
        </p:xfrm>
        <a:graphic>
          <a:graphicData uri="http://schemas.openxmlformats.org/drawingml/2006/table">
            <a:tbl>
              <a:tblGrid>
                <a:gridCol w="825412"/>
                <a:gridCol w="1080120"/>
                <a:gridCol w="1440160"/>
                <a:gridCol w="4896544"/>
              </a:tblGrid>
              <a:tr h="440124">
                <a:tc gridSpan="2">
                  <a:txBody>
                    <a:bodyPr vert="horz" lIns="36000" tIns="36000" rIns="36000" bIns="3600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적용내역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92739">
                <a:tc rowSpan="6">
                  <a:txBody>
                    <a:bodyPr vert="horz" lIns="36000" tIns="36000" rIns="36000" bIns="3600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S/W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개발환경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rowSpan="3">
                  <a:txBody>
                    <a:bodyPr vert="horz" lIns="36000" tIns="36000" rIns="36000" bIns="3600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App</a:t>
                      </a:r>
                      <a:endParaRPr lang="en-US" altLang="ko-KR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Android Studio Arctic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Fox</a:t>
                      </a: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(2020.3.1)</a:t>
                      </a:r>
                      <a:endParaRPr 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rowSpan="2">
                  <a:txBody>
                    <a:bodyPr vert="horz" lIns="36000" tIns="36000" rIns="36000" bIns="36000" anchor="ctr" anchorCtr="0"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Android application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프로그램 개발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92739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Android SDK 31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JDK 17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785477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안드로이드 </a:t>
                      </a: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OS(5.0.1)</a:t>
                      </a:r>
                      <a:endParaRPr 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 운영체제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785477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2">
                  <a:txBody>
                    <a:bodyPr vert="horz" lIns="36000" tIns="36000" rIns="36000" bIns="3600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애플리케이션 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Ubuntu 22.04.LTS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운영체제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Android – PHP – MySQL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통신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785477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MySQL(8.0.28)</a:t>
                      </a:r>
                      <a:endParaRPr 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정보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별 마스크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각종 게시판 등의 데이터를 저장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관리하는 데이터 베이스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785477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딥러닝 모델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Tensorflow2</a:t>
                      </a:r>
                      <a:endParaRPr 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얼굴형 분류에 사용되는 이미지 다중 분류 모델 개발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참조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프로젝트 관리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2793828" cy="46193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3131840" y="1468773"/>
            <a:ext cx="2880320" cy="46193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6084168" y="1484784"/>
            <a:ext cx="2981592" cy="46193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7872" y="15166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/>
              <a:t>이슈관리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03848" y="14847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형상관리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7660" y="148478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프로젝트 관리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FCE3BD0-A277-0392-0CFB-A745352E8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71F5050-29CD-648D-AF39-DE65CE7E9D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160" y="1965915"/>
            <a:ext cx="2678262" cy="239276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0676D2E-F1C5-2BE3-2301-F71EA55F2E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0995" y="1960893"/>
            <a:ext cx="2678262" cy="239276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A8F1FE2-9F3F-617D-BAED-AE973CFDCC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8869" y="1960893"/>
            <a:ext cx="2840440" cy="6520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C02539-3AF4-43D2-6798-5DC6ADA959A5}"/>
              </a:ext>
            </a:extLst>
          </p:cNvPr>
          <p:cNvSpPr txBox="1"/>
          <p:nvPr/>
        </p:nvSpPr>
        <p:spPr>
          <a:xfrm>
            <a:off x="323528" y="4470476"/>
            <a:ext cx="2657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한이음</a:t>
            </a:r>
            <a:r>
              <a:rPr lang="ko-KR" altLang="en-US" sz="1400" dirty="0"/>
              <a:t> </a:t>
            </a:r>
            <a:r>
              <a:rPr lang="en-US" altLang="ko-KR" sz="1400" dirty="0"/>
              <a:t>GitLab Repository </a:t>
            </a:r>
            <a:r>
              <a:rPr lang="ko-KR" altLang="en-US" sz="1400" dirty="0"/>
              <a:t>이용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430540-0C14-7BEF-A8EF-9DFDB03720C2}"/>
              </a:ext>
            </a:extLst>
          </p:cNvPr>
          <p:cNvSpPr txBox="1"/>
          <p:nvPr/>
        </p:nvSpPr>
        <p:spPr>
          <a:xfrm>
            <a:off x="3203848" y="4470476"/>
            <a:ext cx="2657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한이음</a:t>
            </a:r>
            <a:r>
              <a:rPr lang="ko-KR" altLang="en-US" sz="1400" dirty="0"/>
              <a:t> </a:t>
            </a:r>
            <a:r>
              <a:rPr lang="en-US" altLang="ko-KR" sz="1400" dirty="0"/>
              <a:t>GitLab Repository </a:t>
            </a:r>
            <a:r>
              <a:rPr lang="ko-KR" altLang="en-US" sz="1400" dirty="0"/>
              <a:t>이용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CD9518-112D-5468-AF2C-E82953E7B6CC}"/>
              </a:ext>
            </a:extLst>
          </p:cNvPr>
          <p:cNvSpPr txBox="1"/>
          <p:nvPr/>
        </p:nvSpPr>
        <p:spPr>
          <a:xfrm>
            <a:off x="6168869" y="2687851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한이음</a:t>
            </a:r>
            <a:r>
              <a:rPr lang="ko-KR" altLang="en-US" sz="1400" dirty="0"/>
              <a:t> </a:t>
            </a:r>
            <a:r>
              <a:rPr lang="en-US" altLang="ko-KR" sz="1400" dirty="0"/>
              <a:t>GitLab Issue </a:t>
            </a:r>
            <a:r>
              <a:rPr lang="ko-KR" altLang="en-US" sz="1400" dirty="0"/>
              <a:t>이용</a:t>
            </a:r>
          </a:p>
        </p:txBody>
      </p:sp>
    </p:spTree>
    <p:extLst>
      <p:ext uri="{BB962C8B-B14F-4D97-AF65-F5344CB8AC3E}">
        <p14:creationId xmlns:p14="http://schemas.microsoft.com/office/powerpoint/2010/main" val="2835583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rgbClr val="3B5AA8"/>
                </a:solidFill>
              </a:rPr>
              <a:t>Thank you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직사각형 10"/>
          <p:cNvSpPr/>
          <p:nvPr/>
        </p:nvSpPr>
        <p:spPr>
          <a:xfrm>
            <a:off x="971600" y="6502764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6722443-407A-2C14-02A3-F9FB3D18D8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5550" y="29066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6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시장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기술 동향 분석</a:t>
            </a:r>
            <a:endParaRPr lang="en-US" altLang="ko-KR" sz="1700" b="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2C2AA41-4A8D-17E6-D527-BE3B9E91A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39371E31-B67E-1734-786F-1EBEC1835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57" y="4512173"/>
            <a:ext cx="8229599" cy="1652424"/>
          </a:xfrm>
        </p:spPr>
        <p:txBody>
          <a:bodyPr/>
          <a:lstStyle/>
          <a:p>
            <a:pPr>
              <a:defRPr/>
            </a:pPr>
            <a:r>
              <a:rPr lang="ko-KR" altLang="en-US" sz="1575" dirty="0"/>
              <a:t>코로나 </a:t>
            </a:r>
            <a:r>
              <a:rPr lang="en-US" altLang="ko-KR" sz="1575" dirty="0"/>
              <a:t>19</a:t>
            </a:r>
            <a:r>
              <a:rPr lang="ko-KR" altLang="en-US" sz="1575" dirty="0"/>
              <a:t> 발생 이후인 </a:t>
            </a:r>
            <a:r>
              <a:rPr lang="en-US" altLang="ko-KR" sz="1575" dirty="0"/>
              <a:t>2020</a:t>
            </a:r>
            <a:r>
              <a:rPr lang="ko-KR" altLang="en-US" sz="1575" dirty="0"/>
              <a:t>년도 소비자들이 패션에 대한 인식을 분석해본 결과</a:t>
            </a:r>
            <a:r>
              <a:rPr lang="en-US" altLang="ko-KR" sz="1575" dirty="0"/>
              <a:t>,</a:t>
            </a:r>
            <a:r>
              <a:rPr lang="ko-KR" altLang="en-US" sz="1575" dirty="0"/>
              <a:t> 마스크와 코로나 </a:t>
            </a:r>
            <a:r>
              <a:rPr lang="en-US" altLang="ko-KR" sz="1575" dirty="0"/>
              <a:t>19</a:t>
            </a:r>
            <a:r>
              <a:rPr lang="ko-KR" altLang="en-US" sz="1575" dirty="0"/>
              <a:t>가  상위에 도출되어 패션에 대한 코로나</a:t>
            </a:r>
            <a:r>
              <a:rPr lang="en-US" altLang="ko-KR" sz="1575" dirty="0"/>
              <a:t>19</a:t>
            </a:r>
            <a:r>
              <a:rPr lang="ko-KR" altLang="en-US" sz="1575" dirty="0"/>
              <a:t>의 영향력이 높음을 확인할 수 있었다</a:t>
            </a:r>
            <a:r>
              <a:rPr lang="en-US" altLang="ko-KR" sz="1575" dirty="0"/>
              <a:t>.</a:t>
            </a:r>
            <a:br>
              <a:rPr lang="en-US" altLang="ko-KR" sz="1575" dirty="0"/>
            </a:br>
            <a:r>
              <a:rPr lang="ko-KR" altLang="en-US" sz="1575" dirty="0"/>
              <a:t>  </a:t>
            </a:r>
          </a:p>
          <a:p>
            <a:pPr>
              <a:defRPr/>
            </a:pPr>
            <a:r>
              <a:rPr lang="ko-KR" altLang="en-US" sz="1575" dirty="0"/>
              <a:t>미세먼지</a:t>
            </a:r>
            <a:r>
              <a:rPr lang="en-US" altLang="ko-KR" sz="1575" dirty="0"/>
              <a:t>,</a:t>
            </a:r>
            <a:r>
              <a:rPr lang="ko-KR" altLang="en-US" sz="1575" dirty="0"/>
              <a:t> 코로나 </a:t>
            </a:r>
            <a:r>
              <a:rPr lang="en-US" altLang="ko-KR" sz="1575" dirty="0"/>
              <a:t>19 </a:t>
            </a:r>
            <a:r>
              <a:rPr lang="ko-KR" altLang="en-US" sz="1575" dirty="0"/>
              <a:t>와 같은 각종 전염병으로 인한 마스크 착용이 필수가 된 시대에 이제는 마스크가 건강만을 위한 것이 아닌 패션인 시대가 다가왔다</a:t>
            </a:r>
            <a:r>
              <a:rPr lang="en-US" altLang="ko-KR" sz="1575" dirty="0"/>
              <a:t>.</a:t>
            </a:r>
            <a:r>
              <a:rPr lang="ko-KR" altLang="en-US" sz="1575" dirty="0"/>
              <a:t> 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0B6D42D-408A-FCD2-4DA6-99F45A790F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12196" y="1304170"/>
            <a:ext cx="5607776" cy="30902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CD17BE1-997B-5BF9-7A9D-5FBF287E9F5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301832" y="1597855"/>
            <a:ext cx="3469325" cy="234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747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84A0373-720E-201C-2697-4A8420C87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3ED874D-C87B-F889-8F37-2CDBED68D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73219"/>
              </p:ext>
            </p:extLst>
          </p:nvPr>
        </p:nvGraphicFramePr>
        <p:xfrm>
          <a:off x="107504" y="1283908"/>
          <a:ext cx="8496944" cy="4881395"/>
        </p:xfrm>
        <a:graphic>
          <a:graphicData uri="http://schemas.openxmlformats.org/drawingml/2006/table">
            <a:tbl>
              <a:tblPr/>
              <a:tblGrid>
                <a:gridCol w="781296">
                  <a:extLst>
                    <a:ext uri="{9D8B030D-6E8A-4147-A177-3AD203B41FA5}">
                      <a16:colId xmlns:a16="http://schemas.microsoft.com/office/drawing/2014/main" val="2179959536"/>
                    </a:ext>
                  </a:extLst>
                </a:gridCol>
                <a:gridCol w="978011">
                  <a:extLst>
                    <a:ext uri="{9D8B030D-6E8A-4147-A177-3AD203B41FA5}">
                      <a16:colId xmlns:a16="http://schemas.microsoft.com/office/drawing/2014/main" val="3268091421"/>
                    </a:ext>
                  </a:extLst>
                </a:gridCol>
                <a:gridCol w="978011">
                  <a:extLst>
                    <a:ext uri="{9D8B030D-6E8A-4147-A177-3AD203B41FA5}">
                      <a16:colId xmlns:a16="http://schemas.microsoft.com/office/drawing/2014/main" val="1865652390"/>
                    </a:ext>
                  </a:extLst>
                </a:gridCol>
                <a:gridCol w="2879813">
                  <a:extLst>
                    <a:ext uri="{9D8B030D-6E8A-4147-A177-3AD203B41FA5}">
                      <a16:colId xmlns:a16="http://schemas.microsoft.com/office/drawing/2014/main" val="1217087914"/>
                    </a:ext>
                  </a:extLst>
                </a:gridCol>
                <a:gridCol w="2879813">
                  <a:extLst>
                    <a:ext uri="{9D8B030D-6E8A-4147-A177-3AD203B41FA5}">
                      <a16:colId xmlns:a16="http://schemas.microsoft.com/office/drawing/2014/main" val="4122948485"/>
                    </a:ext>
                  </a:extLst>
                </a:gridCol>
              </a:tblGrid>
              <a:tr h="4284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요구사항명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기능명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세부사항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936902"/>
                  </a:ext>
                </a:extLst>
              </a:tr>
              <a:tr h="29214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및 회원가입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A-001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 신규 가입이나 소셜 계정을 통한 회원 가입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1570644"/>
                  </a:ext>
                </a:extLst>
              </a:tr>
              <a:tr h="2921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A-002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회원이나 소셜 계정을 통한 로그인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36087"/>
                  </a:ext>
                </a:extLst>
              </a:tr>
              <a:tr h="29214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B-001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자유게시판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사용자들 간의 자유로운 소통 게시판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2292532"/>
                  </a:ext>
                </a:extLst>
              </a:tr>
              <a:tr h="2921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B-002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 &amp; A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사용자들과 개발자 간의 소통 게시판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418279"/>
                  </a:ext>
                </a:extLst>
              </a:tr>
              <a:tr h="428460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유형 추천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C-001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얼굴형 분류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얼굴을 인식하고 얼굴형을 분류함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880461"/>
                  </a:ext>
                </a:extLst>
              </a:tr>
              <a:tr h="4284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C-002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얼굴형별 마스크 유형 추천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얼굴형별로 어울리는 마스크의 유형을 추천함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0822230"/>
                  </a:ext>
                </a:extLst>
              </a:tr>
              <a:tr h="4284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C-003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유형 미리보기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추천하는 마스크 유형과 그에 대한 설명을 보여줌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9827041"/>
                  </a:ext>
                </a:extLst>
              </a:tr>
              <a:tr h="66632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색상 추천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D-001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 컬러 진단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얼굴을 인식하고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퍼스널컬러를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진단함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7882070"/>
                  </a:ext>
                </a:extLst>
              </a:tr>
              <a:tr h="666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D-002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퍼스널컬러별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마스크 색상 추천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퍼스널컬러별로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어울리는 마스크 색상을 추천함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8431155"/>
                  </a:ext>
                </a:extLst>
              </a:tr>
              <a:tr h="666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D-003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색상 미리보기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추천하는 마스크 색상과 그에 대한 설명을 보여줌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020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904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84A0373-720E-201C-2697-4A8420C87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249F384-EE3E-4960-C306-41D68753A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836055"/>
              </p:ext>
            </p:extLst>
          </p:nvPr>
        </p:nvGraphicFramePr>
        <p:xfrm>
          <a:off x="107504" y="1178991"/>
          <a:ext cx="8568952" cy="5130324"/>
        </p:xfrm>
        <a:graphic>
          <a:graphicData uri="http://schemas.openxmlformats.org/drawingml/2006/table">
            <a:tbl>
              <a:tblPr/>
              <a:tblGrid>
                <a:gridCol w="787918">
                  <a:extLst>
                    <a:ext uri="{9D8B030D-6E8A-4147-A177-3AD203B41FA5}">
                      <a16:colId xmlns:a16="http://schemas.microsoft.com/office/drawing/2014/main" val="1179003079"/>
                    </a:ext>
                  </a:extLst>
                </a:gridCol>
                <a:gridCol w="986299">
                  <a:extLst>
                    <a:ext uri="{9D8B030D-6E8A-4147-A177-3AD203B41FA5}">
                      <a16:colId xmlns:a16="http://schemas.microsoft.com/office/drawing/2014/main" val="3606931257"/>
                    </a:ext>
                  </a:extLst>
                </a:gridCol>
                <a:gridCol w="986299">
                  <a:extLst>
                    <a:ext uri="{9D8B030D-6E8A-4147-A177-3AD203B41FA5}">
                      <a16:colId xmlns:a16="http://schemas.microsoft.com/office/drawing/2014/main" val="2843844071"/>
                    </a:ext>
                  </a:extLst>
                </a:gridCol>
                <a:gridCol w="2904218">
                  <a:extLst>
                    <a:ext uri="{9D8B030D-6E8A-4147-A177-3AD203B41FA5}">
                      <a16:colId xmlns:a16="http://schemas.microsoft.com/office/drawing/2014/main" val="113245573"/>
                    </a:ext>
                  </a:extLst>
                </a:gridCol>
                <a:gridCol w="2904218">
                  <a:extLst>
                    <a:ext uri="{9D8B030D-6E8A-4147-A177-3AD203B41FA5}">
                      <a16:colId xmlns:a16="http://schemas.microsoft.com/office/drawing/2014/main" val="2655691853"/>
                    </a:ext>
                  </a:extLst>
                </a:gridCol>
              </a:tblGrid>
              <a:tr h="501290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KF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 추천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E-001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 위치 미세먼지 확인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위치의 미세먼지 농도 데이터를 직관적으로 보여줌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4059949"/>
                  </a:ext>
                </a:extLst>
              </a:tr>
              <a:tr h="5012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E-002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KF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 추천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측정된 미세먼지 농도에 따라 마스크의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KF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등급을 추천함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436935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E-003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미리보기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추천하는 마스크와 그에 대한 설명을 보여줌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288459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F-004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구매 링크 연결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추천하는 마스크의 구매 링크로 연결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163152"/>
                  </a:ext>
                </a:extLst>
              </a:tr>
              <a:tr h="501290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가상 착용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F-001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 마스크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사용자의 얼굴형과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퍼스널컬러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위치의 미세먼지 농도를 기반으로 추천하는 마스크를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가상착용함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356422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F-002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 마스크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사용자가 선택한 유형과 색상의 마스크를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가상착용함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572485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F-003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SNS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공유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가상착용중인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이미지를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SNS(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Instagram)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공유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669782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F-004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이미지 캡쳐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가상착용중인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이미지를 휴대폰에 저장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470354"/>
                  </a:ext>
                </a:extLst>
              </a:tr>
              <a:tr h="278958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G-001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얼굴형 분류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얼굴을 인식하고 얼굴형을 분류함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420514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G-002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퍼스널컬러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진단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얼굴을 인식하고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퍼스널컬러를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진단함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5211011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G-003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정보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사용자별 정보를 조회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6957745"/>
                  </a:ext>
                </a:extLst>
              </a:tr>
              <a:tr h="278958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알리미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H-001</a:t>
                      </a:r>
                    </a:p>
                  </a:txBody>
                  <a:tcPr marL="49976" marR="49976" marT="13817" marB="1381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등록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구매한 마스크의 정보를 등록함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874888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H-002</a:t>
                      </a:r>
                    </a:p>
                  </a:txBody>
                  <a:tcPr marL="49976" marR="49976" marT="13817" marB="1381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조회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마스크의 정보를 조회함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031480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H-003</a:t>
                      </a:r>
                    </a:p>
                  </a:txBody>
                  <a:tcPr marL="49976" marR="49976" marT="13817" marB="1381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제거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마스크를 제거함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580213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H-004</a:t>
                      </a:r>
                    </a:p>
                  </a:txBody>
                  <a:tcPr marL="49976" marR="49976" marT="13817" marB="1381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구매 링크 연결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마스크의 구매 링크로 연결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949304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H-005</a:t>
                      </a:r>
                    </a:p>
                  </a:txBody>
                  <a:tcPr marL="49976" marR="49976" marT="13817" marB="1381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구매 시기 알림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마스크의 구매 시기를 알림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516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207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서비스 구성도</a:t>
            </a:r>
            <a:r>
              <a:rPr lang="en-US" altLang="ko-KR" sz="1000" b="1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en-US" altLang="ko-KR" sz="1600" b="1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서비스 시나리오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0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0" y="1635799"/>
            <a:ext cx="4248472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 dirty="0"/>
              <a:t># </a:t>
            </a:r>
            <a:r>
              <a:rPr lang="ko-KR" altLang="en-US" sz="1400" b="1" dirty="0" err="1"/>
              <a:t>back-end</a:t>
            </a:r>
            <a:endParaRPr lang="ko-KR" altLang="en-US" sz="1400" b="1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얼굴형 분석 알고리즘 : 인식된 사용자의 얼굴을 딥러닝 모델의 입력으로 사용하여 사용자의 얼굴형을 분석함</a:t>
            </a: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퍼스널 컬러 진단 알고리즘 : 인식된 사용자의 얼굴을 </a:t>
            </a:r>
            <a:r>
              <a:rPr lang="en-US" altLang="ko-KR" sz="1200" dirty="0"/>
              <a:t>Flask </a:t>
            </a:r>
            <a:r>
              <a:rPr lang="ko-KR" altLang="en-US" sz="1200" dirty="0"/>
              <a:t>서버로 전송하여 퍼스널 컬러를 진단함</a:t>
            </a:r>
          </a:p>
          <a:p>
            <a:pPr lvl="0">
              <a:defRPr/>
            </a:pP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기상 환경 데이터 : 공공 데이터 포탈 </a:t>
            </a:r>
            <a:r>
              <a:rPr lang="ko-KR" altLang="en-US" sz="1200" dirty="0" err="1"/>
              <a:t>API를</a:t>
            </a:r>
            <a:r>
              <a:rPr lang="ko-KR" altLang="en-US" sz="1200" dirty="0"/>
              <a:t> 사용하여 현재 위치의 기상환경 데이터를 전달</a:t>
            </a:r>
          </a:p>
          <a:p>
            <a:pPr lvl="0">
              <a:defRPr/>
            </a:pP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마스크 구매 정보 : 네이버 쇼핑 </a:t>
            </a:r>
            <a:r>
              <a:rPr lang="ko-KR" altLang="en-US" sz="1200" dirty="0" err="1"/>
              <a:t>API를</a:t>
            </a:r>
            <a:r>
              <a:rPr lang="ko-KR" altLang="en-US" sz="1200" dirty="0"/>
              <a:t> 사용하여 마스크 구매 정보를 전달함</a:t>
            </a:r>
          </a:p>
          <a:p>
            <a:pPr lvl="0">
              <a:defRPr/>
            </a:pPr>
            <a:endParaRPr lang="ko-KR" altLang="en-US" sz="1400" dirty="0"/>
          </a:p>
          <a:p>
            <a:pPr lvl="0">
              <a:defRPr/>
            </a:pPr>
            <a:r>
              <a:rPr lang="ko-KR" altLang="en-US" sz="1400" b="1" dirty="0"/>
              <a:t># </a:t>
            </a:r>
            <a:r>
              <a:rPr lang="ko-KR" altLang="en-US" sz="1400" b="1" dirty="0" err="1"/>
              <a:t>front-end</a:t>
            </a:r>
            <a:endParaRPr lang="ko-KR" altLang="en-US" sz="1400" b="1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데이터 요청 : 회원 정보, 사용자의 얼굴 정보, 퍼스널 컬러 정보, 위치 정보 등의 데이터 요청</a:t>
            </a:r>
          </a:p>
          <a:p>
            <a:pPr lvl="0">
              <a:defRPr/>
            </a:pP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데이터 전달 : 요청된 데이터 전달</a:t>
            </a: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서비스 제공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가상착용</a:t>
            </a:r>
            <a:r>
              <a:rPr lang="ko-KR" altLang="en-US" sz="1200" dirty="0"/>
              <a:t> 등의 사용자가 요청한 서비스를 제공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8B16A41-513A-473F-A11D-F31F0AF0FBED}"/>
              </a:ext>
            </a:extLst>
          </p:cNvPr>
          <p:cNvGrpSpPr/>
          <p:nvPr/>
        </p:nvGrpSpPr>
        <p:grpSpPr>
          <a:xfrm>
            <a:off x="280340" y="2204864"/>
            <a:ext cx="4148402" cy="2957066"/>
            <a:chOff x="280340" y="2204864"/>
            <a:chExt cx="4148402" cy="2957066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196BF938-ABF3-4637-9383-18FB0E314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0340" y="2204864"/>
              <a:ext cx="4148402" cy="2957066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FAADA09B-7C4F-4071-B46C-B06045CF4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6724" y="4768011"/>
              <a:ext cx="619252" cy="329731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CA722D74-F845-4C01-873F-BFA73E5410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4492"/>
            <a:stretch/>
          </p:blipFill>
          <p:spPr>
            <a:xfrm>
              <a:off x="866251" y="4869160"/>
              <a:ext cx="710671" cy="158063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55BA2EC-FEF0-4E3E-B897-AFA0F1F26B42}"/>
                </a:ext>
              </a:extLst>
            </p:cNvPr>
            <p:cNvSpPr/>
            <p:nvPr/>
          </p:nvSpPr>
          <p:spPr>
            <a:xfrm>
              <a:off x="955976" y="4763248"/>
              <a:ext cx="529527" cy="131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이미지 전달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7CA27C7-A88F-452A-851B-FDF9B959EC8E}"/>
                </a:ext>
              </a:extLst>
            </p:cNvPr>
            <p:cNvSpPr/>
            <p:nvPr/>
          </p:nvSpPr>
          <p:spPr>
            <a:xfrm>
              <a:off x="832133" y="5007037"/>
              <a:ext cx="682189" cy="131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퍼스널 컬러 진단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결과</a:t>
              </a:r>
              <a:r>
                <a:rPr lang="en-US" altLang="ko-KR" sz="500" dirty="0">
                  <a:solidFill>
                    <a:schemeClr val="tx1"/>
                  </a:solidFill>
                </a:rPr>
                <a:t> </a:t>
              </a:r>
              <a:r>
                <a:rPr lang="ko-KR" altLang="en-US" sz="500" dirty="0">
                  <a:solidFill>
                    <a:schemeClr val="tx1"/>
                  </a:solidFill>
                </a:rPr>
                <a:t>전달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서비스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63672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263EFCD-6BF4-EEFB-A109-EBBA295277F7}"/>
              </a:ext>
            </a:extLst>
          </p:cNvPr>
          <p:cNvSpPr/>
          <p:nvPr/>
        </p:nvSpPr>
        <p:spPr>
          <a:xfrm>
            <a:off x="1945668" y="3641239"/>
            <a:ext cx="831825" cy="53954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User</a:t>
            </a:r>
            <a:endParaRPr lang="ko-KR" altLang="en-US" sz="140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7DBA17C-F89E-0416-A9DF-061F40FB69C9}"/>
              </a:ext>
            </a:extLst>
          </p:cNvPr>
          <p:cNvSpPr/>
          <p:nvPr/>
        </p:nvSpPr>
        <p:spPr>
          <a:xfrm>
            <a:off x="467544" y="3840409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기상환경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ED525D0-89FF-0B5E-A6A4-DEEC28FE3E59}"/>
              </a:ext>
            </a:extLst>
          </p:cNvPr>
          <p:cNvSpPr/>
          <p:nvPr/>
        </p:nvSpPr>
        <p:spPr>
          <a:xfrm>
            <a:off x="1936174" y="4839456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게시판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906AB1EC-D725-9EAC-0727-724183B4CE31}"/>
              </a:ext>
            </a:extLst>
          </p:cNvPr>
          <p:cNvSpPr/>
          <p:nvPr/>
        </p:nvSpPr>
        <p:spPr>
          <a:xfrm>
            <a:off x="3336951" y="3968593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마이페이지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B1FBB60-9E58-C38E-3FE9-23F989FE0D7A}"/>
              </a:ext>
            </a:extLst>
          </p:cNvPr>
          <p:cNvSpPr/>
          <p:nvPr/>
        </p:nvSpPr>
        <p:spPr>
          <a:xfrm>
            <a:off x="1931170" y="2745172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퍼스널 컬러 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EB4DE82-2600-98BA-4209-A8762FF9450F}"/>
              </a:ext>
            </a:extLst>
          </p:cNvPr>
          <p:cNvSpPr/>
          <p:nvPr/>
        </p:nvSpPr>
        <p:spPr>
          <a:xfrm>
            <a:off x="1931170" y="2414869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얼굴형 분류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5A61BCE-553A-A870-897E-7470C9FA76DD}"/>
              </a:ext>
            </a:extLst>
          </p:cNvPr>
          <p:cNvSpPr/>
          <p:nvPr/>
        </p:nvSpPr>
        <p:spPr>
          <a:xfrm>
            <a:off x="3336951" y="3661248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회원 정보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F319F69-ABAB-41EE-6687-2121A000AFE5}"/>
              </a:ext>
            </a:extLst>
          </p:cNvPr>
          <p:cNvGrpSpPr/>
          <p:nvPr/>
        </p:nvGrpSpPr>
        <p:grpSpPr>
          <a:xfrm rot="16200000">
            <a:off x="2161936" y="3243787"/>
            <a:ext cx="401970" cy="133133"/>
            <a:chOff x="3089910" y="2330743"/>
            <a:chExt cx="903603" cy="145491"/>
          </a:xfrm>
        </p:grpSpPr>
        <p:cxnSp>
          <p:nvCxnSpPr>
            <p:cNvPr id="60" name="도형 55">
              <a:extLst>
                <a:ext uri="{FF2B5EF4-FFF2-40B4-BE49-F238E27FC236}">
                  <a16:creationId xmlns:a16="http://schemas.microsoft.com/office/drawing/2014/main" id="{6FC4CAA9-D997-BD40-A0D2-81537F6A2B84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2330743"/>
              <a:ext cx="86931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도형 56">
              <a:extLst>
                <a:ext uri="{FF2B5EF4-FFF2-40B4-BE49-F238E27FC236}">
                  <a16:creationId xmlns:a16="http://schemas.microsoft.com/office/drawing/2014/main" id="{66AB4C48-6BC5-AC8F-C4CE-9D2914A6CA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9910" y="2476234"/>
              <a:ext cx="90360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79C5B325-1A1F-40EF-E6C6-4282FF1B12C0}"/>
              </a:ext>
            </a:extLst>
          </p:cNvPr>
          <p:cNvSpPr/>
          <p:nvPr/>
        </p:nvSpPr>
        <p:spPr>
          <a:xfrm>
            <a:off x="1936174" y="5157192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SNS</a:t>
            </a:r>
            <a:r>
              <a:rPr lang="ko-KR" altLang="en-US" sz="900" b="1" dirty="0"/>
              <a:t> 공유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C8DEFD1-D072-F1E8-44DA-50F2ADDE5871}"/>
              </a:ext>
            </a:extLst>
          </p:cNvPr>
          <p:cNvGrpSpPr/>
          <p:nvPr/>
        </p:nvGrpSpPr>
        <p:grpSpPr>
          <a:xfrm rot="5400000">
            <a:off x="2161936" y="4402642"/>
            <a:ext cx="401970" cy="133133"/>
            <a:chOff x="3089910" y="2330743"/>
            <a:chExt cx="903603" cy="145491"/>
          </a:xfrm>
        </p:grpSpPr>
        <p:cxnSp>
          <p:nvCxnSpPr>
            <p:cNvPr id="43" name="도형 55">
              <a:extLst>
                <a:ext uri="{FF2B5EF4-FFF2-40B4-BE49-F238E27FC236}">
                  <a16:creationId xmlns:a16="http://schemas.microsoft.com/office/drawing/2014/main" id="{E42B47E8-D691-A2A1-92C0-9128D65EFD6F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2330743"/>
              <a:ext cx="86931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도형 56">
              <a:extLst>
                <a:ext uri="{FF2B5EF4-FFF2-40B4-BE49-F238E27FC236}">
                  <a16:creationId xmlns:a16="http://schemas.microsoft.com/office/drawing/2014/main" id="{C831C21C-8084-13A0-0414-98C7D84051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9910" y="2476234"/>
              <a:ext cx="90360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6E1342E-18AD-1C2D-4A25-AABF751B91B2}"/>
              </a:ext>
            </a:extLst>
          </p:cNvPr>
          <p:cNvGrpSpPr/>
          <p:nvPr/>
        </p:nvGrpSpPr>
        <p:grpSpPr>
          <a:xfrm rot="10800000">
            <a:off x="1451430" y="3869159"/>
            <a:ext cx="401970" cy="133133"/>
            <a:chOff x="3089910" y="2330743"/>
            <a:chExt cx="903603" cy="145491"/>
          </a:xfrm>
        </p:grpSpPr>
        <p:cxnSp>
          <p:nvCxnSpPr>
            <p:cNvPr id="48" name="도형 55">
              <a:extLst>
                <a:ext uri="{FF2B5EF4-FFF2-40B4-BE49-F238E27FC236}">
                  <a16:creationId xmlns:a16="http://schemas.microsoft.com/office/drawing/2014/main" id="{C7EF08DF-CC0C-E0FA-4953-23C586E415B7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2330743"/>
              <a:ext cx="86931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도형 56">
              <a:extLst>
                <a:ext uri="{FF2B5EF4-FFF2-40B4-BE49-F238E27FC236}">
                  <a16:creationId xmlns:a16="http://schemas.microsoft.com/office/drawing/2014/main" id="{1B80D12A-FEC8-7101-8F49-8134BF0E7A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9910" y="2476234"/>
              <a:ext cx="90360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20CD044-CBB9-8F88-AC83-342914263ED0}"/>
              </a:ext>
            </a:extLst>
          </p:cNvPr>
          <p:cNvGrpSpPr/>
          <p:nvPr/>
        </p:nvGrpSpPr>
        <p:grpSpPr>
          <a:xfrm rot="10800000">
            <a:off x="2873886" y="3849358"/>
            <a:ext cx="401970" cy="133133"/>
            <a:chOff x="3089910" y="2330743"/>
            <a:chExt cx="903603" cy="145491"/>
          </a:xfrm>
        </p:grpSpPr>
        <p:cxnSp>
          <p:nvCxnSpPr>
            <p:cNvPr id="52" name="도형 55">
              <a:extLst>
                <a:ext uri="{FF2B5EF4-FFF2-40B4-BE49-F238E27FC236}">
                  <a16:creationId xmlns:a16="http://schemas.microsoft.com/office/drawing/2014/main" id="{B9771C93-3010-204B-27B5-5FB9797A1A37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2330743"/>
              <a:ext cx="86931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도형 56">
              <a:extLst>
                <a:ext uri="{FF2B5EF4-FFF2-40B4-BE49-F238E27FC236}">
                  <a16:creationId xmlns:a16="http://schemas.microsoft.com/office/drawing/2014/main" id="{68BE12F0-9BAC-F7F2-1FE7-5B37B309D2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9910" y="2476234"/>
              <a:ext cx="90360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C28330D-0C1D-C9D3-5271-4119C9206660}"/>
              </a:ext>
            </a:extLst>
          </p:cNvPr>
          <p:cNvSpPr txBox="1"/>
          <p:nvPr/>
        </p:nvSpPr>
        <p:spPr>
          <a:xfrm>
            <a:off x="4644008" y="1844824"/>
            <a:ext cx="403244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 서비스 요청과 함께 사용자의 얼굴 인식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얼굴형 분류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퍼스널 컬러 진단 결과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마스크 추천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가상착용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화면 전송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요청된 서비스 제공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 서비스 요청과 함께 사용자의 현재 위치 정보 전송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 사용자의 위치의 기상환경 정보를 사용하여 마스크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등급 추천 화면 전송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요청된 서비스 제공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⑤ 사용자 정보 입력 및 수정을 통해 서비스 요청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⑥ 사용자 정보 조회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 기능 제공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⑦ 서비스 요청과 함께 필요한 정보 전송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⑧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SNS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공유 서비스 제공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1BB61768-E048-68A9-51A6-8529AB26FB69}"/>
              </a:ext>
            </a:extLst>
          </p:cNvPr>
          <p:cNvSpPr/>
          <p:nvPr/>
        </p:nvSpPr>
        <p:spPr>
          <a:xfrm>
            <a:off x="1931170" y="2096149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가상 착용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8D6C01E-465E-AB3C-93D8-537B8953FCC7}"/>
              </a:ext>
            </a:extLst>
          </p:cNvPr>
          <p:cNvSpPr txBox="1"/>
          <p:nvPr/>
        </p:nvSpPr>
        <p:spPr>
          <a:xfrm>
            <a:off x="1911074" y="3137927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①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FB1628A-4B3C-BF1B-6C07-82B9ED90D625}"/>
              </a:ext>
            </a:extLst>
          </p:cNvPr>
          <p:cNvSpPr txBox="1"/>
          <p:nvPr/>
        </p:nvSpPr>
        <p:spPr>
          <a:xfrm>
            <a:off x="2475392" y="3128875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5B1470E-25BF-032C-E149-82428A9A73CF}"/>
              </a:ext>
            </a:extLst>
          </p:cNvPr>
          <p:cNvSpPr txBox="1"/>
          <p:nvPr/>
        </p:nvSpPr>
        <p:spPr>
          <a:xfrm>
            <a:off x="1484159" y="3929481"/>
            <a:ext cx="345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0F44EE-2C93-2941-85BA-ADE350A1F0F8}"/>
              </a:ext>
            </a:extLst>
          </p:cNvPr>
          <p:cNvSpPr txBox="1"/>
          <p:nvPr/>
        </p:nvSpPr>
        <p:spPr>
          <a:xfrm>
            <a:off x="1469014" y="3572168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443240-BC01-909F-19CB-1529682CBED8}"/>
              </a:ext>
            </a:extLst>
          </p:cNvPr>
          <p:cNvSpPr txBox="1"/>
          <p:nvPr/>
        </p:nvSpPr>
        <p:spPr>
          <a:xfrm>
            <a:off x="2872089" y="3512041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01B20C4-416B-0D20-2BB8-22B5CE518D76}"/>
              </a:ext>
            </a:extLst>
          </p:cNvPr>
          <p:cNvSpPr txBox="1"/>
          <p:nvPr/>
        </p:nvSpPr>
        <p:spPr>
          <a:xfrm>
            <a:off x="2894659" y="4027951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EE87001-75C0-BFE4-3FCB-92413D0B3934}"/>
              </a:ext>
            </a:extLst>
          </p:cNvPr>
          <p:cNvSpPr txBox="1"/>
          <p:nvPr/>
        </p:nvSpPr>
        <p:spPr>
          <a:xfrm>
            <a:off x="2411848" y="4298058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⑦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BAC66E5-AD8E-649C-D2A4-3953F54846E0}"/>
              </a:ext>
            </a:extLst>
          </p:cNvPr>
          <p:cNvSpPr txBox="1"/>
          <p:nvPr/>
        </p:nvSpPr>
        <p:spPr>
          <a:xfrm>
            <a:off x="1980231" y="4314587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⑧</a:t>
            </a:r>
            <a:endParaRPr lang="ko-KR" altLang="en-US" sz="12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9DE0053-3073-EB30-A2B3-B059A9A7A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51" y="4112906"/>
            <a:ext cx="857319" cy="504395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88EF9BFA-AA4B-98BF-8883-3864F247E7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0215" y="2108240"/>
            <a:ext cx="519776" cy="56329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A22ED99-38F3-F5C9-A2EE-865D8B2BEE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8914" y="4820862"/>
            <a:ext cx="879326" cy="58063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FB57311-EF63-1B5E-334C-02E3943CFE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6573" y="2128988"/>
            <a:ext cx="763640" cy="355446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03A102A-09B1-0E6B-66C6-C82E1CE0BD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18935" y="2568117"/>
            <a:ext cx="805854" cy="356827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1F16BAA6-7A69-9741-E783-42C0F9C4DA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22770" y="2728003"/>
            <a:ext cx="540455" cy="3306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56ED582-5C66-5759-6C4F-09473E56CCB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9574" t="7996" r="-1" b="19314"/>
          <a:stretch/>
        </p:blipFill>
        <p:spPr>
          <a:xfrm>
            <a:off x="3388415" y="3294023"/>
            <a:ext cx="805854" cy="293666"/>
          </a:xfrm>
          <a:prstGeom prst="rect">
            <a:avLst/>
          </a:prstGeom>
        </p:spPr>
      </p:pic>
      <p:pic>
        <p:nvPicPr>
          <p:cNvPr id="1026" name="Picture 2" descr="카카오 지도 - 해시넷">
            <a:extLst>
              <a:ext uri="{FF2B5EF4-FFF2-40B4-BE49-F238E27FC236}">
                <a16:creationId xmlns:a16="http://schemas.microsoft.com/office/drawing/2014/main" id="{EFD66913-FCAF-3BE5-231F-30F0D03C9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05" y="4616832"/>
            <a:ext cx="991908" cy="33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342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BD02B87-AE4A-465D-817C-552322B27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84" y="1198231"/>
            <a:ext cx="9144000" cy="520065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451A41E-E670-2312-67E4-AFB5FDDBF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03460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2015</ep:Words>
  <ep:PresentationFormat>화면 슬라이드 쇼(4:3)</ep:PresentationFormat>
  <ep:Paragraphs>159</ep:Paragraphs>
  <ep:Slides>36</ep:Slides>
  <ep:Notes>7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ep:HeadingPairs>
  <ep:TitlesOfParts>
    <vt:vector size="3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2014-04-16T00:55:54.000</dcterms:created>
  <dc:creator>이낙선</dc:creator>
  <cp:lastModifiedBy>82108</cp:lastModifiedBy>
  <dcterms:modified xsi:type="dcterms:W3CDTF">2022-10-04T10:38:26.747</dcterms:modified>
  <cp:revision>476</cp:revision>
  <dc:title>PowerPoint 프레젠테이션</dc:title>
  <cp:version/>
</cp:coreProperties>
</file>