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3" r:id="rId2"/>
    <p:sldId id="315" r:id="rId3"/>
    <p:sldId id="377" r:id="rId4"/>
    <p:sldId id="318" r:id="rId5"/>
    <p:sldId id="401" r:id="rId6"/>
    <p:sldId id="402" r:id="rId7"/>
    <p:sldId id="256" r:id="rId8"/>
    <p:sldId id="398" r:id="rId9"/>
    <p:sldId id="325" r:id="rId10"/>
    <p:sldId id="415" r:id="rId11"/>
    <p:sldId id="410" r:id="rId12"/>
    <p:sldId id="387" r:id="rId13"/>
    <p:sldId id="390" r:id="rId14"/>
    <p:sldId id="389" r:id="rId15"/>
    <p:sldId id="416" r:id="rId16"/>
    <p:sldId id="404" r:id="rId17"/>
    <p:sldId id="394" r:id="rId18"/>
    <p:sldId id="392" r:id="rId19"/>
    <p:sldId id="405" r:id="rId20"/>
    <p:sldId id="369" r:id="rId21"/>
    <p:sldId id="400" r:id="rId22"/>
    <p:sldId id="418" r:id="rId23"/>
    <p:sldId id="336" r:id="rId24"/>
    <p:sldId id="419" r:id="rId25"/>
    <p:sldId id="332" r:id="rId26"/>
    <p:sldId id="339" r:id="rId27"/>
    <p:sldId id="257" r:id="rId28"/>
    <p:sldId id="370" r:id="rId29"/>
    <p:sldId id="396" r:id="rId30"/>
    <p:sldId id="358" r:id="rId31"/>
    <p:sldId id="374" r:id="rId32"/>
    <p:sldId id="420" r:id="rId33"/>
    <p:sldId id="287" r:id="rId34"/>
    <p:sldId id="364" r:id="rId35"/>
    <p:sldId id="29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15"/>
            <p14:sldId id="377"/>
            <p14:sldId id="318"/>
            <p14:sldId id="401"/>
            <p14:sldId id="402"/>
            <p14:sldId id="256"/>
            <p14:sldId id="398"/>
            <p14:sldId id="325"/>
            <p14:sldId id="415"/>
            <p14:sldId id="410"/>
            <p14:sldId id="387"/>
            <p14:sldId id="390"/>
            <p14:sldId id="389"/>
            <p14:sldId id="416"/>
            <p14:sldId id="404"/>
            <p14:sldId id="394"/>
            <p14:sldId id="392"/>
            <p14:sldId id="405"/>
            <p14:sldId id="369"/>
          </p14:sldIdLst>
        </p14:section>
        <p14:section name="설계단계" id="{079FB007-4044-4E60-AD09-4E9512A5438F}">
          <p14:sldIdLst>
            <p14:sldId id="400"/>
            <p14:sldId id="418"/>
            <p14:sldId id="336"/>
            <p14:sldId id="419"/>
            <p14:sldId id="332"/>
            <p14:sldId id="339"/>
            <p14:sldId id="257"/>
            <p14:sldId id="370"/>
            <p14:sldId id="396"/>
            <p14:sldId id="358"/>
            <p14:sldId id="374"/>
            <p14:sldId id="420"/>
            <p14:sldId id="287"/>
            <p14:sldId id="36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영환" initials="최영" lastIdx="1" clrIdx="0">
    <p:extLst>
      <p:ext uri="{19B8F6BF-5375-455C-9EA6-DF929625EA0E}">
        <p15:presenceInfo xmlns:p15="http://schemas.microsoft.com/office/powerpoint/2012/main" userId="ac97cc5807091f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E0E5FA"/>
    <a:srgbClr val="FFFFFF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4766" autoAdjust="0"/>
  </p:normalViewPr>
  <p:slideViewPr>
    <p:cSldViewPr>
      <p:cViewPr varScale="1">
        <p:scale>
          <a:sx n="108" d="100"/>
          <a:sy n="108" d="100"/>
        </p:scale>
        <p:origin x="20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1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0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2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2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2022-07-07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2022-07-07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2022-07-07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2022-07-07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2022-07-07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2022-07-07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554429"/>
            <a:ext cx="699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마스크 착용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&amp; </a:t>
            </a:r>
            <a:r>
              <a:rPr lang="ko-KR" altLang="en-US" sz="2000" b="1" spc="-150" dirty="0">
                <a:solidFill>
                  <a:srgbClr val="77787B"/>
                </a:solidFill>
              </a:rPr>
              <a:t>추천 서비스를 제공하는 이 시대에 딱 맞는 지능형 앱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2022. 07. 12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(Avengers)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최영환 강희정 신용진 오정은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황유현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 진 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2A65BC-A1AE-5D17-FB50-D175329F2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0033"/>
              </p:ext>
            </p:extLst>
          </p:nvPr>
        </p:nvGraphicFramePr>
        <p:xfrm>
          <a:off x="107504" y="1259578"/>
          <a:ext cx="8568952" cy="5049742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890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01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/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기능을 제공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1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로그인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가입된 회원의 경우 로그인을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/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회원가입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 가입 버튼을 눌러 신규 회원의 회원 가입 화면으로 이동함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회원가입 시 사용자는 자신의 얼굴형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퍼스널 컬러를 진단하거나 이미 알고 있는 경우 선택 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전체기능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로그인 및 회원가입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9A5F853-4F44-4D9D-1044-CE1F9A6C2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64" y="1410144"/>
            <a:ext cx="1340932" cy="2356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C93BD79-2B56-5D36-321B-7808A3A85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64" y="3866185"/>
            <a:ext cx="1344642" cy="2392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942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66920"/>
              </p:ext>
            </p:extLst>
          </p:nvPr>
        </p:nvGraphicFramePr>
        <p:xfrm>
          <a:off x="107504" y="1258729"/>
          <a:ext cx="8568952" cy="4995526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88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02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미리보기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2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적절한 마스크를 추천 하거나 다른 마스크를 가상 착용 할 수 있게 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추천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Recommendation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추천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가상착용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착용할 수 있는 마스크 리스트 중 착용 하고 싶은 마스크를 선택 하고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착용 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AE140F4-B30D-3C71-A697-228B9FE5A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1985530"/>
            <a:ext cx="2002368" cy="3613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714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56070"/>
              </p:ext>
            </p:extLst>
          </p:nvPr>
        </p:nvGraphicFramePr>
        <p:xfrm>
          <a:off x="113414" y="1226228"/>
          <a:ext cx="8563041" cy="5083091"/>
        </p:xfrm>
        <a:graphic>
          <a:graphicData uri="http://schemas.openxmlformats.org/drawingml/2006/table">
            <a:tbl>
              <a:tblPr/>
              <a:tblGrid>
                <a:gridCol w="231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49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03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유형 및 색상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컬러를 보여주고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사용자에게 가장 어울리는 마스크를 추천함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얼굴형과 퍼스널 컬러를 알려주며 해당되는 이미지를 통해 직관적으로 볼 수 있게 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나만의 추천상품 착용해보기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화면으로 이동함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유형 추천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색상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C8E1BBB-746F-2F4F-9D04-460B6C9FA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52" y="1330411"/>
            <a:ext cx="1177242" cy="2124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1C1251-E2D4-51DE-1F26-848BFB43E287}"/>
              </a:ext>
            </a:extLst>
          </p:cNvPr>
          <p:cNvSpPr/>
          <p:nvPr/>
        </p:nvSpPr>
        <p:spPr>
          <a:xfrm>
            <a:off x="716652" y="1605323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8EDB20F1-93A8-427A-916E-CC677B2434D2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603350" y="1713335"/>
            <a:ext cx="113302" cy="3258736"/>
          </a:xfrm>
          <a:prstGeom prst="bentConnector3">
            <a:avLst>
              <a:gd name="adj1" fmla="val 30176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B794736-5A3A-CA94-E723-0DCB17A59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3" y="3691918"/>
            <a:ext cx="1457573" cy="2545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5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EFC619C7-FB56-6C53-DE63-88885B79A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95" y="1314993"/>
            <a:ext cx="1187228" cy="2073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90241"/>
              </p:ext>
            </p:extLst>
          </p:nvPr>
        </p:nvGraphicFramePr>
        <p:xfrm>
          <a:off x="107504" y="1212899"/>
          <a:ext cx="8568952" cy="5071433"/>
        </p:xfrm>
        <a:graphic>
          <a:graphicData uri="http://schemas.openxmlformats.org/drawingml/2006/table">
            <a:tbl>
              <a:tblPr/>
              <a:tblGrid>
                <a:gridCol w="250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9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04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가상 착용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얼굴을 카메라에 비추면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선택한 마스크를 사용자의 얼굴에 가상 착용한 모습을 보여줌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가상 착용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선택된 마스크 가상 착용 화면을 보여줌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유형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색상 선택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착용하고 싶은 마스크 유형과 색상을 선택할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∎공유 및 저장</a:t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캡쳐하기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버튼을 눌러 가상 착용 하고 있는 자신의 사진을 저장할 수 있으며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‘SNS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공유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버튼을 눌러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SNS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에 공유 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저장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SNS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가상 착용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5A79C67-0311-6FCF-EC11-98064C2BB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3" y="3642665"/>
            <a:ext cx="1440160" cy="25752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C4E86F-C8A8-DEDC-B6DC-D605A2227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83" y="1314993"/>
            <a:ext cx="1148803" cy="2073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3217F1-4D6B-9F60-4D47-110CE87CFA34}"/>
              </a:ext>
            </a:extLst>
          </p:cNvPr>
          <p:cNvSpPr/>
          <p:nvPr/>
        </p:nvSpPr>
        <p:spPr>
          <a:xfrm>
            <a:off x="179512" y="2934493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630ECAB-6EE5-9740-FDCA-4FEF6BC1AF8F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-403066" y="3897510"/>
            <a:ext cx="1792970" cy="27262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098175A-794F-C846-6FA6-6893934F3DB9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>
            <a:off x="1309071" y="3898162"/>
            <a:ext cx="1792970" cy="271325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776E5D-6B2D-E78F-4AA4-B223A62B361F}"/>
              </a:ext>
            </a:extLst>
          </p:cNvPr>
          <p:cNvSpPr/>
          <p:nvPr/>
        </p:nvSpPr>
        <p:spPr>
          <a:xfrm>
            <a:off x="1436665" y="2938897"/>
            <a:ext cx="114880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800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79322"/>
              </p:ext>
            </p:extLst>
          </p:nvPr>
        </p:nvGraphicFramePr>
        <p:xfrm>
          <a:off x="107504" y="1218773"/>
          <a:ext cx="8568953" cy="5065568"/>
        </p:xfrm>
        <a:graphic>
          <a:graphicData uri="http://schemas.openxmlformats.org/drawingml/2006/table">
            <a:tbl>
              <a:tblPr/>
              <a:tblGrid>
                <a:gridCol w="22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7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05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등급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현재 위치의 기상 환경을 분석 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기상환경에 맞는 마스크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6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∎기상환경 분석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현재 위치의 기상환경을 분석하여 미세먼지 농도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좋음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보통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’, ‘</a:t>
                      </a:r>
                      <a:r>
                        <a:rPr lang="ko-KR" altLang="en-US" sz="1050" u="sng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매우 나쁨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으로 분석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등급 추천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분석된 기상환경에 따른 적절한 마스크를 알려주며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추천받기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버튼을 누를 시 해당 등급의 마스크 유형을 추천 해준다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착용 미리보기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착용 해보기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＇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마스크 가상 착용 창으로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마스크 가상 착용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KF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등급 추천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7CC7491B-0014-C193-9166-08FD26705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05" y="1288351"/>
            <a:ext cx="1324560" cy="2407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ED2066-36B6-BE9E-F70F-68D1E655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05" y="3789826"/>
            <a:ext cx="1324560" cy="2399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85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79333"/>
              </p:ext>
            </p:extLst>
          </p:nvPr>
        </p:nvGraphicFramePr>
        <p:xfrm>
          <a:off x="107504" y="1242023"/>
          <a:ext cx="8568952" cy="5074783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14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06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자유게시판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Q&amp;A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간의 자유로운 소통 공간과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개발자 간의 소통 공간을 제공함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∎자유게시판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어플을 사용하며 자신의 의견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건의사항 혹은 마스크 가상 착용 후 사진 등을 자유롭게 표출한다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공감하기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달기를 통해 사용자간 소통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공간을 제공함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Q&amp;A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게시판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어플을 사용하며 궁금한 점을 게시하여 개발자와의 소통 공간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게시판 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E03A411-95FE-2111-1FF0-F37FB1297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61" y="1412776"/>
            <a:ext cx="1313432" cy="232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D8D6D7-C4C8-B422-CF3C-D47986A92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62" y="3839483"/>
            <a:ext cx="1327230" cy="2364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276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31889B-F024-4A0D-B16E-D8869271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61" y="1509281"/>
            <a:ext cx="9628739" cy="51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EE6415-6EA2-4B5E-9BC3-3C1DAA1CD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07523"/>
              </p:ext>
            </p:extLst>
          </p:nvPr>
        </p:nvGraphicFramePr>
        <p:xfrm>
          <a:off x="107504" y="1250980"/>
          <a:ext cx="8568952" cy="4914324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385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07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얼굴형 분류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5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얼굴을 인식하고 사용자의 얼굴형을 분석함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8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∎얼굴형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AI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진단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사용자의 얼굴이 인식되면 딥러닝 모델이 자동으로 사용자의 얼굴형을 예측함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얼굴형 분석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9A2BB58-0F34-BBB5-E08D-1B5AC244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873919"/>
            <a:ext cx="1992085" cy="36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1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A0D4AB5-5171-40C9-8AC5-992B77540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40493"/>
              </p:ext>
            </p:extLst>
          </p:nvPr>
        </p:nvGraphicFramePr>
        <p:xfrm>
          <a:off x="107504" y="1226228"/>
          <a:ext cx="8568952" cy="4939075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75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08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퍼스널 컬러 진단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얼굴을 인식하고 사용자의 피부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눈썹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눈동자 색을 바탕으로 퍼스널 컬러를 진단함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∎퍼스널 컬러 진단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lvl="0" fontAlgn="base" latinLnBrk="1"/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중앙에 사용자의 얼굴이 보여지며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잠시 후 진단 결과 창으로 이동함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하단 바를 통해 현재 분석 진행상황을 알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3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추천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퍼스널 컬러 진단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14192-E622-41EB-AA5F-2413C479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87" y="818932"/>
            <a:ext cx="5867423" cy="23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2C548E-CAB3-4BC0-89A4-EA9AE463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1" y="1416719"/>
            <a:ext cx="10182473" cy="49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CE3D5F-32F3-B1B5-B8B9-CF90A1E82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827655"/>
            <a:ext cx="2013275" cy="37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6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68488"/>
              </p:ext>
            </p:extLst>
          </p:nvPr>
        </p:nvGraphicFramePr>
        <p:xfrm>
          <a:off x="107504" y="1190756"/>
          <a:ext cx="8568952" cy="4902539"/>
        </p:xfrm>
        <a:graphic>
          <a:graphicData uri="http://schemas.openxmlformats.org/drawingml/2006/table">
            <a:tbl>
              <a:tblPr/>
              <a:tblGrid>
                <a:gridCol w="231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3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09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알리미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교체시기 알림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3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등록할 마스크의 이름을 입력하고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종류를 선택하고 등록 버튼을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누르면사용자가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입력한 마스크 정보를 바탕으로 마스크가 등록 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교체 및 삭제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교체 버튼을 통하여 현재 사용하고 있는 마스크에서 다른 마스크로 교체함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삭제 버튼을 통하여 현재 사용하고 있는 마스크에 대한 정보를 삭제함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교체시기 알림 창 설정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교체 시기 알림 받기를 활성화하면 마스크 교체시기에 알림이 울림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알리미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E880248-390B-567F-D6FF-38AB9E73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0" y="3625509"/>
            <a:ext cx="1344642" cy="23834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BEAE38-5E58-5F15-3B2B-511A5A1D3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50" y="1244110"/>
            <a:ext cx="1344642" cy="22874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389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95046"/>
              </p:ext>
            </p:extLst>
          </p:nvPr>
        </p:nvGraphicFramePr>
        <p:xfrm>
          <a:off x="110452" y="1233895"/>
          <a:ext cx="8566004" cy="4931406"/>
        </p:xfrm>
        <a:graphic>
          <a:graphicData uri="http://schemas.openxmlformats.org/drawingml/2006/table">
            <a:tbl>
              <a:tblPr/>
              <a:tblGrid>
                <a:gridCol w="2315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372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알리미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–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구매시기 알림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사용자가 사용하는 마스크의 적절한 교체시기를 알림으로 알려주는 기능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7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등록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등록할 마스크의 이름을 입력하고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종류를 선택하고 등록 버튼을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누르면사용자가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입력한 마스크 정보를 바탕으로 마스크가 등록 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 마스크 선택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사용중인 마스크를 입력하여 언제 구매했는지 알 수 있고 남은 수량을 통해 관리를 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∎구매하러 가기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구매하러 가기 버튼을 통해 구매링크로 연결함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∎마스크 구매시기 알림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알림 받기를 활성화 하면 수량에 따라 예상 구매 시기를 예측해 알림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3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마스크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알리미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4DCD6E2-912F-3379-14BD-A020E39DB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22" y="3743404"/>
            <a:ext cx="1323856" cy="2357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F164B4-D480-CF9E-CB13-3B3E0B75A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22" y="1278912"/>
            <a:ext cx="1323856" cy="2342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03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1185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CE04A8-64C4-89A0-7F04-5A92DEC0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90B62F-48E2-B3A3-D390-D86D4406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084406-2385-1444-E27C-550EEE5D5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26" y="1428024"/>
            <a:ext cx="732574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4B39F5-804F-9B1B-D36A-6A59865A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416DDF-B069-AF9F-E5CE-43E773C22ED7}"/>
              </a:ext>
            </a:extLst>
          </p:cNvPr>
          <p:cNvSpPr/>
          <p:nvPr/>
        </p:nvSpPr>
        <p:spPr>
          <a:xfrm>
            <a:off x="830754" y="144385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프로그램 실행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50E63E30-198B-5E25-1B5D-51149BD3AED4}"/>
              </a:ext>
            </a:extLst>
          </p:cNvPr>
          <p:cNvSpPr/>
          <p:nvPr/>
        </p:nvSpPr>
        <p:spPr>
          <a:xfrm>
            <a:off x="2505097" y="227907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추천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CCBB0F25-8E51-650B-9801-4AC04FAE1966}"/>
              </a:ext>
            </a:extLst>
          </p:cNvPr>
          <p:cNvSpPr/>
          <p:nvPr/>
        </p:nvSpPr>
        <p:spPr>
          <a:xfrm>
            <a:off x="2758174" y="1396734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네이버 쇼핑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862B0-20C6-644A-5610-D22CAD896835}"/>
              </a:ext>
            </a:extLst>
          </p:cNvPr>
          <p:cNvSpPr/>
          <p:nvPr/>
        </p:nvSpPr>
        <p:spPr>
          <a:xfrm>
            <a:off x="827584" y="2293031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 </a:t>
            </a:r>
            <a:r>
              <a:rPr lang="en-US" altLang="ko-KR" sz="1050" dirty="0">
                <a:solidFill>
                  <a:schemeClr val="tx1"/>
                </a:solidFill>
              </a:rPr>
              <a:t>/ </a:t>
            </a:r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BA5314B8-786C-688A-8EE8-2090ECD6AE00}"/>
              </a:ext>
            </a:extLst>
          </p:cNvPr>
          <p:cNvSpPr/>
          <p:nvPr/>
        </p:nvSpPr>
        <p:spPr>
          <a:xfrm>
            <a:off x="827584" y="3196959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사용자 정보 </a:t>
            </a:r>
            <a:r>
              <a:rPr lang="en-US" altLang="ko-KR" sz="105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8C130737-6E0B-54BA-9D72-18252F6BE575}"/>
              </a:ext>
            </a:extLst>
          </p:cNvPr>
          <p:cNvSpPr/>
          <p:nvPr/>
        </p:nvSpPr>
        <p:spPr>
          <a:xfrm>
            <a:off x="4486366" y="2276315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얼굴형 분류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925418FF-93CD-85F3-5881-17E9F24B9F1F}"/>
              </a:ext>
            </a:extLst>
          </p:cNvPr>
          <p:cNvSpPr/>
          <p:nvPr/>
        </p:nvSpPr>
        <p:spPr>
          <a:xfrm>
            <a:off x="4486366" y="2922452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퍼스널 컬러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48E9B2D3-60D0-1CE2-133D-6DEEB683D0E3}"/>
              </a:ext>
            </a:extLst>
          </p:cNvPr>
          <p:cNvSpPr/>
          <p:nvPr/>
        </p:nvSpPr>
        <p:spPr>
          <a:xfrm>
            <a:off x="4497295" y="3596078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기상 환경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15C815E2-3E4C-99AA-4E09-E24F37C19D9D}"/>
              </a:ext>
            </a:extLst>
          </p:cNvPr>
          <p:cNvSpPr/>
          <p:nvPr/>
        </p:nvSpPr>
        <p:spPr>
          <a:xfrm>
            <a:off x="4486366" y="4269704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가상 착용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7FBF82-1C4C-2CDD-AA37-5B27C00EBF9E}"/>
              </a:ext>
            </a:extLst>
          </p:cNvPr>
          <p:cNvSpPr/>
          <p:nvPr/>
        </p:nvSpPr>
        <p:spPr>
          <a:xfrm>
            <a:off x="6764015" y="2317935"/>
            <a:ext cx="1339547" cy="4547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MLKit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DBD45456-5934-6CD8-A116-59538712C017}"/>
              </a:ext>
            </a:extLst>
          </p:cNvPr>
          <p:cNvSpPr/>
          <p:nvPr/>
        </p:nvSpPr>
        <p:spPr>
          <a:xfrm>
            <a:off x="6764015" y="3579493"/>
            <a:ext cx="1339547" cy="549014"/>
          </a:xfrm>
          <a:prstGeom prst="ca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공공데이터 포탈 </a:t>
            </a:r>
            <a:r>
              <a:rPr lang="en-US" altLang="ko-KR" sz="1050" dirty="0">
                <a:solidFill>
                  <a:schemeClr val="tx1"/>
                </a:solidFill>
              </a:rPr>
              <a:t>API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3A3EF5-121D-B93B-0686-3660433FA88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1497358" y="1898627"/>
            <a:ext cx="3170" cy="39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EDFA31-33B8-1EB3-5F7E-3434DFB5BA6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497358" y="2747803"/>
            <a:ext cx="0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26CED4-6FA1-228F-7BC2-D1475CF6787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3427948" y="1945748"/>
            <a:ext cx="2589" cy="3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F7DF2FE-947A-FC96-4F32-B9AD99A03DB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4355976" y="2550822"/>
            <a:ext cx="130390" cy="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7F316AD-9EDA-2DDB-7844-DFFE4B5E921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4098103" y="2808695"/>
            <a:ext cx="646137" cy="1303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2F0AE83-D45B-70E8-F0E5-D10EC009CE09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4355976" y="2553584"/>
            <a:ext cx="141319" cy="1317001"/>
          </a:xfrm>
          <a:prstGeom prst="bentConnector3">
            <a:avLst>
              <a:gd name="adj1" fmla="val -3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3E6639-C8CC-2A49-1070-E32DBD03623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327434" y="2545321"/>
            <a:ext cx="43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3C087A-CD39-EA65-4493-262EA077721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348174" y="3854000"/>
            <a:ext cx="415841" cy="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F7835A3-73DC-A90B-D62F-9BC745A6F4E8}"/>
              </a:ext>
            </a:extLst>
          </p:cNvPr>
          <p:cNvCxnSpPr>
            <a:cxnSpLocks/>
            <a:stCxn id="5" idx="2"/>
            <a:endCxn id="19" idx="3"/>
          </p:cNvCxnSpPr>
          <p:nvPr/>
        </p:nvCxnSpPr>
        <p:spPr>
          <a:xfrm rot="5400000">
            <a:off x="2005007" y="2320443"/>
            <a:ext cx="917882" cy="1933179"/>
          </a:xfrm>
          <a:prstGeom prst="bentConnector3">
            <a:avLst>
              <a:gd name="adj1" fmla="val 299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D3B1CE8-2EC3-D9C5-8318-86E90069B88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427947" y="4544211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221C762B-7E7E-F6C9-543A-D4E9986D5D9E}"/>
              </a:ext>
            </a:extLst>
          </p:cNvPr>
          <p:cNvSpPr/>
          <p:nvPr/>
        </p:nvSpPr>
        <p:spPr>
          <a:xfrm>
            <a:off x="4497295" y="5010527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마스크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알리미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858271-463E-4160-E154-1BED8253C41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438876" y="5285034"/>
            <a:ext cx="1058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판단 45">
            <a:extLst>
              <a:ext uri="{FF2B5EF4-FFF2-40B4-BE49-F238E27FC236}">
                <a16:creationId xmlns:a16="http://schemas.microsoft.com/office/drawing/2014/main" id="{4EF2C5E7-B4D9-932F-7F60-872CEBD0FBCE}"/>
              </a:ext>
            </a:extLst>
          </p:cNvPr>
          <p:cNvSpPr/>
          <p:nvPr/>
        </p:nvSpPr>
        <p:spPr>
          <a:xfrm>
            <a:off x="6481153" y="5003960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교체 시기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D3163FDE-3754-8655-E76C-B255EC08CB4E}"/>
              </a:ext>
            </a:extLst>
          </p:cNvPr>
          <p:cNvSpPr/>
          <p:nvPr/>
        </p:nvSpPr>
        <p:spPr>
          <a:xfrm>
            <a:off x="6481153" y="5676211"/>
            <a:ext cx="1850879" cy="549014"/>
          </a:xfrm>
          <a:prstGeom prst="flowChartDecision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구매 시기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58AFC90-B54D-9EC1-763A-0AA9A72F63B8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6348174" y="5285034"/>
            <a:ext cx="132979" cy="665684"/>
          </a:xfrm>
          <a:prstGeom prst="bentConnector3">
            <a:avLst>
              <a:gd name="adj1" fmla="val -6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0EB9C53-64F9-FD04-675F-A0DE9F755BF3}"/>
              </a:ext>
            </a:extLst>
          </p:cNvPr>
          <p:cNvCxnSpPr>
            <a:cxnSpLocks/>
            <a:stCxn id="33" idx="3"/>
            <a:endCxn id="46" idx="1"/>
          </p:cNvCxnSpPr>
          <p:nvPr/>
        </p:nvCxnSpPr>
        <p:spPr>
          <a:xfrm flipV="1">
            <a:off x="6348174" y="5278467"/>
            <a:ext cx="132979" cy="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035" y="1556792"/>
            <a:ext cx="3850675" cy="4248472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860032" y="1628800"/>
            <a:ext cx="3672408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얼굴형 분석 알고리즘 시나리오 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실시간으로 전달받은 사용자의 얼굴을 인식한다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얼굴을 사각형 모양으로 자른다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잘라낸 얼굴의 이미지를 비트맵으로 변환하여 학습된 딥러닝 모델에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비트맵 변환 여부를 확인한다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203500" indent="-2035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AutoNum type="circleNumDbPlain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학습된 딥러닝 모델에 비트맵으로 변환된 이미지를 입력 값으로 넣어 얼굴형을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833FA9-1541-02A5-6BAD-C87A8BD5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DECC0539-CE02-AF9E-CC6A-E2AEE83837A4}"/>
              </a:ext>
            </a:extLst>
          </p:cNvPr>
          <p:cNvSpPr txBox="1"/>
          <p:nvPr/>
        </p:nvSpPr>
        <p:spPr>
          <a:xfrm>
            <a:off x="4637852" y="1729673"/>
            <a:ext cx="42196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마스크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KF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등급 추천 알고리즘 시나리오 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현 위치를 파악한다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파악된 위치에 대한 미세먼지 농도가 측정되었는지 확인한다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공공데이터 포탈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해당되는 미세먼지 수치가 없는 결과는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미측정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텍스트를 출력한다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기상 정보에서 미세먼지 수치가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덴탈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마스크 착용 혹은 미착용을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80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마스크를 추천하고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매우 나쁨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KF 90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등급의 마스크를 추천한다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D4972-6C54-727B-8F0C-21EB48C42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80" y="1731974"/>
            <a:ext cx="3859612" cy="39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58" name="TextBox 52"/>
          <p:cNvSpPr txBox="1"/>
          <p:nvPr/>
        </p:nvSpPr>
        <p:spPr>
          <a:xfrm>
            <a:off x="4916760" y="2046945"/>
            <a:ext cx="3672408" cy="3240360"/>
          </a:xfrm>
          <a:prstGeom prst="rect">
            <a:avLst/>
          </a:prstGeom>
        </p:spPr>
        <p:txBody>
          <a:bodyPr wrap="square"/>
          <a:lstStyle/>
          <a:p>
            <a:pPr marL="171360" indent="-17136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u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퍼스널 컬러 분석 알고리즘 시나리오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①"/>
              <a:defRPr/>
            </a:pP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사용자로부터 이미지를 입력 받는다</a:t>
            </a:r>
            <a:r>
              <a:rPr lang="en-US" altLang="ko-KR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②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사용자의 얼굴을 인식하여 눈썹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눈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볼의 특징 값을 추출한다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③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추출한 특징 값을 바탕으로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K-means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알고리즘을 </a:t>
            </a:r>
            <a:r>
              <a:rPr lang="ko-KR" altLang="en-US" sz="120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이용하여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영역의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RGB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값을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 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값으로 변환하여 퍼스널 컬러 분석에 적용할 수 있도록 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450" indent="-1714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맑은 고딕" panose="020B0503020000020004" pitchFamily="50" charset="-127"/>
              <a:buChar char="④"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미리 작성된 퍼스널 컬러 분석 코드에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</a:t>
            </a: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변환된 색상을 입력 값으로 넣어 퍼스널 컬러를 분석한다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975B9-67EA-E282-553E-3D704B16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04683" y="2066709"/>
            <a:ext cx="4126805" cy="32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8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2"/>
            <a:ext cx="8740117" cy="17844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3442272"/>
            <a:ext cx="8728070" cy="27448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12B01-31D2-C223-0A96-F54EE517D313}"/>
              </a:ext>
            </a:extLst>
          </p:cNvPr>
          <p:cNvSpPr txBox="1"/>
          <p:nvPr/>
        </p:nvSpPr>
        <p:spPr>
          <a:xfrm>
            <a:off x="395536" y="1657868"/>
            <a:ext cx="82809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◆"/>
            </a:pPr>
            <a:r>
              <a:rPr lang="ko-KR" altLang="en-US" dirty="0">
                <a:latin typeface="+mn-ea"/>
              </a:rPr>
              <a:t>K-</a:t>
            </a:r>
            <a:r>
              <a:rPr lang="ko-KR" altLang="en-US" dirty="0" err="1">
                <a:latin typeface="+mn-ea"/>
              </a:rPr>
              <a:t>Means</a:t>
            </a:r>
            <a:r>
              <a:rPr lang="ko-KR" altLang="en-US" dirty="0">
                <a:latin typeface="+mn-ea"/>
              </a:rPr>
              <a:t> 알고리즘</a:t>
            </a:r>
          </a:p>
          <a:p>
            <a:r>
              <a:rPr lang="ko-KR" altLang="en-US" sz="1600" dirty="0">
                <a:latin typeface="+mj-lt"/>
              </a:rPr>
              <a:t>K-</a:t>
            </a:r>
            <a:r>
              <a:rPr lang="en-US" altLang="ko-KR" sz="1600" dirty="0">
                <a:latin typeface="+mj-lt"/>
              </a:rPr>
              <a:t>M</a:t>
            </a:r>
            <a:r>
              <a:rPr lang="ko-KR" altLang="en-US" sz="1600" dirty="0" err="1">
                <a:latin typeface="+mj-lt"/>
              </a:rPr>
              <a:t>eans</a:t>
            </a:r>
            <a:r>
              <a:rPr lang="ko-KR" altLang="en-US" sz="1600" dirty="0">
                <a:latin typeface="+mj-lt"/>
              </a:rPr>
              <a:t> 알고리즘은 데이터를 k 개의 군집으로 묶는 알고리즘이다. 다시 말해 비슷한 특성을 지닌 데이터들끼리 묶어 k 개의 군집으로 군집화 하는 대표적인 군집화 기법이다. 이 알고리즘을 이용하여 이미지 속 추출한 특징 값인 뺨, 눈, 눈썹 영역의 대표색인 </a:t>
            </a:r>
            <a:r>
              <a:rPr lang="ko-KR" altLang="en-US" sz="1600" dirty="0" err="1">
                <a:latin typeface="+mj-lt"/>
              </a:rPr>
              <a:t>RGB의</a:t>
            </a:r>
            <a:r>
              <a:rPr lang="ko-KR" altLang="en-US" sz="1600" dirty="0">
                <a:latin typeface="+mj-lt"/>
              </a:rPr>
              <a:t> 평균 값을 추출한다. 추출한 평균 값은 웜 값의 기준치에 가까우면 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멀면 쿨로 판정하는 역할로 활용된다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A0A2D-8384-237C-E3E2-61C3B6A4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28" y="3533187"/>
            <a:ext cx="4975969" cy="25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383A16-5635-0437-DF36-FA93CB25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15" name="표 1">
            <a:extLst>
              <a:ext uri="{FF2B5EF4-FFF2-40B4-BE49-F238E27FC236}">
                <a16:creationId xmlns:a16="http://schemas.microsoft.com/office/drawing/2014/main" id="{CEEEE59F-A97D-D025-4FB5-FE9408EF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051312"/>
              </p:ext>
            </p:extLst>
          </p:nvPr>
        </p:nvGraphicFramePr>
        <p:xfrm>
          <a:off x="298210" y="1216520"/>
          <a:ext cx="8551067" cy="5139831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46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로그인 및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회원가입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46">
                <a:tc row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자유게시판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Q&amp;A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게시판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유형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얼굴형별 마스크 유형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유형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색상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 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마스크 색상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색상 미리보기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546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KF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 위치 미세먼지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KF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 추천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54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등급별 마스크 미리보기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29" name="표 1"/>
          <p:cNvGraphicFramePr>
            <a:graphicFrameLocks noGrp="1"/>
          </p:cNvGraphicFramePr>
          <p:nvPr/>
        </p:nvGraphicFramePr>
        <p:xfrm>
          <a:off x="296466" y="1232402"/>
          <a:ext cx="8551067" cy="4932902"/>
        </p:xfrm>
        <a:graphic>
          <a:graphicData uri="http://schemas.openxmlformats.org/drawingml/2006/table">
            <a:tbl>
              <a:tblPr/>
              <a:tblGrid>
                <a:gridCol w="123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 rowSpan="5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가상 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추천 마스크 가상착용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선택 마스크 가상착용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SNS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공유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링크 연결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F-005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가상착용 이미지 캡쳐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4">
                <a:tc rowSpan="3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마이페이지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얼굴형 분류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퍼스널컬러 진단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정보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rowSpan="5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마스크 알리미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등록 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교체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제거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교체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H-005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마스크 구매 시기 알림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11444" y="1276243"/>
            <a:ext cx="8739404" cy="5105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88BBC-19DD-93CA-3EBB-7977D7275FD6}"/>
              </a:ext>
            </a:extLst>
          </p:cNvPr>
          <p:cNvSpPr txBox="1"/>
          <p:nvPr/>
        </p:nvSpPr>
        <p:spPr>
          <a:xfrm>
            <a:off x="107504" y="1362191"/>
            <a:ext cx="407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테이블 구성도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68689B5-4517-CC7E-198C-CD4B0A589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50" y="1870288"/>
            <a:ext cx="732574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107504" y="1260701"/>
            <a:ext cx="8876148" cy="51206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4E6C35-F955-4FF0-D707-B921DB13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8E8438-556A-9222-9B6C-9E6264AA7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439069"/>
            <a:ext cx="3296493" cy="2730185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6B9476-FA47-7B7C-DBD6-81D0E6F87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42" y="4347943"/>
            <a:ext cx="3259524" cy="1855422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31760E-AA14-4D93-CB56-2B98E218E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683" y="1749547"/>
            <a:ext cx="2842626" cy="2055438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8DDAEF-733F-13C7-031B-737D16BAB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709" y="4317512"/>
            <a:ext cx="2895600" cy="1885853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825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A746AB-9EDD-DD90-5E04-10255E898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91ADE6-5CDF-208D-72F4-EE7BF0757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56" y="1233892"/>
            <a:ext cx="2324331" cy="3056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34A05-E282-F5B6-5A69-3D2936028A58}"/>
              </a:ext>
            </a:extLst>
          </p:cNvPr>
          <p:cNvSpPr txBox="1"/>
          <p:nvPr/>
        </p:nvSpPr>
        <p:spPr>
          <a:xfrm>
            <a:off x="3016084" y="1794377"/>
            <a:ext cx="5184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한국 인구 </a:t>
            </a:r>
            <a:r>
              <a:rPr lang="en-US" altLang="ko-KR" sz="1400" dirty="0"/>
              <a:t>10</a:t>
            </a:r>
            <a:r>
              <a:rPr lang="ko-KR" altLang="en-US" sz="1400" dirty="0"/>
              <a:t>명 중 </a:t>
            </a:r>
            <a:r>
              <a:rPr lang="en-US" altLang="ko-KR" sz="1400" dirty="0"/>
              <a:t>6</a:t>
            </a:r>
            <a:r>
              <a:rPr lang="ko-KR" altLang="en-US" sz="1400" dirty="0"/>
              <a:t>명 가까이는 세계보건기구에서 권고한 수준의 </a:t>
            </a:r>
            <a:r>
              <a:rPr lang="en-US" altLang="ko-KR" sz="1400" dirty="0"/>
              <a:t>2</a:t>
            </a:r>
            <a:r>
              <a:rPr lang="ko-KR" altLang="en-US" sz="1400" dirty="0"/>
              <a:t>배가 넘는 초미세먼지에 노출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바이러스 뿐만 아니라 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황사에 의한 마스크 수요가 있을 것이라 예상됨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88A4AD-F681-CD18-85BD-389F40172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77" y="4399955"/>
            <a:ext cx="2862124" cy="2025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1208D6-7313-3A66-4D39-66CF912D8362}"/>
              </a:ext>
            </a:extLst>
          </p:cNvPr>
          <p:cNvSpPr txBox="1"/>
          <p:nvPr/>
        </p:nvSpPr>
        <p:spPr>
          <a:xfrm>
            <a:off x="3419872" y="4506870"/>
            <a:ext cx="4576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안경 가상 착용</a:t>
            </a:r>
            <a:r>
              <a:rPr lang="en-US" altLang="ko-KR" sz="1400" dirty="0"/>
              <a:t>, </a:t>
            </a:r>
            <a:r>
              <a:rPr lang="ko-KR" altLang="en-US" sz="1400" dirty="0"/>
              <a:t> 가구 가상 배치 등 가상</a:t>
            </a:r>
            <a:r>
              <a:rPr lang="en-US" altLang="ko-KR" sz="1400" dirty="0"/>
              <a:t>/</a:t>
            </a:r>
            <a:r>
              <a:rPr lang="ko-KR" altLang="en-US" sz="1400" dirty="0"/>
              <a:t>증강현실 시장 규모가 점점 증가하는 동향을 보임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1612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3096344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  <a:cs typeface="+mj-cs"/>
              </a:rPr>
              <a:t>카메라 연결</a:t>
            </a:r>
            <a:endParaRPr kumimoji="0" lang="ko-KR" altLang="en-US" sz="16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7F40C2-B06E-809B-09BA-A45F5DB1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C9D17-E792-DC63-1A72-AD0D089CB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0" y="1209705"/>
            <a:ext cx="6367018" cy="5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-6219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06123"/>
            <a:ext cx="496855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5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 –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마스크 </a:t>
            </a:r>
            <a:r>
              <a:rPr lang="en-US" altLang="ko-KR" sz="1500" b="1" spc="-50" dirty="0">
                <a:solidFill>
                  <a:schemeClr val="bg1"/>
                </a:solidFill>
                <a:latin typeface="+mn-ea"/>
                <a:cs typeface="+mj-cs"/>
              </a:rPr>
              <a:t>KF </a:t>
            </a: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등급</a:t>
            </a:r>
            <a:endParaRPr lang="en-US" altLang="ko-KR" sz="1500" b="1" spc="-50" dirty="0">
              <a:solidFill>
                <a:schemeClr val="bg1"/>
              </a:solidFill>
              <a:latin typeface="+mn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500" b="1" spc="-50" dirty="0">
                <a:solidFill>
                  <a:schemeClr val="bg1"/>
                </a:solidFill>
                <a:latin typeface="+mn-ea"/>
                <a:cs typeface="+mj-cs"/>
              </a:rPr>
              <a:t> 추천</a:t>
            </a:r>
            <a:endParaRPr lang="ko-KR" altLang="en-US" sz="15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F8BC9B-41E7-B990-3BC6-C144EED41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73" y="1256829"/>
            <a:ext cx="6437285" cy="49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49415" y="583928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b="1" spc="-50" dirty="0">
                <a:solidFill>
                  <a:schemeClr val="bg1"/>
                </a:solidFill>
                <a:latin typeface="+mn-ea"/>
                <a:cs typeface="+mj-cs"/>
              </a:rPr>
              <a:t> – Image Bitmap </a:t>
            </a:r>
            <a:r>
              <a:rPr lang="ko-KR" altLang="en-US" sz="1700" b="1" spc="-50" dirty="0">
                <a:solidFill>
                  <a:schemeClr val="bg1"/>
                </a:solidFill>
                <a:latin typeface="+mn-ea"/>
                <a:cs typeface="+mj-cs"/>
              </a:rPr>
              <a:t>변환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E77B3E-50F8-0E55-2A1C-FFB1E1A6F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D58684-661E-4BCF-DDD8-D5267B479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217601"/>
            <a:ext cx="8770924" cy="494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55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51096"/>
              </p:ext>
            </p:extLst>
          </p:nvPr>
        </p:nvGraphicFramePr>
        <p:xfrm>
          <a:off x="450882" y="1268760"/>
          <a:ext cx="8242236" cy="3672407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07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66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Arctic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Fox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(2020.3.1)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OS(5.0.1)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Ubuntu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운영체제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(AWS EC2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사용 예정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MySQL(8.0.28)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정보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별 마스크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각종 게시판 등의 데이터를 저장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 베이스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04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모델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Tensorflow2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얼굴형 분류에 사용되는 이미지 다중 분류 모델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44328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76F96D0C-6A90-965E-7544-29DDA825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2793828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3131840" y="1468773"/>
            <a:ext cx="288032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6084168" y="1484784"/>
            <a:ext cx="2981592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7872" y="1516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/>
              <a:t>이슈관리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3848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형상관리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660" y="148478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프로젝트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FCE3BD0-A277-0392-0CFB-A745352E8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1F5050-29CD-648D-AF39-DE65CE7E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60" y="1965915"/>
            <a:ext cx="2678262" cy="239276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676D2E-F1C5-2BE3-2301-F71EA55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995" y="1960893"/>
            <a:ext cx="2678262" cy="23927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8F1FE2-9F3F-617D-BAED-AE973CFDC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869" y="1960893"/>
            <a:ext cx="2840440" cy="652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2539-3AF4-43D2-6798-5DC6ADA959A5}"/>
              </a:ext>
            </a:extLst>
          </p:cNvPr>
          <p:cNvSpPr txBox="1"/>
          <p:nvPr/>
        </p:nvSpPr>
        <p:spPr>
          <a:xfrm>
            <a:off x="32352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30540-0C14-7BEF-A8EF-9DFDB03720C2}"/>
              </a:ext>
            </a:extLst>
          </p:cNvPr>
          <p:cNvSpPr txBox="1"/>
          <p:nvPr/>
        </p:nvSpPr>
        <p:spPr>
          <a:xfrm>
            <a:off x="3203848" y="4470476"/>
            <a:ext cx="2657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Repository </a:t>
            </a:r>
            <a:r>
              <a:rPr lang="ko-KR" altLang="en-US" sz="1400" dirty="0"/>
              <a:t>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D9518-112D-5468-AF2C-E82953E7B6CC}"/>
              </a:ext>
            </a:extLst>
          </p:cNvPr>
          <p:cNvSpPr txBox="1"/>
          <p:nvPr/>
        </p:nvSpPr>
        <p:spPr>
          <a:xfrm>
            <a:off x="6168869" y="2687851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한이음</a:t>
            </a:r>
            <a:r>
              <a:rPr lang="ko-KR" altLang="en-US" sz="1400" dirty="0"/>
              <a:t> </a:t>
            </a:r>
            <a:r>
              <a:rPr lang="en-US" altLang="ko-KR" sz="1400" dirty="0"/>
              <a:t>GitLab Issue </a:t>
            </a:r>
            <a:r>
              <a:rPr lang="ko-KR" altLang="en-US" sz="1400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283558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722443-407A-2C14-02A3-F9FB3D18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50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C2AA41-4A8D-17E6-D527-BE3B9E91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9371E31-B67E-1734-786F-1EBEC183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57" y="4512173"/>
            <a:ext cx="8229599" cy="1652424"/>
          </a:xfrm>
        </p:spPr>
        <p:txBody>
          <a:bodyPr/>
          <a:lstStyle/>
          <a:p>
            <a:pPr>
              <a:defRPr/>
            </a:pPr>
            <a:r>
              <a:rPr lang="ko-KR" altLang="en-US" sz="1575" dirty="0"/>
              <a:t>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 발생 이후인 </a:t>
            </a:r>
            <a:r>
              <a:rPr lang="en-US" altLang="ko-KR" sz="1575" dirty="0"/>
              <a:t>2020</a:t>
            </a:r>
            <a:r>
              <a:rPr lang="ko-KR" altLang="en-US" sz="1575" dirty="0"/>
              <a:t>년도 소비자들이 패션에 대한 인식을 분석해본 결과</a:t>
            </a:r>
            <a:r>
              <a:rPr lang="en-US" altLang="ko-KR" sz="1575" dirty="0"/>
              <a:t>,</a:t>
            </a:r>
            <a:r>
              <a:rPr lang="ko-KR" altLang="en-US" sz="1575" dirty="0"/>
              <a:t> 마스크와 코로나 </a:t>
            </a:r>
            <a:r>
              <a:rPr lang="en-US" altLang="ko-KR" sz="1575" dirty="0"/>
              <a:t>19</a:t>
            </a:r>
            <a:r>
              <a:rPr lang="ko-KR" altLang="en-US" sz="1575" dirty="0"/>
              <a:t>가  상위에 도출되어 패션에 대한 코로나</a:t>
            </a:r>
            <a:r>
              <a:rPr lang="en-US" altLang="ko-KR" sz="1575" dirty="0"/>
              <a:t>19</a:t>
            </a:r>
            <a:r>
              <a:rPr lang="ko-KR" altLang="en-US" sz="1575" dirty="0"/>
              <a:t>의 영향력이 높음을 확인할 수 있었다</a:t>
            </a:r>
            <a:r>
              <a:rPr lang="en-US" altLang="ko-KR" sz="1575" dirty="0"/>
              <a:t>.</a:t>
            </a:r>
            <a:r>
              <a:rPr lang="ko-KR" altLang="en-US" sz="1575" dirty="0"/>
              <a:t>  </a:t>
            </a:r>
          </a:p>
          <a:p>
            <a:pPr>
              <a:defRPr/>
            </a:pPr>
            <a:r>
              <a:rPr lang="ko-KR" altLang="en-US" sz="1575" dirty="0"/>
              <a:t>미세먼지</a:t>
            </a:r>
            <a:r>
              <a:rPr lang="en-US" altLang="ko-KR" sz="1575" dirty="0"/>
              <a:t>,</a:t>
            </a:r>
            <a:r>
              <a:rPr lang="ko-KR" altLang="en-US" sz="1575" dirty="0"/>
              <a:t> 코로나 </a:t>
            </a:r>
            <a:r>
              <a:rPr lang="en-US" altLang="ko-KR" sz="1575" dirty="0"/>
              <a:t>19 </a:t>
            </a:r>
            <a:r>
              <a:rPr lang="ko-KR" altLang="en-US" sz="1575" dirty="0"/>
              <a:t>와 같은 각종 전염병으로 인한 마스크 착용이 필수가 된 시대에 이제는 마스크가 건강만을 위한 것이 아닌 패션인 시대가 다가왔다</a:t>
            </a:r>
            <a:r>
              <a:rPr lang="en-US" altLang="ko-KR" sz="1575" dirty="0"/>
              <a:t>.</a:t>
            </a:r>
            <a:r>
              <a:rPr lang="ko-KR" altLang="en-US" sz="1575" dirty="0"/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B6D42D-408A-FCD2-4DA6-99F45A790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196" y="1304170"/>
            <a:ext cx="5607776" cy="3090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CD17BE1-997B-5BF9-7A9D-5FBF287E9F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01832" y="1597855"/>
            <a:ext cx="3469325" cy="23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ED874D-C87B-F889-8F37-2CDBED68D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3219"/>
              </p:ext>
            </p:extLst>
          </p:nvPr>
        </p:nvGraphicFramePr>
        <p:xfrm>
          <a:off x="107504" y="1283908"/>
          <a:ext cx="8496944" cy="4881395"/>
        </p:xfrm>
        <a:graphic>
          <a:graphicData uri="http://schemas.openxmlformats.org/drawingml/2006/table">
            <a:tbl>
              <a:tblPr/>
              <a:tblGrid>
                <a:gridCol w="781296">
                  <a:extLst>
                    <a:ext uri="{9D8B030D-6E8A-4147-A177-3AD203B41FA5}">
                      <a16:colId xmlns:a16="http://schemas.microsoft.com/office/drawing/2014/main" val="2179959536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3268091421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1865652390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1217087914"/>
                    </a:ext>
                  </a:extLst>
                </a:gridCol>
                <a:gridCol w="2879813">
                  <a:extLst>
                    <a:ext uri="{9D8B030D-6E8A-4147-A177-3AD203B41FA5}">
                      <a16:colId xmlns:a16="http://schemas.microsoft.com/office/drawing/2014/main" val="4122948485"/>
                    </a:ext>
                  </a:extLst>
                </a:gridCol>
              </a:tblGrid>
              <a:tr h="428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936902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및 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 신규 가입이나 소셜 계정을 통한 회원 가입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70644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회원이나 소셜 계정을 통한 로그인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6087"/>
                  </a:ext>
                </a:extLst>
              </a:tr>
              <a:tr h="29214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 간의 자유로운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92532"/>
                  </a:ext>
                </a:extLst>
              </a:tr>
              <a:tr h="2921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&amp; A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사용자들과 개발자 간의 소통 게시판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18279"/>
                  </a:ext>
                </a:extLst>
              </a:tr>
              <a:tr h="4284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880461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 마스크 유형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얼굴형별로 어울리는 마스크의 유형을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22230"/>
                  </a:ext>
                </a:extLst>
              </a:tr>
              <a:tr h="428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유형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유형과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27041"/>
                  </a:ext>
                </a:extLst>
              </a:tr>
              <a:tr h="66632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 컬러 진단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882070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 색상 추천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퍼스널컬러별로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어울리는 마스크 색상을 추천함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31155"/>
                  </a:ext>
                </a:extLst>
              </a:tr>
              <a:tr h="666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색상 미리보기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 색상과 그에 대한 설명을 보여줌</a:t>
                      </a:r>
                    </a:p>
                  </a:txBody>
                  <a:tcPr marL="57225" marR="57225" marT="15821" marB="158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02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4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A0373-720E-201C-2697-4A8420C8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49F384-EE3E-4960-C306-41D68753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58071"/>
              </p:ext>
            </p:extLst>
          </p:nvPr>
        </p:nvGraphicFramePr>
        <p:xfrm>
          <a:off x="107504" y="1283907"/>
          <a:ext cx="8568952" cy="4998386"/>
        </p:xfrm>
        <a:graphic>
          <a:graphicData uri="http://schemas.openxmlformats.org/drawingml/2006/table">
            <a:tbl>
              <a:tblPr/>
              <a:tblGrid>
                <a:gridCol w="787918">
                  <a:extLst>
                    <a:ext uri="{9D8B030D-6E8A-4147-A177-3AD203B41FA5}">
                      <a16:colId xmlns:a16="http://schemas.microsoft.com/office/drawing/2014/main" val="1179003079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3606931257"/>
                    </a:ext>
                  </a:extLst>
                </a:gridCol>
                <a:gridCol w="986299">
                  <a:extLst>
                    <a:ext uri="{9D8B030D-6E8A-4147-A177-3AD203B41FA5}">
                      <a16:colId xmlns:a16="http://schemas.microsoft.com/office/drawing/2014/main" val="2843844071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113245573"/>
                    </a:ext>
                  </a:extLst>
                </a:gridCol>
                <a:gridCol w="2904218">
                  <a:extLst>
                    <a:ext uri="{9D8B030D-6E8A-4147-A177-3AD203B41FA5}">
                      <a16:colId xmlns:a16="http://schemas.microsoft.com/office/drawing/2014/main" val="2655691853"/>
                    </a:ext>
                  </a:extLst>
                </a:gridCol>
              </a:tblGrid>
              <a:tr h="42008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미세먼지 확인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위치의 미세먼지 농도 데이터를 직관적으로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059949"/>
                  </a:ext>
                </a:extLst>
              </a:tr>
              <a:tr h="420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추천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측정된 미세먼지 농도에 따라 마스크의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등급을 추천함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36935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미리보기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추천하는 마스크와 그에 대한 설명을 보여줌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88459"/>
                  </a:ext>
                </a:extLst>
              </a:tr>
              <a:tr h="42008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가상 착용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사용자의 얼굴형과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위치의 미세먼지 농도를 기반으로 추천하는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356422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마스크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선택한 유형과 색상의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가상착용함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72485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Instagram)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공유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669782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링크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마스크의 구매 링크로 연결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70354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F-005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 캡쳐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가상착용중인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이미지를 휴대폰에 저장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326150"/>
                  </a:ext>
                </a:extLst>
              </a:tr>
              <a:tr h="21028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얼굴형 분류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얼굴형을 분류함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20514"/>
                  </a:ext>
                </a:extLst>
              </a:tr>
              <a:tr h="210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 진단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얼굴을 인식하고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퍼스널컬러를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진단함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211011"/>
                  </a:ext>
                </a:extLst>
              </a:tr>
              <a:tr h="210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사용자별 정보를 조회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57745"/>
                  </a:ext>
                </a:extLst>
              </a:tr>
              <a:tr h="30373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알리미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H-001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등록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마스크의 착용일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구매일을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74888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H-002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교체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착용중인 마스크를 새로운 마스크로 교체 등록함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031480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H-003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제거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마스크를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알리미에서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제거함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80213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H-004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교체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착용중인 마스크의 교체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896872"/>
                  </a:ext>
                </a:extLst>
              </a:tr>
              <a:tr h="303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H-005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구매 시기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구매했던 마스크의 구매 시기를 알림</a:t>
                      </a:r>
                    </a:p>
                  </a:txBody>
                  <a:tcPr marL="49976" marR="49976" marT="13817" marB="138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51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0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1635799"/>
            <a:ext cx="424847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back-end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얼굴형 분석 알고리즘 : 인식된 사용자의 얼굴을 딥러닝 모델의 입력으로 사용하여 사용자의 얼굴형을 분석함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퍼스널 컬러 진단 알고리즘 : 인식된 사용자의 얼굴을 사용하여 사용자의 </a:t>
            </a:r>
            <a:r>
              <a:rPr lang="ko-KR" altLang="en-US" sz="1200" dirty="0" err="1"/>
              <a:t>퍼스널컬러를</a:t>
            </a:r>
            <a:r>
              <a:rPr lang="ko-KR" altLang="en-US" sz="1200" dirty="0"/>
              <a:t> 진단함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기상 환경 데이터 : 공공 데이터 포탈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현재 위치의 기상환경 데이터를 전달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마스크 구매 정보 : 네이버 쇼핑 </a:t>
            </a:r>
            <a:r>
              <a:rPr lang="ko-KR" altLang="en-US" sz="1200" dirty="0" err="1"/>
              <a:t>API를</a:t>
            </a:r>
            <a:r>
              <a:rPr lang="ko-KR" altLang="en-US" sz="1200" dirty="0"/>
              <a:t> 사용하여 마스크 구매 정보를 전달함</a:t>
            </a:r>
          </a:p>
          <a:p>
            <a:pPr lvl="0">
              <a:defRPr/>
            </a:pPr>
            <a:endParaRPr lang="ko-KR" altLang="en-US" sz="1400" dirty="0"/>
          </a:p>
          <a:p>
            <a:pPr lvl="0">
              <a:defRPr/>
            </a:pPr>
            <a:r>
              <a:rPr lang="ko-KR" altLang="en-US" sz="1400" b="1" dirty="0"/>
              <a:t># </a:t>
            </a:r>
            <a:r>
              <a:rPr lang="ko-KR" altLang="en-US" sz="1400" b="1" dirty="0" err="1"/>
              <a:t>front-end</a:t>
            </a:r>
            <a:endParaRPr lang="ko-KR" altLang="en-US" sz="1400" b="1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요청 : 회원 정보, 사용자의 얼굴 정보, 퍼스널 컬러 정보, 위치 정보 등의 데이터 요청</a:t>
            </a:r>
          </a:p>
          <a:p>
            <a:pPr lvl="0"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데이터 전달 : 요청된 데이터 전달</a:t>
            </a: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endParaRPr lang="en-US" altLang="ko-KR" sz="12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200" dirty="0"/>
              <a:t>서비스 제공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가상착용</a:t>
            </a:r>
            <a:r>
              <a:rPr lang="ko-KR" altLang="en-US" sz="1200" dirty="0"/>
              <a:t> 등의 사용자가 요청한 서비스를 제공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1187" y="1935648"/>
            <a:ext cx="4076796" cy="340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63672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263EFCD-6BF4-EEFB-A109-EBBA295277F7}"/>
              </a:ext>
            </a:extLst>
          </p:cNvPr>
          <p:cNvSpPr/>
          <p:nvPr/>
        </p:nvSpPr>
        <p:spPr>
          <a:xfrm>
            <a:off x="1945668" y="3641239"/>
            <a:ext cx="831825" cy="53954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User</a:t>
            </a:r>
            <a:endParaRPr lang="ko-KR" altLang="en-US" sz="14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DBA17C-F89E-0416-A9DF-061F40FB69C9}"/>
              </a:ext>
            </a:extLst>
          </p:cNvPr>
          <p:cNvSpPr/>
          <p:nvPr/>
        </p:nvSpPr>
        <p:spPr>
          <a:xfrm>
            <a:off x="467544" y="384040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기상환경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D525D0-89FF-0B5E-A6A4-DEEC28FE3E59}"/>
              </a:ext>
            </a:extLst>
          </p:cNvPr>
          <p:cNvSpPr/>
          <p:nvPr/>
        </p:nvSpPr>
        <p:spPr>
          <a:xfrm>
            <a:off x="1936174" y="4839456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06AB1EC-D725-9EAC-0727-724183B4CE31}"/>
              </a:ext>
            </a:extLst>
          </p:cNvPr>
          <p:cNvSpPr/>
          <p:nvPr/>
        </p:nvSpPr>
        <p:spPr>
          <a:xfrm>
            <a:off x="3336951" y="3968593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마이페이지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1FBB60-9E58-C38E-3FE9-23F989FE0D7A}"/>
              </a:ext>
            </a:extLst>
          </p:cNvPr>
          <p:cNvSpPr/>
          <p:nvPr/>
        </p:nvSpPr>
        <p:spPr>
          <a:xfrm>
            <a:off x="1931170" y="274517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퍼스널 컬러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EB4DE82-2600-98BA-4209-A8762FF9450F}"/>
              </a:ext>
            </a:extLst>
          </p:cNvPr>
          <p:cNvSpPr/>
          <p:nvPr/>
        </p:nvSpPr>
        <p:spPr>
          <a:xfrm>
            <a:off x="1931170" y="241486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얼굴형 분류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A61BCE-553A-A870-897E-7470C9FA76DD}"/>
              </a:ext>
            </a:extLst>
          </p:cNvPr>
          <p:cNvSpPr/>
          <p:nvPr/>
        </p:nvSpPr>
        <p:spPr>
          <a:xfrm>
            <a:off x="3336951" y="3661248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회원 정보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F319F69-ABAB-41EE-6687-2121A000AFE5}"/>
              </a:ext>
            </a:extLst>
          </p:cNvPr>
          <p:cNvGrpSpPr/>
          <p:nvPr/>
        </p:nvGrpSpPr>
        <p:grpSpPr>
          <a:xfrm rot="16200000">
            <a:off x="2161936" y="3243787"/>
            <a:ext cx="401970" cy="133133"/>
            <a:chOff x="3089910" y="2330743"/>
            <a:chExt cx="903603" cy="145491"/>
          </a:xfrm>
        </p:grpSpPr>
        <p:cxnSp>
          <p:nvCxnSpPr>
            <p:cNvPr id="60" name="도형 55">
              <a:extLst>
                <a:ext uri="{FF2B5EF4-FFF2-40B4-BE49-F238E27FC236}">
                  <a16:creationId xmlns:a16="http://schemas.microsoft.com/office/drawing/2014/main" id="{6FC4CAA9-D997-BD40-A0D2-81537F6A2B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도형 56">
              <a:extLst>
                <a:ext uri="{FF2B5EF4-FFF2-40B4-BE49-F238E27FC236}">
                  <a16:creationId xmlns:a16="http://schemas.microsoft.com/office/drawing/2014/main" id="{66AB4C48-6BC5-AC8F-C4CE-9D2914A6C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9C5B325-1A1F-40EF-E6C6-4282FF1B12C0}"/>
              </a:ext>
            </a:extLst>
          </p:cNvPr>
          <p:cNvSpPr/>
          <p:nvPr/>
        </p:nvSpPr>
        <p:spPr>
          <a:xfrm>
            <a:off x="1936174" y="5157192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SNS</a:t>
            </a:r>
            <a:r>
              <a:rPr lang="ko-KR" altLang="en-US" sz="900" b="1" dirty="0"/>
              <a:t> 공유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C8DEFD1-D072-F1E8-44DA-50F2ADDE5871}"/>
              </a:ext>
            </a:extLst>
          </p:cNvPr>
          <p:cNvGrpSpPr/>
          <p:nvPr/>
        </p:nvGrpSpPr>
        <p:grpSpPr>
          <a:xfrm rot="5400000">
            <a:off x="2161936" y="4402642"/>
            <a:ext cx="401970" cy="133133"/>
            <a:chOff x="3089910" y="2330743"/>
            <a:chExt cx="903603" cy="145491"/>
          </a:xfrm>
        </p:grpSpPr>
        <p:cxnSp>
          <p:nvCxnSpPr>
            <p:cNvPr id="43" name="도형 55">
              <a:extLst>
                <a:ext uri="{FF2B5EF4-FFF2-40B4-BE49-F238E27FC236}">
                  <a16:creationId xmlns:a16="http://schemas.microsoft.com/office/drawing/2014/main" id="{E42B47E8-D691-A2A1-92C0-9128D65EFD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도형 56">
              <a:extLst>
                <a:ext uri="{FF2B5EF4-FFF2-40B4-BE49-F238E27FC236}">
                  <a16:creationId xmlns:a16="http://schemas.microsoft.com/office/drawing/2014/main" id="{C831C21C-8084-13A0-0414-98C7D8405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6E1342E-18AD-1C2D-4A25-AABF751B91B2}"/>
              </a:ext>
            </a:extLst>
          </p:cNvPr>
          <p:cNvGrpSpPr/>
          <p:nvPr/>
        </p:nvGrpSpPr>
        <p:grpSpPr>
          <a:xfrm rot="10800000">
            <a:off x="1451430" y="3869159"/>
            <a:ext cx="401970" cy="133133"/>
            <a:chOff x="3089910" y="2330743"/>
            <a:chExt cx="903603" cy="145491"/>
          </a:xfrm>
        </p:grpSpPr>
        <p:cxnSp>
          <p:nvCxnSpPr>
            <p:cNvPr id="48" name="도형 55">
              <a:extLst>
                <a:ext uri="{FF2B5EF4-FFF2-40B4-BE49-F238E27FC236}">
                  <a16:creationId xmlns:a16="http://schemas.microsoft.com/office/drawing/2014/main" id="{C7EF08DF-CC0C-E0FA-4953-23C586E415B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도형 56">
              <a:extLst>
                <a:ext uri="{FF2B5EF4-FFF2-40B4-BE49-F238E27FC236}">
                  <a16:creationId xmlns:a16="http://schemas.microsoft.com/office/drawing/2014/main" id="{1B80D12A-FEC8-7101-8F49-8134BF0E7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0CD044-CBB9-8F88-AC83-342914263ED0}"/>
              </a:ext>
            </a:extLst>
          </p:cNvPr>
          <p:cNvGrpSpPr/>
          <p:nvPr/>
        </p:nvGrpSpPr>
        <p:grpSpPr>
          <a:xfrm rot="10800000">
            <a:off x="2873886" y="3849358"/>
            <a:ext cx="401970" cy="133133"/>
            <a:chOff x="3089910" y="2330743"/>
            <a:chExt cx="903603" cy="145491"/>
          </a:xfrm>
        </p:grpSpPr>
        <p:cxnSp>
          <p:nvCxnSpPr>
            <p:cNvPr id="52" name="도형 55">
              <a:extLst>
                <a:ext uri="{FF2B5EF4-FFF2-40B4-BE49-F238E27FC236}">
                  <a16:creationId xmlns:a16="http://schemas.microsoft.com/office/drawing/2014/main" id="{B9771C93-3010-204B-27B5-5FB9797A1A37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2330743"/>
              <a:ext cx="86931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도형 56">
              <a:extLst>
                <a:ext uri="{FF2B5EF4-FFF2-40B4-BE49-F238E27FC236}">
                  <a16:creationId xmlns:a16="http://schemas.microsoft.com/office/drawing/2014/main" id="{68BE12F0-9BAC-F7F2-1FE7-5B37B309D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89910" y="2476234"/>
              <a:ext cx="903603" cy="0"/>
            </a:xfrm>
            <a:prstGeom prst="straightConnector1">
              <a:avLst/>
            </a:prstGeom>
            <a:ln w="25400" cap="flat" cmpd="sng">
              <a:prstDash/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28330D-0C1D-C9D3-5271-4119C9206660}"/>
              </a:ext>
            </a:extLst>
          </p:cNvPr>
          <p:cNvSpPr txBox="1"/>
          <p:nvPr/>
        </p:nvSpPr>
        <p:spPr>
          <a:xfrm>
            <a:off x="4644008" y="1844824"/>
            <a:ext cx="40324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서비스 요청과 함께 사용자의 얼굴 인식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얼굴형 분류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진단 결과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마스크 추천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가상착용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서비스 요청과 함께 사용자의 현재 위치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사용자의 위치의 기상환경 정보를 사용하여 마스크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 추천 화면 전송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요청된 서비스 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사용자 정보 관련 서비스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사용자 정보 조회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서비스 요청과 함께 필요한 정보 전송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SNS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공유 서비스 제공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BB61768-E048-68A9-51A6-8529AB26FB69}"/>
              </a:ext>
            </a:extLst>
          </p:cNvPr>
          <p:cNvSpPr/>
          <p:nvPr/>
        </p:nvSpPr>
        <p:spPr>
          <a:xfrm>
            <a:off x="1931170" y="2096149"/>
            <a:ext cx="857318" cy="21602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가상 착용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D6C01E-465E-AB3C-93D8-537B8953FCC7}"/>
              </a:ext>
            </a:extLst>
          </p:cNvPr>
          <p:cNvSpPr txBox="1"/>
          <p:nvPr/>
        </p:nvSpPr>
        <p:spPr>
          <a:xfrm>
            <a:off x="1911074" y="313792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1628A-4B3C-BF1B-6C07-82B9ED90D625}"/>
              </a:ext>
            </a:extLst>
          </p:cNvPr>
          <p:cNvSpPr txBox="1"/>
          <p:nvPr/>
        </p:nvSpPr>
        <p:spPr>
          <a:xfrm>
            <a:off x="2475392" y="3128875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B1470E-25BF-032C-E149-82428A9A73CF}"/>
              </a:ext>
            </a:extLst>
          </p:cNvPr>
          <p:cNvSpPr txBox="1"/>
          <p:nvPr/>
        </p:nvSpPr>
        <p:spPr>
          <a:xfrm>
            <a:off x="1484159" y="3929481"/>
            <a:ext cx="345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0F44EE-2C93-2941-85BA-ADE350A1F0F8}"/>
              </a:ext>
            </a:extLst>
          </p:cNvPr>
          <p:cNvSpPr txBox="1"/>
          <p:nvPr/>
        </p:nvSpPr>
        <p:spPr>
          <a:xfrm>
            <a:off x="1469014" y="357216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43240-BC01-909F-19CB-1529682CBED8}"/>
              </a:ext>
            </a:extLst>
          </p:cNvPr>
          <p:cNvSpPr txBox="1"/>
          <p:nvPr/>
        </p:nvSpPr>
        <p:spPr>
          <a:xfrm>
            <a:off x="2872089" y="351204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1B20C4-416B-0D20-2BB8-22B5CE518D76}"/>
              </a:ext>
            </a:extLst>
          </p:cNvPr>
          <p:cNvSpPr txBox="1"/>
          <p:nvPr/>
        </p:nvSpPr>
        <p:spPr>
          <a:xfrm>
            <a:off x="2894659" y="4027951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E87001-75C0-BFE4-3FCB-92413D0B3934}"/>
              </a:ext>
            </a:extLst>
          </p:cNvPr>
          <p:cNvSpPr txBox="1"/>
          <p:nvPr/>
        </p:nvSpPr>
        <p:spPr>
          <a:xfrm>
            <a:off x="2411848" y="4298058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AC66E5-AD8E-649C-D2A4-3953F54846E0}"/>
              </a:ext>
            </a:extLst>
          </p:cNvPr>
          <p:cNvSpPr txBox="1"/>
          <p:nvPr/>
        </p:nvSpPr>
        <p:spPr>
          <a:xfrm>
            <a:off x="1980231" y="4314587"/>
            <a:ext cx="345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DE0053-3073-EB30-A2B3-B059A9A7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1" y="4112906"/>
            <a:ext cx="857319" cy="50439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8EF9BFA-AA4B-98BF-8883-3864F247E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215" y="2108240"/>
            <a:ext cx="519776" cy="5632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22ED99-38F3-F5C9-A2EE-865D8B2BE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914" y="4820862"/>
            <a:ext cx="879326" cy="580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B57311-EF63-1B5E-334C-02E3943C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573" y="2128988"/>
            <a:ext cx="763640" cy="35544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C03A102A-09B1-0E6B-66C6-C82E1CE0B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935" y="2568117"/>
            <a:ext cx="805854" cy="3568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F16BAA6-7A69-9741-E783-42C0F9C4D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770" y="2728003"/>
            <a:ext cx="540455" cy="330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ED582-5C66-5759-6C4F-09473E56CCB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74" t="7996" r="-1" b="19314"/>
          <a:stretch/>
        </p:blipFill>
        <p:spPr>
          <a:xfrm>
            <a:off x="3388415" y="3294023"/>
            <a:ext cx="805854" cy="293666"/>
          </a:xfrm>
          <a:prstGeom prst="rect">
            <a:avLst/>
          </a:prstGeom>
        </p:spPr>
      </p:pic>
      <p:pic>
        <p:nvPicPr>
          <p:cNvPr id="1026" name="Picture 2" descr="카카오 지도 - 해시넷">
            <a:extLst>
              <a:ext uri="{FF2B5EF4-FFF2-40B4-BE49-F238E27FC236}">
                <a16:creationId xmlns:a16="http://schemas.microsoft.com/office/drawing/2014/main" id="{EFD66913-FCAF-3BE5-231F-30F0D03C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5" y="4616832"/>
            <a:ext cx="991908" cy="33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4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51A41E-E670-2312-67E4-AFB5FDDB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50" y="125786"/>
            <a:ext cx="868102" cy="2788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35BCF8-7E34-4618-93DE-F0AAE8F7F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6" y="1234109"/>
            <a:ext cx="9144000" cy="52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2342</Words>
  <Application>Microsoft Office PowerPoint</Application>
  <PresentationFormat>화면 슬라이드 쇼(4:3)</PresentationFormat>
  <Paragraphs>638</Paragraphs>
  <Slides>35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최 영환</cp:lastModifiedBy>
  <cp:revision>436</cp:revision>
  <dcterms:created xsi:type="dcterms:W3CDTF">2014-04-16T00:55:54Z</dcterms:created>
  <dcterms:modified xsi:type="dcterms:W3CDTF">2022-07-07T13:46:24Z</dcterms:modified>
</cp:coreProperties>
</file>