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57" r:id="rId4"/>
    <p:sldId id="265" r:id="rId5"/>
    <p:sldId id="266" r:id="rId6"/>
    <p:sldId id="267" r:id="rId7"/>
    <p:sldId id="262" r:id="rId8"/>
    <p:sldId id="260" r:id="rId9"/>
    <p:sldId id="258" r:id="rId10"/>
    <p:sldId id="263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489-D743-41ED-8AD6-4151E119C06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A732C-083E-4329-8D30-26EE612E2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3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C4ABD-821D-4B5C-80CA-06610D2F2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5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C4ABD-821D-4B5C-80CA-06610D2F2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0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C4ABD-821D-4B5C-80CA-06610D2F28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96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C4ABD-821D-4B5C-80CA-06610D2F2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0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C4ABD-821D-4B5C-80CA-06610D2F2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C4ABD-821D-4B5C-80CA-06610D2F2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3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E8CC2-7B5A-4A04-7FF0-ACCD04D1E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03B618-D72B-68B1-BD0D-C6D66D55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2BF61-0A36-2BEC-FF2E-05D7B46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828FE-3998-03B9-90D1-647C31C7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DCC8B-A62F-0627-27F8-2CF3EE6F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0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069AC-983A-A467-03C6-C5FD9E81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65C2AE-0986-C95B-AD51-B536213E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FDD30-65D0-4313-71BF-C9C75445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1F1AE-8C2B-99F5-0B44-C5353934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B0378-0979-B60F-D3A9-48B6716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7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9AA14E-6893-2863-0420-22960FF53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0EE30-F3C7-810A-3884-4147876B0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246E4-ED40-ECC2-020D-CB2B30B7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6147D-959A-21D7-A22B-B92A3AF2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52DA2-F78A-C2C4-267B-2B0D9298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0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9509-F99A-9768-9141-8CFAC03C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842AD-1390-AFE0-021A-009C1BA3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BAB4F-840E-9094-7AB5-3C269E26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BC8B4-8926-E243-1193-978A7DEB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542F2-DF52-C86D-52EF-F68DE7BD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3364-3F28-D6BA-4B34-AD9528A4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D8DBE-692A-BD4A-F8E7-C96E4FBB4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C2A65-23B2-C8F8-AF82-EE280BD7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2099C-54BD-1A3D-CA6F-879C785A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8FD2D-8DF2-C898-608C-2C4D940C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945A4-2AE2-D713-5785-9D42A12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5DD-A931-502B-26D4-7CBA06887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3864A-1297-58CA-C69C-5ADD32114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71467-12C6-BC82-2763-B1E7EC4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88F84-4DDA-BB8D-0866-36F8CBA4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E99A2-87C3-C397-A579-86665ADC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1FE4-6E26-9AD3-8B44-71448883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AF0AF-A4E8-5278-C0FB-5C7580E4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FBD6CD-15A0-1F9B-73EE-E0546C550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EE1C8-DB6E-0535-A2EB-82EC0F442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5FDB89-EB6B-9402-DE1D-E332678B8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5F6963-2C56-6720-19A9-BE80B376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0821DF-644C-DDD0-BBE8-125B25A3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E550A-CF04-4E3F-BC60-34C6F117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6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C0CA4-F1D8-FC04-2B59-ED14D616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BFD83-5B43-F1E5-8D09-FF9E4B7A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3C40F-D421-BD02-C4C6-B4D38595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A3BC2-B201-0390-7316-ECE49367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9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4C562F-E8ED-F860-5AFB-775AB5CA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F4E38-F2F3-B092-8017-30B384DC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025E7-A571-9187-BCAD-94CBB410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6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770FD-767C-3411-9D47-7209D115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B5E89-4643-74F0-F066-3D81E047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ACF59-CB96-4BE2-5186-0B1E533E2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848F7-A128-FD13-BACF-23644E9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2AD6D-40DE-9E00-C055-0BAD05B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F6581-F73C-7D05-2243-84C996AD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6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3C5D4-681A-B9C7-C014-E1D7B9BE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696FC-9698-D492-23D8-FB2E41D2F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ACD320-898B-EA58-8D1B-01EF6E53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356DF-B4C1-1641-0EDF-CB873729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96BBF-45CB-2127-37AE-C27C54A3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BEED0-5CFF-D681-D175-F7F1AE66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4A43D5-0402-C280-9592-23FF607C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EEF6-8B42-E700-0211-C84CD968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AC43C-BB53-C82F-61B2-1BE1DB1E5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EED01-532F-45BE-BF31-20CBDB9B96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55BC0-0DAC-A9C4-F536-FCDF790F6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773FD-D5D0-3F4A-36BA-3C714BA5A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3400-5BAB-4030-B9D1-2C90CBC1F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54BE18-F7B4-85C7-FDD7-3CD8A5659FB0}"/>
              </a:ext>
            </a:extLst>
          </p:cNvPr>
          <p:cNvSpPr txBox="1"/>
          <p:nvPr/>
        </p:nvSpPr>
        <p:spPr>
          <a:xfrm>
            <a:off x="141402" y="113121"/>
            <a:ext cx="96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와이어프레임 형태로 기능 한 장 요약 </a:t>
            </a:r>
            <a:r>
              <a:rPr lang="en-US" altLang="ko-KR" dirty="0"/>
              <a:t>(4/15 </a:t>
            </a:r>
            <a:r>
              <a:rPr lang="ko-KR" altLang="en-US" dirty="0"/>
              <a:t>회의 때 진행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25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2022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/>
              <a:tblGrid>
                <a:gridCol w="3261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8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70" marR="89670" marT="44835" marB="44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재배포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업데이트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관리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배포했던 서비스를 관리하는 화면으로 현재 서비스의 상태를 확인하고 중지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실행시킬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설정에 해당하는 배포 국가와 같은 배포 옵션을 재설정하거나 서비스를 새로운 버전으로 업데이트하여 재배포할 수 있고 해당 서비스를 삭제하는 것도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목록으로 돌아가기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 Services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클릭하여 서비스 목록 페이지로 돌아갈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상태 확인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배포한 서비스명을 변경할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배포한 서비스의 현재 상태를 확인할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중지 상태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초록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중인 상태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주황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관리가 요구되는 상태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중지 아이콘으로 배포를 중지하거나 시작할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옵션 변경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배포할 국가를 변경할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언어가 추가된 경우 개발 언어 창에서 추가 선택할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버전으로 업그레이드가 필요할 시 재배포가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URL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배포했을 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재입력할 필요없이 업데이트 아이콘을 클릭하여 재배포가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삭제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하단의 삭제하기를 클릭하면 해당 서비스가 배포 중지되며 리소스와 함께 서비스가 삭제된다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 페이지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관리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모니터링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목록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 정보 수정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재배포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 옵션 설정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7C3C7BD-6E69-8A37-838B-FD697F47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9958"/>
            <a:ext cx="3260054" cy="236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4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14122"/>
              </p:ext>
            </p:extLst>
          </p:nvPr>
        </p:nvGraphicFramePr>
        <p:xfrm>
          <a:off x="0" y="0"/>
          <a:ext cx="12192000" cy="6839412"/>
        </p:xfrm>
        <a:graphic>
          <a:graphicData uri="http://schemas.openxmlformats.org/drawingml/2006/table">
            <a:tbl>
              <a:tblPr/>
              <a:tblGrid>
                <a:gridCol w="329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57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관리자 모니터링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모니터링 기능으로 관리자만이 접속이 가능한 화면이다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화면에서 로그인에 성공한 관리자가 접하게 되는 화면으로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전체의 리소스 관리 및 동향을 파악할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회원 관리를 진행할 수 있으며 불법적으로 본 서비스를 악용하는 회원의 경우 회원 삭제를 진행할 수 있고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회원의 배포한 서비스들을 관리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제어의 기능을 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1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모니터링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좌측 상단에는 본 서비스의 로고를 의미한다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우측 상단에는 로그인한 관리자의 이름이 나타나며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삼각형 이미지는 로그아웃을 할 수 있도록 팝업을 보여주는 기능을 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죄측 사이드 바에서는 현재 기능명을 보여주고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아래로 사용 가능한 기능의 메뉴들을 선택할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리소스 관리와 전체 회원 관리 중에서 클릭하면 해당 페이지로 전환되어 관리가 가능하다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fontAlgn="base" latinLnBrk="1"/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리소스 관리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시스템 자체의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디스크 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사용량을 그래프로 확인할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성능을 시각화 한 각 그래프의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축은 초단위의 시간이며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y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축은 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사용률을 기준으로 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 당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LOAD AVERAGE,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사용량 등을 표로 나타내어 리스트를 확인할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하단에서는 로그 기록을 표로 나타내어 확인할 수 있으며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혹은 이슈 등을 검색하면 해당 로그를 분석할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관리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서비스에 가입한 전체 회원의 이름과 아이디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 일자를 리스트 형태로 확인 가능하다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좌측의 체크박스를 체크하면 우측 하단의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삭제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클릭할 수 있게 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클릭하면 본 서비스를 악용하거나 부적절한 사용자를 삭제하여 프로그램 운용을 효율적으로 관리할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 우측의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클릭하면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사용자의 배포한 서비스 및 구체적 정보를 확인할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관리 페이지에서 클릭한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상세보기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클릭한 뒤의 나타나는 팝업 화면으로 해당 회원의 가입 일자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배포한 서비스의 내역을 확인 가능하고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클릭하면 팝업창은 닫힌다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서비스 부분에서는 해당 회원이 배포한 서비스들을 리스트로 나타내고 중지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실행을 제어할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서비스 리스트 중의 하나를 선택하면 서비스 관리 화면으로 전환되어 해당 회원이 배포한 서비스의 현황을 구체적으로 확인할 수 있다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연결되는 기능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서비스 관리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관리자 모니터링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로깅 및 전체 시스템 관리 및 제어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전체 회원 관리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41BB7937-DA62-16B1-D721-707F99755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/>
          <a:stretch/>
        </p:blipFill>
        <p:spPr>
          <a:xfrm>
            <a:off x="9427" y="26729"/>
            <a:ext cx="3280528" cy="22230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A82408-6C08-BA9E-F1BD-730C60DD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9057"/>
            <a:ext cx="3280528" cy="2148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24977A-2952-6B9E-3C79-D3D4B70C3F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99" b="2776"/>
          <a:stretch/>
        </p:blipFill>
        <p:spPr>
          <a:xfrm>
            <a:off x="0" y="2404257"/>
            <a:ext cx="3280528" cy="2223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5DA0D-49DA-76C8-0EAD-C966AF21A480}"/>
              </a:ext>
            </a:extLst>
          </p:cNvPr>
          <p:cNvSpPr txBox="1"/>
          <p:nvPr/>
        </p:nvSpPr>
        <p:spPr>
          <a:xfrm>
            <a:off x="809684" y="4934"/>
            <a:ext cx="166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리소스 관리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C2C49-B8C4-EB0A-4BD2-42C4F234465E}"/>
              </a:ext>
            </a:extLst>
          </p:cNvPr>
          <p:cNvSpPr txBox="1"/>
          <p:nvPr/>
        </p:nvSpPr>
        <p:spPr>
          <a:xfrm>
            <a:off x="809684" y="2379810"/>
            <a:ext cx="166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회원 관리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648AD-4D77-FE39-A548-F87CBF14C3E8}"/>
              </a:ext>
            </a:extLst>
          </p:cNvPr>
          <p:cNvSpPr txBox="1"/>
          <p:nvPr/>
        </p:nvSpPr>
        <p:spPr>
          <a:xfrm>
            <a:off x="809684" y="4685872"/>
            <a:ext cx="166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상세보기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57137C-B618-F674-7E66-B4C29AC4AD1C}"/>
              </a:ext>
            </a:extLst>
          </p:cNvPr>
          <p:cNvSpPr/>
          <p:nvPr/>
        </p:nvSpPr>
        <p:spPr>
          <a:xfrm>
            <a:off x="113122" y="518475"/>
            <a:ext cx="584462" cy="13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9660DB-AF22-43C5-D375-81A6BBC61386}"/>
              </a:ext>
            </a:extLst>
          </p:cNvPr>
          <p:cNvSpPr/>
          <p:nvPr/>
        </p:nvSpPr>
        <p:spPr>
          <a:xfrm>
            <a:off x="113122" y="2985639"/>
            <a:ext cx="584462" cy="131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3B290-ADEC-48C9-A04F-CF872A6C7DC6}"/>
              </a:ext>
            </a:extLst>
          </p:cNvPr>
          <p:cNvSpPr/>
          <p:nvPr/>
        </p:nvSpPr>
        <p:spPr>
          <a:xfrm>
            <a:off x="2886173" y="2790334"/>
            <a:ext cx="271806" cy="112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A9D935-7665-62D2-0382-4854C45E6BDE}"/>
              </a:ext>
            </a:extLst>
          </p:cNvPr>
          <p:cNvSpPr/>
          <p:nvPr/>
        </p:nvSpPr>
        <p:spPr>
          <a:xfrm>
            <a:off x="2750270" y="79722"/>
            <a:ext cx="530258" cy="18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122005-5D66-10E4-8BA4-80C6AB648C90}"/>
              </a:ext>
            </a:extLst>
          </p:cNvPr>
          <p:cNvSpPr/>
          <p:nvPr/>
        </p:nvSpPr>
        <p:spPr>
          <a:xfrm>
            <a:off x="130797" y="79722"/>
            <a:ext cx="530258" cy="186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644896-F70C-79B7-863B-A7B4FB785BDD}"/>
              </a:ext>
            </a:extLst>
          </p:cNvPr>
          <p:cNvSpPr/>
          <p:nvPr/>
        </p:nvSpPr>
        <p:spPr>
          <a:xfrm>
            <a:off x="2423708" y="6237546"/>
            <a:ext cx="415329" cy="182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6890F0-5611-6C38-6D6D-21FEFFA78829}"/>
              </a:ext>
            </a:extLst>
          </p:cNvPr>
          <p:cNvSpPr/>
          <p:nvPr/>
        </p:nvSpPr>
        <p:spPr>
          <a:xfrm>
            <a:off x="865067" y="5487726"/>
            <a:ext cx="1885203" cy="83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457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/>
              <a:tblGrid>
                <a:gridCol w="341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1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메인 화면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처음 사용자가 본 서비스를 접했을 때 보이는 화면으로 서비스에 대한 간단한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설명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로그인 및 회원가입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서비스에 사용에 대한 가이드를 이용 할 수 있다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가이드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 typeface="맑은 고딕" pitchFamily="50" charset="-127"/>
                        <a:buChar char="–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배포부터 모니터링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관리까지 사용자가 원활한 서비스 이용을 할 수 있도록 알려주는 페이지로 이동 할 수 있는 링크이다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 typeface="맑은 고딕" pitchFamily="50" charset="-127"/>
                        <a:buChar char="–"/>
                      </a:pPr>
                      <a:endParaRPr lang="en-US" altLang="ko-KR" sz="1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 typeface="맑은 고딕" pitchFamily="50" charset="-127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 typeface="맑은 고딕" pitchFamily="50" charset="-127"/>
                        <a:buChar char="–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및 회원가입을 할 수 있는 페이지로 이동한다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buFont typeface="맑은 고딕" pitchFamily="50" charset="-127"/>
                        <a:buNone/>
                      </a:pPr>
                      <a:endParaRPr lang="en-US" altLang="ko-KR" sz="1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buFont typeface="맑은 고딕" pitchFamily="50" charset="-127"/>
                        <a:buNone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화면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buFont typeface="맑은 고딕" pitchFamily="50" charset="-127"/>
                        <a:buChar char="–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플랫폼에 대한 서비스를 간단하게 설명하는 그림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글이 보여진다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연결되는 기능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가이드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원하는 메뉴를 선택하여 플랫폼을 사용할 수 있도록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1B09F99-3386-1D31-3C2D-AAB3494D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3403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37257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/>
              <a:tblGrid>
                <a:gridCol w="3384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1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1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가이드라인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본 서비스에 대한 이용 방법을 숙지 할 수 있도록 도움을 주며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서비스에 대한 활용도를 높여주는 기능을 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9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가이드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페이지의 모든 클릭 요소 즉 접근 할 수 있는 요소를 전부 설명 하는 것을 목적으로 둔다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좌측 상단의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BaePo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로고를 클릭 시 메인 화면으로 전환된다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우측 상단의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클릭하면 로그인 및 회원가입 페이지로 전환되어 서비스를 사용할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연결되는 기능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효율적이고 쉽게 플랫폼을 활용할 수 있도록 사용법에 대한 가이드라인을 제공한다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AA0BE7E-3926-064B-791D-532A21F1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" y="0"/>
            <a:ext cx="3346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9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80414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/>
              <a:tblGrid>
                <a:gridCol w="340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0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8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70" marR="89670" marT="44835" marB="44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창으로 회원가입과 로그인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 비밀번호 찾기 기능을 실행할 수 있는 페이지이다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 회원가입 없이 서비스를 구글이나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깃허브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버튼을 통해 개인정보를 이용하여 서비스 이용가능</a:t>
                      </a: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create new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accuont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회원가입 페이지로 이동 가능</a:t>
                      </a:r>
                    </a:p>
                    <a:p>
                      <a:pPr fontAlgn="base" latinLnBrk="1"/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email, password form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이용하여 아이디 비밀번호 입력할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sign up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통해 아이디 비밀번호 입력 후 로그인할 수 있게 해주는 기능</a:t>
                      </a: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Remember me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체크박스를 통해 마지막 로그인 기록을 저장해 두어 다음 로그인 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별도의아이디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비밀번호 입력 없이 자동으로 완성된 아이디 비밀번호를 통해 로그인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Forgot password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아이디 혹은 비밀번호를 찾을 수 있는 창으로 이동 시켜준다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연결되는 기능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 가입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 관리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깃허브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로그인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 로그인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아이디와 비밀번호 로그인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BC98FF7-3D05-5308-898B-DD2A599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2" y="16025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8629176">
            <a:extLst>
              <a:ext uri="{FF2B5EF4-FFF2-40B4-BE49-F238E27FC236}">
                <a16:creationId xmlns:a16="http://schemas.microsoft.com/office/drawing/2014/main" id="{3F070799-447A-36F2-E71E-A46A25153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" y="1682683"/>
            <a:ext cx="3392655" cy="241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22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19569"/>
              </p:ext>
            </p:extLst>
          </p:nvPr>
        </p:nvGraphicFramePr>
        <p:xfrm>
          <a:off x="0" y="0"/>
          <a:ext cx="12192001" cy="6857999"/>
        </p:xfrm>
        <a:graphic>
          <a:graphicData uri="http://schemas.openxmlformats.org/drawingml/2006/table">
            <a:tbl>
              <a:tblPr/>
              <a:tblGrid>
                <a:gridCol w="343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8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70" marR="89670" marT="44835" marB="44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회원가입을 하는 페이지로 사용자의 아이디와 비밀번호를 설정하는 페이지이다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[GITHUB, GOOGLE]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깃허브에서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정보를 연동하여 회원가입 할 수 있는 버튼</a:t>
                      </a:r>
                    </a:p>
                    <a:p>
                      <a:pPr fontAlgn="base" latinLnBrk="1"/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Full Name 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이름을 입력하는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Email 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입력하는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password 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비밀번호를 입력하는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Get Start 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정보와 약관 동의 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Start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버튼을 누르면 회원가입 완료</a:t>
                      </a:r>
                    </a:p>
                    <a:p>
                      <a:pPr fontAlgn="base" latinLnBrk="1"/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약관동의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개인정보수집 동의 약관을 읽은 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agree to the team and conditions check box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체크를 통해 약관에 동의를 한 것으로 간주되며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회원가입을 할 수 있는 조건을 갖추게 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연결되는 기능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 관리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깃허브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로그인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 로그인 연동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 정보 및 이름으로 회원가입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BC98FF7-3D05-5308-898B-DD2A599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2" y="16025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20705-583C-C07C-ED89-B2D519D3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2" y="16025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78626512">
            <a:extLst>
              <a:ext uri="{FF2B5EF4-FFF2-40B4-BE49-F238E27FC236}">
                <a16:creationId xmlns:a16="http://schemas.microsoft.com/office/drawing/2014/main" id="{2E54A717-84CA-92A4-4D4F-AB1D4CE4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9103"/>
            <a:ext cx="3421930" cy="242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3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89469"/>
              </p:ext>
            </p:extLst>
          </p:nvPr>
        </p:nvGraphicFramePr>
        <p:xfrm>
          <a:off x="0" y="0"/>
          <a:ext cx="12192001" cy="6858000"/>
        </p:xfrm>
        <a:graphic>
          <a:graphicData uri="http://schemas.openxmlformats.org/drawingml/2006/table">
            <a:tbl>
              <a:tblPr/>
              <a:tblGrid>
                <a:gridCol w="334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81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70" marR="89670" marT="44835" marB="44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회원정보 수정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회원 정보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배포중인 서비스의 대한 간략한 정보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상태를 확인 가능한 페이지이다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정보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가입일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이름을 확인할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진행중인 서비스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진행중인 서비스 이름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시작일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상태를 확인 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상태는 초록색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노란색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빨간색으로 나타낸다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초록색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서비스가 원활하게 동작하고 있음을 나타낸다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노란색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서비스가 동작하고 있지만 사용하고 있는 자원이 일정 수치를 넘어서서 주의 또는 관리가 필요한 상태를 나타낸다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b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빨간색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서비스가 중단된 상태를 나타낸다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 변경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이름을 변경할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탈퇴 버튼을 통해 회원 탈퇴가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변경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비밀번호 정확히 입력하여 새로운 비밀번호로 바꿀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0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정보 확인 및 수정</a:t>
                      </a:r>
                    </a:p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회원가입 정보를 조회 및 수정할 수 있고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탈퇴 버튼을 통해 사용자가 원할 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언제든지 회원 탈퇴를 진행할 수 있도록 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BC98FF7-3D05-5308-898B-DD2A599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2" y="16025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20705-583C-C07C-ED89-B2D519D3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2" y="16025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ED3A1-DED8-7DA4-77DA-136E8488D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2" y="16025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8626368">
            <a:extLst>
              <a:ext uri="{FF2B5EF4-FFF2-40B4-BE49-F238E27FC236}">
                <a16:creationId xmlns:a16="http://schemas.microsoft.com/office/drawing/2014/main" id="{8120AF59-7D4A-E535-BA42-1E2D467D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2557"/>
            <a:ext cx="3355942" cy="240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9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99008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table">
            <a:tbl>
              <a:tblPr/>
              <a:tblGrid>
                <a:gridCol w="334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963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70" marR="89670" marT="44835" marB="44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 관리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배포했던 서비스의 전체 목록을 확인하는 페이지로 서비스들의 상태를 확인하고 중지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실행시킬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서비스명과 사용된 프레임워크를 아이콘으로 쉽게 구분할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수정이 필요할 경우 손쉽게 배포옵션 관리 페이지로 이동할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04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목록 확인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중점적으로 사용된 프레임워크를 확인할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상태에 따라 확인하고 싶은 상태의 서비스만 보이도록 설정할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클릭하면 해당 서비스의 모니터링창으로 이동할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톱니바퀴 아이콘을 클릭하면 해당 서비스의 배포 관리 페이지로 이동할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상태 변경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배포했던 서비스들의 현재 상태를 확인하고 배포 중지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실행시킬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추가 배포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lvl="0" indent="0" fontAlgn="base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‘+’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아이콘을 클릭하여 서비스 추가 배포 페이지로 이동할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 페이지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관리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모니터링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목록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 정보 수정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목록 확인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상태 변경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EDF8E46-8FC2-41A7-F107-CDF34C988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38"/>
          <a:stretch/>
        </p:blipFill>
        <p:spPr>
          <a:xfrm>
            <a:off x="0" y="1582644"/>
            <a:ext cx="3327662" cy="24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CB9E9C-1BB0-C9A3-4A21-94C90A681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415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/>
              <a:tblGrid>
                <a:gridCol w="331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011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670" marR="89670" marT="44835" marB="44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배포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(URL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입력 및 배포 국가 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3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배포하기 위한 기능으로 배포할 서비스 파일의 업로드 방식을 선택하여 해당 방식으로 파일을 업로드하고 해당 파일을 작성할 때 사용한 개발언어와 배포할 국가를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배포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목록 페이지에서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아이콘을 클릭하면 해당 페이지로 이동된다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사이드바의 추가 배포 항목을 클릭하면 해당 페이지로 이동된다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>
                        <a:lnSpc>
                          <a:spcPct val="10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서비스명 설정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배포할 서비스 명칭을 설정한다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업로드 방식 선택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파일을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파일을 직접 업로드 하는 방식 중 선택할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방식이 아닌 기능은 비활성화되어 선택한 방식만 사용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개발 언어 선택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내부적으로 필요한 정보로 서비스를 개발할 때 사용한 언어를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 형식으로 복수 선택이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국가 선택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서비스를 배포할 타겟 국가를 선택한다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체크박스 형식으로 복수 선택 가능하다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배포하기 버튼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 버튼을 누르면 서비스가 배포된다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0" indent="-171450" fontAlgn="base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배포한 서비스에 해당하는 관리 페이지로 이동된다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연결 페이지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관리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모니터링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목록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회원 정보 수정</a:t>
                      </a: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787" marR="72787" marT="20123" marB="201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배포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배포 옵션 설정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(URL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입력 및 배포 국가 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223" marR="74223" marT="20520" marB="20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5A01B08-C78B-92B0-6A7D-069BEE04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0919"/>
            <a:ext cx="3309199" cy="24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56544"/>
              </p:ext>
            </p:extLst>
          </p:nvPr>
        </p:nvGraphicFramePr>
        <p:xfrm>
          <a:off x="635" y="0"/>
          <a:ext cx="12191365" cy="685800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25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582">
                <a:tc rowSpan="6">
                  <a:txBody>
                    <a:bodyPr/>
                    <a:lstStyle/>
                    <a:p>
                      <a:pPr marL="0" lvl="1" indent="0" algn="just" fontAlgn="base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b="0" i="0" kern="0" dirty="0">
                        <a:solidFill>
                          <a:srgbClr val="000000"/>
                        </a:solidFill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번호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base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b="0" i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82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base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서비스 관리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771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기능 설명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fontAlgn="base" latinLnBrk="1">
                        <a:buFontTx/>
                        <a:buNone/>
                      </a:pPr>
                      <a:r>
                        <a:rPr lang="ko-KR" altLang="en-US" sz="10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배포한 서비스에 관한 전반적인 모니터링, 로그 정보를 확인하는 기능을 제공한다. 화면 왼쪽에 존재하는 사이드바 영역을 통해서 배포한 서비스 관리, 새 어플리케이션 배포, 사이드바 접기 기능을 제공하고, 화면 오른쪽의 영역을 통해서 어플리케이션의 모니터링, 로깅을 제공하고, 화면 상단에서 </a:t>
                      </a:r>
                      <a:r>
                        <a:rPr lang="ko-KR" altLang="en-US" sz="10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메인페이지로</a:t>
                      </a:r>
                      <a:r>
                        <a:rPr lang="ko-KR" altLang="en-US" sz="10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돌아가기, 회원정보 수정, 로그아웃의 기능을 제공한다.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372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 dirty="0">
                          <a:solidFill>
                            <a:srgbClr val="000000"/>
                          </a:solidFill>
                          <a:ea typeface="맑은 고딕" charset="0"/>
                        </a:rPr>
                        <a:t>처리 내용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fontAlgn="base" latinLnBrk="1"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새 서비스 배포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새로운 어플리케이션을 배포하는 기능이다.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사이드 바 영역의 ‘새 </a:t>
                      </a:r>
                      <a:r>
                        <a:rPr lang="ko-KR" altLang="en-US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배포하기’버튼을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통해서 ‘URL 입력 및 배포 국가 선택’ 페이지로 이동한다.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서비스 배포 상태 확인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사이드 바 영역에서 서비스의 배포 상태를 확인할 수 있다.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초록색이면 원활, 노란색이면 주의, 빨간색이면 중단 상태이다.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서비스 관리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사이드바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영역에서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톱니바퀴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버튼을 통해서 ‘배포관리’ 페이지로 이동하여 특정 서비스의 배포를 세부적으로 관리할 수 있다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사이드바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현재 페이지로 들어올 때 사이드바가 생성되고, 새 서비스 배포, 서비스 배포 상태 확인, 서비스 관리 기능을 제공하고, 사이드바 중앙의 접기 버튼을 클릭하면 사이드바가 접히고, 화면 오른쪽 영역이 확대된다.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서비스 모니터링 정보 확인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배포한 어플리케이션의 자원 소모량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지연량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등의 정보를 그래프를 통해서 확인할 수 있다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스크롤을 통해서 더 많은 모니터링 정보를 탐색할 수 있다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모니터링하고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있는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서비스는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사이드바의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서비스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리스트의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작은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점으로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확인할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수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있다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현재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모니터링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정보에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대한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간략한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설명이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상단에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제공된다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어플리케이션 로깅 정보 확인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종 모양의 버튼에 사용자가 읽지 않은 알림 수가 표시되고, 클릭하면 팝업창을 통해 배포한 서비스의 로그 정보를 확인할 수 있다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스크롤을 통해서 더 많은 로그를 탐색할 수 있다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영역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밖을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선택하면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모니터링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화면으로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돌아간다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171450" lvl="1" indent="-17145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로그아웃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프로필 버튼 옆의 삼각형에 커서를 올리면 ‘회원정보 </a:t>
                      </a:r>
                      <a:r>
                        <a:rPr lang="ko-KR" altLang="en-US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수정’버튼과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‘</a:t>
                      </a:r>
                      <a:r>
                        <a:rPr lang="ko-KR" altLang="en-US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로그아웃’버튼이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표시된다. 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‘회원정보 수정’ 버튼을 누르면 정보 수정 페이지로 이동하고, ‘</a:t>
                      </a:r>
                      <a:r>
                        <a:rPr lang="ko-KR" altLang="en-US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로그아웃’버튼을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누르면 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 하시겠습니까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?’ 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팝업이 뜨고 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‘YES’</a:t>
                      </a: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를 누르면 </a:t>
                      </a:r>
                      <a:r>
                        <a:rPr lang="ko-KR" altLang="en-US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로그아웃된다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로그아웃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시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메인페이지로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50" b="0" i="0" strike="noStrike" kern="120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이동한다</a:t>
                      </a:r>
                      <a:r>
                        <a:rPr lang="en-US" altLang="ko-KR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프로필 버튼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클릭하면 회원 정보 수정 페이지로 이동한다.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50" b="0" i="0" strike="noStrike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[ 로고 버튼 ]</a:t>
                      </a:r>
                    </a:p>
                    <a:p>
                      <a:pPr marL="0" lvl="1" indent="0" fontAlgn="base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85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클릭하면 서비스 목록 페이지로 이동한다. 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76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비고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base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연결 페이지 : 회원정보 수정, </a:t>
                      </a:r>
                      <a:r>
                        <a:rPr lang="ko-KR" altLang="en-US" sz="1100" b="0" i="0" strike="noStrike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URL 입력 및 배포 국가 선택, </a:t>
                      </a: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배포 관리</a:t>
                      </a:r>
                      <a:r>
                        <a:rPr lang="en-US" altLang="ko-KR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1100" b="0" i="0" strike="noStrike" kern="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서비스</a:t>
                      </a:r>
                      <a:r>
                        <a:rPr lang="en-US" altLang="ko-KR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b="0" i="0" strike="noStrike" kern="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목록</a:t>
                      </a:r>
                      <a:r>
                        <a:rPr lang="en-US" altLang="ko-KR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100" b="0" i="0" strike="noStrike" kern="0" cap="none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100" b="0" i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582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fontAlgn="base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50" b="0" i="0" kern="0">
                          <a:solidFill>
                            <a:srgbClr val="000000"/>
                          </a:solidFill>
                          <a:ea typeface="맑은 고딕" charset="0"/>
                        </a:rPr>
                        <a:t>요구사항 명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대시보드</a:t>
                      </a:r>
                      <a:r>
                        <a:rPr lang="en-US" altLang="ko-KR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100" b="0" i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 및 배포 서비스 모니터링</a:t>
                      </a:r>
                    </a:p>
                  </a:txBody>
                  <a:tcPr marL="62865" marR="62865" marT="17145" marB="17145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2" descr="/Users/anhuiju/Library/Group Containers/L48J367XN4.com.infraware.PolarisOffice/EngineTemp/47003/fImage44210719989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895"/>
            <a:ext cx="3231488" cy="2297145"/>
          </a:xfrm>
          <a:prstGeom prst="rect">
            <a:avLst/>
          </a:prstGeom>
          <a:noFill/>
        </p:spPr>
      </p:pic>
      <p:pic>
        <p:nvPicPr>
          <p:cNvPr id="6" name="그림 3" descr="/Users/anhuiju/Library/Group Containers/L48J367XN4.com.infraware.PolarisOffice/EngineTemp/47003/fImage646592017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18814"/>
            <a:ext cx="3231487" cy="2300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988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1986</Words>
  <Application>Microsoft Office PowerPoint</Application>
  <PresentationFormat>와이드스크린</PresentationFormat>
  <Paragraphs>268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ohjungeun</dc:creator>
  <cp:lastModifiedBy>ohjungeun</cp:lastModifiedBy>
  <cp:revision>17</cp:revision>
  <dcterms:created xsi:type="dcterms:W3CDTF">2023-04-02T13:13:10Z</dcterms:created>
  <dcterms:modified xsi:type="dcterms:W3CDTF">2023-04-12T15:52:04Z</dcterms:modified>
</cp:coreProperties>
</file>