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40404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404040">
              <a:alpha val="20000"/>
            </a:srgbClr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508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5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sz="5400" cap="all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traight Connector 7"/>
          <p:cNvSpPr/>
          <p:nvPr/>
        </p:nvSpPr>
        <p:spPr>
          <a:xfrm>
            <a:off x="685797" y="3398518"/>
            <a:ext cx="7848605" cy="1590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31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32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133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44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45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146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35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36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37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sz="4800" cap="all">
                <a:solidFill>
                  <a:srgbClr val="EEECE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4626864"/>
            <a:ext cx="7772401" cy="150019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traight Connector 6"/>
          <p:cNvSpPr/>
          <p:nvPr/>
        </p:nvSpPr>
        <p:spPr>
          <a:xfrm>
            <a:off x="731517" y="4599430"/>
            <a:ext cx="7848605" cy="1590"/>
          </a:xfrm>
          <a:prstGeom prst="line">
            <a:avLst/>
          </a:prstGeom>
          <a:ln w="19050">
            <a:solidFill>
              <a:srgbClr val="EEECE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73349"/>
            <a:ext cx="4038600" cy="4718309"/>
          </a:xfrm>
          <a:prstGeom prst="rect">
            <a:avLst/>
          </a:prstGeom>
        </p:spPr>
        <p:txBody>
          <a:bodyPr/>
          <a:lstStyle>
            <a:lvl1pPr marL="182877" indent="-182877">
              <a:spcBef>
                <a:spcPts val="600"/>
              </a:spcBef>
              <a:defRPr sz="2800"/>
            </a:lvl1pPr>
            <a:lvl2pPr marL="487680" indent="-213358">
              <a:spcBef>
                <a:spcPts val="600"/>
              </a:spcBef>
              <a:defRPr sz="2800"/>
            </a:lvl2pPr>
            <a:lvl3pPr marL="804672" indent="-256030">
              <a:spcBef>
                <a:spcPts val="600"/>
              </a:spcBef>
              <a:defRPr sz="2800"/>
            </a:lvl3pPr>
            <a:lvl4pPr marL="1107438" indent="-284480">
              <a:spcBef>
                <a:spcPts val="600"/>
              </a:spcBef>
              <a:defRPr sz="2800"/>
            </a:lvl4pPr>
            <a:lvl5pPr marL="1264919" indent="-213358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4879" y="1676399"/>
            <a:ext cx="3931921" cy="639771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60" name="Straight Connector 10"/>
          <p:cNvSpPr/>
          <p:nvPr/>
        </p:nvSpPr>
        <p:spPr>
          <a:xfrm flipH="1">
            <a:off x="4571997" y="1691640"/>
            <a:ext cx="804" cy="4709160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457200" y="792078"/>
            <a:ext cx="2139696" cy="126187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2971800" y="792078"/>
            <a:ext cx="5715000" cy="557784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4">
              <a:spcBef>
                <a:spcPts val="700"/>
              </a:spcBef>
              <a:defRPr sz="3200"/>
            </a:lvl2pPr>
            <a:lvl3pPr marL="792480">
              <a:spcBef>
                <a:spcPts val="700"/>
              </a:spcBef>
              <a:defRPr sz="3200"/>
            </a:lvl3pPr>
            <a:lvl4pPr marL="1115566" indent="-292608">
              <a:spcBef>
                <a:spcPts val="700"/>
              </a:spcBef>
              <a:defRPr sz="3200"/>
            </a:lvl4pPr>
            <a:lvl5pPr marL="1271016" indent="-219455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2130549"/>
            <a:ext cx="2139697" cy="424362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traight Connector 8"/>
          <p:cNvSpPr/>
          <p:nvPr/>
        </p:nvSpPr>
        <p:spPr>
          <a:xfrm flipH="1">
            <a:off x="2775007" y="792074"/>
            <a:ext cx="1596" cy="5577854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3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2858610" y="838200"/>
            <a:ext cx="5904390" cy="5500459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blurRad="50800" dist="12700" dir="5400000" rotWithShape="0">
              <a:srgbClr val="000000">
                <a:alpha val="58999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3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4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5" name="图片 7" descr="图片 7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58790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493773" marR="0" indent="-21945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097277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286691" marR="0" indent="-2351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526344" marR="0" indent="-33762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1709222" marR="0" indent="-33762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1892104" marR="0" indent="-33762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074984" marR="0" indent="-33762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2"/>
          <p:cNvSpPr txBox="1"/>
          <p:nvPr/>
        </p:nvSpPr>
        <p:spPr>
          <a:xfrm>
            <a:off x="4038600" y="4495798"/>
            <a:ext cx="220980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2018年5月2日</a:t>
            </a:r>
          </a:p>
        </p:txBody>
      </p:sp>
      <p:sp>
        <p:nvSpPr>
          <p:cNvPr id="158" name="Title 1"/>
          <p:cNvSpPr txBox="1">
            <a:spLocks noGrp="1"/>
          </p:cNvSpPr>
          <p:nvPr>
            <p:ph type="ctrTitle"/>
          </p:nvPr>
        </p:nvSpPr>
        <p:spPr>
          <a:xfrm>
            <a:off x="7620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algn="ctr">
              <a:defRPr sz="4800" b="0" cap="none">
                <a:latin typeface="+mj-lt"/>
                <a:ea typeface="+mj-ea"/>
                <a:cs typeface="+mj-cs"/>
                <a:sym typeface="Calibri"/>
              </a:defRPr>
            </a:pPr>
            <a:r>
              <a:t>珠海创飞芯科技有限公司</a:t>
            </a:r>
            <a:br/>
            <a:r>
              <a:rPr>
                <a:solidFill>
                  <a:srgbClr val="FF0000"/>
                </a:solidFill>
              </a:rPr>
              <a:t>2018 April Monthly Review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619999" y="6558784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1" name="Title 1"/>
          <p:cNvSpPr txBox="1"/>
          <p:nvPr/>
        </p:nvSpPr>
        <p:spPr>
          <a:xfrm>
            <a:off x="171207" y="266700"/>
            <a:ext cx="8077201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 defTabSz="630936">
              <a:lnSpc>
                <a:spcPct val="80000"/>
              </a:lnSpc>
              <a:defRPr sz="2400" spc="-100">
                <a:solidFill>
                  <a:srgbClr val="1F497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创飞芯2018-2019未来两年产品开发计划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-553612" y="278376"/>
            <a:ext cx="9526839" cy="8943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indent="274320">
              <a:spcBef>
                <a:spcPts val="4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 sz="2000" b="1">
                <a:solidFill>
                  <a:srgbClr val="2A2493"/>
                </a:solidFill>
              </a:rPr>
              <a:t>2018/5/1 3.3v and 1.8v 16Mb 65nm SPI NOR foundry nto (Done)</a:t>
            </a:r>
            <a:r>
              <a:rPr sz="2000">
                <a:solidFill>
                  <a:srgbClr val="2A2493"/>
                </a:solidFill>
              </a:rPr>
              <a:t> </a:t>
            </a:r>
            <a:endParaRPr>
              <a:solidFill>
                <a:srgbClr val="2A2493"/>
              </a:solidFill>
            </a:endParaRP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2018/7/1 3.3v and 1.8v 4Mb and 3.3v 16Mb 65nm SPI NOR 1st Si 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2018 2nd half 1.8v 4Mb and 3.3v 16Mb  SPI NOR量产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 b="1"/>
              <a:t>2018/10/1 3.3v and 1.8v 256Mb 65nm SPI NOR nto (Design on-going)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2019 Q2 128Mb/256Mb SPI NOR量产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 b="1"/>
              <a:t>2018/10/1 2Gb 24nm SLC NAND foundry nto (Design on-going)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 b="1">
                <a:solidFill>
                  <a:srgbClr val="5F63C1"/>
                </a:solidFill>
              </a:rPr>
              <a:t>April 2018, NAND design kick off at full speed execution phase (Done)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2018/12/31 2Gb 24nm NAND 1st Si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2019 Q2 24nm NAND risk production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2019/10/1 24nm MLC NAND nto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2019/12/31 24nm MLC NAND 1st Si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 b="1"/>
              <a:t>2018 3.3v PROM Cast-C 可靠认证 (Qual on-going)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solidFill>
                  <a:srgbClr val="2B24B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兰州qual is OK. 北大qual this week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OTP: </a:t>
            </a:r>
            <a:r>
              <a:rPr b="1">
                <a:solidFill>
                  <a:srgbClr val="2A2493"/>
                </a:solidFill>
              </a:rPr>
              <a:t>11LL Silterra OTP test chip tapeout before 2018/5/7 this weekend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22nm at GF, 130nm at SMIC and etc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2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spcBef>
                <a:spcPts val="4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lvl="3" indent="822960">
              <a:spcBef>
                <a:spcPts val="3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2018-2019 ElderSens Product Launch Plan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/>
          <a:lstStyle>
            <a:lvl1pPr defTabSz="758951">
              <a:defRPr sz="3300"/>
            </a:lvl1pPr>
          </a:lstStyle>
          <a:p>
            <a:r>
              <a:t>2018-2019 ElderSens Product Launch Plan</a:t>
            </a:r>
          </a:p>
        </p:txBody>
      </p:sp>
      <p:sp>
        <p:nvSpPr>
          <p:cNvPr id="165" name="Content Placeholder 2"/>
          <p:cNvSpPr txBox="1"/>
          <p:nvPr/>
        </p:nvSpPr>
        <p:spPr>
          <a:xfrm>
            <a:off x="-335956" y="880428"/>
            <a:ext cx="9526838" cy="915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indent="274320">
              <a:spcBef>
                <a:spcPts val="4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2018/5/1 Reusable Smart Diaper Sensor Amazon Launch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>
                <a:solidFill>
                  <a:srgbClr val="2936AB"/>
                </a:solidFill>
              </a:rPr>
              <a:t>Phase 1: DiaperSens adhesive refill Amazon listed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 b="1">
                <a:solidFill>
                  <a:srgbClr val="0909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Phase 2: DiaperSens Sensor Amazon to be listed in May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2018/10/1 ElderSens Edge Computing Router Amazon Launch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2018/11/11 Disposable Smart Diaper Amazon Launch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2019/4/1 ElderSens Geo-Fencing System Amazon Launch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2019/10/1 ElderSens VitalSens Amazon Launch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2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>
              <a:spcBef>
                <a:spcPts val="4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lvl="3" indent="822960">
              <a:spcBef>
                <a:spcPts val="3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NAND 24nm 2Gb SLC</a:t>
            </a:r>
          </a:p>
        </p:txBody>
      </p:sp>
      <p:sp>
        <p:nvSpPr>
          <p:cNvPr id="168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2879" indent="-182879">
              <a:lnSpc>
                <a:spcPct val="80000"/>
              </a:lnSpc>
              <a:defRPr sz="1100"/>
            </a:pPr>
            <a:r>
              <a:t>Verify the design material/environment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PDK from SMIC : need to modify DRC inhouse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Server environment for design and simulation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Document and communication : google drive, zoom</a:t>
            </a:r>
          </a:p>
          <a:p>
            <a:pPr marL="182879" indent="-182879">
              <a:lnSpc>
                <a:spcPct val="80000"/>
              </a:lnSpc>
              <a:defRPr sz="1100"/>
            </a:pPr>
            <a:r>
              <a:t>Set design target spec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Exact column/block/plane number : 2200byte/1048 block/2plane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Compatible design reference die : Micron 2Gb SLC ONFI 1.0 spec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Pin layout and supply voltage : ONFI 1.0 1.8v for now, add 3v later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Internal test sequence </a:t>
            </a:r>
          </a:p>
          <a:p>
            <a:pPr marL="182879" indent="-182879">
              <a:lnSpc>
                <a:spcPct val="80000"/>
              </a:lnSpc>
              <a:defRPr sz="1100"/>
            </a:pPr>
            <a:r>
              <a:t>Status : Top-down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Use Verilog to quick model chip behavior and internal RTL FSM, some simple operate without array is ok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Memory operation sequence</a:t>
            </a:r>
          </a:p>
          <a:p>
            <a:pPr marL="182879" indent="-182879">
              <a:lnSpc>
                <a:spcPct val="80000"/>
              </a:lnSpc>
              <a:defRPr sz="1100"/>
            </a:pPr>
            <a:r>
              <a:t>Status : Bottom-up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Verify PDK design rule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t>Memory array : have schematic, but layout LVS/DRC ongoing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t>Sense Amp and page buffer, concept document ready, need to simulation 1 bit SA first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t>Block decoder and WL driver : need to work on it soon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STD cells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t>Still need to provide schematic and Verilog reference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t>Leaf modules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t>BGR 80% done, just add NMOS voltage for current reference output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t>HV pump need to swap HVNMOS to HVPMOS as lacking triple well device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2018-2019 ElderSens Product Launch Plan"/>
          <p:cNvSpPr txBox="1">
            <a:spLocks noGrp="1"/>
          </p:cNvSpPr>
          <p:nvPr>
            <p:ph type="title"/>
          </p:nvPr>
        </p:nvSpPr>
        <p:spPr>
          <a:xfrm>
            <a:off x="388959" y="255896"/>
            <a:ext cx="8523029" cy="990601"/>
          </a:xfrm>
          <a:prstGeom prst="rect">
            <a:avLst/>
          </a:prstGeom>
        </p:spPr>
        <p:txBody>
          <a:bodyPr/>
          <a:lstStyle/>
          <a:p>
            <a:pPr defTabSz="758951">
              <a:defRPr sz="2900"/>
            </a:pPr>
            <a:r>
              <a:t>ElderSens April Monthly Review, May Monthly Plan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-382838" y="975963"/>
            <a:ext cx="9526838" cy="1129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indent="274320">
              <a:spcBef>
                <a:spcPts val="4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2018/5/1 Reusable Smart Diaper Sensor Amazon Launch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>
                <a:solidFill>
                  <a:srgbClr val="2936AB"/>
                </a:solidFill>
              </a:rPr>
              <a:t>Phase 1: DiaperSens adhesive refill Amazon listed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solidFill>
                  <a:srgbClr val="2936AB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>
                <a:solidFill>
                  <a:srgbClr val="AB2B2F"/>
                </a:solidFill>
              </a:rPr>
              <a:t>Phase 2: DiaperSens Sensor Amazon to be listed in May </a:t>
            </a:r>
            <a:r>
              <a:rPr>
                <a:solidFill>
                  <a:srgbClr val="376092"/>
                </a:solidFill>
              </a:rPr>
              <a:t>(IOS, Android Apps and firmware saved in Bitbuckit and Google Drive. PCB, FPC, BOM, and industry designs saved in Google Drive.)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solidFill>
                  <a:srgbClr val="AB2B2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DiaperSens market campaign with Business Wire, Amazon, Google… after Amazon listing</a:t>
            </a:r>
            <a:endParaRPr>
              <a:solidFill>
                <a:srgbClr val="404040"/>
              </a:solidFill>
            </a:endParaRP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2018/5/1 DiaperSens go to market readiness and launch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>
                <a:solidFill>
                  <a:srgbClr val="2936AB"/>
                </a:solidFill>
              </a:rPr>
              <a:t>Deployed and completed system installation and acceptance in SanEi (Japan) and Suntime (Hong Kong)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2018/11/1 ElderSens edge computing Router launch</a:t>
            </a: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>
                <a:solidFill>
                  <a:srgbClr val="2936AB"/>
                </a:solidFill>
              </a:rPr>
              <a:t>Initiated discussion for product definition</a:t>
            </a: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1005838" lvl="3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731519" lvl="2" indent="-182880">
              <a:buClr>
                <a:schemeClr val="accent1"/>
              </a:buClr>
              <a:buSzPct val="90000"/>
              <a:buFont typeface="Trebuchet MS"/>
              <a:buChar char="➢"/>
              <a:defRPr sz="22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>
              <a:spcBef>
                <a:spcPts val="4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lvl="3" indent="822960">
              <a:spcBef>
                <a:spcPts val="300"/>
              </a:spcBef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1005838" lvl="3" indent="-182880">
              <a:spcBef>
                <a:spcPts val="300"/>
              </a:spcBef>
              <a:buClr>
                <a:schemeClr val="accent1"/>
              </a:buClr>
              <a:buSzPct val="10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1005838" lvl="3" indent="-182880">
              <a:spcBef>
                <a:spcPts val="300"/>
              </a:spcBef>
              <a:buClr>
                <a:schemeClr val="accent1"/>
              </a:buClr>
              <a:buSzPct val="10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731519" lvl="2" indent="-182880">
              <a:spcBef>
                <a:spcPts val="400"/>
              </a:spcBef>
              <a:buClr>
                <a:schemeClr val="accent1"/>
              </a:buClr>
              <a:buSzPct val="90000"/>
              <a:buFont typeface="Trebuchet MS"/>
              <a:buChar char="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  <a:p>
            <a:pPr marL="731519" lvl="2" indent="-18288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>
              <a:solidFill>
                <a:srgbClr val="2936AB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NOR FLASH </a:t>
            </a:r>
            <a:endParaRPr dirty="0"/>
          </a:p>
        </p:txBody>
      </p:sp>
      <p:sp>
        <p:nvSpPr>
          <p:cNvPr id="168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 sz="1100"/>
            </a:pPr>
            <a:r>
              <a:rPr lang="en-US" dirty="0"/>
              <a:t>Tasks Completed By the End of 04/30</a:t>
            </a:r>
          </a:p>
          <a:p>
            <a:pPr marL="182879" indent="-182879">
              <a:lnSpc>
                <a:spcPct val="80000"/>
              </a:lnSpc>
              <a:defRPr sz="1100"/>
            </a:pPr>
            <a:r>
              <a:rPr lang="en-US" dirty="0"/>
              <a:t>Design and Implemented 1.8V </a:t>
            </a:r>
            <a:r>
              <a:rPr lang="en-US" dirty="0" err="1"/>
              <a:t>Norflash</a:t>
            </a:r>
            <a:r>
              <a:rPr lang="en-US" dirty="0"/>
              <a:t> conversion circuits</a:t>
            </a:r>
            <a:endParaRPr dirty="0"/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Plan developed to convert existing 3.3V </a:t>
            </a:r>
            <a:r>
              <a:rPr lang="en-US" dirty="0" err="1"/>
              <a:t>Norflash</a:t>
            </a:r>
            <a:r>
              <a:rPr lang="en-US" dirty="0"/>
              <a:t> to 1.8V</a:t>
            </a:r>
            <a:endParaRPr dirty="0"/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Power conversion modules designed, simulated and full chip integration.</a:t>
            </a:r>
            <a:endParaRPr dirty="0"/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Full chip power control simulated and limited full chip function simulated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Full chip erase problem found and solved, with verification</a:t>
            </a:r>
            <a:endParaRPr dirty="0"/>
          </a:p>
          <a:p>
            <a:pPr marL="182879" indent="-182879">
              <a:lnSpc>
                <a:spcPct val="80000"/>
              </a:lnSpc>
              <a:defRPr sz="1100"/>
            </a:pPr>
            <a:r>
              <a:rPr lang="en-US" dirty="0" err="1"/>
              <a:t>Norflash</a:t>
            </a:r>
            <a:r>
              <a:rPr lang="en-US" dirty="0"/>
              <a:t> GDS frontend </a:t>
            </a:r>
            <a:r>
              <a:rPr lang="en-US" dirty="0" err="1"/>
              <a:t>tapeout</a:t>
            </a:r>
            <a:r>
              <a:rPr lang="en-US" dirty="0"/>
              <a:t> of 10 splits</a:t>
            </a:r>
            <a:endParaRPr dirty="0"/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6 splits of </a:t>
            </a:r>
            <a:r>
              <a:rPr lang="en-US" dirty="0" err="1"/>
              <a:t>Norflash</a:t>
            </a:r>
            <a:r>
              <a:rPr lang="en-US" dirty="0"/>
              <a:t> 16Mbits 3.3v design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4 splits of </a:t>
            </a:r>
            <a:r>
              <a:rPr lang="en-US" dirty="0" err="1"/>
              <a:t>Norflash</a:t>
            </a:r>
            <a:r>
              <a:rPr lang="en-US" dirty="0"/>
              <a:t> 4Mbits 1.8v design</a:t>
            </a:r>
            <a:endParaRPr dirty="0"/>
          </a:p>
          <a:p>
            <a:pPr marL="182879" indent="-182879">
              <a:lnSpc>
                <a:spcPct val="80000"/>
              </a:lnSpc>
              <a:defRPr sz="1100"/>
            </a:pPr>
            <a:r>
              <a:rPr lang="en-US" dirty="0" err="1"/>
              <a:t>Norflash</a:t>
            </a:r>
            <a:r>
              <a:rPr lang="en-US" dirty="0"/>
              <a:t> production test flow preparation </a:t>
            </a:r>
          </a:p>
          <a:p>
            <a:pPr marL="182879" indent="-182879">
              <a:lnSpc>
                <a:spcPct val="80000"/>
              </a:lnSpc>
              <a:defRPr sz="1100"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defRPr sz="1100"/>
            </a:pPr>
            <a:r>
              <a:rPr lang="en-US" dirty="0"/>
              <a:t>Future Tasks </a:t>
            </a:r>
          </a:p>
          <a:p>
            <a:pPr>
              <a:lnSpc>
                <a:spcPct val="80000"/>
              </a:lnSpc>
              <a:defRPr sz="1100"/>
            </a:pPr>
            <a:r>
              <a:rPr lang="en-US" dirty="0" err="1"/>
              <a:t>Norflash</a:t>
            </a:r>
            <a:r>
              <a:rPr lang="en-US" dirty="0"/>
              <a:t> production test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Complete production test plan documentation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Finish production test drill and practice</a:t>
            </a:r>
          </a:p>
          <a:p>
            <a:pPr>
              <a:lnSpc>
                <a:spcPct val="80000"/>
              </a:lnSpc>
              <a:defRPr sz="1100"/>
            </a:pPr>
            <a:r>
              <a:rPr lang="en-US" dirty="0" err="1"/>
              <a:t>Norflash</a:t>
            </a:r>
            <a:r>
              <a:rPr lang="en-US" dirty="0"/>
              <a:t> GDS backend </a:t>
            </a:r>
            <a:r>
              <a:rPr lang="en-US" dirty="0" err="1"/>
              <a:t>tapeout</a:t>
            </a:r>
            <a:r>
              <a:rPr lang="en-US" dirty="0"/>
              <a:t> targeted 05/28</a:t>
            </a:r>
            <a:endParaRPr dirty="0"/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Layout improvement on metal routing</a:t>
            </a:r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Supplementary design verifications on both functionality and corners  </a:t>
            </a:r>
            <a:endParaRPr dirty="0"/>
          </a:p>
          <a:p>
            <a:pPr marL="182879" indent="-182879">
              <a:lnSpc>
                <a:spcPct val="80000"/>
              </a:lnSpc>
              <a:defRPr sz="1100"/>
            </a:pPr>
            <a:r>
              <a:rPr lang="en-US" dirty="0"/>
              <a:t>New </a:t>
            </a:r>
            <a:r>
              <a:rPr lang="en-US" dirty="0" err="1"/>
              <a:t>Norflash</a:t>
            </a:r>
            <a:r>
              <a:rPr lang="en-US" dirty="0"/>
              <a:t> Design Kick off</a:t>
            </a:r>
            <a:endParaRPr dirty="0"/>
          </a:p>
          <a:p>
            <a:pPr lvl="1">
              <a:lnSpc>
                <a:spcPct val="80000"/>
              </a:lnSpc>
              <a:buFont typeface="Helvetica Neue"/>
              <a:buChar char="❑"/>
              <a:defRPr sz="1100"/>
            </a:pPr>
            <a:r>
              <a:rPr lang="en-US" dirty="0"/>
              <a:t>1.8v /3.3v SPI </a:t>
            </a:r>
            <a:r>
              <a:rPr lang="en-US" dirty="0" err="1"/>
              <a:t>Norflash</a:t>
            </a:r>
            <a:r>
              <a:rPr lang="en-US" dirty="0"/>
              <a:t> 256/128Mbits</a:t>
            </a:r>
            <a:endParaRPr dirty="0"/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rPr lang="en-US" dirty="0"/>
              <a:t>Native 1.8v VDD Design</a:t>
            </a:r>
            <a:endParaRPr dirty="0"/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rPr lang="en-US" dirty="0"/>
              <a:t>Possible brand new or improved controlling architecture</a:t>
            </a:r>
          </a:p>
          <a:p>
            <a:pPr lvl="2">
              <a:lnSpc>
                <a:spcPct val="80000"/>
              </a:lnSpc>
              <a:buFont typeface="Courier New"/>
              <a:buChar char="o"/>
              <a:defRPr sz="1100"/>
            </a:pPr>
            <a:r>
              <a:rPr lang="en-US" dirty="0"/>
              <a:t>Possible expanded command 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2035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APP &amp; Google &amp; </a:t>
            </a:r>
            <a:r>
              <a:rPr lang="en-US" altLang="zh-CN" dirty="0" err="1"/>
              <a:t>Youtube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/>
              <a:t>1.Fireware encrypt</a:t>
            </a:r>
            <a:r>
              <a:rPr lang="zh-CN" altLang="en-US" sz="1100" dirty="0"/>
              <a:t>，</a:t>
            </a:r>
            <a:r>
              <a:rPr lang="en-US" altLang="zh-CN" sz="1100" dirty="0"/>
              <a:t>CRC </a:t>
            </a:r>
            <a:r>
              <a:rPr lang="zh-CN" altLang="en-US" sz="1100" dirty="0"/>
              <a:t>，</a:t>
            </a:r>
            <a:r>
              <a:rPr lang="en-US" altLang="zh-CN" sz="1100" dirty="0"/>
              <a:t>rolling counter</a:t>
            </a:r>
          </a:p>
          <a:p>
            <a:r>
              <a:rPr lang="en-US" altLang="zh-CN" sz="1100" dirty="0"/>
              <a:t>2.Android app decrypt</a:t>
            </a:r>
            <a:r>
              <a:rPr lang="zh-CN" altLang="en-US" sz="1100" dirty="0"/>
              <a:t>，</a:t>
            </a:r>
            <a:r>
              <a:rPr lang="en-US" altLang="zh-CN" sz="1100" dirty="0"/>
              <a:t>CRC</a:t>
            </a:r>
            <a:r>
              <a:rPr lang="zh-CN" altLang="en-US" sz="1100" dirty="0"/>
              <a:t>，</a:t>
            </a:r>
            <a:r>
              <a:rPr lang="en-US" altLang="zh-CN" sz="1100" dirty="0"/>
              <a:t>rolling counter</a:t>
            </a:r>
          </a:p>
          <a:p>
            <a:r>
              <a:rPr lang="en-US" altLang="zh-CN" sz="1100" dirty="0"/>
              <a:t>3.Can browse Google and </a:t>
            </a:r>
            <a:r>
              <a:rPr lang="en-US" altLang="zh-CN" sz="1100" dirty="0" err="1"/>
              <a:t>youtube</a:t>
            </a:r>
            <a:r>
              <a:rPr lang="en-US" altLang="zh-CN" sz="1100" dirty="0"/>
              <a:t>.</a:t>
            </a:r>
          </a:p>
          <a:p>
            <a:r>
              <a:rPr lang="en-US" altLang="zh-CN" sz="1100" dirty="0"/>
              <a:t>4.Diapersens IOS app update.</a:t>
            </a:r>
          </a:p>
          <a:p>
            <a:r>
              <a:rPr lang="en-US" altLang="zh-CN" sz="1100" dirty="0"/>
              <a:t>5.Esprotal ANDROID app test success.</a:t>
            </a:r>
          </a:p>
          <a:p>
            <a:r>
              <a:rPr lang="en-US" altLang="zh-CN" sz="1100" dirty="0"/>
              <a:t>6.Japan &amp; </a:t>
            </a:r>
            <a:r>
              <a:rPr lang="en-US" altLang="zh-CN" sz="1100" dirty="0" err="1"/>
              <a:t>HongKong</a:t>
            </a:r>
            <a:r>
              <a:rPr lang="en-US" altLang="zh-CN" sz="1100" dirty="0"/>
              <a:t> customer has been used </a:t>
            </a:r>
            <a:r>
              <a:rPr lang="en-US" altLang="zh-CN" sz="1100" dirty="0" err="1"/>
              <a:t>Esprotal</a:t>
            </a:r>
            <a:r>
              <a:rPr lang="en-US" altLang="zh-CN" sz="1100" dirty="0"/>
              <a:t> </a:t>
            </a:r>
            <a:r>
              <a:rPr lang="en-US" altLang="zh-CN" sz="1100" dirty="0" err="1"/>
              <a:t>ios</a:t>
            </a:r>
            <a:r>
              <a:rPr lang="en-US" altLang="zh-CN" sz="1100" dirty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24145167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larity">
  <a:themeElements>
    <a:clrScheme name="Clarity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748</Words>
  <Application>Microsoft Office PowerPoint</Application>
  <PresentationFormat>全屏显示(4:3)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Helvetica Neue</vt:lpstr>
      <vt:lpstr>微软雅黑</vt:lpstr>
      <vt:lpstr>Arial</vt:lpstr>
      <vt:lpstr>Calibri</vt:lpstr>
      <vt:lpstr>Courier New</vt:lpstr>
      <vt:lpstr>Franklin Gothic Book</vt:lpstr>
      <vt:lpstr>Franklin Gothic Medium</vt:lpstr>
      <vt:lpstr>Helvetica</vt:lpstr>
      <vt:lpstr>Trebuchet MS</vt:lpstr>
      <vt:lpstr>Clarity</vt:lpstr>
      <vt:lpstr>珠海创飞芯科技有限公司 2018 April Monthly Review</vt:lpstr>
      <vt:lpstr>PowerPoint 演示文稿</vt:lpstr>
      <vt:lpstr>2018-2019 ElderSens Product Launch Plan</vt:lpstr>
      <vt:lpstr>NAND 24nm 2Gb SLC</vt:lpstr>
      <vt:lpstr>ElderSens April Monthly Review, May Monthly Plan</vt:lpstr>
      <vt:lpstr>NOR FLASH </vt:lpstr>
      <vt:lpstr>Android APP &amp; Google &amp; 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珠海创飞芯科技有限公司 2018 April Monthly Review</dc:title>
  <dc:creator>cfx</dc:creator>
  <cp:lastModifiedBy>cfx</cp:lastModifiedBy>
  <cp:revision>7</cp:revision>
  <dcterms:modified xsi:type="dcterms:W3CDTF">2018-05-02T03:35:53Z</dcterms:modified>
</cp:coreProperties>
</file>