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81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A799F99A-D5F8-4BB8-A92C-521E11A0621C}" type="datetimeFigureOut">
              <a:rPr lang="zh-CN" altLang="en-US" smtClean="0"/>
              <a:t>2018/1/31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724530-E371-45F9-BBE5-9462AB749C81}" type="slidenum">
              <a:rPr lang="zh-CN" altLang="en-US" smtClean="0"/>
              <a:t>‹#›</a:t>
            </a:fld>
            <a:endParaRPr lang="zh-CN" altLang="en-US"/>
          </a:p>
        </p:txBody>
      </p:sp>
    </p:spTree>
    <p:extLst>
      <p:ext uri="{BB962C8B-B14F-4D97-AF65-F5344CB8AC3E}">
        <p14:creationId xmlns:p14="http://schemas.microsoft.com/office/powerpoint/2010/main" val="2925847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p>
            <a:fld id="{A799F99A-D5F8-4BB8-A92C-521E11A0621C}" type="datetimeFigureOut">
              <a:rPr lang="zh-CN" altLang="en-US" smtClean="0"/>
              <a:t>2018/1/31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724530-E371-45F9-BBE5-9462AB749C81}" type="slidenum">
              <a:rPr lang="zh-CN" altLang="en-US" smtClean="0"/>
              <a:t>‹#›</a:t>
            </a:fld>
            <a:endParaRPr lang="zh-CN" altLang="en-US"/>
          </a:p>
        </p:txBody>
      </p:sp>
    </p:spTree>
    <p:extLst>
      <p:ext uri="{BB962C8B-B14F-4D97-AF65-F5344CB8AC3E}">
        <p14:creationId xmlns:p14="http://schemas.microsoft.com/office/powerpoint/2010/main" val="4138069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p>
            <a:fld id="{A799F99A-D5F8-4BB8-A92C-521E11A0621C}" type="datetimeFigureOut">
              <a:rPr lang="zh-CN" altLang="en-US" smtClean="0"/>
              <a:t>2018/1/31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724530-E371-45F9-BBE5-9462AB749C81}" type="slidenum">
              <a:rPr lang="zh-CN" altLang="en-US" smtClean="0"/>
              <a:t>‹#›</a:t>
            </a:fld>
            <a:endParaRPr lang="zh-CN" altLang="en-US"/>
          </a:p>
        </p:txBody>
      </p:sp>
    </p:spTree>
    <p:extLst>
      <p:ext uri="{BB962C8B-B14F-4D97-AF65-F5344CB8AC3E}">
        <p14:creationId xmlns:p14="http://schemas.microsoft.com/office/powerpoint/2010/main" val="2258197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p>
            <a:fld id="{A799F99A-D5F8-4BB8-A92C-521E11A0621C}" type="datetimeFigureOut">
              <a:rPr lang="zh-CN" altLang="en-US" smtClean="0"/>
              <a:t>2018/1/31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724530-E371-45F9-BBE5-9462AB749C81}" type="slidenum">
              <a:rPr lang="zh-CN" altLang="en-US" smtClean="0"/>
              <a:t>‹#›</a:t>
            </a:fld>
            <a:endParaRPr lang="zh-CN" altLang="en-US"/>
          </a:p>
        </p:txBody>
      </p:sp>
    </p:spTree>
    <p:extLst>
      <p:ext uri="{BB962C8B-B14F-4D97-AF65-F5344CB8AC3E}">
        <p14:creationId xmlns:p14="http://schemas.microsoft.com/office/powerpoint/2010/main" val="299185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799F99A-D5F8-4BB8-A92C-521E11A0621C}" type="datetimeFigureOut">
              <a:rPr lang="zh-CN" altLang="en-US" smtClean="0"/>
              <a:t>2018/1/31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724530-E371-45F9-BBE5-9462AB749C81}" type="slidenum">
              <a:rPr lang="zh-CN" altLang="en-US" smtClean="0"/>
              <a:t>‹#›</a:t>
            </a:fld>
            <a:endParaRPr lang="zh-CN" altLang="en-US"/>
          </a:p>
        </p:txBody>
      </p:sp>
    </p:spTree>
    <p:extLst>
      <p:ext uri="{BB962C8B-B14F-4D97-AF65-F5344CB8AC3E}">
        <p14:creationId xmlns:p14="http://schemas.microsoft.com/office/powerpoint/2010/main" val="67911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p>
            <a:fld id="{A799F99A-D5F8-4BB8-A92C-521E11A0621C}" type="datetimeFigureOut">
              <a:rPr lang="zh-CN" altLang="en-US" smtClean="0"/>
              <a:t>2018/1/31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724530-E371-45F9-BBE5-9462AB749C81}" type="slidenum">
              <a:rPr lang="zh-CN" altLang="en-US" smtClean="0"/>
              <a:t>‹#›</a:t>
            </a:fld>
            <a:endParaRPr lang="zh-CN" altLang="en-US"/>
          </a:p>
        </p:txBody>
      </p:sp>
    </p:spTree>
    <p:extLst>
      <p:ext uri="{BB962C8B-B14F-4D97-AF65-F5344CB8AC3E}">
        <p14:creationId xmlns:p14="http://schemas.microsoft.com/office/powerpoint/2010/main" val="3755786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p>
            <a:fld id="{A799F99A-D5F8-4BB8-A92C-521E11A0621C}" type="datetimeFigureOut">
              <a:rPr lang="zh-CN" altLang="en-US" smtClean="0"/>
              <a:t>2018/1/31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2724530-E371-45F9-BBE5-9462AB749C81}" type="slidenum">
              <a:rPr lang="zh-CN" altLang="en-US" smtClean="0"/>
              <a:t>‹#›</a:t>
            </a:fld>
            <a:endParaRPr lang="zh-CN" altLang="en-US"/>
          </a:p>
        </p:txBody>
      </p:sp>
    </p:spTree>
    <p:extLst>
      <p:ext uri="{BB962C8B-B14F-4D97-AF65-F5344CB8AC3E}">
        <p14:creationId xmlns:p14="http://schemas.microsoft.com/office/powerpoint/2010/main" val="4061524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799F99A-D5F8-4BB8-A92C-521E11A0621C}" type="datetimeFigureOut">
              <a:rPr lang="zh-CN" altLang="en-US" smtClean="0"/>
              <a:t>2018/1/31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2724530-E371-45F9-BBE5-9462AB749C81}" type="slidenum">
              <a:rPr lang="zh-CN" altLang="en-US" smtClean="0"/>
              <a:t>‹#›</a:t>
            </a:fld>
            <a:endParaRPr lang="zh-CN" altLang="en-US"/>
          </a:p>
        </p:txBody>
      </p:sp>
    </p:spTree>
    <p:extLst>
      <p:ext uri="{BB962C8B-B14F-4D97-AF65-F5344CB8AC3E}">
        <p14:creationId xmlns:p14="http://schemas.microsoft.com/office/powerpoint/2010/main" val="1997641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799F99A-D5F8-4BB8-A92C-521E11A0621C}" type="datetimeFigureOut">
              <a:rPr lang="zh-CN" altLang="en-US" smtClean="0"/>
              <a:t>2018/1/31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2724530-E371-45F9-BBE5-9462AB749C81}" type="slidenum">
              <a:rPr lang="zh-CN" altLang="en-US" smtClean="0"/>
              <a:t>‹#›</a:t>
            </a:fld>
            <a:endParaRPr lang="zh-CN" altLang="en-US"/>
          </a:p>
        </p:txBody>
      </p:sp>
    </p:spTree>
    <p:extLst>
      <p:ext uri="{BB962C8B-B14F-4D97-AF65-F5344CB8AC3E}">
        <p14:creationId xmlns:p14="http://schemas.microsoft.com/office/powerpoint/2010/main" val="777098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799F99A-D5F8-4BB8-A92C-521E11A0621C}" type="datetimeFigureOut">
              <a:rPr lang="zh-CN" altLang="en-US" smtClean="0"/>
              <a:t>2018/1/31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724530-E371-45F9-BBE5-9462AB749C81}" type="slidenum">
              <a:rPr lang="zh-CN" altLang="en-US" smtClean="0"/>
              <a:t>‹#›</a:t>
            </a:fld>
            <a:endParaRPr lang="zh-CN" altLang="en-US"/>
          </a:p>
        </p:txBody>
      </p:sp>
    </p:spTree>
    <p:extLst>
      <p:ext uri="{BB962C8B-B14F-4D97-AF65-F5344CB8AC3E}">
        <p14:creationId xmlns:p14="http://schemas.microsoft.com/office/powerpoint/2010/main" val="1465375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799F99A-D5F8-4BB8-A92C-521E11A0621C}" type="datetimeFigureOut">
              <a:rPr lang="zh-CN" altLang="en-US" smtClean="0"/>
              <a:t>2018/1/31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724530-E371-45F9-BBE5-9462AB749C81}" type="slidenum">
              <a:rPr lang="zh-CN" altLang="en-US" smtClean="0"/>
              <a:t>‹#›</a:t>
            </a:fld>
            <a:endParaRPr lang="zh-CN" altLang="en-US"/>
          </a:p>
        </p:txBody>
      </p:sp>
    </p:spTree>
    <p:extLst>
      <p:ext uri="{BB962C8B-B14F-4D97-AF65-F5344CB8AC3E}">
        <p14:creationId xmlns:p14="http://schemas.microsoft.com/office/powerpoint/2010/main" val="2256744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99F99A-D5F8-4BB8-A92C-521E11A0621C}" type="datetimeFigureOut">
              <a:rPr lang="zh-CN" altLang="en-US" smtClean="0"/>
              <a:t>2018/1/31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724530-E371-45F9-BBE5-9462AB749C81}" type="slidenum">
              <a:rPr lang="zh-CN" altLang="en-US" smtClean="0"/>
              <a:t>‹#›</a:t>
            </a:fld>
            <a:endParaRPr lang="zh-CN" altLang="en-US"/>
          </a:p>
        </p:txBody>
      </p:sp>
    </p:spTree>
    <p:extLst>
      <p:ext uri="{BB962C8B-B14F-4D97-AF65-F5344CB8AC3E}">
        <p14:creationId xmlns:p14="http://schemas.microsoft.com/office/powerpoint/2010/main" val="3266087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eldersens.com/a/PRODUCT/ElderSens_Clou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04729" y="522199"/>
            <a:ext cx="9144000" cy="2387600"/>
          </a:xfrm>
        </p:spPr>
        <p:txBody>
          <a:bodyPr/>
          <a:lstStyle/>
          <a:p>
            <a:r>
              <a:rPr lang="en-US" altLang="zh-CN" b="1" dirty="0"/>
              <a:t>Overview</a:t>
            </a:r>
            <a:br>
              <a:rPr lang="zh-CN" altLang="zh-CN" b="1" dirty="0"/>
            </a:br>
            <a:endParaRPr lang="zh-CN" altLang="en-US" dirty="0"/>
          </a:p>
        </p:txBody>
      </p:sp>
      <p:sp>
        <p:nvSpPr>
          <p:cNvPr id="4" name="Rectangle 1"/>
          <p:cNvSpPr>
            <a:spLocks noGrp="1" noChangeArrowheads="1"/>
          </p:cNvSpPr>
          <p:nvPr>
            <p:ph type="subTitle" idx="1"/>
          </p:nvPr>
        </p:nvSpPr>
        <p:spPr bwMode="auto">
          <a:xfrm>
            <a:off x="2557668" y="3486881"/>
            <a:ext cx="7991061"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0005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en-US" altLang="zh-CN" sz="1100" b="1" i="0" u="none" strike="noStrike" cap="none" normalizeH="0" baseline="0" dirty="0" err="1">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ElderSens</a:t>
            </a:r>
            <a:r>
              <a:rPr kumimoji="0" lang="en-US" altLang="zh-CN" sz="1100" b="1"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is a Silicon Valley start-up company. The company is addressing the elderly care market with its platform for diaper sensing, fall detection, location monitoring, vital sign sensing, and other services to improve patient care, reduce operational costs and greatly reduce liability in assisted care facilities and hospitals.</a:t>
            </a:r>
            <a:endParaRPr kumimoji="0" lang="en-US" altLang="zh-CN" b="1" i="0" u="none" strike="noStrike" cap="none" normalizeH="0" baseline="0" dirty="0">
              <a:ln>
                <a:noFill/>
              </a:ln>
              <a:solidFill>
                <a:schemeClr val="tx1"/>
              </a:solidFill>
              <a:effectLst/>
              <a:latin typeface="Arial" panose="020B0604020202020204" pitchFamily="34" charset="0"/>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0412" y="2557330"/>
            <a:ext cx="1190791" cy="952633"/>
          </a:xfrm>
          <a:prstGeom prst="rect">
            <a:avLst/>
          </a:prstGeom>
        </p:spPr>
      </p:pic>
    </p:spTree>
    <p:extLst>
      <p:ext uri="{BB962C8B-B14F-4D97-AF65-F5344CB8AC3E}">
        <p14:creationId xmlns:p14="http://schemas.microsoft.com/office/powerpoint/2010/main" val="4098520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Product Instruction</a:t>
            </a:r>
            <a:endParaRPr lang="zh-CN" altLang="en-US" dirty="0"/>
          </a:p>
        </p:txBody>
      </p:sp>
      <p:sp>
        <p:nvSpPr>
          <p:cNvPr id="3" name="内容占位符 2"/>
          <p:cNvSpPr>
            <a:spLocks noGrp="1"/>
          </p:cNvSpPr>
          <p:nvPr>
            <p:ph idx="1"/>
          </p:nvPr>
        </p:nvSpPr>
        <p:spPr/>
        <p:txBody>
          <a:bodyPr/>
          <a:lstStyle/>
          <a:p>
            <a:r>
              <a:rPr lang="en-US" altLang="zh-CN" dirty="0"/>
              <a:t>Product parameter</a:t>
            </a:r>
            <a:r>
              <a:rPr lang="zh-CN" altLang="zh-CN" dirty="0"/>
              <a:t>（参数原理）</a:t>
            </a:r>
            <a:endParaRPr lang="en-US" altLang="zh-CN" dirty="0"/>
          </a:p>
          <a:p>
            <a:pPr marL="0" indent="0">
              <a:buNone/>
            </a:pPr>
            <a:endParaRPr lang="zh-CN" altLang="zh-CN" b="1" dirty="0"/>
          </a:p>
          <a:p>
            <a:pPr marL="0" indent="0">
              <a:buNone/>
            </a:pPr>
            <a:endParaRPr lang="zh-CN" altLang="en-US" dirty="0"/>
          </a:p>
        </p:txBody>
      </p:sp>
      <p:sp>
        <p:nvSpPr>
          <p:cNvPr id="5" name="Rectangle 2"/>
          <p:cNvSpPr>
            <a:spLocks noChangeArrowheads="1"/>
          </p:cNvSpPr>
          <p:nvPr/>
        </p:nvSpPr>
        <p:spPr bwMode="auto">
          <a:xfrm>
            <a:off x="1000539" y="2403469"/>
            <a:ext cx="1011847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i="0" u="none" strike="noStrike" cap="none" normalizeH="0" baseline="0" dirty="0" err="1">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DiaperSens</a:t>
            </a:r>
            <a:r>
              <a:rPr kumimoji="0" lang="en-US" altLang="zh-CN"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en-US"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温湿度传感器采用低功耗</a:t>
            </a:r>
            <a:r>
              <a:rPr kumimoji="0" lang="en-US" altLang="zh-CN"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IC</a:t>
            </a:r>
            <a:r>
              <a:rPr kumimoji="0" lang="zh-CN" altLang="en-US"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，采用先进的蓝牙</a:t>
            </a:r>
            <a:r>
              <a:rPr kumimoji="0" lang="en-US" altLang="zh-CN"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BLE4.0</a:t>
            </a:r>
            <a:r>
              <a:rPr kumimoji="0" lang="zh-CN" altLang="en-US"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技术，数据传输速度快，功耗低，</a:t>
            </a:r>
            <a:endParaRPr kumimoji="0" lang="en-US" altLang="zh-CN"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续航持久，外形美观小巧，使用方便。</a:t>
            </a:r>
            <a:endParaRPr kumimoji="0" lang="zh-CN" altLang="en-US" i="0" u="none" strike="noStrike" cap="none" normalizeH="0" baseline="0" dirty="0">
              <a:ln>
                <a:noFill/>
              </a:ln>
              <a:solidFill>
                <a:schemeClr val="tx1"/>
              </a:solidFill>
              <a:effectLst/>
              <a:latin typeface="Arial" panose="020B0604020202020204" pitchFamily="34" charset="0"/>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539" y="3184737"/>
            <a:ext cx="4076700" cy="2714625"/>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9067" y="3184737"/>
            <a:ext cx="4864376" cy="2714625"/>
          </a:xfrm>
          <a:prstGeom prst="rect">
            <a:avLst/>
          </a:prstGeom>
        </p:spPr>
      </p:pic>
    </p:spTree>
    <p:extLst>
      <p:ext uri="{BB962C8B-B14F-4D97-AF65-F5344CB8AC3E}">
        <p14:creationId xmlns:p14="http://schemas.microsoft.com/office/powerpoint/2010/main" val="3730991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52939" y="1118009"/>
            <a:ext cx="7182678" cy="646331"/>
          </a:xfrm>
          <a:prstGeom prst="rect">
            <a:avLst/>
          </a:prstGeom>
        </p:spPr>
        <p:txBody>
          <a:bodyPr wrap="square">
            <a:spAutoFit/>
          </a:bodyPr>
          <a:lstStyle/>
          <a:p>
            <a:pPr algn="just">
              <a:spcAft>
                <a:spcPts val="0"/>
              </a:spcAft>
            </a:pPr>
            <a:r>
              <a:rPr lang="zh-CN" altLang="zh-CN" kern="100" dirty="0">
                <a:latin typeface="等线" panose="02010600030101010101" pitchFamily="2" charset="-122"/>
                <a:cs typeface="Times New Roman" panose="02020603050405020304" pitchFamily="18" charset="0"/>
              </a:rPr>
              <a:t>外形采用聚乙烯树脂外壳，可拆换纽扣电池设计，独立正面简约按键，左右双色</a:t>
            </a:r>
            <a:r>
              <a:rPr lang="en-US" altLang="zh-CN" kern="100" dirty="0">
                <a:latin typeface="等线" panose="02010600030101010101" pitchFamily="2" charset="-122"/>
                <a:cs typeface="Times New Roman" panose="02020603050405020304" pitchFamily="18" charset="0"/>
              </a:rPr>
              <a:t>LED</a:t>
            </a:r>
            <a:r>
              <a:rPr lang="zh-CN" altLang="zh-CN" kern="100" dirty="0">
                <a:latin typeface="等线" panose="02010600030101010101" pitchFamily="2" charset="-122"/>
                <a:cs typeface="Times New Roman" panose="02020603050405020304" pitchFamily="18" charset="0"/>
              </a:rPr>
              <a:t>灯状态提示，运行状态一目了然。</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939" y="1948514"/>
            <a:ext cx="6673512" cy="4432407"/>
          </a:xfrm>
          <a:prstGeom prst="rect">
            <a:avLst/>
          </a:prstGeom>
        </p:spPr>
      </p:pic>
    </p:spTree>
    <p:extLst>
      <p:ext uri="{BB962C8B-B14F-4D97-AF65-F5344CB8AC3E}">
        <p14:creationId xmlns:p14="http://schemas.microsoft.com/office/powerpoint/2010/main" val="2045938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32183" y="510120"/>
            <a:ext cx="10515600" cy="4351338"/>
          </a:xfrm>
        </p:spPr>
        <p:txBody>
          <a:bodyPr/>
          <a:lstStyle/>
          <a:p>
            <a:r>
              <a:rPr lang="en-US" altLang="zh-CN" b="1" dirty="0"/>
              <a:t>Product superiority</a:t>
            </a:r>
            <a:r>
              <a:rPr lang="zh-CN" altLang="zh-CN" b="1" dirty="0"/>
              <a:t>（功能、特点）</a:t>
            </a:r>
          </a:p>
          <a:p>
            <a:endParaRPr lang="zh-CN" altLang="en-US" dirty="0"/>
          </a:p>
        </p:txBody>
      </p:sp>
      <p:sp>
        <p:nvSpPr>
          <p:cNvPr id="4" name="矩形 3"/>
          <p:cNvSpPr/>
          <p:nvPr/>
        </p:nvSpPr>
        <p:spPr>
          <a:xfrm>
            <a:off x="891209" y="1084736"/>
            <a:ext cx="8186532" cy="2862322"/>
          </a:xfrm>
          <a:prstGeom prst="rect">
            <a:avLst/>
          </a:prstGeom>
        </p:spPr>
        <p:txBody>
          <a:bodyPr wrap="square">
            <a:spAutoFit/>
          </a:bodyPr>
          <a:lstStyle/>
          <a:p>
            <a:pPr>
              <a:spcAft>
                <a:spcPts val="0"/>
              </a:spcAft>
            </a:pPr>
            <a:r>
              <a:rPr lang="en-US" altLang="zh-CN" b="1" kern="100" dirty="0">
                <a:latin typeface="等线" panose="02010600030101010101" pitchFamily="2" charset="-122"/>
                <a:cs typeface="Times New Roman" panose="02020603050405020304" pitchFamily="18" charset="0"/>
              </a:rPr>
              <a:t>•Real-time adult or baby diaper monitoring and change notification</a:t>
            </a:r>
          </a:p>
          <a:p>
            <a:pPr>
              <a:spcAft>
                <a:spcPts val="0"/>
              </a:spcAft>
            </a:pPr>
            <a:endParaRPr lang="zh-CN" altLang="zh-CN" kern="100" dirty="0">
              <a:latin typeface="等线" panose="02010600030101010101" pitchFamily="2" charset="-122"/>
              <a:cs typeface="Times New Roman" panose="02020603050405020304" pitchFamily="18" charset="0"/>
            </a:endParaRPr>
          </a:p>
          <a:p>
            <a:pPr>
              <a:spcAft>
                <a:spcPts val="0"/>
              </a:spcAft>
            </a:pPr>
            <a:r>
              <a:rPr lang="en-US" altLang="zh-CN" b="1" kern="100" dirty="0">
                <a:latin typeface="等线" panose="02010600030101010101" pitchFamily="2" charset="-122"/>
                <a:cs typeface="Times New Roman" panose="02020603050405020304" pitchFamily="18" charset="0"/>
              </a:rPr>
              <a:t>•Best accuracy achieved through proprietary algorithms</a:t>
            </a:r>
            <a:br>
              <a:rPr lang="en-US" altLang="zh-CN" b="1" kern="100" dirty="0">
                <a:latin typeface="等线" panose="02010600030101010101" pitchFamily="2" charset="-122"/>
                <a:cs typeface="Times New Roman" panose="02020603050405020304" pitchFamily="18" charset="0"/>
              </a:rPr>
            </a:br>
            <a:endParaRPr lang="zh-CN" altLang="zh-CN" kern="100" dirty="0">
              <a:latin typeface="等线" panose="02010600030101010101" pitchFamily="2" charset="-122"/>
              <a:cs typeface="Times New Roman" panose="02020603050405020304" pitchFamily="18" charset="0"/>
            </a:endParaRPr>
          </a:p>
          <a:p>
            <a:pPr>
              <a:spcAft>
                <a:spcPts val="0"/>
              </a:spcAft>
            </a:pPr>
            <a:r>
              <a:rPr lang="en-US" altLang="zh-CN" b="1" kern="100" dirty="0">
                <a:latin typeface="等线" panose="02010600030101010101" pitchFamily="2" charset="-122"/>
                <a:cs typeface="Times New Roman" panose="02020603050405020304" pitchFamily="18" charset="0"/>
              </a:rPr>
              <a:t>•Data analytics for personalized care</a:t>
            </a:r>
            <a:br>
              <a:rPr lang="en-US" altLang="zh-CN" b="1" kern="100" dirty="0">
                <a:latin typeface="等线" panose="02010600030101010101" pitchFamily="2" charset="-122"/>
                <a:cs typeface="Times New Roman" panose="02020603050405020304" pitchFamily="18" charset="0"/>
              </a:rPr>
            </a:br>
            <a:r>
              <a:rPr lang="en-US" altLang="zh-CN" b="1" kern="100" dirty="0">
                <a:latin typeface="等线" panose="02010600030101010101" pitchFamily="2" charset="-122"/>
                <a:cs typeface="Times New Roman" panose="02020603050405020304" pitchFamily="18" charset="0"/>
              </a:rPr>
              <a:t> </a:t>
            </a:r>
            <a:endParaRPr lang="zh-CN" altLang="zh-CN" kern="100" dirty="0">
              <a:latin typeface="等线" panose="02010600030101010101" pitchFamily="2" charset="-122"/>
              <a:cs typeface="Times New Roman" panose="02020603050405020304" pitchFamily="18" charset="0"/>
            </a:endParaRPr>
          </a:p>
          <a:p>
            <a:pPr>
              <a:spcAft>
                <a:spcPts val="0"/>
              </a:spcAft>
            </a:pPr>
            <a:r>
              <a:rPr lang="en-US" altLang="zh-CN" b="1" kern="100" dirty="0">
                <a:latin typeface="等线" panose="02010600030101010101" pitchFamily="2" charset="-122"/>
                <a:cs typeface="Times New Roman" panose="02020603050405020304" pitchFamily="18" charset="0"/>
              </a:rPr>
              <a:t>•Reduce labor cost &amp; care liability</a:t>
            </a:r>
            <a:br>
              <a:rPr lang="en-US" altLang="zh-CN" b="1" kern="100" dirty="0">
                <a:latin typeface="等线" panose="02010600030101010101" pitchFamily="2" charset="-122"/>
                <a:cs typeface="Times New Roman" panose="02020603050405020304" pitchFamily="18" charset="0"/>
              </a:rPr>
            </a:br>
            <a:r>
              <a:rPr lang="en-US" altLang="zh-CN" b="1" kern="100" dirty="0">
                <a:latin typeface="等线" panose="02010600030101010101" pitchFamily="2" charset="-122"/>
                <a:cs typeface="Times New Roman" panose="02020603050405020304" pitchFamily="18" charset="0"/>
              </a:rPr>
              <a:t> </a:t>
            </a:r>
            <a:endParaRPr lang="zh-CN" altLang="zh-CN" kern="100" dirty="0">
              <a:latin typeface="等线" panose="02010600030101010101" pitchFamily="2" charset="-122"/>
              <a:cs typeface="Times New Roman" panose="02020603050405020304" pitchFamily="18" charset="0"/>
            </a:endParaRPr>
          </a:p>
          <a:p>
            <a:pPr>
              <a:spcAft>
                <a:spcPts val="0"/>
              </a:spcAft>
            </a:pPr>
            <a:r>
              <a:rPr lang="en-US" altLang="zh-CN" b="1" kern="100" dirty="0">
                <a:latin typeface="等线" panose="02010600030101010101" pitchFamily="2" charset="-122"/>
                <a:cs typeface="Times New Roman" panose="02020603050405020304" pitchFamily="18" charset="0"/>
              </a:rPr>
              <a:t>•Ideal for nursing homes, assisted living facilities, and in-home elderly care</a:t>
            </a:r>
            <a:endParaRPr lang="zh-CN" altLang="zh-CN" kern="100" dirty="0">
              <a:latin typeface="等线" panose="02010600030101010101" pitchFamily="2" charset="-122"/>
              <a:cs typeface="Times New Roman" panose="02020603050405020304" pitchFamily="18" charset="0"/>
            </a:endParaRPr>
          </a:p>
          <a:p>
            <a:pPr algn="just">
              <a:spcAft>
                <a:spcPts val="0"/>
              </a:spcAft>
            </a:pPr>
            <a:r>
              <a:rPr lang="en-US" altLang="zh-CN" kern="100" dirty="0">
                <a:latin typeface="等线" panose="02010600030101010101" pitchFamily="2" charset="-122"/>
                <a:cs typeface="Times New Roman" panose="02020603050405020304" pitchFamily="18" charset="0"/>
              </a:rPr>
              <a:t> </a:t>
            </a:r>
            <a:endParaRPr lang="zh-CN" altLang="zh-CN" kern="100" dirty="0">
              <a:latin typeface="等线" panose="02010600030101010101" pitchFamily="2" charset="-122"/>
              <a:cs typeface="Times New Roman" panose="02020603050405020304" pitchFamily="18" charset="0"/>
            </a:endParaRPr>
          </a:p>
        </p:txBody>
      </p:sp>
      <p:sp>
        <p:nvSpPr>
          <p:cNvPr id="5" name="矩形 4"/>
          <p:cNvSpPr/>
          <p:nvPr/>
        </p:nvSpPr>
        <p:spPr>
          <a:xfrm>
            <a:off x="891209" y="3887497"/>
            <a:ext cx="8186532" cy="2585323"/>
          </a:xfrm>
          <a:prstGeom prst="rect">
            <a:avLst/>
          </a:prstGeom>
        </p:spPr>
        <p:txBody>
          <a:bodyPr wrap="square">
            <a:spAutoFit/>
          </a:bodyPr>
          <a:lstStyle/>
          <a:p>
            <a:pPr>
              <a:spcAft>
                <a:spcPts val="0"/>
              </a:spcAft>
            </a:pPr>
            <a:r>
              <a:rPr lang="en-US" altLang="zh-CN" b="1" kern="100" dirty="0">
                <a:latin typeface="等线" panose="02010600030101010101" pitchFamily="2" charset="-122"/>
                <a:cs typeface="Times New Roman" panose="02020603050405020304" pitchFamily="18" charset="0"/>
              </a:rPr>
              <a:t>•</a:t>
            </a:r>
            <a:r>
              <a:rPr lang="zh-CN" altLang="en-US" b="1" kern="100" dirty="0">
                <a:latin typeface="等线" panose="02010600030101010101" pitchFamily="2" charset="-122"/>
                <a:cs typeface="Times New Roman" panose="02020603050405020304" pitchFamily="18" charset="0"/>
              </a:rPr>
              <a:t>实时成人、婴儿尿布监测和更改通知</a:t>
            </a:r>
            <a:endParaRPr lang="en-US" altLang="zh-CN" b="1" kern="100" dirty="0">
              <a:latin typeface="等线" panose="02010600030101010101" pitchFamily="2" charset="-122"/>
              <a:cs typeface="Times New Roman" panose="02020603050405020304" pitchFamily="18" charset="0"/>
            </a:endParaRPr>
          </a:p>
          <a:p>
            <a:pPr>
              <a:spcAft>
                <a:spcPts val="0"/>
              </a:spcAft>
            </a:pPr>
            <a:endParaRPr lang="zh-CN" altLang="zh-CN" kern="100" dirty="0">
              <a:latin typeface="等线" panose="02010600030101010101" pitchFamily="2" charset="-122"/>
              <a:cs typeface="Times New Roman" panose="02020603050405020304" pitchFamily="18" charset="0"/>
            </a:endParaRPr>
          </a:p>
          <a:p>
            <a:pPr>
              <a:spcAft>
                <a:spcPts val="0"/>
              </a:spcAft>
            </a:pPr>
            <a:r>
              <a:rPr lang="en-US" altLang="zh-CN" b="1" kern="100" dirty="0">
                <a:latin typeface="等线" panose="02010600030101010101" pitchFamily="2" charset="-122"/>
                <a:cs typeface="Times New Roman" panose="02020603050405020304" pitchFamily="18" charset="0"/>
              </a:rPr>
              <a:t>•</a:t>
            </a:r>
            <a:r>
              <a:rPr lang="zh-CN" altLang="en-US" b="1" kern="100" dirty="0">
                <a:latin typeface="等线" panose="02010600030101010101" pitchFamily="2" charset="-122"/>
                <a:cs typeface="Times New Roman" panose="02020603050405020304" pitchFamily="18" charset="0"/>
              </a:rPr>
              <a:t>通过专有算法实现的最佳精度</a:t>
            </a:r>
            <a:endParaRPr lang="en-US" altLang="zh-CN" b="1" kern="100" dirty="0">
              <a:latin typeface="等线" panose="02010600030101010101" pitchFamily="2" charset="-122"/>
              <a:cs typeface="Times New Roman" panose="02020603050405020304" pitchFamily="18" charset="0"/>
            </a:endParaRPr>
          </a:p>
          <a:p>
            <a:pPr>
              <a:spcAft>
                <a:spcPts val="0"/>
              </a:spcAft>
            </a:pPr>
            <a:endParaRPr lang="en-US" altLang="zh-CN" b="1" kern="100" dirty="0">
              <a:latin typeface="等线" panose="02010600030101010101" pitchFamily="2" charset="-122"/>
              <a:cs typeface="Times New Roman" panose="02020603050405020304" pitchFamily="18" charset="0"/>
            </a:endParaRPr>
          </a:p>
          <a:p>
            <a:pPr>
              <a:spcAft>
                <a:spcPts val="0"/>
              </a:spcAft>
            </a:pPr>
            <a:r>
              <a:rPr lang="en-US" altLang="zh-CN" b="1" kern="100" dirty="0">
                <a:latin typeface="等线" panose="02010600030101010101" pitchFamily="2" charset="-122"/>
                <a:cs typeface="Times New Roman" panose="02020603050405020304" pitchFamily="18" charset="0"/>
              </a:rPr>
              <a:t>•</a:t>
            </a:r>
            <a:r>
              <a:rPr lang="zh-CN" altLang="en-US" b="1" kern="100" dirty="0">
                <a:latin typeface="等线" panose="02010600030101010101" pitchFamily="2" charset="-122"/>
                <a:cs typeface="Times New Roman" panose="02020603050405020304" pitchFamily="18" charset="0"/>
              </a:rPr>
              <a:t>个性化护理数据分析</a:t>
            </a:r>
            <a:br>
              <a:rPr lang="en-US" altLang="zh-CN" b="1" kern="100" dirty="0">
                <a:latin typeface="等线" panose="02010600030101010101" pitchFamily="2" charset="-122"/>
                <a:cs typeface="Times New Roman" panose="02020603050405020304" pitchFamily="18" charset="0"/>
              </a:rPr>
            </a:br>
            <a:r>
              <a:rPr lang="en-US" altLang="zh-CN" b="1" kern="100" dirty="0">
                <a:latin typeface="等线" panose="02010600030101010101" pitchFamily="2" charset="-122"/>
                <a:cs typeface="Times New Roman" panose="02020603050405020304" pitchFamily="18" charset="0"/>
              </a:rPr>
              <a:t> </a:t>
            </a:r>
            <a:endParaRPr lang="zh-CN" altLang="zh-CN" kern="100" dirty="0">
              <a:latin typeface="等线" panose="02010600030101010101" pitchFamily="2" charset="-122"/>
              <a:cs typeface="Times New Roman" panose="02020603050405020304" pitchFamily="18" charset="0"/>
            </a:endParaRPr>
          </a:p>
          <a:p>
            <a:pPr>
              <a:spcAft>
                <a:spcPts val="0"/>
              </a:spcAft>
            </a:pPr>
            <a:r>
              <a:rPr lang="en-US" altLang="zh-CN" b="1" kern="100" dirty="0">
                <a:latin typeface="等线" panose="02010600030101010101" pitchFamily="2" charset="-122"/>
                <a:cs typeface="Times New Roman" panose="02020603050405020304" pitchFamily="18" charset="0"/>
              </a:rPr>
              <a:t>•</a:t>
            </a:r>
            <a:r>
              <a:rPr lang="zh-CN" altLang="en-US" b="1" kern="100" dirty="0">
                <a:latin typeface="等线" panose="02010600030101010101" pitchFamily="2" charset="-122"/>
                <a:cs typeface="Times New Roman" panose="02020603050405020304" pitchFamily="18" charset="0"/>
              </a:rPr>
              <a:t>降低劳动成本和监护责任</a:t>
            </a:r>
            <a:br>
              <a:rPr lang="en-US" altLang="zh-CN" b="1" kern="100" dirty="0">
                <a:latin typeface="等线" panose="02010600030101010101" pitchFamily="2" charset="-122"/>
                <a:cs typeface="Times New Roman" panose="02020603050405020304" pitchFamily="18" charset="0"/>
              </a:rPr>
            </a:br>
            <a:r>
              <a:rPr lang="en-US" altLang="zh-CN" b="1" kern="100" dirty="0">
                <a:latin typeface="等线" panose="02010600030101010101" pitchFamily="2" charset="-122"/>
                <a:cs typeface="Times New Roman" panose="02020603050405020304" pitchFamily="18" charset="0"/>
              </a:rPr>
              <a:t> </a:t>
            </a:r>
            <a:endParaRPr lang="zh-CN" altLang="zh-CN" kern="100" dirty="0">
              <a:latin typeface="等线" panose="02010600030101010101" pitchFamily="2" charset="-122"/>
              <a:cs typeface="Times New Roman" panose="02020603050405020304" pitchFamily="18" charset="0"/>
            </a:endParaRPr>
          </a:p>
          <a:p>
            <a:pPr>
              <a:spcAft>
                <a:spcPts val="0"/>
              </a:spcAft>
            </a:pPr>
            <a:r>
              <a:rPr lang="en-US" altLang="zh-CN" b="1" kern="100" dirty="0">
                <a:latin typeface="等线" panose="02010600030101010101" pitchFamily="2" charset="-122"/>
                <a:cs typeface="Times New Roman" panose="02020603050405020304" pitchFamily="18" charset="0"/>
              </a:rPr>
              <a:t>•</a:t>
            </a:r>
            <a:r>
              <a:rPr lang="zh-CN" altLang="en-US" b="1" kern="100" dirty="0">
                <a:latin typeface="等线" panose="02010600030101010101" pitchFamily="2" charset="-122"/>
                <a:cs typeface="Times New Roman" panose="02020603050405020304" pitchFamily="18" charset="0"/>
              </a:rPr>
              <a:t>理想的养老院、辅助生活设施，和在家的老年护理</a:t>
            </a:r>
            <a:r>
              <a:rPr lang="en-US" altLang="zh-CN" kern="100" dirty="0">
                <a:latin typeface="等线" panose="02010600030101010101" pitchFamily="2" charset="-122"/>
                <a:cs typeface="Times New Roman" panose="02020603050405020304" pitchFamily="18" charset="0"/>
              </a:rPr>
              <a:t> </a:t>
            </a:r>
            <a:endParaRPr lang="zh-CN" altLang="zh-CN"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45417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77957" y="553416"/>
            <a:ext cx="10515600" cy="4351338"/>
          </a:xfrm>
        </p:spPr>
        <p:txBody>
          <a:bodyPr/>
          <a:lstStyle/>
          <a:p>
            <a:r>
              <a:rPr lang="en-US" altLang="zh-CN" b="1" dirty="0"/>
              <a:t>Detailed use of products</a:t>
            </a:r>
          </a:p>
          <a:p>
            <a:endParaRPr lang="zh-CN" altLang="zh-CN" b="1" dirty="0"/>
          </a:p>
          <a:p>
            <a:pPr marL="0" indent="0">
              <a:buNone/>
            </a:pPr>
            <a:r>
              <a:rPr lang="zh-CN" altLang="zh-CN" dirty="0"/>
              <a:t>使用步骤： </a:t>
            </a:r>
          </a:p>
          <a:p>
            <a:endParaRPr lang="zh-CN" altLang="en-US" dirty="0"/>
          </a:p>
        </p:txBody>
      </p:sp>
      <p:sp>
        <p:nvSpPr>
          <p:cNvPr id="4" name="Rectangle 1"/>
          <p:cNvSpPr>
            <a:spLocks noChangeArrowheads="1"/>
          </p:cNvSpPr>
          <p:nvPr/>
        </p:nvSpPr>
        <p:spPr bwMode="auto">
          <a:xfrm>
            <a:off x="877957" y="1975421"/>
            <a:ext cx="10677939" cy="366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en-US" altLang="zh-CN" sz="1600" b="0" i="0" u="none" strike="noStrike" cap="none" normalizeH="0" baseline="0" dirty="0" err="1">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DiaperSens</a:t>
            </a:r>
            <a:r>
              <a:rPr kumimoji="0" lang="zh-CN" altLang="en-US"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产品通过低功耗蓝牙将数据发送到</a:t>
            </a:r>
            <a:r>
              <a:rPr kumimoji="0" lang="en-US" altLang="zh-CN"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BLE/</a:t>
            </a:r>
            <a:r>
              <a:rPr kumimoji="0" lang="en-US" altLang="zh-CN" sz="1600" b="0" i="0" u="none" strike="noStrike" cap="none" normalizeH="0" baseline="0" dirty="0" err="1">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Wifi</a:t>
            </a:r>
            <a:r>
              <a:rPr kumimoji="0" lang="en-US" altLang="zh-CN"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Mesh Network</a:t>
            </a:r>
            <a:r>
              <a:rPr kumimoji="0" lang="zh-CN" altLang="en-US"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a:t>
            </a:r>
            <a:r>
              <a:rPr kumimoji="0" lang="en-US" altLang="zh-CN"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BLE/</a:t>
            </a:r>
            <a:r>
              <a:rPr kumimoji="0" lang="en-US" altLang="zh-CN" sz="1600" b="0" i="0" u="none" strike="noStrike" cap="none" normalizeH="0" baseline="0" dirty="0" err="1">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Wifi</a:t>
            </a:r>
            <a:r>
              <a:rPr kumimoji="0" lang="en-US" altLang="zh-CN"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Mesh Network</a:t>
            </a:r>
            <a:r>
              <a:rPr kumimoji="0" lang="zh-CN" altLang="en-US"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对数据进行进一步的打包上传。首先运行</a:t>
            </a:r>
            <a:r>
              <a:rPr kumimoji="0" lang="en-US" altLang="zh-CN"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BLE/</a:t>
            </a:r>
            <a:r>
              <a:rPr kumimoji="0" lang="en-US" altLang="zh-CN" sz="1600" b="0" i="0" u="none" strike="noStrike" cap="none" normalizeH="0" baseline="0" dirty="0" err="1">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Wifi</a:t>
            </a:r>
            <a:r>
              <a:rPr kumimoji="0" lang="en-US" altLang="zh-CN"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Mesh Network</a:t>
            </a:r>
            <a:r>
              <a:rPr kumimoji="0" lang="zh-CN" altLang="en-US"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设备，确保</a:t>
            </a:r>
            <a:r>
              <a:rPr kumimoji="0" lang="en-US" altLang="zh-CN"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BLE/</a:t>
            </a:r>
            <a:r>
              <a:rPr kumimoji="0" lang="en-US" altLang="zh-CN" sz="1600" b="0" i="0" u="none" strike="noStrike" cap="none" normalizeH="0" baseline="0" dirty="0" err="1">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Wifi</a:t>
            </a:r>
            <a:r>
              <a:rPr kumimoji="0" lang="en-US" altLang="zh-CN"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Mesh Network</a:t>
            </a:r>
            <a:r>
              <a:rPr kumimoji="0" lang="zh-CN" altLang="en-US"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可正常联网工作。</a:t>
            </a:r>
            <a:endParaRPr kumimoji="0" lang="en-US" altLang="zh-CN"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zh-CN"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en-US"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打开</a:t>
            </a:r>
            <a:r>
              <a:rPr kumimoji="0" lang="en-US" altLang="zh-CN" sz="1600" b="0" i="0" u="none" strike="noStrike" cap="none" normalizeH="0" baseline="0" dirty="0" err="1">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DiaperSens</a:t>
            </a:r>
            <a:r>
              <a:rPr kumimoji="0" lang="zh-CN" altLang="en-US"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产品后壳，轻轻翻起黑色覆膜装入纽扣电池，盖上后盖，此时</a:t>
            </a:r>
            <a:r>
              <a:rPr kumimoji="0" lang="en-US" altLang="zh-CN"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led</a:t>
            </a:r>
            <a:r>
              <a:rPr kumimoji="0" lang="zh-CN" altLang="en-US"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绿灯亮，产品开始自动连接附近的</a:t>
            </a:r>
            <a:r>
              <a:rPr kumimoji="0" lang="en-US" altLang="zh-CN"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BLE/WIFI Mesh Network</a:t>
            </a:r>
            <a:r>
              <a:rPr kumimoji="0" lang="zh-CN" altLang="en-US"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。已经装入纽扣电源的情况下，长按</a:t>
            </a:r>
            <a:r>
              <a:rPr kumimoji="0" lang="en-US" altLang="zh-CN" sz="1600" b="0" i="0" u="none" strike="noStrike" cap="none" normalizeH="0" baseline="0" dirty="0" err="1">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DiaperSens</a:t>
            </a:r>
            <a:r>
              <a:rPr kumimoji="0" lang="zh-CN" altLang="en-US"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正面按键，等待</a:t>
            </a:r>
            <a:r>
              <a:rPr kumimoji="0" lang="en-US" altLang="zh-CN"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led</a:t>
            </a:r>
            <a:r>
              <a:rPr kumimoji="0" lang="zh-CN" altLang="en-US"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灯亮起时松开按键，红色</a:t>
            </a:r>
            <a:r>
              <a:rPr kumimoji="0" lang="en-US" altLang="zh-CN"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led</a:t>
            </a:r>
            <a:r>
              <a:rPr kumimoji="0" lang="zh-CN" altLang="en-US"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灯短亮表示关闭设备，绿色</a:t>
            </a:r>
            <a:r>
              <a:rPr kumimoji="0" lang="en-US" altLang="zh-CN"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led</a:t>
            </a:r>
            <a:r>
              <a:rPr kumimoji="0" lang="zh-CN" altLang="en-US"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灯短亮表示设备已开启成功。</a:t>
            </a:r>
            <a:endParaRPr kumimoji="0" lang="en-US" altLang="zh-CN"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zh-CN"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en-US"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手机或电脑注册登入网页客户端，在添加绑定新</a:t>
            </a:r>
            <a:r>
              <a:rPr kumimoji="0" lang="en-US" altLang="zh-CN" sz="1600" b="0" i="0" u="none" strike="noStrike" cap="none" normalizeH="0" baseline="0" dirty="0" err="1">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DiaperSens</a:t>
            </a:r>
            <a:r>
              <a:rPr kumimoji="0" lang="zh-CN" altLang="en-US"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设备，客户端显示</a:t>
            </a:r>
            <a:r>
              <a:rPr kumimoji="0" lang="en-US" altLang="zh-CN"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BLE/</a:t>
            </a:r>
            <a:r>
              <a:rPr kumimoji="0" lang="en-US" altLang="zh-CN" sz="1600" b="0" i="0" u="none" strike="noStrike" cap="none" normalizeH="0" baseline="0" dirty="0" err="1">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Wifi</a:t>
            </a:r>
            <a:r>
              <a:rPr kumimoji="0" lang="en-US" altLang="zh-CN"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Mesh Network</a:t>
            </a:r>
            <a:r>
              <a:rPr kumimoji="0" lang="zh-CN" altLang="en-US"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当前连接设备状态，设备信息显示绿色背景表示设备连接上线成功，当温湿度到达报警阈值时会发出警报，同时设备信息背景变成红色显示。温湿度到达安全范围后解除警报，恢复正常设备显示。</a:t>
            </a:r>
            <a:endParaRPr kumimoji="0" lang="en-US" altLang="zh-CN"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zh-CN" altLang="en-US" sz="12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zh-CN"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hlinkClick r:id="rId2"/>
              </a:rPr>
              <a:t> </a:t>
            </a:r>
            <a:r>
              <a:rPr kumimoji="0" lang="en-US" altLang="zh-CN" sz="1600" b="0" i="0" u="none" strike="noStrike" cap="none" normalizeH="0" baseline="0" dirty="0" err="1">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ElderSens</a:t>
            </a:r>
            <a:r>
              <a:rPr kumimoji="0" lang="en-US" altLang="zh-CN"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Cloud</a:t>
            </a:r>
            <a:r>
              <a:rPr kumimoji="0" lang="zh-CN" altLang="en-US"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云客户端实时记录已连接设备的上传数据信息，在</a:t>
            </a:r>
            <a:r>
              <a:rPr kumimoji="0" lang="zh-CN" altLang="en-US" sz="1600" b="0" i="0" u="none" strike="noStrike" cap="none" normalizeH="0" baseline="0" dirty="0">
                <a:ln>
                  <a:noFill/>
                </a:ln>
                <a:solidFill>
                  <a:srgbClr val="212121"/>
                </a:solidFill>
                <a:effectLst/>
                <a:latin typeface="等线" panose="02010600030101010101" pitchFamily="2" charset="-122"/>
                <a:ea typeface="等线" panose="02010600030101010101" pitchFamily="2" charset="-122"/>
                <a:cs typeface="Arial" panose="020B0604020202020204" pitchFamily="34" charset="0"/>
              </a:rPr>
              <a:t> </a:t>
            </a:r>
            <a:r>
              <a:rPr kumimoji="0" lang="en-US" altLang="zh-CN" sz="1600" b="0" i="0" u="none" strike="noStrike" cap="none" normalizeH="0" baseline="0" dirty="0" err="1">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ElderSens</a:t>
            </a:r>
            <a:r>
              <a:rPr kumimoji="0" lang="en-US" altLang="zh-CN"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Cloud</a:t>
            </a:r>
            <a:r>
              <a:rPr kumimoji="0" lang="zh-CN" altLang="en-US"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里面可以查看温湿度随时间的曲线变化，还可以选择不同的时间长度节点查看其数据波动情况。</a:t>
            </a:r>
            <a:endParaRPr kumimoji="0" lang="zh-CN"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8363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675470"/>
            <a:ext cx="10905066" cy="5507059"/>
          </a:xfrm>
          <a:prstGeom prst="rect">
            <a:avLst/>
          </a:prstGeom>
        </p:spPr>
      </p:pic>
    </p:spTree>
    <p:extLst>
      <p:ext uri="{BB962C8B-B14F-4D97-AF65-F5344CB8AC3E}">
        <p14:creationId xmlns:p14="http://schemas.microsoft.com/office/powerpoint/2010/main" val="414621871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399</Words>
  <Application>Microsoft Office PowerPoint</Application>
  <PresentationFormat>宽屏</PresentationFormat>
  <Paragraphs>35</Paragraphs>
  <Slides>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等线</vt:lpstr>
      <vt:lpstr>等线 Light</vt:lpstr>
      <vt:lpstr>Arial</vt:lpstr>
      <vt:lpstr>Times New Roman</vt:lpstr>
      <vt:lpstr>Office 主题​​</vt:lpstr>
      <vt:lpstr>Overview </vt:lpstr>
      <vt:lpstr>Product Instruction</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dc:title>
  <dc:creator>cfx</dc:creator>
  <cp:lastModifiedBy>cfx</cp:lastModifiedBy>
  <cp:revision>4</cp:revision>
  <dcterms:created xsi:type="dcterms:W3CDTF">2018-01-31T00:44:18Z</dcterms:created>
  <dcterms:modified xsi:type="dcterms:W3CDTF">2018-01-31T01:20:03Z</dcterms:modified>
</cp:coreProperties>
</file>