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61" r:id="rId10"/>
    <p:sldId id="267" r:id="rId11"/>
    <p:sldId id="262" r:id="rId12"/>
    <p:sldId id="263" r:id="rId13"/>
    <p:sldId id="268" r:id="rId14"/>
  </p:sldIdLst>
  <p:sldSz cx="12192000" cy="6856413"/>
  <p:notesSz cx="12192000" cy="8959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1C4ED8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333333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1C4ED8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333333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1C4ED8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1C4ED8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6200"/>
            <a:ext cx="12192000" cy="952500"/>
          </a:xfrm>
          <a:custGeom>
            <a:avLst/>
            <a:gdLst/>
            <a:ahLst/>
            <a:cxnLst/>
            <a:rect l="l" t="t" r="r" b="b"/>
            <a:pathLst>
              <a:path w="12192000" h="952500">
                <a:moveTo>
                  <a:pt x="12191999" y="952499"/>
                </a:moveTo>
                <a:lnTo>
                  <a:pt x="0" y="9524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524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299" y="137608"/>
            <a:ext cx="11455400" cy="737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1C4ED8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9275" y="1105405"/>
            <a:ext cx="9119870" cy="4570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333333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8338" y="1485920"/>
            <a:ext cx="6735184" cy="13131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400"/>
              </a:spcBef>
            </a:pPr>
            <a:r>
              <a:rPr sz="4100" spc="-819" dirty="0">
                <a:solidFill>
                  <a:srgbClr val="FFFFFF"/>
                </a:solidFill>
              </a:rPr>
              <a:t>클라우드</a:t>
            </a:r>
            <a:r>
              <a:rPr sz="4100" spc="-380" dirty="0">
                <a:solidFill>
                  <a:srgbClr val="FFFFFF"/>
                </a:solidFill>
              </a:rPr>
              <a:t> </a:t>
            </a:r>
            <a:r>
              <a:rPr sz="4100" spc="-819" dirty="0" err="1">
                <a:solidFill>
                  <a:srgbClr val="FFFFFF"/>
                </a:solidFill>
              </a:rPr>
              <a:t>실무력</a:t>
            </a:r>
            <a:r>
              <a:rPr sz="4100" spc="-380" dirty="0">
                <a:solidFill>
                  <a:srgbClr val="FFFFFF"/>
                </a:solidFill>
              </a:rPr>
              <a:t> </a:t>
            </a:r>
            <a:r>
              <a:rPr sz="4100" spc="-844" dirty="0" err="1">
                <a:solidFill>
                  <a:srgbClr val="FFFFFF"/>
                </a:solidFill>
              </a:rPr>
              <a:t>강화</a:t>
            </a:r>
            <a:r>
              <a:rPr lang="en-US" sz="4100" spc="-844" dirty="0">
                <a:solidFill>
                  <a:srgbClr val="FFFFFF"/>
                </a:solidFill>
              </a:rPr>
              <a:t>! </a:t>
            </a:r>
            <a:br>
              <a:rPr lang="en-US" sz="4100" spc="-844" dirty="0">
                <a:solidFill>
                  <a:srgbClr val="FFFFFF"/>
                </a:solidFill>
              </a:rPr>
            </a:br>
            <a:r>
              <a:rPr lang="ko-KR" altLang="en-US" sz="4100" spc="-844" dirty="0">
                <a:solidFill>
                  <a:srgbClr val="FFFFFF"/>
                </a:solidFill>
              </a:rPr>
              <a:t>활용법</a:t>
            </a:r>
            <a:r>
              <a:rPr lang="en-US" sz="4100" spc="-844" dirty="0">
                <a:solidFill>
                  <a:srgbClr val="FFFFFF"/>
                </a:solidFill>
              </a:rPr>
              <a:t>(</a:t>
            </a:r>
            <a:r>
              <a:rPr lang="ko-KR" altLang="en-US" sz="4100" spc="-844" dirty="0">
                <a:solidFill>
                  <a:srgbClr val="FFFFFF"/>
                </a:solidFill>
              </a:rPr>
              <a:t>기초</a:t>
            </a:r>
            <a:r>
              <a:rPr lang="en-US" altLang="ko-KR" sz="4100" spc="-844" dirty="0">
                <a:solidFill>
                  <a:srgbClr val="FFFFFF"/>
                </a:solidFill>
              </a:rPr>
              <a:t>)</a:t>
            </a:r>
            <a:endParaRPr sz="4100" dirty="0"/>
          </a:p>
        </p:txBody>
      </p:sp>
      <p:grpSp>
        <p:nvGrpSpPr>
          <p:cNvPr id="4" name="object 4"/>
          <p:cNvGrpSpPr/>
          <p:nvPr/>
        </p:nvGrpSpPr>
        <p:grpSpPr>
          <a:xfrm>
            <a:off x="4571999" y="3238499"/>
            <a:ext cx="762000" cy="762000"/>
            <a:chOff x="4571999" y="3238499"/>
            <a:chExt cx="762000" cy="762000"/>
          </a:xfrm>
        </p:grpSpPr>
        <p:sp>
          <p:nvSpPr>
            <p:cNvPr id="5" name="object 5"/>
            <p:cNvSpPr/>
            <p:nvPr/>
          </p:nvSpPr>
          <p:spPr>
            <a:xfrm>
              <a:off x="4571999" y="32384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2" y="736471"/>
                  </a:lnTo>
                  <a:lnTo>
                    <a:pt x="201397" y="717011"/>
                  </a:lnTo>
                  <a:lnTo>
                    <a:pt x="161614" y="692497"/>
                  </a:lnTo>
                  <a:lnTo>
                    <a:pt x="125135" y="663301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79" y="552299"/>
                  </a:lnTo>
                  <a:lnTo>
                    <a:pt x="22271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3" y="325095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8" y="193203"/>
                  </a:lnTo>
                  <a:lnTo>
                    <a:pt x="74977" y="154038"/>
                  </a:lnTo>
                  <a:lnTo>
                    <a:pt x="105059" y="118287"/>
                  </a:lnTo>
                  <a:lnTo>
                    <a:pt x="139296" y="86483"/>
                  </a:lnTo>
                  <a:lnTo>
                    <a:pt x="177167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8"/>
                  </a:lnTo>
                  <a:lnTo>
                    <a:pt x="725420" y="218101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7" y="436904"/>
                  </a:lnTo>
                  <a:lnTo>
                    <a:pt x="748199" y="482614"/>
                  </a:lnTo>
                  <a:lnTo>
                    <a:pt x="732997" y="526801"/>
                  </a:lnTo>
                  <a:lnTo>
                    <a:pt x="712501" y="568796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2962" y="3419474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191643" y="208419"/>
                  </a:moveTo>
                  <a:lnTo>
                    <a:pt x="0" y="208419"/>
                  </a:lnTo>
                  <a:lnTo>
                    <a:pt x="0" y="400050"/>
                  </a:lnTo>
                  <a:lnTo>
                    <a:pt x="191643" y="400050"/>
                  </a:lnTo>
                  <a:lnTo>
                    <a:pt x="191643" y="208419"/>
                  </a:lnTo>
                  <a:close/>
                </a:path>
                <a:path w="400050" h="400050">
                  <a:moveTo>
                    <a:pt x="191643" y="0"/>
                  </a:moveTo>
                  <a:lnTo>
                    <a:pt x="0" y="0"/>
                  </a:lnTo>
                  <a:lnTo>
                    <a:pt x="0" y="191643"/>
                  </a:lnTo>
                  <a:lnTo>
                    <a:pt x="191643" y="191643"/>
                  </a:lnTo>
                  <a:lnTo>
                    <a:pt x="191643" y="0"/>
                  </a:lnTo>
                  <a:close/>
                </a:path>
                <a:path w="400050" h="400050">
                  <a:moveTo>
                    <a:pt x="400050" y="208419"/>
                  </a:moveTo>
                  <a:lnTo>
                    <a:pt x="208419" y="208419"/>
                  </a:lnTo>
                  <a:lnTo>
                    <a:pt x="208419" y="400050"/>
                  </a:lnTo>
                  <a:lnTo>
                    <a:pt x="400050" y="400050"/>
                  </a:lnTo>
                  <a:lnTo>
                    <a:pt x="400050" y="208419"/>
                  </a:lnTo>
                  <a:close/>
                </a:path>
                <a:path w="400050" h="400050">
                  <a:moveTo>
                    <a:pt x="400050" y="0"/>
                  </a:moveTo>
                  <a:lnTo>
                    <a:pt x="208419" y="0"/>
                  </a:lnTo>
                  <a:lnTo>
                    <a:pt x="208419" y="191643"/>
                  </a:lnTo>
                  <a:lnTo>
                    <a:pt x="400050" y="191643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999" y="3238499"/>
            <a:ext cx="761999" cy="76199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857999" y="3238499"/>
            <a:ext cx="762000" cy="762000"/>
            <a:chOff x="6857999" y="3238499"/>
            <a:chExt cx="762000" cy="762000"/>
          </a:xfrm>
        </p:grpSpPr>
        <p:sp>
          <p:nvSpPr>
            <p:cNvPr id="9" name="object 9"/>
            <p:cNvSpPr/>
            <p:nvPr/>
          </p:nvSpPr>
          <p:spPr>
            <a:xfrm>
              <a:off x="6857999" y="32384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2" y="736471"/>
                  </a:lnTo>
                  <a:lnTo>
                    <a:pt x="201397" y="717011"/>
                  </a:lnTo>
                  <a:lnTo>
                    <a:pt x="161614" y="692497"/>
                  </a:lnTo>
                  <a:lnTo>
                    <a:pt x="125135" y="663301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79" y="552299"/>
                  </a:lnTo>
                  <a:lnTo>
                    <a:pt x="22271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3" y="325095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8" y="193203"/>
                  </a:lnTo>
                  <a:lnTo>
                    <a:pt x="74978" y="154038"/>
                  </a:lnTo>
                  <a:lnTo>
                    <a:pt x="105059" y="118287"/>
                  </a:lnTo>
                  <a:lnTo>
                    <a:pt x="139296" y="86483"/>
                  </a:lnTo>
                  <a:lnTo>
                    <a:pt x="177168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3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5" y="49498"/>
                  </a:lnTo>
                  <a:lnTo>
                    <a:pt x="607960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89" y="177168"/>
                  </a:lnTo>
                  <a:lnTo>
                    <a:pt x="725419" y="218101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6" y="436904"/>
                  </a:lnTo>
                  <a:lnTo>
                    <a:pt x="748198" y="482614"/>
                  </a:lnTo>
                  <a:lnTo>
                    <a:pt x="732996" y="526801"/>
                  </a:lnTo>
                  <a:lnTo>
                    <a:pt x="712500" y="568796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0" y="702890"/>
                  </a:lnTo>
                  <a:lnTo>
                    <a:pt x="543898" y="725419"/>
                  </a:lnTo>
                  <a:lnTo>
                    <a:pt x="500514" y="742769"/>
                  </a:lnTo>
                  <a:lnTo>
                    <a:pt x="455328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9924" y="3398043"/>
              <a:ext cx="436245" cy="443230"/>
            </a:xfrm>
            <a:custGeom>
              <a:avLst/>
              <a:gdLst/>
              <a:ahLst/>
              <a:cxnLst/>
              <a:rect l="l" t="t" r="r" b="b"/>
              <a:pathLst>
                <a:path w="436245" h="443229">
                  <a:moveTo>
                    <a:pt x="221456" y="442912"/>
                  </a:moveTo>
                  <a:lnTo>
                    <a:pt x="176765" y="438421"/>
                  </a:lnTo>
                  <a:lnTo>
                    <a:pt x="135167" y="425538"/>
                  </a:lnTo>
                  <a:lnTo>
                    <a:pt x="97546" y="405146"/>
                  </a:lnTo>
                  <a:lnTo>
                    <a:pt x="64784" y="378127"/>
                  </a:lnTo>
                  <a:lnTo>
                    <a:pt x="37766" y="345366"/>
                  </a:lnTo>
                  <a:lnTo>
                    <a:pt x="17373" y="307744"/>
                  </a:lnTo>
                  <a:lnTo>
                    <a:pt x="4490" y="266147"/>
                  </a:lnTo>
                  <a:lnTo>
                    <a:pt x="0" y="221456"/>
                  </a:lnTo>
                  <a:lnTo>
                    <a:pt x="4490" y="176765"/>
                  </a:lnTo>
                  <a:lnTo>
                    <a:pt x="17373" y="135167"/>
                  </a:lnTo>
                  <a:lnTo>
                    <a:pt x="37766" y="97546"/>
                  </a:lnTo>
                  <a:lnTo>
                    <a:pt x="64784" y="64784"/>
                  </a:lnTo>
                  <a:lnTo>
                    <a:pt x="97546" y="37766"/>
                  </a:lnTo>
                  <a:lnTo>
                    <a:pt x="135167" y="17373"/>
                  </a:lnTo>
                  <a:lnTo>
                    <a:pt x="176765" y="4490"/>
                  </a:lnTo>
                  <a:lnTo>
                    <a:pt x="221456" y="0"/>
                  </a:lnTo>
                  <a:lnTo>
                    <a:pt x="264387" y="3982"/>
                  </a:lnTo>
                  <a:lnTo>
                    <a:pt x="303575" y="15448"/>
                  </a:lnTo>
                  <a:lnTo>
                    <a:pt x="338830" y="33678"/>
                  </a:lnTo>
                  <a:lnTo>
                    <a:pt x="369956" y="57953"/>
                  </a:lnTo>
                  <a:lnTo>
                    <a:pt x="344117" y="82797"/>
                  </a:lnTo>
                  <a:lnTo>
                    <a:pt x="241186" y="82797"/>
                  </a:lnTo>
                  <a:lnTo>
                    <a:pt x="203689" y="83047"/>
                  </a:lnTo>
                  <a:lnTo>
                    <a:pt x="134758" y="113296"/>
                  </a:lnTo>
                  <a:lnTo>
                    <a:pt x="108349" y="141750"/>
                  </a:lnTo>
                  <a:lnTo>
                    <a:pt x="90661" y="178061"/>
                  </a:lnTo>
                  <a:lnTo>
                    <a:pt x="84206" y="221456"/>
                  </a:lnTo>
                  <a:lnTo>
                    <a:pt x="91228" y="265660"/>
                  </a:lnTo>
                  <a:lnTo>
                    <a:pt x="110761" y="304048"/>
                  </a:lnTo>
                  <a:lnTo>
                    <a:pt x="140508" y="334317"/>
                  </a:lnTo>
                  <a:lnTo>
                    <a:pt x="178172" y="354167"/>
                  </a:lnTo>
                  <a:lnTo>
                    <a:pt x="221456" y="361295"/>
                  </a:lnTo>
                  <a:lnTo>
                    <a:pt x="393756" y="361295"/>
                  </a:lnTo>
                  <a:lnTo>
                    <a:pt x="391653" y="364806"/>
                  </a:lnTo>
                  <a:lnTo>
                    <a:pt x="359453" y="397574"/>
                  </a:lnTo>
                  <a:lnTo>
                    <a:pt x="319826" y="422138"/>
                  </a:lnTo>
                  <a:lnTo>
                    <a:pt x="273562" y="437563"/>
                  </a:lnTo>
                  <a:lnTo>
                    <a:pt x="221456" y="442912"/>
                  </a:lnTo>
                  <a:close/>
                </a:path>
                <a:path w="436245" h="443229">
                  <a:moveTo>
                    <a:pt x="309681" y="115907"/>
                  </a:moveTo>
                  <a:lnTo>
                    <a:pt x="277280" y="93471"/>
                  </a:lnTo>
                  <a:lnTo>
                    <a:pt x="241186" y="82797"/>
                  </a:lnTo>
                  <a:lnTo>
                    <a:pt x="344117" y="82797"/>
                  </a:lnTo>
                  <a:lnTo>
                    <a:pt x="309681" y="115907"/>
                  </a:lnTo>
                  <a:close/>
                </a:path>
                <a:path w="436245" h="443229">
                  <a:moveTo>
                    <a:pt x="393756" y="361295"/>
                  </a:moveTo>
                  <a:lnTo>
                    <a:pt x="221456" y="361295"/>
                  </a:lnTo>
                  <a:lnTo>
                    <a:pt x="277367" y="350963"/>
                  </a:lnTo>
                  <a:lnTo>
                    <a:pt x="315262" y="325788"/>
                  </a:lnTo>
                  <a:lnTo>
                    <a:pt x="337687" y="294502"/>
                  </a:lnTo>
                  <a:lnTo>
                    <a:pt x="347083" y="266147"/>
                  </a:lnTo>
                  <a:lnTo>
                    <a:pt x="347186" y="265836"/>
                  </a:lnTo>
                  <a:lnTo>
                    <a:pt x="221456" y="265836"/>
                  </a:lnTo>
                  <a:lnTo>
                    <a:pt x="221456" y="189666"/>
                  </a:lnTo>
                  <a:lnTo>
                    <a:pt x="432286" y="189666"/>
                  </a:lnTo>
                  <a:lnTo>
                    <a:pt x="433696" y="198155"/>
                  </a:lnTo>
                  <a:lnTo>
                    <a:pt x="434797" y="206878"/>
                  </a:lnTo>
                  <a:lnTo>
                    <a:pt x="435513" y="216237"/>
                  </a:lnTo>
                  <a:lnTo>
                    <a:pt x="435768" y="226635"/>
                  </a:lnTo>
                  <a:lnTo>
                    <a:pt x="430603" y="278401"/>
                  </a:lnTo>
                  <a:lnTo>
                    <a:pt x="415634" y="324769"/>
                  </a:lnTo>
                  <a:lnTo>
                    <a:pt x="393756" y="361295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438399" y="5067299"/>
            <a:ext cx="7315200" cy="1076325"/>
          </a:xfrm>
          <a:custGeom>
            <a:avLst/>
            <a:gdLst/>
            <a:ahLst/>
            <a:cxnLst/>
            <a:rect l="l" t="t" r="r" b="b"/>
            <a:pathLst>
              <a:path w="7315200" h="1076325">
                <a:moveTo>
                  <a:pt x="7244002" y="1076324"/>
                </a:moveTo>
                <a:lnTo>
                  <a:pt x="71196" y="1076324"/>
                </a:lnTo>
                <a:lnTo>
                  <a:pt x="66241" y="1075836"/>
                </a:lnTo>
                <a:lnTo>
                  <a:pt x="29705" y="1060702"/>
                </a:lnTo>
                <a:lnTo>
                  <a:pt x="3885" y="1024662"/>
                </a:lnTo>
                <a:lnTo>
                  <a:pt x="0" y="1005128"/>
                </a:lnTo>
                <a:lnTo>
                  <a:pt x="0" y="1000124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7244002" y="0"/>
                </a:lnTo>
                <a:lnTo>
                  <a:pt x="7285493" y="15621"/>
                </a:lnTo>
                <a:lnTo>
                  <a:pt x="7311312" y="51661"/>
                </a:lnTo>
                <a:lnTo>
                  <a:pt x="7315199" y="71196"/>
                </a:lnTo>
                <a:lnTo>
                  <a:pt x="7315199" y="1005128"/>
                </a:lnTo>
                <a:lnTo>
                  <a:pt x="7299576" y="1046619"/>
                </a:lnTo>
                <a:lnTo>
                  <a:pt x="7263537" y="1072438"/>
                </a:lnTo>
                <a:lnTo>
                  <a:pt x="7248958" y="1075836"/>
                </a:lnTo>
                <a:lnTo>
                  <a:pt x="7244002" y="1076324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28713" y="4434331"/>
            <a:ext cx="6734809" cy="1450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Azure,</a:t>
            </a:r>
            <a:r>
              <a:rPr sz="180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AWS,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GCP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r>
              <a:rPr sz="2000" spc="-190" dirty="0">
                <a:solidFill>
                  <a:srgbClr val="FFFFFF"/>
                </a:solidFill>
                <a:latin typeface="Dotum"/>
                <a:cs typeface="Dotum"/>
              </a:rPr>
              <a:t>대</a:t>
            </a:r>
            <a:r>
              <a:rPr sz="2000" spc="-1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2000" spc="-360" dirty="0" err="1">
                <a:solidFill>
                  <a:srgbClr val="FFFFFF"/>
                </a:solidFill>
                <a:latin typeface="Dotum"/>
                <a:cs typeface="Dotum"/>
              </a:rPr>
              <a:t>플랫폼</a:t>
            </a:r>
            <a:r>
              <a:rPr sz="2000" spc="-1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lang="ko-KR" altLang="en-US" sz="2000" spc="-175" dirty="0">
                <a:solidFill>
                  <a:srgbClr val="FFFFFF"/>
                </a:solidFill>
                <a:latin typeface="Dotum"/>
                <a:cs typeface="Dotum"/>
              </a:rPr>
              <a:t>활용</a:t>
            </a:r>
            <a:r>
              <a:rPr sz="2000" spc="-1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2000" spc="-385" dirty="0">
                <a:solidFill>
                  <a:srgbClr val="FFFFFF"/>
                </a:solidFill>
                <a:latin typeface="Dotum"/>
                <a:cs typeface="Dotum"/>
              </a:rPr>
              <a:t>가이드</a:t>
            </a:r>
            <a:endParaRPr sz="20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655"/>
              </a:spcBef>
            </a:pPr>
            <a:endParaRPr sz="1800" dirty="0">
              <a:latin typeface="Dotum"/>
              <a:cs typeface="Dotum"/>
            </a:endParaRPr>
          </a:p>
          <a:p>
            <a:pPr marL="12065" marR="5080" algn="ctr">
              <a:lnSpc>
                <a:spcPct val="117600"/>
              </a:lnSpc>
            </a:pPr>
            <a:r>
              <a:rPr sz="1700" spc="-325" dirty="0">
                <a:solidFill>
                  <a:srgbClr val="FFFFFF"/>
                </a:solidFill>
                <a:latin typeface="Dotum"/>
                <a:cs typeface="Dotum"/>
              </a:rPr>
              <a:t>주요</a:t>
            </a:r>
            <a:r>
              <a:rPr sz="1700" spc="-14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FFFFFF"/>
                </a:solidFill>
                <a:latin typeface="Dotum"/>
                <a:cs typeface="Dotum"/>
              </a:rPr>
              <a:t>학습</a:t>
            </a:r>
            <a:r>
              <a:rPr sz="1700" spc="-14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700" spc="-225" dirty="0">
                <a:solidFill>
                  <a:srgbClr val="FFFFFF"/>
                </a:solidFill>
                <a:latin typeface="Dotum"/>
                <a:cs typeface="Dotum"/>
              </a:rPr>
              <a:t>목표</a:t>
            </a:r>
            <a:r>
              <a:rPr sz="1500" b="1" spc="-225" dirty="0">
                <a:solidFill>
                  <a:srgbClr val="FFFFFF"/>
                </a:solidFill>
                <a:latin typeface="Segoe UI"/>
                <a:cs typeface="Segoe UI"/>
              </a:rPr>
              <a:t>:</a:t>
            </a:r>
            <a:r>
              <a:rPr sz="1500" b="1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700" spc="-325" dirty="0">
                <a:solidFill>
                  <a:srgbClr val="FFFFFF"/>
                </a:solidFill>
                <a:latin typeface="Dotum"/>
                <a:cs typeface="Dotum"/>
              </a:rPr>
              <a:t>멀티클라우드</a:t>
            </a:r>
            <a:r>
              <a:rPr sz="1700" spc="-15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FFFFFF"/>
                </a:solidFill>
                <a:latin typeface="Dotum"/>
                <a:cs typeface="Dotum"/>
              </a:rPr>
              <a:t>환경의</a:t>
            </a:r>
            <a:r>
              <a:rPr sz="1700" spc="-15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700" spc="-225" dirty="0">
                <a:solidFill>
                  <a:srgbClr val="FFFFFF"/>
                </a:solidFill>
                <a:latin typeface="Dotum"/>
                <a:cs typeface="Dotum"/>
              </a:rPr>
              <a:t>계정</a:t>
            </a:r>
            <a:r>
              <a:rPr sz="1500" spc="-225" dirty="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sz="15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700" spc="-250" dirty="0">
                <a:solidFill>
                  <a:srgbClr val="FFFFFF"/>
                </a:solidFill>
                <a:latin typeface="Dotum"/>
                <a:cs typeface="Dotum"/>
              </a:rPr>
              <a:t>인프라</a:t>
            </a:r>
            <a:r>
              <a:rPr sz="1500" spc="-250" dirty="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sz="15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700" spc="-260" dirty="0">
                <a:solidFill>
                  <a:srgbClr val="FFFFFF"/>
                </a:solidFill>
                <a:latin typeface="Dotum"/>
                <a:cs typeface="Dotum"/>
              </a:rPr>
              <a:t>스토리지</a:t>
            </a:r>
            <a:r>
              <a:rPr sz="1500" spc="-260" dirty="0">
                <a:solidFill>
                  <a:srgbClr val="FFFFFF"/>
                </a:solidFill>
                <a:latin typeface="Segoe UI"/>
                <a:cs typeface="Segoe UI"/>
              </a:rPr>
              <a:t>,</a:t>
            </a:r>
            <a:r>
              <a:rPr sz="1500" spc="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700" spc="-325" dirty="0">
                <a:solidFill>
                  <a:srgbClr val="FFFFFF"/>
                </a:solidFill>
                <a:latin typeface="Dotum"/>
                <a:cs typeface="Dotum"/>
              </a:rPr>
              <a:t>네트워크</a:t>
            </a:r>
            <a:r>
              <a:rPr sz="1700" spc="-15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FFFFFF"/>
                </a:solidFill>
                <a:latin typeface="Dotum"/>
                <a:cs typeface="Dotum"/>
              </a:rPr>
              <a:t>실무</a:t>
            </a:r>
            <a:r>
              <a:rPr sz="1700" spc="-15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FFFFFF"/>
                </a:solidFill>
                <a:latin typeface="Dotum"/>
                <a:cs typeface="Dotum"/>
              </a:rPr>
              <a:t>능력</a:t>
            </a:r>
            <a:r>
              <a:rPr sz="1700" spc="-14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FFFFFF"/>
                </a:solidFill>
                <a:latin typeface="Dotum"/>
                <a:cs typeface="Dotum"/>
              </a:rPr>
              <a:t>강화 </a:t>
            </a:r>
            <a:r>
              <a:rPr sz="1700" spc="-325" dirty="0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sz="1700" spc="-1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FFFFFF"/>
                </a:solidFill>
                <a:latin typeface="Dotum"/>
                <a:cs typeface="Dotum"/>
              </a:rPr>
              <a:t>실전</a:t>
            </a:r>
            <a:r>
              <a:rPr sz="1700" spc="-1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FFFFFF"/>
                </a:solidFill>
                <a:latin typeface="Dotum"/>
                <a:cs typeface="Dotum"/>
              </a:rPr>
              <a:t>트러블슈팅</a:t>
            </a:r>
            <a:r>
              <a:rPr sz="1700" spc="-1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FFFFFF"/>
                </a:solidFill>
                <a:latin typeface="Dotum"/>
                <a:cs typeface="Dotum"/>
              </a:rPr>
              <a:t>역량</a:t>
            </a:r>
            <a:r>
              <a:rPr sz="1700" spc="-1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FFFFFF"/>
                </a:solidFill>
                <a:latin typeface="Dotum"/>
                <a:cs typeface="Dotum"/>
              </a:rPr>
              <a:t>확보</a:t>
            </a:r>
            <a:endParaRPr sz="1700" dirty="0">
              <a:latin typeface="Dotum"/>
              <a:cs typeface="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23933" y="6349999"/>
            <a:ext cx="804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2025-08-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27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0F2E4E6E-F560-5CB3-361E-6AE55BCF6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37" y="3482297"/>
            <a:ext cx="599125" cy="35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147FB-B7F7-72AF-879F-1C9B6D74A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F1130EA-73CA-3872-23D9-FEDC35A458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250" b="1" dirty="0">
                <a:latin typeface="Segoe UI"/>
                <a:cs typeface="Segoe UI"/>
              </a:rPr>
              <a:t>Chapter</a:t>
            </a:r>
            <a:r>
              <a:rPr sz="2250" b="1" spc="-20" dirty="0">
                <a:latin typeface="Segoe UI"/>
                <a:cs typeface="Segoe UI"/>
              </a:rPr>
              <a:t> </a:t>
            </a:r>
            <a:r>
              <a:rPr sz="2250" b="1" dirty="0">
                <a:latin typeface="Segoe UI"/>
                <a:cs typeface="Segoe UI"/>
              </a:rPr>
              <a:t>4:</a:t>
            </a:r>
            <a:r>
              <a:rPr sz="2250" b="1" spc="-5" dirty="0">
                <a:latin typeface="Segoe UI"/>
                <a:cs typeface="Segoe UI"/>
              </a:rPr>
              <a:t> </a:t>
            </a:r>
            <a:r>
              <a:rPr spc="-484" dirty="0"/>
              <a:t>네트워크</a:t>
            </a:r>
            <a:r>
              <a:rPr spc="-235" dirty="0"/>
              <a:t> </a:t>
            </a:r>
            <a:r>
              <a:rPr spc="-484" dirty="0"/>
              <a:t>서비스</a:t>
            </a:r>
            <a:r>
              <a:rPr spc="-235" dirty="0"/>
              <a:t> </a:t>
            </a:r>
            <a:r>
              <a:rPr spc="-484" dirty="0"/>
              <a:t>실습</a:t>
            </a:r>
            <a:r>
              <a:rPr spc="-235" dirty="0"/>
              <a:t> </a:t>
            </a:r>
            <a:r>
              <a:rPr spc="-509" dirty="0"/>
              <a:t>가이드</a:t>
            </a:r>
            <a:endParaRPr sz="22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500" spc="-10" dirty="0">
                <a:solidFill>
                  <a:srgbClr val="2562EB"/>
                </a:solidFill>
                <a:latin typeface="Segoe UI"/>
                <a:cs typeface="Segoe UI"/>
              </a:rPr>
              <a:t>3-</a:t>
            </a:r>
            <a:r>
              <a:rPr sz="1500" dirty="0">
                <a:solidFill>
                  <a:srgbClr val="2562EB"/>
                </a:solidFill>
                <a:latin typeface="Segoe UI"/>
                <a:cs typeface="Segoe UI"/>
              </a:rPr>
              <a:t>Tier </a:t>
            </a:r>
            <a:r>
              <a:rPr sz="1700" spc="-325" dirty="0">
                <a:solidFill>
                  <a:srgbClr val="2562EB"/>
                </a:solidFill>
              </a:rPr>
              <a:t>보안</a:t>
            </a:r>
            <a:r>
              <a:rPr sz="1700" spc="-160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웹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애플리케이션</a:t>
            </a:r>
            <a:r>
              <a:rPr sz="1700" spc="-160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아키텍처</a:t>
            </a:r>
            <a:r>
              <a:rPr sz="1700" spc="-160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구축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50" dirty="0">
                <a:solidFill>
                  <a:srgbClr val="2562EB"/>
                </a:solidFill>
              </a:rPr>
              <a:t>실습</a:t>
            </a:r>
            <a:endParaRPr sz="1700">
              <a:latin typeface="Segoe UI"/>
              <a:cs typeface="Segoe U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83743A8-FE54-0F56-B01E-1D9335CB5E72}"/>
              </a:ext>
            </a:extLst>
          </p:cNvPr>
          <p:cNvGrpSpPr/>
          <p:nvPr/>
        </p:nvGrpSpPr>
        <p:grpSpPr>
          <a:xfrm>
            <a:off x="0" y="1028699"/>
            <a:ext cx="12192000" cy="723900"/>
            <a:chOff x="0" y="1028699"/>
            <a:chExt cx="12192000" cy="72390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373DD38-EFF2-33F2-32C8-E37F93201632}"/>
                </a:ext>
              </a:extLst>
            </p:cNvPr>
            <p:cNvSpPr/>
            <p:nvPr/>
          </p:nvSpPr>
          <p:spPr>
            <a:xfrm>
              <a:off x="0" y="1028699"/>
              <a:ext cx="12192000" cy="723900"/>
            </a:xfrm>
            <a:custGeom>
              <a:avLst/>
              <a:gdLst/>
              <a:ahLst/>
              <a:cxnLst/>
              <a:rect l="l" t="t" r="r" b="b"/>
              <a:pathLst>
                <a:path w="12192000" h="723900">
                  <a:moveTo>
                    <a:pt x="12191999" y="723899"/>
                  </a:moveTo>
                  <a:lnTo>
                    <a:pt x="0" y="723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238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FF5A47A8-1DE9-6168-2D9C-35BCFA9D7D7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732" y="1162049"/>
              <a:ext cx="227135" cy="227330"/>
            </a:xfrm>
            <a:prstGeom prst="rect">
              <a:avLst/>
            </a:prstGeom>
          </p:spPr>
        </p:pic>
      </p:grpSp>
      <p:pic>
        <p:nvPicPr>
          <p:cNvPr id="12" name="object 12">
            <a:extLst>
              <a:ext uri="{FF2B5EF4-FFF2-40B4-BE49-F238E27FC236}">
                <a16:creationId xmlns:a16="http://schemas.microsoft.com/office/drawing/2014/main" id="{A2D1E7E1-CD6F-5276-EF04-A1647923A3F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962" y="2103264"/>
            <a:ext cx="190574" cy="192434"/>
          </a:xfrm>
          <a:prstGeom prst="rect">
            <a:avLst/>
          </a:prstGeom>
        </p:spPr>
      </p:pic>
      <p:sp>
        <p:nvSpPr>
          <p:cNvPr id="13" name="object 13">
            <a:extLst>
              <a:ext uri="{FF2B5EF4-FFF2-40B4-BE49-F238E27FC236}">
                <a16:creationId xmlns:a16="http://schemas.microsoft.com/office/drawing/2014/main" id="{416E6B8D-B846-3010-2C6D-2E7CBDFDE7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9275" y="1105405"/>
            <a:ext cx="9119870" cy="1234312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45"/>
              </a:spcBef>
            </a:pPr>
            <a:r>
              <a:rPr spc="-325" dirty="0"/>
              <a:t>실습</a:t>
            </a:r>
            <a:r>
              <a:rPr spc="-155" dirty="0"/>
              <a:t> </a:t>
            </a:r>
            <a:r>
              <a:rPr spc="-360" dirty="0"/>
              <a:t>목표</a:t>
            </a:r>
          </a:p>
          <a:p>
            <a:pPr marL="173990">
              <a:lnSpc>
                <a:spcPct val="100000"/>
              </a:lnSpc>
              <a:spcBef>
                <a:spcPts val="110"/>
              </a:spcBef>
            </a:pPr>
            <a:r>
              <a:rPr sz="1350" spc="-260" dirty="0"/>
              <a:t>웹</a:t>
            </a:r>
            <a:r>
              <a:rPr sz="1350" spc="-110" dirty="0"/>
              <a:t> </a:t>
            </a:r>
            <a:r>
              <a:rPr sz="1350" spc="-180" dirty="0"/>
              <a:t>서버</a:t>
            </a:r>
            <a:r>
              <a:rPr sz="1200" spc="-180" dirty="0">
                <a:latin typeface="Segoe UI"/>
                <a:cs typeface="Segoe UI"/>
              </a:rPr>
              <a:t>,</a:t>
            </a:r>
            <a:r>
              <a:rPr sz="1200" spc="15" dirty="0">
                <a:latin typeface="Segoe UI"/>
                <a:cs typeface="Segoe UI"/>
              </a:rPr>
              <a:t> </a:t>
            </a:r>
            <a:r>
              <a:rPr sz="1350" spc="-260" dirty="0"/>
              <a:t>애플리케이션</a:t>
            </a:r>
            <a:r>
              <a:rPr sz="1350" spc="-110" dirty="0"/>
              <a:t> </a:t>
            </a:r>
            <a:r>
              <a:rPr sz="1350" spc="-180" dirty="0"/>
              <a:t>서버</a:t>
            </a:r>
            <a:r>
              <a:rPr sz="1200" spc="-180" dirty="0">
                <a:latin typeface="Segoe UI"/>
                <a:cs typeface="Segoe UI"/>
              </a:rPr>
              <a:t>,</a:t>
            </a:r>
            <a:r>
              <a:rPr sz="1200" spc="15" dirty="0">
                <a:latin typeface="Segoe UI"/>
                <a:cs typeface="Segoe UI"/>
              </a:rPr>
              <a:t> </a:t>
            </a:r>
            <a:r>
              <a:rPr sz="1350" spc="-260" dirty="0"/>
              <a:t>데이터베이스</a:t>
            </a:r>
            <a:r>
              <a:rPr sz="1350" spc="-110" dirty="0"/>
              <a:t> </a:t>
            </a:r>
            <a:r>
              <a:rPr sz="1350" spc="-260" dirty="0"/>
              <a:t>서버를</a:t>
            </a:r>
            <a:r>
              <a:rPr sz="1350" spc="-110" dirty="0"/>
              <a:t> </a:t>
            </a:r>
            <a:r>
              <a:rPr sz="1350" spc="-260" dirty="0"/>
              <a:t>각각의</a:t>
            </a:r>
            <a:r>
              <a:rPr sz="1350" spc="-105" dirty="0"/>
              <a:t> </a:t>
            </a:r>
            <a:r>
              <a:rPr sz="1350" spc="-260" dirty="0"/>
              <a:t>서브넷에</a:t>
            </a:r>
            <a:r>
              <a:rPr sz="1350" spc="-110" dirty="0"/>
              <a:t> </a:t>
            </a:r>
            <a:r>
              <a:rPr sz="1350" spc="-215" dirty="0"/>
              <a:t>배치하고</a:t>
            </a:r>
            <a:r>
              <a:rPr sz="1200" spc="-215" dirty="0">
                <a:latin typeface="Segoe UI"/>
                <a:cs typeface="Segoe UI"/>
              </a:rPr>
              <a:t>,</a:t>
            </a:r>
            <a:r>
              <a:rPr sz="1200" spc="15" dirty="0">
                <a:latin typeface="Segoe UI"/>
                <a:cs typeface="Segoe UI"/>
              </a:rPr>
              <a:t> </a:t>
            </a:r>
            <a:r>
              <a:rPr sz="1350" spc="-260" dirty="0"/>
              <a:t>필요한</a:t>
            </a:r>
            <a:r>
              <a:rPr sz="1350" spc="-110" dirty="0"/>
              <a:t> </a:t>
            </a:r>
            <a:r>
              <a:rPr sz="1350" spc="-260" dirty="0"/>
              <a:t>네트워크</a:t>
            </a:r>
            <a:r>
              <a:rPr sz="1350" spc="-110" dirty="0"/>
              <a:t> </a:t>
            </a:r>
            <a:r>
              <a:rPr sz="1350" spc="-260" dirty="0"/>
              <a:t>연결만</a:t>
            </a:r>
            <a:r>
              <a:rPr sz="1350" spc="-110" dirty="0"/>
              <a:t> </a:t>
            </a:r>
            <a:r>
              <a:rPr sz="1350" spc="-260" dirty="0"/>
              <a:t>허용하는</a:t>
            </a:r>
            <a:r>
              <a:rPr sz="1350" spc="-105" dirty="0"/>
              <a:t> </a:t>
            </a:r>
            <a:r>
              <a:rPr sz="1350" spc="-260" dirty="0"/>
              <a:t>보안</a:t>
            </a:r>
            <a:r>
              <a:rPr sz="1350" spc="-110" dirty="0"/>
              <a:t> </a:t>
            </a:r>
            <a:r>
              <a:rPr sz="1350" spc="-260" dirty="0"/>
              <a:t>중심</a:t>
            </a:r>
            <a:r>
              <a:rPr sz="1350" spc="-110" dirty="0"/>
              <a:t> </a:t>
            </a:r>
            <a:r>
              <a:rPr sz="1350" spc="-260" dirty="0"/>
              <a:t>인프라를</a:t>
            </a:r>
            <a:r>
              <a:rPr sz="1350" spc="-110" dirty="0"/>
              <a:t> </a:t>
            </a:r>
            <a:r>
              <a:rPr sz="1350" spc="-100" dirty="0"/>
              <a:t>구축합니다</a:t>
            </a:r>
            <a:r>
              <a:rPr sz="1200" spc="-100" dirty="0">
                <a:latin typeface="Segoe UI"/>
                <a:cs typeface="Segoe UI"/>
              </a:rPr>
              <a:t>.</a:t>
            </a:r>
            <a:endParaRPr sz="1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200" dirty="0"/>
          </a:p>
          <a:p>
            <a:pPr marL="97790">
              <a:lnSpc>
                <a:spcPct val="100000"/>
              </a:lnSpc>
              <a:spcBef>
                <a:spcPts val="5"/>
              </a:spcBef>
            </a:pPr>
            <a:r>
              <a:rPr spc="-325" dirty="0">
                <a:solidFill>
                  <a:srgbClr val="1C4ED8"/>
                </a:solidFill>
              </a:rPr>
              <a:t>플랫폼별</a:t>
            </a:r>
            <a:r>
              <a:rPr spc="-150" dirty="0">
                <a:solidFill>
                  <a:srgbClr val="1C4ED8"/>
                </a:solidFill>
              </a:rPr>
              <a:t> </a:t>
            </a:r>
            <a:r>
              <a:rPr spc="-325" dirty="0">
                <a:solidFill>
                  <a:srgbClr val="1C4ED8"/>
                </a:solidFill>
              </a:rPr>
              <a:t>비교</a:t>
            </a:r>
            <a:r>
              <a:rPr spc="-150" dirty="0">
                <a:solidFill>
                  <a:srgbClr val="1C4ED8"/>
                </a:solidFill>
              </a:rPr>
              <a:t> </a:t>
            </a:r>
            <a:r>
              <a:rPr spc="-350" dirty="0">
                <a:solidFill>
                  <a:srgbClr val="1C4ED8"/>
                </a:solidFill>
              </a:rPr>
              <a:t>포인트</a:t>
            </a: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CAAB4D0A-8856-3662-5476-B86F428BED80}"/>
              </a:ext>
            </a:extLst>
          </p:cNvPr>
          <p:cNvGrpSpPr/>
          <p:nvPr/>
        </p:nvGrpSpPr>
        <p:grpSpPr>
          <a:xfrm>
            <a:off x="428624" y="2437606"/>
            <a:ext cx="3429000" cy="1219200"/>
            <a:chOff x="428624" y="5791199"/>
            <a:chExt cx="3429000" cy="1219200"/>
          </a:xfrm>
        </p:grpSpPr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3A7C0AED-3C51-5465-B744-6805B4DC602F}"/>
                </a:ext>
              </a:extLst>
            </p:cNvPr>
            <p:cNvSpPr/>
            <p:nvPr/>
          </p:nvSpPr>
          <p:spPr>
            <a:xfrm>
              <a:off x="428624" y="5791199"/>
              <a:ext cx="3429000" cy="1219200"/>
            </a:xfrm>
            <a:custGeom>
              <a:avLst/>
              <a:gdLst/>
              <a:ahLst/>
              <a:cxnLst/>
              <a:rect l="l" t="t" r="r" b="b"/>
              <a:pathLst>
                <a:path w="3429000" h="1219200">
                  <a:moveTo>
                    <a:pt x="3357803" y="1219199"/>
                  </a:moveTo>
                  <a:lnTo>
                    <a:pt x="71196" y="1219199"/>
                  </a:lnTo>
                  <a:lnTo>
                    <a:pt x="66241" y="1218710"/>
                  </a:lnTo>
                  <a:lnTo>
                    <a:pt x="29705" y="1203577"/>
                  </a:lnTo>
                  <a:lnTo>
                    <a:pt x="3885" y="1167537"/>
                  </a:lnTo>
                  <a:lnTo>
                    <a:pt x="0" y="1148003"/>
                  </a:lnTo>
                  <a:lnTo>
                    <a:pt x="0" y="1142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57803" y="0"/>
                  </a:lnTo>
                  <a:lnTo>
                    <a:pt x="3399294" y="15620"/>
                  </a:lnTo>
                  <a:lnTo>
                    <a:pt x="3425113" y="51661"/>
                  </a:lnTo>
                  <a:lnTo>
                    <a:pt x="3428999" y="71196"/>
                  </a:lnTo>
                  <a:lnTo>
                    <a:pt x="3428999" y="1148003"/>
                  </a:lnTo>
                  <a:lnTo>
                    <a:pt x="3413377" y="1189494"/>
                  </a:lnTo>
                  <a:lnTo>
                    <a:pt x="3377337" y="1215312"/>
                  </a:lnTo>
                  <a:lnTo>
                    <a:pt x="3362758" y="1218710"/>
                  </a:lnTo>
                  <a:lnTo>
                    <a:pt x="3357803" y="1219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ECB52412-AF45-AC05-0123-CE148C360EBB}"/>
                </a:ext>
              </a:extLst>
            </p:cNvPr>
            <p:cNvSpPr/>
            <p:nvPr/>
          </p:nvSpPr>
          <p:spPr>
            <a:xfrm>
              <a:off x="542924" y="5905499"/>
              <a:ext cx="647700" cy="342900"/>
            </a:xfrm>
            <a:custGeom>
              <a:avLst/>
              <a:gdLst/>
              <a:ahLst/>
              <a:cxnLst/>
              <a:rect l="l" t="t" r="r" b="b"/>
              <a:pathLst>
                <a:path w="647700" h="342900">
                  <a:moveTo>
                    <a:pt x="495299" y="342899"/>
                  </a:moveTo>
                  <a:lnTo>
                    <a:pt x="152399" y="342899"/>
                  </a:lnTo>
                  <a:lnTo>
                    <a:pt x="144912" y="342716"/>
                  </a:lnTo>
                  <a:lnTo>
                    <a:pt x="101066" y="333994"/>
                  </a:lnTo>
                  <a:lnTo>
                    <a:pt x="61607" y="312903"/>
                  </a:lnTo>
                  <a:lnTo>
                    <a:pt x="29995" y="281291"/>
                  </a:lnTo>
                  <a:lnTo>
                    <a:pt x="8904" y="241832"/>
                  </a:lnTo>
                  <a:lnTo>
                    <a:pt x="182" y="197986"/>
                  </a:lnTo>
                  <a:lnTo>
                    <a:pt x="0" y="1904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599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495299" y="0"/>
                  </a:lnTo>
                  <a:lnTo>
                    <a:pt x="539539" y="6559"/>
                  </a:lnTo>
                  <a:lnTo>
                    <a:pt x="579968" y="25683"/>
                  </a:lnTo>
                  <a:lnTo>
                    <a:pt x="613107" y="55716"/>
                  </a:lnTo>
                  <a:lnTo>
                    <a:pt x="636099" y="94078"/>
                  </a:lnTo>
                  <a:lnTo>
                    <a:pt x="646967" y="137461"/>
                  </a:lnTo>
                  <a:lnTo>
                    <a:pt x="647699" y="152399"/>
                  </a:lnTo>
                  <a:lnTo>
                    <a:pt x="647699" y="190499"/>
                  </a:lnTo>
                  <a:lnTo>
                    <a:pt x="641139" y="234738"/>
                  </a:lnTo>
                  <a:lnTo>
                    <a:pt x="622015" y="275168"/>
                  </a:lnTo>
                  <a:lnTo>
                    <a:pt x="591982" y="308307"/>
                  </a:lnTo>
                  <a:lnTo>
                    <a:pt x="553620" y="331298"/>
                  </a:lnTo>
                  <a:lnTo>
                    <a:pt x="510237" y="342167"/>
                  </a:lnTo>
                  <a:lnTo>
                    <a:pt x="495299" y="3428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41BF37B4-0210-57F8-9524-91D80C79A895}"/>
                </a:ext>
              </a:extLst>
            </p:cNvPr>
            <p:cNvSpPr/>
            <p:nvPr/>
          </p:nvSpPr>
          <p:spPr>
            <a:xfrm>
              <a:off x="571487" y="6391275"/>
              <a:ext cx="47625" cy="428625"/>
            </a:xfrm>
            <a:custGeom>
              <a:avLst/>
              <a:gdLst/>
              <a:ahLst/>
              <a:cxnLst/>
              <a:rect l="l" t="t" r="r" b="b"/>
              <a:pathLst>
                <a:path w="47625" h="428625">
                  <a:moveTo>
                    <a:pt x="47625" y="401662"/>
                  </a:moveTo>
                  <a:lnTo>
                    <a:pt x="26974" y="381000"/>
                  </a:lnTo>
                  <a:lnTo>
                    <a:pt x="20662" y="381000"/>
                  </a:lnTo>
                  <a:lnTo>
                    <a:pt x="0" y="401662"/>
                  </a:lnTo>
                  <a:lnTo>
                    <a:pt x="0" y="407974"/>
                  </a:lnTo>
                  <a:lnTo>
                    <a:pt x="20662" y="428625"/>
                  </a:lnTo>
                  <a:lnTo>
                    <a:pt x="26974" y="428625"/>
                  </a:lnTo>
                  <a:lnTo>
                    <a:pt x="47625" y="407974"/>
                  </a:lnTo>
                  <a:lnTo>
                    <a:pt x="47625" y="404812"/>
                  </a:lnTo>
                  <a:lnTo>
                    <a:pt x="47625" y="401662"/>
                  </a:lnTo>
                  <a:close/>
                </a:path>
                <a:path w="47625" h="428625">
                  <a:moveTo>
                    <a:pt x="47625" y="211162"/>
                  </a:moveTo>
                  <a:lnTo>
                    <a:pt x="26974" y="190500"/>
                  </a:lnTo>
                  <a:lnTo>
                    <a:pt x="20662" y="190500"/>
                  </a:lnTo>
                  <a:lnTo>
                    <a:pt x="0" y="211162"/>
                  </a:lnTo>
                  <a:lnTo>
                    <a:pt x="0" y="217474"/>
                  </a:lnTo>
                  <a:lnTo>
                    <a:pt x="20662" y="238125"/>
                  </a:lnTo>
                  <a:lnTo>
                    <a:pt x="26974" y="238125"/>
                  </a:lnTo>
                  <a:lnTo>
                    <a:pt x="47625" y="217474"/>
                  </a:lnTo>
                  <a:lnTo>
                    <a:pt x="47625" y="214312"/>
                  </a:lnTo>
                  <a:lnTo>
                    <a:pt x="47625" y="211162"/>
                  </a:lnTo>
                  <a:close/>
                </a:path>
                <a:path w="47625" h="4286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id="{6D6473F3-2AEA-085B-5638-B58CF56AB60D}"/>
              </a:ext>
            </a:extLst>
          </p:cNvPr>
          <p:cNvSpPr txBox="1"/>
          <p:nvPr/>
        </p:nvSpPr>
        <p:spPr>
          <a:xfrm>
            <a:off x="644524" y="2615407"/>
            <a:ext cx="1586230" cy="918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egoe UI"/>
                <a:cs typeface="Segoe UI"/>
              </a:rPr>
              <a:t>Azure</a:t>
            </a:r>
            <a:endParaRPr sz="1200">
              <a:latin typeface="Segoe UI"/>
              <a:cs typeface="Segoe UI"/>
            </a:endParaRPr>
          </a:p>
          <a:p>
            <a:pPr marL="88265" marR="5080">
              <a:lnSpc>
                <a:spcPct val="117500"/>
              </a:lnSpc>
              <a:spcBef>
                <a:spcPts val="990"/>
              </a:spcBef>
            </a:pPr>
            <a:r>
              <a:rPr sz="1050" spc="-60" dirty="0">
                <a:solidFill>
                  <a:srgbClr val="333333"/>
                </a:solidFill>
                <a:latin typeface="Segoe UI"/>
                <a:cs typeface="Segoe UI"/>
              </a:rPr>
              <a:t>VNet/</a:t>
            </a:r>
            <a:r>
              <a:rPr sz="1150" spc="-60" dirty="0">
                <a:solidFill>
                  <a:srgbClr val="333333"/>
                </a:solidFill>
                <a:latin typeface="Dotum"/>
                <a:cs typeface="Dotum"/>
              </a:rPr>
              <a:t>서브넷</a:t>
            </a:r>
            <a:r>
              <a:rPr sz="1050" spc="-60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05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NSG,</a:t>
            </a:r>
            <a:r>
              <a:rPr sz="105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spc="-25" dirty="0">
                <a:solidFill>
                  <a:srgbClr val="333333"/>
                </a:solidFill>
                <a:latin typeface="Segoe UI"/>
                <a:cs typeface="Segoe UI"/>
              </a:rPr>
              <a:t>UDR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Application </a:t>
            </a:r>
            <a:r>
              <a:rPr sz="1050" spc="-10" dirty="0">
                <a:solidFill>
                  <a:srgbClr val="333333"/>
                </a:solidFill>
                <a:latin typeface="Segoe UI"/>
                <a:cs typeface="Segoe UI"/>
              </a:rPr>
              <a:t>Gateway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ExpressRoute,</a:t>
            </a:r>
            <a:r>
              <a:rPr sz="1050" spc="-3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Azure</a:t>
            </a:r>
            <a:r>
              <a:rPr sz="1050" spc="-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spc="-25" dirty="0">
                <a:solidFill>
                  <a:srgbClr val="333333"/>
                </a:solidFill>
                <a:latin typeface="Segoe UI"/>
                <a:cs typeface="Segoe UI"/>
              </a:rPr>
              <a:t>DNS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E8B3542-7122-7FBE-C529-7EA515E7E5C5}"/>
              </a:ext>
            </a:extLst>
          </p:cNvPr>
          <p:cNvSpPr/>
          <p:nvPr/>
        </p:nvSpPr>
        <p:spPr>
          <a:xfrm>
            <a:off x="4495799" y="2551906"/>
            <a:ext cx="571500" cy="342900"/>
          </a:xfrm>
          <a:custGeom>
            <a:avLst/>
            <a:gdLst/>
            <a:ahLst/>
            <a:cxnLst/>
            <a:rect l="l" t="t" r="r" b="b"/>
            <a:pathLst>
              <a:path w="571500" h="342900">
                <a:moveTo>
                  <a:pt x="419099" y="342899"/>
                </a:moveTo>
                <a:lnTo>
                  <a:pt x="152399" y="342899"/>
                </a:lnTo>
                <a:lnTo>
                  <a:pt x="144912" y="342716"/>
                </a:lnTo>
                <a:lnTo>
                  <a:pt x="101065" y="333994"/>
                </a:lnTo>
                <a:lnTo>
                  <a:pt x="61606" y="312903"/>
                </a:lnTo>
                <a:lnTo>
                  <a:pt x="29995" y="281291"/>
                </a:lnTo>
                <a:lnTo>
                  <a:pt x="8904" y="241832"/>
                </a:lnTo>
                <a:lnTo>
                  <a:pt x="183" y="197986"/>
                </a:lnTo>
                <a:lnTo>
                  <a:pt x="0" y="190499"/>
                </a:lnTo>
                <a:lnTo>
                  <a:pt x="0" y="152399"/>
                </a:lnTo>
                <a:lnTo>
                  <a:pt x="6560" y="108159"/>
                </a:lnTo>
                <a:lnTo>
                  <a:pt x="25683" y="67730"/>
                </a:lnTo>
                <a:lnTo>
                  <a:pt x="55716" y="34591"/>
                </a:lnTo>
                <a:lnTo>
                  <a:pt x="94078" y="11599"/>
                </a:lnTo>
                <a:lnTo>
                  <a:pt x="137461" y="732"/>
                </a:lnTo>
                <a:lnTo>
                  <a:pt x="152399" y="0"/>
                </a:lnTo>
                <a:lnTo>
                  <a:pt x="419099" y="0"/>
                </a:lnTo>
                <a:lnTo>
                  <a:pt x="463338" y="6559"/>
                </a:lnTo>
                <a:lnTo>
                  <a:pt x="503768" y="25683"/>
                </a:lnTo>
                <a:lnTo>
                  <a:pt x="536907" y="55716"/>
                </a:lnTo>
                <a:lnTo>
                  <a:pt x="559898" y="94078"/>
                </a:lnTo>
                <a:lnTo>
                  <a:pt x="570767" y="137461"/>
                </a:lnTo>
                <a:lnTo>
                  <a:pt x="571499" y="152399"/>
                </a:lnTo>
                <a:lnTo>
                  <a:pt x="571499" y="190499"/>
                </a:lnTo>
                <a:lnTo>
                  <a:pt x="564939" y="234738"/>
                </a:lnTo>
                <a:lnTo>
                  <a:pt x="545815" y="275168"/>
                </a:lnTo>
                <a:lnTo>
                  <a:pt x="515782" y="308307"/>
                </a:lnTo>
                <a:lnTo>
                  <a:pt x="477420" y="331298"/>
                </a:lnTo>
                <a:lnTo>
                  <a:pt x="434037" y="342167"/>
                </a:lnTo>
                <a:lnTo>
                  <a:pt x="419099" y="3428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140E01E-1B27-ED6D-8A83-17EE57F685D0}"/>
              </a:ext>
            </a:extLst>
          </p:cNvPr>
          <p:cNvSpPr txBox="1"/>
          <p:nvPr/>
        </p:nvSpPr>
        <p:spPr>
          <a:xfrm>
            <a:off x="4597400" y="2615407"/>
            <a:ext cx="1565275" cy="918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Segoe UI"/>
                <a:cs typeface="Segoe UI"/>
              </a:rPr>
              <a:t>AWS</a:t>
            </a:r>
            <a:endParaRPr sz="1200">
              <a:latin typeface="Segoe UI"/>
              <a:cs typeface="Segoe UI"/>
            </a:endParaRPr>
          </a:p>
          <a:p>
            <a:pPr marL="88265">
              <a:lnSpc>
                <a:spcPct val="100000"/>
              </a:lnSpc>
              <a:spcBef>
                <a:spcPts val="1235"/>
              </a:spcBef>
            </a:pPr>
            <a:r>
              <a:rPr sz="1050" spc="-80" dirty="0">
                <a:solidFill>
                  <a:srgbClr val="333333"/>
                </a:solidFill>
                <a:latin typeface="Segoe UI"/>
                <a:cs typeface="Segoe UI"/>
              </a:rPr>
              <a:t>VPC/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서브넷</a:t>
            </a:r>
            <a:r>
              <a:rPr sz="1050" spc="-80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050" spc="6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Segoe UI"/>
                <a:cs typeface="Segoe UI"/>
              </a:rPr>
              <a:t>SG/NACL</a:t>
            </a:r>
            <a:endParaRPr sz="1050">
              <a:latin typeface="Segoe UI"/>
              <a:cs typeface="Segoe UI"/>
            </a:endParaRPr>
          </a:p>
          <a:p>
            <a:pPr marL="88265" marR="5080">
              <a:lnSpc>
                <a:spcPts val="1500"/>
              </a:lnSpc>
              <a:spcBef>
                <a:spcPts val="70"/>
              </a:spcBef>
            </a:pPr>
            <a:r>
              <a:rPr sz="1050" spc="-10" dirty="0">
                <a:solidFill>
                  <a:srgbClr val="333333"/>
                </a:solidFill>
                <a:latin typeface="Segoe UI"/>
                <a:cs typeface="Segoe UI"/>
              </a:rPr>
              <a:t>IGW/NAT</a:t>
            </a:r>
            <a:r>
              <a:rPr sz="1050" spc="-4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Gateway,</a:t>
            </a:r>
            <a:r>
              <a:rPr sz="1050" spc="-4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spc="-25" dirty="0">
                <a:solidFill>
                  <a:srgbClr val="333333"/>
                </a:solidFill>
                <a:latin typeface="Segoe UI"/>
                <a:cs typeface="Segoe UI"/>
              </a:rPr>
              <a:t>ELB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Direct</a:t>
            </a:r>
            <a:r>
              <a:rPr sz="1050" spc="-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Connect,</a:t>
            </a:r>
            <a:r>
              <a:rPr sz="105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Route</a:t>
            </a:r>
            <a:r>
              <a:rPr sz="1050" spc="-25" dirty="0">
                <a:solidFill>
                  <a:srgbClr val="333333"/>
                </a:solidFill>
                <a:latin typeface="Segoe UI"/>
                <a:cs typeface="Segoe UI"/>
              </a:rPr>
              <a:t> 53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C21A5E52-E0F5-F96D-8662-8717C9EF6738}"/>
              </a:ext>
            </a:extLst>
          </p:cNvPr>
          <p:cNvSpPr/>
          <p:nvPr/>
        </p:nvSpPr>
        <p:spPr>
          <a:xfrm>
            <a:off x="4524374" y="303768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0E7E9CEC-EAA7-B239-AF21-654A6C1215B1}"/>
              </a:ext>
            </a:extLst>
          </p:cNvPr>
          <p:cNvSpPr/>
          <p:nvPr/>
        </p:nvSpPr>
        <p:spPr>
          <a:xfrm>
            <a:off x="4524374" y="322818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4CB8022-A914-994E-4B26-4BC848D90494}"/>
              </a:ext>
            </a:extLst>
          </p:cNvPr>
          <p:cNvSpPr/>
          <p:nvPr/>
        </p:nvSpPr>
        <p:spPr>
          <a:xfrm>
            <a:off x="4524374" y="341868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>
            <a:extLst>
              <a:ext uri="{FF2B5EF4-FFF2-40B4-BE49-F238E27FC236}">
                <a16:creationId xmlns:a16="http://schemas.microsoft.com/office/drawing/2014/main" id="{E0AE06C4-203D-AA78-7377-27B9321CECDF}"/>
              </a:ext>
            </a:extLst>
          </p:cNvPr>
          <p:cNvGrpSpPr/>
          <p:nvPr/>
        </p:nvGrpSpPr>
        <p:grpSpPr>
          <a:xfrm>
            <a:off x="8334373" y="2437606"/>
            <a:ext cx="3429000" cy="1219200"/>
            <a:chOff x="8334373" y="5791199"/>
            <a:chExt cx="3429000" cy="1219200"/>
          </a:xfrm>
        </p:grpSpPr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20F2BA27-16DD-A6AB-B413-F32E68BC5CDD}"/>
                </a:ext>
              </a:extLst>
            </p:cNvPr>
            <p:cNvSpPr/>
            <p:nvPr/>
          </p:nvSpPr>
          <p:spPr>
            <a:xfrm>
              <a:off x="8334373" y="5791199"/>
              <a:ext cx="3429000" cy="1219200"/>
            </a:xfrm>
            <a:custGeom>
              <a:avLst/>
              <a:gdLst/>
              <a:ahLst/>
              <a:cxnLst/>
              <a:rect l="l" t="t" r="r" b="b"/>
              <a:pathLst>
                <a:path w="3429000" h="1219200">
                  <a:moveTo>
                    <a:pt x="3357803" y="1219199"/>
                  </a:moveTo>
                  <a:lnTo>
                    <a:pt x="71196" y="1219199"/>
                  </a:lnTo>
                  <a:lnTo>
                    <a:pt x="66241" y="1218710"/>
                  </a:lnTo>
                  <a:lnTo>
                    <a:pt x="29705" y="1203577"/>
                  </a:lnTo>
                  <a:lnTo>
                    <a:pt x="3885" y="1167537"/>
                  </a:lnTo>
                  <a:lnTo>
                    <a:pt x="0" y="1148003"/>
                  </a:lnTo>
                  <a:lnTo>
                    <a:pt x="0" y="1142999"/>
                  </a:lnTo>
                  <a:lnTo>
                    <a:pt x="0" y="71196"/>
                  </a:lnTo>
                  <a:lnTo>
                    <a:pt x="15622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57803" y="0"/>
                  </a:lnTo>
                  <a:lnTo>
                    <a:pt x="3399294" y="15620"/>
                  </a:lnTo>
                  <a:lnTo>
                    <a:pt x="3425112" y="51661"/>
                  </a:lnTo>
                  <a:lnTo>
                    <a:pt x="3429000" y="71196"/>
                  </a:lnTo>
                  <a:lnTo>
                    <a:pt x="3429000" y="1148003"/>
                  </a:lnTo>
                  <a:lnTo>
                    <a:pt x="3413376" y="1189494"/>
                  </a:lnTo>
                  <a:lnTo>
                    <a:pt x="3377337" y="1215312"/>
                  </a:lnTo>
                  <a:lnTo>
                    <a:pt x="3362757" y="1218710"/>
                  </a:lnTo>
                  <a:lnTo>
                    <a:pt x="3357803" y="12191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113BAF04-8FE7-DD55-968D-EEF6B28AA8EB}"/>
                </a:ext>
              </a:extLst>
            </p:cNvPr>
            <p:cNvSpPr/>
            <p:nvPr/>
          </p:nvSpPr>
          <p:spPr>
            <a:xfrm>
              <a:off x="8448674" y="5905499"/>
              <a:ext cx="523875" cy="342900"/>
            </a:xfrm>
            <a:custGeom>
              <a:avLst/>
              <a:gdLst/>
              <a:ahLst/>
              <a:cxnLst/>
              <a:rect l="l" t="t" r="r" b="b"/>
              <a:pathLst>
                <a:path w="523875" h="342900">
                  <a:moveTo>
                    <a:pt x="371474" y="342899"/>
                  </a:moveTo>
                  <a:lnTo>
                    <a:pt x="152399" y="342899"/>
                  </a:lnTo>
                  <a:lnTo>
                    <a:pt x="144912" y="342716"/>
                  </a:lnTo>
                  <a:lnTo>
                    <a:pt x="101065" y="333994"/>
                  </a:lnTo>
                  <a:lnTo>
                    <a:pt x="61606" y="312903"/>
                  </a:lnTo>
                  <a:lnTo>
                    <a:pt x="29994" y="281291"/>
                  </a:lnTo>
                  <a:lnTo>
                    <a:pt x="8903" y="241832"/>
                  </a:lnTo>
                  <a:lnTo>
                    <a:pt x="182" y="197986"/>
                  </a:lnTo>
                  <a:lnTo>
                    <a:pt x="0" y="1904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2" y="67730"/>
                  </a:lnTo>
                  <a:lnTo>
                    <a:pt x="55716" y="34591"/>
                  </a:lnTo>
                  <a:lnTo>
                    <a:pt x="94077" y="11599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371474" y="0"/>
                  </a:lnTo>
                  <a:lnTo>
                    <a:pt x="415713" y="6559"/>
                  </a:lnTo>
                  <a:lnTo>
                    <a:pt x="456143" y="25683"/>
                  </a:lnTo>
                  <a:lnTo>
                    <a:pt x="489282" y="55716"/>
                  </a:lnTo>
                  <a:lnTo>
                    <a:pt x="512272" y="94078"/>
                  </a:lnTo>
                  <a:lnTo>
                    <a:pt x="523142" y="137461"/>
                  </a:lnTo>
                  <a:lnTo>
                    <a:pt x="523874" y="152399"/>
                  </a:lnTo>
                  <a:lnTo>
                    <a:pt x="523874" y="190499"/>
                  </a:lnTo>
                  <a:lnTo>
                    <a:pt x="517313" y="234738"/>
                  </a:lnTo>
                  <a:lnTo>
                    <a:pt x="498190" y="275168"/>
                  </a:lnTo>
                  <a:lnTo>
                    <a:pt x="468157" y="308307"/>
                  </a:lnTo>
                  <a:lnTo>
                    <a:pt x="429795" y="331298"/>
                  </a:lnTo>
                  <a:lnTo>
                    <a:pt x="386413" y="342167"/>
                  </a:lnTo>
                  <a:lnTo>
                    <a:pt x="371474" y="342899"/>
                  </a:lnTo>
                  <a:close/>
                </a:path>
              </a:pathLst>
            </a:custGeom>
            <a:solidFill>
              <a:srgbClr val="41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B42D084A-8E0A-94B9-99FE-86A2311FB328}"/>
                </a:ext>
              </a:extLst>
            </p:cNvPr>
            <p:cNvSpPr/>
            <p:nvPr/>
          </p:nvSpPr>
          <p:spPr>
            <a:xfrm>
              <a:off x="8477237" y="6391275"/>
              <a:ext cx="47625" cy="428625"/>
            </a:xfrm>
            <a:custGeom>
              <a:avLst/>
              <a:gdLst/>
              <a:ahLst/>
              <a:cxnLst/>
              <a:rect l="l" t="t" r="r" b="b"/>
              <a:pathLst>
                <a:path w="47625" h="428625">
                  <a:moveTo>
                    <a:pt x="47625" y="401662"/>
                  </a:moveTo>
                  <a:lnTo>
                    <a:pt x="26974" y="381000"/>
                  </a:lnTo>
                  <a:lnTo>
                    <a:pt x="20662" y="381000"/>
                  </a:lnTo>
                  <a:lnTo>
                    <a:pt x="0" y="401662"/>
                  </a:lnTo>
                  <a:lnTo>
                    <a:pt x="0" y="407974"/>
                  </a:lnTo>
                  <a:lnTo>
                    <a:pt x="20662" y="428625"/>
                  </a:lnTo>
                  <a:lnTo>
                    <a:pt x="26974" y="428625"/>
                  </a:lnTo>
                  <a:lnTo>
                    <a:pt x="47625" y="407974"/>
                  </a:lnTo>
                  <a:lnTo>
                    <a:pt x="47625" y="404812"/>
                  </a:lnTo>
                  <a:lnTo>
                    <a:pt x="47625" y="401662"/>
                  </a:lnTo>
                  <a:close/>
                </a:path>
                <a:path w="47625" h="428625">
                  <a:moveTo>
                    <a:pt x="47625" y="211162"/>
                  </a:moveTo>
                  <a:lnTo>
                    <a:pt x="26974" y="190500"/>
                  </a:lnTo>
                  <a:lnTo>
                    <a:pt x="20662" y="190500"/>
                  </a:lnTo>
                  <a:lnTo>
                    <a:pt x="0" y="211162"/>
                  </a:lnTo>
                  <a:lnTo>
                    <a:pt x="0" y="217474"/>
                  </a:lnTo>
                  <a:lnTo>
                    <a:pt x="20662" y="238125"/>
                  </a:lnTo>
                  <a:lnTo>
                    <a:pt x="26974" y="238125"/>
                  </a:lnTo>
                  <a:lnTo>
                    <a:pt x="47625" y="217474"/>
                  </a:lnTo>
                  <a:lnTo>
                    <a:pt x="47625" y="214312"/>
                  </a:lnTo>
                  <a:lnTo>
                    <a:pt x="47625" y="211162"/>
                  </a:lnTo>
                  <a:close/>
                </a:path>
                <a:path w="47625" h="4286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>
            <a:extLst>
              <a:ext uri="{FF2B5EF4-FFF2-40B4-BE49-F238E27FC236}">
                <a16:creationId xmlns:a16="http://schemas.microsoft.com/office/drawing/2014/main" id="{0CEB0895-8A6D-AEA2-C279-BC163150A763}"/>
              </a:ext>
            </a:extLst>
          </p:cNvPr>
          <p:cNvSpPr txBox="1"/>
          <p:nvPr/>
        </p:nvSpPr>
        <p:spPr>
          <a:xfrm>
            <a:off x="8550275" y="2615407"/>
            <a:ext cx="1600200" cy="918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Segoe UI"/>
                <a:cs typeface="Segoe UI"/>
              </a:rPr>
              <a:t>GCP</a:t>
            </a:r>
            <a:endParaRPr sz="1200">
              <a:latin typeface="Segoe UI"/>
              <a:cs typeface="Segoe UI"/>
            </a:endParaRPr>
          </a:p>
          <a:p>
            <a:pPr marL="88265">
              <a:lnSpc>
                <a:spcPct val="100000"/>
              </a:lnSpc>
              <a:spcBef>
                <a:spcPts val="1235"/>
              </a:spcBef>
            </a:pPr>
            <a:r>
              <a:rPr sz="1050" spc="-90" dirty="0">
                <a:solidFill>
                  <a:srgbClr val="333333"/>
                </a:solidFill>
                <a:latin typeface="Segoe UI"/>
                <a:cs typeface="Segoe UI"/>
              </a:rPr>
              <a:t>VPC/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sz="1150" spc="-6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333333"/>
                </a:solidFill>
                <a:latin typeface="Dotum"/>
                <a:cs typeface="Dotum"/>
              </a:rPr>
              <a:t>서브넷</a:t>
            </a:r>
            <a:r>
              <a:rPr sz="1050" spc="-145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050" spc="4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65" dirty="0">
                <a:solidFill>
                  <a:srgbClr val="333333"/>
                </a:solidFill>
                <a:latin typeface="Dotum"/>
                <a:cs typeface="Dotum"/>
              </a:rPr>
              <a:t>방화벽</a:t>
            </a:r>
            <a:endParaRPr sz="1150">
              <a:latin typeface="Dotum"/>
              <a:cs typeface="Dotum"/>
            </a:endParaRPr>
          </a:p>
          <a:p>
            <a:pPr marL="88265">
              <a:lnSpc>
                <a:spcPct val="100000"/>
              </a:lnSpc>
              <a:spcBef>
                <a:spcPts val="219"/>
              </a:spcBef>
            </a:pP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Cloud</a:t>
            </a:r>
            <a:r>
              <a:rPr sz="105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Load</a:t>
            </a:r>
            <a:r>
              <a:rPr sz="1050" spc="-10" dirty="0">
                <a:solidFill>
                  <a:srgbClr val="333333"/>
                </a:solidFill>
                <a:latin typeface="Segoe UI"/>
                <a:cs typeface="Segoe UI"/>
              </a:rPr>
              <a:t> Balancer</a:t>
            </a:r>
            <a:endParaRPr sz="1050">
              <a:latin typeface="Segoe UI"/>
              <a:cs typeface="Segoe UI"/>
            </a:endParaRPr>
          </a:p>
          <a:p>
            <a:pPr marL="88265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Interconnect,</a:t>
            </a:r>
            <a:r>
              <a:rPr sz="1050" spc="-3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Cloud</a:t>
            </a:r>
            <a:r>
              <a:rPr sz="1050" spc="-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spc="-25" dirty="0">
                <a:solidFill>
                  <a:srgbClr val="333333"/>
                </a:solidFill>
                <a:latin typeface="Segoe UI"/>
                <a:cs typeface="Segoe UI"/>
              </a:rPr>
              <a:t>DNS</a:t>
            </a:r>
            <a:endParaRPr sz="1050">
              <a:latin typeface="Segoe UI"/>
              <a:cs typeface="Segoe UI"/>
            </a:endParaRPr>
          </a:p>
        </p:txBody>
      </p:sp>
      <p:grpSp>
        <p:nvGrpSpPr>
          <p:cNvPr id="29" name="object 29">
            <a:extLst>
              <a:ext uri="{FF2B5EF4-FFF2-40B4-BE49-F238E27FC236}">
                <a16:creationId xmlns:a16="http://schemas.microsoft.com/office/drawing/2014/main" id="{17304898-A289-8D72-5985-AD29485EF770}"/>
              </a:ext>
            </a:extLst>
          </p:cNvPr>
          <p:cNvGrpSpPr/>
          <p:nvPr/>
        </p:nvGrpSpPr>
        <p:grpSpPr>
          <a:xfrm>
            <a:off x="0" y="3771106"/>
            <a:ext cx="12192000" cy="1104900"/>
            <a:chOff x="0" y="7124699"/>
            <a:chExt cx="12192000" cy="1104900"/>
          </a:xfrm>
        </p:grpSpPr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BF646B7B-135E-4346-F16A-DB116A5FD688}"/>
                </a:ext>
              </a:extLst>
            </p:cNvPr>
            <p:cNvSpPr/>
            <p:nvPr/>
          </p:nvSpPr>
          <p:spPr>
            <a:xfrm>
              <a:off x="0" y="7124699"/>
              <a:ext cx="12192000" cy="1104900"/>
            </a:xfrm>
            <a:custGeom>
              <a:avLst/>
              <a:gdLst/>
              <a:ahLst/>
              <a:cxnLst/>
              <a:rect l="l" t="t" r="r" b="b"/>
              <a:pathLst>
                <a:path w="12192000" h="1104900">
                  <a:moveTo>
                    <a:pt x="12191999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1048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>
              <a:extLst>
                <a:ext uri="{FF2B5EF4-FFF2-40B4-BE49-F238E27FC236}">
                  <a16:creationId xmlns:a16="http://schemas.microsoft.com/office/drawing/2014/main" id="{3CFB49D7-23AA-44C2-17F1-C4EB54DF6C7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7324724"/>
              <a:ext cx="128587" cy="171449"/>
            </a:xfrm>
            <a:prstGeom prst="rect">
              <a:avLst/>
            </a:prstGeom>
          </p:spPr>
        </p:pic>
        <p:pic>
          <p:nvPicPr>
            <p:cNvPr id="32" name="object 32">
              <a:extLst>
                <a:ext uri="{FF2B5EF4-FFF2-40B4-BE49-F238E27FC236}">
                  <a16:creationId xmlns:a16="http://schemas.microsoft.com/office/drawing/2014/main" id="{FF25AEA7-093B-D863-1B3D-D5CCB19D5D3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7667624"/>
              <a:ext cx="133349" cy="133349"/>
            </a:xfrm>
            <a:prstGeom prst="rect">
              <a:avLst/>
            </a:prstGeom>
          </p:spPr>
        </p:pic>
        <p:pic>
          <p:nvPicPr>
            <p:cNvPr id="33" name="object 33">
              <a:extLst>
                <a:ext uri="{FF2B5EF4-FFF2-40B4-BE49-F238E27FC236}">
                  <a16:creationId xmlns:a16="http://schemas.microsoft.com/office/drawing/2014/main" id="{36CD91C4-0E8A-1465-535A-C0872214F7C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7896224"/>
              <a:ext cx="133349" cy="133349"/>
            </a:xfrm>
            <a:prstGeom prst="rect">
              <a:avLst/>
            </a:prstGeom>
          </p:spPr>
        </p:pic>
      </p:grpSp>
      <p:sp>
        <p:nvSpPr>
          <p:cNvPr id="34" name="object 34">
            <a:extLst>
              <a:ext uri="{FF2B5EF4-FFF2-40B4-BE49-F238E27FC236}">
                <a16:creationId xmlns:a16="http://schemas.microsoft.com/office/drawing/2014/main" id="{7F29E55A-1C1F-5237-E94E-B41061D161C5}"/>
              </a:ext>
            </a:extLst>
          </p:cNvPr>
          <p:cNvSpPr txBox="1"/>
          <p:nvPr/>
        </p:nvSpPr>
        <p:spPr>
          <a:xfrm>
            <a:off x="573087" y="3797043"/>
            <a:ext cx="1979930" cy="91694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실습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20" dirty="0">
                <a:solidFill>
                  <a:srgbClr val="333333"/>
                </a:solidFill>
                <a:latin typeface="Dotum"/>
                <a:cs typeface="Dotum"/>
              </a:rPr>
              <a:t>체크리스트</a:t>
            </a:r>
            <a:endParaRPr sz="1550">
              <a:latin typeface="Dotum"/>
              <a:cs typeface="Dotum"/>
            </a:endParaRPr>
          </a:p>
          <a:p>
            <a:pPr marL="245745" marR="5080">
              <a:lnSpc>
                <a:spcPct val="111100"/>
              </a:lnSpc>
              <a:spcBef>
                <a:spcPts val="635"/>
              </a:spcBef>
            </a:pPr>
            <a:r>
              <a:rPr sz="1200" spc="-114" dirty="0">
                <a:solidFill>
                  <a:srgbClr val="333333"/>
                </a:solidFill>
                <a:latin typeface="Segoe UI"/>
                <a:cs typeface="Segoe UI"/>
              </a:rPr>
              <a:t>VPC/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서브넷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구조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설계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완료</a:t>
            </a:r>
            <a:r>
              <a:rPr sz="1350" spc="-229" dirty="0">
                <a:solidFill>
                  <a:srgbClr val="333333"/>
                </a:solidFill>
                <a:latin typeface="Dotum"/>
                <a:cs typeface="Dotum"/>
              </a:rPr>
              <a:t> 보안그룹</a:t>
            </a:r>
            <a:r>
              <a:rPr sz="1200" spc="-229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350" spc="-229" dirty="0">
                <a:solidFill>
                  <a:srgbClr val="333333"/>
                </a:solidFill>
                <a:latin typeface="Dotum"/>
                <a:cs typeface="Dotum"/>
              </a:rPr>
              <a:t>방화벽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규칙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35" name="object 35">
            <a:extLst>
              <a:ext uri="{FF2B5EF4-FFF2-40B4-BE49-F238E27FC236}">
                <a16:creationId xmlns:a16="http://schemas.microsoft.com/office/drawing/2014/main" id="{BC0BD4E8-2927-ECBC-038B-CFBB3977409A}"/>
              </a:ext>
            </a:extLst>
          </p:cNvPr>
          <p:cNvGrpSpPr/>
          <p:nvPr/>
        </p:nvGrpSpPr>
        <p:grpSpPr>
          <a:xfrm>
            <a:off x="6095999" y="4314032"/>
            <a:ext cx="133350" cy="361950"/>
            <a:chOff x="6095999" y="7667625"/>
            <a:chExt cx="133350" cy="361950"/>
          </a:xfrm>
        </p:grpSpPr>
        <p:pic>
          <p:nvPicPr>
            <p:cNvPr id="36" name="object 36">
              <a:extLst>
                <a:ext uri="{FF2B5EF4-FFF2-40B4-BE49-F238E27FC236}">
                  <a16:creationId xmlns:a16="http://schemas.microsoft.com/office/drawing/2014/main" id="{528F9E54-5E41-AFF1-86FA-1A0462F11F1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9" y="7667625"/>
              <a:ext cx="133349" cy="133349"/>
            </a:xfrm>
            <a:prstGeom prst="rect">
              <a:avLst/>
            </a:prstGeom>
          </p:spPr>
        </p:pic>
        <p:pic>
          <p:nvPicPr>
            <p:cNvPr id="37" name="object 37">
              <a:extLst>
                <a:ext uri="{FF2B5EF4-FFF2-40B4-BE49-F238E27FC236}">
                  <a16:creationId xmlns:a16="http://schemas.microsoft.com/office/drawing/2014/main" id="{1A1F09F0-CA06-0AA0-596C-3AB65A95B04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9" y="7896225"/>
              <a:ext cx="133349" cy="133349"/>
            </a:xfrm>
            <a:prstGeom prst="rect">
              <a:avLst/>
            </a:prstGeom>
          </p:spPr>
        </p:pic>
      </p:grpSp>
      <p:sp>
        <p:nvSpPr>
          <p:cNvPr id="38" name="object 38">
            <a:extLst>
              <a:ext uri="{FF2B5EF4-FFF2-40B4-BE49-F238E27FC236}">
                <a16:creationId xmlns:a16="http://schemas.microsoft.com/office/drawing/2014/main" id="{E2B9F9FC-BBB9-5A82-1B97-418124C60065}"/>
              </a:ext>
            </a:extLst>
          </p:cNvPr>
          <p:cNvSpPr txBox="1"/>
          <p:nvPr/>
        </p:nvSpPr>
        <p:spPr>
          <a:xfrm>
            <a:off x="6292849" y="4230999"/>
            <a:ext cx="215582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200" spc="-20" dirty="0">
                <a:solidFill>
                  <a:srgbClr val="333333"/>
                </a:solidFill>
                <a:latin typeface="Segoe UI"/>
                <a:cs typeface="Segoe UI"/>
              </a:rPr>
              <a:t>NAT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게이트웨이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확인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로드밸런싱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endParaRPr sz="1350">
              <a:latin typeface="Dotum"/>
              <a:cs typeface="Dotum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EB59D2E0-7C39-62ED-1EA7-8264B4DA1FC3}"/>
              </a:ext>
            </a:extLst>
          </p:cNvPr>
          <p:cNvSpPr txBox="1"/>
          <p:nvPr/>
        </p:nvSpPr>
        <p:spPr>
          <a:xfrm>
            <a:off x="8710611" y="6512430"/>
            <a:ext cx="336994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클라우드</a:t>
            </a:r>
            <a:r>
              <a:rPr sz="1150" spc="-9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실무력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강화</a:t>
            </a:r>
            <a:r>
              <a:rPr sz="1150" spc="-9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기초과정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|</a:t>
            </a:r>
            <a:r>
              <a:rPr sz="1050" spc="1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Chapter</a:t>
            </a:r>
            <a:r>
              <a:rPr sz="1050" spc="15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4:</a:t>
            </a:r>
            <a:r>
              <a:rPr sz="1050" spc="1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네트워크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70" dirty="0">
                <a:solidFill>
                  <a:srgbClr val="666666"/>
                </a:solidFill>
                <a:latin typeface="Dotum"/>
                <a:cs typeface="Dotum"/>
              </a:rPr>
              <a:t>서비스</a:t>
            </a:r>
            <a:endParaRPr sz="1150" dirty="0">
              <a:latin typeface="Dotum"/>
              <a:cs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228163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pc="-484" dirty="0"/>
              <a:t>실습</a:t>
            </a:r>
            <a:r>
              <a:rPr spc="-235" dirty="0"/>
              <a:t> </a:t>
            </a:r>
            <a:r>
              <a:rPr spc="-484" dirty="0"/>
              <a:t>체크리스트</a:t>
            </a:r>
            <a:r>
              <a:rPr spc="-229" dirty="0"/>
              <a:t> </a:t>
            </a:r>
            <a:r>
              <a:rPr spc="-484" dirty="0"/>
              <a:t>및</a:t>
            </a:r>
            <a:r>
              <a:rPr spc="-235" dirty="0"/>
              <a:t> </a:t>
            </a:r>
            <a:r>
              <a:rPr spc="-484" dirty="0"/>
              <a:t>평가</a:t>
            </a:r>
            <a:r>
              <a:rPr spc="-235" dirty="0"/>
              <a:t> </a:t>
            </a:r>
            <a:r>
              <a:rPr spc="-509" dirty="0"/>
              <a:t>기준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spc="-325" dirty="0">
                <a:solidFill>
                  <a:srgbClr val="2562EB"/>
                </a:solidFill>
              </a:rPr>
              <a:t>각</a:t>
            </a:r>
            <a:r>
              <a:rPr sz="1700" spc="-150" dirty="0">
                <a:solidFill>
                  <a:srgbClr val="2562EB"/>
                </a:solidFill>
              </a:rPr>
              <a:t> </a:t>
            </a:r>
            <a:r>
              <a:rPr sz="1500" spc="-55" dirty="0">
                <a:solidFill>
                  <a:srgbClr val="2562EB"/>
                </a:solidFill>
                <a:latin typeface="Segoe UI"/>
                <a:cs typeface="Segoe UI"/>
              </a:rPr>
              <a:t>Chapter</a:t>
            </a:r>
            <a:r>
              <a:rPr sz="1700" spc="-55" dirty="0">
                <a:solidFill>
                  <a:srgbClr val="2562EB"/>
                </a:solidFill>
              </a:rPr>
              <a:t>별</a:t>
            </a:r>
            <a:r>
              <a:rPr sz="1700" spc="-150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핵심</a:t>
            </a:r>
            <a:r>
              <a:rPr sz="1700" spc="-150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성공</a:t>
            </a:r>
            <a:r>
              <a:rPr sz="1700" spc="-14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기준과</a:t>
            </a:r>
            <a:r>
              <a:rPr sz="1700" spc="-150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실습</a:t>
            </a:r>
            <a:r>
              <a:rPr sz="1700" spc="-150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결과</a:t>
            </a:r>
            <a:r>
              <a:rPr sz="1700" spc="-14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평가</a:t>
            </a:r>
            <a:r>
              <a:rPr sz="1700" spc="-150" dirty="0">
                <a:solidFill>
                  <a:srgbClr val="2562EB"/>
                </a:solidFill>
              </a:rPr>
              <a:t> </a:t>
            </a:r>
            <a:r>
              <a:rPr sz="1700" spc="-350" dirty="0">
                <a:solidFill>
                  <a:srgbClr val="2562EB"/>
                </a:solidFill>
              </a:rPr>
              <a:t>방법</a:t>
            </a:r>
            <a:endParaRPr sz="17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028700"/>
            <a:ext cx="12192000" cy="723900"/>
            <a:chOff x="0" y="1028700"/>
            <a:chExt cx="12192000" cy="723900"/>
          </a:xfrm>
        </p:grpSpPr>
        <p:sp>
          <p:nvSpPr>
            <p:cNvPr id="4" name="object 4"/>
            <p:cNvSpPr/>
            <p:nvPr/>
          </p:nvSpPr>
          <p:spPr>
            <a:xfrm>
              <a:off x="0" y="1028700"/>
              <a:ext cx="12192000" cy="723900"/>
            </a:xfrm>
            <a:custGeom>
              <a:avLst/>
              <a:gdLst/>
              <a:ahLst/>
              <a:cxnLst/>
              <a:rect l="l" t="t" r="r" b="b"/>
              <a:pathLst>
                <a:path w="12192000" h="723900">
                  <a:moveTo>
                    <a:pt x="12191999" y="723899"/>
                  </a:moveTo>
                  <a:lnTo>
                    <a:pt x="0" y="723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238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732" y="1162050"/>
              <a:ext cx="227135" cy="22733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11199" y="1105405"/>
            <a:ext cx="9536430" cy="523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-325" dirty="0">
                <a:solidFill>
                  <a:srgbClr val="333333"/>
                </a:solidFill>
                <a:latin typeface="Dotum"/>
                <a:cs typeface="Dotum"/>
              </a:rPr>
              <a:t>평가</a:t>
            </a:r>
            <a:r>
              <a:rPr sz="1700" spc="-15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333333"/>
                </a:solidFill>
                <a:latin typeface="Dotum"/>
                <a:cs typeface="Dotum"/>
              </a:rPr>
              <a:t>목표</a:t>
            </a:r>
            <a:endParaRPr sz="17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멀티클라우드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환경에서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각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실습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과정에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대한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이해도와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역량을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객관적으로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평가하고</a:t>
            </a:r>
            <a:r>
              <a:rPr sz="1200" spc="-215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2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현업에서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활용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가능한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운영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능력을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검증합니다</a:t>
            </a:r>
            <a:r>
              <a:rPr sz="1200" spc="-95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0999" y="4399755"/>
            <a:ext cx="11430000" cy="1771650"/>
            <a:chOff x="380999" y="4543424"/>
            <a:chExt cx="11430000" cy="1771650"/>
          </a:xfrm>
        </p:grpSpPr>
        <p:sp>
          <p:nvSpPr>
            <p:cNvPr id="8" name="object 8"/>
            <p:cNvSpPr/>
            <p:nvPr/>
          </p:nvSpPr>
          <p:spPr>
            <a:xfrm>
              <a:off x="385762" y="4548187"/>
              <a:ext cx="11420475" cy="1762125"/>
            </a:xfrm>
            <a:custGeom>
              <a:avLst/>
              <a:gdLst/>
              <a:ahLst/>
              <a:cxnLst/>
              <a:rect l="l" t="t" r="r" b="b"/>
              <a:pathLst>
                <a:path w="11420475" h="1762125">
                  <a:moveTo>
                    <a:pt x="11353726" y="1762124"/>
                  </a:moveTo>
                  <a:lnTo>
                    <a:pt x="66746" y="1762124"/>
                  </a:lnTo>
                  <a:lnTo>
                    <a:pt x="62101" y="1761666"/>
                  </a:lnTo>
                  <a:lnTo>
                    <a:pt x="24240" y="1744517"/>
                  </a:lnTo>
                  <a:lnTo>
                    <a:pt x="2287" y="1709224"/>
                  </a:lnTo>
                  <a:lnTo>
                    <a:pt x="0" y="1695378"/>
                  </a:lnTo>
                  <a:lnTo>
                    <a:pt x="0" y="16906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1353726" y="0"/>
                  </a:lnTo>
                  <a:lnTo>
                    <a:pt x="11392624" y="14644"/>
                  </a:lnTo>
                  <a:lnTo>
                    <a:pt x="11416830" y="48432"/>
                  </a:lnTo>
                  <a:lnTo>
                    <a:pt x="11420472" y="66746"/>
                  </a:lnTo>
                  <a:lnTo>
                    <a:pt x="11420472" y="1695378"/>
                  </a:lnTo>
                  <a:lnTo>
                    <a:pt x="11405828" y="1734275"/>
                  </a:lnTo>
                  <a:lnTo>
                    <a:pt x="11372040" y="1758481"/>
                  </a:lnTo>
                  <a:lnTo>
                    <a:pt x="11358372" y="1761666"/>
                  </a:lnTo>
                  <a:lnTo>
                    <a:pt x="11353726" y="1762124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5762" y="4548187"/>
              <a:ext cx="11420475" cy="1762125"/>
            </a:xfrm>
            <a:custGeom>
              <a:avLst/>
              <a:gdLst/>
              <a:ahLst/>
              <a:cxnLst/>
              <a:rect l="l" t="t" r="r" b="b"/>
              <a:pathLst>
                <a:path w="11420475" h="1762125">
                  <a:moveTo>
                    <a:pt x="0" y="16906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9" y="94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349036" y="0"/>
                  </a:lnTo>
                  <a:lnTo>
                    <a:pt x="11353726" y="0"/>
                  </a:lnTo>
                  <a:lnTo>
                    <a:pt x="11358372" y="457"/>
                  </a:lnTo>
                  <a:lnTo>
                    <a:pt x="11388723" y="12038"/>
                  </a:lnTo>
                  <a:lnTo>
                    <a:pt x="11392624" y="14644"/>
                  </a:lnTo>
                  <a:lnTo>
                    <a:pt x="11408434" y="31748"/>
                  </a:lnTo>
                  <a:lnTo>
                    <a:pt x="11411039" y="35648"/>
                  </a:lnTo>
                  <a:lnTo>
                    <a:pt x="11413240" y="39765"/>
                  </a:lnTo>
                  <a:lnTo>
                    <a:pt x="11415034" y="44099"/>
                  </a:lnTo>
                  <a:lnTo>
                    <a:pt x="11416830" y="48432"/>
                  </a:lnTo>
                  <a:lnTo>
                    <a:pt x="11420474" y="71437"/>
                  </a:lnTo>
                  <a:lnTo>
                    <a:pt x="11420474" y="1690687"/>
                  </a:lnTo>
                  <a:lnTo>
                    <a:pt x="11415034" y="1718024"/>
                  </a:lnTo>
                  <a:lnTo>
                    <a:pt x="11413240" y="1722358"/>
                  </a:lnTo>
                  <a:lnTo>
                    <a:pt x="11411039" y="1726475"/>
                  </a:lnTo>
                  <a:lnTo>
                    <a:pt x="11408434" y="1730375"/>
                  </a:lnTo>
                  <a:lnTo>
                    <a:pt x="11405828" y="1734275"/>
                  </a:lnTo>
                  <a:lnTo>
                    <a:pt x="11388723" y="1750084"/>
                  </a:lnTo>
                  <a:lnTo>
                    <a:pt x="11384823" y="1752691"/>
                  </a:lnTo>
                  <a:lnTo>
                    <a:pt x="11380707" y="1754891"/>
                  </a:lnTo>
                  <a:lnTo>
                    <a:pt x="11376374" y="1756686"/>
                  </a:lnTo>
                  <a:lnTo>
                    <a:pt x="11372040" y="1758481"/>
                  </a:lnTo>
                  <a:lnTo>
                    <a:pt x="11367573" y="1759836"/>
                  </a:lnTo>
                  <a:lnTo>
                    <a:pt x="11362972" y="1760751"/>
                  </a:lnTo>
                  <a:lnTo>
                    <a:pt x="11358372" y="1761666"/>
                  </a:lnTo>
                  <a:lnTo>
                    <a:pt x="11353726" y="1762124"/>
                  </a:lnTo>
                  <a:lnTo>
                    <a:pt x="11349036" y="1762124"/>
                  </a:lnTo>
                  <a:lnTo>
                    <a:pt x="71437" y="1762124"/>
                  </a:lnTo>
                  <a:lnTo>
                    <a:pt x="66746" y="1762124"/>
                  </a:lnTo>
                  <a:lnTo>
                    <a:pt x="62101" y="1761666"/>
                  </a:lnTo>
                  <a:lnTo>
                    <a:pt x="57500" y="1760751"/>
                  </a:lnTo>
                  <a:lnTo>
                    <a:pt x="52900" y="1759836"/>
                  </a:lnTo>
                  <a:lnTo>
                    <a:pt x="48433" y="1758481"/>
                  </a:lnTo>
                  <a:lnTo>
                    <a:pt x="44099" y="1756686"/>
                  </a:lnTo>
                  <a:lnTo>
                    <a:pt x="39765" y="1754891"/>
                  </a:lnTo>
                  <a:lnTo>
                    <a:pt x="35649" y="1752691"/>
                  </a:lnTo>
                  <a:lnTo>
                    <a:pt x="31748" y="1750084"/>
                  </a:lnTo>
                  <a:lnTo>
                    <a:pt x="27848" y="1747478"/>
                  </a:lnTo>
                  <a:lnTo>
                    <a:pt x="12039" y="1730375"/>
                  </a:lnTo>
                  <a:lnTo>
                    <a:pt x="9433" y="1726475"/>
                  </a:lnTo>
                  <a:lnTo>
                    <a:pt x="7232" y="1722358"/>
                  </a:lnTo>
                  <a:lnTo>
                    <a:pt x="5437" y="1718024"/>
                  </a:lnTo>
                  <a:lnTo>
                    <a:pt x="3642" y="1713691"/>
                  </a:lnTo>
                  <a:lnTo>
                    <a:pt x="2287" y="1709224"/>
                  </a:lnTo>
                  <a:lnTo>
                    <a:pt x="1372" y="1704624"/>
                  </a:lnTo>
                  <a:lnTo>
                    <a:pt x="457" y="1700023"/>
                  </a:lnTo>
                  <a:lnTo>
                    <a:pt x="0" y="1695378"/>
                  </a:lnTo>
                  <a:lnTo>
                    <a:pt x="0" y="1690687"/>
                  </a:lnTo>
                  <a:close/>
                </a:path>
              </a:pathLst>
            </a:custGeom>
            <a:ln w="9524">
              <a:solidFill>
                <a:srgbClr val="CCE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222" y="4714272"/>
              <a:ext cx="129826" cy="17218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3862" y="5372099"/>
              <a:ext cx="57150" cy="742950"/>
            </a:xfrm>
            <a:custGeom>
              <a:avLst/>
              <a:gdLst/>
              <a:ahLst/>
              <a:cxnLst/>
              <a:rect l="l" t="t" r="r" b="b"/>
              <a:pathLst>
                <a:path w="57150" h="742950">
                  <a:moveTo>
                    <a:pt x="57150" y="710590"/>
                  </a:moveTo>
                  <a:lnTo>
                    <a:pt x="32372" y="685800"/>
                  </a:lnTo>
                  <a:lnTo>
                    <a:pt x="24790" y="685800"/>
                  </a:lnTo>
                  <a:lnTo>
                    <a:pt x="0" y="710590"/>
                  </a:lnTo>
                  <a:lnTo>
                    <a:pt x="0" y="718172"/>
                  </a:lnTo>
                  <a:lnTo>
                    <a:pt x="24790" y="742950"/>
                  </a:lnTo>
                  <a:lnTo>
                    <a:pt x="32372" y="742950"/>
                  </a:lnTo>
                  <a:lnTo>
                    <a:pt x="57150" y="718172"/>
                  </a:lnTo>
                  <a:lnTo>
                    <a:pt x="57150" y="714375"/>
                  </a:lnTo>
                  <a:lnTo>
                    <a:pt x="57150" y="710590"/>
                  </a:lnTo>
                  <a:close/>
                </a:path>
                <a:path w="57150" h="742950">
                  <a:moveTo>
                    <a:pt x="57150" y="481990"/>
                  </a:moveTo>
                  <a:lnTo>
                    <a:pt x="32372" y="457200"/>
                  </a:lnTo>
                  <a:lnTo>
                    <a:pt x="24790" y="457200"/>
                  </a:lnTo>
                  <a:lnTo>
                    <a:pt x="0" y="481990"/>
                  </a:lnTo>
                  <a:lnTo>
                    <a:pt x="0" y="489572"/>
                  </a:lnTo>
                  <a:lnTo>
                    <a:pt x="24790" y="514350"/>
                  </a:lnTo>
                  <a:lnTo>
                    <a:pt x="32372" y="514350"/>
                  </a:lnTo>
                  <a:lnTo>
                    <a:pt x="57150" y="489572"/>
                  </a:lnTo>
                  <a:lnTo>
                    <a:pt x="57150" y="485775"/>
                  </a:lnTo>
                  <a:lnTo>
                    <a:pt x="57150" y="481990"/>
                  </a:lnTo>
                  <a:close/>
                </a:path>
                <a:path w="57150" h="742950">
                  <a:moveTo>
                    <a:pt x="57150" y="253390"/>
                  </a:moveTo>
                  <a:lnTo>
                    <a:pt x="32372" y="228600"/>
                  </a:lnTo>
                  <a:lnTo>
                    <a:pt x="24790" y="228600"/>
                  </a:lnTo>
                  <a:lnTo>
                    <a:pt x="0" y="253390"/>
                  </a:lnTo>
                  <a:lnTo>
                    <a:pt x="0" y="260972"/>
                  </a:lnTo>
                  <a:lnTo>
                    <a:pt x="24790" y="285750"/>
                  </a:lnTo>
                  <a:lnTo>
                    <a:pt x="32372" y="285750"/>
                  </a:lnTo>
                  <a:lnTo>
                    <a:pt x="57150" y="260972"/>
                  </a:lnTo>
                  <a:lnTo>
                    <a:pt x="57150" y="257175"/>
                  </a:lnTo>
                  <a:lnTo>
                    <a:pt x="57150" y="253390"/>
                  </a:lnTo>
                  <a:close/>
                </a:path>
                <a:path w="57150" h="7429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80999" y="1828799"/>
            <a:ext cx="38100" cy="1028700"/>
          </a:xfrm>
          <a:custGeom>
            <a:avLst/>
            <a:gdLst/>
            <a:ahLst/>
            <a:cxnLst/>
            <a:rect l="l" t="t" r="r" b="b"/>
            <a:pathLst>
              <a:path w="38100" h="1028700">
                <a:moveTo>
                  <a:pt x="38099" y="1028699"/>
                </a:moveTo>
                <a:lnTo>
                  <a:pt x="0" y="1028699"/>
                </a:lnTo>
                <a:lnTo>
                  <a:pt x="0" y="0"/>
                </a:lnTo>
                <a:lnTo>
                  <a:pt x="38099" y="0"/>
                </a:lnTo>
                <a:lnTo>
                  <a:pt x="38099" y="10286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975" y="1876425"/>
            <a:ext cx="214312" cy="17168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58824" y="1789275"/>
            <a:ext cx="2397125" cy="10585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35"/>
              </a:spcBef>
            </a:pPr>
            <a:r>
              <a:rPr sz="1350" b="1" dirty="0">
                <a:solidFill>
                  <a:srgbClr val="1C4ED8"/>
                </a:solidFill>
                <a:latin typeface="Segoe UI"/>
                <a:cs typeface="Segoe UI"/>
              </a:rPr>
              <a:t>Chapter</a:t>
            </a:r>
            <a:r>
              <a:rPr sz="1350" b="1" spc="-5" dirty="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sz="1350" b="1" dirty="0">
                <a:solidFill>
                  <a:srgbClr val="1C4ED8"/>
                </a:solidFill>
                <a:latin typeface="Segoe UI"/>
                <a:cs typeface="Segoe UI"/>
              </a:rPr>
              <a:t>1:</a:t>
            </a:r>
            <a:r>
              <a:rPr sz="1350" b="1" spc="-5" dirty="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sz="1350" b="1" dirty="0">
                <a:solidFill>
                  <a:srgbClr val="1C4ED8"/>
                </a:solidFill>
                <a:latin typeface="Segoe UI"/>
                <a:cs typeface="Segoe UI"/>
              </a:rPr>
              <a:t>IAM </a:t>
            </a:r>
            <a:r>
              <a:rPr sz="1550" spc="-335" dirty="0">
                <a:solidFill>
                  <a:srgbClr val="1C4ED8"/>
                </a:solidFill>
                <a:latin typeface="Dotum"/>
                <a:cs typeface="Dotum"/>
              </a:rPr>
              <a:t>통합</a:t>
            </a:r>
            <a:endParaRPr sz="15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사용자</a:t>
            </a:r>
            <a:r>
              <a:rPr sz="1200" spc="-220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그룹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Segoe UI"/>
                <a:cs typeface="Segoe UI"/>
              </a:rPr>
              <a:t>MFA</a:t>
            </a:r>
            <a:r>
              <a:rPr sz="12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적용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완료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29600"/>
              </a:lnSpc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최소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원칙에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맞는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정책</a:t>
            </a:r>
            <a:r>
              <a:rPr sz="1200" spc="-210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역할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정의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성공</a:t>
            </a:r>
            <a:r>
              <a:rPr sz="1200" spc="-210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거부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검증</a:t>
            </a:r>
            <a:endParaRPr sz="1350">
              <a:latin typeface="Dotum"/>
              <a:cs typeface="Dotum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975" y="2133600"/>
            <a:ext cx="133349" cy="1333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975" y="2400300"/>
            <a:ext cx="133349" cy="13334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975" y="2667000"/>
            <a:ext cx="133349" cy="13334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6172199" y="1828799"/>
            <a:ext cx="38100" cy="1028700"/>
          </a:xfrm>
          <a:custGeom>
            <a:avLst/>
            <a:gdLst/>
            <a:ahLst/>
            <a:cxnLst/>
            <a:rect l="l" t="t" r="r" b="b"/>
            <a:pathLst>
              <a:path w="38100" h="1028700">
                <a:moveTo>
                  <a:pt x="38099" y="1028699"/>
                </a:moveTo>
                <a:lnTo>
                  <a:pt x="0" y="1028699"/>
                </a:lnTo>
                <a:lnTo>
                  <a:pt x="0" y="0"/>
                </a:lnTo>
                <a:lnTo>
                  <a:pt x="38099" y="0"/>
                </a:lnTo>
                <a:lnTo>
                  <a:pt x="38099" y="10286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53174" y="1887140"/>
            <a:ext cx="171449" cy="15001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550025" y="1789275"/>
            <a:ext cx="2758440" cy="10585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35"/>
              </a:spcBef>
            </a:pPr>
            <a:r>
              <a:rPr sz="1350" b="1" dirty="0">
                <a:solidFill>
                  <a:srgbClr val="1C4ED8"/>
                </a:solidFill>
                <a:latin typeface="Segoe UI"/>
                <a:cs typeface="Segoe UI"/>
              </a:rPr>
              <a:t>Chapter</a:t>
            </a:r>
            <a:r>
              <a:rPr sz="1350" b="1" spc="-10" dirty="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sz="1350" b="1" dirty="0">
                <a:solidFill>
                  <a:srgbClr val="1C4ED8"/>
                </a:solidFill>
                <a:latin typeface="Segoe UI"/>
                <a:cs typeface="Segoe UI"/>
              </a:rPr>
              <a:t>2: </a:t>
            </a:r>
            <a:r>
              <a:rPr sz="1550" spc="-310" dirty="0">
                <a:solidFill>
                  <a:srgbClr val="1C4ED8"/>
                </a:solidFill>
                <a:latin typeface="Dotum"/>
                <a:cs typeface="Dotum"/>
              </a:rPr>
              <a:t>가상머신</a:t>
            </a:r>
            <a:r>
              <a:rPr sz="1550" spc="-150" dirty="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1C4ED8"/>
                </a:solidFill>
                <a:latin typeface="Dotum"/>
                <a:cs typeface="Dotum"/>
              </a:rPr>
              <a:t>서비스</a:t>
            </a:r>
            <a:endParaRPr sz="15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멀티존</a:t>
            </a:r>
            <a:r>
              <a:rPr sz="1200" spc="-114" dirty="0">
                <a:solidFill>
                  <a:srgbClr val="333333"/>
                </a:solidFill>
                <a:latin typeface="Segoe UI"/>
                <a:cs typeface="Segoe UI"/>
              </a:rPr>
              <a:t>(AZ)</a:t>
            </a:r>
            <a:r>
              <a:rPr sz="12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분산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Segoe UI"/>
                <a:cs typeface="Segoe UI"/>
              </a:rPr>
              <a:t>VM</a:t>
            </a:r>
            <a:r>
              <a:rPr sz="12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배포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연결성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확인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29600"/>
              </a:lnSpc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오토스케일링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그룹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로드밸런서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정상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작동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장애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주입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정상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동작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확인</a:t>
            </a:r>
            <a:endParaRPr sz="1350">
              <a:latin typeface="Dotum"/>
              <a:cs typeface="Dotum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53174" y="2133600"/>
            <a:ext cx="133349" cy="13334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53174" y="2400300"/>
            <a:ext cx="133349" cy="13334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53174" y="2667000"/>
            <a:ext cx="133349" cy="133349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380999" y="3114674"/>
            <a:ext cx="38100" cy="1028700"/>
          </a:xfrm>
          <a:custGeom>
            <a:avLst/>
            <a:gdLst/>
            <a:ahLst/>
            <a:cxnLst/>
            <a:rect l="l" t="t" r="r" b="b"/>
            <a:pathLst>
              <a:path w="38100" h="1028700">
                <a:moveTo>
                  <a:pt x="38099" y="1028699"/>
                </a:moveTo>
                <a:lnTo>
                  <a:pt x="0" y="1028699"/>
                </a:lnTo>
                <a:lnTo>
                  <a:pt x="0" y="0"/>
                </a:lnTo>
                <a:lnTo>
                  <a:pt x="38099" y="0"/>
                </a:lnTo>
                <a:lnTo>
                  <a:pt x="38099" y="10286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1975" y="3162300"/>
            <a:ext cx="150018" cy="17144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58824" y="3075150"/>
            <a:ext cx="3584576" cy="1016881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335"/>
              </a:spcBef>
            </a:pPr>
            <a:r>
              <a:rPr sz="1350" b="1" dirty="0">
                <a:solidFill>
                  <a:srgbClr val="1C4ED8"/>
                </a:solidFill>
                <a:latin typeface="Segoe UI"/>
                <a:cs typeface="Segoe UI"/>
              </a:rPr>
              <a:t>Chapter</a:t>
            </a:r>
            <a:r>
              <a:rPr sz="1350" b="1" spc="-10" dirty="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sz="1350" b="1" dirty="0">
                <a:solidFill>
                  <a:srgbClr val="1C4ED8"/>
                </a:solidFill>
                <a:latin typeface="Segoe UI"/>
                <a:cs typeface="Segoe UI"/>
              </a:rPr>
              <a:t>3: </a:t>
            </a:r>
            <a:r>
              <a:rPr sz="1550" spc="-310" dirty="0">
                <a:solidFill>
                  <a:srgbClr val="1C4ED8"/>
                </a:solidFill>
                <a:latin typeface="Dotum"/>
                <a:cs typeface="Dotum"/>
              </a:rPr>
              <a:t>스토리지</a:t>
            </a:r>
            <a:r>
              <a:rPr sz="1550" spc="-150" dirty="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1C4ED8"/>
                </a:solidFill>
                <a:latin typeface="Dotum"/>
                <a:cs typeface="Dotum"/>
              </a:rPr>
              <a:t>서비스</a:t>
            </a:r>
            <a:endParaRPr sz="155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라이프사이클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정책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동작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검증</a:t>
            </a:r>
            <a:endParaRPr sz="1350" dirty="0">
              <a:latin typeface="Dotum"/>
              <a:cs typeface="Dotum"/>
            </a:endParaRPr>
          </a:p>
          <a:p>
            <a:pPr marL="12700" marR="5080">
              <a:lnSpc>
                <a:spcPct val="129600"/>
              </a:lnSpc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버전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파일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복구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완료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최적화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전후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분석표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제출</a:t>
            </a:r>
            <a:endParaRPr sz="1350" dirty="0">
              <a:latin typeface="Dotum"/>
              <a:cs typeface="Dotum"/>
            </a:endParaRPr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975" y="3419475"/>
            <a:ext cx="133349" cy="13334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975" y="3686175"/>
            <a:ext cx="133349" cy="13334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975" y="3809206"/>
            <a:ext cx="133349" cy="133349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6172199" y="3114674"/>
            <a:ext cx="38100" cy="1028700"/>
          </a:xfrm>
          <a:custGeom>
            <a:avLst/>
            <a:gdLst/>
            <a:ahLst/>
            <a:cxnLst/>
            <a:rect l="l" t="t" r="r" b="b"/>
            <a:pathLst>
              <a:path w="38100" h="1028700">
                <a:moveTo>
                  <a:pt x="38099" y="1028699"/>
                </a:moveTo>
                <a:lnTo>
                  <a:pt x="0" y="1028699"/>
                </a:lnTo>
                <a:lnTo>
                  <a:pt x="0" y="0"/>
                </a:lnTo>
                <a:lnTo>
                  <a:pt x="38099" y="0"/>
                </a:lnTo>
                <a:lnTo>
                  <a:pt x="38099" y="10286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53174" y="3162300"/>
            <a:ext cx="214312" cy="17144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6550025" y="3075150"/>
            <a:ext cx="2618740" cy="10585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35"/>
              </a:spcBef>
            </a:pPr>
            <a:r>
              <a:rPr sz="1350" b="1" dirty="0">
                <a:solidFill>
                  <a:srgbClr val="1C4ED8"/>
                </a:solidFill>
                <a:latin typeface="Segoe UI"/>
                <a:cs typeface="Segoe UI"/>
              </a:rPr>
              <a:t>Chapter</a:t>
            </a:r>
            <a:r>
              <a:rPr sz="1350" b="1" spc="-10" dirty="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sz="1350" b="1" dirty="0">
                <a:solidFill>
                  <a:srgbClr val="1C4ED8"/>
                </a:solidFill>
                <a:latin typeface="Segoe UI"/>
                <a:cs typeface="Segoe UI"/>
              </a:rPr>
              <a:t>4: </a:t>
            </a:r>
            <a:r>
              <a:rPr sz="1550" spc="-310" dirty="0">
                <a:solidFill>
                  <a:srgbClr val="1C4ED8"/>
                </a:solidFill>
                <a:latin typeface="Dotum"/>
                <a:cs typeface="Dotum"/>
              </a:rPr>
              <a:t>네트워크</a:t>
            </a:r>
            <a:r>
              <a:rPr sz="1550" spc="-150" dirty="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1C4ED8"/>
                </a:solidFill>
                <a:latin typeface="Dotum"/>
                <a:cs typeface="Dotum"/>
              </a:rPr>
              <a:t>서비스</a:t>
            </a:r>
            <a:endParaRPr sz="15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333333"/>
                </a:solidFill>
                <a:latin typeface="Segoe UI"/>
                <a:cs typeface="Segoe UI"/>
              </a:rPr>
              <a:t>3-Tier</a:t>
            </a:r>
            <a:r>
              <a:rPr sz="12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네트워크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설계도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제출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서브넷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분리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방화벽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규칙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정상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동작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200" spc="-20" dirty="0">
                <a:solidFill>
                  <a:srgbClr val="333333"/>
                </a:solidFill>
                <a:latin typeface="Segoe UI"/>
                <a:cs typeface="Segoe UI"/>
              </a:rPr>
              <a:t>NAT</a:t>
            </a:r>
            <a:r>
              <a:rPr sz="12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게이트웨이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로드밸런싱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완료</a:t>
            </a:r>
            <a:endParaRPr sz="1350">
              <a:latin typeface="Dotum"/>
              <a:cs typeface="Dotum"/>
            </a:endParaRPr>
          </a:p>
        </p:txBody>
      </p:sp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53174" y="3419475"/>
            <a:ext cx="133349" cy="13334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53174" y="3686175"/>
            <a:ext cx="133349" cy="13334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53174" y="3809206"/>
            <a:ext cx="133349" cy="133349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492125" y="4401498"/>
            <a:ext cx="3694429" cy="163703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985"/>
              </a:spcBef>
            </a:pPr>
            <a:r>
              <a:rPr sz="1550" spc="-310" dirty="0">
                <a:solidFill>
                  <a:srgbClr val="1D40AF"/>
                </a:solidFill>
                <a:latin typeface="Dotum"/>
                <a:cs typeface="Dotum"/>
              </a:rPr>
              <a:t>평가</a:t>
            </a:r>
            <a:r>
              <a:rPr sz="1550" spc="-15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1D40AF"/>
                </a:solidFill>
                <a:latin typeface="Dotum"/>
                <a:cs typeface="Dotum"/>
              </a:rPr>
              <a:t>기준</a:t>
            </a:r>
            <a:r>
              <a:rPr sz="1550" spc="-15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1D40AF"/>
                </a:solidFill>
                <a:latin typeface="Dotum"/>
                <a:cs typeface="Dotum"/>
              </a:rPr>
              <a:t>및</a:t>
            </a:r>
            <a:r>
              <a:rPr sz="1550" spc="-15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1D40AF"/>
                </a:solidFill>
                <a:latin typeface="Dotum"/>
                <a:cs typeface="Dotum"/>
              </a:rPr>
              <a:t>심화</a:t>
            </a:r>
            <a:r>
              <a:rPr sz="1550" spc="-15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1D40AF"/>
                </a:solidFill>
                <a:latin typeface="Dotum"/>
                <a:cs typeface="Dotum"/>
              </a:rPr>
              <a:t>미션</a:t>
            </a:r>
            <a:endParaRPr sz="15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기본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평가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95" dirty="0">
                <a:solidFill>
                  <a:srgbClr val="333333"/>
                </a:solidFill>
                <a:latin typeface="Dotum"/>
                <a:cs typeface="Dotum"/>
              </a:rPr>
              <a:t>기준</a:t>
            </a:r>
            <a:endParaRPr sz="1350">
              <a:latin typeface="Dotum"/>
              <a:cs typeface="Dotum"/>
            </a:endParaRPr>
          </a:p>
          <a:p>
            <a:pPr marL="202565">
              <a:lnSpc>
                <a:spcPct val="100000"/>
              </a:lnSpc>
              <a:spcBef>
                <a:spcPts val="48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실습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구성의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완성도와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동작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여부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Segoe UI"/>
                <a:cs typeface="Segoe UI"/>
              </a:rPr>
              <a:t>(50%)</a:t>
            </a:r>
            <a:endParaRPr sz="1200">
              <a:latin typeface="Segoe UI"/>
              <a:cs typeface="Segoe UI"/>
            </a:endParaRPr>
          </a:p>
          <a:p>
            <a:pPr marL="202565">
              <a:lnSpc>
                <a:spcPct val="100000"/>
              </a:lnSpc>
              <a:spcBef>
                <a:spcPts val="18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실습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결과물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문서화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아키텍처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다이어그램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품질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Segoe UI"/>
                <a:cs typeface="Segoe UI"/>
              </a:rPr>
              <a:t>(20%)</a:t>
            </a:r>
            <a:endParaRPr sz="1200">
              <a:latin typeface="Segoe UI"/>
              <a:cs typeface="Segoe UI"/>
            </a:endParaRPr>
          </a:p>
          <a:p>
            <a:pPr marL="202565">
              <a:lnSpc>
                <a:spcPct val="100000"/>
              </a:lnSpc>
              <a:spcBef>
                <a:spcPts val="18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플랫폼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비교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분석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보고서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품질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Segoe UI"/>
                <a:cs typeface="Segoe UI"/>
              </a:rPr>
              <a:t>(15%)</a:t>
            </a:r>
            <a:endParaRPr sz="1200">
              <a:latin typeface="Segoe UI"/>
              <a:cs typeface="Segoe UI"/>
            </a:endParaRPr>
          </a:p>
          <a:p>
            <a:pPr marL="202565">
              <a:lnSpc>
                <a:spcPct val="100000"/>
              </a:lnSpc>
              <a:spcBef>
                <a:spcPts val="18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트러블슈팅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대응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해결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과정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기록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Segoe UI"/>
                <a:cs typeface="Segoe UI"/>
              </a:rPr>
              <a:t>(15%)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24712" y="5228430"/>
            <a:ext cx="57150" cy="742950"/>
          </a:xfrm>
          <a:custGeom>
            <a:avLst/>
            <a:gdLst/>
            <a:ahLst/>
            <a:cxnLst/>
            <a:rect l="l" t="t" r="r" b="b"/>
            <a:pathLst>
              <a:path w="57150" h="742950">
                <a:moveTo>
                  <a:pt x="57150" y="710590"/>
                </a:moveTo>
                <a:lnTo>
                  <a:pt x="32372" y="685800"/>
                </a:lnTo>
                <a:lnTo>
                  <a:pt x="24790" y="685800"/>
                </a:lnTo>
                <a:lnTo>
                  <a:pt x="0" y="710590"/>
                </a:lnTo>
                <a:lnTo>
                  <a:pt x="0" y="718172"/>
                </a:lnTo>
                <a:lnTo>
                  <a:pt x="24790" y="742950"/>
                </a:lnTo>
                <a:lnTo>
                  <a:pt x="32372" y="742950"/>
                </a:lnTo>
                <a:lnTo>
                  <a:pt x="57150" y="718172"/>
                </a:lnTo>
                <a:lnTo>
                  <a:pt x="57150" y="714375"/>
                </a:lnTo>
                <a:lnTo>
                  <a:pt x="57150" y="710590"/>
                </a:lnTo>
                <a:close/>
              </a:path>
              <a:path w="57150" h="742950">
                <a:moveTo>
                  <a:pt x="57150" y="481990"/>
                </a:moveTo>
                <a:lnTo>
                  <a:pt x="32372" y="457200"/>
                </a:lnTo>
                <a:lnTo>
                  <a:pt x="24790" y="457200"/>
                </a:lnTo>
                <a:lnTo>
                  <a:pt x="0" y="481990"/>
                </a:lnTo>
                <a:lnTo>
                  <a:pt x="0" y="489572"/>
                </a:lnTo>
                <a:lnTo>
                  <a:pt x="24790" y="514350"/>
                </a:lnTo>
                <a:lnTo>
                  <a:pt x="32372" y="514350"/>
                </a:lnTo>
                <a:lnTo>
                  <a:pt x="57150" y="489572"/>
                </a:lnTo>
                <a:lnTo>
                  <a:pt x="57150" y="485775"/>
                </a:lnTo>
                <a:lnTo>
                  <a:pt x="57150" y="481990"/>
                </a:lnTo>
                <a:close/>
              </a:path>
              <a:path w="57150" h="742950">
                <a:moveTo>
                  <a:pt x="57150" y="253390"/>
                </a:moveTo>
                <a:lnTo>
                  <a:pt x="32372" y="228600"/>
                </a:lnTo>
                <a:lnTo>
                  <a:pt x="24790" y="228600"/>
                </a:lnTo>
                <a:lnTo>
                  <a:pt x="0" y="253390"/>
                </a:lnTo>
                <a:lnTo>
                  <a:pt x="0" y="260972"/>
                </a:lnTo>
                <a:lnTo>
                  <a:pt x="24790" y="285750"/>
                </a:lnTo>
                <a:lnTo>
                  <a:pt x="32372" y="285750"/>
                </a:lnTo>
                <a:lnTo>
                  <a:pt x="57150" y="260972"/>
                </a:lnTo>
                <a:lnTo>
                  <a:pt x="57150" y="257175"/>
                </a:lnTo>
                <a:lnTo>
                  <a:pt x="57150" y="253390"/>
                </a:lnTo>
                <a:close/>
              </a:path>
              <a:path w="57150" h="742950">
                <a:moveTo>
                  <a:pt x="57150" y="24790"/>
                </a:moveTo>
                <a:lnTo>
                  <a:pt x="32372" y="0"/>
                </a:lnTo>
                <a:lnTo>
                  <a:pt x="24790" y="0"/>
                </a:lnTo>
                <a:lnTo>
                  <a:pt x="0" y="24790"/>
                </a:lnTo>
                <a:lnTo>
                  <a:pt x="0" y="32372"/>
                </a:lnTo>
                <a:lnTo>
                  <a:pt x="24790" y="57150"/>
                </a:lnTo>
                <a:lnTo>
                  <a:pt x="32372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292975" y="4790179"/>
            <a:ext cx="2662555" cy="12477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추가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심화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미션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b="1" spc="-20" dirty="0">
                <a:solidFill>
                  <a:srgbClr val="333333"/>
                </a:solidFill>
                <a:latin typeface="Segoe UI"/>
                <a:cs typeface="Segoe UI"/>
              </a:rPr>
              <a:t>(</a:t>
            </a:r>
            <a:r>
              <a:rPr sz="1350" spc="-20" dirty="0">
                <a:solidFill>
                  <a:srgbClr val="333333"/>
                </a:solidFill>
                <a:latin typeface="Dotum"/>
                <a:cs typeface="Dotum"/>
              </a:rPr>
              <a:t>선택</a:t>
            </a:r>
            <a:r>
              <a:rPr sz="1200" b="1" spc="-20" dirty="0">
                <a:solidFill>
                  <a:srgbClr val="333333"/>
                </a:solidFill>
                <a:latin typeface="Segoe UI"/>
                <a:cs typeface="Segoe UI"/>
              </a:rPr>
              <a:t>)</a:t>
            </a:r>
            <a:endParaRPr sz="1200">
              <a:latin typeface="Segoe UI"/>
              <a:cs typeface="Segoe UI"/>
            </a:endParaRPr>
          </a:p>
          <a:p>
            <a:pPr marL="202565" marR="5080">
              <a:lnSpc>
                <a:spcPct val="111100"/>
              </a:lnSpc>
              <a:spcBef>
                <a:spcPts val="300"/>
              </a:spcBef>
            </a:pPr>
            <a:r>
              <a:rPr sz="1200" spc="-10" dirty="0">
                <a:solidFill>
                  <a:srgbClr val="333333"/>
                </a:solidFill>
                <a:latin typeface="Segoe UI"/>
                <a:cs typeface="Segoe UI"/>
              </a:rPr>
              <a:t>IaC(Terraform/ARM)</a:t>
            </a:r>
            <a:r>
              <a:rPr sz="12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활용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구현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대비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성능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최적화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분석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리포트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멀티클라우드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연동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시나리오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구현</a:t>
            </a:r>
            <a:endParaRPr sz="1350">
              <a:latin typeface="Dotum"/>
              <a:cs typeface="Dotum"/>
            </a:endParaRPr>
          </a:p>
          <a:p>
            <a:pPr marL="202565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solidFill>
                  <a:srgbClr val="333333"/>
                </a:solidFill>
                <a:latin typeface="Segoe UI"/>
                <a:cs typeface="Segoe UI"/>
              </a:rPr>
              <a:t>CI/CD</a:t>
            </a:r>
            <a:r>
              <a:rPr sz="12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파이프라인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통합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구축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0" y="6361906"/>
            <a:ext cx="12192000" cy="495300"/>
            <a:chOff x="0" y="6534149"/>
            <a:chExt cx="12192000" cy="495300"/>
          </a:xfrm>
        </p:grpSpPr>
        <p:sp>
          <p:nvSpPr>
            <p:cNvPr id="40" name="object 40"/>
            <p:cNvSpPr/>
            <p:nvPr/>
          </p:nvSpPr>
          <p:spPr>
            <a:xfrm>
              <a:off x="0" y="6534149"/>
              <a:ext cx="12192000" cy="495300"/>
            </a:xfrm>
            <a:custGeom>
              <a:avLst/>
              <a:gdLst/>
              <a:ahLst/>
              <a:cxnLst/>
              <a:rect l="l" t="t" r="r" b="b"/>
              <a:pathLst>
                <a:path w="12192000" h="495300">
                  <a:moveTo>
                    <a:pt x="12191999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952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0999" y="6686549"/>
              <a:ext cx="142874" cy="19049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25474" y="6467050"/>
            <a:ext cx="652653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제출</a:t>
            </a:r>
            <a:r>
              <a:rPr sz="1550" spc="-13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방법</a:t>
            </a:r>
            <a:r>
              <a:rPr sz="1550" spc="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25" spc="-390" baseline="2057" dirty="0">
                <a:solidFill>
                  <a:srgbClr val="333333"/>
                </a:solidFill>
                <a:latin typeface="Dotum"/>
                <a:cs typeface="Dotum"/>
              </a:rPr>
              <a:t>아키텍처</a:t>
            </a:r>
            <a:r>
              <a:rPr sz="2025" spc="-165" baseline="2057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25" spc="-330" baseline="2057" dirty="0">
                <a:solidFill>
                  <a:srgbClr val="333333"/>
                </a:solidFill>
                <a:latin typeface="Dotum"/>
                <a:cs typeface="Dotum"/>
              </a:rPr>
              <a:t>다이어그램</a:t>
            </a:r>
            <a:r>
              <a:rPr sz="1800" spc="-330" baseline="2314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800" spc="22" baseline="2314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25" spc="-322" baseline="2057" dirty="0">
                <a:solidFill>
                  <a:srgbClr val="333333"/>
                </a:solidFill>
                <a:latin typeface="Dotum"/>
                <a:cs typeface="Dotum"/>
              </a:rPr>
              <a:t>스크린샷</a:t>
            </a:r>
            <a:r>
              <a:rPr sz="1800" spc="-322" baseline="2314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800" spc="22" baseline="2314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25" spc="-390" baseline="2057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2025" spc="-165" baseline="2057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25" spc="-322" baseline="2057" dirty="0">
                <a:solidFill>
                  <a:srgbClr val="333333"/>
                </a:solidFill>
                <a:latin typeface="Dotum"/>
                <a:cs typeface="Dotum"/>
              </a:rPr>
              <a:t>스크립트</a:t>
            </a:r>
            <a:r>
              <a:rPr sz="1800" spc="-322" baseline="2314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800" spc="22" baseline="2314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25" spc="-390" baseline="2057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2025" spc="-165" baseline="2057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25" spc="-390" baseline="2057" dirty="0">
                <a:solidFill>
                  <a:srgbClr val="333333"/>
                </a:solidFill>
                <a:latin typeface="Dotum"/>
                <a:cs typeface="Dotum"/>
              </a:rPr>
              <a:t>분석표를</a:t>
            </a:r>
            <a:r>
              <a:rPr sz="2025" spc="-165" baseline="2057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25" spc="-390" baseline="2057" dirty="0">
                <a:solidFill>
                  <a:srgbClr val="333333"/>
                </a:solidFill>
                <a:latin typeface="Dotum"/>
                <a:cs typeface="Dotum"/>
              </a:rPr>
              <a:t>포함한</a:t>
            </a:r>
            <a:r>
              <a:rPr sz="2025" spc="-165" baseline="2057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25" spc="-390" baseline="2057" dirty="0">
                <a:solidFill>
                  <a:srgbClr val="333333"/>
                </a:solidFill>
                <a:latin typeface="Dotum"/>
                <a:cs typeface="Dotum"/>
              </a:rPr>
              <a:t>실습</a:t>
            </a:r>
            <a:r>
              <a:rPr sz="2025" spc="-165" baseline="2057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25" spc="-390" baseline="2057" dirty="0">
                <a:solidFill>
                  <a:srgbClr val="333333"/>
                </a:solidFill>
                <a:latin typeface="Dotum"/>
                <a:cs typeface="Dotum"/>
              </a:rPr>
              <a:t>결과</a:t>
            </a:r>
            <a:r>
              <a:rPr sz="2025" spc="-172" baseline="2057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25" spc="-390" baseline="2057" dirty="0">
                <a:solidFill>
                  <a:srgbClr val="333333"/>
                </a:solidFill>
                <a:latin typeface="Dotum"/>
                <a:cs typeface="Dotum"/>
              </a:rPr>
              <a:t>보고서</a:t>
            </a:r>
            <a:r>
              <a:rPr sz="2025" spc="-165" baseline="2057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2025" spc="-427" baseline="2057" dirty="0">
                <a:solidFill>
                  <a:srgbClr val="333333"/>
                </a:solidFill>
                <a:latin typeface="Dotum"/>
                <a:cs typeface="Dotum"/>
              </a:rPr>
              <a:t>제출</a:t>
            </a:r>
            <a:endParaRPr sz="2025" baseline="2057">
              <a:latin typeface="Dotum"/>
              <a:cs typeface="Dotum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560990" y="6455696"/>
            <a:ext cx="3453129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클라우드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실무력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강화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기초과정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|</a:t>
            </a:r>
            <a:r>
              <a:rPr sz="1050" spc="15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실습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체크리스트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및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평가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65" dirty="0">
                <a:solidFill>
                  <a:srgbClr val="666666"/>
                </a:solidFill>
                <a:latin typeface="Dotum"/>
                <a:cs typeface="Dotum"/>
              </a:rPr>
              <a:t>기준</a:t>
            </a:r>
            <a:endParaRPr sz="115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pc="-484" dirty="0"/>
              <a:t>트러블슈팅</a:t>
            </a:r>
            <a:r>
              <a:rPr spc="-235" dirty="0"/>
              <a:t> </a:t>
            </a:r>
            <a:r>
              <a:rPr spc="-484" dirty="0"/>
              <a:t>가이드</a:t>
            </a:r>
            <a:r>
              <a:rPr spc="-229" dirty="0"/>
              <a:t> </a:t>
            </a:r>
            <a:r>
              <a:rPr spc="-484" dirty="0"/>
              <a:t>및</a:t>
            </a:r>
            <a:r>
              <a:rPr spc="-235" dirty="0"/>
              <a:t> </a:t>
            </a:r>
            <a:r>
              <a:rPr spc="-484" dirty="0"/>
              <a:t>종합</a:t>
            </a:r>
            <a:r>
              <a:rPr spc="-235" dirty="0"/>
              <a:t> </a:t>
            </a:r>
            <a:r>
              <a:rPr spc="-484" dirty="0"/>
              <a:t>실습</a:t>
            </a:r>
            <a:r>
              <a:rPr spc="-235" dirty="0"/>
              <a:t> </a:t>
            </a:r>
            <a:r>
              <a:rPr spc="-505" dirty="0"/>
              <a:t>시나리오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spc="-325" dirty="0">
                <a:solidFill>
                  <a:srgbClr val="2562EB"/>
                </a:solidFill>
              </a:rPr>
              <a:t>실습</a:t>
            </a:r>
            <a:r>
              <a:rPr sz="1700" spc="-160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중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자주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발생하는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문제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해결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및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멀티클라우드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환경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구축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50" dirty="0">
                <a:solidFill>
                  <a:srgbClr val="2562EB"/>
                </a:solidFill>
              </a:rPr>
              <a:t>방법</a:t>
            </a:r>
            <a:endParaRPr sz="1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30" y="1202531"/>
            <a:ext cx="191839" cy="16668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80999" y="1523999"/>
            <a:ext cx="38100" cy="914400"/>
          </a:xfrm>
          <a:custGeom>
            <a:avLst/>
            <a:gdLst/>
            <a:ahLst/>
            <a:cxnLst/>
            <a:rect l="l" t="t" r="r" b="b"/>
            <a:pathLst>
              <a:path w="38100" h="914400">
                <a:moveTo>
                  <a:pt x="38099" y="914399"/>
                </a:moveTo>
                <a:lnTo>
                  <a:pt x="0" y="914399"/>
                </a:lnTo>
                <a:lnTo>
                  <a:pt x="0" y="0"/>
                </a:lnTo>
                <a:lnTo>
                  <a:pt x="38099" y="0"/>
                </a:lnTo>
                <a:lnTo>
                  <a:pt x="38099" y="914399"/>
                </a:lnTo>
                <a:close/>
              </a:path>
            </a:pathLst>
          </a:custGeom>
          <a:solidFill>
            <a:srgbClr val="E74B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4849" y="19335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849" y="21240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4849" y="23145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9275" y="975613"/>
            <a:ext cx="3575050" cy="145859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265"/>
              </a:spcBef>
            </a:pPr>
            <a:r>
              <a:rPr sz="1700" spc="-325" dirty="0">
                <a:solidFill>
                  <a:srgbClr val="DB2525"/>
                </a:solidFill>
                <a:latin typeface="Dotum"/>
                <a:cs typeface="Dotum"/>
              </a:rPr>
              <a:t>주요</a:t>
            </a:r>
            <a:r>
              <a:rPr sz="1700" spc="-150" dirty="0">
                <a:solidFill>
                  <a:srgbClr val="DB2525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DB2525"/>
                </a:solidFill>
                <a:latin typeface="Dotum"/>
                <a:cs typeface="Dotum"/>
              </a:rPr>
              <a:t>트러블슈팅</a:t>
            </a:r>
            <a:r>
              <a:rPr sz="1700" spc="-150" dirty="0">
                <a:solidFill>
                  <a:srgbClr val="DB2525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DB2525"/>
                </a:solidFill>
                <a:latin typeface="Dotum"/>
                <a:cs typeface="Dotum"/>
              </a:rPr>
              <a:t>포인트</a:t>
            </a:r>
            <a:endParaRPr sz="17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b="1" dirty="0">
                <a:solidFill>
                  <a:srgbClr val="333333"/>
                </a:solidFill>
                <a:latin typeface="Segoe UI"/>
                <a:cs typeface="Segoe UI"/>
              </a:rPr>
              <a:t>IAM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endParaRPr sz="1550">
              <a:latin typeface="Dotum"/>
              <a:cs typeface="Dotum"/>
            </a:endParaRPr>
          </a:p>
          <a:p>
            <a:pPr marL="316865" marR="5080">
              <a:lnSpc>
                <a:spcPct val="104200"/>
              </a:lnSpc>
              <a:spcBef>
                <a:spcPts val="680"/>
              </a:spcBef>
            </a:pPr>
            <a:r>
              <a:rPr sz="1200" spc="-24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20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70" dirty="0">
                <a:solidFill>
                  <a:srgbClr val="333333"/>
                </a:solidFill>
                <a:latin typeface="Dotum"/>
                <a:cs typeface="Dotum"/>
              </a:rPr>
              <a:t>오류</a:t>
            </a:r>
            <a:r>
              <a:rPr sz="1050" b="1" spc="-170" dirty="0">
                <a:solidFill>
                  <a:srgbClr val="333333"/>
                </a:solidFill>
                <a:latin typeface="Segoe UI"/>
                <a:cs typeface="Segoe UI"/>
              </a:rPr>
              <a:t>:</a:t>
            </a:r>
            <a:r>
              <a:rPr sz="1050" b="1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범위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확인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정책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디버깅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역할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충돌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확인 </a:t>
            </a:r>
            <a:r>
              <a:rPr sz="1050" b="1" dirty="0">
                <a:solidFill>
                  <a:srgbClr val="333333"/>
                </a:solidFill>
                <a:latin typeface="Segoe UI"/>
                <a:cs typeface="Segoe UI"/>
              </a:rPr>
              <a:t>MFA</a:t>
            </a:r>
            <a:r>
              <a:rPr sz="1050" b="1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spc="-170" dirty="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sz="1050" b="1" spc="-170" dirty="0">
                <a:solidFill>
                  <a:srgbClr val="333333"/>
                </a:solidFill>
                <a:latin typeface="Segoe UI"/>
                <a:cs typeface="Segoe UI"/>
              </a:rPr>
              <a:t>:</a:t>
            </a:r>
            <a:r>
              <a:rPr sz="1050" b="1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인증앱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시간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동기화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확인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백업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코드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활용 </a:t>
            </a:r>
            <a:r>
              <a:rPr sz="1200" spc="-24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20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70" dirty="0">
                <a:solidFill>
                  <a:srgbClr val="333333"/>
                </a:solidFill>
                <a:latin typeface="Dotum"/>
                <a:cs typeface="Dotum"/>
              </a:rPr>
              <a:t>잠김</a:t>
            </a:r>
            <a:r>
              <a:rPr sz="1050" b="1" spc="-170" dirty="0">
                <a:solidFill>
                  <a:srgbClr val="333333"/>
                </a:solidFill>
                <a:latin typeface="Segoe UI"/>
                <a:cs typeface="Segoe UI"/>
              </a:rPr>
              <a:t>:</a:t>
            </a:r>
            <a:r>
              <a:rPr sz="1050" b="1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관리자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계정으로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재설정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지원팀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문의</a:t>
            </a:r>
            <a:endParaRPr sz="1150">
              <a:latin typeface="Dotum"/>
              <a:cs typeface="Dot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72199" y="1523999"/>
            <a:ext cx="38100" cy="914400"/>
          </a:xfrm>
          <a:custGeom>
            <a:avLst/>
            <a:gdLst/>
            <a:ahLst/>
            <a:cxnLst/>
            <a:rect l="l" t="t" r="r" b="b"/>
            <a:pathLst>
              <a:path w="38100" h="914400">
                <a:moveTo>
                  <a:pt x="38099" y="914399"/>
                </a:moveTo>
                <a:lnTo>
                  <a:pt x="0" y="914399"/>
                </a:lnTo>
                <a:lnTo>
                  <a:pt x="0" y="0"/>
                </a:lnTo>
                <a:lnTo>
                  <a:pt x="38099" y="0"/>
                </a:lnTo>
                <a:lnTo>
                  <a:pt x="38099" y="914399"/>
                </a:lnTo>
                <a:close/>
              </a:path>
            </a:pathLst>
          </a:custGeom>
          <a:solidFill>
            <a:srgbClr val="E74B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96048" y="19335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6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96048" y="21240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6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96048" y="23145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6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40474" y="1394455"/>
            <a:ext cx="3893185" cy="104013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550" spc="-275" dirty="0">
                <a:solidFill>
                  <a:srgbClr val="333333"/>
                </a:solidFill>
                <a:latin typeface="Dotum"/>
                <a:cs typeface="Dotum"/>
              </a:rPr>
              <a:t>가상머신</a:t>
            </a:r>
            <a:r>
              <a:rPr sz="1350" b="1" spc="-275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550" spc="-275" dirty="0">
                <a:solidFill>
                  <a:srgbClr val="333333"/>
                </a:solidFill>
                <a:latin typeface="Dotum"/>
                <a:cs typeface="Dotum"/>
              </a:rPr>
              <a:t>인프라</a:t>
            </a:r>
            <a:r>
              <a:rPr sz="1550" spc="-13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장애</a:t>
            </a:r>
            <a:endParaRPr sz="1550">
              <a:latin typeface="Dotum"/>
              <a:cs typeface="Dotum"/>
            </a:endParaRPr>
          </a:p>
          <a:p>
            <a:pPr marL="316865">
              <a:lnSpc>
                <a:spcPct val="100000"/>
              </a:lnSpc>
              <a:spcBef>
                <a:spcPts val="740"/>
              </a:spcBef>
            </a:pPr>
            <a:r>
              <a:rPr sz="1050" b="1" dirty="0">
                <a:solidFill>
                  <a:srgbClr val="333333"/>
                </a:solidFill>
                <a:latin typeface="Segoe UI"/>
                <a:cs typeface="Segoe UI"/>
              </a:rPr>
              <a:t>VM</a:t>
            </a:r>
            <a:r>
              <a:rPr sz="1050" b="1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spc="-240" dirty="0">
                <a:solidFill>
                  <a:srgbClr val="333333"/>
                </a:solidFill>
                <a:latin typeface="Dotum"/>
                <a:cs typeface="Dotum"/>
              </a:rPr>
              <a:t>접속</a:t>
            </a:r>
            <a:r>
              <a:rPr sz="120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70" dirty="0">
                <a:solidFill>
                  <a:srgbClr val="333333"/>
                </a:solidFill>
                <a:latin typeface="Dotum"/>
                <a:cs typeface="Dotum"/>
              </a:rPr>
              <a:t>불가</a:t>
            </a:r>
            <a:r>
              <a:rPr sz="1050" b="1" spc="-170" dirty="0">
                <a:solidFill>
                  <a:srgbClr val="333333"/>
                </a:solidFill>
                <a:latin typeface="Segoe UI"/>
                <a:cs typeface="Segoe UI"/>
              </a:rPr>
              <a:t>:</a:t>
            </a:r>
            <a:r>
              <a:rPr sz="1050" b="1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네트워크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70" dirty="0">
                <a:solidFill>
                  <a:srgbClr val="333333"/>
                </a:solidFill>
                <a:latin typeface="Dotum"/>
                <a:cs typeface="Dotum"/>
              </a:rPr>
              <a:t>보안그룹</a:t>
            </a:r>
            <a:r>
              <a:rPr sz="1050" spc="-170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150" spc="-170" dirty="0">
                <a:solidFill>
                  <a:srgbClr val="333333"/>
                </a:solidFill>
                <a:latin typeface="Dotum"/>
                <a:cs typeface="Dotum"/>
              </a:rPr>
              <a:t>방화벽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점검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부팅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35" dirty="0">
                <a:solidFill>
                  <a:srgbClr val="333333"/>
                </a:solidFill>
                <a:latin typeface="Dotum"/>
                <a:cs typeface="Dotum"/>
              </a:rPr>
              <a:t>진단</a:t>
            </a:r>
            <a:endParaRPr sz="1150">
              <a:latin typeface="Dotum"/>
              <a:cs typeface="Dotum"/>
            </a:endParaRPr>
          </a:p>
          <a:p>
            <a:pPr marL="316865" marR="5080">
              <a:lnSpc>
                <a:spcPct val="104200"/>
              </a:lnSpc>
            </a:pPr>
            <a:r>
              <a:rPr sz="1050" b="1" dirty="0">
                <a:solidFill>
                  <a:srgbClr val="333333"/>
                </a:solidFill>
                <a:latin typeface="Segoe UI"/>
                <a:cs typeface="Segoe UI"/>
              </a:rPr>
              <a:t>Auto</a:t>
            </a:r>
            <a:r>
              <a:rPr sz="1050" b="1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b="1" dirty="0">
                <a:solidFill>
                  <a:srgbClr val="333333"/>
                </a:solidFill>
                <a:latin typeface="Segoe UI"/>
                <a:cs typeface="Segoe UI"/>
              </a:rPr>
              <a:t>Scaling</a:t>
            </a:r>
            <a:r>
              <a:rPr sz="1050" b="1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spc="-170" dirty="0">
                <a:solidFill>
                  <a:srgbClr val="333333"/>
                </a:solidFill>
                <a:latin typeface="Dotum"/>
                <a:cs typeface="Dotum"/>
              </a:rPr>
              <a:t>장애</a:t>
            </a:r>
            <a:r>
              <a:rPr sz="1050" b="1" spc="-170" dirty="0">
                <a:solidFill>
                  <a:srgbClr val="333333"/>
                </a:solidFill>
                <a:latin typeface="Segoe UI"/>
                <a:cs typeface="Segoe UI"/>
              </a:rPr>
              <a:t>:</a:t>
            </a:r>
            <a:r>
              <a:rPr sz="1050" b="1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65" dirty="0">
                <a:solidFill>
                  <a:srgbClr val="333333"/>
                </a:solidFill>
                <a:latin typeface="Dotum"/>
                <a:cs typeface="Dotum"/>
              </a:rPr>
              <a:t>이미지</a:t>
            </a:r>
            <a:r>
              <a:rPr sz="1050" spc="-165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150" spc="-165" dirty="0">
                <a:solidFill>
                  <a:srgbClr val="333333"/>
                </a:solidFill>
                <a:latin typeface="Dotum"/>
                <a:cs typeface="Dotum"/>
              </a:rPr>
              <a:t>템플릿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유효성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알람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임계값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확인 </a:t>
            </a:r>
            <a:r>
              <a:rPr sz="1200" spc="-240" dirty="0">
                <a:solidFill>
                  <a:srgbClr val="333333"/>
                </a:solidFill>
                <a:latin typeface="Dotum"/>
                <a:cs typeface="Dotum"/>
              </a:rPr>
              <a:t>로드밸런서</a:t>
            </a:r>
            <a:r>
              <a:rPr sz="120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70" dirty="0">
                <a:solidFill>
                  <a:srgbClr val="333333"/>
                </a:solidFill>
                <a:latin typeface="Dotum"/>
                <a:cs typeface="Dotum"/>
              </a:rPr>
              <a:t>오류</a:t>
            </a:r>
            <a:r>
              <a:rPr sz="1050" b="1" spc="-170" dirty="0">
                <a:solidFill>
                  <a:srgbClr val="333333"/>
                </a:solidFill>
                <a:latin typeface="Segoe UI"/>
                <a:cs typeface="Segoe UI"/>
              </a:rPr>
              <a:t>:</a:t>
            </a:r>
            <a:r>
              <a:rPr sz="1050" b="1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상태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70" dirty="0">
                <a:solidFill>
                  <a:srgbClr val="333333"/>
                </a:solidFill>
                <a:latin typeface="Dotum"/>
                <a:cs typeface="Dotum"/>
              </a:rPr>
              <a:t>프로브</a:t>
            </a:r>
            <a:r>
              <a:rPr sz="1050" spc="-170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150" spc="-170" dirty="0">
                <a:solidFill>
                  <a:srgbClr val="333333"/>
                </a:solidFill>
                <a:latin typeface="Dotum"/>
                <a:cs typeface="Dotum"/>
              </a:rPr>
              <a:t>헬스체크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백엔드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풀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0" dirty="0">
                <a:solidFill>
                  <a:srgbClr val="333333"/>
                </a:solidFill>
                <a:latin typeface="Dotum"/>
                <a:cs typeface="Dotum"/>
              </a:rPr>
              <a:t>연결성</a:t>
            </a:r>
            <a:endParaRPr sz="1150">
              <a:latin typeface="Dotum"/>
              <a:cs typeface="Dotu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0999" y="2686049"/>
            <a:ext cx="38100" cy="914400"/>
          </a:xfrm>
          <a:custGeom>
            <a:avLst/>
            <a:gdLst/>
            <a:ahLst/>
            <a:cxnLst/>
            <a:rect l="l" t="t" r="r" b="b"/>
            <a:pathLst>
              <a:path w="38100" h="914400">
                <a:moveTo>
                  <a:pt x="38099" y="914399"/>
                </a:moveTo>
                <a:lnTo>
                  <a:pt x="0" y="914399"/>
                </a:lnTo>
                <a:lnTo>
                  <a:pt x="0" y="0"/>
                </a:lnTo>
                <a:lnTo>
                  <a:pt x="38099" y="0"/>
                </a:lnTo>
                <a:lnTo>
                  <a:pt x="38099" y="914399"/>
                </a:lnTo>
                <a:close/>
              </a:path>
            </a:pathLst>
          </a:custGeom>
          <a:solidFill>
            <a:srgbClr val="E74B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4849" y="30956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4849" y="32861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849" y="34766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9275" y="2556505"/>
            <a:ext cx="4311650" cy="104013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관련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이슈</a:t>
            </a:r>
            <a:endParaRPr sz="1550">
              <a:latin typeface="Dotum"/>
              <a:cs typeface="Dotum"/>
            </a:endParaRPr>
          </a:p>
          <a:p>
            <a:pPr marL="316865" marR="5080">
              <a:lnSpc>
                <a:spcPct val="104200"/>
              </a:lnSpc>
              <a:spcBef>
                <a:spcPts val="680"/>
              </a:spcBef>
            </a:pPr>
            <a:r>
              <a:rPr sz="1200" spc="-240" dirty="0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r>
              <a:rPr sz="120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70" dirty="0">
                <a:solidFill>
                  <a:srgbClr val="333333"/>
                </a:solidFill>
                <a:latin typeface="Dotum"/>
                <a:cs typeface="Dotum"/>
              </a:rPr>
              <a:t>오류</a:t>
            </a:r>
            <a:r>
              <a:rPr sz="1050" b="1" spc="-170" dirty="0">
                <a:solidFill>
                  <a:srgbClr val="333333"/>
                </a:solidFill>
                <a:latin typeface="Segoe UI"/>
                <a:cs typeface="Segoe UI"/>
              </a:rPr>
              <a:t>:</a:t>
            </a:r>
            <a:r>
              <a:rPr sz="1050" b="1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spc="-65" dirty="0">
                <a:solidFill>
                  <a:srgbClr val="333333"/>
                </a:solidFill>
                <a:latin typeface="Segoe UI"/>
                <a:cs typeface="Segoe UI"/>
              </a:rPr>
              <a:t>SAS/</a:t>
            </a:r>
            <a:r>
              <a:rPr sz="1150" spc="-65" dirty="0">
                <a:solidFill>
                  <a:srgbClr val="333333"/>
                </a:solidFill>
                <a:latin typeface="Dotum"/>
                <a:cs typeface="Dotum"/>
              </a:rPr>
              <a:t>액세스키</a:t>
            </a:r>
            <a:r>
              <a:rPr sz="1050" spc="-65" dirty="0">
                <a:solidFill>
                  <a:srgbClr val="333333"/>
                </a:solidFill>
                <a:latin typeface="Segoe UI"/>
                <a:cs typeface="Segoe UI"/>
              </a:rPr>
              <a:t>/IAM</a:t>
            </a:r>
            <a:r>
              <a:rPr sz="105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CORS</a:t>
            </a:r>
            <a:r>
              <a:rPr sz="105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네트워크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연결 </a:t>
            </a:r>
            <a:r>
              <a:rPr sz="1200" spc="-24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20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70" dirty="0">
                <a:solidFill>
                  <a:srgbClr val="333333"/>
                </a:solidFill>
                <a:latin typeface="Dotum"/>
                <a:cs typeface="Dotum"/>
              </a:rPr>
              <a:t>폭증</a:t>
            </a:r>
            <a:r>
              <a:rPr sz="1050" b="1" spc="-170" dirty="0">
                <a:solidFill>
                  <a:srgbClr val="333333"/>
                </a:solidFill>
                <a:latin typeface="Segoe UI"/>
                <a:cs typeface="Segoe UI"/>
              </a:rPr>
              <a:t>:</a:t>
            </a:r>
            <a:r>
              <a:rPr sz="1050" b="1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라이프사이클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정책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점검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버전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확인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사용량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모니터링 </a:t>
            </a:r>
            <a:r>
              <a:rPr sz="1200" spc="-240" dirty="0">
                <a:solidFill>
                  <a:srgbClr val="333333"/>
                </a:solidFill>
                <a:latin typeface="Dotum"/>
                <a:cs typeface="Dotum"/>
              </a:rPr>
              <a:t>성능</a:t>
            </a:r>
            <a:r>
              <a:rPr sz="120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70" dirty="0">
                <a:solidFill>
                  <a:srgbClr val="333333"/>
                </a:solidFill>
                <a:latin typeface="Dotum"/>
                <a:cs typeface="Dotum"/>
              </a:rPr>
              <a:t>저하</a:t>
            </a:r>
            <a:r>
              <a:rPr sz="1050" b="1" spc="-170" dirty="0">
                <a:solidFill>
                  <a:srgbClr val="333333"/>
                </a:solidFill>
                <a:latin typeface="Segoe UI"/>
                <a:cs typeface="Segoe UI"/>
              </a:rPr>
              <a:t>:</a:t>
            </a:r>
            <a:r>
              <a:rPr sz="1050" b="1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클라스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선택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지역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대용량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파일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처리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방식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점검</a:t>
            </a:r>
            <a:endParaRPr sz="1150">
              <a:latin typeface="Dotum"/>
              <a:cs typeface="Dotu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72199" y="2686049"/>
            <a:ext cx="38100" cy="914400"/>
          </a:xfrm>
          <a:custGeom>
            <a:avLst/>
            <a:gdLst/>
            <a:ahLst/>
            <a:cxnLst/>
            <a:rect l="l" t="t" r="r" b="b"/>
            <a:pathLst>
              <a:path w="38100" h="914400">
                <a:moveTo>
                  <a:pt x="38099" y="914399"/>
                </a:moveTo>
                <a:lnTo>
                  <a:pt x="0" y="914399"/>
                </a:lnTo>
                <a:lnTo>
                  <a:pt x="0" y="0"/>
                </a:lnTo>
                <a:lnTo>
                  <a:pt x="38099" y="0"/>
                </a:lnTo>
                <a:lnTo>
                  <a:pt x="38099" y="914399"/>
                </a:lnTo>
                <a:close/>
              </a:path>
            </a:pathLst>
          </a:custGeom>
          <a:solidFill>
            <a:srgbClr val="E74B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96048" y="30956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6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96048" y="32861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6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96048" y="34766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6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40474" y="2556505"/>
            <a:ext cx="4004945" cy="104013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45"/>
              </a:spcBef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네트워크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endParaRPr sz="1550">
              <a:latin typeface="Dotum"/>
              <a:cs typeface="Dotum"/>
            </a:endParaRPr>
          </a:p>
          <a:p>
            <a:pPr marL="316865" marR="5080" algn="just">
              <a:lnSpc>
                <a:spcPct val="104200"/>
              </a:lnSpc>
              <a:spcBef>
                <a:spcPts val="680"/>
              </a:spcBef>
            </a:pPr>
            <a:r>
              <a:rPr sz="1050" b="1" dirty="0">
                <a:solidFill>
                  <a:srgbClr val="333333"/>
                </a:solidFill>
                <a:latin typeface="Segoe UI"/>
                <a:cs typeface="Segoe UI"/>
              </a:rPr>
              <a:t>VPC/VNet</a:t>
            </a:r>
            <a:r>
              <a:rPr sz="1050" b="1" spc="-7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spc="-215" dirty="0">
                <a:solidFill>
                  <a:srgbClr val="333333"/>
                </a:solidFill>
                <a:latin typeface="Dotum"/>
                <a:cs typeface="Dotum"/>
              </a:rPr>
              <a:t>연결</a:t>
            </a:r>
            <a:r>
              <a:rPr sz="1050" b="1" spc="-215" dirty="0">
                <a:solidFill>
                  <a:srgbClr val="333333"/>
                </a:solidFill>
                <a:latin typeface="Segoe UI"/>
                <a:cs typeface="Segoe UI"/>
              </a:rPr>
              <a:t>:</a:t>
            </a:r>
            <a:r>
              <a:rPr sz="1050" b="1" spc="14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285" dirty="0">
                <a:solidFill>
                  <a:srgbClr val="333333"/>
                </a:solidFill>
                <a:latin typeface="Dotum"/>
                <a:cs typeface="Dotum"/>
              </a:rPr>
              <a:t>피어링</a:t>
            </a:r>
            <a:r>
              <a:rPr sz="1150" spc="1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375" dirty="0">
                <a:solidFill>
                  <a:srgbClr val="333333"/>
                </a:solidFill>
                <a:latin typeface="Dotum"/>
                <a:cs typeface="Dotum"/>
              </a:rPr>
              <a:t>상태</a:t>
            </a:r>
            <a:r>
              <a:rPr sz="1150" spc="2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-7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285" dirty="0">
                <a:solidFill>
                  <a:srgbClr val="333333"/>
                </a:solidFill>
                <a:latin typeface="Dotum"/>
                <a:cs typeface="Dotum"/>
              </a:rPr>
              <a:t>라우팅</a:t>
            </a:r>
            <a:r>
              <a:rPr sz="1150" spc="1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85" dirty="0">
                <a:solidFill>
                  <a:srgbClr val="333333"/>
                </a:solidFill>
                <a:latin typeface="Dotum"/>
                <a:cs typeface="Dotum"/>
              </a:rPr>
              <a:t>테이블</a:t>
            </a:r>
            <a:r>
              <a:rPr sz="1150" spc="1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CIDR</a:t>
            </a:r>
            <a:r>
              <a:rPr sz="1050" spc="18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375" dirty="0">
                <a:solidFill>
                  <a:srgbClr val="333333"/>
                </a:solidFill>
                <a:latin typeface="Dotum"/>
                <a:cs typeface="Dotum"/>
              </a:rPr>
              <a:t>충돌</a:t>
            </a:r>
            <a:r>
              <a:rPr sz="1150" spc="2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Dotum"/>
                <a:cs typeface="Dotum"/>
              </a:rPr>
              <a:t>확인 </a:t>
            </a:r>
            <a:r>
              <a:rPr sz="1050" b="1" dirty="0">
                <a:solidFill>
                  <a:srgbClr val="333333"/>
                </a:solidFill>
                <a:latin typeface="Segoe UI"/>
                <a:cs typeface="Segoe UI"/>
              </a:rPr>
              <a:t>DNS</a:t>
            </a:r>
            <a:r>
              <a:rPr sz="1050" b="1" spc="-7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spc="-215" dirty="0">
                <a:solidFill>
                  <a:srgbClr val="333333"/>
                </a:solidFill>
                <a:latin typeface="Dotum"/>
                <a:cs typeface="Dotum"/>
              </a:rPr>
              <a:t>오류</a:t>
            </a:r>
            <a:r>
              <a:rPr sz="1050" b="1" spc="-215" dirty="0">
                <a:solidFill>
                  <a:srgbClr val="333333"/>
                </a:solidFill>
                <a:latin typeface="Segoe UI"/>
                <a:cs typeface="Segoe UI"/>
              </a:rPr>
              <a:t>:</a:t>
            </a:r>
            <a:r>
              <a:rPr sz="1050" b="1" spc="14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285" dirty="0">
                <a:solidFill>
                  <a:srgbClr val="333333"/>
                </a:solidFill>
                <a:latin typeface="Dotum"/>
                <a:cs typeface="Dotum"/>
              </a:rPr>
              <a:t>레코드</a:t>
            </a:r>
            <a:r>
              <a:rPr sz="1150" spc="1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375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150" spc="2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-7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375" dirty="0">
                <a:solidFill>
                  <a:srgbClr val="333333"/>
                </a:solidFill>
                <a:latin typeface="Dotum"/>
                <a:cs typeface="Dotum"/>
              </a:rPr>
              <a:t>전파</a:t>
            </a:r>
            <a:r>
              <a:rPr sz="1150" spc="2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375" dirty="0">
                <a:solidFill>
                  <a:srgbClr val="333333"/>
                </a:solidFill>
                <a:latin typeface="Dotum"/>
                <a:cs typeface="Dotum"/>
              </a:rPr>
              <a:t>지연</a:t>
            </a:r>
            <a:r>
              <a:rPr sz="1150" spc="2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375" dirty="0">
                <a:solidFill>
                  <a:srgbClr val="333333"/>
                </a:solidFill>
                <a:latin typeface="Dotum"/>
                <a:cs typeface="Dotum"/>
              </a:rPr>
              <a:t>캐시</a:t>
            </a:r>
            <a:r>
              <a:rPr sz="1150" spc="2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375" dirty="0">
                <a:solidFill>
                  <a:srgbClr val="333333"/>
                </a:solidFill>
                <a:latin typeface="Dotum"/>
                <a:cs typeface="Dotum"/>
              </a:rPr>
              <a:t>확인</a:t>
            </a:r>
            <a:r>
              <a:rPr sz="1150" spc="2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2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250" dirty="0">
                <a:solidFill>
                  <a:srgbClr val="333333"/>
                </a:solidFill>
                <a:latin typeface="Dotum"/>
                <a:cs typeface="Dotum"/>
              </a:rPr>
              <a:t>네임서버</a:t>
            </a:r>
            <a:r>
              <a:rPr sz="1150" spc="15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333333"/>
                </a:solidFill>
                <a:latin typeface="Dotum"/>
                <a:cs typeface="Dotum"/>
              </a:rPr>
              <a:t>점검 </a:t>
            </a:r>
            <a:r>
              <a:rPr sz="1200" spc="-240" dirty="0">
                <a:solidFill>
                  <a:srgbClr val="333333"/>
                </a:solidFill>
                <a:latin typeface="Dotum"/>
                <a:cs typeface="Dotum"/>
              </a:rPr>
              <a:t>연결</a:t>
            </a:r>
            <a:r>
              <a:rPr sz="120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70" dirty="0">
                <a:solidFill>
                  <a:srgbClr val="333333"/>
                </a:solidFill>
                <a:latin typeface="Dotum"/>
                <a:cs typeface="Dotum"/>
              </a:rPr>
              <a:t>지연</a:t>
            </a:r>
            <a:r>
              <a:rPr sz="1050" b="1" spc="-170" dirty="0">
                <a:solidFill>
                  <a:srgbClr val="333333"/>
                </a:solidFill>
                <a:latin typeface="Segoe UI"/>
                <a:cs typeface="Segoe UI"/>
              </a:rPr>
              <a:t>:</a:t>
            </a:r>
            <a:r>
              <a:rPr sz="1050" b="1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Segoe UI"/>
                <a:cs typeface="Segoe UI"/>
              </a:rPr>
              <a:t>NAT</a:t>
            </a:r>
            <a:r>
              <a:rPr sz="105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게이트웨이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서브넷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방화벽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규칙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확인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00384-AA72-237A-BFFB-48DF69202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C3664B2-89A9-401E-29D3-FA0EB12F8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pc="-484" dirty="0"/>
              <a:t>트러블슈팅</a:t>
            </a:r>
            <a:r>
              <a:rPr spc="-235" dirty="0"/>
              <a:t> </a:t>
            </a:r>
            <a:r>
              <a:rPr spc="-484" dirty="0"/>
              <a:t>가이드</a:t>
            </a:r>
            <a:r>
              <a:rPr spc="-229" dirty="0"/>
              <a:t> </a:t>
            </a:r>
            <a:r>
              <a:rPr spc="-484" dirty="0"/>
              <a:t>및</a:t>
            </a:r>
            <a:r>
              <a:rPr spc="-235" dirty="0"/>
              <a:t> </a:t>
            </a:r>
            <a:r>
              <a:rPr spc="-484" dirty="0"/>
              <a:t>종합</a:t>
            </a:r>
            <a:r>
              <a:rPr spc="-235" dirty="0"/>
              <a:t> </a:t>
            </a:r>
            <a:r>
              <a:rPr spc="-484" dirty="0"/>
              <a:t>실습</a:t>
            </a:r>
            <a:r>
              <a:rPr spc="-235" dirty="0"/>
              <a:t> </a:t>
            </a:r>
            <a:r>
              <a:rPr spc="-505" dirty="0"/>
              <a:t>시나리오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spc="-325" dirty="0">
                <a:solidFill>
                  <a:srgbClr val="2562EB"/>
                </a:solidFill>
              </a:rPr>
              <a:t>실습</a:t>
            </a:r>
            <a:r>
              <a:rPr sz="1700" spc="-160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중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자주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발생하는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문제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해결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및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멀티클라우드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환경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구축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50" dirty="0">
                <a:solidFill>
                  <a:srgbClr val="2562EB"/>
                </a:solidFill>
              </a:rPr>
              <a:t>방법</a:t>
            </a:r>
            <a:endParaRPr sz="1700"/>
          </a:p>
        </p:txBody>
      </p:sp>
      <p:grpSp>
        <p:nvGrpSpPr>
          <p:cNvPr id="24" name="object 24">
            <a:extLst>
              <a:ext uri="{FF2B5EF4-FFF2-40B4-BE49-F238E27FC236}">
                <a16:creationId xmlns:a16="http://schemas.microsoft.com/office/drawing/2014/main" id="{1789F8C4-EC63-1153-6E6C-5BCDE2527C82}"/>
              </a:ext>
            </a:extLst>
          </p:cNvPr>
          <p:cNvGrpSpPr/>
          <p:nvPr/>
        </p:nvGrpSpPr>
        <p:grpSpPr>
          <a:xfrm>
            <a:off x="0" y="1119091"/>
            <a:ext cx="12192000" cy="3371850"/>
            <a:chOff x="0" y="3809999"/>
            <a:chExt cx="12192000" cy="3371850"/>
          </a:xfrm>
        </p:grpSpPr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A0C73168-D678-C390-F2FB-D5A904A63A18}"/>
                </a:ext>
              </a:extLst>
            </p:cNvPr>
            <p:cNvSpPr/>
            <p:nvPr/>
          </p:nvSpPr>
          <p:spPr>
            <a:xfrm>
              <a:off x="0" y="3809999"/>
              <a:ext cx="12192000" cy="3371850"/>
            </a:xfrm>
            <a:custGeom>
              <a:avLst/>
              <a:gdLst/>
              <a:ahLst/>
              <a:cxnLst/>
              <a:rect l="l" t="t" r="r" b="b"/>
              <a:pathLst>
                <a:path w="12192000" h="3371850">
                  <a:moveTo>
                    <a:pt x="12191999" y="3371849"/>
                  </a:moveTo>
                  <a:lnTo>
                    <a:pt x="0" y="33718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37184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3E6D8E4-0B74-328A-CE01-61DB0564817C}"/>
                </a:ext>
              </a:extLst>
            </p:cNvPr>
            <p:cNvSpPr/>
            <p:nvPr/>
          </p:nvSpPr>
          <p:spPr>
            <a:xfrm>
              <a:off x="380987" y="4305299"/>
              <a:ext cx="38100" cy="2667000"/>
            </a:xfrm>
            <a:custGeom>
              <a:avLst/>
              <a:gdLst/>
              <a:ahLst/>
              <a:cxnLst/>
              <a:rect l="l" t="t" r="r" b="b"/>
              <a:pathLst>
                <a:path w="38100" h="2667000">
                  <a:moveTo>
                    <a:pt x="38100" y="2209800"/>
                  </a:moveTo>
                  <a:lnTo>
                    <a:pt x="0" y="2209800"/>
                  </a:lnTo>
                  <a:lnTo>
                    <a:pt x="0" y="2667000"/>
                  </a:lnTo>
                  <a:lnTo>
                    <a:pt x="38100" y="2667000"/>
                  </a:lnTo>
                  <a:lnTo>
                    <a:pt x="38100" y="2209800"/>
                  </a:lnTo>
                  <a:close/>
                </a:path>
                <a:path w="38100" h="2667000">
                  <a:moveTo>
                    <a:pt x="38100" y="1657350"/>
                  </a:moveTo>
                  <a:lnTo>
                    <a:pt x="0" y="1657350"/>
                  </a:lnTo>
                  <a:lnTo>
                    <a:pt x="0" y="2114550"/>
                  </a:lnTo>
                  <a:lnTo>
                    <a:pt x="38100" y="2114550"/>
                  </a:lnTo>
                  <a:lnTo>
                    <a:pt x="38100" y="1657350"/>
                  </a:lnTo>
                  <a:close/>
                </a:path>
                <a:path w="38100" h="2667000">
                  <a:moveTo>
                    <a:pt x="38100" y="1104900"/>
                  </a:moveTo>
                  <a:lnTo>
                    <a:pt x="0" y="1104900"/>
                  </a:lnTo>
                  <a:lnTo>
                    <a:pt x="0" y="1562100"/>
                  </a:lnTo>
                  <a:lnTo>
                    <a:pt x="38100" y="1562100"/>
                  </a:lnTo>
                  <a:lnTo>
                    <a:pt x="38100" y="1104900"/>
                  </a:lnTo>
                  <a:close/>
                </a:path>
                <a:path w="38100" h="2667000">
                  <a:moveTo>
                    <a:pt x="38100" y="552450"/>
                  </a:moveTo>
                  <a:lnTo>
                    <a:pt x="0" y="552450"/>
                  </a:lnTo>
                  <a:lnTo>
                    <a:pt x="0" y="1009650"/>
                  </a:lnTo>
                  <a:lnTo>
                    <a:pt x="38100" y="1009650"/>
                  </a:lnTo>
                  <a:lnTo>
                    <a:pt x="38100" y="552450"/>
                  </a:lnTo>
                  <a:close/>
                </a:path>
                <a:path w="38100" h="2667000">
                  <a:moveTo>
                    <a:pt x="381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8100" y="457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26A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>
              <a:extLst>
                <a:ext uri="{FF2B5EF4-FFF2-40B4-BE49-F238E27FC236}">
                  <a16:creationId xmlns:a16="http://schemas.microsoft.com/office/drawing/2014/main" id="{7631C30A-C8F8-1CB4-E512-B820EBBE93F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99" y="3983830"/>
              <a:ext cx="214312" cy="166687"/>
            </a:xfrm>
            <a:prstGeom prst="rect">
              <a:avLst/>
            </a:prstGeom>
          </p:spPr>
        </p:pic>
      </p:grpSp>
      <p:sp>
        <p:nvSpPr>
          <p:cNvPr id="28" name="object 28">
            <a:extLst>
              <a:ext uri="{FF2B5EF4-FFF2-40B4-BE49-F238E27FC236}">
                <a16:creationId xmlns:a16="http://schemas.microsoft.com/office/drawing/2014/main" id="{E75963A1-B629-1D9E-0EF4-18CA92EB5CB9}"/>
              </a:ext>
            </a:extLst>
          </p:cNvPr>
          <p:cNvSpPr txBox="1"/>
          <p:nvPr/>
        </p:nvSpPr>
        <p:spPr>
          <a:xfrm>
            <a:off x="549275" y="1066006"/>
            <a:ext cx="5417820" cy="321119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265"/>
              </a:spcBef>
            </a:pPr>
            <a:r>
              <a:rPr sz="1700" spc="-325" dirty="0">
                <a:solidFill>
                  <a:srgbClr val="047857"/>
                </a:solidFill>
                <a:latin typeface="Dotum"/>
                <a:cs typeface="Dotum"/>
              </a:rPr>
              <a:t>멀티클라우드</a:t>
            </a:r>
            <a:r>
              <a:rPr sz="1700" spc="-150" dirty="0">
                <a:solidFill>
                  <a:srgbClr val="04785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047857"/>
                </a:solidFill>
                <a:latin typeface="Dotum"/>
                <a:cs typeface="Dotum"/>
              </a:rPr>
              <a:t>환경</a:t>
            </a:r>
            <a:r>
              <a:rPr sz="1700" spc="-150" dirty="0">
                <a:solidFill>
                  <a:srgbClr val="04785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047857"/>
                </a:solidFill>
                <a:latin typeface="Dotum"/>
                <a:cs typeface="Dotum"/>
              </a:rPr>
              <a:t>구축</a:t>
            </a:r>
            <a:r>
              <a:rPr sz="1700" spc="-150" dirty="0">
                <a:solidFill>
                  <a:srgbClr val="047857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047857"/>
                </a:solidFill>
                <a:latin typeface="Dotum"/>
                <a:cs typeface="Dotum"/>
              </a:rPr>
              <a:t>종합</a:t>
            </a:r>
            <a:r>
              <a:rPr sz="1700" spc="-150" dirty="0">
                <a:solidFill>
                  <a:srgbClr val="047857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047857"/>
                </a:solidFill>
                <a:latin typeface="Dotum"/>
                <a:cs typeface="Dotum"/>
              </a:rPr>
              <a:t>실습</a:t>
            </a:r>
            <a:endParaRPr sz="1700">
              <a:latin typeface="Dotum"/>
              <a:cs typeface="Dotum"/>
            </a:endParaRPr>
          </a:p>
          <a:p>
            <a:pPr marL="205104" indent="-192405">
              <a:lnSpc>
                <a:spcPct val="100000"/>
              </a:lnSpc>
              <a:spcBef>
                <a:spcPts val="1035"/>
              </a:spcBef>
              <a:buSzPct val="87096"/>
              <a:buFont typeface="Segoe UI"/>
              <a:buAutoNum type="arabicPeriod"/>
              <a:tabLst>
                <a:tab pos="205104" algn="l"/>
              </a:tabLst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설계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준비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단계</a:t>
            </a:r>
            <a:endParaRPr sz="15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050" spc="-70" dirty="0">
                <a:solidFill>
                  <a:srgbClr val="333333"/>
                </a:solidFill>
                <a:latin typeface="Segoe UI"/>
                <a:cs typeface="Segoe UI"/>
              </a:rPr>
              <a:t>AWS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55" dirty="0">
                <a:solidFill>
                  <a:srgbClr val="333333"/>
                </a:solidFill>
                <a:latin typeface="Segoe UI"/>
                <a:cs typeface="Segoe UI"/>
              </a:rPr>
              <a:t>Azure(</a:t>
            </a:r>
            <a:r>
              <a:rPr sz="1150" spc="-55" dirty="0">
                <a:solidFill>
                  <a:srgbClr val="333333"/>
                </a:solidFill>
                <a:latin typeface="Dotum"/>
                <a:cs typeface="Dotum"/>
              </a:rPr>
              <a:t>또는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GCP)</a:t>
            </a:r>
            <a:r>
              <a:rPr sz="1050" spc="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두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환경에서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웹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서비스를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아키텍처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설계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050" spc="-155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endParaRPr sz="1150">
              <a:latin typeface="Dotum"/>
              <a:cs typeface="Dotum"/>
            </a:endParaRPr>
          </a:p>
          <a:p>
            <a:pPr marL="205104" indent="-192405">
              <a:lnSpc>
                <a:spcPct val="100000"/>
              </a:lnSpc>
              <a:spcBef>
                <a:spcPts val="919"/>
              </a:spcBef>
              <a:buSzPct val="87096"/>
              <a:buFont typeface="Segoe UI"/>
              <a:buAutoNum type="arabicPeriod" startAt="2"/>
              <a:tabLst>
                <a:tab pos="205104" algn="l"/>
              </a:tabLst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네트워크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연결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구축</a:t>
            </a:r>
            <a:endParaRPr sz="15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두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간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네트워크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피어링</a:t>
            </a:r>
            <a:r>
              <a:rPr sz="1050" spc="-90" dirty="0">
                <a:solidFill>
                  <a:srgbClr val="333333"/>
                </a:solidFill>
                <a:latin typeface="Segoe UI"/>
                <a:cs typeface="Segoe UI"/>
              </a:rPr>
              <a:t>/VPN</a:t>
            </a:r>
            <a:r>
              <a:rPr sz="1050" spc="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연결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트래픽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라우팅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그룹</a:t>
            </a:r>
            <a:r>
              <a:rPr sz="1050" spc="-160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방화벽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endParaRPr sz="1150">
              <a:latin typeface="Dotum"/>
              <a:cs typeface="Dotum"/>
            </a:endParaRPr>
          </a:p>
          <a:p>
            <a:pPr marL="205104" indent="-192405">
              <a:lnSpc>
                <a:spcPct val="100000"/>
              </a:lnSpc>
              <a:spcBef>
                <a:spcPts val="919"/>
              </a:spcBef>
              <a:buSzPct val="87096"/>
              <a:buFont typeface="Segoe UI"/>
              <a:buAutoNum type="arabicPeriod" startAt="3"/>
              <a:tabLst>
                <a:tab pos="205104" algn="l"/>
              </a:tabLst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고가용성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웹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애플리케이션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배포</a:t>
            </a:r>
            <a:endParaRPr sz="15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각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클라우드에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VM</a:t>
            </a:r>
            <a:r>
              <a:rPr sz="105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배포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웹서버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설치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로드밸런서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지역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간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트래픽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분산</a:t>
            </a:r>
            <a:endParaRPr sz="1150">
              <a:latin typeface="Dotum"/>
              <a:cs typeface="Dotum"/>
            </a:endParaRPr>
          </a:p>
          <a:p>
            <a:pPr marL="205104" indent="-192405">
              <a:lnSpc>
                <a:spcPct val="100000"/>
              </a:lnSpc>
              <a:spcBef>
                <a:spcPts val="919"/>
              </a:spcBef>
              <a:buSzPct val="87096"/>
              <a:buFont typeface="Segoe UI"/>
              <a:buAutoNum type="arabicPeriod" startAt="4"/>
              <a:tabLst>
                <a:tab pos="205104" algn="l"/>
              </a:tabLst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복제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백업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전략</a:t>
            </a:r>
            <a:endParaRPr sz="15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동기화</a:t>
            </a:r>
            <a:r>
              <a:rPr sz="1050" spc="-160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150" spc="-160" dirty="0">
                <a:solidFill>
                  <a:srgbClr val="333333"/>
                </a:solidFill>
                <a:latin typeface="Dotum"/>
                <a:cs typeface="Dotum"/>
              </a:rPr>
              <a:t>복제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자동화된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백업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정책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장애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시나리오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endParaRPr sz="1150">
              <a:latin typeface="Dotum"/>
              <a:cs typeface="Dotum"/>
            </a:endParaRPr>
          </a:p>
          <a:p>
            <a:pPr marL="205104" indent="-192405">
              <a:lnSpc>
                <a:spcPct val="100000"/>
              </a:lnSpc>
              <a:spcBef>
                <a:spcPts val="919"/>
              </a:spcBef>
              <a:buSzPct val="87096"/>
              <a:buFont typeface="Segoe UI"/>
              <a:buAutoNum type="arabicPeriod" startAt="5"/>
              <a:tabLst>
                <a:tab pos="205104" algn="l"/>
              </a:tabLst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통합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모니터링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endParaRPr sz="15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멀티클라우드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모니터링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통합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대시보드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알림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→</a:t>
            </a:r>
            <a:r>
              <a:rPr sz="105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추적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최적화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9" name="object 29">
            <a:extLst>
              <a:ext uri="{FF2B5EF4-FFF2-40B4-BE49-F238E27FC236}">
                <a16:creationId xmlns:a16="http://schemas.microsoft.com/office/drawing/2014/main" id="{7F434A18-2BB5-07F5-5FD4-C6D63E3F4926}"/>
              </a:ext>
            </a:extLst>
          </p:cNvPr>
          <p:cNvGrpSpPr/>
          <p:nvPr/>
        </p:nvGrpSpPr>
        <p:grpSpPr>
          <a:xfrm>
            <a:off x="0" y="4605241"/>
            <a:ext cx="12192000" cy="1104900"/>
            <a:chOff x="0" y="7296149"/>
            <a:chExt cx="12192000" cy="1104900"/>
          </a:xfrm>
        </p:grpSpPr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145356FF-097D-FA85-006F-A77954A72943}"/>
                </a:ext>
              </a:extLst>
            </p:cNvPr>
            <p:cNvSpPr/>
            <p:nvPr/>
          </p:nvSpPr>
          <p:spPr>
            <a:xfrm>
              <a:off x="0" y="7296149"/>
              <a:ext cx="12192000" cy="1104900"/>
            </a:xfrm>
            <a:custGeom>
              <a:avLst/>
              <a:gdLst/>
              <a:ahLst/>
              <a:cxnLst/>
              <a:rect l="l" t="t" r="r" b="b"/>
              <a:pathLst>
                <a:path w="12192000" h="1104900">
                  <a:moveTo>
                    <a:pt x="12191999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1048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>
              <a:extLst>
                <a:ext uri="{FF2B5EF4-FFF2-40B4-BE49-F238E27FC236}">
                  <a16:creationId xmlns:a16="http://schemas.microsoft.com/office/drawing/2014/main" id="{67F870AE-7838-86C1-D099-334DEA606A4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99" y="7496174"/>
              <a:ext cx="128587" cy="171449"/>
            </a:xfrm>
            <a:prstGeom prst="rect">
              <a:avLst/>
            </a:prstGeom>
          </p:spPr>
        </p:pic>
      </p:grpSp>
      <p:sp>
        <p:nvSpPr>
          <p:cNvPr id="32" name="object 32">
            <a:extLst>
              <a:ext uri="{FF2B5EF4-FFF2-40B4-BE49-F238E27FC236}">
                <a16:creationId xmlns:a16="http://schemas.microsoft.com/office/drawing/2014/main" id="{01C5CE22-C894-D5A6-7461-C4DFCC308BD5}"/>
              </a:ext>
            </a:extLst>
          </p:cNvPr>
          <p:cNvSpPr txBox="1"/>
          <p:nvPr/>
        </p:nvSpPr>
        <p:spPr>
          <a:xfrm>
            <a:off x="573087" y="4748485"/>
            <a:ext cx="153987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종합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실습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20" dirty="0">
                <a:solidFill>
                  <a:srgbClr val="333333"/>
                </a:solidFill>
                <a:latin typeface="Dotum"/>
                <a:cs typeface="Dotum"/>
              </a:rPr>
              <a:t>체크리스트</a:t>
            </a:r>
            <a:endParaRPr sz="1550">
              <a:latin typeface="Dotum"/>
              <a:cs typeface="Dotum"/>
            </a:endParaRPr>
          </a:p>
        </p:txBody>
      </p:sp>
      <p:grpSp>
        <p:nvGrpSpPr>
          <p:cNvPr id="33" name="object 33">
            <a:extLst>
              <a:ext uri="{FF2B5EF4-FFF2-40B4-BE49-F238E27FC236}">
                <a16:creationId xmlns:a16="http://schemas.microsoft.com/office/drawing/2014/main" id="{0BFAD7D8-B4A7-E615-E304-C59B356C5331}"/>
              </a:ext>
            </a:extLst>
          </p:cNvPr>
          <p:cNvGrpSpPr/>
          <p:nvPr/>
        </p:nvGrpSpPr>
        <p:grpSpPr>
          <a:xfrm>
            <a:off x="609599" y="5148167"/>
            <a:ext cx="5619750" cy="361950"/>
            <a:chOff x="609599" y="7839075"/>
            <a:chExt cx="5619750" cy="361950"/>
          </a:xfrm>
        </p:grpSpPr>
        <p:pic>
          <p:nvPicPr>
            <p:cNvPr id="34" name="object 34">
              <a:extLst>
                <a:ext uri="{FF2B5EF4-FFF2-40B4-BE49-F238E27FC236}">
                  <a16:creationId xmlns:a16="http://schemas.microsoft.com/office/drawing/2014/main" id="{DE35B538-B0A1-FADD-4AAD-C9F4221DDA0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7839075"/>
              <a:ext cx="133349" cy="133349"/>
            </a:xfrm>
            <a:prstGeom prst="rect">
              <a:avLst/>
            </a:prstGeom>
          </p:spPr>
        </p:pic>
        <p:pic>
          <p:nvPicPr>
            <p:cNvPr id="35" name="object 35">
              <a:extLst>
                <a:ext uri="{FF2B5EF4-FFF2-40B4-BE49-F238E27FC236}">
                  <a16:creationId xmlns:a16="http://schemas.microsoft.com/office/drawing/2014/main" id="{B3164663-AF55-FBEF-7BDE-F4F513C1D64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8067675"/>
              <a:ext cx="133349" cy="133349"/>
            </a:xfrm>
            <a:prstGeom prst="rect">
              <a:avLst/>
            </a:prstGeom>
          </p:spPr>
        </p:pic>
        <p:pic>
          <p:nvPicPr>
            <p:cNvPr id="36" name="object 36">
              <a:extLst>
                <a:ext uri="{FF2B5EF4-FFF2-40B4-BE49-F238E27FC236}">
                  <a16:creationId xmlns:a16="http://schemas.microsoft.com/office/drawing/2014/main" id="{4F3B8032-BEB6-4186-6436-A19EE3883C2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9" y="7839075"/>
              <a:ext cx="133349" cy="133349"/>
            </a:xfrm>
            <a:prstGeom prst="rect">
              <a:avLst/>
            </a:prstGeom>
          </p:spPr>
        </p:pic>
        <p:pic>
          <p:nvPicPr>
            <p:cNvPr id="37" name="object 37">
              <a:extLst>
                <a:ext uri="{FF2B5EF4-FFF2-40B4-BE49-F238E27FC236}">
                  <a16:creationId xmlns:a16="http://schemas.microsoft.com/office/drawing/2014/main" id="{6DE1060F-F783-302F-F16A-792B74AEE68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9" y="8067675"/>
              <a:ext cx="133349" cy="133349"/>
            </a:xfrm>
            <a:prstGeom prst="rect">
              <a:avLst/>
            </a:prstGeom>
          </p:spPr>
        </p:pic>
      </p:grpSp>
      <p:sp>
        <p:nvSpPr>
          <p:cNvPr id="38" name="object 38">
            <a:extLst>
              <a:ext uri="{FF2B5EF4-FFF2-40B4-BE49-F238E27FC236}">
                <a16:creationId xmlns:a16="http://schemas.microsoft.com/office/drawing/2014/main" id="{F7CF979E-A6EB-AEB9-8AE6-0F9AADBF5214}"/>
              </a:ext>
            </a:extLst>
          </p:cNvPr>
          <p:cNvSpPr txBox="1"/>
          <p:nvPr/>
        </p:nvSpPr>
        <p:spPr>
          <a:xfrm>
            <a:off x="806449" y="5065134"/>
            <a:ext cx="187515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두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환경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연결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성공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고가용성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웹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완료</a:t>
            </a:r>
            <a:endParaRPr sz="1350">
              <a:latin typeface="Dotum"/>
              <a:cs typeface="Dotum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8C4FEFD-7F94-1379-F185-B51680527DB4}"/>
              </a:ext>
            </a:extLst>
          </p:cNvPr>
          <p:cNvSpPr txBox="1"/>
          <p:nvPr/>
        </p:nvSpPr>
        <p:spPr>
          <a:xfrm>
            <a:off x="6292849" y="5065134"/>
            <a:ext cx="173482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복제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백업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장애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복구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시나리오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성공</a:t>
            </a:r>
            <a:endParaRPr sz="1350">
              <a:latin typeface="Dotum"/>
              <a:cs typeface="Dotum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F16692D0-F2AD-274A-DF80-5BAC278EA041}"/>
              </a:ext>
            </a:extLst>
          </p:cNvPr>
          <p:cNvSpPr txBox="1"/>
          <p:nvPr/>
        </p:nvSpPr>
        <p:spPr>
          <a:xfrm>
            <a:off x="8382000" y="6512430"/>
            <a:ext cx="36988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클라우드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실무력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강화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기초과정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|</a:t>
            </a:r>
            <a:r>
              <a:rPr sz="1050" spc="15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트러블슈팅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및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종합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실습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80" dirty="0">
                <a:solidFill>
                  <a:srgbClr val="666666"/>
                </a:solidFill>
                <a:latin typeface="Dotum"/>
                <a:cs typeface="Dotum"/>
              </a:rPr>
              <a:t>시나리오</a:t>
            </a:r>
            <a:endParaRPr sz="1150" dirty="0">
              <a:latin typeface="Dotum"/>
              <a:cs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161373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947" rIns="0" bIns="0" rtlCol="0">
            <a:spAutoFit/>
          </a:bodyPr>
          <a:lstStyle/>
          <a:p>
            <a:pPr marL="4255135">
              <a:lnSpc>
                <a:spcPct val="100000"/>
              </a:lnSpc>
              <a:spcBef>
                <a:spcPts val="125"/>
              </a:spcBef>
            </a:pPr>
            <a:r>
              <a:rPr spc="-484" dirty="0">
                <a:solidFill>
                  <a:srgbClr val="2562EB"/>
                </a:solidFill>
              </a:rPr>
              <a:t>전체</a:t>
            </a:r>
            <a:r>
              <a:rPr spc="-245" dirty="0">
                <a:solidFill>
                  <a:srgbClr val="2562EB"/>
                </a:solidFill>
              </a:rPr>
              <a:t> </a:t>
            </a:r>
            <a:r>
              <a:rPr spc="-484" dirty="0">
                <a:solidFill>
                  <a:srgbClr val="2562EB"/>
                </a:solidFill>
              </a:rPr>
              <a:t>개요</a:t>
            </a:r>
            <a:r>
              <a:rPr spc="-235" dirty="0">
                <a:solidFill>
                  <a:srgbClr val="2562EB"/>
                </a:solidFill>
              </a:rPr>
              <a:t> </a:t>
            </a:r>
            <a:r>
              <a:rPr spc="-484" dirty="0">
                <a:solidFill>
                  <a:srgbClr val="2562EB"/>
                </a:solidFill>
              </a:rPr>
              <a:t>및</a:t>
            </a:r>
            <a:r>
              <a:rPr spc="-229" dirty="0">
                <a:solidFill>
                  <a:srgbClr val="2562EB"/>
                </a:solidFill>
              </a:rPr>
              <a:t> </a:t>
            </a:r>
            <a:r>
              <a:rPr spc="-484" dirty="0">
                <a:solidFill>
                  <a:srgbClr val="2562EB"/>
                </a:solidFill>
              </a:rPr>
              <a:t>학습</a:t>
            </a:r>
            <a:r>
              <a:rPr spc="-235" dirty="0">
                <a:solidFill>
                  <a:srgbClr val="2562EB"/>
                </a:solidFill>
              </a:rPr>
              <a:t> </a:t>
            </a:r>
            <a:r>
              <a:rPr spc="-509" dirty="0">
                <a:solidFill>
                  <a:srgbClr val="2562EB"/>
                </a:solidFill>
              </a:rPr>
              <a:t>로드맵</a:t>
            </a:r>
          </a:p>
        </p:txBody>
      </p:sp>
      <p:sp>
        <p:nvSpPr>
          <p:cNvPr id="4" name="object 4"/>
          <p:cNvSpPr/>
          <p:nvPr/>
        </p:nvSpPr>
        <p:spPr>
          <a:xfrm>
            <a:off x="533399" y="1904999"/>
            <a:ext cx="38100" cy="685800"/>
          </a:xfrm>
          <a:custGeom>
            <a:avLst/>
            <a:gdLst/>
            <a:ahLst/>
            <a:cxnLst/>
            <a:rect l="l" t="t" r="r" b="b"/>
            <a:pathLst>
              <a:path w="38100" h="685800">
                <a:moveTo>
                  <a:pt x="380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38099" y="0"/>
                </a:lnTo>
                <a:lnTo>
                  <a:pt x="38099" y="6857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399" y="2781299"/>
            <a:ext cx="38100" cy="685800"/>
          </a:xfrm>
          <a:custGeom>
            <a:avLst/>
            <a:gdLst/>
            <a:ahLst/>
            <a:cxnLst/>
            <a:rect l="l" t="t" r="r" b="b"/>
            <a:pathLst>
              <a:path w="38100" h="685800">
                <a:moveTo>
                  <a:pt x="380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38099" y="0"/>
                </a:lnTo>
                <a:lnTo>
                  <a:pt x="38099" y="6857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399" y="3657599"/>
            <a:ext cx="38100" cy="685800"/>
          </a:xfrm>
          <a:custGeom>
            <a:avLst/>
            <a:gdLst/>
            <a:ahLst/>
            <a:cxnLst/>
            <a:rect l="l" t="t" r="r" b="b"/>
            <a:pathLst>
              <a:path w="38100" h="685800">
                <a:moveTo>
                  <a:pt x="380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38099" y="0"/>
                </a:lnTo>
                <a:lnTo>
                  <a:pt x="38099" y="6857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399" y="4533899"/>
            <a:ext cx="38100" cy="685800"/>
          </a:xfrm>
          <a:custGeom>
            <a:avLst/>
            <a:gdLst/>
            <a:ahLst/>
            <a:cxnLst/>
            <a:rect l="l" t="t" r="r" b="b"/>
            <a:pathLst>
              <a:path w="38100" h="685800">
                <a:moveTo>
                  <a:pt x="380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38099" y="0"/>
                </a:lnTo>
                <a:lnTo>
                  <a:pt x="38099" y="6857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0700" y="1344574"/>
            <a:ext cx="3416935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409" dirty="0">
                <a:solidFill>
                  <a:srgbClr val="1D40AF"/>
                </a:solidFill>
                <a:latin typeface="Dotum"/>
                <a:cs typeface="Dotum"/>
              </a:rPr>
              <a:t>클라우드</a:t>
            </a:r>
            <a:r>
              <a:rPr sz="2050" spc="-19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800" b="1" spc="-220" dirty="0">
                <a:solidFill>
                  <a:srgbClr val="1D40AF"/>
                </a:solidFill>
                <a:latin typeface="Segoe UI"/>
                <a:cs typeface="Segoe UI"/>
              </a:rPr>
              <a:t>3</a:t>
            </a:r>
            <a:r>
              <a:rPr sz="2050" spc="-220" dirty="0">
                <a:solidFill>
                  <a:srgbClr val="1D40AF"/>
                </a:solidFill>
                <a:latin typeface="Dotum"/>
                <a:cs typeface="Dotum"/>
              </a:rPr>
              <a:t>대</a:t>
            </a:r>
            <a:r>
              <a:rPr sz="2050" spc="-18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2050" spc="-409" dirty="0">
                <a:solidFill>
                  <a:srgbClr val="1D40AF"/>
                </a:solidFill>
                <a:latin typeface="Dotum"/>
                <a:cs typeface="Dotum"/>
              </a:rPr>
              <a:t>플랫폼</a:t>
            </a:r>
            <a:r>
              <a:rPr sz="2050" spc="-19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2050" spc="-409" dirty="0">
                <a:solidFill>
                  <a:srgbClr val="1D40AF"/>
                </a:solidFill>
                <a:latin typeface="Dotum"/>
                <a:cs typeface="Dotum"/>
              </a:rPr>
              <a:t>실습</a:t>
            </a:r>
            <a:r>
              <a:rPr sz="2050" spc="-18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2050" spc="-409" dirty="0">
                <a:solidFill>
                  <a:srgbClr val="1D40AF"/>
                </a:solidFill>
                <a:latin typeface="Dotum"/>
                <a:cs typeface="Dotum"/>
              </a:rPr>
              <a:t>교육</a:t>
            </a:r>
            <a:r>
              <a:rPr sz="2050" spc="-18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2050" spc="-434" dirty="0">
                <a:solidFill>
                  <a:srgbClr val="1D40AF"/>
                </a:solidFill>
                <a:latin typeface="Dotum"/>
                <a:cs typeface="Dotum"/>
              </a:rPr>
              <a:t>구성</a:t>
            </a:r>
            <a:endParaRPr sz="2050" dirty="0">
              <a:latin typeface="Dotum"/>
              <a:cs typeface="Dot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4374" y="1904999"/>
            <a:ext cx="381000" cy="381000"/>
            <a:chOff x="714374" y="1904999"/>
            <a:chExt cx="381000" cy="381000"/>
          </a:xfrm>
        </p:grpSpPr>
        <p:sp>
          <p:nvSpPr>
            <p:cNvPr id="10" name="object 10"/>
            <p:cNvSpPr/>
            <p:nvPr/>
          </p:nvSpPr>
          <p:spPr>
            <a:xfrm>
              <a:off x="714374" y="1904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4" y="2000249"/>
              <a:ext cx="238124" cy="1907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35074" y="1940686"/>
            <a:ext cx="218122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dirty="0">
                <a:solidFill>
                  <a:srgbClr val="333333"/>
                </a:solidFill>
                <a:latin typeface="Segoe UI"/>
                <a:cs typeface="Segoe UI"/>
              </a:rPr>
              <a:t>Chapter</a:t>
            </a:r>
            <a:r>
              <a:rPr sz="1500" b="1" spc="-4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333333"/>
                </a:solidFill>
                <a:latin typeface="Segoe UI"/>
                <a:cs typeface="Segoe UI"/>
              </a:rPr>
              <a:t>1:</a:t>
            </a:r>
            <a:r>
              <a:rPr sz="1500" b="1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333333"/>
                </a:solidFill>
                <a:latin typeface="Segoe UI"/>
                <a:cs typeface="Segoe UI"/>
              </a:rPr>
              <a:t>IAM</a:t>
            </a:r>
            <a:r>
              <a:rPr sz="1500" b="1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700" spc="-325" dirty="0">
                <a:solidFill>
                  <a:srgbClr val="333333"/>
                </a:solidFill>
                <a:latin typeface="Dotum"/>
                <a:cs typeface="Dotum"/>
              </a:rPr>
              <a:t>통합</a:t>
            </a:r>
            <a:r>
              <a:rPr sz="1700" spc="-15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333333"/>
                </a:solidFill>
                <a:latin typeface="Dotum"/>
                <a:cs typeface="Dotum"/>
              </a:rPr>
              <a:t>이해</a:t>
            </a:r>
            <a:endParaRPr sz="1700" dirty="0">
              <a:latin typeface="Dotum"/>
              <a:cs typeface="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5074" y="2348738"/>
            <a:ext cx="319341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4A5462"/>
                </a:solidFill>
                <a:latin typeface="Dotum"/>
                <a:cs typeface="Dotum"/>
              </a:rPr>
              <a:t>계정</a:t>
            </a:r>
            <a:r>
              <a:rPr sz="1350" spc="-114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4A5462"/>
                </a:solidFill>
                <a:latin typeface="Dotum"/>
                <a:cs typeface="Dotum"/>
              </a:rPr>
              <a:t>구조</a:t>
            </a:r>
            <a:r>
              <a:rPr sz="1200" spc="-180" dirty="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sz="1200" spc="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350" spc="-190" dirty="0">
                <a:solidFill>
                  <a:srgbClr val="4A5462"/>
                </a:solidFill>
                <a:latin typeface="Dotum"/>
                <a:cs typeface="Dotum"/>
              </a:rPr>
              <a:t>사용자</a:t>
            </a:r>
            <a:r>
              <a:rPr sz="1200" spc="-190" dirty="0">
                <a:solidFill>
                  <a:srgbClr val="4A5462"/>
                </a:solidFill>
                <a:latin typeface="Segoe UI"/>
                <a:cs typeface="Segoe UI"/>
              </a:rPr>
              <a:t>/</a:t>
            </a:r>
            <a:r>
              <a:rPr sz="1350" spc="-190" dirty="0">
                <a:solidFill>
                  <a:srgbClr val="4A5462"/>
                </a:solidFill>
                <a:latin typeface="Dotum"/>
                <a:cs typeface="Dotum"/>
              </a:rPr>
              <a:t>그룹</a:t>
            </a:r>
            <a:r>
              <a:rPr sz="1200" spc="-190" dirty="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sz="1200" spc="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350" spc="-180" dirty="0">
                <a:solidFill>
                  <a:srgbClr val="4A5462"/>
                </a:solidFill>
                <a:latin typeface="Dotum"/>
                <a:cs typeface="Dotum"/>
              </a:rPr>
              <a:t>정책</a:t>
            </a:r>
            <a:r>
              <a:rPr sz="1200" spc="-180" dirty="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sz="1200" spc="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MFA,</a:t>
            </a:r>
            <a:r>
              <a:rPr sz="1200" spc="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4A5462"/>
                </a:solidFill>
                <a:latin typeface="Dotum"/>
                <a:cs typeface="Dotum"/>
              </a:rPr>
              <a:t>최소</a:t>
            </a:r>
            <a:r>
              <a:rPr sz="1350" spc="-114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4A5462"/>
                </a:solidFill>
                <a:latin typeface="Dotum"/>
                <a:cs typeface="Dotum"/>
              </a:rPr>
              <a:t>권한</a:t>
            </a:r>
            <a:r>
              <a:rPr sz="1350" spc="-114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4A5462"/>
                </a:solidFill>
                <a:latin typeface="Dotum"/>
                <a:cs typeface="Dotum"/>
              </a:rPr>
              <a:t>원칙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4374" y="2781299"/>
            <a:ext cx="381000" cy="381000"/>
            <a:chOff x="714374" y="2781299"/>
            <a:chExt cx="381000" cy="381000"/>
          </a:xfrm>
        </p:grpSpPr>
        <p:sp>
          <p:nvSpPr>
            <p:cNvPr id="15" name="object 15"/>
            <p:cNvSpPr/>
            <p:nvPr/>
          </p:nvSpPr>
          <p:spPr>
            <a:xfrm>
              <a:off x="714374" y="27812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624" y="2888456"/>
              <a:ext cx="190499" cy="16668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35074" y="2816986"/>
            <a:ext cx="3228975" cy="640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dirty="0">
                <a:solidFill>
                  <a:srgbClr val="333333"/>
                </a:solidFill>
                <a:latin typeface="Segoe UI"/>
                <a:cs typeface="Segoe UI"/>
              </a:rPr>
              <a:t>Chapter</a:t>
            </a:r>
            <a:r>
              <a:rPr sz="1500" b="1" spc="-5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333333"/>
                </a:solidFill>
                <a:latin typeface="Segoe UI"/>
                <a:cs typeface="Segoe UI"/>
              </a:rPr>
              <a:t>2:</a:t>
            </a:r>
            <a:r>
              <a:rPr sz="1500" b="1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700" spc="-325" dirty="0">
                <a:solidFill>
                  <a:srgbClr val="333333"/>
                </a:solidFill>
                <a:latin typeface="Dotum"/>
                <a:cs typeface="Dotum"/>
              </a:rPr>
              <a:t>가상머신</a:t>
            </a:r>
            <a:r>
              <a:rPr sz="1700" spc="-15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endParaRPr sz="170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VM</a:t>
            </a:r>
            <a:r>
              <a:rPr sz="1200" spc="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350" spc="-180" dirty="0">
                <a:solidFill>
                  <a:srgbClr val="4A5462"/>
                </a:solidFill>
                <a:latin typeface="Dotum"/>
                <a:cs typeface="Dotum"/>
              </a:rPr>
              <a:t>생성</a:t>
            </a:r>
            <a:r>
              <a:rPr sz="1200" spc="-180" dirty="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350" spc="-220" dirty="0">
                <a:solidFill>
                  <a:srgbClr val="4A5462"/>
                </a:solidFill>
                <a:latin typeface="Dotum"/>
                <a:cs typeface="Dotum"/>
              </a:rPr>
              <a:t>로드밸런싱</a:t>
            </a:r>
            <a:r>
              <a:rPr sz="1200" spc="-220" dirty="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350" spc="-229" dirty="0">
                <a:solidFill>
                  <a:srgbClr val="4A5462"/>
                </a:solidFill>
                <a:latin typeface="Dotum"/>
                <a:cs typeface="Dotum"/>
              </a:rPr>
              <a:t>오토스케일링</a:t>
            </a:r>
            <a:r>
              <a:rPr sz="1200" spc="-229" dirty="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sz="1200" spc="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4A5462"/>
                </a:solidFill>
                <a:latin typeface="Dotum"/>
                <a:cs typeface="Dotum"/>
              </a:rPr>
              <a:t>고가용성</a:t>
            </a:r>
            <a:r>
              <a:rPr sz="1350" spc="-100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4A5462"/>
                </a:solidFill>
                <a:latin typeface="Dotum"/>
                <a:cs typeface="Dotum"/>
              </a:rPr>
              <a:t>구성</a:t>
            </a:r>
            <a:endParaRPr sz="1350" dirty="0">
              <a:latin typeface="Dotum"/>
              <a:cs typeface="Dot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14374" y="3657599"/>
            <a:ext cx="381000" cy="381000"/>
            <a:chOff x="714374" y="3657599"/>
            <a:chExt cx="381000" cy="381000"/>
          </a:xfrm>
        </p:grpSpPr>
        <p:sp>
          <p:nvSpPr>
            <p:cNvPr id="19" name="object 19"/>
            <p:cNvSpPr/>
            <p:nvPr/>
          </p:nvSpPr>
          <p:spPr>
            <a:xfrm>
              <a:off x="714374" y="3657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149" y="3752849"/>
              <a:ext cx="166687" cy="1904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235074" y="3693286"/>
            <a:ext cx="3014980" cy="640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dirty="0">
                <a:solidFill>
                  <a:srgbClr val="333333"/>
                </a:solidFill>
                <a:latin typeface="Segoe UI"/>
                <a:cs typeface="Segoe UI"/>
              </a:rPr>
              <a:t>Chapter</a:t>
            </a:r>
            <a:r>
              <a:rPr sz="1500" b="1" spc="-5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333333"/>
                </a:solidFill>
                <a:latin typeface="Segoe UI"/>
                <a:cs typeface="Segoe UI"/>
              </a:rPr>
              <a:t>3:</a:t>
            </a:r>
            <a:r>
              <a:rPr sz="1500" b="1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700" spc="-325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700" spc="-15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endParaRPr sz="170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350" spc="-180" dirty="0">
                <a:solidFill>
                  <a:srgbClr val="4A5462"/>
                </a:solidFill>
                <a:latin typeface="Dotum"/>
                <a:cs typeface="Dotum"/>
              </a:rPr>
              <a:t>버킷</a:t>
            </a:r>
            <a:r>
              <a:rPr sz="1200" spc="-180" dirty="0">
                <a:solidFill>
                  <a:srgbClr val="4A5462"/>
                </a:solidFill>
                <a:latin typeface="Segoe UI"/>
                <a:cs typeface="Segoe UI"/>
              </a:rPr>
              <a:t>/</a:t>
            </a:r>
            <a:r>
              <a:rPr sz="1350" spc="-180" dirty="0">
                <a:solidFill>
                  <a:srgbClr val="4A5462"/>
                </a:solidFill>
                <a:latin typeface="Dotum"/>
                <a:cs typeface="Dotum"/>
              </a:rPr>
              <a:t>계정</a:t>
            </a:r>
            <a:r>
              <a:rPr sz="1200" spc="-180" dirty="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sz="1200" spc="3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350" spc="-229" dirty="0">
                <a:solidFill>
                  <a:srgbClr val="4A5462"/>
                </a:solidFill>
                <a:latin typeface="Dotum"/>
                <a:cs typeface="Dotum"/>
              </a:rPr>
              <a:t>라이프사이클</a:t>
            </a:r>
            <a:r>
              <a:rPr sz="1200" spc="-229" dirty="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sz="1200" spc="4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4A5462"/>
                </a:solidFill>
                <a:latin typeface="Dotum"/>
                <a:cs typeface="Dotum"/>
              </a:rPr>
              <a:t>비용</a:t>
            </a:r>
            <a:r>
              <a:rPr sz="1350" spc="-8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4A5462"/>
                </a:solidFill>
                <a:latin typeface="Dotum"/>
                <a:cs typeface="Dotum"/>
              </a:rPr>
              <a:t>최적화</a:t>
            </a:r>
            <a:r>
              <a:rPr sz="1200" spc="-200" dirty="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sz="1200" spc="4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350" spc="-280" dirty="0">
                <a:solidFill>
                  <a:srgbClr val="4A5462"/>
                </a:solidFill>
                <a:latin typeface="Dotum"/>
                <a:cs typeface="Dotum"/>
              </a:rPr>
              <a:t>접근제어</a:t>
            </a:r>
            <a:endParaRPr sz="1350" dirty="0">
              <a:latin typeface="Dotum"/>
              <a:cs typeface="Dotu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14374" y="4533899"/>
            <a:ext cx="381000" cy="381000"/>
            <a:chOff x="714374" y="4533899"/>
            <a:chExt cx="381000" cy="381000"/>
          </a:xfrm>
        </p:grpSpPr>
        <p:sp>
          <p:nvSpPr>
            <p:cNvPr id="23" name="object 23"/>
            <p:cNvSpPr/>
            <p:nvPr/>
          </p:nvSpPr>
          <p:spPr>
            <a:xfrm>
              <a:off x="714374" y="4533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0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574" y="4629149"/>
              <a:ext cx="238124" cy="19049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235074" y="4569586"/>
            <a:ext cx="3024505" cy="640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dirty="0">
                <a:solidFill>
                  <a:srgbClr val="333333"/>
                </a:solidFill>
                <a:latin typeface="Segoe UI"/>
                <a:cs typeface="Segoe UI"/>
              </a:rPr>
              <a:t>Chapter</a:t>
            </a:r>
            <a:r>
              <a:rPr sz="1500" b="1" spc="-5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333333"/>
                </a:solidFill>
                <a:latin typeface="Segoe UI"/>
                <a:cs typeface="Segoe UI"/>
              </a:rPr>
              <a:t>4:</a:t>
            </a:r>
            <a:r>
              <a:rPr sz="1500" b="1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700" spc="-325" dirty="0">
                <a:solidFill>
                  <a:srgbClr val="333333"/>
                </a:solidFill>
                <a:latin typeface="Dotum"/>
                <a:cs typeface="Dotum"/>
              </a:rPr>
              <a:t>네트워크</a:t>
            </a:r>
            <a:r>
              <a:rPr sz="1700" spc="-15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endParaRPr sz="170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VPC/VNet,</a:t>
            </a:r>
            <a:r>
              <a:rPr sz="1200" spc="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350" spc="-200" dirty="0">
                <a:solidFill>
                  <a:srgbClr val="4A5462"/>
                </a:solidFill>
                <a:latin typeface="Dotum"/>
                <a:cs typeface="Dotum"/>
              </a:rPr>
              <a:t>서브넷</a:t>
            </a:r>
            <a:r>
              <a:rPr sz="1200" spc="-200" dirty="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sz="1200" spc="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350" spc="-215" dirty="0">
                <a:solidFill>
                  <a:srgbClr val="4A5462"/>
                </a:solidFill>
                <a:latin typeface="Dotum"/>
                <a:cs typeface="Dotum"/>
              </a:rPr>
              <a:t>보안그룹</a:t>
            </a:r>
            <a:r>
              <a:rPr sz="1200" spc="-215" dirty="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sz="1200" spc="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350" spc="-200" dirty="0">
                <a:solidFill>
                  <a:srgbClr val="4A5462"/>
                </a:solidFill>
                <a:latin typeface="Dotum"/>
                <a:cs typeface="Dotum"/>
              </a:rPr>
              <a:t>방화벽</a:t>
            </a:r>
            <a:r>
              <a:rPr sz="1200" spc="-200" dirty="0">
                <a:solidFill>
                  <a:srgbClr val="4A5462"/>
                </a:solidFill>
                <a:latin typeface="Segoe UI"/>
                <a:cs typeface="Segoe UI"/>
              </a:rPr>
              <a:t>,</a:t>
            </a:r>
            <a:r>
              <a:rPr sz="1200" spc="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DNS</a:t>
            </a:r>
            <a:r>
              <a:rPr sz="1200" spc="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350" spc="-285" dirty="0">
                <a:solidFill>
                  <a:srgbClr val="4A5462"/>
                </a:solidFill>
                <a:latin typeface="Dotum"/>
                <a:cs typeface="Dotum"/>
              </a:rPr>
              <a:t>구성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95999" y="3447227"/>
            <a:ext cx="5410200" cy="2019300"/>
          </a:xfrm>
          <a:custGeom>
            <a:avLst/>
            <a:gdLst/>
            <a:ahLst/>
            <a:cxnLst/>
            <a:rect l="l" t="t" r="r" b="b"/>
            <a:pathLst>
              <a:path w="5410200" h="2019300">
                <a:moveTo>
                  <a:pt x="5339003" y="2019299"/>
                </a:moveTo>
                <a:lnTo>
                  <a:pt x="71196" y="2019299"/>
                </a:lnTo>
                <a:lnTo>
                  <a:pt x="66241" y="2018811"/>
                </a:lnTo>
                <a:lnTo>
                  <a:pt x="29705" y="2003676"/>
                </a:lnTo>
                <a:lnTo>
                  <a:pt x="3885" y="1967636"/>
                </a:lnTo>
                <a:lnTo>
                  <a:pt x="0" y="1948103"/>
                </a:lnTo>
                <a:lnTo>
                  <a:pt x="0" y="19430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5339003" y="0"/>
                </a:lnTo>
                <a:lnTo>
                  <a:pt x="5380493" y="15621"/>
                </a:lnTo>
                <a:lnTo>
                  <a:pt x="5406312" y="51661"/>
                </a:lnTo>
                <a:lnTo>
                  <a:pt x="5410198" y="71196"/>
                </a:lnTo>
                <a:lnTo>
                  <a:pt x="5410198" y="1948103"/>
                </a:lnTo>
                <a:lnTo>
                  <a:pt x="5394576" y="1989593"/>
                </a:lnTo>
                <a:lnTo>
                  <a:pt x="5358537" y="2015413"/>
                </a:lnTo>
                <a:lnTo>
                  <a:pt x="5343957" y="2018811"/>
                </a:lnTo>
                <a:lnTo>
                  <a:pt x="5339003" y="20192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6235699" y="1344574"/>
            <a:ext cx="1624330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409" dirty="0">
                <a:solidFill>
                  <a:srgbClr val="1D40AF"/>
                </a:solidFill>
                <a:latin typeface="Dotum"/>
                <a:cs typeface="Dotum"/>
              </a:rPr>
              <a:t>순환</a:t>
            </a:r>
            <a:r>
              <a:rPr sz="2050" spc="-19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2050" spc="-409" dirty="0">
                <a:solidFill>
                  <a:srgbClr val="1D40AF"/>
                </a:solidFill>
                <a:latin typeface="Dotum"/>
                <a:cs typeface="Dotum"/>
              </a:rPr>
              <a:t>학습</a:t>
            </a:r>
            <a:r>
              <a:rPr sz="2050" spc="-19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2050" spc="-434" dirty="0">
                <a:solidFill>
                  <a:srgbClr val="1D40AF"/>
                </a:solidFill>
                <a:latin typeface="Dotum"/>
                <a:cs typeface="Dotum"/>
              </a:rPr>
              <a:t>로드맵</a:t>
            </a:r>
            <a:endParaRPr sz="2050">
              <a:latin typeface="Dotum"/>
              <a:cs typeface="Dotum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43649" y="1904999"/>
            <a:ext cx="1162050" cy="1238250"/>
            <a:chOff x="6343649" y="1904999"/>
            <a:chExt cx="1162050" cy="1238250"/>
          </a:xfrm>
        </p:grpSpPr>
        <p:sp>
          <p:nvSpPr>
            <p:cNvPr id="31" name="object 31"/>
            <p:cNvSpPr/>
            <p:nvPr/>
          </p:nvSpPr>
          <p:spPr>
            <a:xfrm>
              <a:off x="6343649" y="1904999"/>
              <a:ext cx="1162050" cy="1238250"/>
            </a:xfrm>
            <a:custGeom>
              <a:avLst/>
              <a:gdLst/>
              <a:ahLst/>
              <a:cxnLst/>
              <a:rect l="l" t="t" r="r" b="b"/>
              <a:pathLst>
                <a:path w="1162050" h="1238250">
                  <a:moveTo>
                    <a:pt x="581024" y="1238249"/>
                  </a:moveTo>
                  <a:lnTo>
                    <a:pt x="538286" y="1236572"/>
                  </a:lnTo>
                  <a:lnTo>
                    <a:pt x="495770" y="1231549"/>
                  </a:lnTo>
                  <a:lnTo>
                    <a:pt x="453716" y="1223205"/>
                  </a:lnTo>
                  <a:lnTo>
                    <a:pt x="412361" y="1211590"/>
                  </a:lnTo>
                  <a:lnTo>
                    <a:pt x="371920" y="1196765"/>
                  </a:lnTo>
                  <a:lnTo>
                    <a:pt x="332603" y="1178807"/>
                  </a:lnTo>
                  <a:lnTo>
                    <a:pt x="294634" y="1157815"/>
                  </a:lnTo>
                  <a:lnTo>
                    <a:pt x="258224" y="1133908"/>
                  </a:lnTo>
                  <a:lnTo>
                    <a:pt x="223563" y="1107212"/>
                  </a:lnTo>
                  <a:lnTo>
                    <a:pt x="190832" y="1077866"/>
                  </a:lnTo>
                  <a:lnTo>
                    <a:pt x="160216" y="1046033"/>
                  </a:lnTo>
                  <a:lnTo>
                    <a:pt x="131886" y="1011893"/>
                  </a:lnTo>
                  <a:lnTo>
                    <a:pt x="105989" y="975625"/>
                  </a:lnTo>
                  <a:lnTo>
                    <a:pt x="82662" y="937418"/>
                  </a:lnTo>
                  <a:lnTo>
                    <a:pt x="62036" y="897486"/>
                  </a:lnTo>
                  <a:lnTo>
                    <a:pt x="44226" y="856053"/>
                  </a:lnTo>
                  <a:lnTo>
                    <a:pt x="29325" y="813337"/>
                  </a:lnTo>
                  <a:lnTo>
                    <a:pt x="17411" y="769560"/>
                  </a:lnTo>
                  <a:lnTo>
                    <a:pt x="8552" y="724967"/>
                  </a:lnTo>
                  <a:lnTo>
                    <a:pt x="2797" y="679809"/>
                  </a:lnTo>
                  <a:lnTo>
                    <a:pt x="174" y="634323"/>
                  </a:lnTo>
                  <a:lnTo>
                    <a:pt x="0" y="619124"/>
                  </a:lnTo>
                  <a:lnTo>
                    <a:pt x="174" y="603926"/>
                  </a:lnTo>
                  <a:lnTo>
                    <a:pt x="2797" y="558440"/>
                  </a:lnTo>
                  <a:lnTo>
                    <a:pt x="8552" y="513282"/>
                  </a:lnTo>
                  <a:lnTo>
                    <a:pt x="17411" y="468689"/>
                  </a:lnTo>
                  <a:lnTo>
                    <a:pt x="29325" y="424912"/>
                  </a:lnTo>
                  <a:lnTo>
                    <a:pt x="44226" y="382195"/>
                  </a:lnTo>
                  <a:lnTo>
                    <a:pt x="62036" y="340763"/>
                  </a:lnTo>
                  <a:lnTo>
                    <a:pt x="82662" y="300830"/>
                  </a:lnTo>
                  <a:lnTo>
                    <a:pt x="105989" y="262623"/>
                  </a:lnTo>
                  <a:lnTo>
                    <a:pt x="131886" y="226356"/>
                  </a:lnTo>
                  <a:lnTo>
                    <a:pt x="160216" y="192216"/>
                  </a:lnTo>
                  <a:lnTo>
                    <a:pt x="190832" y="160383"/>
                  </a:lnTo>
                  <a:lnTo>
                    <a:pt x="223563" y="131037"/>
                  </a:lnTo>
                  <a:lnTo>
                    <a:pt x="258223" y="104341"/>
                  </a:lnTo>
                  <a:lnTo>
                    <a:pt x="294634" y="80434"/>
                  </a:lnTo>
                  <a:lnTo>
                    <a:pt x="332603" y="59442"/>
                  </a:lnTo>
                  <a:lnTo>
                    <a:pt x="371920" y="41483"/>
                  </a:lnTo>
                  <a:lnTo>
                    <a:pt x="412361" y="26659"/>
                  </a:lnTo>
                  <a:lnTo>
                    <a:pt x="453716" y="15044"/>
                  </a:lnTo>
                  <a:lnTo>
                    <a:pt x="495770" y="6700"/>
                  </a:lnTo>
                  <a:lnTo>
                    <a:pt x="538286" y="1677"/>
                  </a:lnTo>
                  <a:lnTo>
                    <a:pt x="581024" y="0"/>
                  </a:lnTo>
                  <a:lnTo>
                    <a:pt x="595288" y="186"/>
                  </a:lnTo>
                  <a:lnTo>
                    <a:pt x="637974" y="2981"/>
                  </a:lnTo>
                  <a:lnTo>
                    <a:pt x="680353" y="9113"/>
                  </a:lnTo>
                  <a:lnTo>
                    <a:pt x="722202" y="18553"/>
                  </a:lnTo>
                  <a:lnTo>
                    <a:pt x="763285" y="31249"/>
                  </a:lnTo>
                  <a:lnTo>
                    <a:pt x="803373" y="47127"/>
                  </a:lnTo>
                  <a:lnTo>
                    <a:pt x="842256" y="66105"/>
                  </a:lnTo>
                  <a:lnTo>
                    <a:pt x="879731" y="88083"/>
                  </a:lnTo>
                  <a:lnTo>
                    <a:pt x="915587" y="112940"/>
                  </a:lnTo>
                  <a:lnTo>
                    <a:pt x="949623" y="140534"/>
                  </a:lnTo>
                  <a:lnTo>
                    <a:pt x="981662" y="170722"/>
                  </a:lnTo>
                  <a:lnTo>
                    <a:pt x="1011536" y="203345"/>
                  </a:lnTo>
                  <a:lnTo>
                    <a:pt x="1039076" y="238223"/>
                  </a:lnTo>
                  <a:lnTo>
                    <a:pt x="1064129" y="275157"/>
                  </a:lnTo>
                  <a:lnTo>
                    <a:pt x="1086565" y="313955"/>
                  </a:lnTo>
                  <a:lnTo>
                    <a:pt x="1106265" y="354414"/>
                  </a:lnTo>
                  <a:lnTo>
                    <a:pt x="1123118" y="396309"/>
                  </a:lnTo>
                  <a:lnTo>
                    <a:pt x="1137031" y="439402"/>
                  </a:lnTo>
                  <a:lnTo>
                    <a:pt x="1147931" y="483469"/>
                  </a:lnTo>
                  <a:lnTo>
                    <a:pt x="1155761" y="528280"/>
                  </a:lnTo>
                  <a:lnTo>
                    <a:pt x="1160476" y="573583"/>
                  </a:lnTo>
                  <a:lnTo>
                    <a:pt x="1162049" y="619124"/>
                  </a:lnTo>
                  <a:lnTo>
                    <a:pt x="1161875" y="634323"/>
                  </a:lnTo>
                  <a:lnTo>
                    <a:pt x="1159252" y="679809"/>
                  </a:lnTo>
                  <a:lnTo>
                    <a:pt x="1153497" y="724967"/>
                  </a:lnTo>
                  <a:lnTo>
                    <a:pt x="1144637" y="769560"/>
                  </a:lnTo>
                  <a:lnTo>
                    <a:pt x="1132723" y="813337"/>
                  </a:lnTo>
                  <a:lnTo>
                    <a:pt x="1117821" y="856053"/>
                  </a:lnTo>
                  <a:lnTo>
                    <a:pt x="1100013" y="897486"/>
                  </a:lnTo>
                  <a:lnTo>
                    <a:pt x="1079387" y="937418"/>
                  </a:lnTo>
                  <a:lnTo>
                    <a:pt x="1056059" y="975625"/>
                  </a:lnTo>
                  <a:lnTo>
                    <a:pt x="1030163" y="1011893"/>
                  </a:lnTo>
                  <a:lnTo>
                    <a:pt x="1001833" y="1046033"/>
                  </a:lnTo>
                  <a:lnTo>
                    <a:pt x="971217" y="1077866"/>
                  </a:lnTo>
                  <a:lnTo>
                    <a:pt x="938486" y="1107212"/>
                  </a:lnTo>
                  <a:lnTo>
                    <a:pt x="903824" y="1133908"/>
                  </a:lnTo>
                  <a:lnTo>
                    <a:pt x="867414" y="1157815"/>
                  </a:lnTo>
                  <a:lnTo>
                    <a:pt x="829445" y="1178807"/>
                  </a:lnTo>
                  <a:lnTo>
                    <a:pt x="790128" y="1196765"/>
                  </a:lnTo>
                  <a:lnTo>
                    <a:pt x="749687" y="1211590"/>
                  </a:lnTo>
                  <a:lnTo>
                    <a:pt x="708332" y="1223205"/>
                  </a:lnTo>
                  <a:lnTo>
                    <a:pt x="666279" y="1231549"/>
                  </a:lnTo>
                  <a:lnTo>
                    <a:pt x="623763" y="1236572"/>
                  </a:lnTo>
                  <a:lnTo>
                    <a:pt x="581024" y="123824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00849" y="2038349"/>
              <a:ext cx="250190" cy="285750"/>
            </a:xfrm>
            <a:custGeom>
              <a:avLst/>
              <a:gdLst/>
              <a:ahLst/>
              <a:cxnLst/>
              <a:rect l="l" t="t" r="r" b="b"/>
              <a:pathLst>
                <a:path w="250190" h="285750">
                  <a:moveTo>
                    <a:pt x="242050" y="285750"/>
                  </a:moveTo>
                  <a:lnTo>
                    <a:pt x="53578" y="285750"/>
                  </a:lnTo>
                  <a:lnTo>
                    <a:pt x="32727" y="281538"/>
                  </a:lnTo>
                  <a:lnTo>
                    <a:pt x="15696" y="270053"/>
                  </a:lnTo>
                  <a:lnTo>
                    <a:pt x="4211" y="253022"/>
                  </a:lnTo>
                  <a:lnTo>
                    <a:pt x="0" y="232171"/>
                  </a:lnTo>
                  <a:lnTo>
                    <a:pt x="0" y="53578"/>
                  </a:lnTo>
                  <a:lnTo>
                    <a:pt x="4211" y="32727"/>
                  </a:lnTo>
                  <a:lnTo>
                    <a:pt x="15696" y="15696"/>
                  </a:lnTo>
                  <a:lnTo>
                    <a:pt x="32727" y="4211"/>
                  </a:lnTo>
                  <a:lnTo>
                    <a:pt x="53578" y="0"/>
                  </a:lnTo>
                  <a:lnTo>
                    <a:pt x="242050" y="0"/>
                  </a:lnTo>
                  <a:lnTo>
                    <a:pt x="250031" y="7980"/>
                  </a:lnTo>
                  <a:lnTo>
                    <a:pt x="250031" y="71437"/>
                  </a:lnTo>
                  <a:lnTo>
                    <a:pt x="75455" y="71437"/>
                  </a:lnTo>
                  <a:lnTo>
                    <a:pt x="71437" y="75455"/>
                  </a:lnTo>
                  <a:lnTo>
                    <a:pt x="71437" y="85278"/>
                  </a:lnTo>
                  <a:lnTo>
                    <a:pt x="75455" y="89296"/>
                  </a:lnTo>
                  <a:lnTo>
                    <a:pt x="250031" y="89296"/>
                  </a:lnTo>
                  <a:lnTo>
                    <a:pt x="250031" y="107156"/>
                  </a:lnTo>
                  <a:lnTo>
                    <a:pt x="75455" y="107156"/>
                  </a:lnTo>
                  <a:lnTo>
                    <a:pt x="71437" y="111174"/>
                  </a:lnTo>
                  <a:lnTo>
                    <a:pt x="71437" y="120997"/>
                  </a:lnTo>
                  <a:lnTo>
                    <a:pt x="75455" y="125015"/>
                  </a:lnTo>
                  <a:lnTo>
                    <a:pt x="250031" y="125015"/>
                  </a:lnTo>
                  <a:lnTo>
                    <a:pt x="250031" y="206331"/>
                  </a:lnTo>
                  <a:lnTo>
                    <a:pt x="242050" y="214312"/>
                  </a:lnTo>
                  <a:lnTo>
                    <a:pt x="43699" y="214312"/>
                  </a:lnTo>
                  <a:lnTo>
                    <a:pt x="35718" y="222293"/>
                  </a:lnTo>
                  <a:lnTo>
                    <a:pt x="35718" y="242050"/>
                  </a:lnTo>
                  <a:lnTo>
                    <a:pt x="43699" y="250031"/>
                  </a:lnTo>
                  <a:lnTo>
                    <a:pt x="242050" y="250031"/>
                  </a:lnTo>
                  <a:lnTo>
                    <a:pt x="250031" y="258012"/>
                  </a:lnTo>
                  <a:lnTo>
                    <a:pt x="250031" y="277769"/>
                  </a:lnTo>
                  <a:lnTo>
                    <a:pt x="242050" y="285750"/>
                  </a:lnTo>
                  <a:close/>
                </a:path>
                <a:path w="250190" h="285750">
                  <a:moveTo>
                    <a:pt x="250031" y="89296"/>
                  </a:moveTo>
                  <a:lnTo>
                    <a:pt x="192434" y="89296"/>
                  </a:lnTo>
                  <a:lnTo>
                    <a:pt x="196453" y="85278"/>
                  </a:lnTo>
                  <a:lnTo>
                    <a:pt x="196453" y="75455"/>
                  </a:lnTo>
                  <a:lnTo>
                    <a:pt x="192434" y="71437"/>
                  </a:lnTo>
                  <a:lnTo>
                    <a:pt x="250031" y="71437"/>
                  </a:lnTo>
                  <a:lnTo>
                    <a:pt x="250031" y="89296"/>
                  </a:lnTo>
                  <a:close/>
                </a:path>
                <a:path w="250190" h="285750">
                  <a:moveTo>
                    <a:pt x="250031" y="125015"/>
                  </a:moveTo>
                  <a:lnTo>
                    <a:pt x="192434" y="125015"/>
                  </a:lnTo>
                  <a:lnTo>
                    <a:pt x="196453" y="120997"/>
                  </a:lnTo>
                  <a:lnTo>
                    <a:pt x="196453" y="111174"/>
                  </a:lnTo>
                  <a:lnTo>
                    <a:pt x="192434" y="107156"/>
                  </a:lnTo>
                  <a:lnTo>
                    <a:pt x="250031" y="107156"/>
                  </a:lnTo>
                  <a:lnTo>
                    <a:pt x="250031" y="125015"/>
                  </a:lnTo>
                  <a:close/>
                </a:path>
                <a:path w="250190" h="285750">
                  <a:moveTo>
                    <a:pt x="232171" y="250031"/>
                  </a:moveTo>
                  <a:lnTo>
                    <a:pt x="196453" y="250031"/>
                  </a:lnTo>
                  <a:lnTo>
                    <a:pt x="196453" y="214312"/>
                  </a:lnTo>
                  <a:lnTo>
                    <a:pt x="232171" y="214312"/>
                  </a:lnTo>
                  <a:lnTo>
                    <a:pt x="232171" y="250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391671" y="2299648"/>
            <a:ext cx="1066165" cy="7207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1550" spc="-335" dirty="0">
                <a:solidFill>
                  <a:srgbClr val="FFFFFF"/>
                </a:solidFill>
                <a:latin typeface="Dotum"/>
                <a:cs typeface="Dotum"/>
              </a:rPr>
              <a:t>이론</a:t>
            </a:r>
            <a:endParaRPr sz="1550">
              <a:latin typeface="Dotum"/>
              <a:cs typeface="Dotum"/>
            </a:endParaRPr>
          </a:p>
          <a:p>
            <a:pPr marL="12700" marR="5080" algn="ctr">
              <a:lnSpc>
                <a:spcPct val="100000"/>
              </a:lnSpc>
              <a:spcBef>
                <a:spcPts val="490"/>
              </a:spcBef>
            </a:pP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핵심</a:t>
            </a:r>
            <a:r>
              <a:rPr sz="100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개념</a:t>
            </a:r>
            <a:r>
              <a:rPr sz="100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sz="100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아키텍처</a:t>
            </a:r>
            <a:r>
              <a:rPr sz="1000" spc="-25" dirty="0">
                <a:solidFill>
                  <a:srgbClr val="FFFFFF"/>
                </a:solidFill>
                <a:latin typeface="Dotum"/>
                <a:cs typeface="Dotum"/>
              </a:rPr>
              <a:t> 이해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696199" y="1904999"/>
            <a:ext cx="1162050" cy="1238250"/>
            <a:chOff x="7696199" y="1904999"/>
            <a:chExt cx="1162050" cy="1238250"/>
          </a:xfrm>
        </p:grpSpPr>
        <p:sp>
          <p:nvSpPr>
            <p:cNvPr id="35" name="object 35"/>
            <p:cNvSpPr/>
            <p:nvPr/>
          </p:nvSpPr>
          <p:spPr>
            <a:xfrm>
              <a:off x="7696199" y="1904999"/>
              <a:ext cx="1162050" cy="1238250"/>
            </a:xfrm>
            <a:custGeom>
              <a:avLst/>
              <a:gdLst/>
              <a:ahLst/>
              <a:cxnLst/>
              <a:rect l="l" t="t" r="r" b="b"/>
              <a:pathLst>
                <a:path w="1162050" h="1238250">
                  <a:moveTo>
                    <a:pt x="581024" y="1238249"/>
                  </a:moveTo>
                  <a:lnTo>
                    <a:pt x="538286" y="1236572"/>
                  </a:lnTo>
                  <a:lnTo>
                    <a:pt x="495770" y="1231549"/>
                  </a:lnTo>
                  <a:lnTo>
                    <a:pt x="453717" y="1223205"/>
                  </a:lnTo>
                  <a:lnTo>
                    <a:pt x="412362" y="1211590"/>
                  </a:lnTo>
                  <a:lnTo>
                    <a:pt x="371919" y="1196765"/>
                  </a:lnTo>
                  <a:lnTo>
                    <a:pt x="332603" y="1178807"/>
                  </a:lnTo>
                  <a:lnTo>
                    <a:pt x="294634" y="1157815"/>
                  </a:lnTo>
                  <a:lnTo>
                    <a:pt x="258223" y="1133908"/>
                  </a:lnTo>
                  <a:lnTo>
                    <a:pt x="223563" y="1107212"/>
                  </a:lnTo>
                  <a:lnTo>
                    <a:pt x="190832" y="1077866"/>
                  </a:lnTo>
                  <a:lnTo>
                    <a:pt x="160216" y="1046033"/>
                  </a:lnTo>
                  <a:lnTo>
                    <a:pt x="131886" y="1011893"/>
                  </a:lnTo>
                  <a:lnTo>
                    <a:pt x="105989" y="975625"/>
                  </a:lnTo>
                  <a:lnTo>
                    <a:pt x="82662" y="937418"/>
                  </a:lnTo>
                  <a:lnTo>
                    <a:pt x="62036" y="897486"/>
                  </a:lnTo>
                  <a:lnTo>
                    <a:pt x="44226" y="856053"/>
                  </a:lnTo>
                  <a:lnTo>
                    <a:pt x="29326" y="813337"/>
                  </a:lnTo>
                  <a:lnTo>
                    <a:pt x="17411" y="769560"/>
                  </a:lnTo>
                  <a:lnTo>
                    <a:pt x="8552" y="724967"/>
                  </a:lnTo>
                  <a:lnTo>
                    <a:pt x="2798" y="679809"/>
                  </a:lnTo>
                  <a:lnTo>
                    <a:pt x="175" y="634323"/>
                  </a:lnTo>
                  <a:lnTo>
                    <a:pt x="0" y="619124"/>
                  </a:lnTo>
                  <a:lnTo>
                    <a:pt x="175" y="603926"/>
                  </a:lnTo>
                  <a:lnTo>
                    <a:pt x="2798" y="558440"/>
                  </a:lnTo>
                  <a:lnTo>
                    <a:pt x="8552" y="513282"/>
                  </a:lnTo>
                  <a:lnTo>
                    <a:pt x="17411" y="468689"/>
                  </a:lnTo>
                  <a:lnTo>
                    <a:pt x="29326" y="424912"/>
                  </a:lnTo>
                  <a:lnTo>
                    <a:pt x="44226" y="382195"/>
                  </a:lnTo>
                  <a:lnTo>
                    <a:pt x="62036" y="340763"/>
                  </a:lnTo>
                  <a:lnTo>
                    <a:pt x="82662" y="300830"/>
                  </a:lnTo>
                  <a:lnTo>
                    <a:pt x="105989" y="262623"/>
                  </a:lnTo>
                  <a:lnTo>
                    <a:pt x="131886" y="226356"/>
                  </a:lnTo>
                  <a:lnTo>
                    <a:pt x="160216" y="192216"/>
                  </a:lnTo>
                  <a:lnTo>
                    <a:pt x="190832" y="160383"/>
                  </a:lnTo>
                  <a:lnTo>
                    <a:pt x="223563" y="131037"/>
                  </a:lnTo>
                  <a:lnTo>
                    <a:pt x="258223" y="104341"/>
                  </a:lnTo>
                  <a:lnTo>
                    <a:pt x="294634" y="80434"/>
                  </a:lnTo>
                  <a:lnTo>
                    <a:pt x="332603" y="59442"/>
                  </a:lnTo>
                  <a:lnTo>
                    <a:pt x="371919" y="41483"/>
                  </a:lnTo>
                  <a:lnTo>
                    <a:pt x="412361" y="26659"/>
                  </a:lnTo>
                  <a:lnTo>
                    <a:pt x="453716" y="15044"/>
                  </a:lnTo>
                  <a:lnTo>
                    <a:pt x="495770" y="6700"/>
                  </a:lnTo>
                  <a:lnTo>
                    <a:pt x="538286" y="1677"/>
                  </a:lnTo>
                  <a:lnTo>
                    <a:pt x="581024" y="0"/>
                  </a:lnTo>
                  <a:lnTo>
                    <a:pt x="595288" y="186"/>
                  </a:lnTo>
                  <a:lnTo>
                    <a:pt x="637976" y="2981"/>
                  </a:lnTo>
                  <a:lnTo>
                    <a:pt x="680354" y="9113"/>
                  </a:lnTo>
                  <a:lnTo>
                    <a:pt x="722202" y="18553"/>
                  </a:lnTo>
                  <a:lnTo>
                    <a:pt x="763286" y="31249"/>
                  </a:lnTo>
                  <a:lnTo>
                    <a:pt x="803373" y="47127"/>
                  </a:lnTo>
                  <a:lnTo>
                    <a:pt x="842256" y="66105"/>
                  </a:lnTo>
                  <a:lnTo>
                    <a:pt x="879731" y="88083"/>
                  </a:lnTo>
                  <a:lnTo>
                    <a:pt x="915587" y="112940"/>
                  </a:lnTo>
                  <a:lnTo>
                    <a:pt x="949623" y="140534"/>
                  </a:lnTo>
                  <a:lnTo>
                    <a:pt x="981662" y="170722"/>
                  </a:lnTo>
                  <a:lnTo>
                    <a:pt x="1011536" y="203345"/>
                  </a:lnTo>
                  <a:lnTo>
                    <a:pt x="1039077" y="238223"/>
                  </a:lnTo>
                  <a:lnTo>
                    <a:pt x="1064129" y="275157"/>
                  </a:lnTo>
                  <a:lnTo>
                    <a:pt x="1086565" y="313955"/>
                  </a:lnTo>
                  <a:lnTo>
                    <a:pt x="1106265" y="354414"/>
                  </a:lnTo>
                  <a:lnTo>
                    <a:pt x="1123118" y="396309"/>
                  </a:lnTo>
                  <a:lnTo>
                    <a:pt x="1137031" y="439402"/>
                  </a:lnTo>
                  <a:lnTo>
                    <a:pt x="1147931" y="483469"/>
                  </a:lnTo>
                  <a:lnTo>
                    <a:pt x="1155761" y="528280"/>
                  </a:lnTo>
                  <a:lnTo>
                    <a:pt x="1160476" y="573583"/>
                  </a:lnTo>
                  <a:lnTo>
                    <a:pt x="1162049" y="619124"/>
                  </a:lnTo>
                  <a:lnTo>
                    <a:pt x="1161875" y="634323"/>
                  </a:lnTo>
                  <a:lnTo>
                    <a:pt x="1159252" y="679809"/>
                  </a:lnTo>
                  <a:lnTo>
                    <a:pt x="1153496" y="724967"/>
                  </a:lnTo>
                  <a:lnTo>
                    <a:pt x="1144637" y="769560"/>
                  </a:lnTo>
                  <a:lnTo>
                    <a:pt x="1132723" y="813337"/>
                  </a:lnTo>
                  <a:lnTo>
                    <a:pt x="1117821" y="856053"/>
                  </a:lnTo>
                  <a:lnTo>
                    <a:pt x="1100012" y="897486"/>
                  </a:lnTo>
                  <a:lnTo>
                    <a:pt x="1079387" y="937418"/>
                  </a:lnTo>
                  <a:lnTo>
                    <a:pt x="1056059" y="975625"/>
                  </a:lnTo>
                  <a:lnTo>
                    <a:pt x="1030163" y="1011893"/>
                  </a:lnTo>
                  <a:lnTo>
                    <a:pt x="1001833" y="1046033"/>
                  </a:lnTo>
                  <a:lnTo>
                    <a:pt x="971217" y="1077866"/>
                  </a:lnTo>
                  <a:lnTo>
                    <a:pt x="938486" y="1107212"/>
                  </a:lnTo>
                  <a:lnTo>
                    <a:pt x="903824" y="1133908"/>
                  </a:lnTo>
                  <a:lnTo>
                    <a:pt x="867414" y="1157815"/>
                  </a:lnTo>
                  <a:lnTo>
                    <a:pt x="829444" y="1178807"/>
                  </a:lnTo>
                  <a:lnTo>
                    <a:pt x="790128" y="1196765"/>
                  </a:lnTo>
                  <a:lnTo>
                    <a:pt x="749687" y="1211590"/>
                  </a:lnTo>
                  <a:lnTo>
                    <a:pt x="708331" y="1223205"/>
                  </a:lnTo>
                  <a:lnTo>
                    <a:pt x="666279" y="1231549"/>
                  </a:lnTo>
                  <a:lnTo>
                    <a:pt x="623763" y="1236572"/>
                  </a:lnTo>
                  <a:lnTo>
                    <a:pt x="581024" y="123824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34293" y="2113098"/>
              <a:ext cx="286385" cy="288925"/>
            </a:xfrm>
            <a:custGeom>
              <a:avLst/>
              <a:gdLst/>
              <a:ahLst/>
              <a:cxnLst/>
              <a:rect l="l" t="t" r="r" b="b"/>
              <a:pathLst>
                <a:path w="286384" h="288925">
                  <a:moveTo>
                    <a:pt x="214256" y="145665"/>
                  </a:moveTo>
                  <a:lnTo>
                    <a:pt x="200862" y="140084"/>
                  </a:lnTo>
                  <a:lnTo>
                    <a:pt x="196508" y="133610"/>
                  </a:lnTo>
                  <a:lnTo>
                    <a:pt x="196508" y="90747"/>
                  </a:lnTo>
                  <a:lnTo>
                    <a:pt x="8036" y="90747"/>
                  </a:lnTo>
                  <a:lnTo>
                    <a:pt x="55" y="82767"/>
                  </a:lnTo>
                  <a:lnTo>
                    <a:pt x="55" y="63010"/>
                  </a:lnTo>
                  <a:lnTo>
                    <a:pt x="8036" y="55029"/>
                  </a:lnTo>
                  <a:lnTo>
                    <a:pt x="196508" y="55029"/>
                  </a:lnTo>
                  <a:lnTo>
                    <a:pt x="196508" y="12110"/>
                  </a:lnTo>
                  <a:lnTo>
                    <a:pt x="200862" y="5581"/>
                  </a:lnTo>
                  <a:lnTo>
                    <a:pt x="214256" y="0"/>
                  </a:lnTo>
                  <a:lnTo>
                    <a:pt x="221902" y="1562"/>
                  </a:lnTo>
                  <a:lnTo>
                    <a:pt x="227037" y="6641"/>
                  </a:lnTo>
                  <a:lnTo>
                    <a:pt x="283964" y="63568"/>
                  </a:lnTo>
                  <a:lnTo>
                    <a:pt x="285861" y="68088"/>
                  </a:lnTo>
                  <a:lnTo>
                    <a:pt x="285861" y="77576"/>
                  </a:lnTo>
                  <a:lnTo>
                    <a:pt x="283964" y="82097"/>
                  </a:lnTo>
                  <a:lnTo>
                    <a:pt x="221902" y="144158"/>
                  </a:lnTo>
                  <a:lnTo>
                    <a:pt x="214256" y="145665"/>
                  </a:lnTo>
                  <a:close/>
                </a:path>
                <a:path w="286384" h="288925">
                  <a:moveTo>
                    <a:pt x="71604" y="288652"/>
                  </a:moveTo>
                  <a:lnTo>
                    <a:pt x="63958" y="287089"/>
                  </a:lnTo>
                  <a:lnTo>
                    <a:pt x="58824" y="282010"/>
                  </a:lnTo>
                  <a:lnTo>
                    <a:pt x="1897" y="225083"/>
                  </a:lnTo>
                  <a:lnTo>
                    <a:pt x="0" y="220563"/>
                  </a:lnTo>
                  <a:lnTo>
                    <a:pt x="0" y="211075"/>
                  </a:lnTo>
                  <a:lnTo>
                    <a:pt x="1897" y="206554"/>
                  </a:lnTo>
                  <a:lnTo>
                    <a:pt x="63958" y="144493"/>
                  </a:lnTo>
                  <a:lnTo>
                    <a:pt x="71604" y="142986"/>
                  </a:lnTo>
                  <a:lnTo>
                    <a:pt x="84999" y="148567"/>
                  </a:lnTo>
                  <a:lnTo>
                    <a:pt x="89352" y="155041"/>
                  </a:lnTo>
                  <a:lnTo>
                    <a:pt x="89352" y="197904"/>
                  </a:lnTo>
                  <a:lnTo>
                    <a:pt x="277824" y="197904"/>
                  </a:lnTo>
                  <a:lnTo>
                    <a:pt x="285805" y="205885"/>
                  </a:lnTo>
                  <a:lnTo>
                    <a:pt x="285805" y="225642"/>
                  </a:lnTo>
                  <a:lnTo>
                    <a:pt x="277824" y="233622"/>
                  </a:lnTo>
                  <a:lnTo>
                    <a:pt x="89352" y="233622"/>
                  </a:lnTo>
                  <a:lnTo>
                    <a:pt x="89352" y="276541"/>
                  </a:lnTo>
                  <a:lnTo>
                    <a:pt x="84999" y="283071"/>
                  </a:lnTo>
                  <a:lnTo>
                    <a:pt x="71604" y="288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766099" y="2375848"/>
            <a:ext cx="1022350" cy="5683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1550" spc="-335" dirty="0">
                <a:solidFill>
                  <a:srgbClr val="FFFFFF"/>
                </a:solidFill>
                <a:latin typeface="Dotum"/>
                <a:cs typeface="Dotum"/>
              </a:rPr>
              <a:t>비교</a:t>
            </a:r>
            <a:endParaRPr sz="1550" dirty="0">
              <a:latin typeface="Dotum"/>
              <a:cs typeface="Dotum"/>
            </a:endParaRPr>
          </a:p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sz="900" spc="-10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r>
              <a:rPr sz="1000" spc="-100" dirty="0">
                <a:solidFill>
                  <a:srgbClr val="FFFFFF"/>
                </a:solidFill>
                <a:latin typeface="Dotum"/>
                <a:cs typeface="Dotum"/>
              </a:rPr>
              <a:t>대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플랫폼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차이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Dotum"/>
                <a:cs typeface="Dotum"/>
              </a:rPr>
              <a:t>분석</a:t>
            </a:r>
            <a:endParaRPr sz="1000" dirty="0">
              <a:latin typeface="Dotum"/>
              <a:cs typeface="Dotum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048749" y="1904999"/>
            <a:ext cx="1162050" cy="1238250"/>
            <a:chOff x="9048749" y="1904999"/>
            <a:chExt cx="1162050" cy="1238250"/>
          </a:xfrm>
        </p:grpSpPr>
        <p:sp>
          <p:nvSpPr>
            <p:cNvPr id="39" name="object 39"/>
            <p:cNvSpPr/>
            <p:nvPr/>
          </p:nvSpPr>
          <p:spPr>
            <a:xfrm>
              <a:off x="9048749" y="1904999"/>
              <a:ext cx="1162050" cy="1238250"/>
            </a:xfrm>
            <a:custGeom>
              <a:avLst/>
              <a:gdLst/>
              <a:ahLst/>
              <a:cxnLst/>
              <a:rect l="l" t="t" r="r" b="b"/>
              <a:pathLst>
                <a:path w="1162050" h="1238250">
                  <a:moveTo>
                    <a:pt x="581024" y="1238249"/>
                  </a:moveTo>
                  <a:lnTo>
                    <a:pt x="538286" y="1236572"/>
                  </a:lnTo>
                  <a:lnTo>
                    <a:pt x="495770" y="1231549"/>
                  </a:lnTo>
                  <a:lnTo>
                    <a:pt x="453716" y="1223205"/>
                  </a:lnTo>
                  <a:lnTo>
                    <a:pt x="412361" y="1211590"/>
                  </a:lnTo>
                  <a:lnTo>
                    <a:pt x="371919" y="1196765"/>
                  </a:lnTo>
                  <a:lnTo>
                    <a:pt x="332604" y="1178807"/>
                  </a:lnTo>
                  <a:lnTo>
                    <a:pt x="294634" y="1157815"/>
                  </a:lnTo>
                  <a:lnTo>
                    <a:pt x="258224" y="1133908"/>
                  </a:lnTo>
                  <a:lnTo>
                    <a:pt x="223563" y="1107212"/>
                  </a:lnTo>
                  <a:lnTo>
                    <a:pt x="190831" y="1077866"/>
                  </a:lnTo>
                  <a:lnTo>
                    <a:pt x="160216" y="1046033"/>
                  </a:lnTo>
                  <a:lnTo>
                    <a:pt x="131887" y="1011893"/>
                  </a:lnTo>
                  <a:lnTo>
                    <a:pt x="105990" y="975625"/>
                  </a:lnTo>
                  <a:lnTo>
                    <a:pt x="82662" y="937418"/>
                  </a:lnTo>
                  <a:lnTo>
                    <a:pt x="62037" y="897486"/>
                  </a:lnTo>
                  <a:lnTo>
                    <a:pt x="44226" y="856053"/>
                  </a:lnTo>
                  <a:lnTo>
                    <a:pt x="29325" y="813337"/>
                  </a:lnTo>
                  <a:lnTo>
                    <a:pt x="17411" y="769560"/>
                  </a:lnTo>
                  <a:lnTo>
                    <a:pt x="8552" y="724967"/>
                  </a:lnTo>
                  <a:lnTo>
                    <a:pt x="2798" y="679809"/>
                  </a:lnTo>
                  <a:lnTo>
                    <a:pt x="174" y="634323"/>
                  </a:lnTo>
                  <a:lnTo>
                    <a:pt x="0" y="619124"/>
                  </a:lnTo>
                  <a:lnTo>
                    <a:pt x="174" y="603926"/>
                  </a:lnTo>
                  <a:lnTo>
                    <a:pt x="2798" y="558440"/>
                  </a:lnTo>
                  <a:lnTo>
                    <a:pt x="8552" y="513282"/>
                  </a:lnTo>
                  <a:lnTo>
                    <a:pt x="17411" y="468689"/>
                  </a:lnTo>
                  <a:lnTo>
                    <a:pt x="29325" y="424912"/>
                  </a:lnTo>
                  <a:lnTo>
                    <a:pt x="44226" y="382195"/>
                  </a:lnTo>
                  <a:lnTo>
                    <a:pt x="62037" y="340763"/>
                  </a:lnTo>
                  <a:lnTo>
                    <a:pt x="82662" y="300830"/>
                  </a:lnTo>
                  <a:lnTo>
                    <a:pt x="105990" y="262623"/>
                  </a:lnTo>
                  <a:lnTo>
                    <a:pt x="131887" y="226356"/>
                  </a:lnTo>
                  <a:lnTo>
                    <a:pt x="160216" y="192216"/>
                  </a:lnTo>
                  <a:lnTo>
                    <a:pt x="190831" y="160383"/>
                  </a:lnTo>
                  <a:lnTo>
                    <a:pt x="223563" y="131037"/>
                  </a:lnTo>
                  <a:lnTo>
                    <a:pt x="258224" y="104341"/>
                  </a:lnTo>
                  <a:lnTo>
                    <a:pt x="294634" y="80434"/>
                  </a:lnTo>
                  <a:lnTo>
                    <a:pt x="332604" y="59442"/>
                  </a:lnTo>
                  <a:lnTo>
                    <a:pt x="371919" y="41483"/>
                  </a:lnTo>
                  <a:lnTo>
                    <a:pt x="412361" y="26659"/>
                  </a:lnTo>
                  <a:lnTo>
                    <a:pt x="453716" y="15044"/>
                  </a:lnTo>
                  <a:lnTo>
                    <a:pt x="495770" y="6700"/>
                  </a:lnTo>
                  <a:lnTo>
                    <a:pt x="538286" y="1677"/>
                  </a:lnTo>
                  <a:lnTo>
                    <a:pt x="581024" y="0"/>
                  </a:lnTo>
                  <a:lnTo>
                    <a:pt x="595288" y="186"/>
                  </a:lnTo>
                  <a:lnTo>
                    <a:pt x="637976" y="2981"/>
                  </a:lnTo>
                  <a:lnTo>
                    <a:pt x="680353" y="9113"/>
                  </a:lnTo>
                  <a:lnTo>
                    <a:pt x="722203" y="18553"/>
                  </a:lnTo>
                  <a:lnTo>
                    <a:pt x="763286" y="31249"/>
                  </a:lnTo>
                  <a:lnTo>
                    <a:pt x="803373" y="47127"/>
                  </a:lnTo>
                  <a:lnTo>
                    <a:pt x="842256" y="66105"/>
                  </a:lnTo>
                  <a:lnTo>
                    <a:pt x="879730" y="88083"/>
                  </a:lnTo>
                  <a:lnTo>
                    <a:pt x="915586" y="112940"/>
                  </a:lnTo>
                  <a:lnTo>
                    <a:pt x="949622" y="140534"/>
                  </a:lnTo>
                  <a:lnTo>
                    <a:pt x="981661" y="170722"/>
                  </a:lnTo>
                  <a:lnTo>
                    <a:pt x="1011534" y="203345"/>
                  </a:lnTo>
                  <a:lnTo>
                    <a:pt x="1039075" y="238223"/>
                  </a:lnTo>
                  <a:lnTo>
                    <a:pt x="1064127" y="275157"/>
                  </a:lnTo>
                  <a:lnTo>
                    <a:pt x="1086564" y="313955"/>
                  </a:lnTo>
                  <a:lnTo>
                    <a:pt x="1106264" y="354414"/>
                  </a:lnTo>
                  <a:lnTo>
                    <a:pt x="1123117" y="396309"/>
                  </a:lnTo>
                  <a:lnTo>
                    <a:pt x="1137030" y="439402"/>
                  </a:lnTo>
                  <a:lnTo>
                    <a:pt x="1147931" y="483469"/>
                  </a:lnTo>
                  <a:lnTo>
                    <a:pt x="1155761" y="528280"/>
                  </a:lnTo>
                  <a:lnTo>
                    <a:pt x="1160476" y="573583"/>
                  </a:lnTo>
                  <a:lnTo>
                    <a:pt x="1162049" y="619124"/>
                  </a:lnTo>
                  <a:lnTo>
                    <a:pt x="1161875" y="634323"/>
                  </a:lnTo>
                  <a:lnTo>
                    <a:pt x="1159252" y="679809"/>
                  </a:lnTo>
                  <a:lnTo>
                    <a:pt x="1153496" y="724967"/>
                  </a:lnTo>
                  <a:lnTo>
                    <a:pt x="1144637" y="769560"/>
                  </a:lnTo>
                  <a:lnTo>
                    <a:pt x="1132722" y="813337"/>
                  </a:lnTo>
                  <a:lnTo>
                    <a:pt x="1117821" y="856053"/>
                  </a:lnTo>
                  <a:lnTo>
                    <a:pt x="1100011" y="897486"/>
                  </a:lnTo>
                  <a:lnTo>
                    <a:pt x="1079386" y="937418"/>
                  </a:lnTo>
                  <a:lnTo>
                    <a:pt x="1056058" y="975625"/>
                  </a:lnTo>
                  <a:lnTo>
                    <a:pt x="1030162" y="1011893"/>
                  </a:lnTo>
                  <a:lnTo>
                    <a:pt x="1001832" y="1046033"/>
                  </a:lnTo>
                  <a:lnTo>
                    <a:pt x="971216" y="1077866"/>
                  </a:lnTo>
                  <a:lnTo>
                    <a:pt x="938485" y="1107212"/>
                  </a:lnTo>
                  <a:lnTo>
                    <a:pt x="903823" y="1133908"/>
                  </a:lnTo>
                  <a:lnTo>
                    <a:pt x="867413" y="1157815"/>
                  </a:lnTo>
                  <a:lnTo>
                    <a:pt x="829445" y="1178807"/>
                  </a:lnTo>
                  <a:lnTo>
                    <a:pt x="790128" y="1196765"/>
                  </a:lnTo>
                  <a:lnTo>
                    <a:pt x="749687" y="1211590"/>
                  </a:lnTo>
                  <a:lnTo>
                    <a:pt x="708332" y="1223205"/>
                  </a:lnTo>
                  <a:lnTo>
                    <a:pt x="666279" y="1231549"/>
                  </a:lnTo>
                  <a:lnTo>
                    <a:pt x="623764" y="1236572"/>
                  </a:lnTo>
                  <a:lnTo>
                    <a:pt x="581024" y="123824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448799" y="2132409"/>
              <a:ext cx="357505" cy="250190"/>
            </a:xfrm>
            <a:custGeom>
              <a:avLst/>
              <a:gdLst/>
              <a:ahLst/>
              <a:cxnLst/>
              <a:rect l="l" t="t" r="r" b="b"/>
              <a:pathLst>
                <a:path w="357504" h="250189">
                  <a:moveTo>
                    <a:pt x="71437" y="178593"/>
                  </a:moveTo>
                  <a:lnTo>
                    <a:pt x="35718" y="178593"/>
                  </a:lnTo>
                  <a:lnTo>
                    <a:pt x="35718" y="35718"/>
                  </a:lnTo>
                  <a:lnTo>
                    <a:pt x="38529" y="21826"/>
                  </a:lnTo>
                  <a:lnTo>
                    <a:pt x="46190" y="10471"/>
                  </a:lnTo>
                  <a:lnTo>
                    <a:pt x="57545" y="2810"/>
                  </a:lnTo>
                  <a:lnTo>
                    <a:pt x="71437" y="0"/>
                  </a:lnTo>
                  <a:lnTo>
                    <a:pt x="285750" y="0"/>
                  </a:lnTo>
                  <a:lnTo>
                    <a:pt x="299642" y="2810"/>
                  </a:lnTo>
                  <a:lnTo>
                    <a:pt x="310997" y="10471"/>
                  </a:lnTo>
                  <a:lnTo>
                    <a:pt x="318658" y="21826"/>
                  </a:lnTo>
                  <a:lnTo>
                    <a:pt x="321468" y="35718"/>
                  </a:lnTo>
                  <a:lnTo>
                    <a:pt x="71437" y="35718"/>
                  </a:lnTo>
                  <a:lnTo>
                    <a:pt x="71437" y="178593"/>
                  </a:lnTo>
                  <a:close/>
                </a:path>
                <a:path w="357504" h="250189">
                  <a:moveTo>
                    <a:pt x="321468" y="178593"/>
                  </a:moveTo>
                  <a:lnTo>
                    <a:pt x="285750" y="178593"/>
                  </a:lnTo>
                  <a:lnTo>
                    <a:pt x="285750" y="35718"/>
                  </a:lnTo>
                  <a:lnTo>
                    <a:pt x="321468" y="35718"/>
                  </a:lnTo>
                  <a:lnTo>
                    <a:pt x="321468" y="178593"/>
                  </a:lnTo>
                  <a:close/>
                </a:path>
                <a:path w="357504" h="250189">
                  <a:moveTo>
                    <a:pt x="151581" y="157497"/>
                  </a:moveTo>
                  <a:lnTo>
                    <a:pt x="143043" y="157497"/>
                  </a:lnTo>
                  <a:lnTo>
                    <a:pt x="137907" y="152306"/>
                  </a:lnTo>
                  <a:lnTo>
                    <a:pt x="105872" y="120271"/>
                  </a:lnTo>
                  <a:lnTo>
                    <a:pt x="105872" y="111788"/>
                  </a:lnTo>
                  <a:lnTo>
                    <a:pt x="111118" y="106598"/>
                  </a:lnTo>
                  <a:lnTo>
                    <a:pt x="143154" y="74562"/>
                  </a:lnTo>
                  <a:lnTo>
                    <a:pt x="151637" y="74562"/>
                  </a:lnTo>
                  <a:lnTo>
                    <a:pt x="162018" y="85055"/>
                  </a:lnTo>
                  <a:lnTo>
                    <a:pt x="162073" y="93538"/>
                  </a:lnTo>
                  <a:lnTo>
                    <a:pt x="156827" y="98728"/>
                  </a:lnTo>
                  <a:lnTo>
                    <a:pt x="139526" y="116085"/>
                  </a:lnTo>
                  <a:lnTo>
                    <a:pt x="162018" y="138577"/>
                  </a:lnTo>
                  <a:lnTo>
                    <a:pt x="162073" y="147060"/>
                  </a:lnTo>
                  <a:lnTo>
                    <a:pt x="156827" y="152306"/>
                  </a:lnTo>
                  <a:lnTo>
                    <a:pt x="151581" y="157497"/>
                  </a:lnTo>
                  <a:close/>
                </a:path>
                <a:path w="357504" h="250189">
                  <a:moveTo>
                    <a:pt x="214145" y="157497"/>
                  </a:moveTo>
                  <a:lnTo>
                    <a:pt x="205550" y="157497"/>
                  </a:lnTo>
                  <a:lnTo>
                    <a:pt x="195225" y="147060"/>
                  </a:lnTo>
                  <a:lnTo>
                    <a:pt x="195169" y="138577"/>
                  </a:lnTo>
                  <a:lnTo>
                    <a:pt x="200415" y="133387"/>
                  </a:lnTo>
                  <a:lnTo>
                    <a:pt x="217716" y="116085"/>
                  </a:lnTo>
                  <a:lnTo>
                    <a:pt x="195169" y="93538"/>
                  </a:lnTo>
                  <a:lnTo>
                    <a:pt x="195169" y="85055"/>
                  </a:lnTo>
                  <a:lnTo>
                    <a:pt x="205774" y="74562"/>
                  </a:lnTo>
                  <a:lnTo>
                    <a:pt x="214089" y="74562"/>
                  </a:lnTo>
                  <a:lnTo>
                    <a:pt x="251314" y="111788"/>
                  </a:lnTo>
                  <a:lnTo>
                    <a:pt x="251370" y="120271"/>
                  </a:lnTo>
                  <a:lnTo>
                    <a:pt x="214145" y="157497"/>
                  </a:lnTo>
                  <a:close/>
                </a:path>
                <a:path w="357504" h="250189">
                  <a:moveTo>
                    <a:pt x="314325" y="250031"/>
                  </a:moveTo>
                  <a:lnTo>
                    <a:pt x="42862" y="250031"/>
                  </a:lnTo>
                  <a:lnTo>
                    <a:pt x="26182" y="246661"/>
                  </a:lnTo>
                  <a:lnTo>
                    <a:pt x="12557" y="237473"/>
                  </a:lnTo>
                  <a:lnTo>
                    <a:pt x="3369" y="223849"/>
                  </a:lnTo>
                  <a:lnTo>
                    <a:pt x="0" y="207168"/>
                  </a:lnTo>
                  <a:lnTo>
                    <a:pt x="0" y="201252"/>
                  </a:lnTo>
                  <a:lnTo>
                    <a:pt x="4799" y="196453"/>
                  </a:lnTo>
                  <a:lnTo>
                    <a:pt x="352387" y="196453"/>
                  </a:lnTo>
                  <a:lnTo>
                    <a:pt x="357187" y="201252"/>
                  </a:lnTo>
                  <a:lnTo>
                    <a:pt x="357187" y="207168"/>
                  </a:lnTo>
                  <a:lnTo>
                    <a:pt x="353817" y="223849"/>
                  </a:lnTo>
                  <a:lnTo>
                    <a:pt x="344630" y="237473"/>
                  </a:lnTo>
                  <a:lnTo>
                    <a:pt x="331005" y="246661"/>
                  </a:lnTo>
                  <a:lnTo>
                    <a:pt x="314325" y="250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217620" y="2375848"/>
            <a:ext cx="824230" cy="5683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1550" spc="-335" dirty="0">
                <a:solidFill>
                  <a:srgbClr val="FFFFFF"/>
                </a:solidFill>
                <a:latin typeface="Dotum"/>
                <a:cs typeface="Dotum"/>
              </a:rPr>
              <a:t>실습</a:t>
            </a:r>
            <a:endParaRPr sz="1550">
              <a:latin typeface="Dotum"/>
              <a:cs typeface="Dotum"/>
            </a:endParaRPr>
          </a:p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단계별</a:t>
            </a:r>
            <a:r>
              <a:rPr sz="100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실무</a:t>
            </a:r>
            <a:r>
              <a:rPr sz="100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구현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0401299" y="1904999"/>
            <a:ext cx="1162050" cy="1238250"/>
            <a:chOff x="10401299" y="1904999"/>
            <a:chExt cx="1162050" cy="1238250"/>
          </a:xfrm>
        </p:grpSpPr>
        <p:sp>
          <p:nvSpPr>
            <p:cNvPr id="43" name="object 43"/>
            <p:cNvSpPr/>
            <p:nvPr/>
          </p:nvSpPr>
          <p:spPr>
            <a:xfrm>
              <a:off x="10401299" y="1904999"/>
              <a:ext cx="1162050" cy="1238250"/>
            </a:xfrm>
            <a:custGeom>
              <a:avLst/>
              <a:gdLst/>
              <a:ahLst/>
              <a:cxnLst/>
              <a:rect l="l" t="t" r="r" b="b"/>
              <a:pathLst>
                <a:path w="1162050" h="1238250">
                  <a:moveTo>
                    <a:pt x="581024" y="1238249"/>
                  </a:moveTo>
                  <a:lnTo>
                    <a:pt x="538286" y="1236572"/>
                  </a:lnTo>
                  <a:lnTo>
                    <a:pt x="495771" y="1231549"/>
                  </a:lnTo>
                  <a:lnTo>
                    <a:pt x="453716" y="1223205"/>
                  </a:lnTo>
                  <a:lnTo>
                    <a:pt x="412361" y="1211590"/>
                  </a:lnTo>
                  <a:lnTo>
                    <a:pt x="371920" y="1196765"/>
                  </a:lnTo>
                  <a:lnTo>
                    <a:pt x="332605" y="1178807"/>
                  </a:lnTo>
                  <a:lnTo>
                    <a:pt x="294634" y="1157815"/>
                  </a:lnTo>
                  <a:lnTo>
                    <a:pt x="258223" y="1133908"/>
                  </a:lnTo>
                  <a:lnTo>
                    <a:pt x="223563" y="1107212"/>
                  </a:lnTo>
                  <a:lnTo>
                    <a:pt x="190832" y="1077866"/>
                  </a:lnTo>
                  <a:lnTo>
                    <a:pt x="160215" y="1046033"/>
                  </a:lnTo>
                  <a:lnTo>
                    <a:pt x="131887" y="1011893"/>
                  </a:lnTo>
                  <a:lnTo>
                    <a:pt x="105989" y="975625"/>
                  </a:lnTo>
                  <a:lnTo>
                    <a:pt x="82662" y="937418"/>
                  </a:lnTo>
                  <a:lnTo>
                    <a:pt x="62036" y="897486"/>
                  </a:lnTo>
                  <a:lnTo>
                    <a:pt x="44226" y="856053"/>
                  </a:lnTo>
                  <a:lnTo>
                    <a:pt x="29325" y="813337"/>
                  </a:lnTo>
                  <a:lnTo>
                    <a:pt x="17411" y="769560"/>
                  </a:lnTo>
                  <a:lnTo>
                    <a:pt x="8552" y="724967"/>
                  </a:lnTo>
                  <a:lnTo>
                    <a:pt x="2797" y="679809"/>
                  </a:lnTo>
                  <a:lnTo>
                    <a:pt x="174" y="634323"/>
                  </a:lnTo>
                  <a:lnTo>
                    <a:pt x="0" y="619124"/>
                  </a:lnTo>
                  <a:lnTo>
                    <a:pt x="174" y="603926"/>
                  </a:lnTo>
                  <a:lnTo>
                    <a:pt x="2797" y="558440"/>
                  </a:lnTo>
                  <a:lnTo>
                    <a:pt x="8552" y="513282"/>
                  </a:lnTo>
                  <a:lnTo>
                    <a:pt x="17411" y="468689"/>
                  </a:lnTo>
                  <a:lnTo>
                    <a:pt x="29325" y="424912"/>
                  </a:lnTo>
                  <a:lnTo>
                    <a:pt x="44226" y="382195"/>
                  </a:lnTo>
                  <a:lnTo>
                    <a:pt x="62036" y="340763"/>
                  </a:lnTo>
                  <a:lnTo>
                    <a:pt x="82661" y="300830"/>
                  </a:lnTo>
                  <a:lnTo>
                    <a:pt x="105988" y="262623"/>
                  </a:lnTo>
                  <a:lnTo>
                    <a:pt x="131887" y="226356"/>
                  </a:lnTo>
                  <a:lnTo>
                    <a:pt x="160215" y="192216"/>
                  </a:lnTo>
                  <a:lnTo>
                    <a:pt x="190832" y="160383"/>
                  </a:lnTo>
                  <a:lnTo>
                    <a:pt x="223563" y="131037"/>
                  </a:lnTo>
                  <a:lnTo>
                    <a:pt x="258223" y="104341"/>
                  </a:lnTo>
                  <a:lnTo>
                    <a:pt x="294634" y="80434"/>
                  </a:lnTo>
                  <a:lnTo>
                    <a:pt x="332605" y="59442"/>
                  </a:lnTo>
                  <a:lnTo>
                    <a:pt x="371920" y="41483"/>
                  </a:lnTo>
                  <a:lnTo>
                    <a:pt x="412361" y="26659"/>
                  </a:lnTo>
                  <a:lnTo>
                    <a:pt x="453716" y="15044"/>
                  </a:lnTo>
                  <a:lnTo>
                    <a:pt x="495771" y="6700"/>
                  </a:lnTo>
                  <a:lnTo>
                    <a:pt x="538286" y="1677"/>
                  </a:lnTo>
                  <a:lnTo>
                    <a:pt x="581024" y="0"/>
                  </a:lnTo>
                  <a:lnTo>
                    <a:pt x="595288" y="186"/>
                  </a:lnTo>
                  <a:lnTo>
                    <a:pt x="637976" y="2981"/>
                  </a:lnTo>
                  <a:lnTo>
                    <a:pt x="680354" y="9113"/>
                  </a:lnTo>
                  <a:lnTo>
                    <a:pt x="722202" y="18553"/>
                  </a:lnTo>
                  <a:lnTo>
                    <a:pt x="763285" y="31249"/>
                  </a:lnTo>
                  <a:lnTo>
                    <a:pt x="803373" y="47127"/>
                  </a:lnTo>
                  <a:lnTo>
                    <a:pt x="842256" y="66105"/>
                  </a:lnTo>
                  <a:lnTo>
                    <a:pt x="879731" y="88083"/>
                  </a:lnTo>
                  <a:lnTo>
                    <a:pt x="915586" y="112940"/>
                  </a:lnTo>
                  <a:lnTo>
                    <a:pt x="949623" y="140534"/>
                  </a:lnTo>
                  <a:lnTo>
                    <a:pt x="981661" y="170722"/>
                  </a:lnTo>
                  <a:lnTo>
                    <a:pt x="1011535" y="203345"/>
                  </a:lnTo>
                  <a:lnTo>
                    <a:pt x="1039075" y="238223"/>
                  </a:lnTo>
                  <a:lnTo>
                    <a:pt x="1064127" y="275157"/>
                  </a:lnTo>
                  <a:lnTo>
                    <a:pt x="1086564" y="313955"/>
                  </a:lnTo>
                  <a:lnTo>
                    <a:pt x="1106264" y="354414"/>
                  </a:lnTo>
                  <a:lnTo>
                    <a:pt x="1123118" y="396309"/>
                  </a:lnTo>
                  <a:lnTo>
                    <a:pt x="1137031" y="439402"/>
                  </a:lnTo>
                  <a:lnTo>
                    <a:pt x="1147931" y="483469"/>
                  </a:lnTo>
                  <a:lnTo>
                    <a:pt x="1155761" y="528280"/>
                  </a:lnTo>
                  <a:lnTo>
                    <a:pt x="1160477" y="573583"/>
                  </a:lnTo>
                  <a:lnTo>
                    <a:pt x="1162049" y="619124"/>
                  </a:lnTo>
                  <a:lnTo>
                    <a:pt x="1161875" y="634323"/>
                  </a:lnTo>
                  <a:lnTo>
                    <a:pt x="1159253" y="679809"/>
                  </a:lnTo>
                  <a:lnTo>
                    <a:pt x="1153496" y="724967"/>
                  </a:lnTo>
                  <a:lnTo>
                    <a:pt x="1144637" y="769560"/>
                  </a:lnTo>
                  <a:lnTo>
                    <a:pt x="1132722" y="813337"/>
                  </a:lnTo>
                  <a:lnTo>
                    <a:pt x="1117821" y="856053"/>
                  </a:lnTo>
                  <a:lnTo>
                    <a:pt x="1100011" y="897486"/>
                  </a:lnTo>
                  <a:lnTo>
                    <a:pt x="1079385" y="937418"/>
                  </a:lnTo>
                  <a:lnTo>
                    <a:pt x="1056058" y="975625"/>
                  </a:lnTo>
                  <a:lnTo>
                    <a:pt x="1030162" y="1011893"/>
                  </a:lnTo>
                  <a:lnTo>
                    <a:pt x="1001832" y="1046033"/>
                  </a:lnTo>
                  <a:lnTo>
                    <a:pt x="971217" y="1077866"/>
                  </a:lnTo>
                  <a:lnTo>
                    <a:pt x="938486" y="1107212"/>
                  </a:lnTo>
                  <a:lnTo>
                    <a:pt x="903823" y="1133908"/>
                  </a:lnTo>
                  <a:lnTo>
                    <a:pt x="867414" y="1157815"/>
                  </a:lnTo>
                  <a:lnTo>
                    <a:pt x="829445" y="1178807"/>
                  </a:lnTo>
                  <a:lnTo>
                    <a:pt x="790128" y="1196765"/>
                  </a:lnTo>
                  <a:lnTo>
                    <a:pt x="749686" y="1211590"/>
                  </a:lnTo>
                  <a:lnTo>
                    <a:pt x="708332" y="1223205"/>
                  </a:lnTo>
                  <a:lnTo>
                    <a:pt x="666279" y="1231549"/>
                  </a:lnTo>
                  <a:lnTo>
                    <a:pt x="623764" y="1236572"/>
                  </a:lnTo>
                  <a:lnTo>
                    <a:pt x="581024" y="123824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838110" y="2113210"/>
              <a:ext cx="287655" cy="287655"/>
            </a:xfrm>
            <a:custGeom>
              <a:avLst/>
              <a:gdLst/>
              <a:ahLst/>
              <a:cxnLst/>
              <a:rect l="l" t="t" r="r" b="b"/>
              <a:pathLst>
                <a:path w="287654" h="287655">
                  <a:moveTo>
                    <a:pt x="233483" y="287075"/>
                  </a:moveTo>
                  <a:lnTo>
                    <a:pt x="158334" y="219335"/>
                  </a:lnTo>
                  <a:lnTo>
                    <a:pt x="146181" y="195336"/>
                  </a:lnTo>
                  <a:lnTo>
                    <a:pt x="146232" y="182071"/>
                  </a:lnTo>
                  <a:lnTo>
                    <a:pt x="150353" y="169329"/>
                  </a:lnTo>
                  <a:lnTo>
                    <a:pt x="89520" y="108495"/>
                  </a:lnTo>
                  <a:lnTo>
                    <a:pt x="55196" y="108495"/>
                  </a:lnTo>
                  <a:lnTo>
                    <a:pt x="51234" y="106542"/>
                  </a:lnTo>
                  <a:lnTo>
                    <a:pt x="48722" y="103249"/>
                  </a:lnTo>
                  <a:lnTo>
                    <a:pt x="4074" y="45206"/>
                  </a:lnTo>
                  <a:lnTo>
                    <a:pt x="0" y="39848"/>
                  </a:lnTo>
                  <a:lnTo>
                    <a:pt x="502" y="32314"/>
                  </a:lnTo>
                  <a:lnTo>
                    <a:pt x="27570" y="5246"/>
                  </a:lnTo>
                  <a:lnTo>
                    <a:pt x="32370" y="502"/>
                  </a:lnTo>
                  <a:lnTo>
                    <a:pt x="39904" y="0"/>
                  </a:lnTo>
                  <a:lnTo>
                    <a:pt x="106542" y="51289"/>
                  </a:lnTo>
                  <a:lnTo>
                    <a:pt x="108495" y="55196"/>
                  </a:lnTo>
                  <a:lnTo>
                    <a:pt x="108495" y="89520"/>
                  </a:lnTo>
                  <a:lnTo>
                    <a:pt x="169211" y="150235"/>
                  </a:lnTo>
                  <a:lnTo>
                    <a:pt x="208100" y="150235"/>
                  </a:lnTo>
                  <a:lnTo>
                    <a:pt x="219335" y="158334"/>
                  </a:lnTo>
                  <a:lnTo>
                    <a:pt x="281843" y="220842"/>
                  </a:lnTo>
                  <a:lnTo>
                    <a:pt x="285767" y="226754"/>
                  </a:lnTo>
                  <a:lnTo>
                    <a:pt x="287075" y="233483"/>
                  </a:lnTo>
                  <a:lnTo>
                    <a:pt x="285767" y="240212"/>
                  </a:lnTo>
                  <a:lnTo>
                    <a:pt x="281843" y="246124"/>
                  </a:lnTo>
                  <a:lnTo>
                    <a:pt x="246124" y="281843"/>
                  </a:lnTo>
                  <a:lnTo>
                    <a:pt x="240212" y="285767"/>
                  </a:lnTo>
                  <a:lnTo>
                    <a:pt x="233483" y="287075"/>
                  </a:lnTo>
                  <a:close/>
                </a:path>
                <a:path w="287654" h="287655">
                  <a:moveTo>
                    <a:pt x="173961" y="129759"/>
                  </a:moveTo>
                  <a:lnTo>
                    <a:pt x="126355" y="82153"/>
                  </a:lnTo>
                  <a:lnTo>
                    <a:pt x="126355" y="81706"/>
                  </a:lnTo>
                  <a:lnTo>
                    <a:pt x="132673" y="50430"/>
                  </a:lnTo>
                  <a:lnTo>
                    <a:pt x="149900" y="24884"/>
                  </a:lnTo>
                  <a:lnTo>
                    <a:pt x="175446" y="7657"/>
                  </a:lnTo>
                  <a:lnTo>
                    <a:pt x="206722" y="1339"/>
                  </a:lnTo>
                  <a:lnTo>
                    <a:pt x="212582" y="1339"/>
                  </a:lnTo>
                  <a:lnTo>
                    <a:pt x="218275" y="1953"/>
                  </a:lnTo>
                  <a:lnTo>
                    <a:pt x="230051" y="4464"/>
                  </a:lnTo>
                  <a:lnTo>
                    <a:pt x="231669" y="12110"/>
                  </a:lnTo>
                  <a:lnTo>
                    <a:pt x="189811" y="53968"/>
                  </a:lnTo>
                  <a:lnTo>
                    <a:pt x="188862" y="56257"/>
                  </a:lnTo>
                  <a:lnTo>
                    <a:pt x="188862" y="95603"/>
                  </a:lnTo>
                  <a:lnTo>
                    <a:pt x="192881" y="99621"/>
                  </a:lnTo>
                  <a:lnTo>
                    <a:pt x="284465" y="99621"/>
                  </a:lnTo>
                  <a:lnTo>
                    <a:pt x="283697" y="104867"/>
                  </a:lnTo>
                  <a:lnTo>
                    <a:pt x="274183" y="125385"/>
                  </a:lnTo>
                  <a:lnTo>
                    <a:pt x="271997" y="127906"/>
                  </a:lnTo>
                  <a:lnTo>
                    <a:pt x="189293" y="127906"/>
                  </a:lnTo>
                  <a:lnTo>
                    <a:pt x="173961" y="129759"/>
                  </a:lnTo>
                  <a:close/>
                </a:path>
                <a:path w="287654" h="287655">
                  <a:moveTo>
                    <a:pt x="284465" y="99621"/>
                  </a:moveTo>
                  <a:lnTo>
                    <a:pt x="232171" y="99621"/>
                  </a:lnTo>
                  <a:lnTo>
                    <a:pt x="234460" y="98673"/>
                  </a:lnTo>
                  <a:lnTo>
                    <a:pt x="276318" y="56815"/>
                  </a:lnTo>
                  <a:lnTo>
                    <a:pt x="283964" y="58433"/>
                  </a:lnTo>
                  <a:lnTo>
                    <a:pt x="286475" y="70153"/>
                  </a:lnTo>
                  <a:lnTo>
                    <a:pt x="287089" y="75846"/>
                  </a:lnTo>
                  <a:lnTo>
                    <a:pt x="287024" y="82153"/>
                  </a:lnTo>
                  <a:lnTo>
                    <a:pt x="284465" y="99621"/>
                  </a:lnTo>
                  <a:close/>
                </a:path>
                <a:path w="287654" h="287655">
                  <a:moveTo>
                    <a:pt x="240766" y="154539"/>
                  </a:moveTo>
                  <a:lnTo>
                    <a:pt x="232004" y="145777"/>
                  </a:lnTo>
                  <a:lnTo>
                    <a:pt x="219120" y="135920"/>
                  </a:lnTo>
                  <a:lnTo>
                    <a:pt x="204615" y="129961"/>
                  </a:lnTo>
                  <a:lnTo>
                    <a:pt x="189293" y="127906"/>
                  </a:lnTo>
                  <a:lnTo>
                    <a:pt x="271997" y="127906"/>
                  </a:lnTo>
                  <a:lnTo>
                    <a:pt x="259541" y="142272"/>
                  </a:lnTo>
                  <a:lnTo>
                    <a:pt x="240766" y="154539"/>
                  </a:lnTo>
                  <a:close/>
                </a:path>
                <a:path w="287654" h="287655">
                  <a:moveTo>
                    <a:pt x="39375" y="287075"/>
                  </a:moveTo>
                  <a:lnTo>
                    <a:pt x="39165" y="287075"/>
                  </a:lnTo>
                  <a:lnTo>
                    <a:pt x="24484" y="284111"/>
                  </a:lnTo>
                  <a:lnTo>
                    <a:pt x="12434" y="275983"/>
                  </a:lnTo>
                  <a:lnTo>
                    <a:pt x="4317" y="263944"/>
                  </a:lnTo>
                  <a:lnTo>
                    <a:pt x="1339" y="249194"/>
                  </a:lnTo>
                  <a:lnTo>
                    <a:pt x="2011" y="242441"/>
                  </a:lnTo>
                  <a:lnTo>
                    <a:pt x="2078" y="241766"/>
                  </a:lnTo>
                  <a:lnTo>
                    <a:pt x="4234" y="234690"/>
                  </a:lnTo>
                  <a:lnTo>
                    <a:pt x="7720" y="228168"/>
                  </a:lnTo>
                  <a:lnTo>
                    <a:pt x="12445" y="222405"/>
                  </a:lnTo>
                  <a:lnTo>
                    <a:pt x="95324" y="139470"/>
                  </a:lnTo>
                  <a:lnTo>
                    <a:pt x="129759" y="173905"/>
                  </a:lnTo>
                  <a:lnTo>
                    <a:pt x="128189" y="183004"/>
                  </a:lnTo>
                  <a:lnTo>
                    <a:pt x="128001" y="192197"/>
                  </a:lnTo>
                  <a:lnTo>
                    <a:pt x="129194" y="201327"/>
                  </a:lnTo>
                  <a:lnTo>
                    <a:pt x="131768" y="210238"/>
                  </a:lnTo>
                  <a:lnTo>
                    <a:pt x="112960" y="229046"/>
                  </a:lnTo>
                  <a:lnTo>
                    <a:pt x="44211" y="229046"/>
                  </a:lnTo>
                  <a:lnTo>
                    <a:pt x="42503" y="229386"/>
                  </a:lnTo>
                  <a:lnTo>
                    <a:pt x="32593" y="244217"/>
                  </a:lnTo>
                  <a:lnTo>
                    <a:pt x="32933" y="245925"/>
                  </a:lnTo>
                  <a:lnTo>
                    <a:pt x="44211" y="255835"/>
                  </a:lnTo>
                  <a:lnTo>
                    <a:pt x="86171" y="255835"/>
                  </a:lnTo>
                  <a:lnTo>
                    <a:pt x="66023" y="275983"/>
                  </a:lnTo>
                  <a:lnTo>
                    <a:pt x="60260" y="280708"/>
                  </a:lnTo>
                  <a:lnTo>
                    <a:pt x="53893" y="284111"/>
                  </a:lnTo>
                  <a:lnTo>
                    <a:pt x="46661" y="286350"/>
                  </a:lnTo>
                  <a:lnTo>
                    <a:pt x="39375" y="287075"/>
                  </a:lnTo>
                  <a:close/>
                </a:path>
                <a:path w="287654" h="287655">
                  <a:moveTo>
                    <a:pt x="208100" y="150235"/>
                  </a:moveTo>
                  <a:lnTo>
                    <a:pt x="169693" y="150235"/>
                  </a:lnTo>
                  <a:lnTo>
                    <a:pt x="182187" y="146202"/>
                  </a:lnTo>
                  <a:lnTo>
                    <a:pt x="195336" y="146202"/>
                  </a:lnTo>
                  <a:lnTo>
                    <a:pt x="208100" y="150235"/>
                  </a:lnTo>
                  <a:close/>
                </a:path>
                <a:path w="287654" h="287655">
                  <a:moveTo>
                    <a:pt x="86171" y="255835"/>
                  </a:moveTo>
                  <a:lnTo>
                    <a:pt x="47764" y="255835"/>
                  </a:lnTo>
                  <a:lnTo>
                    <a:pt x="49472" y="255495"/>
                  </a:lnTo>
                  <a:lnTo>
                    <a:pt x="52754" y="254136"/>
                  </a:lnTo>
                  <a:lnTo>
                    <a:pt x="54203" y="253168"/>
                  </a:lnTo>
                  <a:lnTo>
                    <a:pt x="56715" y="250656"/>
                  </a:lnTo>
                  <a:lnTo>
                    <a:pt x="57688" y="249194"/>
                  </a:lnTo>
                  <a:lnTo>
                    <a:pt x="58960" y="246124"/>
                  </a:lnTo>
                  <a:lnTo>
                    <a:pt x="59042" y="245925"/>
                  </a:lnTo>
                  <a:lnTo>
                    <a:pt x="59382" y="244217"/>
                  </a:lnTo>
                  <a:lnTo>
                    <a:pt x="59292" y="240212"/>
                  </a:lnTo>
                  <a:lnTo>
                    <a:pt x="59042" y="238956"/>
                  </a:lnTo>
                  <a:lnTo>
                    <a:pt x="47764" y="229046"/>
                  </a:lnTo>
                  <a:lnTo>
                    <a:pt x="112960" y="229046"/>
                  </a:lnTo>
                  <a:lnTo>
                    <a:pt x="86171" y="2558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0502006" y="2375848"/>
            <a:ext cx="960755" cy="5683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1550" spc="-320" dirty="0">
                <a:solidFill>
                  <a:srgbClr val="FFFFFF"/>
                </a:solidFill>
                <a:latin typeface="Dotum"/>
                <a:cs typeface="Dotum"/>
              </a:rPr>
              <a:t>트러블슈팅</a:t>
            </a:r>
            <a:endParaRPr sz="1550" dirty="0">
              <a:latin typeface="Dotum"/>
              <a:cs typeface="Dotum"/>
            </a:endParaRPr>
          </a:p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문제</a:t>
            </a:r>
            <a:r>
              <a:rPr sz="100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해결</a:t>
            </a:r>
            <a:r>
              <a:rPr sz="100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sz="100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14" dirty="0">
                <a:solidFill>
                  <a:srgbClr val="FFFFFF"/>
                </a:solidFill>
                <a:latin typeface="Dotum"/>
                <a:cs typeface="Dotum"/>
              </a:rPr>
              <a:t>최적화</a:t>
            </a:r>
            <a:endParaRPr sz="1000" dirty="0">
              <a:latin typeface="Dotum"/>
              <a:cs typeface="Dotum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13498" y="3559573"/>
            <a:ext cx="4775202" cy="1779654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700" spc="-325" dirty="0">
                <a:solidFill>
                  <a:srgbClr val="1C4ED8"/>
                </a:solidFill>
                <a:latin typeface="Dotum"/>
                <a:cs typeface="Dotum"/>
              </a:rPr>
              <a:t>교육</a:t>
            </a:r>
            <a:r>
              <a:rPr sz="1700" spc="-155" dirty="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1C4ED8"/>
                </a:solidFill>
                <a:latin typeface="Dotum"/>
                <a:cs typeface="Dotum"/>
              </a:rPr>
              <a:t>목표</a:t>
            </a:r>
            <a:endParaRPr sz="1700" dirty="0">
              <a:latin typeface="Dotum"/>
              <a:cs typeface="Dotum"/>
            </a:endParaRPr>
          </a:p>
          <a:p>
            <a:pPr marL="488315" marR="85725" indent="-285750">
              <a:lnSpc>
                <a:spcPct val="129600"/>
              </a:lnSpc>
              <a:spcBef>
                <a:spcPts val="229"/>
              </a:spcBef>
              <a:buFont typeface="Arial" panose="020B0604020202020204" pitchFamily="34" charset="0"/>
              <a:buChar char="•"/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멀티클라우드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실무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 err="1">
                <a:solidFill>
                  <a:srgbClr val="333333"/>
                </a:solidFill>
                <a:latin typeface="Dotum"/>
                <a:cs typeface="Dotum"/>
              </a:rPr>
              <a:t>역량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 err="1">
                <a:solidFill>
                  <a:srgbClr val="333333"/>
                </a:solidFill>
                <a:latin typeface="Dotum"/>
                <a:cs typeface="Dotum"/>
              </a:rPr>
              <a:t>강화</a:t>
            </a:r>
            <a:endParaRPr lang="en-US" sz="1350" spc="500" dirty="0">
              <a:solidFill>
                <a:srgbClr val="333333"/>
              </a:solidFill>
              <a:latin typeface="Dotum"/>
              <a:cs typeface="Dotum"/>
            </a:endParaRPr>
          </a:p>
          <a:p>
            <a:pPr marL="488315" marR="85725" indent="-285750">
              <a:lnSpc>
                <a:spcPct val="129600"/>
              </a:lnSpc>
              <a:spcBef>
                <a:spcPts val="229"/>
              </a:spcBef>
              <a:buFont typeface="Arial" panose="020B0604020202020204" pitchFamily="34" charset="0"/>
              <a:buChar char="•"/>
            </a:pPr>
            <a:r>
              <a:rPr sz="1350" spc="-260" dirty="0" err="1">
                <a:solidFill>
                  <a:srgbClr val="333333"/>
                </a:solidFill>
                <a:latin typeface="Dotum"/>
                <a:cs typeface="Dotum"/>
              </a:rPr>
              <a:t>플랫폼별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특징</a:t>
            </a:r>
            <a:r>
              <a:rPr sz="1200" spc="-220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장단점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비교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 err="1">
                <a:solidFill>
                  <a:srgbClr val="333333"/>
                </a:solidFill>
                <a:latin typeface="Dotum"/>
                <a:cs typeface="Dotum"/>
              </a:rPr>
              <a:t>분석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 err="1">
                <a:solidFill>
                  <a:srgbClr val="333333"/>
                </a:solidFill>
                <a:latin typeface="Dotum"/>
                <a:cs typeface="Dotum"/>
              </a:rPr>
              <a:t>능력</a:t>
            </a:r>
            <a:endParaRPr lang="en-US" sz="1350" spc="500" dirty="0">
              <a:solidFill>
                <a:srgbClr val="333333"/>
              </a:solidFill>
              <a:latin typeface="Dotum"/>
              <a:cs typeface="Dotum"/>
            </a:endParaRPr>
          </a:p>
          <a:p>
            <a:pPr marL="488315" marR="85725" indent="-285750">
              <a:lnSpc>
                <a:spcPct val="129600"/>
              </a:lnSpc>
              <a:spcBef>
                <a:spcPts val="229"/>
              </a:spcBef>
              <a:buFont typeface="Arial" panose="020B0604020202020204" pitchFamily="34" charset="0"/>
              <a:buChar char="•"/>
            </a:pPr>
            <a:r>
              <a:rPr sz="1350" spc="-260" dirty="0" err="1">
                <a:solidFill>
                  <a:srgbClr val="333333"/>
                </a:solidFill>
                <a:latin typeface="Dotum"/>
                <a:cs typeface="Dotum"/>
              </a:rPr>
              <a:t>실제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해결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능력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확보</a:t>
            </a:r>
            <a:endParaRPr sz="1350" dirty="0">
              <a:latin typeface="Dotum"/>
              <a:cs typeface="Dotum"/>
            </a:endParaRPr>
          </a:p>
          <a:p>
            <a:pPr marL="488315" marR="5080" indent="-285750">
              <a:lnSpc>
                <a:spcPct val="129600"/>
              </a:lnSpc>
              <a:buFont typeface="Arial" panose="020B0604020202020204" pitchFamily="34" charset="0"/>
              <a:buChar char="•"/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효율적인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 err="1">
                <a:solidFill>
                  <a:srgbClr val="333333"/>
                </a:solidFill>
                <a:latin typeface="Dotum"/>
                <a:cs typeface="Dotum"/>
              </a:rPr>
              <a:t>아키텍처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 err="1">
                <a:solidFill>
                  <a:srgbClr val="333333"/>
                </a:solidFill>
                <a:latin typeface="Dotum"/>
                <a:cs typeface="Dotum"/>
              </a:rPr>
              <a:t>설계</a:t>
            </a:r>
            <a:endParaRPr lang="en-US" sz="1350" spc="500" dirty="0">
              <a:solidFill>
                <a:srgbClr val="333333"/>
              </a:solidFill>
              <a:latin typeface="Dotum"/>
              <a:cs typeface="Dotum"/>
            </a:endParaRPr>
          </a:p>
          <a:p>
            <a:pPr marL="488315" marR="5080" indent="-285750">
              <a:lnSpc>
                <a:spcPct val="129600"/>
              </a:lnSpc>
              <a:buFont typeface="Arial" panose="020B0604020202020204" pitchFamily="34" charset="0"/>
              <a:buChar char="•"/>
            </a:pPr>
            <a:r>
              <a:rPr sz="1350" spc="-260" dirty="0" err="1">
                <a:solidFill>
                  <a:srgbClr val="333333"/>
                </a:solidFill>
                <a:latin typeface="Dotum"/>
                <a:cs typeface="Dotum"/>
              </a:rPr>
              <a:t>안정적인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인프라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운영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구현</a:t>
            </a:r>
            <a:endParaRPr sz="1350" dirty="0">
              <a:latin typeface="Dotum"/>
              <a:cs typeface="Dotum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80999" y="5714999"/>
            <a:ext cx="11430000" cy="533400"/>
            <a:chOff x="380999" y="5714999"/>
            <a:chExt cx="11430000" cy="533400"/>
          </a:xfrm>
        </p:grpSpPr>
        <p:sp>
          <p:nvSpPr>
            <p:cNvPr id="48" name="object 48"/>
            <p:cNvSpPr/>
            <p:nvPr/>
          </p:nvSpPr>
          <p:spPr>
            <a:xfrm>
              <a:off x="380999" y="5714999"/>
              <a:ext cx="11430000" cy="533400"/>
            </a:xfrm>
            <a:custGeom>
              <a:avLst/>
              <a:gdLst/>
              <a:ahLst/>
              <a:cxnLst/>
              <a:rect l="l" t="t" r="r" b="b"/>
              <a:pathLst>
                <a:path w="11430000" h="533400">
                  <a:moveTo>
                    <a:pt x="11358802" y="533399"/>
                  </a:moveTo>
                  <a:lnTo>
                    <a:pt x="71196" y="533399"/>
                  </a:lnTo>
                  <a:lnTo>
                    <a:pt x="66241" y="532911"/>
                  </a:lnTo>
                  <a:lnTo>
                    <a:pt x="29705" y="517777"/>
                  </a:lnTo>
                  <a:lnTo>
                    <a:pt x="3885" y="481736"/>
                  </a:lnTo>
                  <a:lnTo>
                    <a:pt x="0" y="462203"/>
                  </a:lnTo>
                  <a:lnTo>
                    <a:pt x="0" y="457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1358802" y="0"/>
                  </a:lnTo>
                  <a:lnTo>
                    <a:pt x="11400293" y="15621"/>
                  </a:lnTo>
                  <a:lnTo>
                    <a:pt x="11426113" y="51660"/>
                  </a:lnTo>
                  <a:lnTo>
                    <a:pt x="11429999" y="71196"/>
                  </a:lnTo>
                  <a:lnTo>
                    <a:pt x="11429999" y="462203"/>
                  </a:lnTo>
                  <a:lnTo>
                    <a:pt x="11414376" y="503693"/>
                  </a:lnTo>
                  <a:lnTo>
                    <a:pt x="11378337" y="529512"/>
                  </a:lnTo>
                  <a:lnTo>
                    <a:pt x="11363757" y="532911"/>
                  </a:lnTo>
                  <a:lnTo>
                    <a:pt x="11358802" y="533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2674" y="5905499"/>
              <a:ext cx="152399" cy="152399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2612553" y="5853937"/>
            <a:ext cx="9401810" cy="80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각</a:t>
            </a:r>
            <a:r>
              <a:rPr sz="1350" spc="-11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200" spc="-40" dirty="0">
                <a:solidFill>
                  <a:srgbClr val="1D40AF"/>
                </a:solidFill>
                <a:latin typeface="Segoe UI"/>
                <a:cs typeface="Segoe UI"/>
              </a:rPr>
              <a:t>Chapter</a:t>
            </a:r>
            <a:r>
              <a:rPr sz="1350" spc="-40" dirty="0">
                <a:solidFill>
                  <a:srgbClr val="1D40AF"/>
                </a:solidFill>
                <a:latin typeface="Dotum"/>
                <a:cs typeface="Dotum"/>
              </a:rPr>
              <a:t>는</a:t>
            </a:r>
            <a:r>
              <a:rPr sz="1350" spc="-11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이론과</a:t>
            </a:r>
            <a:r>
              <a:rPr sz="1350" spc="-11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실습이</a:t>
            </a:r>
            <a:r>
              <a:rPr sz="1350" spc="-11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균형</a:t>
            </a:r>
            <a:r>
              <a:rPr sz="1350" spc="-11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있게</a:t>
            </a:r>
            <a:r>
              <a:rPr sz="1350" spc="-11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구성되어</a:t>
            </a:r>
            <a:r>
              <a:rPr sz="1350" spc="-11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1D40AF"/>
                </a:solidFill>
                <a:latin typeface="Dotum"/>
                <a:cs typeface="Dotum"/>
              </a:rPr>
              <a:t>있으며</a:t>
            </a:r>
            <a:r>
              <a:rPr sz="1200" spc="-200" dirty="0">
                <a:solidFill>
                  <a:srgbClr val="1D40AF"/>
                </a:solidFill>
                <a:latin typeface="Segoe UI"/>
                <a:cs typeface="Segoe UI"/>
              </a:rPr>
              <a:t>,</a:t>
            </a:r>
            <a:r>
              <a:rPr sz="1200" spc="15" dirty="0">
                <a:solidFill>
                  <a:srgbClr val="1D40AF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단계별</a:t>
            </a:r>
            <a:r>
              <a:rPr sz="1350" spc="-11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미션과</a:t>
            </a:r>
            <a:r>
              <a:rPr sz="1350" spc="-11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체크리스트를</a:t>
            </a:r>
            <a:r>
              <a:rPr sz="1350" spc="-11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통해</a:t>
            </a:r>
            <a:r>
              <a:rPr sz="1350" spc="-11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실무</a:t>
            </a:r>
            <a:r>
              <a:rPr sz="1350" spc="-11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역량을</a:t>
            </a:r>
            <a:r>
              <a:rPr sz="1350" spc="-11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1D40AF"/>
                </a:solidFill>
                <a:latin typeface="Dotum"/>
                <a:cs typeface="Dotum"/>
              </a:rPr>
              <a:t>점검합니다</a:t>
            </a:r>
            <a:r>
              <a:rPr sz="1200" spc="-10" dirty="0">
                <a:solidFill>
                  <a:srgbClr val="1D40AF"/>
                </a:solidFill>
                <a:latin typeface="Segoe UI"/>
                <a:cs typeface="Segoe UI"/>
              </a:rPr>
              <a:t>.</a:t>
            </a:r>
            <a:endParaRPr sz="1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sz="1200" dirty="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클라우드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실무력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강화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기초과정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|</a:t>
            </a:r>
            <a:r>
              <a:rPr sz="1050" spc="15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2025-08-</a:t>
            </a:r>
            <a:r>
              <a:rPr sz="1050" spc="-25" dirty="0">
                <a:solidFill>
                  <a:srgbClr val="666666"/>
                </a:solidFill>
                <a:latin typeface="Segoe UI"/>
                <a:cs typeface="Segoe UI"/>
              </a:rPr>
              <a:t>27</a:t>
            </a:r>
            <a:endParaRPr sz="105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250" b="1" dirty="0">
                <a:latin typeface="Segoe UI"/>
                <a:cs typeface="Segoe UI"/>
              </a:rPr>
              <a:t>Chapter</a:t>
            </a:r>
            <a:r>
              <a:rPr sz="2250" b="1" spc="-55" dirty="0">
                <a:latin typeface="Segoe UI"/>
                <a:cs typeface="Segoe UI"/>
              </a:rPr>
              <a:t> </a:t>
            </a:r>
            <a:r>
              <a:rPr sz="2250" b="1" dirty="0">
                <a:latin typeface="Segoe UI"/>
                <a:cs typeface="Segoe UI"/>
              </a:rPr>
              <a:t>1:</a:t>
            </a:r>
            <a:r>
              <a:rPr sz="2250" b="1" spc="-15" dirty="0">
                <a:latin typeface="Segoe UI"/>
                <a:cs typeface="Segoe UI"/>
              </a:rPr>
              <a:t> </a:t>
            </a:r>
            <a:r>
              <a:rPr sz="2250" b="1" dirty="0">
                <a:latin typeface="Segoe UI"/>
                <a:cs typeface="Segoe UI"/>
              </a:rPr>
              <a:t>IAM</a:t>
            </a:r>
            <a:r>
              <a:rPr sz="2250" b="1" spc="-15" dirty="0">
                <a:latin typeface="Segoe UI"/>
                <a:cs typeface="Segoe UI"/>
              </a:rPr>
              <a:t> </a:t>
            </a:r>
            <a:r>
              <a:rPr spc="-484" dirty="0"/>
              <a:t>통합</a:t>
            </a:r>
            <a:r>
              <a:rPr spc="-229" dirty="0"/>
              <a:t> </a:t>
            </a:r>
            <a:r>
              <a:rPr spc="-484" dirty="0"/>
              <a:t>이해</a:t>
            </a:r>
            <a:r>
              <a:rPr spc="-235" dirty="0"/>
              <a:t> </a:t>
            </a:r>
            <a:r>
              <a:rPr spc="-509" dirty="0"/>
              <a:t>실습</a:t>
            </a:r>
            <a:endParaRPr sz="225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spc="-325" dirty="0">
                <a:solidFill>
                  <a:srgbClr val="2562EB"/>
                </a:solidFill>
              </a:rPr>
              <a:t>부서별</a:t>
            </a:r>
            <a:r>
              <a:rPr sz="1700" spc="-160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최소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권한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원칙</a:t>
            </a:r>
            <a:r>
              <a:rPr sz="1700" spc="-160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기반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500" dirty="0">
                <a:solidFill>
                  <a:srgbClr val="2562EB"/>
                </a:solidFill>
                <a:latin typeface="Segoe UI"/>
                <a:cs typeface="Segoe UI"/>
              </a:rPr>
              <a:t>IAM</a:t>
            </a:r>
            <a:r>
              <a:rPr sz="1500" spc="5" dirty="0">
                <a:solidFill>
                  <a:srgbClr val="2562EB"/>
                </a:solidFill>
                <a:latin typeface="Segoe UI"/>
                <a:cs typeface="Segoe UI"/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설계</a:t>
            </a:r>
            <a:r>
              <a:rPr sz="1700" spc="-160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및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50" dirty="0">
                <a:solidFill>
                  <a:srgbClr val="2562EB"/>
                </a:solidFill>
              </a:rPr>
              <a:t>적용</a:t>
            </a:r>
            <a:endParaRPr sz="1700" dirty="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028699"/>
            <a:ext cx="12192000" cy="723900"/>
            <a:chOff x="0" y="1028699"/>
            <a:chExt cx="12192000" cy="723900"/>
          </a:xfrm>
        </p:grpSpPr>
        <p:sp>
          <p:nvSpPr>
            <p:cNvPr id="4" name="object 4"/>
            <p:cNvSpPr/>
            <p:nvPr/>
          </p:nvSpPr>
          <p:spPr>
            <a:xfrm>
              <a:off x="0" y="1028699"/>
              <a:ext cx="12192000" cy="723900"/>
            </a:xfrm>
            <a:custGeom>
              <a:avLst/>
              <a:gdLst/>
              <a:ahLst/>
              <a:cxnLst/>
              <a:rect l="l" t="t" r="r" b="b"/>
              <a:pathLst>
                <a:path w="12192000" h="723900">
                  <a:moveTo>
                    <a:pt x="12191999" y="723899"/>
                  </a:moveTo>
                  <a:lnTo>
                    <a:pt x="0" y="723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238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732" y="1162049"/>
              <a:ext cx="227135" cy="22733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80999" y="2247899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099" y="495299"/>
                </a:moveTo>
                <a:lnTo>
                  <a:pt x="0" y="495299"/>
                </a:lnTo>
                <a:lnTo>
                  <a:pt x="0" y="0"/>
                </a:lnTo>
                <a:lnTo>
                  <a:pt x="38099" y="0"/>
                </a:lnTo>
                <a:lnTo>
                  <a:pt x="38099" y="4952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2857499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099" y="495299"/>
                </a:moveTo>
                <a:lnTo>
                  <a:pt x="0" y="495299"/>
                </a:lnTo>
                <a:lnTo>
                  <a:pt x="0" y="0"/>
                </a:lnTo>
                <a:lnTo>
                  <a:pt x="38099" y="0"/>
                </a:lnTo>
                <a:lnTo>
                  <a:pt x="38099" y="4952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0999" y="3467099"/>
            <a:ext cx="38100" cy="1028700"/>
          </a:xfrm>
          <a:custGeom>
            <a:avLst/>
            <a:gdLst/>
            <a:ahLst/>
            <a:cxnLst/>
            <a:rect l="l" t="t" r="r" b="b"/>
            <a:pathLst>
              <a:path w="38100" h="1028700">
                <a:moveTo>
                  <a:pt x="38099" y="1028699"/>
                </a:moveTo>
                <a:lnTo>
                  <a:pt x="0" y="1028699"/>
                </a:lnTo>
                <a:lnTo>
                  <a:pt x="0" y="0"/>
                </a:lnTo>
                <a:lnTo>
                  <a:pt x="38099" y="0"/>
                </a:lnTo>
                <a:lnTo>
                  <a:pt x="38099" y="10286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0999" y="4610099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099" y="495299"/>
                </a:moveTo>
                <a:lnTo>
                  <a:pt x="0" y="495299"/>
                </a:lnTo>
                <a:lnTo>
                  <a:pt x="0" y="0"/>
                </a:lnTo>
                <a:lnTo>
                  <a:pt x="38099" y="0"/>
                </a:lnTo>
                <a:lnTo>
                  <a:pt x="38099" y="4952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0999" y="5219699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099" y="495299"/>
                </a:moveTo>
                <a:lnTo>
                  <a:pt x="0" y="495299"/>
                </a:lnTo>
                <a:lnTo>
                  <a:pt x="0" y="0"/>
                </a:lnTo>
                <a:lnTo>
                  <a:pt x="38099" y="0"/>
                </a:lnTo>
                <a:lnTo>
                  <a:pt x="38099" y="4952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107" y="1925389"/>
            <a:ext cx="191392" cy="161776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95324" y="39052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5324" y="41338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5324" y="43624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9275" y="1105405"/>
            <a:ext cx="9271635" cy="4824526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45"/>
              </a:spcBef>
            </a:pPr>
            <a:r>
              <a:rPr sz="1700" spc="-325" dirty="0">
                <a:solidFill>
                  <a:srgbClr val="333333"/>
                </a:solidFill>
                <a:latin typeface="Dotum"/>
                <a:cs typeface="Dotum"/>
              </a:rPr>
              <a:t>실습</a:t>
            </a:r>
            <a:r>
              <a:rPr sz="1700" spc="-15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333333"/>
                </a:solidFill>
                <a:latin typeface="Dotum"/>
                <a:cs typeface="Dotum"/>
              </a:rPr>
              <a:t>목표</a:t>
            </a:r>
            <a:endParaRPr sz="1700" dirty="0">
              <a:latin typeface="Dotum"/>
              <a:cs typeface="Dotum"/>
            </a:endParaRPr>
          </a:p>
          <a:p>
            <a:pPr marL="173990">
              <a:lnSpc>
                <a:spcPct val="100000"/>
              </a:lnSpc>
              <a:spcBef>
                <a:spcPts val="11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사내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90" dirty="0">
                <a:solidFill>
                  <a:srgbClr val="333333"/>
                </a:solidFill>
                <a:latin typeface="Dotum"/>
                <a:cs typeface="Dotum"/>
              </a:rPr>
              <a:t>부서</a:t>
            </a:r>
            <a:r>
              <a:rPr sz="1200" spc="-190" dirty="0">
                <a:solidFill>
                  <a:srgbClr val="333333"/>
                </a:solidFill>
                <a:latin typeface="Segoe UI"/>
                <a:cs typeface="Segoe UI"/>
              </a:rPr>
              <a:t>(</a:t>
            </a:r>
            <a:r>
              <a:rPr sz="1350" spc="-190" dirty="0">
                <a:solidFill>
                  <a:srgbClr val="333333"/>
                </a:solidFill>
                <a:latin typeface="Dotum"/>
                <a:cs typeface="Dotum"/>
              </a:rPr>
              <a:t>개발</a:t>
            </a:r>
            <a:r>
              <a:rPr sz="1200" spc="-190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350" spc="-190" dirty="0">
                <a:solidFill>
                  <a:srgbClr val="333333"/>
                </a:solidFill>
                <a:latin typeface="Dotum"/>
                <a:cs typeface="Dotum"/>
              </a:rPr>
              <a:t>마케팅</a:t>
            </a:r>
            <a:r>
              <a:rPr sz="1200" spc="-190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350" spc="-190" dirty="0">
                <a:solidFill>
                  <a:srgbClr val="333333"/>
                </a:solidFill>
                <a:latin typeface="Dotum"/>
                <a:cs typeface="Dotum"/>
              </a:rPr>
              <a:t>재무</a:t>
            </a:r>
            <a:r>
              <a:rPr sz="1200" spc="-190" dirty="0">
                <a:solidFill>
                  <a:srgbClr val="333333"/>
                </a:solidFill>
                <a:latin typeface="Segoe UI"/>
                <a:cs typeface="Segoe UI"/>
              </a:rPr>
              <a:t>)</a:t>
            </a:r>
            <a:r>
              <a:rPr sz="1350" spc="-190" dirty="0">
                <a:solidFill>
                  <a:srgbClr val="333333"/>
                </a:solidFill>
                <a:latin typeface="Dotum"/>
                <a:cs typeface="Dotum"/>
              </a:rPr>
              <a:t>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요구사항에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따라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최소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원칙으로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리소스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접근을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제어하고</a:t>
            </a:r>
            <a:r>
              <a:rPr sz="1200" spc="-215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2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중앙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집중식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Segoe UI"/>
                <a:cs typeface="Segoe UI"/>
              </a:rPr>
              <a:t>ID</a:t>
            </a:r>
            <a:r>
              <a:rPr sz="12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시스템을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구축합니다</a:t>
            </a:r>
            <a:r>
              <a:rPr sz="1200" spc="-100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00" dirty="0">
              <a:latin typeface="Segoe UI"/>
              <a:cs typeface="Segoe UI"/>
            </a:endParaRPr>
          </a:p>
          <a:p>
            <a:pPr marL="97790">
              <a:lnSpc>
                <a:spcPct val="100000"/>
              </a:lnSpc>
              <a:spcBef>
                <a:spcPts val="5"/>
              </a:spcBef>
            </a:pPr>
            <a:r>
              <a:rPr sz="1700" spc="-325" dirty="0">
                <a:solidFill>
                  <a:srgbClr val="1C4ED8"/>
                </a:solidFill>
                <a:latin typeface="Dotum"/>
                <a:cs typeface="Dotum"/>
              </a:rPr>
              <a:t>실습</a:t>
            </a:r>
            <a:r>
              <a:rPr sz="1700" spc="-155" dirty="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1C4ED8"/>
                </a:solidFill>
                <a:latin typeface="Dotum"/>
                <a:cs typeface="Dotum"/>
              </a:rPr>
              <a:t>단계</a:t>
            </a:r>
            <a:endParaRPr sz="1700" dirty="0">
              <a:latin typeface="Dotum"/>
              <a:cs typeface="Dotum"/>
            </a:endParaRPr>
          </a:p>
          <a:p>
            <a:pPr marL="205104" indent="-192405">
              <a:lnSpc>
                <a:spcPct val="100000"/>
              </a:lnSpc>
              <a:spcBef>
                <a:spcPts val="1035"/>
              </a:spcBef>
              <a:buSzPct val="87096"/>
              <a:buFont typeface="Segoe UI"/>
              <a:buAutoNum type="arabicPeriod"/>
              <a:tabLst>
                <a:tab pos="205104" algn="l"/>
              </a:tabLst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구조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계층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endParaRPr sz="155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각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플랫폼에서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200" spc="-215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테넌트</a:t>
            </a:r>
            <a:r>
              <a:rPr sz="1200" spc="-215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구조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이해</a:t>
            </a:r>
            <a:endParaRPr sz="1350" dirty="0">
              <a:latin typeface="Dotum"/>
              <a:cs typeface="Dotum"/>
            </a:endParaRPr>
          </a:p>
          <a:p>
            <a:pPr marL="205104" indent="-192405">
              <a:lnSpc>
                <a:spcPct val="100000"/>
              </a:lnSpc>
              <a:spcBef>
                <a:spcPts val="1105"/>
              </a:spcBef>
              <a:buSzPct val="87096"/>
              <a:buFont typeface="Segoe UI"/>
              <a:buAutoNum type="arabicPeriod" startAt="2"/>
              <a:tabLst>
                <a:tab pos="205104" algn="l"/>
              </a:tabLst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부서별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사용자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그룹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endParaRPr sz="155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개발팀</a:t>
            </a:r>
            <a:r>
              <a:rPr sz="1200" spc="-200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2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마케팅팀</a:t>
            </a:r>
            <a:r>
              <a:rPr sz="1200" spc="-215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2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재무팀용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사용자</a:t>
            </a:r>
            <a:r>
              <a:rPr sz="1200" spc="-220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그룹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Segoe UI"/>
                <a:cs typeface="Segoe UI"/>
              </a:rPr>
              <a:t>(Azure</a:t>
            </a:r>
            <a:r>
              <a:rPr sz="12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33333"/>
                </a:solidFill>
                <a:latin typeface="Segoe UI"/>
                <a:cs typeface="Segoe UI"/>
              </a:rPr>
              <a:t>Entra ID,</a:t>
            </a:r>
            <a:r>
              <a:rPr sz="12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Segoe UI"/>
                <a:cs typeface="Segoe UI"/>
              </a:rPr>
              <a:t>AWS</a:t>
            </a:r>
            <a:r>
              <a:rPr sz="1200" dirty="0">
                <a:solidFill>
                  <a:srgbClr val="333333"/>
                </a:solidFill>
                <a:latin typeface="Segoe UI"/>
                <a:cs typeface="Segoe UI"/>
              </a:rPr>
              <a:t> IAM, GCP</a:t>
            </a:r>
            <a:r>
              <a:rPr sz="12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Segoe UI"/>
                <a:cs typeface="Segoe UI"/>
              </a:rPr>
              <a:t>IAM)</a:t>
            </a:r>
            <a:endParaRPr sz="1200" dirty="0">
              <a:latin typeface="Segoe UI"/>
              <a:cs typeface="Segoe UI"/>
            </a:endParaRPr>
          </a:p>
          <a:p>
            <a:pPr marL="205104" indent="-192405">
              <a:lnSpc>
                <a:spcPct val="100000"/>
              </a:lnSpc>
              <a:spcBef>
                <a:spcPts val="1105"/>
              </a:spcBef>
              <a:buSzPct val="87096"/>
              <a:buFont typeface="Segoe UI"/>
              <a:buAutoNum type="arabicPeriod" startAt="3"/>
              <a:tabLst>
                <a:tab pos="205104" algn="l"/>
              </a:tabLst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최소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정책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설계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적용</a:t>
            </a:r>
            <a:endParaRPr sz="1550" dirty="0">
              <a:latin typeface="Dotum"/>
              <a:cs typeface="Dotum"/>
            </a:endParaRPr>
          </a:p>
          <a:p>
            <a:pPr marL="316865" marR="6276975">
              <a:lnSpc>
                <a:spcPct val="111100"/>
              </a:lnSpc>
              <a:spcBef>
                <a:spcPts val="635"/>
              </a:spcBef>
            </a:pP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개발팀</a:t>
            </a:r>
            <a:r>
              <a:rPr sz="1200" spc="-200" dirty="0">
                <a:solidFill>
                  <a:srgbClr val="333333"/>
                </a:solidFill>
                <a:latin typeface="Segoe UI"/>
                <a:cs typeface="Segoe UI"/>
              </a:rPr>
              <a:t>:</a:t>
            </a:r>
            <a:r>
              <a:rPr sz="12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33333"/>
                </a:solidFill>
                <a:latin typeface="Segoe UI"/>
                <a:cs typeface="Segoe UI"/>
              </a:rPr>
              <a:t>VM</a:t>
            </a:r>
            <a:r>
              <a:rPr sz="12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200" spc="-180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2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읽기</a:t>
            </a:r>
            <a:r>
              <a:rPr sz="1200" spc="-210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350" spc="-210" dirty="0">
                <a:solidFill>
                  <a:srgbClr val="333333"/>
                </a:solidFill>
                <a:latin typeface="Dotum"/>
                <a:cs typeface="Dotum"/>
              </a:rPr>
              <a:t>쓰기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 마케팅팀</a:t>
            </a:r>
            <a:r>
              <a:rPr sz="1200" spc="-215" dirty="0">
                <a:solidFill>
                  <a:srgbClr val="333333"/>
                </a:solidFill>
                <a:latin typeface="Segoe UI"/>
                <a:cs typeface="Segoe UI"/>
              </a:rPr>
              <a:t>:</a:t>
            </a:r>
            <a:r>
              <a:rPr sz="12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읽기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전용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endParaRPr sz="1350" dirty="0">
              <a:latin typeface="Dotum"/>
              <a:cs typeface="Dotum"/>
            </a:endParaRPr>
          </a:p>
          <a:p>
            <a:pPr marL="316865">
              <a:lnSpc>
                <a:spcPct val="100000"/>
              </a:lnSpc>
              <a:spcBef>
                <a:spcPts val="180"/>
              </a:spcBef>
            </a:pP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재무팀</a:t>
            </a:r>
            <a:r>
              <a:rPr sz="1200" spc="-200" dirty="0">
                <a:solidFill>
                  <a:srgbClr val="333333"/>
                </a:solidFill>
                <a:latin typeface="Segoe UI"/>
                <a:cs typeface="Segoe UI"/>
              </a:rPr>
              <a:t>:</a:t>
            </a:r>
            <a:r>
              <a:rPr sz="12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탐색기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endParaRPr sz="1350" dirty="0">
              <a:latin typeface="Dotum"/>
              <a:cs typeface="Dotum"/>
            </a:endParaRPr>
          </a:p>
          <a:p>
            <a:pPr marL="205104" indent="-192405">
              <a:lnSpc>
                <a:spcPct val="100000"/>
              </a:lnSpc>
              <a:spcBef>
                <a:spcPts val="1105"/>
              </a:spcBef>
              <a:buAutoNum type="arabicPeriod" startAt="4"/>
              <a:tabLst>
                <a:tab pos="205104" algn="l"/>
              </a:tabLst>
            </a:pPr>
            <a:r>
              <a:rPr sz="1350" b="1" dirty="0">
                <a:solidFill>
                  <a:srgbClr val="333333"/>
                </a:solidFill>
                <a:latin typeface="Segoe UI"/>
                <a:cs typeface="Segoe UI"/>
              </a:rPr>
              <a:t>MFA</a:t>
            </a:r>
            <a:r>
              <a:rPr sz="1350" b="1" spc="-8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강화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endParaRPr sz="155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모든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관리자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계정에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다단계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인증</a:t>
            </a:r>
            <a:r>
              <a:rPr sz="1200" spc="-90" dirty="0">
                <a:solidFill>
                  <a:srgbClr val="333333"/>
                </a:solidFill>
                <a:latin typeface="Segoe UI"/>
                <a:cs typeface="Segoe UI"/>
              </a:rPr>
              <a:t>(MFA)</a:t>
            </a:r>
            <a:r>
              <a:rPr sz="12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활성화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정책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강제화</a:t>
            </a:r>
            <a:endParaRPr sz="1350" dirty="0">
              <a:latin typeface="Dotum"/>
              <a:cs typeface="Dotum"/>
            </a:endParaRPr>
          </a:p>
          <a:p>
            <a:pPr marL="205104" indent="-192405">
              <a:lnSpc>
                <a:spcPct val="100000"/>
              </a:lnSpc>
              <a:spcBef>
                <a:spcPts val="1105"/>
              </a:spcBef>
              <a:buSzPct val="87096"/>
              <a:buFont typeface="Segoe UI"/>
              <a:buAutoNum type="arabicPeriod" startAt="5"/>
              <a:tabLst>
                <a:tab pos="205104" algn="l"/>
              </a:tabLst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트러블슈팅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검증</a:t>
            </a:r>
            <a:endParaRPr sz="155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거부</a:t>
            </a:r>
            <a:r>
              <a:rPr sz="1200" spc="-180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2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역할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충돌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시나리오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해결</a:t>
            </a:r>
            <a:endParaRPr sz="135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83851-D797-5B2A-36D5-FF57C4224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17">
            <a:extLst>
              <a:ext uri="{FF2B5EF4-FFF2-40B4-BE49-F238E27FC236}">
                <a16:creationId xmlns:a16="http://schemas.microsoft.com/office/drawing/2014/main" id="{914F225A-D216-47CE-FFD9-1681721618A8}"/>
              </a:ext>
            </a:extLst>
          </p:cNvPr>
          <p:cNvGrpSpPr/>
          <p:nvPr/>
        </p:nvGrpSpPr>
        <p:grpSpPr>
          <a:xfrm>
            <a:off x="4381499" y="2457623"/>
            <a:ext cx="3429000" cy="1219200"/>
            <a:chOff x="428624" y="6324599"/>
            <a:chExt cx="3429000" cy="1219200"/>
          </a:xfrm>
          <a:solidFill>
            <a:schemeClr val="bg2">
              <a:lumMod val="90000"/>
            </a:schemeClr>
          </a:solidFill>
        </p:grpSpPr>
        <p:sp>
          <p:nvSpPr>
            <p:cNvPr id="45" name="object 18">
              <a:extLst>
                <a:ext uri="{FF2B5EF4-FFF2-40B4-BE49-F238E27FC236}">
                  <a16:creationId xmlns:a16="http://schemas.microsoft.com/office/drawing/2014/main" id="{D888356B-7A2F-35F5-F471-C87FA4D8B1D8}"/>
                </a:ext>
              </a:extLst>
            </p:cNvPr>
            <p:cNvSpPr/>
            <p:nvPr/>
          </p:nvSpPr>
          <p:spPr>
            <a:xfrm>
              <a:off x="428624" y="6324599"/>
              <a:ext cx="3429000" cy="1219200"/>
            </a:xfrm>
            <a:custGeom>
              <a:avLst/>
              <a:gdLst/>
              <a:ahLst/>
              <a:cxnLst/>
              <a:rect l="l" t="t" r="r" b="b"/>
              <a:pathLst>
                <a:path w="3429000" h="1219200">
                  <a:moveTo>
                    <a:pt x="3357803" y="1219199"/>
                  </a:moveTo>
                  <a:lnTo>
                    <a:pt x="71196" y="1219199"/>
                  </a:lnTo>
                  <a:lnTo>
                    <a:pt x="66241" y="1218712"/>
                  </a:lnTo>
                  <a:lnTo>
                    <a:pt x="29705" y="1203577"/>
                  </a:lnTo>
                  <a:lnTo>
                    <a:pt x="3885" y="1167537"/>
                  </a:lnTo>
                  <a:lnTo>
                    <a:pt x="0" y="1148003"/>
                  </a:lnTo>
                  <a:lnTo>
                    <a:pt x="0" y="1142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57803" y="0"/>
                  </a:lnTo>
                  <a:lnTo>
                    <a:pt x="3399294" y="15621"/>
                  </a:lnTo>
                  <a:lnTo>
                    <a:pt x="3425113" y="51661"/>
                  </a:lnTo>
                  <a:lnTo>
                    <a:pt x="3428999" y="71196"/>
                  </a:lnTo>
                  <a:lnTo>
                    <a:pt x="3428999" y="1148003"/>
                  </a:lnTo>
                  <a:lnTo>
                    <a:pt x="3413377" y="1189494"/>
                  </a:lnTo>
                  <a:lnTo>
                    <a:pt x="3377337" y="1215313"/>
                  </a:lnTo>
                  <a:lnTo>
                    <a:pt x="3362758" y="1218711"/>
                  </a:lnTo>
                  <a:lnTo>
                    <a:pt x="3357803" y="1219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0">
              <a:extLst>
                <a:ext uri="{FF2B5EF4-FFF2-40B4-BE49-F238E27FC236}">
                  <a16:creationId xmlns:a16="http://schemas.microsoft.com/office/drawing/2014/main" id="{77805E3D-F532-7AA7-62FD-282B7B960303}"/>
                </a:ext>
              </a:extLst>
            </p:cNvPr>
            <p:cNvSpPr/>
            <p:nvPr/>
          </p:nvSpPr>
          <p:spPr>
            <a:xfrm>
              <a:off x="571487" y="6924675"/>
              <a:ext cx="47625" cy="428625"/>
            </a:xfrm>
            <a:custGeom>
              <a:avLst/>
              <a:gdLst/>
              <a:ahLst/>
              <a:cxnLst/>
              <a:rect l="l" t="t" r="r" b="b"/>
              <a:pathLst>
                <a:path w="47625" h="428625">
                  <a:moveTo>
                    <a:pt x="47625" y="401662"/>
                  </a:moveTo>
                  <a:lnTo>
                    <a:pt x="26974" y="381000"/>
                  </a:lnTo>
                  <a:lnTo>
                    <a:pt x="20662" y="381000"/>
                  </a:lnTo>
                  <a:lnTo>
                    <a:pt x="0" y="401662"/>
                  </a:lnTo>
                  <a:lnTo>
                    <a:pt x="0" y="407974"/>
                  </a:lnTo>
                  <a:lnTo>
                    <a:pt x="20662" y="428625"/>
                  </a:lnTo>
                  <a:lnTo>
                    <a:pt x="26974" y="428625"/>
                  </a:lnTo>
                  <a:lnTo>
                    <a:pt x="47625" y="407974"/>
                  </a:lnTo>
                  <a:lnTo>
                    <a:pt x="47625" y="404812"/>
                  </a:lnTo>
                  <a:lnTo>
                    <a:pt x="47625" y="401662"/>
                  </a:lnTo>
                  <a:close/>
                </a:path>
                <a:path w="47625" h="428625">
                  <a:moveTo>
                    <a:pt x="47625" y="211162"/>
                  </a:moveTo>
                  <a:lnTo>
                    <a:pt x="26974" y="190500"/>
                  </a:lnTo>
                  <a:lnTo>
                    <a:pt x="20662" y="190500"/>
                  </a:lnTo>
                  <a:lnTo>
                    <a:pt x="0" y="211162"/>
                  </a:lnTo>
                  <a:lnTo>
                    <a:pt x="0" y="217474"/>
                  </a:lnTo>
                  <a:lnTo>
                    <a:pt x="20662" y="238125"/>
                  </a:lnTo>
                  <a:lnTo>
                    <a:pt x="26974" y="238125"/>
                  </a:lnTo>
                  <a:lnTo>
                    <a:pt x="47625" y="217474"/>
                  </a:lnTo>
                  <a:lnTo>
                    <a:pt x="47625" y="214312"/>
                  </a:lnTo>
                  <a:lnTo>
                    <a:pt x="47625" y="211162"/>
                  </a:lnTo>
                  <a:close/>
                </a:path>
                <a:path w="47625" h="4286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>
            <a:extLst>
              <a:ext uri="{FF2B5EF4-FFF2-40B4-BE49-F238E27FC236}">
                <a16:creationId xmlns:a16="http://schemas.microsoft.com/office/drawing/2014/main" id="{F584D587-6724-90DE-F426-50B0F99ECB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250" b="1" dirty="0">
                <a:latin typeface="Segoe UI"/>
                <a:cs typeface="Segoe UI"/>
              </a:rPr>
              <a:t>Chapter</a:t>
            </a:r>
            <a:r>
              <a:rPr sz="2250" b="1" spc="-55" dirty="0">
                <a:latin typeface="Segoe UI"/>
                <a:cs typeface="Segoe UI"/>
              </a:rPr>
              <a:t> </a:t>
            </a:r>
            <a:r>
              <a:rPr sz="2250" b="1" dirty="0">
                <a:latin typeface="Segoe UI"/>
                <a:cs typeface="Segoe UI"/>
              </a:rPr>
              <a:t>1:</a:t>
            </a:r>
            <a:r>
              <a:rPr sz="2250" b="1" spc="-15" dirty="0">
                <a:latin typeface="Segoe UI"/>
                <a:cs typeface="Segoe UI"/>
              </a:rPr>
              <a:t> </a:t>
            </a:r>
            <a:r>
              <a:rPr sz="2250" b="1" dirty="0">
                <a:latin typeface="Segoe UI"/>
                <a:cs typeface="Segoe UI"/>
              </a:rPr>
              <a:t>IAM</a:t>
            </a:r>
            <a:r>
              <a:rPr sz="2250" b="1" spc="-15" dirty="0">
                <a:latin typeface="Segoe UI"/>
                <a:cs typeface="Segoe UI"/>
              </a:rPr>
              <a:t> </a:t>
            </a:r>
            <a:r>
              <a:rPr spc="-484" dirty="0"/>
              <a:t>통합</a:t>
            </a:r>
            <a:r>
              <a:rPr spc="-229" dirty="0"/>
              <a:t> </a:t>
            </a:r>
            <a:r>
              <a:rPr spc="-484" dirty="0"/>
              <a:t>이해</a:t>
            </a:r>
            <a:r>
              <a:rPr spc="-235" dirty="0"/>
              <a:t> </a:t>
            </a:r>
            <a:r>
              <a:rPr spc="-509" dirty="0"/>
              <a:t>실습</a:t>
            </a:r>
            <a:endParaRPr sz="225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spc="-325" dirty="0">
                <a:solidFill>
                  <a:srgbClr val="2562EB"/>
                </a:solidFill>
              </a:rPr>
              <a:t>부서별</a:t>
            </a:r>
            <a:r>
              <a:rPr sz="1700" spc="-160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최소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권한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원칙</a:t>
            </a:r>
            <a:r>
              <a:rPr sz="1700" spc="-160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기반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500" dirty="0">
                <a:solidFill>
                  <a:srgbClr val="2562EB"/>
                </a:solidFill>
                <a:latin typeface="Segoe UI"/>
                <a:cs typeface="Segoe UI"/>
              </a:rPr>
              <a:t>IAM</a:t>
            </a:r>
            <a:r>
              <a:rPr sz="1500" spc="5" dirty="0">
                <a:solidFill>
                  <a:srgbClr val="2562EB"/>
                </a:solidFill>
                <a:latin typeface="Segoe UI"/>
                <a:cs typeface="Segoe UI"/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설계</a:t>
            </a:r>
            <a:r>
              <a:rPr sz="1700" spc="-160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및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50" dirty="0">
                <a:solidFill>
                  <a:srgbClr val="2562EB"/>
                </a:solidFill>
              </a:rPr>
              <a:t>적용</a:t>
            </a:r>
            <a:endParaRPr sz="1700" dirty="0">
              <a:latin typeface="Segoe UI"/>
              <a:cs typeface="Segoe U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D16BB1F7-BC52-A128-6FE1-8E6CB698237F}"/>
              </a:ext>
            </a:extLst>
          </p:cNvPr>
          <p:cNvGrpSpPr/>
          <p:nvPr/>
        </p:nvGrpSpPr>
        <p:grpSpPr>
          <a:xfrm>
            <a:off x="0" y="1028699"/>
            <a:ext cx="12192000" cy="723900"/>
            <a:chOff x="0" y="1028699"/>
            <a:chExt cx="12192000" cy="72390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78DD001-BC96-0F7A-EA6A-93C31897684D}"/>
                </a:ext>
              </a:extLst>
            </p:cNvPr>
            <p:cNvSpPr/>
            <p:nvPr/>
          </p:nvSpPr>
          <p:spPr>
            <a:xfrm>
              <a:off x="0" y="1028699"/>
              <a:ext cx="12192000" cy="723900"/>
            </a:xfrm>
            <a:custGeom>
              <a:avLst/>
              <a:gdLst/>
              <a:ahLst/>
              <a:cxnLst/>
              <a:rect l="l" t="t" r="r" b="b"/>
              <a:pathLst>
                <a:path w="12192000" h="723900">
                  <a:moveTo>
                    <a:pt x="12191999" y="723899"/>
                  </a:moveTo>
                  <a:lnTo>
                    <a:pt x="0" y="723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238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02901A4A-9F81-9B84-6811-083EE46B689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732" y="1162049"/>
              <a:ext cx="227135" cy="227330"/>
            </a:xfrm>
            <a:prstGeom prst="rect">
              <a:avLst/>
            </a:prstGeom>
          </p:spPr>
        </p:pic>
      </p:grpSp>
      <p:pic>
        <p:nvPicPr>
          <p:cNvPr id="15" name="object 15">
            <a:extLst>
              <a:ext uri="{FF2B5EF4-FFF2-40B4-BE49-F238E27FC236}">
                <a16:creationId xmlns:a16="http://schemas.microsoft.com/office/drawing/2014/main" id="{F16895BE-F3C5-2697-69F0-CA2923402DC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962" y="2132806"/>
            <a:ext cx="190574" cy="192434"/>
          </a:xfrm>
          <a:prstGeom prst="rect">
            <a:avLst/>
          </a:prstGeom>
        </p:spPr>
      </p:pic>
      <p:sp>
        <p:nvSpPr>
          <p:cNvPr id="16" name="object 16">
            <a:extLst>
              <a:ext uri="{FF2B5EF4-FFF2-40B4-BE49-F238E27FC236}">
                <a16:creationId xmlns:a16="http://schemas.microsoft.com/office/drawing/2014/main" id="{B215993F-80A3-7F75-5CA1-6F8DDE388522}"/>
              </a:ext>
            </a:extLst>
          </p:cNvPr>
          <p:cNvSpPr txBox="1"/>
          <p:nvPr/>
        </p:nvSpPr>
        <p:spPr>
          <a:xfrm>
            <a:off x="549275" y="1105405"/>
            <a:ext cx="9271635" cy="1234312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45"/>
              </a:spcBef>
            </a:pPr>
            <a:r>
              <a:rPr sz="1700" spc="-325" dirty="0">
                <a:solidFill>
                  <a:srgbClr val="333333"/>
                </a:solidFill>
                <a:latin typeface="Dotum"/>
                <a:cs typeface="Dotum"/>
              </a:rPr>
              <a:t>실습</a:t>
            </a:r>
            <a:r>
              <a:rPr sz="1700" spc="-15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333333"/>
                </a:solidFill>
                <a:latin typeface="Dotum"/>
                <a:cs typeface="Dotum"/>
              </a:rPr>
              <a:t>목표</a:t>
            </a:r>
            <a:endParaRPr sz="1700" dirty="0">
              <a:latin typeface="Dotum"/>
              <a:cs typeface="Dotum"/>
            </a:endParaRPr>
          </a:p>
          <a:p>
            <a:pPr marL="173990">
              <a:lnSpc>
                <a:spcPct val="100000"/>
              </a:lnSpc>
              <a:spcBef>
                <a:spcPts val="11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사내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90" dirty="0">
                <a:solidFill>
                  <a:srgbClr val="333333"/>
                </a:solidFill>
                <a:latin typeface="Dotum"/>
                <a:cs typeface="Dotum"/>
              </a:rPr>
              <a:t>부서</a:t>
            </a:r>
            <a:r>
              <a:rPr sz="1200" spc="-190" dirty="0">
                <a:solidFill>
                  <a:srgbClr val="333333"/>
                </a:solidFill>
                <a:latin typeface="Segoe UI"/>
                <a:cs typeface="Segoe UI"/>
              </a:rPr>
              <a:t>(</a:t>
            </a:r>
            <a:r>
              <a:rPr sz="1350" spc="-190" dirty="0">
                <a:solidFill>
                  <a:srgbClr val="333333"/>
                </a:solidFill>
                <a:latin typeface="Dotum"/>
                <a:cs typeface="Dotum"/>
              </a:rPr>
              <a:t>개발</a:t>
            </a:r>
            <a:r>
              <a:rPr sz="1200" spc="-190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350" spc="-190" dirty="0">
                <a:solidFill>
                  <a:srgbClr val="333333"/>
                </a:solidFill>
                <a:latin typeface="Dotum"/>
                <a:cs typeface="Dotum"/>
              </a:rPr>
              <a:t>마케팅</a:t>
            </a:r>
            <a:r>
              <a:rPr sz="1200" spc="-190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350" spc="-190" dirty="0">
                <a:solidFill>
                  <a:srgbClr val="333333"/>
                </a:solidFill>
                <a:latin typeface="Dotum"/>
                <a:cs typeface="Dotum"/>
              </a:rPr>
              <a:t>재무</a:t>
            </a:r>
            <a:r>
              <a:rPr sz="1200" spc="-190" dirty="0">
                <a:solidFill>
                  <a:srgbClr val="333333"/>
                </a:solidFill>
                <a:latin typeface="Segoe UI"/>
                <a:cs typeface="Segoe UI"/>
              </a:rPr>
              <a:t>)</a:t>
            </a:r>
            <a:r>
              <a:rPr sz="1350" spc="-190" dirty="0">
                <a:solidFill>
                  <a:srgbClr val="333333"/>
                </a:solidFill>
                <a:latin typeface="Dotum"/>
                <a:cs typeface="Dotum"/>
              </a:rPr>
              <a:t>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요구사항에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따라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최소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원칙으로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리소스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접근을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제어하고</a:t>
            </a:r>
            <a:r>
              <a:rPr sz="1200" spc="-215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2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중앙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집중식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Segoe UI"/>
                <a:cs typeface="Segoe UI"/>
              </a:rPr>
              <a:t>ID</a:t>
            </a:r>
            <a:r>
              <a:rPr sz="12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시스템을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구축합니다</a:t>
            </a:r>
            <a:r>
              <a:rPr sz="1200" spc="-100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00" dirty="0">
              <a:latin typeface="Dotum"/>
              <a:cs typeface="Dotum"/>
            </a:endParaRPr>
          </a:p>
          <a:p>
            <a:pPr marL="97790">
              <a:lnSpc>
                <a:spcPct val="100000"/>
              </a:lnSpc>
            </a:pPr>
            <a:r>
              <a:rPr sz="1700" spc="-325" dirty="0">
                <a:solidFill>
                  <a:srgbClr val="1C4ED8"/>
                </a:solidFill>
                <a:latin typeface="Dotum"/>
                <a:cs typeface="Dotum"/>
              </a:rPr>
              <a:t>플랫폼별</a:t>
            </a:r>
            <a:r>
              <a:rPr sz="1700" spc="-150" dirty="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C4ED8"/>
                </a:solidFill>
                <a:latin typeface="Dotum"/>
                <a:cs typeface="Dotum"/>
              </a:rPr>
              <a:t>비교</a:t>
            </a:r>
            <a:r>
              <a:rPr sz="1700" spc="-150" dirty="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C4ED8"/>
                </a:solidFill>
                <a:latin typeface="Dotum"/>
                <a:cs typeface="Dotum"/>
              </a:rPr>
              <a:t>포인트</a:t>
            </a:r>
            <a:endParaRPr sz="1700" dirty="0">
              <a:latin typeface="Dotum"/>
              <a:cs typeface="Dotum"/>
            </a:endParaRPr>
          </a:p>
        </p:txBody>
      </p:sp>
      <p:grpSp>
        <p:nvGrpSpPr>
          <p:cNvPr id="17" name="object 17">
            <a:extLst>
              <a:ext uri="{FF2B5EF4-FFF2-40B4-BE49-F238E27FC236}">
                <a16:creationId xmlns:a16="http://schemas.microsoft.com/office/drawing/2014/main" id="{8D03664F-A376-DAD1-EE30-F52C03540D27}"/>
              </a:ext>
            </a:extLst>
          </p:cNvPr>
          <p:cNvGrpSpPr/>
          <p:nvPr/>
        </p:nvGrpSpPr>
        <p:grpSpPr>
          <a:xfrm>
            <a:off x="428624" y="2467148"/>
            <a:ext cx="3429000" cy="1219200"/>
            <a:chOff x="428624" y="6324599"/>
            <a:chExt cx="3429000" cy="1219200"/>
          </a:xfrm>
        </p:grpSpPr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F11ECB5D-AFF1-A0C0-F1E0-55BA8113B876}"/>
                </a:ext>
              </a:extLst>
            </p:cNvPr>
            <p:cNvSpPr/>
            <p:nvPr/>
          </p:nvSpPr>
          <p:spPr>
            <a:xfrm>
              <a:off x="428624" y="6324599"/>
              <a:ext cx="3429000" cy="1219200"/>
            </a:xfrm>
            <a:custGeom>
              <a:avLst/>
              <a:gdLst/>
              <a:ahLst/>
              <a:cxnLst/>
              <a:rect l="l" t="t" r="r" b="b"/>
              <a:pathLst>
                <a:path w="3429000" h="1219200">
                  <a:moveTo>
                    <a:pt x="3357803" y="1219199"/>
                  </a:moveTo>
                  <a:lnTo>
                    <a:pt x="71196" y="1219199"/>
                  </a:lnTo>
                  <a:lnTo>
                    <a:pt x="66241" y="1218712"/>
                  </a:lnTo>
                  <a:lnTo>
                    <a:pt x="29705" y="1203577"/>
                  </a:lnTo>
                  <a:lnTo>
                    <a:pt x="3885" y="1167537"/>
                  </a:lnTo>
                  <a:lnTo>
                    <a:pt x="0" y="1148003"/>
                  </a:lnTo>
                  <a:lnTo>
                    <a:pt x="0" y="1142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57803" y="0"/>
                  </a:lnTo>
                  <a:lnTo>
                    <a:pt x="3399294" y="15621"/>
                  </a:lnTo>
                  <a:lnTo>
                    <a:pt x="3425113" y="51661"/>
                  </a:lnTo>
                  <a:lnTo>
                    <a:pt x="3428999" y="71196"/>
                  </a:lnTo>
                  <a:lnTo>
                    <a:pt x="3428999" y="1148003"/>
                  </a:lnTo>
                  <a:lnTo>
                    <a:pt x="3413377" y="1189494"/>
                  </a:lnTo>
                  <a:lnTo>
                    <a:pt x="3377337" y="1215313"/>
                  </a:lnTo>
                  <a:lnTo>
                    <a:pt x="3362758" y="1218711"/>
                  </a:lnTo>
                  <a:lnTo>
                    <a:pt x="3357803" y="1219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25C138B3-A598-FA94-46A3-777092DDD715}"/>
                </a:ext>
              </a:extLst>
            </p:cNvPr>
            <p:cNvSpPr/>
            <p:nvPr/>
          </p:nvSpPr>
          <p:spPr>
            <a:xfrm>
              <a:off x="542924" y="6438899"/>
              <a:ext cx="647700" cy="342900"/>
            </a:xfrm>
            <a:custGeom>
              <a:avLst/>
              <a:gdLst/>
              <a:ahLst/>
              <a:cxnLst/>
              <a:rect l="l" t="t" r="r" b="b"/>
              <a:pathLst>
                <a:path w="647700" h="342900">
                  <a:moveTo>
                    <a:pt x="495299" y="342899"/>
                  </a:moveTo>
                  <a:lnTo>
                    <a:pt x="152399" y="342899"/>
                  </a:lnTo>
                  <a:lnTo>
                    <a:pt x="144912" y="342716"/>
                  </a:lnTo>
                  <a:lnTo>
                    <a:pt x="101066" y="333994"/>
                  </a:lnTo>
                  <a:lnTo>
                    <a:pt x="61607" y="312903"/>
                  </a:lnTo>
                  <a:lnTo>
                    <a:pt x="29995" y="281290"/>
                  </a:lnTo>
                  <a:lnTo>
                    <a:pt x="8904" y="241832"/>
                  </a:lnTo>
                  <a:lnTo>
                    <a:pt x="182" y="197986"/>
                  </a:lnTo>
                  <a:lnTo>
                    <a:pt x="0" y="1904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0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495299" y="0"/>
                  </a:lnTo>
                  <a:lnTo>
                    <a:pt x="539539" y="6560"/>
                  </a:lnTo>
                  <a:lnTo>
                    <a:pt x="579968" y="25682"/>
                  </a:lnTo>
                  <a:lnTo>
                    <a:pt x="613107" y="55716"/>
                  </a:lnTo>
                  <a:lnTo>
                    <a:pt x="636099" y="94077"/>
                  </a:lnTo>
                  <a:lnTo>
                    <a:pt x="646967" y="137461"/>
                  </a:lnTo>
                  <a:lnTo>
                    <a:pt x="647699" y="152399"/>
                  </a:lnTo>
                  <a:lnTo>
                    <a:pt x="647699" y="190499"/>
                  </a:lnTo>
                  <a:lnTo>
                    <a:pt x="641139" y="234738"/>
                  </a:lnTo>
                  <a:lnTo>
                    <a:pt x="622015" y="275166"/>
                  </a:lnTo>
                  <a:lnTo>
                    <a:pt x="591982" y="308306"/>
                  </a:lnTo>
                  <a:lnTo>
                    <a:pt x="553620" y="331298"/>
                  </a:lnTo>
                  <a:lnTo>
                    <a:pt x="510237" y="342167"/>
                  </a:lnTo>
                  <a:lnTo>
                    <a:pt x="495299" y="3428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D8F4D012-5BDD-F3C1-E8E8-4C9007CAEC12}"/>
                </a:ext>
              </a:extLst>
            </p:cNvPr>
            <p:cNvSpPr/>
            <p:nvPr/>
          </p:nvSpPr>
          <p:spPr>
            <a:xfrm>
              <a:off x="571487" y="6924675"/>
              <a:ext cx="47625" cy="428625"/>
            </a:xfrm>
            <a:custGeom>
              <a:avLst/>
              <a:gdLst/>
              <a:ahLst/>
              <a:cxnLst/>
              <a:rect l="l" t="t" r="r" b="b"/>
              <a:pathLst>
                <a:path w="47625" h="428625">
                  <a:moveTo>
                    <a:pt x="47625" y="401662"/>
                  </a:moveTo>
                  <a:lnTo>
                    <a:pt x="26974" y="381000"/>
                  </a:lnTo>
                  <a:lnTo>
                    <a:pt x="20662" y="381000"/>
                  </a:lnTo>
                  <a:lnTo>
                    <a:pt x="0" y="401662"/>
                  </a:lnTo>
                  <a:lnTo>
                    <a:pt x="0" y="407974"/>
                  </a:lnTo>
                  <a:lnTo>
                    <a:pt x="20662" y="428625"/>
                  </a:lnTo>
                  <a:lnTo>
                    <a:pt x="26974" y="428625"/>
                  </a:lnTo>
                  <a:lnTo>
                    <a:pt x="47625" y="407974"/>
                  </a:lnTo>
                  <a:lnTo>
                    <a:pt x="47625" y="404812"/>
                  </a:lnTo>
                  <a:lnTo>
                    <a:pt x="47625" y="401662"/>
                  </a:lnTo>
                  <a:close/>
                </a:path>
                <a:path w="47625" h="428625">
                  <a:moveTo>
                    <a:pt x="47625" y="211162"/>
                  </a:moveTo>
                  <a:lnTo>
                    <a:pt x="26974" y="190500"/>
                  </a:lnTo>
                  <a:lnTo>
                    <a:pt x="20662" y="190500"/>
                  </a:lnTo>
                  <a:lnTo>
                    <a:pt x="0" y="211162"/>
                  </a:lnTo>
                  <a:lnTo>
                    <a:pt x="0" y="217474"/>
                  </a:lnTo>
                  <a:lnTo>
                    <a:pt x="20662" y="238125"/>
                  </a:lnTo>
                  <a:lnTo>
                    <a:pt x="26974" y="238125"/>
                  </a:lnTo>
                  <a:lnTo>
                    <a:pt x="47625" y="217474"/>
                  </a:lnTo>
                  <a:lnTo>
                    <a:pt x="47625" y="214312"/>
                  </a:lnTo>
                  <a:lnTo>
                    <a:pt x="47625" y="211162"/>
                  </a:lnTo>
                  <a:close/>
                </a:path>
                <a:path w="47625" h="4286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DD0B503A-84A2-C237-F23D-04CFC351F74B}"/>
              </a:ext>
            </a:extLst>
          </p:cNvPr>
          <p:cNvSpPr txBox="1"/>
          <p:nvPr/>
        </p:nvSpPr>
        <p:spPr>
          <a:xfrm>
            <a:off x="644524" y="2644949"/>
            <a:ext cx="1751330" cy="898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egoe UI"/>
                <a:cs typeface="Segoe UI"/>
              </a:rPr>
              <a:t>Azure</a:t>
            </a:r>
            <a:endParaRPr sz="1200" dirty="0">
              <a:latin typeface="Segoe UI"/>
              <a:cs typeface="Segoe UI"/>
            </a:endParaRPr>
          </a:p>
          <a:p>
            <a:pPr marL="88265" marR="5080">
              <a:lnSpc>
                <a:spcPct val="108700"/>
              </a:lnSpc>
              <a:spcBef>
                <a:spcPts val="1115"/>
              </a:spcBef>
            </a:pP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테넌트</a:t>
            </a:r>
            <a:r>
              <a:rPr sz="1050" spc="-155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구독</a:t>
            </a:r>
            <a:r>
              <a:rPr sz="1050" spc="-155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리소스</a:t>
            </a:r>
            <a:r>
              <a:rPr sz="1150" spc="-6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그룹</a:t>
            </a:r>
            <a:r>
              <a:rPr sz="1150" spc="-6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4" dirty="0">
                <a:solidFill>
                  <a:srgbClr val="333333"/>
                </a:solidFill>
                <a:latin typeface="Dotum"/>
                <a:cs typeface="Dotum"/>
              </a:rPr>
              <a:t>계층</a:t>
            </a:r>
            <a:r>
              <a:rPr sz="1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Entra</a:t>
            </a:r>
            <a:r>
              <a:rPr sz="105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ID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기반</a:t>
            </a:r>
            <a:r>
              <a:rPr sz="11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RBAC</a:t>
            </a:r>
            <a:r>
              <a:rPr sz="105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25" dirty="0" err="1">
                <a:solidFill>
                  <a:srgbClr val="333333"/>
                </a:solidFill>
                <a:latin typeface="Dotum"/>
                <a:cs typeface="Dotum"/>
              </a:rPr>
              <a:t>모델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br>
              <a:rPr lang="en-US" sz="1150" spc="-25" dirty="0">
                <a:solidFill>
                  <a:srgbClr val="333333"/>
                </a:solidFill>
                <a:latin typeface="Dotum"/>
                <a:cs typeface="Dotum"/>
              </a:rPr>
            </a:br>
            <a:r>
              <a:rPr sz="1150" spc="-50" dirty="0" err="1">
                <a:solidFill>
                  <a:srgbClr val="333333"/>
                </a:solidFill>
                <a:latin typeface="Dotum"/>
                <a:cs typeface="Dotum"/>
              </a:rPr>
              <a:t>역할</a:t>
            </a:r>
            <a:r>
              <a:rPr sz="1050" spc="-50" dirty="0">
                <a:solidFill>
                  <a:srgbClr val="333333"/>
                </a:solidFill>
                <a:latin typeface="Segoe UI"/>
                <a:cs typeface="Segoe UI"/>
              </a:rPr>
              <a:t>(Role)</a:t>
            </a:r>
            <a:r>
              <a:rPr sz="105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기반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할당</a:t>
            </a:r>
            <a:endParaRPr sz="1150" dirty="0">
              <a:latin typeface="Dotum"/>
              <a:cs typeface="Dotum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1BAF9B6-025C-75A8-BCF3-86C757AA751C}"/>
              </a:ext>
            </a:extLst>
          </p:cNvPr>
          <p:cNvSpPr/>
          <p:nvPr/>
        </p:nvSpPr>
        <p:spPr>
          <a:xfrm>
            <a:off x="4495799" y="2581448"/>
            <a:ext cx="571500" cy="342900"/>
          </a:xfrm>
          <a:custGeom>
            <a:avLst/>
            <a:gdLst/>
            <a:ahLst/>
            <a:cxnLst/>
            <a:rect l="l" t="t" r="r" b="b"/>
            <a:pathLst>
              <a:path w="571500" h="342900">
                <a:moveTo>
                  <a:pt x="419099" y="342899"/>
                </a:moveTo>
                <a:lnTo>
                  <a:pt x="152399" y="342899"/>
                </a:lnTo>
                <a:lnTo>
                  <a:pt x="144912" y="342716"/>
                </a:lnTo>
                <a:lnTo>
                  <a:pt x="101065" y="333994"/>
                </a:lnTo>
                <a:lnTo>
                  <a:pt x="61606" y="312903"/>
                </a:lnTo>
                <a:lnTo>
                  <a:pt x="29995" y="281290"/>
                </a:lnTo>
                <a:lnTo>
                  <a:pt x="8904" y="241832"/>
                </a:lnTo>
                <a:lnTo>
                  <a:pt x="183" y="197986"/>
                </a:lnTo>
                <a:lnTo>
                  <a:pt x="0" y="190499"/>
                </a:lnTo>
                <a:lnTo>
                  <a:pt x="0" y="152399"/>
                </a:lnTo>
                <a:lnTo>
                  <a:pt x="6560" y="108159"/>
                </a:lnTo>
                <a:lnTo>
                  <a:pt x="25683" y="67730"/>
                </a:lnTo>
                <a:lnTo>
                  <a:pt x="55716" y="34590"/>
                </a:lnTo>
                <a:lnTo>
                  <a:pt x="94078" y="11600"/>
                </a:lnTo>
                <a:lnTo>
                  <a:pt x="137461" y="732"/>
                </a:lnTo>
                <a:lnTo>
                  <a:pt x="152399" y="0"/>
                </a:lnTo>
                <a:lnTo>
                  <a:pt x="419099" y="0"/>
                </a:lnTo>
                <a:lnTo>
                  <a:pt x="463338" y="6560"/>
                </a:lnTo>
                <a:lnTo>
                  <a:pt x="503768" y="25682"/>
                </a:lnTo>
                <a:lnTo>
                  <a:pt x="536907" y="55716"/>
                </a:lnTo>
                <a:lnTo>
                  <a:pt x="559898" y="94077"/>
                </a:lnTo>
                <a:lnTo>
                  <a:pt x="570767" y="137461"/>
                </a:lnTo>
                <a:lnTo>
                  <a:pt x="571499" y="152399"/>
                </a:lnTo>
                <a:lnTo>
                  <a:pt x="571499" y="190499"/>
                </a:lnTo>
                <a:lnTo>
                  <a:pt x="564939" y="234738"/>
                </a:lnTo>
                <a:lnTo>
                  <a:pt x="545815" y="275166"/>
                </a:lnTo>
                <a:lnTo>
                  <a:pt x="515782" y="308306"/>
                </a:lnTo>
                <a:lnTo>
                  <a:pt x="477420" y="331298"/>
                </a:lnTo>
                <a:lnTo>
                  <a:pt x="434037" y="342167"/>
                </a:lnTo>
                <a:lnTo>
                  <a:pt x="419099" y="3428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7B0CECB-CF6E-5BEC-A74F-C85F6B3A54E0}"/>
              </a:ext>
            </a:extLst>
          </p:cNvPr>
          <p:cNvSpPr txBox="1"/>
          <p:nvPr/>
        </p:nvSpPr>
        <p:spPr>
          <a:xfrm>
            <a:off x="4597400" y="2644949"/>
            <a:ext cx="1621155" cy="922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Segoe UI"/>
                <a:cs typeface="Segoe UI"/>
              </a:rPr>
              <a:t>AWS</a:t>
            </a:r>
            <a:endParaRPr sz="1200" dirty="0">
              <a:latin typeface="Segoe UI"/>
              <a:cs typeface="Segoe UI"/>
            </a:endParaRPr>
          </a:p>
          <a:p>
            <a:pPr marL="88265">
              <a:lnSpc>
                <a:spcPct val="100000"/>
              </a:lnSpc>
              <a:spcBef>
                <a:spcPts val="1235"/>
              </a:spcBef>
            </a:pP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조직</a:t>
            </a:r>
            <a:r>
              <a:rPr sz="1050" spc="-95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050" spc="-95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루트</a:t>
            </a:r>
            <a:r>
              <a:rPr sz="1050" spc="-95" dirty="0">
                <a:solidFill>
                  <a:srgbClr val="333333"/>
                </a:solidFill>
                <a:latin typeface="Segoe UI"/>
                <a:cs typeface="Segoe UI"/>
              </a:rPr>
              <a:t>/IAM</a:t>
            </a:r>
            <a:r>
              <a:rPr sz="1050" spc="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구조</a:t>
            </a:r>
            <a:endParaRPr sz="1150" dirty="0">
              <a:latin typeface="Dotum"/>
              <a:cs typeface="Dotum"/>
            </a:endParaRPr>
          </a:p>
          <a:p>
            <a:pPr marL="88265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JSON</a:t>
            </a:r>
            <a:r>
              <a:rPr sz="1050" spc="-4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Policy</a:t>
            </a:r>
            <a:r>
              <a:rPr sz="105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문서</a:t>
            </a:r>
            <a:r>
              <a:rPr sz="11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기반</a:t>
            </a:r>
            <a:endParaRPr sz="1150" dirty="0">
              <a:latin typeface="Dotum"/>
              <a:cs typeface="Dotum"/>
            </a:endParaRPr>
          </a:p>
          <a:p>
            <a:pPr marL="88265">
              <a:lnSpc>
                <a:spcPct val="100000"/>
              </a:lnSpc>
              <a:spcBef>
                <a:spcPts val="120"/>
              </a:spcBef>
            </a:pPr>
            <a:r>
              <a:rPr sz="1050" spc="-30" dirty="0">
                <a:solidFill>
                  <a:srgbClr val="333333"/>
                </a:solidFill>
                <a:latin typeface="Segoe UI"/>
                <a:cs typeface="Segoe UI"/>
              </a:rPr>
              <a:t>Identity</a:t>
            </a:r>
            <a:r>
              <a:rPr sz="1150" spc="-30" dirty="0">
                <a:solidFill>
                  <a:srgbClr val="333333"/>
                </a:solidFill>
                <a:latin typeface="Dotum"/>
                <a:cs typeface="Dotum"/>
              </a:rPr>
              <a:t>와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Permission</a:t>
            </a:r>
            <a:r>
              <a:rPr sz="1050" spc="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분리</a:t>
            </a:r>
            <a:endParaRPr sz="1150" dirty="0">
              <a:latin typeface="Dotum"/>
              <a:cs typeface="Dotum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1B15E087-7A32-FB82-38BC-C3529C3DF782}"/>
              </a:ext>
            </a:extLst>
          </p:cNvPr>
          <p:cNvSpPr/>
          <p:nvPr/>
        </p:nvSpPr>
        <p:spPr>
          <a:xfrm>
            <a:off x="4524374" y="306722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7999B733-0DF8-60A0-5D03-AE962EB49F2D}"/>
              </a:ext>
            </a:extLst>
          </p:cNvPr>
          <p:cNvSpPr/>
          <p:nvPr/>
        </p:nvSpPr>
        <p:spPr>
          <a:xfrm>
            <a:off x="4524374" y="325772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27B0C96D-D09C-D9C9-38C7-25560D6A7F07}"/>
              </a:ext>
            </a:extLst>
          </p:cNvPr>
          <p:cNvSpPr/>
          <p:nvPr/>
        </p:nvSpPr>
        <p:spPr>
          <a:xfrm>
            <a:off x="4524374" y="344822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>
            <a:extLst>
              <a:ext uri="{FF2B5EF4-FFF2-40B4-BE49-F238E27FC236}">
                <a16:creationId xmlns:a16="http://schemas.microsoft.com/office/drawing/2014/main" id="{A5811414-BF0E-9F74-07A4-AF8A560DE26A}"/>
              </a:ext>
            </a:extLst>
          </p:cNvPr>
          <p:cNvGrpSpPr/>
          <p:nvPr/>
        </p:nvGrpSpPr>
        <p:grpSpPr>
          <a:xfrm>
            <a:off x="8334373" y="2467148"/>
            <a:ext cx="3429000" cy="1219200"/>
            <a:chOff x="8334373" y="6324599"/>
            <a:chExt cx="3429000" cy="1219200"/>
          </a:xfrm>
        </p:grpSpPr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9E4DDEF9-F2D1-B43B-30F2-7BBB85C30F34}"/>
                </a:ext>
              </a:extLst>
            </p:cNvPr>
            <p:cNvSpPr/>
            <p:nvPr/>
          </p:nvSpPr>
          <p:spPr>
            <a:xfrm>
              <a:off x="8334373" y="6324599"/>
              <a:ext cx="3429000" cy="1219200"/>
            </a:xfrm>
            <a:custGeom>
              <a:avLst/>
              <a:gdLst/>
              <a:ahLst/>
              <a:cxnLst/>
              <a:rect l="l" t="t" r="r" b="b"/>
              <a:pathLst>
                <a:path w="3429000" h="1219200">
                  <a:moveTo>
                    <a:pt x="3357803" y="1219199"/>
                  </a:moveTo>
                  <a:lnTo>
                    <a:pt x="71196" y="1219199"/>
                  </a:lnTo>
                  <a:lnTo>
                    <a:pt x="66241" y="1218712"/>
                  </a:lnTo>
                  <a:lnTo>
                    <a:pt x="29705" y="1203577"/>
                  </a:lnTo>
                  <a:lnTo>
                    <a:pt x="3885" y="1167537"/>
                  </a:lnTo>
                  <a:lnTo>
                    <a:pt x="0" y="1148003"/>
                  </a:lnTo>
                  <a:lnTo>
                    <a:pt x="0" y="1142999"/>
                  </a:lnTo>
                  <a:lnTo>
                    <a:pt x="0" y="71196"/>
                  </a:lnTo>
                  <a:lnTo>
                    <a:pt x="15622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57803" y="0"/>
                  </a:lnTo>
                  <a:lnTo>
                    <a:pt x="3399294" y="15621"/>
                  </a:lnTo>
                  <a:lnTo>
                    <a:pt x="3425112" y="51661"/>
                  </a:lnTo>
                  <a:lnTo>
                    <a:pt x="3429000" y="71196"/>
                  </a:lnTo>
                  <a:lnTo>
                    <a:pt x="3429000" y="1148003"/>
                  </a:lnTo>
                  <a:lnTo>
                    <a:pt x="3413376" y="1189494"/>
                  </a:lnTo>
                  <a:lnTo>
                    <a:pt x="3377337" y="1215313"/>
                  </a:lnTo>
                  <a:lnTo>
                    <a:pt x="3362757" y="1218711"/>
                  </a:lnTo>
                  <a:lnTo>
                    <a:pt x="3357803" y="12191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8D3992BB-57B3-924B-68D3-ABA8C2C07039}"/>
                </a:ext>
              </a:extLst>
            </p:cNvPr>
            <p:cNvSpPr/>
            <p:nvPr/>
          </p:nvSpPr>
          <p:spPr>
            <a:xfrm>
              <a:off x="8448674" y="6438899"/>
              <a:ext cx="523875" cy="342900"/>
            </a:xfrm>
            <a:custGeom>
              <a:avLst/>
              <a:gdLst/>
              <a:ahLst/>
              <a:cxnLst/>
              <a:rect l="l" t="t" r="r" b="b"/>
              <a:pathLst>
                <a:path w="523875" h="342900">
                  <a:moveTo>
                    <a:pt x="371474" y="342899"/>
                  </a:moveTo>
                  <a:lnTo>
                    <a:pt x="152399" y="342899"/>
                  </a:lnTo>
                  <a:lnTo>
                    <a:pt x="144912" y="342716"/>
                  </a:lnTo>
                  <a:lnTo>
                    <a:pt x="101065" y="333994"/>
                  </a:lnTo>
                  <a:lnTo>
                    <a:pt x="61606" y="312903"/>
                  </a:lnTo>
                  <a:lnTo>
                    <a:pt x="29994" y="281290"/>
                  </a:lnTo>
                  <a:lnTo>
                    <a:pt x="8903" y="241832"/>
                  </a:lnTo>
                  <a:lnTo>
                    <a:pt x="182" y="197986"/>
                  </a:lnTo>
                  <a:lnTo>
                    <a:pt x="0" y="1904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2" y="67730"/>
                  </a:lnTo>
                  <a:lnTo>
                    <a:pt x="55716" y="34590"/>
                  </a:lnTo>
                  <a:lnTo>
                    <a:pt x="94077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371474" y="0"/>
                  </a:lnTo>
                  <a:lnTo>
                    <a:pt x="415713" y="6560"/>
                  </a:lnTo>
                  <a:lnTo>
                    <a:pt x="456143" y="25682"/>
                  </a:lnTo>
                  <a:lnTo>
                    <a:pt x="489282" y="55716"/>
                  </a:lnTo>
                  <a:lnTo>
                    <a:pt x="512272" y="94077"/>
                  </a:lnTo>
                  <a:lnTo>
                    <a:pt x="523142" y="137461"/>
                  </a:lnTo>
                  <a:lnTo>
                    <a:pt x="523874" y="152399"/>
                  </a:lnTo>
                  <a:lnTo>
                    <a:pt x="523874" y="190499"/>
                  </a:lnTo>
                  <a:lnTo>
                    <a:pt x="517313" y="234738"/>
                  </a:lnTo>
                  <a:lnTo>
                    <a:pt x="498190" y="275166"/>
                  </a:lnTo>
                  <a:lnTo>
                    <a:pt x="468157" y="308306"/>
                  </a:lnTo>
                  <a:lnTo>
                    <a:pt x="429795" y="331298"/>
                  </a:lnTo>
                  <a:lnTo>
                    <a:pt x="386413" y="342167"/>
                  </a:lnTo>
                  <a:lnTo>
                    <a:pt x="371474" y="342899"/>
                  </a:lnTo>
                  <a:close/>
                </a:path>
              </a:pathLst>
            </a:custGeom>
            <a:solidFill>
              <a:srgbClr val="41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CAE1F1D8-7572-BCD4-5F7C-4CC9BB8A7C40}"/>
                </a:ext>
              </a:extLst>
            </p:cNvPr>
            <p:cNvSpPr/>
            <p:nvPr/>
          </p:nvSpPr>
          <p:spPr>
            <a:xfrm>
              <a:off x="8477237" y="6924675"/>
              <a:ext cx="47625" cy="428625"/>
            </a:xfrm>
            <a:custGeom>
              <a:avLst/>
              <a:gdLst/>
              <a:ahLst/>
              <a:cxnLst/>
              <a:rect l="l" t="t" r="r" b="b"/>
              <a:pathLst>
                <a:path w="47625" h="428625">
                  <a:moveTo>
                    <a:pt x="47625" y="401662"/>
                  </a:moveTo>
                  <a:lnTo>
                    <a:pt x="26974" y="381000"/>
                  </a:lnTo>
                  <a:lnTo>
                    <a:pt x="20662" y="381000"/>
                  </a:lnTo>
                  <a:lnTo>
                    <a:pt x="0" y="401662"/>
                  </a:lnTo>
                  <a:lnTo>
                    <a:pt x="0" y="407974"/>
                  </a:lnTo>
                  <a:lnTo>
                    <a:pt x="20662" y="428625"/>
                  </a:lnTo>
                  <a:lnTo>
                    <a:pt x="26974" y="428625"/>
                  </a:lnTo>
                  <a:lnTo>
                    <a:pt x="47625" y="407974"/>
                  </a:lnTo>
                  <a:lnTo>
                    <a:pt x="47625" y="404812"/>
                  </a:lnTo>
                  <a:lnTo>
                    <a:pt x="47625" y="401662"/>
                  </a:lnTo>
                  <a:close/>
                </a:path>
                <a:path w="47625" h="428625">
                  <a:moveTo>
                    <a:pt x="47625" y="211162"/>
                  </a:moveTo>
                  <a:lnTo>
                    <a:pt x="26974" y="190500"/>
                  </a:lnTo>
                  <a:lnTo>
                    <a:pt x="20662" y="190500"/>
                  </a:lnTo>
                  <a:lnTo>
                    <a:pt x="0" y="211162"/>
                  </a:lnTo>
                  <a:lnTo>
                    <a:pt x="0" y="217474"/>
                  </a:lnTo>
                  <a:lnTo>
                    <a:pt x="20662" y="238125"/>
                  </a:lnTo>
                  <a:lnTo>
                    <a:pt x="26974" y="238125"/>
                  </a:lnTo>
                  <a:lnTo>
                    <a:pt x="47625" y="217474"/>
                  </a:lnTo>
                  <a:lnTo>
                    <a:pt x="47625" y="214312"/>
                  </a:lnTo>
                  <a:lnTo>
                    <a:pt x="47625" y="211162"/>
                  </a:lnTo>
                  <a:close/>
                </a:path>
                <a:path w="47625" h="4286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>
            <a:extLst>
              <a:ext uri="{FF2B5EF4-FFF2-40B4-BE49-F238E27FC236}">
                <a16:creationId xmlns:a16="http://schemas.microsoft.com/office/drawing/2014/main" id="{EA0192DE-F8D7-E7DA-75AE-C0A715D5449B}"/>
              </a:ext>
            </a:extLst>
          </p:cNvPr>
          <p:cNvSpPr txBox="1"/>
          <p:nvPr/>
        </p:nvSpPr>
        <p:spPr>
          <a:xfrm>
            <a:off x="8550275" y="2644949"/>
            <a:ext cx="1469390" cy="922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Segoe UI"/>
                <a:cs typeface="Segoe UI"/>
              </a:rPr>
              <a:t>GCP</a:t>
            </a:r>
            <a:endParaRPr sz="1200" dirty="0">
              <a:latin typeface="Segoe UI"/>
              <a:cs typeface="Segoe UI"/>
            </a:endParaRPr>
          </a:p>
          <a:p>
            <a:pPr marL="88265" marR="5080">
              <a:lnSpc>
                <a:spcPct val="108700"/>
              </a:lnSpc>
              <a:spcBef>
                <a:spcPts val="1115"/>
              </a:spcBef>
            </a:pP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조직</a:t>
            </a:r>
            <a:r>
              <a:rPr sz="1050" spc="-155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폴더</a:t>
            </a:r>
            <a:r>
              <a:rPr sz="1050" spc="-155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sz="1150" spc="-3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4" dirty="0">
                <a:solidFill>
                  <a:srgbClr val="333333"/>
                </a:solidFill>
                <a:latin typeface="Dotum"/>
                <a:cs typeface="Dotum"/>
              </a:rPr>
              <a:t>체계</a:t>
            </a:r>
            <a:r>
              <a:rPr sz="1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Role</a:t>
            </a:r>
            <a:r>
              <a:rPr sz="105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기반</a:t>
            </a:r>
            <a:r>
              <a:rPr sz="11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IAM</a:t>
            </a:r>
            <a:r>
              <a:rPr sz="105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정책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계층적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상속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구조</a:t>
            </a:r>
            <a:endParaRPr sz="1150" dirty="0">
              <a:latin typeface="Dotum"/>
              <a:cs typeface="Dotum"/>
            </a:endParaRPr>
          </a:p>
        </p:txBody>
      </p:sp>
      <p:grpSp>
        <p:nvGrpSpPr>
          <p:cNvPr id="32" name="object 32">
            <a:extLst>
              <a:ext uri="{FF2B5EF4-FFF2-40B4-BE49-F238E27FC236}">
                <a16:creationId xmlns:a16="http://schemas.microsoft.com/office/drawing/2014/main" id="{8A8B02E7-138F-CDE7-EBE7-9BD839AA966F}"/>
              </a:ext>
            </a:extLst>
          </p:cNvPr>
          <p:cNvGrpSpPr/>
          <p:nvPr/>
        </p:nvGrpSpPr>
        <p:grpSpPr>
          <a:xfrm>
            <a:off x="0" y="4029248"/>
            <a:ext cx="12192000" cy="1104900"/>
            <a:chOff x="0" y="7658099"/>
            <a:chExt cx="12192000" cy="1104900"/>
          </a:xfrm>
        </p:grpSpPr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58A7F5AC-E23F-72FE-8859-353F6B3B6E99}"/>
                </a:ext>
              </a:extLst>
            </p:cNvPr>
            <p:cNvSpPr/>
            <p:nvPr/>
          </p:nvSpPr>
          <p:spPr>
            <a:xfrm>
              <a:off x="0" y="7658099"/>
              <a:ext cx="12192000" cy="1104900"/>
            </a:xfrm>
            <a:custGeom>
              <a:avLst/>
              <a:gdLst/>
              <a:ahLst/>
              <a:cxnLst/>
              <a:rect l="l" t="t" r="r" b="b"/>
              <a:pathLst>
                <a:path w="12192000" h="1104900">
                  <a:moveTo>
                    <a:pt x="12191999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1048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>
              <a:extLst>
                <a:ext uri="{FF2B5EF4-FFF2-40B4-BE49-F238E27FC236}">
                  <a16:creationId xmlns:a16="http://schemas.microsoft.com/office/drawing/2014/main" id="{8495B6C1-E7F4-ADC8-DBA1-983452214EB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7858124"/>
              <a:ext cx="128587" cy="171449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D5F7534E-A1CF-21D8-64FF-79F20DC65F58}"/>
              </a:ext>
            </a:extLst>
          </p:cNvPr>
          <p:cNvSpPr txBox="1"/>
          <p:nvPr/>
        </p:nvSpPr>
        <p:spPr>
          <a:xfrm>
            <a:off x="573087" y="4172492"/>
            <a:ext cx="117729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실습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20" dirty="0">
                <a:solidFill>
                  <a:srgbClr val="333333"/>
                </a:solidFill>
                <a:latin typeface="Dotum"/>
                <a:cs typeface="Dotum"/>
              </a:rPr>
              <a:t>체크리스트</a:t>
            </a:r>
            <a:endParaRPr sz="1550">
              <a:latin typeface="Dotum"/>
              <a:cs typeface="Dotum"/>
            </a:endParaRPr>
          </a:p>
        </p:txBody>
      </p:sp>
      <p:grpSp>
        <p:nvGrpSpPr>
          <p:cNvPr id="36" name="object 36">
            <a:extLst>
              <a:ext uri="{FF2B5EF4-FFF2-40B4-BE49-F238E27FC236}">
                <a16:creationId xmlns:a16="http://schemas.microsoft.com/office/drawing/2014/main" id="{21A06A64-3B28-F43D-E716-9CD715F2F21D}"/>
              </a:ext>
            </a:extLst>
          </p:cNvPr>
          <p:cNvGrpSpPr/>
          <p:nvPr/>
        </p:nvGrpSpPr>
        <p:grpSpPr>
          <a:xfrm>
            <a:off x="609599" y="4572174"/>
            <a:ext cx="5619750" cy="361950"/>
            <a:chOff x="609599" y="8201025"/>
            <a:chExt cx="5619750" cy="361950"/>
          </a:xfrm>
        </p:grpSpPr>
        <p:pic>
          <p:nvPicPr>
            <p:cNvPr id="37" name="object 37">
              <a:extLst>
                <a:ext uri="{FF2B5EF4-FFF2-40B4-BE49-F238E27FC236}">
                  <a16:creationId xmlns:a16="http://schemas.microsoft.com/office/drawing/2014/main" id="{5B54D3BC-B9B0-412F-8ED6-396A7588C20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8201025"/>
              <a:ext cx="133349" cy="133349"/>
            </a:xfrm>
            <a:prstGeom prst="rect">
              <a:avLst/>
            </a:prstGeom>
          </p:spPr>
        </p:pic>
        <p:pic>
          <p:nvPicPr>
            <p:cNvPr id="38" name="object 38">
              <a:extLst>
                <a:ext uri="{FF2B5EF4-FFF2-40B4-BE49-F238E27FC236}">
                  <a16:creationId xmlns:a16="http://schemas.microsoft.com/office/drawing/2014/main" id="{4B49A300-0468-AE09-A353-08C8B9000A2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8429625"/>
              <a:ext cx="133349" cy="133349"/>
            </a:xfrm>
            <a:prstGeom prst="rect">
              <a:avLst/>
            </a:prstGeom>
          </p:spPr>
        </p:pic>
        <p:pic>
          <p:nvPicPr>
            <p:cNvPr id="39" name="object 39">
              <a:extLst>
                <a:ext uri="{FF2B5EF4-FFF2-40B4-BE49-F238E27FC236}">
                  <a16:creationId xmlns:a16="http://schemas.microsoft.com/office/drawing/2014/main" id="{38472B5E-CA1A-8F7A-8547-B64D0F4B9A2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9" y="8201025"/>
              <a:ext cx="133349" cy="133349"/>
            </a:xfrm>
            <a:prstGeom prst="rect">
              <a:avLst/>
            </a:prstGeom>
          </p:spPr>
        </p:pic>
        <p:pic>
          <p:nvPicPr>
            <p:cNvPr id="40" name="object 40">
              <a:extLst>
                <a:ext uri="{FF2B5EF4-FFF2-40B4-BE49-F238E27FC236}">
                  <a16:creationId xmlns:a16="http://schemas.microsoft.com/office/drawing/2014/main" id="{A246A320-70FD-B9AC-9317-C112DD1241C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9" y="8429625"/>
              <a:ext cx="133349" cy="133349"/>
            </a:xfrm>
            <a:prstGeom prst="rect">
              <a:avLst/>
            </a:prstGeom>
          </p:spPr>
        </p:pic>
      </p:grpSp>
      <p:sp>
        <p:nvSpPr>
          <p:cNvPr id="41" name="object 41">
            <a:extLst>
              <a:ext uri="{FF2B5EF4-FFF2-40B4-BE49-F238E27FC236}">
                <a16:creationId xmlns:a16="http://schemas.microsoft.com/office/drawing/2014/main" id="{104417EE-7161-A493-7724-8401AF0EB7C0}"/>
              </a:ext>
            </a:extLst>
          </p:cNvPr>
          <p:cNvSpPr txBox="1"/>
          <p:nvPr/>
        </p:nvSpPr>
        <p:spPr>
          <a:xfrm>
            <a:off x="806449" y="4489141"/>
            <a:ext cx="205740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각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플랫폼별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구조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완료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 사용자</a:t>
            </a:r>
            <a:r>
              <a:rPr sz="1200" spc="-220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그룹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C0DDE6CB-A362-ACA4-F69B-7FA02216F3EB}"/>
              </a:ext>
            </a:extLst>
          </p:cNvPr>
          <p:cNvSpPr txBox="1"/>
          <p:nvPr/>
        </p:nvSpPr>
        <p:spPr>
          <a:xfrm>
            <a:off x="6292849" y="4489141"/>
            <a:ext cx="193738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200" spc="-10" dirty="0">
                <a:solidFill>
                  <a:srgbClr val="333333"/>
                </a:solidFill>
                <a:latin typeface="Segoe UI"/>
                <a:cs typeface="Segoe UI"/>
              </a:rPr>
              <a:t>MFA</a:t>
            </a:r>
            <a:r>
              <a:rPr sz="120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활성화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정책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완료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검증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수행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7ABF9FAE-E519-AE03-28D1-98DBB6D9E83F}"/>
              </a:ext>
            </a:extLst>
          </p:cNvPr>
          <p:cNvSpPr txBox="1"/>
          <p:nvPr/>
        </p:nvSpPr>
        <p:spPr>
          <a:xfrm>
            <a:off x="8710611" y="6503078"/>
            <a:ext cx="32797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클라우드</a:t>
            </a:r>
            <a:r>
              <a:rPr sz="1150" spc="-9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실무력</a:t>
            </a:r>
            <a:r>
              <a:rPr sz="1150" spc="-9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강화</a:t>
            </a:r>
            <a:r>
              <a:rPr sz="1150" spc="-9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기초과정</a:t>
            </a:r>
            <a:r>
              <a:rPr sz="1150" spc="-9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|</a:t>
            </a:r>
            <a:r>
              <a:rPr sz="1050" spc="1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Chapter</a:t>
            </a:r>
            <a:r>
              <a:rPr sz="1050" spc="1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1:</a:t>
            </a:r>
            <a:r>
              <a:rPr sz="1050" spc="1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IAM</a:t>
            </a:r>
            <a:r>
              <a:rPr sz="1050" spc="1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통합</a:t>
            </a:r>
            <a:r>
              <a:rPr sz="1150" spc="-9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666666"/>
                </a:solidFill>
                <a:latin typeface="Dotum"/>
                <a:cs typeface="Dotum"/>
              </a:rPr>
              <a:t>이해</a:t>
            </a:r>
            <a:endParaRPr sz="1150" dirty="0">
              <a:latin typeface="Dotum"/>
              <a:cs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328172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250" b="1" dirty="0">
                <a:latin typeface="Segoe UI"/>
                <a:cs typeface="Segoe UI"/>
              </a:rPr>
              <a:t>Chapter</a:t>
            </a:r>
            <a:r>
              <a:rPr sz="2250" b="1" spc="-30" dirty="0">
                <a:latin typeface="Segoe UI"/>
                <a:cs typeface="Segoe UI"/>
              </a:rPr>
              <a:t> </a:t>
            </a:r>
            <a:r>
              <a:rPr sz="2250" b="1" dirty="0">
                <a:latin typeface="Segoe UI"/>
                <a:cs typeface="Segoe UI"/>
              </a:rPr>
              <a:t>2:</a:t>
            </a:r>
            <a:r>
              <a:rPr sz="2250" b="1" spc="-10" dirty="0">
                <a:latin typeface="Segoe UI"/>
                <a:cs typeface="Segoe UI"/>
              </a:rPr>
              <a:t> </a:t>
            </a:r>
            <a:r>
              <a:rPr spc="-484" dirty="0"/>
              <a:t>가상머신</a:t>
            </a:r>
            <a:r>
              <a:rPr spc="-229" dirty="0"/>
              <a:t> </a:t>
            </a:r>
            <a:r>
              <a:rPr spc="-484" dirty="0"/>
              <a:t>서비스</a:t>
            </a:r>
            <a:r>
              <a:rPr spc="-235" dirty="0"/>
              <a:t> </a:t>
            </a:r>
            <a:r>
              <a:rPr spc="-509" dirty="0"/>
              <a:t>실습</a:t>
            </a:r>
            <a:endParaRPr sz="22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spc="-325" dirty="0">
                <a:solidFill>
                  <a:srgbClr val="2562EB"/>
                </a:solidFill>
              </a:rPr>
              <a:t>고가용성을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고려한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웹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서비스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인프라</a:t>
            </a:r>
            <a:r>
              <a:rPr sz="1700" spc="-150" dirty="0">
                <a:solidFill>
                  <a:srgbClr val="2562EB"/>
                </a:solidFill>
              </a:rPr>
              <a:t> </a:t>
            </a:r>
            <a:r>
              <a:rPr sz="1700" spc="-350" dirty="0">
                <a:solidFill>
                  <a:srgbClr val="2562EB"/>
                </a:solidFill>
              </a:rPr>
              <a:t>구축</a:t>
            </a:r>
            <a:endParaRPr sz="1700"/>
          </a:p>
        </p:txBody>
      </p:sp>
      <p:grpSp>
        <p:nvGrpSpPr>
          <p:cNvPr id="3" name="object 3"/>
          <p:cNvGrpSpPr/>
          <p:nvPr/>
        </p:nvGrpSpPr>
        <p:grpSpPr>
          <a:xfrm>
            <a:off x="0" y="1028699"/>
            <a:ext cx="12192000" cy="723900"/>
            <a:chOff x="0" y="1028699"/>
            <a:chExt cx="12192000" cy="723900"/>
          </a:xfrm>
        </p:grpSpPr>
        <p:sp>
          <p:nvSpPr>
            <p:cNvPr id="4" name="object 4"/>
            <p:cNvSpPr/>
            <p:nvPr/>
          </p:nvSpPr>
          <p:spPr>
            <a:xfrm>
              <a:off x="0" y="1028699"/>
              <a:ext cx="12192000" cy="723900"/>
            </a:xfrm>
            <a:custGeom>
              <a:avLst/>
              <a:gdLst/>
              <a:ahLst/>
              <a:cxnLst/>
              <a:rect l="l" t="t" r="r" b="b"/>
              <a:pathLst>
                <a:path w="12192000" h="723900">
                  <a:moveTo>
                    <a:pt x="12191999" y="723899"/>
                  </a:moveTo>
                  <a:lnTo>
                    <a:pt x="0" y="723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238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732" y="1162049"/>
              <a:ext cx="227135" cy="22733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80999" y="2247899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099" y="495299"/>
                </a:moveTo>
                <a:lnTo>
                  <a:pt x="0" y="495299"/>
                </a:lnTo>
                <a:lnTo>
                  <a:pt x="0" y="0"/>
                </a:lnTo>
                <a:lnTo>
                  <a:pt x="38099" y="0"/>
                </a:lnTo>
                <a:lnTo>
                  <a:pt x="38099" y="4952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2857499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099" y="495299"/>
                </a:moveTo>
                <a:lnTo>
                  <a:pt x="0" y="495299"/>
                </a:lnTo>
                <a:lnTo>
                  <a:pt x="0" y="0"/>
                </a:lnTo>
                <a:lnTo>
                  <a:pt x="38099" y="0"/>
                </a:lnTo>
                <a:lnTo>
                  <a:pt x="38099" y="4952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0999" y="3467099"/>
            <a:ext cx="38100" cy="800100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38099" y="800099"/>
                </a:moveTo>
                <a:lnTo>
                  <a:pt x="0" y="800099"/>
                </a:lnTo>
                <a:lnTo>
                  <a:pt x="0" y="0"/>
                </a:lnTo>
                <a:lnTo>
                  <a:pt x="38099" y="0"/>
                </a:lnTo>
                <a:lnTo>
                  <a:pt x="38099" y="8000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0999" y="4381499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099" y="495299"/>
                </a:moveTo>
                <a:lnTo>
                  <a:pt x="0" y="495299"/>
                </a:lnTo>
                <a:lnTo>
                  <a:pt x="0" y="0"/>
                </a:lnTo>
                <a:lnTo>
                  <a:pt x="38099" y="0"/>
                </a:lnTo>
                <a:lnTo>
                  <a:pt x="38099" y="4952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0999" y="4991099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099" y="495299"/>
                </a:moveTo>
                <a:lnTo>
                  <a:pt x="0" y="495299"/>
                </a:lnTo>
                <a:lnTo>
                  <a:pt x="0" y="0"/>
                </a:lnTo>
                <a:lnTo>
                  <a:pt x="38099" y="0"/>
                </a:lnTo>
                <a:lnTo>
                  <a:pt x="38099" y="4952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107" y="1925389"/>
            <a:ext cx="191392" cy="16177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49275" y="1105405"/>
            <a:ext cx="11260993" cy="4432111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45"/>
              </a:spcBef>
            </a:pPr>
            <a:r>
              <a:rPr sz="1700" spc="-325" dirty="0">
                <a:solidFill>
                  <a:srgbClr val="333333"/>
                </a:solidFill>
                <a:latin typeface="Dotum"/>
                <a:cs typeface="Dotum"/>
              </a:rPr>
              <a:t>실습</a:t>
            </a:r>
            <a:r>
              <a:rPr sz="1700" spc="-15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333333"/>
                </a:solidFill>
                <a:latin typeface="Dotum"/>
                <a:cs typeface="Dotum"/>
              </a:rPr>
              <a:t>목표</a:t>
            </a:r>
            <a:endParaRPr sz="1700" dirty="0">
              <a:latin typeface="Dotum"/>
              <a:cs typeface="Dotum"/>
            </a:endParaRPr>
          </a:p>
          <a:p>
            <a:pPr marL="173990">
              <a:lnSpc>
                <a:spcPct val="100000"/>
              </a:lnSpc>
              <a:spcBef>
                <a:spcPts val="11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여러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가용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40" dirty="0">
                <a:solidFill>
                  <a:srgbClr val="333333"/>
                </a:solidFill>
                <a:latin typeface="Dotum"/>
                <a:cs typeface="Dotum"/>
              </a:rPr>
              <a:t>영역</a:t>
            </a:r>
            <a:r>
              <a:rPr sz="1200" spc="-40" dirty="0">
                <a:solidFill>
                  <a:srgbClr val="333333"/>
                </a:solidFill>
                <a:latin typeface="Segoe UI"/>
                <a:cs typeface="Segoe UI"/>
              </a:rPr>
              <a:t>(Availability</a:t>
            </a:r>
            <a:r>
              <a:rPr sz="12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Segoe UI"/>
                <a:cs typeface="Segoe UI"/>
              </a:rPr>
              <a:t>Zone)</a:t>
            </a:r>
            <a:r>
              <a:rPr sz="1350" spc="-50" dirty="0">
                <a:solidFill>
                  <a:srgbClr val="333333"/>
                </a:solidFill>
                <a:latin typeface="Dotum"/>
                <a:cs typeface="Dotum"/>
              </a:rPr>
              <a:t>에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가상머신을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분산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배치하고</a:t>
            </a:r>
            <a:r>
              <a:rPr sz="1200" spc="-215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2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로드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밸런서와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오토스케일링을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구성하여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트래픽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변화에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유연하게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대응하는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고가용성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웹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인프라를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85" dirty="0">
                <a:solidFill>
                  <a:srgbClr val="333333"/>
                </a:solidFill>
                <a:latin typeface="Dotum"/>
                <a:cs typeface="Dotum"/>
              </a:rPr>
              <a:t>구축합니다</a:t>
            </a:r>
            <a:r>
              <a:rPr sz="1200" spc="-85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00" dirty="0">
              <a:latin typeface="Segoe UI"/>
              <a:cs typeface="Segoe UI"/>
            </a:endParaRPr>
          </a:p>
          <a:p>
            <a:pPr marL="97790">
              <a:lnSpc>
                <a:spcPct val="100000"/>
              </a:lnSpc>
              <a:spcBef>
                <a:spcPts val="5"/>
              </a:spcBef>
            </a:pPr>
            <a:r>
              <a:rPr sz="1700" spc="-325" dirty="0">
                <a:solidFill>
                  <a:srgbClr val="1C4ED8"/>
                </a:solidFill>
                <a:latin typeface="Dotum"/>
                <a:cs typeface="Dotum"/>
              </a:rPr>
              <a:t>실습</a:t>
            </a:r>
            <a:r>
              <a:rPr sz="1700" spc="-155" dirty="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1C4ED8"/>
                </a:solidFill>
                <a:latin typeface="Dotum"/>
                <a:cs typeface="Dotum"/>
              </a:rPr>
              <a:t>단계</a:t>
            </a:r>
            <a:endParaRPr sz="1700" dirty="0">
              <a:latin typeface="Dotum"/>
              <a:cs typeface="Dotum"/>
            </a:endParaRPr>
          </a:p>
          <a:p>
            <a:pPr marL="205104" indent="-192405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205104" algn="l"/>
              </a:tabLst>
            </a:pPr>
            <a:r>
              <a:rPr sz="1350" dirty="0">
                <a:solidFill>
                  <a:srgbClr val="333333"/>
                </a:solidFill>
                <a:latin typeface="Segoe UI"/>
                <a:cs typeface="Segoe UI"/>
              </a:rPr>
              <a:t>VM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인스턴스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웹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서버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배포</a:t>
            </a:r>
            <a:endParaRPr sz="1550" dirty="0">
              <a:latin typeface="Dotum"/>
              <a:cs typeface="Dotum"/>
            </a:endParaRPr>
          </a:p>
          <a:p>
            <a:pPr marL="12700" lvl="3">
              <a:spcBef>
                <a:spcPts val="21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각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플랫폼에서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다중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가용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영역을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활용한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75" dirty="0">
                <a:solidFill>
                  <a:srgbClr val="333333"/>
                </a:solidFill>
                <a:latin typeface="Segoe UI"/>
                <a:cs typeface="Segoe UI"/>
              </a:rPr>
              <a:t>2~3</a:t>
            </a:r>
            <a:r>
              <a:rPr sz="1350" spc="-75" dirty="0">
                <a:solidFill>
                  <a:srgbClr val="333333"/>
                </a:solidFill>
                <a:latin typeface="Dotum"/>
                <a:cs typeface="Dotum"/>
              </a:rPr>
              <a:t>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Segoe UI"/>
                <a:cs typeface="Segoe UI"/>
              </a:rPr>
              <a:t>VM</a:t>
            </a:r>
            <a:r>
              <a:rPr sz="12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웹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5" dirty="0">
                <a:solidFill>
                  <a:srgbClr val="333333"/>
                </a:solidFill>
                <a:latin typeface="Dotum"/>
                <a:cs typeface="Dotum"/>
              </a:rPr>
              <a:t>서버</a:t>
            </a:r>
            <a:r>
              <a:rPr sz="1200" spc="-35" dirty="0">
                <a:solidFill>
                  <a:srgbClr val="333333"/>
                </a:solidFill>
                <a:latin typeface="Segoe UI"/>
                <a:cs typeface="Segoe UI"/>
              </a:rPr>
              <a:t>(Nginx/Apache)</a:t>
            </a:r>
            <a:r>
              <a:rPr sz="12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설치</a:t>
            </a:r>
            <a:endParaRPr sz="1350" dirty="0">
              <a:latin typeface="Dotum"/>
              <a:cs typeface="Dotum"/>
            </a:endParaRPr>
          </a:p>
          <a:p>
            <a:pPr marL="205104" indent="-192405">
              <a:lnSpc>
                <a:spcPct val="100000"/>
              </a:lnSpc>
              <a:spcBef>
                <a:spcPts val="1105"/>
              </a:spcBef>
              <a:buSzPct val="87096"/>
              <a:buFont typeface="Segoe UI"/>
              <a:buAutoNum type="arabicPeriod" startAt="2"/>
              <a:tabLst>
                <a:tab pos="205104" algn="l"/>
              </a:tabLst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로드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밸런서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endParaRPr sz="155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333333"/>
                </a:solidFill>
                <a:latin typeface="Segoe UI"/>
                <a:cs typeface="Segoe UI"/>
              </a:rPr>
              <a:t>VM</a:t>
            </a:r>
            <a:r>
              <a:rPr sz="12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트래픽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분산을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로드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밸런서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상태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85" dirty="0">
                <a:solidFill>
                  <a:srgbClr val="333333"/>
                </a:solidFill>
                <a:latin typeface="Dotum"/>
                <a:cs typeface="Dotum"/>
              </a:rPr>
              <a:t>프로브</a:t>
            </a:r>
            <a:r>
              <a:rPr sz="1200" spc="-85" dirty="0">
                <a:solidFill>
                  <a:srgbClr val="333333"/>
                </a:solidFill>
                <a:latin typeface="Segoe UI"/>
                <a:cs typeface="Segoe UI"/>
              </a:rPr>
              <a:t>(Health</a:t>
            </a:r>
            <a:r>
              <a:rPr sz="12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33333"/>
                </a:solidFill>
                <a:latin typeface="Segoe UI"/>
                <a:cs typeface="Segoe UI"/>
              </a:rPr>
              <a:t>Probe)</a:t>
            </a:r>
            <a:r>
              <a:rPr sz="12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endParaRPr sz="1350" dirty="0">
              <a:latin typeface="Dotum"/>
              <a:cs typeface="Dotum"/>
            </a:endParaRPr>
          </a:p>
          <a:p>
            <a:pPr marL="205104" indent="-192405">
              <a:lnSpc>
                <a:spcPct val="100000"/>
              </a:lnSpc>
              <a:spcBef>
                <a:spcPts val="1105"/>
              </a:spcBef>
              <a:buSzPct val="87096"/>
              <a:buFont typeface="Segoe UI"/>
              <a:buAutoNum type="arabicPeriod" startAt="3"/>
              <a:tabLst>
                <a:tab pos="205104" algn="l"/>
              </a:tabLst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오토스케일링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그룹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endParaRPr sz="1550" dirty="0">
              <a:latin typeface="Dotum"/>
              <a:cs typeface="Dotum"/>
            </a:endParaRPr>
          </a:p>
          <a:p>
            <a:pPr marL="488315" marR="5638800" indent="-171450">
              <a:lnSpc>
                <a:spcPct val="1111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sz="1200" dirty="0">
                <a:solidFill>
                  <a:srgbClr val="333333"/>
                </a:solidFill>
                <a:latin typeface="Segoe UI"/>
                <a:cs typeface="Segoe UI"/>
              </a:rPr>
              <a:t>CPU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사용률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스케일링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규칙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90" dirty="0">
                <a:solidFill>
                  <a:srgbClr val="333333"/>
                </a:solidFill>
                <a:latin typeface="Segoe UI"/>
                <a:cs typeface="Segoe UI"/>
              </a:rPr>
              <a:t>(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예</a:t>
            </a:r>
            <a:r>
              <a:rPr sz="1200" spc="-90" dirty="0">
                <a:solidFill>
                  <a:srgbClr val="333333"/>
                </a:solidFill>
                <a:latin typeface="Segoe UI"/>
                <a:cs typeface="Segoe UI"/>
              </a:rPr>
              <a:t>:</a:t>
            </a:r>
            <a:r>
              <a:rPr sz="12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33333"/>
                </a:solidFill>
                <a:latin typeface="Segoe UI"/>
                <a:cs typeface="Segoe UI"/>
              </a:rPr>
              <a:t>CPU</a:t>
            </a:r>
            <a:r>
              <a:rPr sz="12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33333"/>
                </a:solidFill>
                <a:latin typeface="Segoe UI"/>
                <a:cs typeface="Segoe UI"/>
              </a:rPr>
              <a:t>75%</a:t>
            </a:r>
            <a:r>
              <a:rPr sz="12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이상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 err="1">
                <a:solidFill>
                  <a:srgbClr val="333333"/>
                </a:solidFill>
                <a:latin typeface="Dotum"/>
                <a:cs typeface="Dotum"/>
              </a:rPr>
              <a:t>인스턴스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80" dirty="0">
                <a:solidFill>
                  <a:srgbClr val="333333"/>
                </a:solidFill>
                <a:latin typeface="Dotum"/>
                <a:cs typeface="Dotum"/>
              </a:rPr>
              <a:t>추</a:t>
            </a:r>
            <a:r>
              <a:rPr lang="ko-KR" altLang="en-US" sz="1350" spc="-80" dirty="0">
                <a:solidFill>
                  <a:srgbClr val="333333"/>
                </a:solidFill>
                <a:latin typeface="Dotum"/>
                <a:cs typeface="Dotum"/>
              </a:rPr>
              <a:t>가</a:t>
            </a:r>
            <a:r>
              <a:rPr sz="1200" spc="-80" dirty="0">
                <a:solidFill>
                  <a:srgbClr val="333333"/>
                </a:solidFill>
                <a:latin typeface="Segoe UI"/>
                <a:cs typeface="Segoe UI"/>
              </a:rPr>
              <a:t>) </a:t>
            </a:r>
            <a:endParaRPr lang="en-US" sz="1200" spc="-80" dirty="0">
              <a:solidFill>
                <a:srgbClr val="333333"/>
              </a:solidFill>
              <a:latin typeface="Segoe UI"/>
              <a:cs typeface="Segoe UI"/>
            </a:endParaRPr>
          </a:p>
          <a:p>
            <a:pPr marL="488315" marR="5638800" indent="-171450">
              <a:lnSpc>
                <a:spcPct val="1111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sz="1350" spc="-260" dirty="0" err="1">
                <a:solidFill>
                  <a:srgbClr val="333333"/>
                </a:solidFill>
                <a:latin typeface="Dotum"/>
                <a:cs typeface="Dotum"/>
              </a:rPr>
              <a:t>스케일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인</a:t>
            </a:r>
            <a:r>
              <a:rPr sz="1200" spc="-200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아웃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임계값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쿨다운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endParaRPr sz="1350" dirty="0">
              <a:latin typeface="Dotum"/>
              <a:cs typeface="Dotum"/>
            </a:endParaRPr>
          </a:p>
          <a:p>
            <a:pPr marL="205104" indent="-192405">
              <a:lnSpc>
                <a:spcPct val="100000"/>
              </a:lnSpc>
              <a:spcBef>
                <a:spcPts val="1105"/>
              </a:spcBef>
              <a:buSzPct val="87096"/>
              <a:buFont typeface="Segoe UI"/>
              <a:buAutoNum type="arabicPeriod" startAt="4"/>
              <a:tabLst>
                <a:tab pos="205104" algn="l"/>
              </a:tabLst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백업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장애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복구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endParaRPr sz="155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333333"/>
                </a:solidFill>
                <a:latin typeface="Segoe UI"/>
                <a:cs typeface="Segoe UI"/>
              </a:rPr>
              <a:t>VM</a:t>
            </a:r>
            <a:r>
              <a:rPr sz="12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25" dirty="0">
                <a:solidFill>
                  <a:srgbClr val="333333"/>
                </a:solidFill>
                <a:latin typeface="Dotum"/>
                <a:cs typeface="Dotum"/>
              </a:rPr>
              <a:t>스냅샷</a:t>
            </a:r>
            <a:r>
              <a:rPr sz="1200" spc="-225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350" spc="-225" dirty="0">
                <a:solidFill>
                  <a:srgbClr val="333333"/>
                </a:solidFill>
                <a:latin typeface="Dotum"/>
                <a:cs typeface="Dotum"/>
              </a:rPr>
              <a:t>이미지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sz="1200" spc="-180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2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장애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상황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시뮬레이션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복구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endParaRPr sz="1350" dirty="0">
              <a:latin typeface="Dotum"/>
              <a:cs typeface="Dotum"/>
            </a:endParaRPr>
          </a:p>
          <a:p>
            <a:pPr marL="205104" indent="-192405">
              <a:lnSpc>
                <a:spcPct val="100000"/>
              </a:lnSpc>
              <a:spcBef>
                <a:spcPts val="1105"/>
              </a:spcBef>
              <a:buSzPct val="87096"/>
              <a:buFont typeface="Segoe UI"/>
              <a:buAutoNum type="arabicPeriod" startAt="5"/>
              <a:tabLst>
                <a:tab pos="205104" algn="l"/>
              </a:tabLst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모니터링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알림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endParaRPr sz="155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ko-KR" altLang="en-US" sz="1350" spc="-260" dirty="0">
                <a:solidFill>
                  <a:srgbClr val="333333"/>
                </a:solidFill>
                <a:latin typeface="Dotum"/>
                <a:cs typeface="Dotum"/>
              </a:rPr>
              <a:t>리소스</a:t>
            </a:r>
            <a:r>
              <a:rPr lang="ko-KR" altLang="en-US"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lang="ko-KR" altLang="en-US" sz="1350" spc="-260" dirty="0">
                <a:solidFill>
                  <a:srgbClr val="333333"/>
                </a:solidFill>
                <a:latin typeface="Dotum"/>
                <a:cs typeface="Dotum"/>
              </a:rPr>
              <a:t>사용률</a:t>
            </a:r>
            <a:r>
              <a:rPr lang="ko-KR" altLang="en-US"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lang="ko-KR" altLang="en-US" sz="1350" spc="-260" dirty="0">
                <a:solidFill>
                  <a:srgbClr val="333333"/>
                </a:solidFill>
                <a:latin typeface="Dotum"/>
                <a:cs typeface="Dotum"/>
              </a:rPr>
              <a:t>모니터링</a:t>
            </a:r>
            <a:r>
              <a:rPr lang="ko-KR" altLang="en-US"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 err="1">
                <a:solidFill>
                  <a:srgbClr val="333333"/>
                </a:solidFill>
                <a:latin typeface="Dotum"/>
                <a:cs typeface="Dotum"/>
              </a:rPr>
              <a:t>대시보드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임계값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 err="1">
                <a:solidFill>
                  <a:srgbClr val="333333"/>
                </a:solidFill>
                <a:latin typeface="Dotum"/>
                <a:cs typeface="Dotum"/>
              </a:rPr>
              <a:t>알림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 err="1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endParaRPr sz="1350" dirty="0">
              <a:latin typeface="Dotum"/>
              <a:cs typeface="Dotum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7429499"/>
            <a:ext cx="12192000" cy="1104900"/>
            <a:chOff x="0" y="7429499"/>
            <a:chExt cx="12192000" cy="1104900"/>
          </a:xfrm>
        </p:grpSpPr>
        <p:sp>
          <p:nvSpPr>
            <p:cNvPr id="32" name="object 32"/>
            <p:cNvSpPr/>
            <p:nvPr/>
          </p:nvSpPr>
          <p:spPr>
            <a:xfrm>
              <a:off x="0" y="7429499"/>
              <a:ext cx="12192000" cy="1104900"/>
            </a:xfrm>
            <a:custGeom>
              <a:avLst/>
              <a:gdLst/>
              <a:ahLst/>
              <a:cxnLst/>
              <a:rect l="l" t="t" r="r" b="b"/>
              <a:pathLst>
                <a:path w="12192000" h="1104900">
                  <a:moveTo>
                    <a:pt x="12191999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1048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7629524"/>
              <a:ext cx="128587" cy="17144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73087" y="7572743"/>
            <a:ext cx="117729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실습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20" dirty="0">
                <a:solidFill>
                  <a:srgbClr val="333333"/>
                </a:solidFill>
                <a:latin typeface="Dotum"/>
                <a:cs typeface="Dotum"/>
              </a:rPr>
              <a:t>체크리스트</a:t>
            </a:r>
            <a:endParaRPr sz="1550">
              <a:latin typeface="Dotum"/>
              <a:cs typeface="Dotum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09599" y="7972425"/>
            <a:ext cx="5619750" cy="361950"/>
            <a:chOff x="609599" y="7972425"/>
            <a:chExt cx="5619750" cy="361950"/>
          </a:xfrm>
        </p:grpSpPr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7972425"/>
              <a:ext cx="133349" cy="13334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8201025"/>
              <a:ext cx="133349" cy="13334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9" y="7972425"/>
              <a:ext cx="133349" cy="13334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9" y="8201025"/>
              <a:ext cx="133349" cy="133349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806449" y="7889392"/>
            <a:ext cx="200850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다중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가용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영역에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Segoe UI"/>
                <a:cs typeface="Segoe UI"/>
              </a:rPr>
              <a:t>VM</a:t>
            </a:r>
            <a:r>
              <a:rPr sz="12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완료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웹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endParaRPr sz="1350">
              <a:latin typeface="Dotum"/>
              <a:cs typeface="Dot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92849" y="7889392"/>
            <a:ext cx="215582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로드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밸런서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오토스케일링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장애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복구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수행</a:t>
            </a:r>
            <a:endParaRPr sz="1350">
              <a:latin typeface="Dotum"/>
              <a:cs typeface="Dotum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44632" y="8132888"/>
            <a:ext cx="336994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클라우드</a:t>
            </a:r>
            <a:r>
              <a:rPr sz="1150" spc="-9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실무력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강화</a:t>
            </a:r>
            <a:r>
              <a:rPr sz="1150" spc="-9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기초과정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|</a:t>
            </a:r>
            <a:r>
              <a:rPr sz="1050" spc="1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Chapter</a:t>
            </a:r>
            <a:r>
              <a:rPr sz="1050" spc="15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2:</a:t>
            </a:r>
            <a:r>
              <a:rPr sz="1050" spc="1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가상머신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70" dirty="0">
                <a:solidFill>
                  <a:srgbClr val="666666"/>
                </a:solidFill>
                <a:latin typeface="Dotum"/>
                <a:cs typeface="Dotum"/>
              </a:rPr>
              <a:t>서비스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C7D30-8A88-D53A-B7B7-B5F26A234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object 17">
            <a:extLst>
              <a:ext uri="{FF2B5EF4-FFF2-40B4-BE49-F238E27FC236}">
                <a16:creationId xmlns:a16="http://schemas.microsoft.com/office/drawing/2014/main" id="{525DA21B-E20E-A0A5-7E54-DAD52EB84F32}"/>
              </a:ext>
            </a:extLst>
          </p:cNvPr>
          <p:cNvGrpSpPr/>
          <p:nvPr/>
        </p:nvGrpSpPr>
        <p:grpSpPr>
          <a:xfrm>
            <a:off x="4381498" y="2437606"/>
            <a:ext cx="3429000" cy="1219200"/>
            <a:chOff x="428624" y="6324599"/>
            <a:chExt cx="3429000" cy="1219200"/>
          </a:xfrm>
          <a:solidFill>
            <a:schemeClr val="bg2">
              <a:lumMod val="90000"/>
            </a:schemeClr>
          </a:solidFill>
        </p:grpSpPr>
        <p:sp>
          <p:nvSpPr>
            <p:cNvPr id="44" name="object 18">
              <a:extLst>
                <a:ext uri="{FF2B5EF4-FFF2-40B4-BE49-F238E27FC236}">
                  <a16:creationId xmlns:a16="http://schemas.microsoft.com/office/drawing/2014/main" id="{C0263FEA-56EF-136A-CBC8-80FE3457FCBC}"/>
                </a:ext>
              </a:extLst>
            </p:cNvPr>
            <p:cNvSpPr/>
            <p:nvPr/>
          </p:nvSpPr>
          <p:spPr>
            <a:xfrm>
              <a:off x="428624" y="6324599"/>
              <a:ext cx="3429000" cy="1219200"/>
            </a:xfrm>
            <a:custGeom>
              <a:avLst/>
              <a:gdLst/>
              <a:ahLst/>
              <a:cxnLst/>
              <a:rect l="l" t="t" r="r" b="b"/>
              <a:pathLst>
                <a:path w="3429000" h="1219200">
                  <a:moveTo>
                    <a:pt x="3357803" y="1219199"/>
                  </a:moveTo>
                  <a:lnTo>
                    <a:pt x="71196" y="1219199"/>
                  </a:lnTo>
                  <a:lnTo>
                    <a:pt x="66241" y="1218712"/>
                  </a:lnTo>
                  <a:lnTo>
                    <a:pt x="29705" y="1203577"/>
                  </a:lnTo>
                  <a:lnTo>
                    <a:pt x="3885" y="1167537"/>
                  </a:lnTo>
                  <a:lnTo>
                    <a:pt x="0" y="1148003"/>
                  </a:lnTo>
                  <a:lnTo>
                    <a:pt x="0" y="1142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57803" y="0"/>
                  </a:lnTo>
                  <a:lnTo>
                    <a:pt x="3399294" y="15621"/>
                  </a:lnTo>
                  <a:lnTo>
                    <a:pt x="3425113" y="51661"/>
                  </a:lnTo>
                  <a:lnTo>
                    <a:pt x="3428999" y="71196"/>
                  </a:lnTo>
                  <a:lnTo>
                    <a:pt x="3428999" y="1148003"/>
                  </a:lnTo>
                  <a:lnTo>
                    <a:pt x="3413377" y="1189494"/>
                  </a:lnTo>
                  <a:lnTo>
                    <a:pt x="3377337" y="1215313"/>
                  </a:lnTo>
                  <a:lnTo>
                    <a:pt x="3362758" y="1218711"/>
                  </a:lnTo>
                  <a:lnTo>
                    <a:pt x="3357803" y="1219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20">
              <a:extLst>
                <a:ext uri="{FF2B5EF4-FFF2-40B4-BE49-F238E27FC236}">
                  <a16:creationId xmlns:a16="http://schemas.microsoft.com/office/drawing/2014/main" id="{E5B642AD-27EA-F276-23DD-0863F734E9B1}"/>
                </a:ext>
              </a:extLst>
            </p:cNvPr>
            <p:cNvSpPr/>
            <p:nvPr/>
          </p:nvSpPr>
          <p:spPr>
            <a:xfrm>
              <a:off x="571487" y="6924675"/>
              <a:ext cx="47625" cy="428625"/>
            </a:xfrm>
            <a:custGeom>
              <a:avLst/>
              <a:gdLst/>
              <a:ahLst/>
              <a:cxnLst/>
              <a:rect l="l" t="t" r="r" b="b"/>
              <a:pathLst>
                <a:path w="47625" h="428625">
                  <a:moveTo>
                    <a:pt x="47625" y="401662"/>
                  </a:moveTo>
                  <a:lnTo>
                    <a:pt x="26974" y="381000"/>
                  </a:lnTo>
                  <a:lnTo>
                    <a:pt x="20662" y="381000"/>
                  </a:lnTo>
                  <a:lnTo>
                    <a:pt x="0" y="401662"/>
                  </a:lnTo>
                  <a:lnTo>
                    <a:pt x="0" y="407974"/>
                  </a:lnTo>
                  <a:lnTo>
                    <a:pt x="20662" y="428625"/>
                  </a:lnTo>
                  <a:lnTo>
                    <a:pt x="26974" y="428625"/>
                  </a:lnTo>
                  <a:lnTo>
                    <a:pt x="47625" y="407974"/>
                  </a:lnTo>
                  <a:lnTo>
                    <a:pt x="47625" y="404812"/>
                  </a:lnTo>
                  <a:lnTo>
                    <a:pt x="47625" y="401662"/>
                  </a:lnTo>
                  <a:close/>
                </a:path>
                <a:path w="47625" h="428625">
                  <a:moveTo>
                    <a:pt x="47625" y="211162"/>
                  </a:moveTo>
                  <a:lnTo>
                    <a:pt x="26974" y="190500"/>
                  </a:lnTo>
                  <a:lnTo>
                    <a:pt x="20662" y="190500"/>
                  </a:lnTo>
                  <a:lnTo>
                    <a:pt x="0" y="211162"/>
                  </a:lnTo>
                  <a:lnTo>
                    <a:pt x="0" y="217474"/>
                  </a:lnTo>
                  <a:lnTo>
                    <a:pt x="20662" y="238125"/>
                  </a:lnTo>
                  <a:lnTo>
                    <a:pt x="26974" y="238125"/>
                  </a:lnTo>
                  <a:lnTo>
                    <a:pt x="47625" y="217474"/>
                  </a:lnTo>
                  <a:lnTo>
                    <a:pt x="47625" y="214312"/>
                  </a:lnTo>
                  <a:lnTo>
                    <a:pt x="47625" y="211162"/>
                  </a:lnTo>
                  <a:close/>
                </a:path>
                <a:path w="47625" h="4286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>
            <a:extLst>
              <a:ext uri="{FF2B5EF4-FFF2-40B4-BE49-F238E27FC236}">
                <a16:creationId xmlns:a16="http://schemas.microsoft.com/office/drawing/2014/main" id="{142CF8D5-F8F0-FFAE-F9A3-38D2945F25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250" b="1" dirty="0">
                <a:latin typeface="Segoe UI"/>
                <a:cs typeface="Segoe UI"/>
              </a:rPr>
              <a:t>Chapter</a:t>
            </a:r>
            <a:r>
              <a:rPr sz="2250" b="1" spc="-30" dirty="0">
                <a:latin typeface="Segoe UI"/>
                <a:cs typeface="Segoe UI"/>
              </a:rPr>
              <a:t> </a:t>
            </a:r>
            <a:r>
              <a:rPr sz="2250" b="1" dirty="0">
                <a:latin typeface="Segoe UI"/>
                <a:cs typeface="Segoe UI"/>
              </a:rPr>
              <a:t>2:</a:t>
            </a:r>
            <a:r>
              <a:rPr sz="2250" b="1" spc="-10" dirty="0">
                <a:latin typeface="Segoe UI"/>
                <a:cs typeface="Segoe UI"/>
              </a:rPr>
              <a:t> </a:t>
            </a:r>
            <a:r>
              <a:rPr spc="-484" dirty="0"/>
              <a:t>가상머신</a:t>
            </a:r>
            <a:r>
              <a:rPr spc="-229" dirty="0"/>
              <a:t> </a:t>
            </a:r>
            <a:r>
              <a:rPr spc="-484" dirty="0"/>
              <a:t>서비스</a:t>
            </a:r>
            <a:r>
              <a:rPr spc="-235" dirty="0"/>
              <a:t> </a:t>
            </a:r>
            <a:r>
              <a:rPr spc="-509" dirty="0"/>
              <a:t>실습</a:t>
            </a:r>
            <a:endParaRPr sz="22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spc="-325" dirty="0">
                <a:solidFill>
                  <a:srgbClr val="2562EB"/>
                </a:solidFill>
              </a:rPr>
              <a:t>고가용성을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고려한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웹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서비스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인프라</a:t>
            </a:r>
            <a:r>
              <a:rPr sz="1700" spc="-150" dirty="0">
                <a:solidFill>
                  <a:srgbClr val="2562EB"/>
                </a:solidFill>
              </a:rPr>
              <a:t> </a:t>
            </a:r>
            <a:r>
              <a:rPr sz="1700" spc="-350" dirty="0">
                <a:solidFill>
                  <a:srgbClr val="2562EB"/>
                </a:solidFill>
              </a:rPr>
              <a:t>구축</a:t>
            </a:r>
            <a:endParaRPr sz="170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2E440AA-9AB8-FE6C-66B6-B2F9B225902A}"/>
              </a:ext>
            </a:extLst>
          </p:cNvPr>
          <p:cNvGrpSpPr/>
          <p:nvPr/>
        </p:nvGrpSpPr>
        <p:grpSpPr>
          <a:xfrm>
            <a:off x="0" y="1028699"/>
            <a:ext cx="12192000" cy="723900"/>
            <a:chOff x="0" y="1028699"/>
            <a:chExt cx="12192000" cy="72390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E934505-9408-FABD-D220-E2D226EDC67A}"/>
                </a:ext>
              </a:extLst>
            </p:cNvPr>
            <p:cNvSpPr/>
            <p:nvPr/>
          </p:nvSpPr>
          <p:spPr>
            <a:xfrm>
              <a:off x="0" y="1028699"/>
              <a:ext cx="12192000" cy="723900"/>
            </a:xfrm>
            <a:custGeom>
              <a:avLst/>
              <a:gdLst/>
              <a:ahLst/>
              <a:cxnLst/>
              <a:rect l="l" t="t" r="r" b="b"/>
              <a:pathLst>
                <a:path w="12192000" h="723900">
                  <a:moveTo>
                    <a:pt x="12191999" y="723899"/>
                  </a:moveTo>
                  <a:lnTo>
                    <a:pt x="0" y="723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238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94975038-5DAC-E7B9-A990-ECAC853B9B0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732" y="1162049"/>
              <a:ext cx="227135" cy="227330"/>
            </a:xfrm>
            <a:prstGeom prst="rect">
              <a:avLst/>
            </a:prstGeom>
          </p:spPr>
        </p:pic>
      </p:grpSp>
      <p:pic>
        <p:nvPicPr>
          <p:cNvPr id="14" name="object 14">
            <a:extLst>
              <a:ext uri="{FF2B5EF4-FFF2-40B4-BE49-F238E27FC236}">
                <a16:creationId xmlns:a16="http://schemas.microsoft.com/office/drawing/2014/main" id="{AA44E13E-EF0F-473C-CC2E-1C24A2BECCD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962" y="2103264"/>
            <a:ext cx="190574" cy="192434"/>
          </a:xfrm>
          <a:prstGeom prst="rect">
            <a:avLst/>
          </a:prstGeom>
        </p:spPr>
      </p:pic>
      <p:sp>
        <p:nvSpPr>
          <p:cNvPr id="15" name="object 15">
            <a:extLst>
              <a:ext uri="{FF2B5EF4-FFF2-40B4-BE49-F238E27FC236}">
                <a16:creationId xmlns:a16="http://schemas.microsoft.com/office/drawing/2014/main" id="{65F7E0C8-F575-FFA5-E765-C6AB58698956}"/>
              </a:ext>
            </a:extLst>
          </p:cNvPr>
          <p:cNvSpPr txBox="1"/>
          <p:nvPr/>
        </p:nvSpPr>
        <p:spPr>
          <a:xfrm>
            <a:off x="549275" y="1105405"/>
            <a:ext cx="10995025" cy="1234312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45"/>
              </a:spcBef>
            </a:pPr>
            <a:r>
              <a:rPr sz="1700" spc="-325" dirty="0">
                <a:solidFill>
                  <a:srgbClr val="333333"/>
                </a:solidFill>
                <a:latin typeface="Dotum"/>
                <a:cs typeface="Dotum"/>
              </a:rPr>
              <a:t>실습</a:t>
            </a:r>
            <a:r>
              <a:rPr sz="1700" spc="-15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333333"/>
                </a:solidFill>
                <a:latin typeface="Dotum"/>
                <a:cs typeface="Dotum"/>
              </a:rPr>
              <a:t>목표</a:t>
            </a:r>
            <a:endParaRPr sz="1700" dirty="0">
              <a:latin typeface="Dotum"/>
              <a:cs typeface="Dotum"/>
            </a:endParaRPr>
          </a:p>
          <a:p>
            <a:pPr marL="173990">
              <a:lnSpc>
                <a:spcPct val="100000"/>
              </a:lnSpc>
              <a:spcBef>
                <a:spcPts val="11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여러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가용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40" dirty="0">
                <a:solidFill>
                  <a:srgbClr val="333333"/>
                </a:solidFill>
                <a:latin typeface="Dotum"/>
                <a:cs typeface="Dotum"/>
              </a:rPr>
              <a:t>영역</a:t>
            </a:r>
            <a:r>
              <a:rPr sz="1200" spc="-40" dirty="0">
                <a:solidFill>
                  <a:srgbClr val="333333"/>
                </a:solidFill>
                <a:latin typeface="Segoe UI"/>
                <a:cs typeface="Segoe UI"/>
              </a:rPr>
              <a:t>(Availability</a:t>
            </a:r>
            <a:r>
              <a:rPr sz="12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Segoe UI"/>
                <a:cs typeface="Segoe UI"/>
              </a:rPr>
              <a:t>Zone)</a:t>
            </a:r>
            <a:r>
              <a:rPr sz="1350" spc="-50" dirty="0">
                <a:solidFill>
                  <a:srgbClr val="333333"/>
                </a:solidFill>
                <a:latin typeface="Dotum"/>
                <a:cs typeface="Dotum"/>
              </a:rPr>
              <a:t>에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가상머신을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분산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33333"/>
                </a:solidFill>
                <a:latin typeface="Dotum"/>
                <a:cs typeface="Dotum"/>
              </a:rPr>
              <a:t>배치하고</a:t>
            </a:r>
            <a:r>
              <a:rPr sz="1200" spc="-215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2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로드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밸런서와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오토스케일링을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구성하여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트래픽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변화에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유연하게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대응하는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고가용성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웹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인프라를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85" dirty="0">
                <a:solidFill>
                  <a:srgbClr val="333333"/>
                </a:solidFill>
                <a:latin typeface="Dotum"/>
                <a:cs typeface="Dotum"/>
              </a:rPr>
              <a:t>구축합니다</a:t>
            </a:r>
            <a:r>
              <a:rPr sz="1200" spc="-85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00" dirty="0">
              <a:latin typeface="Dotum"/>
              <a:cs typeface="Dotum"/>
            </a:endParaRPr>
          </a:p>
          <a:p>
            <a:pPr marL="97790">
              <a:lnSpc>
                <a:spcPct val="100000"/>
              </a:lnSpc>
            </a:pPr>
            <a:r>
              <a:rPr sz="1700" spc="-325" dirty="0">
                <a:solidFill>
                  <a:srgbClr val="1C4ED8"/>
                </a:solidFill>
                <a:latin typeface="Dotum"/>
                <a:cs typeface="Dotum"/>
              </a:rPr>
              <a:t>플랫폼별</a:t>
            </a:r>
            <a:r>
              <a:rPr sz="1700" spc="-150" dirty="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C4ED8"/>
                </a:solidFill>
                <a:latin typeface="Dotum"/>
                <a:cs typeface="Dotum"/>
              </a:rPr>
              <a:t>비교</a:t>
            </a:r>
            <a:r>
              <a:rPr sz="1700" spc="-150" dirty="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C4ED8"/>
                </a:solidFill>
                <a:latin typeface="Dotum"/>
                <a:cs typeface="Dotum"/>
              </a:rPr>
              <a:t>포인트</a:t>
            </a:r>
            <a:endParaRPr sz="1700" dirty="0">
              <a:latin typeface="Dotum"/>
              <a:cs typeface="Dotum"/>
            </a:endParaRPr>
          </a:p>
        </p:txBody>
      </p: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0FE3A4C1-774E-E8A8-189D-4AD8C7E13A6A}"/>
              </a:ext>
            </a:extLst>
          </p:cNvPr>
          <p:cNvGrpSpPr/>
          <p:nvPr/>
        </p:nvGrpSpPr>
        <p:grpSpPr>
          <a:xfrm>
            <a:off x="428624" y="2437606"/>
            <a:ext cx="3429000" cy="1219200"/>
            <a:chOff x="428624" y="6095999"/>
            <a:chExt cx="3429000" cy="1219200"/>
          </a:xfrm>
        </p:grpSpPr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A0D49D91-8151-B915-F380-B046EDE3F87B}"/>
                </a:ext>
              </a:extLst>
            </p:cNvPr>
            <p:cNvSpPr/>
            <p:nvPr/>
          </p:nvSpPr>
          <p:spPr>
            <a:xfrm>
              <a:off x="428624" y="6095999"/>
              <a:ext cx="3429000" cy="1219200"/>
            </a:xfrm>
            <a:custGeom>
              <a:avLst/>
              <a:gdLst/>
              <a:ahLst/>
              <a:cxnLst/>
              <a:rect l="l" t="t" r="r" b="b"/>
              <a:pathLst>
                <a:path w="3429000" h="1219200">
                  <a:moveTo>
                    <a:pt x="3357803" y="1219199"/>
                  </a:moveTo>
                  <a:lnTo>
                    <a:pt x="71196" y="1219199"/>
                  </a:lnTo>
                  <a:lnTo>
                    <a:pt x="66241" y="1218710"/>
                  </a:lnTo>
                  <a:lnTo>
                    <a:pt x="29705" y="1203577"/>
                  </a:lnTo>
                  <a:lnTo>
                    <a:pt x="3885" y="1167537"/>
                  </a:lnTo>
                  <a:lnTo>
                    <a:pt x="0" y="1148003"/>
                  </a:lnTo>
                  <a:lnTo>
                    <a:pt x="0" y="11429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57803" y="0"/>
                  </a:lnTo>
                  <a:lnTo>
                    <a:pt x="3399294" y="15620"/>
                  </a:lnTo>
                  <a:lnTo>
                    <a:pt x="3425113" y="51661"/>
                  </a:lnTo>
                  <a:lnTo>
                    <a:pt x="3428999" y="71196"/>
                  </a:lnTo>
                  <a:lnTo>
                    <a:pt x="3428999" y="1148003"/>
                  </a:lnTo>
                  <a:lnTo>
                    <a:pt x="3413377" y="1189493"/>
                  </a:lnTo>
                  <a:lnTo>
                    <a:pt x="3377337" y="1215312"/>
                  </a:lnTo>
                  <a:lnTo>
                    <a:pt x="3362758" y="1218710"/>
                  </a:lnTo>
                  <a:lnTo>
                    <a:pt x="3357803" y="1219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E060F59E-A434-5AAF-AE2C-D418FA279FF1}"/>
                </a:ext>
              </a:extLst>
            </p:cNvPr>
            <p:cNvSpPr/>
            <p:nvPr/>
          </p:nvSpPr>
          <p:spPr>
            <a:xfrm>
              <a:off x="542924" y="6210299"/>
              <a:ext cx="647700" cy="342900"/>
            </a:xfrm>
            <a:custGeom>
              <a:avLst/>
              <a:gdLst/>
              <a:ahLst/>
              <a:cxnLst/>
              <a:rect l="l" t="t" r="r" b="b"/>
              <a:pathLst>
                <a:path w="647700" h="342900">
                  <a:moveTo>
                    <a:pt x="495299" y="342899"/>
                  </a:moveTo>
                  <a:lnTo>
                    <a:pt x="152399" y="342899"/>
                  </a:lnTo>
                  <a:lnTo>
                    <a:pt x="144912" y="342716"/>
                  </a:lnTo>
                  <a:lnTo>
                    <a:pt x="101066" y="333994"/>
                  </a:lnTo>
                  <a:lnTo>
                    <a:pt x="61607" y="312903"/>
                  </a:lnTo>
                  <a:lnTo>
                    <a:pt x="29995" y="281291"/>
                  </a:lnTo>
                  <a:lnTo>
                    <a:pt x="8904" y="241833"/>
                  </a:lnTo>
                  <a:lnTo>
                    <a:pt x="182" y="197986"/>
                  </a:lnTo>
                  <a:lnTo>
                    <a:pt x="0" y="1904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0"/>
                  </a:lnTo>
                  <a:lnTo>
                    <a:pt x="94078" y="11599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495299" y="0"/>
                  </a:lnTo>
                  <a:lnTo>
                    <a:pt x="539539" y="6560"/>
                  </a:lnTo>
                  <a:lnTo>
                    <a:pt x="579968" y="25683"/>
                  </a:lnTo>
                  <a:lnTo>
                    <a:pt x="613107" y="55716"/>
                  </a:lnTo>
                  <a:lnTo>
                    <a:pt x="636099" y="94078"/>
                  </a:lnTo>
                  <a:lnTo>
                    <a:pt x="646967" y="137461"/>
                  </a:lnTo>
                  <a:lnTo>
                    <a:pt x="647699" y="152399"/>
                  </a:lnTo>
                  <a:lnTo>
                    <a:pt x="647699" y="190499"/>
                  </a:lnTo>
                  <a:lnTo>
                    <a:pt x="641139" y="234739"/>
                  </a:lnTo>
                  <a:lnTo>
                    <a:pt x="622015" y="275168"/>
                  </a:lnTo>
                  <a:lnTo>
                    <a:pt x="591982" y="308307"/>
                  </a:lnTo>
                  <a:lnTo>
                    <a:pt x="553620" y="331298"/>
                  </a:lnTo>
                  <a:lnTo>
                    <a:pt x="510237" y="342167"/>
                  </a:lnTo>
                  <a:lnTo>
                    <a:pt x="495299" y="3428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25A8AB1D-5DFD-4DA5-BD22-C493268EB8B3}"/>
                </a:ext>
              </a:extLst>
            </p:cNvPr>
            <p:cNvSpPr/>
            <p:nvPr/>
          </p:nvSpPr>
          <p:spPr>
            <a:xfrm>
              <a:off x="571487" y="6696075"/>
              <a:ext cx="47625" cy="428625"/>
            </a:xfrm>
            <a:custGeom>
              <a:avLst/>
              <a:gdLst/>
              <a:ahLst/>
              <a:cxnLst/>
              <a:rect l="l" t="t" r="r" b="b"/>
              <a:pathLst>
                <a:path w="47625" h="428625">
                  <a:moveTo>
                    <a:pt x="47625" y="401662"/>
                  </a:moveTo>
                  <a:lnTo>
                    <a:pt x="26974" y="381000"/>
                  </a:lnTo>
                  <a:lnTo>
                    <a:pt x="20662" y="381000"/>
                  </a:lnTo>
                  <a:lnTo>
                    <a:pt x="0" y="401662"/>
                  </a:lnTo>
                  <a:lnTo>
                    <a:pt x="0" y="407974"/>
                  </a:lnTo>
                  <a:lnTo>
                    <a:pt x="20662" y="428625"/>
                  </a:lnTo>
                  <a:lnTo>
                    <a:pt x="26974" y="428625"/>
                  </a:lnTo>
                  <a:lnTo>
                    <a:pt x="47625" y="407974"/>
                  </a:lnTo>
                  <a:lnTo>
                    <a:pt x="47625" y="404812"/>
                  </a:lnTo>
                  <a:lnTo>
                    <a:pt x="47625" y="401662"/>
                  </a:lnTo>
                  <a:close/>
                </a:path>
                <a:path w="47625" h="428625">
                  <a:moveTo>
                    <a:pt x="47625" y="211162"/>
                  </a:moveTo>
                  <a:lnTo>
                    <a:pt x="26974" y="190500"/>
                  </a:lnTo>
                  <a:lnTo>
                    <a:pt x="20662" y="190500"/>
                  </a:lnTo>
                  <a:lnTo>
                    <a:pt x="0" y="211162"/>
                  </a:lnTo>
                  <a:lnTo>
                    <a:pt x="0" y="217474"/>
                  </a:lnTo>
                  <a:lnTo>
                    <a:pt x="20662" y="238125"/>
                  </a:lnTo>
                  <a:lnTo>
                    <a:pt x="26974" y="238125"/>
                  </a:lnTo>
                  <a:lnTo>
                    <a:pt x="47625" y="217474"/>
                  </a:lnTo>
                  <a:lnTo>
                    <a:pt x="47625" y="214312"/>
                  </a:lnTo>
                  <a:lnTo>
                    <a:pt x="47625" y="211162"/>
                  </a:lnTo>
                  <a:close/>
                </a:path>
                <a:path w="47625" h="4286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>
            <a:extLst>
              <a:ext uri="{FF2B5EF4-FFF2-40B4-BE49-F238E27FC236}">
                <a16:creationId xmlns:a16="http://schemas.microsoft.com/office/drawing/2014/main" id="{5373C616-519A-01F3-AF07-37900FDE7CB0}"/>
              </a:ext>
            </a:extLst>
          </p:cNvPr>
          <p:cNvSpPr txBox="1"/>
          <p:nvPr/>
        </p:nvSpPr>
        <p:spPr>
          <a:xfrm>
            <a:off x="644524" y="2615407"/>
            <a:ext cx="1866900" cy="918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egoe UI"/>
                <a:cs typeface="Segoe UI"/>
              </a:rPr>
              <a:t>Azure</a:t>
            </a:r>
            <a:endParaRPr sz="1200" dirty="0">
              <a:latin typeface="Segoe UI"/>
              <a:cs typeface="Segoe UI"/>
            </a:endParaRPr>
          </a:p>
          <a:p>
            <a:pPr marL="88265">
              <a:lnSpc>
                <a:spcPct val="100000"/>
              </a:lnSpc>
              <a:spcBef>
                <a:spcPts val="1235"/>
              </a:spcBef>
            </a:pP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VM</a:t>
            </a:r>
            <a:r>
              <a:rPr sz="105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00" dirty="0">
                <a:solidFill>
                  <a:srgbClr val="333333"/>
                </a:solidFill>
                <a:latin typeface="Dotum"/>
                <a:cs typeface="Dotum"/>
              </a:rPr>
              <a:t>시리즈</a:t>
            </a:r>
            <a:r>
              <a:rPr sz="1050" spc="-100" dirty="0">
                <a:solidFill>
                  <a:srgbClr val="333333"/>
                </a:solidFill>
                <a:latin typeface="Segoe UI"/>
                <a:cs typeface="Segoe UI"/>
              </a:rPr>
              <a:t>(B,</a:t>
            </a:r>
            <a:r>
              <a:rPr sz="105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D,</a:t>
            </a:r>
            <a:r>
              <a:rPr sz="105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E,</a:t>
            </a:r>
            <a:r>
              <a:rPr sz="105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F,</a:t>
            </a:r>
            <a:r>
              <a:rPr sz="105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NC</a:t>
            </a:r>
            <a:r>
              <a:rPr sz="105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등</a:t>
            </a:r>
            <a:r>
              <a:rPr sz="1050" spc="-25" dirty="0">
                <a:solidFill>
                  <a:srgbClr val="333333"/>
                </a:solidFill>
                <a:latin typeface="Segoe UI"/>
                <a:cs typeface="Segoe UI"/>
              </a:rPr>
              <a:t>)</a:t>
            </a:r>
            <a:endParaRPr sz="1050" dirty="0">
              <a:latin typeface="Segoe UI"/>
              <a:cs typeface="Segoe UI"/>
            </a:endParaRPr>
          </a:p>
          <a:p>
            <a:pPr marL="88265">
              <a:lnSpc>
                <a:spcPct val="100000"/>
              </a:lnSpc>
              <a:spcBef>
                <a:spcPts val="219"/>
              </a:spcBef>
            </a:pP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Availability</a:t>
            </a:r>
            <a:r>
              <a:rPr sz="105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Segoe UI"/>
                <a:cs typeface="Segoe UI"/>
              </a:rPr>
              <a:t>Set/Zone</a:t>
            </a:r>
            <a:endParaRPr sz="1050" dirty="0">
              <a:latin typeface="Segoe UI"/>
              <a:cs typeface="Segoe UI"/>
            </a:endParaRPr>
          </a:p>
          <a:p>
            <a:pPr marL="88265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VM</a:t>
            </a:r>
            <a:r>
              <a:rPr sz="105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Scale</a:t>
            </a:r>
            <a:r>
              <a:rPr sz="105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Set</a:t>
            </a:r>
            <a:r>
              <a:rPr sz="105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&amp;</a:t>
            </a:r>
            <a:r>
              <a:rPr sz="105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Load</a:t>
            </a:r>
            <a:r>
              <a:rPr sz="1050" spc="-10" dirty="0">
                <a:solidFill>
                  <a:srgbClr val="333333"/>
                </a:solidFill>
                <a:latin typeface="Segoe UI"/>
                <a:cs typeface="Segoe UI"/>
              </a:rPr>
              <a:t> Balancer</a:t>
            </a:r>
            <a:endParaRPr sz="1050" dirty="0">
              <a:latin typeface="Segoe UI"/>
              <a:cs typeface="Segoe UI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170DCA02-930A-F7AE-C6DC-A904EFCB42F2}"/>
              </a:ext>
            </a:extLst>
          </p:cNvPr>
          <p:cNvSpPr/>
          <p:nvPr/>
        </p:nvSpPr>
        <p:spPr>
          <a:xfrm>
            <a:off x="4495799" y="2551906"/>
            <a:ext cx="571500" cy="342900"/>
          </a:xfrm>
          <a:custGeom>
            <a:avLst/>
            <a:gdLst/>
            <a:ahLst/>
            <a:cxnLst/>
            <a:rect l="l" t="t" r="r" b="b"/>
            <a:pathLst>
              <a:path w="571500" h="342900">
                <a:moveTo>
                  <a:pt x="419099" y="342899"/>
                </a:moveTo>
                <a:lnTo>
                  <a:pt x="152399" y="342899"/>
                </a:lnTo>
                <a:lnTo>
                  <a:pt x="144912" y="342716"/>
                </a:lnTo>
                <a:lnTo>
                  <a:pt x="101065" y="333994"/>
                </a:lnTo>
                <a:lnTo>
                  <a:pt x="61606" y="312903"/>
                </a:lnTo>
                <a:lnTo>
                  <a:pt x="29995" y="281291"/>
                </a:lnTo>
                <a:lnTo>
                  <a:pt x="8904" y="241833"/>
                </a:lnTo>
                <a:lnTo>
                  <a:pt x="183" y="197986"/>
                </a:lnTo>
                <a:lnTo>
                  <a:pt x="0" y="190499"/>
                </a:lnTo>
                <a:lnTo>
                  <a:pt x="0" y="152399"/>
                </a:lnTo>
                <a:lnTo>
                  <a:pt x="6560" y="108159"/>
                </a:lnTo>
                <a:lnTo>
                  <a:pt x="25683" y="67730"/>
                </a:lnTo>
                <a:lnTo>
                  <a:pt x="55716" y="34590"/>
                </a:lnTo>
                <a:lnTo>
                  <a:pt x="94078" y="11599"/>
                </a:lnTo>
                <a:lnTo>
                  <a:pt x="137461" y="732"/>
                </a:lnTo>
                <a:lnTo>
                  <a:pt x="152399" y="0"/>
                </a:lnTo>
                <a:lnTo>
                  <a:pt x="419099" y="0"/>
                </a:lnTo>
                <a:lnTo>
                  <a:pt x="463338" y="6560"/>
                </a:lnTo>
                <a:lnTo>
                  <a:pt x="503768" y="25683"/>
                </a:lnTo>
                <a:lnTo>
                  <a:pt x="536907" y="55716"/>
                </a:lnTo>
                <a:lnTo>
                  <a:pt x="559898" y="94078"/>
                </a:lnTo>
                <a:lnTo>
                  <a:pt x="570767" y="137461"/>
                </a:lnTo>
                <a:lnTo>
                  <a:pt x="571499" y="152399"/>
                </a:lnTo>
                <a:lnTo>
                  <a:pt x="571499" y="190499"/>
                </a:lnTo>
                <a:lnTo>
                  <a:pt x="564939" y="234739"/>
                </a:lnTo>
                <a:lnTo>
                  <a:pt x="545815" y="275168"/>
                </a:lnTo>
                <a:lnTo>
                  <a:pt x="515782" y="308307"/>
                </a:lnTo>
                <a:lnTo>
                  <a:pt x="477420" y="331298"/>
                </a:lnTo>
                <a:lnTo>
                  <a:pt x="434037" y="342167"/>
                </a:lnTo>
                <a:lnTo>
                  <a:pt x="419099" y="3428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1EDA7EFB-E3BA-BF62-137E-A4AF32540A63}"/>
              </a:ext>
            </a:extLst>
          </p:cNvPr>
          <p:cNvSpPr txBox="1"/>
          <p:nvPr/>
        </p:nvSpPr>
        <p:spPr>
          <a:xfrm>
            <a:off x="4597400" y="2615407"/>
            <a:ext cx="1884680" cy="918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Segoe UI"/>
                <a:cs typeface="Segoe UI"/>
              </a:rPr>
              <a:t>AWS</a:t>
            </a:r>
            <a:endParaRPr sz="1200" dirty="0">
              <a:latin typeface="Segoe UI"/>
              <a:cs typeface="Segoe UI"/>
            </a:endParaRPr>
          </a:p>
          <a:p>
            <a:pPr marL="88265" marR="5080">
              <a:lnSpc>
                <a:spcPct val="112300"/>
              </a:lnSpc>
              <a:spcBef>
                <a:spcPts val="1065"/>
              </a:spcBef>
            </a:pP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EC2</a:t>
            </a:r>
            <a:r>
              <a:rPr sz="105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인스턴스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00" dirty="0">
                <a:solidFill>
                  <a:srgbClr val="333333"/>
                </a:solidFill>
                <a:latin typeface="Dotum"/>
                <a:cs typeface="Dotum"/>
              </a:rPr>
              <a:t>패밀리</a:t>
            </a:r>
            <a:r>
              <a:rPr sz="1050" spc="-100" dirty="0">
                <a:solidFill>
                  <a:srgbClr val="333333"/>
                </a:solidFill>
                <a:latin typeface="Segoe UI"/>
                <a:cs typeface="Segoe UI"/>
              </a:rPr>
              <a:t>(M,</a:t>
            </a:r>
            <a:r>
              <a:rPr sz="105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T,</a:t>
            </a:r>
            <a:r>
              <a:rPr sz="105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C,</a:t>
            </a:r>
            <a:r>
              <a:rPr sz="105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spc="-25" dirty="0">
                <a:solidFill>
                  <a:srgbClr val="333333"/>
                </a:solidFill>
                <a:latin typeface="Segoe UI"/>
                <a:cs typeface="Segoe UI"/>
              </a:rPr>
              <a:t>R)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가용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Dotum"/>
                <a:cs typeface="Dotum"/>
              </a:rPr>
              <a:t>영역</a:t>
            </a:r>
            <a:r>
              <a:rPr sz="1050" spc="-60" dirty="0">
                <a:solidFill>
                  <a:srgbClr val="333333"/>
                </a:solidFill>
                <a:latin typeface="Segoe UI"/>
                <a:cs typeface="Segoe UI"/>
              </a:rPr>
              <a:t>(AZ)</a:t>
            </a:r>
            <a:r>
              <a:rPr sz="105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배치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그룹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Auto</a:t>
            </a:r>
            <a:r>
              <a:rPr sz="105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Scaling</a:t>
            </a:r>
            <a:r>
              <a:rPr sz="105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Group</a:t>
            </a:r>
            <a:r>
              <a:rPr sz="105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&amp;</a:t>
            </a:r>
            <a:r>
              <a:rPr sz="105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spc="-25" dirty="0">
                <a:solidFill>
                  <a:srgbClr val="333333"/>
                </a:solidFill>
                <a:latin typeface="Segoe UI"/>
                <a:cs typeface="Segoe UI"/>
              </a:rPr>
              <a:t>ELB</a:t>
            </a:r>
            <a:endParaRPr sz="1050" dirty="0">
              <a:latin typeface="Segoe UI"/>
              <a:cs typeface="Segoe UI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B4D4B0D7-9E2C-35BA-623D-7F8819B96F8A}"/>
              </a:ext>
            </a:extLst>
          </p:cNvPr>
          <p:cNvSpPr/>
          <p:nvPr/>
        </p:nvSpPr>
        <p:spPr>
          <a:xfrm>
            <a:off x="4524374" y="303768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AF11B61-1696-FA06-14FF-4173142F5DA0}"/>
              </a:ext>
            </a:extLst>
          </p:cNvPr>
          <p:cNvSpPr/>
          <p:nvPr/>
        </p:nvSpPr>
        <p:spPr>
          <a:xfrm>
            <a:off x="4524374" y="322818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021FAA2D-C7DC-153F-E235-A652DBACC17A}"/>
              </a:ext>
            </a:extLst>
          </p:cNvPr>
          <p:cNvSpPr/>
          <p:nvPr/>
        </p:nvSpPr>
        <p:spPr>
          <a:xfrm>
            <a:off x="4524374" y="341868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>
            <a:extLst>
              <a:ext uri="{FF2B5EF4-FFF2-40B4-BE49-F238E27FC236}">
                <a16:creationId xmlns:a16="http://schemas.microsoft.com/office/drawing/2014/main" id="{3B11120E-42AB-B885-B8C1-8BE0EC2FE92B}"/>
              </a:ext>
            </a:extLst>
          </p:cNvPr>
          <p:cNvGrpSpPr/>
          <p:nvPr/>
        </p:nvGrpSpPr>
        <p:grpSpPr>
          <a:xfrm>
            <a:off x="8334373" y="2437606"/>
            <a:ext cx="3429000" cy="1219200"/>
            <a:chOff x="8334373" y="6095999"/>
            <a:chExt cx="3429000" cy="1219200"/>
          </a:xfrm>
        </p:grpSpPr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2ACCF9C5-3329-9353-E107-5831D6F248DE}"/>
                </a:ext>
              </a:extLst>
            </p:cNvPr>
            <p:cNvSpPr/>
            <p:nvPr/>
          </p:nvSpPr>
          <p:spPr>
            <a:xfrm>
              <a:off x="8334373" y="6095999"/>
              <a:ext cx="3429000" cy="1219200"/>
            </a:xfrm>
            <a:custGeom>
              <a:avLst/>
              <a:gdLst/>
              <a:ahLst/>
              <a:cxnLst/>
              <a:rect l="l" t="t" r="r" b="b"/>
              <a:pathLst>
                <a:path w="3429000" h="1219200">
                  <a:moveTo>
                    <a:pt x="3357803" y="1219199"/>
                  </a:moveTo>
                  <a:lnTo>
                    <a:pt x="71196" y="1219199"/>
                  </a:lnTo>
                  <a:lnTo>
                    <a:pt x="66241" y="1218710"/>
                  </a:lnTo>
                  <a:lnTo>
                    <a:pt x="29705" y="1203577"/>
                  </a:lnTo>
                  <a:lnTo>
                    <a:pt x="3885" y="1167537"/>
                  </a:lnTo>
                  <a:lnTo>
                    <a:pt x="0" y="1148003"/>
                  </a:lnTo>
                  <a:lnTo>
                    <a:pt x="0" y="1142999"/>
                  </a:lnTo>
                  <a:lnTo>
                    <a:pt x="0" y="71196"/>
                  </a:lnTo>
                  <a:lnTo>
                    <a:pt x="15622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57803" y="0"/>
                  </a:lnTo>
                  <a:lnTo>
                    <a:pt x="3399294" y="15620"/>
                  </a:lnTo>
                  <a:lnTo>
                    <a:pt x="3425112" y="51661"/>
                  </a:lnTo>
                  <a:lnTo>
                    <a:pt x="3429000" y="71196"/>
                  </a:lnTo>
                  <a:lnTo>
                    <a:pt x="3429000" y="1148003"/>
                  </a:lnTo>
                  <a:lnTo>
                    <a:pt x="3413376" y="1189493"/>
                  </a:lnTo>
                  <a:lnTo>
                    <a:pt x="3377337" y="1215312"/>
                  </a:lnTo>
                  <a:lnTo>
                    <a:pt x="3362757" y="1218710"/>
                  </a:lnTo>
                  <a:lnTo>
                    <a:pt x="3357803" y="12191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8B737967-7D94-2C2E-E45C-95D638C776C5}"/>
                </a:ext>
              </a:extLst>
            </p:cNvPr>
            <p:cNvSpPr/>
            <p:nvPr/>
          </p:nvSpPr>
          <p:spPr>
            <a:xfrm>
              <a:off x="8448674" y="6210299"/>
              <a:ext cx="523875" cy="342900"/>
            </a:xfrm>
            <a:custGeom>
              <a:avLst/>
              <a:gdLst/>
              <a:ahLst/>
              <a:cxnLst/>
              <a:rect l="l" t="t" r="r" b="b"/>
              <a:pathLst>
                <a:path w="523875" h="342900">
                  <a:moveTo>
                    <a:pt x="371474" y="342899"/>
                  </a:moveTo>
                  <a:lnTo>
                    <a:pt x="152399" y="342899"/>
                  </a:lnTo>
                  <a:lnTo>
                    <a:pt x="144912" y="342716"/>
                  </a:lnTo>
                  <a:lnTo>
                    <a:pt x="101065" y="333994"/>
                  </a:lnTo>
                  <a:lnTo>
                    <a:pt x="61606" y="312903"/>
                  </a:lnTo>
                  <a:lnTo>
                    <a:pt x="29994" y="281291"/>
                  </a:lnTo>
                  <a:lnTo>
                    <a:pt x="8903" y="241833"/>
                  </a:lnTo>
                  <a:lnTo>
                    <a:pt x="182" y="197986"/>
                  </a:lnTo>
                  <a:lnTo>
                    <a:pt x="0" y="1904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2" y="67730"/>
                  </a:lnTo>
                  <a:lnTo>
                    <a:pt x="55716" y="34590"/>
                  </a:lnTo>
                  <a:lnTo>
                    <a:pt x="94077" y="11599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371474" y="0"/>
                  </a:lnTo>
                  <a:lnTo>
                    <a:pt x="415713" y="6560"/>
                  </a:lnTo>
                  <a:lnTo>
                    <a:pt x="456143" y="25683"/>
                  </a:lnTo>
                  <a:lnTo>
                    <a:pt x="489282" y="55716"/>
                  </a:lnTo>
                  <a:lnTo>
                    <a:pt x="512272" y="94078"/>
                  </a:lnTo>
                  <a:lnTo>
                    <a:pt x="523142" y="137461"/>
                  </a:lnTo>
                  <a:lnTo>
                    <a:pt x="523874" y="152399"/>
                  </a:lnTo>
                  <a:lnTo>
                    <a:pt x="523874" y="190499"/>
                  </a:lnTo>
                  <a:lnTo>
                    <a:pt x="517313" y="234739"/>
                  </a:lnTo>
                  <a:lnTo>
                    <a:pt x="498190" y="275168"/>
                  </a:lnTo>
                  <a:lnTo>
                    <a:pt x="468157" y="308307"/>
                  </a:lnTo>
                  <a:lnTo>
                    <a:pt x="429795" y="331298"/>
                  </a:lnTo>
                  <a:lnTo>
                    <a:pt x="386413" y="342167"/>
                  </a:lnTo>
                  <a:lnTo>
                    <a:pt x="371474" y="342899"/>
                  </a:lnTo>
                  <a:close/>
                </a:path>
              </a:pathLst>
            </a:custGeom>
            <a:solidFill>
              <a:srgbClr val="41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96A1E068-7D76-B828-C539-49039BD2B6BC}"/>
                </a:ext>
              </a:extLst>
            </p:cNvPr>
            <p:cNvSpPr/>
            <p:nvPr/>
          </p:nvSpPr>
          <p:spPr>
            <a:xfrm>
              <a:off x="8477237" y="6696075"/>
              <a:ext cx="47625" cy="428625"/>
            </a:xfrm>
            <a:custGeom>
              <a:avLst/>
              <a:gdLst/>
              <a:ahLst/>
              <a:cxnLst/>
              <a:rect l="l" t="t" r="r" b="b"/>
              <a:pathLst>
                <a:path w="47625" h="428625">
                  <a:moveTo>
                    <a:pt x="47625" y="401662"/>
                  </a:moveTo>
                  <a:lnTo>
                    <a:pt x="26974" y="381000"/>
                  </a:lnTo>
                  <a:lnTo>
                    <a:pt x="20662" y="381000"/>
                  </a:lnTo>
                  <a:lnTo>
                    <a:pt x="0" y="401662"/>
                  </a:lnTo>
                  <a:lnTo>
                    <a:pt x="0" y="407974"/>
                  </a:lnTo>
                  <a:lnTo>
                    <a:pt x="20662" y="428625"/>
                  </a:lnTo>
                  <a:lnTo>
                    <a:pt x="26974" y="428625"/>
                  </a:lnTo>
                  <a:lnTo>
                    <a:pt x="47625" y="407974"/>
                  </a:lnTo>
                  <a:lnTo>
                    <a:pt x="47625" y="404812"/>
                  </a:lnTo>
                  <a:lnTo>
                    <a:pt x="47625" y="401662"/>
                  </a:lnTo>
                  <a:close/>
                </a:path>
                <a:path w="47625" h="428625">
                  <a:moveTo>
                    <a:pt x="47625" y="211162"/>
                  </a:moveTo>
                  <a:lnTo>
                    <a:pt x="26974" y="190500"/>
                  </a:lnTo>
                  <a:lnTo>
                    <a:pt x="20662" y="190500"/>
                  </a:lnTo>
                  <a:lnTo>
                    <a:pt x="0" y="211162"/>
                  </a:lnTo>
                  <a:lnTo>
                    <a:pt x="0" y="217474"/>
                  </a:lnTo>
                  <a:lnTo>
                    <a:pt x="20662" y="238125"/>
                  </a:lnTo>
                  <a:lnTo>
                    <a:pt x="26974" y="238125"/>
                  </a:lnTo>
                  <a:lnTo>
                    <a:pt x="47625" y="217474"/>
                  </a:lnTo>
                  <a:lnTo>
                    <a:pt x="47625" y="214312"/>
                  </a:lnTo>
                  <a:lnTo>
                    <a:pt x="47625" y="211162"/>
                  </a:lnTo>
                  <a:close/>
                </a:path>
                <a:path w="47625" h="4286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>
            <a:extLst>
              <a:ext uri="{FF2B5EF4-FFF2-40B4-BE49-F238E27FC236}">
                <a16:creationId xmlns:a16="http://schemas.microsoft.com/office/drawing/2014/main" id="{AC0E37A7-3C59-7D0A-6EAD-1942A681ECB4}"/>
              </a:ext>
            </a:extLst>
          </p:cNvPr>
          <p:cNvSpPr txBox="1"/>
          <p:nvPr/>
        </p:nvSpPr>
        <p:spPr>
          <a:xfrm>
            <a:off x="8550275" y="2615407"/>
            <a:ext cx="2380615" cy="918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Segoe UI"/>
                <a:cs typeface="Segoe UI"/>
              </a:rPr>
              <a:t>GCP</a:t>
            </a:r>
            <a:endParaRPr sz="1200" dirty="0">
              <a:latin typeface="Segoe UI"/>
              <a:cs typeface="Segoe UI"/>
            </a:endParaRPr>
          </a:p>
          <a:p>
            <a:pPr marL="88265" marR="739775">
              <a:lnSpc>
                <a:spcPct val="108700"/>
              </a:lnSpc>
              <a:spcBef>
                <a:spcPts val="1115"/>
              </a:spcBef>
            </a:pP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Compute Engine</a:t>
            </a:r>
            <a:r>
              <a:rPr sz="105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머신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0" dirty="0">
                <a:solidFill>
                  <a:srgbClr val="333333"/>
                </a:solidFill>
                <a:latin typeface="Dotum"/>
                <a:cs typeface="Dotum"/>
              </a:rPr>
              <a:t>타입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 리전</a:t>
            </a:r>
            <a:r>
              <a:rPr sz="1050" spc="-155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150" spc="-155" dirty="0">
                <a:solidFill>
                  <a:srgbClr val="333333"/>
                </a:solidFill>
                <a:latin typeface="Dotum"/>
                <a:cs typeface="Dotum"/>
              </a:rPr>
              <a:t>영역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Dotum"/>
                <a:cs typeface="Dotum"/>
              </a:rPr>
              <a:t>아키텍처</a:t>
            </a:r>
            <a:endParaRPr sz="1150" dirty="0">
              <a:latin typeface="Dotum"/>
              <a:cs typeface="Dotum"/>
            </a:endParaRPr>
          </a:p>
          <a:p>
            <a:pPr marL="88265">
              <a:lnSpc>
                <a:spcPct val="100000"/>
              </a:lnSpc>
              <a:spcBef>
                <a:spcPts val="219"/>
              </a:spcBef>
            </a:pP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Instance</a:t>
            </a:r>
            <a:r>
              <a:rPr sz="105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Group</a:t>
            </a:r>
            <a:r>
              <a:rPr sz="105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&amp;</a:t>
            </a:r>
            <a:r>
              <a:rPr sz="105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Cloud</a:t>
            </a:r>
            <a:r>
              <a:rPr sz="105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Load</a:t>
            </a:r>
            <a:r>
              <a:rPr sz="105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333333"/>
                </a:solidFill>
                <a:latin typeface="Segoe UI"/>
                <a:cs typeface="Segoe UI"/>
              </a:rPr>
              <a:t>Balancer</a:t>
            </a:r>
            <a:endParaRPr sz="1050" dirty="0">
              <a:latin typeface="Segoe UI"/>
              <a:cs typeface="Segoe UI"/>
            </a:endParaRPr>
          </a:p>
        </p:txBody>
      </p:sp>
      <p:grpSp>
        <p:nvGrpSpPr>
          <p:cNvPr id="31" name="object 31">
            <a:extLst>
              <a:ext uri="{FF2B5EF4-FFF2-40B4-BE49-F238E27FC236}">
                <a16:creationId xmlns:a16="http://schemas.microsoft.com/office/drawing/2014/main" id="{9805DFFD-BFBF-BB20-D3C3-1E3633AAF446}"/>
              </a:ext>
            </a:extLst>
          </p:cNvPr>
          <p:cNvGrpSpPr/>
          <p:nvPr/>
        </p:nvGrpSpPr>
        <p:grpSpPr>
          <a:xfrm>
            <a:off x="0" y="3771106"/>
            <a:ext cx="12192000" cy="1104900"/>
            <a:chOff x="0" y="7429499"/>
            <a:chExt cx="12192000" cy="1104900"/>
          </a:xfrm>
        </p:grpSpPr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124A11E5-F7B0-E6C5-0CF1-AA070CCEBCE8}"/>
                </a:ext>
              </a:extLst>
            </p:cNvPr>
            <p:cNvSpPr/>
            <p:nvPr/>
          </p:nvSpPr>
          <p:spPr>
            <a:xfrm>
              <a:off x="0" y="7429499"/>
              <a:ext cx="12192000" cy="1104900"/>
            </a:xfrm>
            <a:custGeom>
              <a:avLst/>
              <a:gdLst/>
              <a:ahLst/>
              <a:cxnLst/>
              <a:rect l="l" t="t" r="r" b="b"/>
              <a:pathLst>
                <a:path w="12192000" h="1104900">
                  <a:moveTo>
                    <a:pt x="12191999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1048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>
              <a:extLst>
                <a:ext uri="{FF2B5EF4-FFF2-40B4-BE49-F238E27FC236}">
                  <a16:creationId xmlns:a16="http://schemas.microsoft.com/office/drawing/2014/main" id="{A88287DF-276F-0CBE-0747-74E95771E6C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7629524"/>
              <a:ext cx="128587" cy="171449"/>
            </a:xfrm>
            <a:prstGeom prst="rect">
              <a:avLst/>
            </a:prstGeom>
          </p:spPr>
        </p:pic>
      </p:grpSp>
      <p:sp>
        <p:nvSpPr>
          <p:cNvPr id="34" name="object 34">
            <a:extLst>
              <a:ext uri="{FF2B5EF4-FFF2-40B4-BE49-F238E27FC236}">
                <a16:creationId xmlns:a16="http://schemas.microsoft.com/office/drawing/2014/main" id="{E6C9D8D6-FE64-D862-E665-F14E38A70C90}"/>
              </a:ext>
            </a:extLst>
          </p:cNvPr>
          <p:cNvSpPr txBox="1"/>
          <p:nvPr/>
        </p:nvSpPr>
        <p:spPr>
          <a:xfrm>
            <a:off x="573087" y="3914350"/>
            <a:ext cx="117729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실습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20" dirty="0">
                <a:solidFill>
                  <a:srgbClr val="333333"/>
                </a:solidFill>
                <a:latin typeface="Dotum"/>
                <a:cs typeface="Dotum"/>
              </a:rPr>
              <a:t>체크리스트</a:t>
            </a:r>
            <a:endParaRPr sz="1550">
              <a:latin typeface="Dotum"/>
              <a:cs typeface="Dotum"/>
            </a:endParaRPr>
          </a:p>
        </p:txBody>
      </p:sp>
      <p:grpSp>
        <p:nvGrpSpPr>
          <p:cNvPr id="35" name="object 35">
            <a:extLst>
              <a:ext uri="{FF2B5EF4-FFF2-40B4-BE49-F238E27FC236}">
                <a16:creationId xmlns:a16="http://schemas.microsoft.com/office/drawing/2014/main" id="{EC7DDF99-E35B-1762-85A8-4FA8111453B3}"/>
              </a:ext>
            </a:extLst>
          </p:cNvPr>
          <p:cNvGrpSpPr/>
          <p:nvPr/>
        </p:nvGrpSpPr>
        <p:grpSpPr>
          <a:xfrm>
            <a:off x="609599" y="4314032"/>
            <a:ext cx="5619750" cy="361950"/>
            <a:chOff x="609599" y="7972425"/>
            <a:chExt cx="5619750" cy="361950"/>
          </a:xfrm>
        </p:grpSpPr>
        <p:pic>
          <p:nvPicPr>
            <p:cNvPr id="36" name="object 36">
              <a:extLst>
                <a:ext uri="{FF2B5EF4-FFF2-40B4-BE49-F238E27FC236}">
                  <a16:creationId xmlns:a16="http://schemas.microsoft.com/office/drawing/2014/main" id="{BD7D214B-959A-44ED-B473-D02DF263E4C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7972425"/>
              <a:ext cx="133349" cy="133349"/>
            </a:xfrm>
            <a:prstGeom prst="rect">
              <a:avLst/>
            </a:prstGeom>
          </p:spPr>
        </p:pic>
        <p:pic>
          <p:nvPicPr>
            <p:cNvPr id="37" name="object 37">
              <a:extLst>
                <a:ext uri="{FF2B5EF4-FFF2-40B4-BE49-F238E27FC236}">
                  <a16:creationId xmlns:a16="http://schemas.microsoft.com/office/drawing/2014/main" id="{DFFCBE85-F1F6-3F07-647B-5A696ABB9BE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8201025"/>
              <a:ext cx="133349" cy="133349"/>
            </a:xfrm>
            <a:prstGeom prst="rect">
              <a:avLst/>
            </a:prstGeom>
          </p:spPr>
        </p:pic>
        <p:pic>
          <p:nvPicPr>
            <p:cNvPr id="38" name="object 38">
              <a:extLst>
                <a:ext uri="{FF2B5EF4-FFF2-40B4-BE49-F238E27FC236}">
                  <a16:creationId xmlns:a16="http://schemas.microsoft.com/office/drawing/2014/main" id="{B073F898-C78B-E07E-7672-A217692F760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9" y="7972425"/>
              <a:ext cx="133349" cy="133349"/>
            </a:xfrm>
            <a:prstGeom prst="rect">
              <a:avLst/>
            </a:prstGeom>
          </p:spPr>
        </p:pic>
        <p:pic>
          <p:nvPicPr>
            <p:cNvPr id="39" name="object 39">
              <a:extLst>
                <a:ext uri="{FF2B5EF4-FFF2-40B4-BE49-F238E27FC236}">
                  <a16:creationId xmlns:a16="http://schemas.microsoft.com/office/drawing/2014/main" id="{CD0AD03F-7CEF-F258-2093-59E8EE2BE99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9" y="8201025"/>
              <a:ext cx="133349" cy="133349"/>
            </a:xfrm>
            <a:prstGeom prst="rect">
              <a:avLst/>
            </a:prstGeom>
          </p:spPr>
        </p:pic>
      </p:grpSp>
      <p:sp>
        <p:nvSpPr>
          <p:cNvPr id="40" name="object 40">
            <a:extLst>
              <a:ext uri="{FF2B5EF4-FFF2-40B4-BE49-F238E27FC236}">
                <a16:creationId xmlns:a16="http://schemas.microsoft.com/office/drawing/2014/main" id="{68C7B982-10F0-A76F-3BA9-4D0F03F28840}"/>
              </a:ext>
            </a:extLst>
          </p:cNvPr>
          <p:cNvSpPr txBox="1"/>
          <p:nvPr/>
        </p:nvSpPr>
        <p:spPr>
          <a:xfrm>
            <a:off x="806449" y="4230999"/>
            <a:ext cx="200850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다중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가용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영역에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Segoe UI"/>
                <a:cs typeface="Segoe UI"/>
              </a:rPr>
              <a:t>VM</a:t>
            </a:r>
            <a:r>
              <a:rPr sz="12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r>
              <a:rPr sz="1350" spc="-12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완료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웹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서버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endParaRPr sz="1350">
              <a:latin typeface="Dotum"/>
              <a:cs typeface="Dotum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2EE4B971-B46B-7A7E-90AA-9E2F4984F92D}"/>
              </a:ext>
            </a:extLst>
          </p:cNvPr>
          <p:cNvSpPr txBox="1"/>
          <p:nvPr/>
        </p:nvSpPr>
        <p:spPr>
          <a:xfrm>
            <a:off x="6292849" y="4230999"/>
            <a:ext cx="215582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로드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밸런서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오토스케일링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장애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복구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수행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B80770A1-0661-A544-F568-65C104BA01F4}"/>
              </a:ext>
            </a:extLst>
          </p:cNvPr>
          <p:cNvSpPr txBox="1"/>
          <p:nvPr/>
        </p:nvSpPr>
        <p:spPr>
          <a:xfrm>
            <a:off x="8685211" y="6615617"/>
            <a:ext cx="336994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클라우드</a:t>
            </a:r>
            <a:r>
              <a:rPr sz="1150" spc="-9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실무력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강화</a:t>
            </a:r>
            <a:r>
              <a:rPr sz="1150" spc="-9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기초과정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|</a:t>
            </a:r>
            <a:r>
              <a:rPr sz="1050" spc="1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Chapter</a:t>
            </a:r>
            <a:r>
              <a:rPr sz="1050" spc="15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2:</a:t>
            </a:r>
            <a:r>
              <a:rPr sz="1050" spc="1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가상머신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70" dirty="0">
                <a:solidFill>
                  <a:srgbClr val="666666"/>
                </a:solidFill>
                <a:latin typeface="Dotum"/>
                <a:cs typeface="Dotum"/>
              </a:rPr>
              <a:t>서비스</a:t>
            </a:r>
            <a:endParaRPr sz="1150" dirty="0">
              <a:latin typeface="Dotum"/>
              <a:cs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209016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250" b="1" dirty="0">
                <a:latin typeface="Segoe UI"/>
                <a:cs typeface="Segoe UI"/>
              </a:rPr>
              <a:t>Chapter</a:t>
            </a:r>
            <a:r>
              <a:rPr sz="2250" b="1" spc="-30" dirty="0">
                <a:latin typeface="Segoe UI"/>
                <a:cs typeface="Segoe UI"/>
              </a:rPr>
              <a:t> </a:t>
            </a:r>
            <a:r>
              <a:rPr sz="2250" b="1" dirty="0">
                <a:latin typeface="Segoe UI"/>
                <a:cs typeface="Segoe UI"/>
              </a:rPr>
              <a:t>3:</a:t>
            </a:r>
            <a:r>
              <a:rPr sz="2250" b="1" spc="-10" dirty="0">
                <a:latin typeface="Segoe UI"/>
                <a:cs typeface="Segoe UI"/>
              </a:rPr>
              <a:t> </a:t>
            </a:r>
            <a:r>
              <a:rPr spc="-484" dirty="0"/>
              <a:t>스토리지</a:t>
            </a:r>
            <a:r>
              <a:rPr spc="-229" dirty="0"/>
              <a:t> </a:t>
            </a:r>
            <a:r>
              <a:rPr spc="-484" dirty="0"/>
              <a:t>서비스</a:t>
            </a:r>
            <a:r>
              <a:rPr spc="-235" dirty="0"/>
              <a:t> </a:t>
            </a:r>
            <a:r>
              <a:rPr spc="-509" dirty="0"/>
              <a:t>실습</a:t>
            </a:r>
            <a:endParaRPr sz="22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spc="-325" dirty="0">
                <a:solidFill>
                  <a:srgbClr val="2562EB"/>
                </a:solidFill>
              </a:rPr>
              <a:t>비용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효율적인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데이터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아카이빙</a:t>
            </a:r>
            <a:r>
              <a:rPr sz="1700" spc="-150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시스템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50" dirty="0">
                <a:solidFill>
                  <a:srgbClr val="2562EB"/>
                </a:solidFill>
              </a:rPr>
              <a:t>구축</a:t>
            </a:r>
            <a:endParaRPr sz="1700"/>
          </a:p>
        </p:txBody>
      </p:sp>
      <p:grpSp>
        <p:nvGrpSpPr>
          <p:cNvPr id="3" name="object 3"/>
          <p:cNvGrpSpPr/>
          <p:nvPr/>
        </p:nvGrpSpPr>
        <p:grpSpPr>
          <a:xfrm>
            <a:off x="0" y="1028699"/>
            <a:ext cx="12192000" cy="723900"/>
            <a:chOff x="0" y="1028699"/>
            <a:chExt cx="12192000" cy="723900"/>
          </a:xfrm>
        </p:grpSpPr>
        <p:sp>
          <p:nvSpPr>
            <p:cNvPr id="4" name="object 4"/>
            <p:cNvSpPr/>
            <p:nvPr/>
          </p:nvSpPr>
          <p:spPr>
            <a:xfrm>
              <a:off x="0" y="1028699"/>
              <a:ext cx="12192000" cy="723900"/>
            </a:xfrm>
            <a:custGeom>
              <a:avLst/>
              <a:gdLst/>
              <a:ahLst/>
              <a:cxnLst/>
              <a:rect l="l" t="t" r="r" b="b"/>
              <a:pathLst>
                <a:path w="12192000" h="723900">
                  <a:moveTo>
                    <a:pt x="12191999" y="723899"/>
                  </a:moveTo>
                  <a:lnTo>
                    <a:pt x="0" y="723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238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732" y="1162049"/>
              <a:ext cx="227135" cy="22733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80999" y="2247899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099" y="495299"/>
                </a:moveTo>
                <a:lnTo>
                  <a:pt x="0" y="495299"/>
                </a:lnTo>
                <a:lnTo>
                  <a:pt x="0" y="0"/>
                </a:lnTo>
                <a:lnTo>
                  <a:pt x="38099" y="0"/>
                </a:lnTo>
                <a:lnTo>
                  <a:pt x="38099" y="4952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2857499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099" y="495299"/>
                </a:moveTo>
                <a:lnTo>
                  <a:pt x="0" y="495299"/>
                </a:lnTo>
                <a:lnTo>
                  <a:pt x="0" y="0"/>
                </a:lnTo>
                <a:lnTo>
                  <a:pt x="38099" y="0"/>
                </a:lnTo>
                <a:lnTo>
                  <a:pt x="38099" y="4952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0999" y="3467099"/>
            <a:ext cx="38100" cy="1028700"/>
          </a:xfrm>
          <a:custGeom>
            <a:avLst/>
            <a:gdLst/>
            <a:ahLst/>
            <a:cxnLst/>
            <a:rect l="l" t="t" r="r" b="b"/>
            <a:pathLst>
              <a:path w="38100" h="1028700">
                <a:moveTo>
                  <a:pt x="38099" y="1028699"/>
                </a:moveTo>
                <a:lnTo>
                  <a:pt x="0" y="1028699"/>
                </a:lnTo>
                <a:lnTo>
                  <a:pt x="0" y="0"/>
                </a:lnTo>
                <a:lnTo>
                  <a:pt x="38099" y="0"/>
                </a:lnTo>
                <a:lnTo>
                  <a:pt x="38099" y="10286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0999" y="4610099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099" y="495299"/>
                </a:moveTo>
                <a:lnTo>
                  <a:pt x="0" y="495299"/>
                </a:lnTo>
                <a:lnTo>
                  <a:pt x="0" y="0"/>
                </a:lnTo>
                <a:lnTo>
                  <a:pt x="38099" y="0"/>
                </a:lnTo>
                <a:lnTo>
                  <a:pt x="38099" y="4952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0999" y="5219699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099" y="495299"/>
                </a:moveTo>
                <a:lnTo>
                  <a:pt x="0" y="495299"/>
                </a:lnTo>
                <a:lnTo>
                  <a:pt x="0" y="0"/>
                </a:lnTo>
                <a:lnTo>
                  <a:pt x="38099" y="0"/>
                </a:lnTo>
                <a:lnTo>
                  <a:pt x="38099" y="4952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107" y="1925389"/>
            <a:ext cx="191392" cy="16177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49275" y="1105405"/>
            <a:ext cx="10880725" cy="4975593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45"/>
              </a:spcBef>
            </a:pPr>
            <a:r>
              <a:rPr sz="1700" spc="-325" dirty="0">
                <a:solidFill>
                  <a:srgbClr val="333333"/>
                </a:solidFill>
                <a:latin typeface="Dotum"/>
                <a:cs typeface="Dotum"/>
              </a:rPr>
              <a:t>실습</a:t>
            </a:r>
            <a:r>
              <a:rPr sz="1700" spc="-15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333333"/>
                </a:solidFill>
                <a:latin typeface="Dotum"/>
                <a:cs typeface="Dotum"/>
              </a:rPr>
              <a:t>목표</a:t>
            </a:r>
            <a:endParaRPr sz="1700" dirty="0">
              <a:latin typeface="Dotum"/>
              <a:cs typeface="Dotum"/>
            </a:endParaRPr>
          </a:p>
          <a:p>
            <a:pPr marL="173990">
              <a:lnSpc>
                <a:spcPct val="100000"/>
              </a:lnSpc>
              <a:spcBef>
                <a:spcPts val="11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오래된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데이터를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저비용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클래스로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이동시키는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시스템을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구축하여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비용을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최적화하고</a:t>
            </a:r>
            <a:r>
              <a:rPr sz="1200" spc="-220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2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라이프사이클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역량을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배양합니다</a:t>
            </a:r>
            <a:r>
              <a:rPr sz="1200" spc="-90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00" dirty="0">
              <a:latin typeface="Segoe UI"/>
              <a:cs typeface="Segoe UI"/>
            </a:endParaRPr>
          </a:p>
          <a:p>
            <a:pPr marL="97790">
              <a:lnSpc>
                <a:spcPct val="100000"/>
              </a:lnSpc>
              <a:spcBef>
                <a:spcPts val="5"/>
              </a:spcBef>
            </a:pPr>
            <a:r>
              <a:rPr sz="1700" spc="-325" dirty="0">
                <a:solidFill>
                  <a:srgbClr val="1C4ED8"/>
                </a:solidFill>
                <a:latin typeface="Dotum"/>
                <a:cs typeface="Dotum"/>
              </a:rPr>
              <a:t>실습</a:t>
            </a:r>
            <a:r>
              <a:rPr sz="1700" spc="-155" dirty="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1C4ED8"/>
                </a:solidFill>
                <a:latin typeface="Dotum"/>
                <a:cs typeface="Dotum"/>
              </a:rPr>
              <a:t>단계</a:t>
            </a:r>
            <a:endParaRPr sz="1700" dirty="0">
              <a:latin typeface="Dotum"/>
              <a:cs typeface="Dotum"/>
            </a:endParaRPr>
          </a:p>
          <a:p>
            <a:pPr marL="205104" indent="-192405">
              <a:lnSpc>
                <a:spcPct val="100000"/>
              </a:lnSpc>
              <a:spcBef>
                <a:spcPts val="1035"/>
              </a:spcBef>
              <a:buSzPct val="87096"/>
              <a:buFont typeface="Segoe UI"/>
              <a:buAutoNum type="arabicPeriod"/>
              <a:tabLst>
                <a:tab pos="205104" algn="l"/>
              </a:tabLst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550" spc="-14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254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350" b="1" spc="-254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550" spc="-254" dirty="0">
                <a:solidFill>
                  <a:srgbClr val="333333"/>
                </a:solidFill>
                <a:latin typeface="Dotum"/>
                <a:cs typeface="Dotum"/>
              </a:rPr>
              <a:t>버킷</a:t>
            </a:r>
            <a:r>
              <a:rPr sz="1550" spc="-13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생성</a:t>
            </a:r>
            <a:endParaRPr sz="155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각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클라우드에서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계정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또는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버킷을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생성하고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기본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endParaRPr sz="1350" dirty="0">
              <a:latin typeface="Dotum"/>
              <a:cs typeface="Dotum"/>
            </a:endParaRPr>
          </a:p>
          <a:p>
            <a:pPr marL="205104" indent="-192405">
              <a:lnSpc>
                <a:spcPct val="100000"/>
              </a:lnSpc>
              <a:spcBef>
                <a:spcPts val="1105"/>
              </a:spcBef>
              <a:buSzPct val="87096"/>
              <a:buFont typeface="Segoe UI"/>
              <a:buAutoNum type="arabicPeriod" startAt="2"/>
              <a:tabLst>
                <a:tab pos="205104" algn="l"/>
              </a:tabLst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업로드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endParaRPr sz="155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이미지</a:t>
            </a:r>
            <a:r>
              <a:rPr sz="1200" spc="-200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2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로그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파일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등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시뮬레이션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업로드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333333"/>
                </a:solidFill>
                <a:latin typeface="Segoe UI"/>
                <a:cs typeface="Segoe UI"/>
              </a:rPr>
              <a:t>ACL/IAM</a:t>
            </a:r>
            <a:r>
              <a:rPr sz="12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endParaRPr sz="1350" dirty="0">
              <a:latin typeface="Dotum"/>
              <a:cs typeface="Dotum"/>
            </a:endParaRPr>
          </a:p>
          <a:p>
            <a:pPr marL="205104" indent="-192405">
              <a:lnSpc>
                <a:spcPct val="100000"/>
              </a:lnSpc>
              <a:spcBef>
                <a:spcPts val="1105"/>
              </a:spcBef>
              <a:buSzPct val="87096"/>
              <a:buFont typeface="Segoe UI"/>
              <a:buAutoNum type="arabicPeriod" startAt="3"/>
              <a:tabLst>
                <a:tab pos="205104" algn="l"/>
              </a:tabLst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라이프사이클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정책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endParaRPr sz="1550" dirty="0">
              <a:latin typeface="Dotum"/>
              <a:cs typeface="Dotum"/>
            </a:endParaRPr>
          </a:p>
          <a:p>
            <a:pPr marL="488315" marR="5342890" indent="-171450">
              <a:lnSpc>
                <a:spcPct val="1111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sz="1200" spc="-95" dirty="0">
                <a:solidFill>
                  <a:srgbClr val="333333"/>
                </a:solidFill>
                <a:latin typeface="Segoe UI"/>
                <a:cs typeface="Segoe UI"/>
              </a:rPr>
              <a:t>30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일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경과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sz="1200" spc="-200" dirty="0">
                <a:solidFill>
                  <a:srgbClr val="333333"/>
                </a:solidFill>
                <a:latin typeface="Segoe UI"/>
                <a:cs typeface="Segoe UI"/>
              </a:rPr>
              <a:t>:</a:t>
            </a:r>
            <a:r>
              <a:rPr sz="1200" spc="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저비용</a:t>
            </a:r>
            <a:r>
              <a:rPr sz="13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40" dirty="0">
                <a:solidFill>
                  <a:srgbClr val="333333"/>
                </a:solidFill>
                <a:latin typeface="Dotum"/>
                <a:cs typeface="Dotum"/>
              </a:rPr>
              <a:t>클래스</a:t>
            </a:r>
            <a:r>
              <a:rPr sz="1200" spc="-40" dirty="0">
                <a:solidFill>
                  <a:srgbClr val="333333"/>
                </a:solidFill>
                <a:latin typeface="Segoe UI"/>
                <a:cs typeface="Segoe UI"/>
              </a:rPr>
              <a:t>(Cool/IA/Nearline)</a:t>
            </a:r>
            <a:r>
              <a:rPr sz="1200" spc="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</a:t>
            </a:r>
            <a:r>
              <a:rPr sz="1350" spc="-10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 err="1">
                <a:solidFill>
                  <a:srgbClr val="333333"/>
                </a:solidFill>
                <a:latin typeface="Dotum"/>
                <a:cs typeface="Dotum"/>
              </a:rPr>
              <a:t>이동</a:t>
            </a:r>
            <a:r>
              <a:rPr sz="1350" spc="5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endParaRPr lang="en-US" sz="1350" spc="500" dirty="0">
              <a:solidFill>
                <a:srgbClr val="333333"/>
              </a:solidFill>
              <a:latin typeface="Dotum"/>
              <a:cs typeface="Dotum"/>
            </a:endParaRPr>
          </a:p>
          <a:p>
            <a:pPr marL="488315" marR="5342890" indent="-171450">
              <a:lnSpc>
                <a:spcPct val="1111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sz="1200" spc="-95" dirty="0">
                <a:solidFill>
                  <a:srgbClr val="333333"/>
                </a:solidFill>
                <a:latin typeface="Segoe UI"/>
                <a:cs typeface="Segoe UI"/>
              </a:rPr>
              <a:t>90</a:t>
            </a:r>
            <a:r>
              <a:rPr sz="1350" spc="-95" dirty="0">
                <a:solidFill>
                  <a:srgbClr val="333333"/>
                </a:solidFill>
                <a:latin typeface="Dotum"/>
                <a:cs typeface="Dotum"/>
              </a:rPr>
              <a:t>일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경과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sz="1200" spc="-200" dirty="0">
                <a:solidFill>
                  <a:srgbClr val="333333"/>
                </a:solidFill>
                <a:latin typeface="Segoe UI"/>
                <a:cs typeface="Segoe UI"/>
              </a:rPr>
              <a:t>:</a:t>
            </a:r>
            <a:r>
              <a:rPr sz="1200" spc="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아카이브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30" dirty="0">
                <a:solidFill>
                  <a:srgbClr val="333333"/>
                </a:solidFill>
                <a:latin typeface="Dotum"/>
                <a:cs typeface="Dotum"/>
              </a:rPr>
              <a:t>클래스</a:t>
            </a:r>
            <a:r>
              <a:rPr sz="1200" spc="-30" dirty="0">
                <a:solidFill>
                  <a:srgbClr val="333333"/>
                </a:solidFill>
                <a:latin typeface="Segoe UI"/>
                <a:cs typeface="Segoe UI"/>
              </a:rPr>
              <a:t>(Archive/Glacier/Coldline)</a:t>
            </a:r>
            <a:r>
              <a:rPr sz="1200" spc="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85" dirty="0" err="1">
                <a:solidFill>
                  <a:srgbClr val="333333"/>
                </a:solidFill>
                <a:latin typeface="Dotum"/>
                <a:cs typeface="Dotum"/>
              </a:rPr>
              <a:t>이동</a:t>
            </a:r>
            <a:r>
              <a:rPr sz="1350" spc="-14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endParaRPr lang="en-US" sz="1350" spc="-140" dirty="0">
              <a:solidFill>
                <a:srgbClr val="333333"/>
              </a:solidFill>
              <a:latin typeface="Dotum"/>
              <a:cs typeface="Dotum"/>
            </a:endParaRPr>
          </a:p>
          <a:p>
            <a:pPr marL="488315" marR="5342890" indent="-171450">
              <a:lnSpc>
                <a:spcPct val="1111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US" altLang="ko-KR" sz="1200" spc="-140" dirty="0">
                <a:solidFill>
                  <a:srgbClr val="333333"/>
                </a:solidFill>
                <a:latin typeface="Segoe UI"/>
                <a:cs typeface="Segoe UI"/>
              </a:rPr>
              <a:t>1</a:t>
            </a:r>
            <a:r>
              <a:rPr sz="1350" spc="-140" dirty="0">
                <a:solidFill>
                  <a:srgbClr val="333333"/>
                </a:solidFill>
                <a:latin typeface="Dotum"/>
                <a:cs typeface="Dotum"/>
              </a:rPr>
              <a:t>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경과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sz="1200" spc="-200" dirty="0">
                <a:solidFill>
                  <a:srgbClr val="333333"/>
                </a:solidFill>
                <a:latin typeface="Segoe UI"/>
                <a:cs typeface="Segoe UI"/>
              </a:rPr>
              <a:t>:</a:t>
            </a:r>
            <a:r>
              <a:rPr sz="12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삭제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또는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보관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endParaRPr sz="1350" dirty="0">
              <a:latin typeface="Dotum"/>
              <a:cs typeface="Dotum"/>
            </a:endParaRPr>
          </a:p>
          <a:p>
            <a:pPr marL="205104" indent="-192405">
              <a:lnSpc>
                <a:spcPct val="100000"/>
              </a:lnSpc>
              <a:spcBef>
                <a:spcPts val="1105"/>
              </a:spcBef>
              <a:buSzPct val="87096"/>
              <a:buFont typeface="Segoe UI"/>
              <a:buAutoNum type="arabicPeriod" startAt="4"/>
              <a:tabLst>
                <a:tab pos="205104" algn="l"/>
              </a:tabLst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버전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복구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endParaRPr sz="155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객체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버전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45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200" spc="-45" dirty="0">
                <a:solidFill>
                  <a:srgbClr val="333333"/>
                </a:solidFill>
                <a:latin typeface="Segoe UI"/>
                <a:cs typeface="Segoe UI"/>
              </a:rPr>
              <a:t>(Versioning)</a:t>
            </a:r>
            <a:r>
              <a:rPr sz="12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활성화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실수로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삭제된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파일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복구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실습</a:t>
            </a:r>
            <a:endParaRPr sz="1350" dirty="0">
              <a:latin typeface="Dotum"/>
              <a:cs typeface="Dotum"/>
            </a:endParaRPr>
          </a:p>
          <a:p>
            <a:pPr marL="205104" indent="-192405">
              <a:lnSpc>
                <a:spcPct val="100000"/>
              </a:lnSpc>
              <a:spcBef>
                <a:spcPts val="1105"/>
              </a:spcBef>
              <a:buSzPct val="87096"/>
              <a:buFont typeface="Segoe UI"/>
              <a:buAutoNum type="arabicPeriod" startAt="5"/>
              <a:tabLst>
                <a:tab pos="205104" algn="l"/>
              </a:tabLst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분석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설정</a:t>
            </a:r>
            <a:endParaRPr sz="155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계산기로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아카이빙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전후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비교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분석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암호화</a:t>
            </a:r>
            <a:r>
              <a:rPr sz="1200" spc="-220" dirty="0">
                <a:solidFill>
                  <a:srgbClr val="333333"/>
                </a:solidFill>
                <a:latin typeface="Segoe UI"/>
                <a:cs typeface="Segoe UI"/>
              </a:rPr>
              <a:t>/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제어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적용</a:t>
            </a:r>
            <a:endParaRPr sz="135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00" dirty="0">
              <a:latin typeface="Dotum"/>
              <a:cs typeface="Dotum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7848599"/>
            <a:ext cx="12192000" cy="1104900"/>
            <a:chOff x="0" y="7848599"/>
            <a:chExt cx="12192000" cy="1104900"/>
          </a:xfrm>
        </p:grpSpPr>
        <p:sp>
          <p:nvSpPr>
            <p:cNvPr id="34" name="object 34"/>
            <p:cNvSpPr/>
            <p:nvPr/>
          </p:nvSpPr>
          <p:spPr>
            <a:xfrm>
              <a:off x="0" y="7848599"/>
              <a:ext cx="12192000" cy="1104900"/>
            </a:xfrm>
            <a:custGeom>
              <a:avLst/>
              <a:gdLst/>
              <a:ahLst/>
              <a:cxnLst/>
              <a:rect l="l" t="t" r="r" b="b"/>
              <a:pathLst>
                <a:path w="12192000" h="1104900">
                  <a:moveTo>
                    <a:pt x="12191999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1048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8048624"/>
              <a:ext cx="128587" cy="17144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064" y="8391524"/>
              <a:ext cx="153471" cy="13334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064" y="8620124"/>
              <a:ext cx="153471" cy="13334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573087" y="7874536"/>
            <a:ext cx="1903730" cy="91694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트러블슈팅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포인트</a:t>
            </a:r>
            <a:endParaRPr sz="1550">
              <a:latin typeface="Dotum"/>
              <a:cs typeface="Dotum"/>
            </a:endParaRPr>
          </a:p>
          <a:p>
            <a:pPr marL="264795">
              <a:lnSpc>
                <a:spcPct val="100000"/>
              </a:lnSpc>
              <a:spcBef>
                <a:spcPts val="81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오류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Segoe UI"/>
                <a:cs typeface="Segoe UI"/>
              </a:rPr>
              <a:t>(403)</a:t>
            </a:r>
            <a:endParaRPr sz="1200">
              <a:latin typeface="Segoe UI"/>
              <a:cs typeface="Segoe UI"/>
            </a:endParaRPr>
          </a:p>
          <a:p>
            <a:pPr marL="264795">
              <a:lnSpc>
                <a:spcPct val="100000"/>
              </a:lnSpc>
              <a:spcBef>
                <a:spcPts val="18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라이프사이클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정책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미적용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095463" y="8391524"/>
            <a:ext cx="153670" cy="361950"/>
            <a:chOff x="6095463" y="8391524"/>
            <a:chExt cx="153670" cy="361950"/>
          </a:xfrm>
        </p:grpSpPr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463" y="8391524"/>
              <a:ext cx="153471" cy="13334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463" y="8620124"/>
              <a:ext cx="153471" cy="13334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311899" y="8308492"/>
            <a:ext cx="168656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폭증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80" dirty="0">
                <a:solidFill>
                  <a:srgbClr val="333333"/>
                </a:solidFill>
                <a:latin typeface="Segoe UI"/>
                <a:cs typeface="Segoe UI"/>
              </a:rPr>
              <a:t>(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50" dirty="0">
                <a:solidFill>
                  <a:srgbClr val="333333"/>
                </a:solidFill>
                <a:latin typeface="Dotum"/>
                <a:cs typeface="Dotum"/>
              </a:rPr>
              <a:t>패턴</a:t>
            </a:r>
            <a:r>
              <a:rPr sz="1200" spc="-150" dirty="0">
                <a:solidFill>
                  <a:srgbClr val="333333"/>
                </a:solidFill>
                <a:latin typeface="Segoe UI"/>
                <a:cs typeface="Segoe UI"/>
              </a:rPr>
              <a:t>)</a:t>
            </a:r>
            <a:r>
              <a:rPr sz="1200" spc="5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삭제된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객체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복구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실패</a:t>
            </a:r>
            <a:endParaRPr sz="1350">
              <a:latin typeface="Dotum"/>
              <a:cs typeface="Dotum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644632" y="8551988"/>
            <a:ext cx="336994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클라우드</a:t>
            </a:r>
            <a:r>
              <a:rPr sz="1150" spc="-9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실무력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강화</a:t>
            </a:r>
            <a:r>
              <a:rPr sz="1150" spc="-9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기초과정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|</a:t>
            </a:r>
            <a:r>
              <a:rPr sz="1050" spc="1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Chapter</a:t>
            </a:r>
            <a:r>
              <a:rPr sz="1050" spc="15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3:</a:t>
            </a:r>
            <a:r>
              <a:rPr sz="1050" spc="1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스토리지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70" dirty="0">
                <a:solidFill>
                  <a:srgbClr val="666666"/>
                </a:solidFill>
                <a:latin typeface="Dotum"/>
                <a:cs typeface="Dotum"/>
              </a:rPr>
              <a:t>서비스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FF649-A7A8-59F2-648C-FB10A27A2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17">
            <a:extLst>
              <a:ext uri="{FF2B5EF4-FFF2-40B4-BE49-F238E27FC236}">
                <a16:creationId xmlns:a16="http://schemas.microsoft.com/office/drawing/2014/main" id="{A19DCDE0-1418-8540-CBBB-081D6F4C2B65}"/>
              </a:ext>
            </a:extLst>
          </p:cNvPr>
          <p:cNvGrpSpPr/>
          <p:nvPr/>
        </p:nvGrpSpPr>
        <p:grpSpPr>
          <a:xfrm>
            <a:off x="4380963" y="2403216"/>
            <a:ext cx="3429000" cy="1397431"/>
            <a:chOff x="428624" y="6324599"/>
            <a:chExt cx="3429000" cy="1219200"/>
          </a:xfrm>
          <a:solidFill>
            <a:schemeClr val="bg2">
              <a:lumMod val="90000"/>
            </a:schemeClr>
          </a:solidFill>
        </p:grpSpPr>
        <p:sp>
          <p:nvSpPr>
            <p:cNvPr id="45" name="object 18">
              <a:extLst>
                <a:ext uri="{FF2B5EF4-FFF2-40B4-BE49-F238E27FC236}">
                  <a16:creationId xmlns:a16="http://schemas.microsoft.com/office/drawing/2014/main" id="{2E780EAD-304B-4E2A-F2E7-7AF5B826E731}"/>
                </a:ext>
              </a:extLst>
            </p:cNvPr>
            <p:cNvSpPr/>
            <p:nvPr/>
          </p:nvSpPr>
          <p:spPr>
            <a:xfrm>
              <a:off x="428624" y="6324599"/>
              <a:ext cx="3429000" cy="1219200"/>
            </a:xfrm>
            <a:custGeom>
              <a:avLst/>
              <a:gdLst/>
              <a:ahLst/>
              <a:cxnLst/>
              <a:rect l="l" t="t" r="r" b="b"/>
              <a:pathLst>
                <a:path w="3429000" h="1219200">
                  <a:moveTo>
                    <a:pt x="3357803" y="1219199"/>
                  </a:moveTo>
                  <a:lnTo>
                    <a:pt x="71196" y="1219199"/>
                  </a:lnTo>
                  <a:lnTo>
                    <a:pt x="66241" y="1218712"/>
                  </a:lnTo>
                  <a:lnTo>
                    <a:pt x="29705" y="1203577"/>
                  </a:lnTo>
                  <a:lnTo>
                    <a:pt x="3885" y="1167537"/>
                  </a:lnTo>
                  <a:lnTo>
                    <a:pt x="0" y="1148003"/>
                  </a:lnTo>
                  <a:lnTo>
                    <a:pt x="0" y="1142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57803" y="0"/>
                  </a:lnTo>
                  <a:lnTo>
                    <a:pt x="3399294" y="15621"/>
                  </a:lnTo>
                  <a:lnTo>
                    <a:pt x="3425113" y="51661"/>
                  </a:lnTo>
                  <a:lnTo>
                    <a:pt x="3428999" y="71196"/>
                  </a:lnTo>
                  <a:lnTo>
                    <a:pt x="3428999" y="1148003"/>
                  </a:lnTo>
                  <a:lnTo>
                    <a:pt x="3413377" y="1189494"/>
                  </a:lnTo>
                  <a:lnTo>
                    <a:pt x="3377337" y="1215313"/>
                  </a:lnTo>
                  <a:lnTo>
                    <a:pt x="3362758" y="1218711"/>
                  </a:lnTo>
                  <a:lnTo>
                    <a:pt x="3357803" y="1219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20">
              <a:extLst>
                <a:ext uri="{FF2B5EF4-FFF2-40B4-BE49-F238E27FC236}">
                  <a16:creationId xmlns:a16="http://schemas.microsoft.com/office/drawing/2014/main" id="{3B796FE8-3D81-4B6C-10D2-DC2482318E65}"/>
                </a:ext>
              </a:extLst>
            </p:cNvPr>
            <p:cNvSpPr/>
            <p:nvPr/>
          </p:nvSpPr>
          <p:spPr>
            <a:xfrm>
              <a:off x="571487" y="6924675"/>
              <a:ext cx="47625" cy="428625"/>
            </a:xfrm>
            <a:custGeom>
              <a:avLst/>
              <a:gdLst/>
              <a:ahLst/>
              <a:cxnLst/>
              <a:rect l="l" t="t" r="r" b="b"/>
              <a:pathLst>
                <a:path w="47625" h="428625">
                  <a:moveTo>
                    <a:pt x="47625" y="401662"/>
                  </a:moveTo>
                  <a:lnTo>
                    <a:pt x="26974" y="381000"/>
                  </a:lnTo>
                  <a:lnTo>
                    <a:pt x="20662" y="381000"/>
                  </a:lnTo>
                  <a:lnTo>
                    <a:pt x="0" y="401662"/>
                  </a:lnTo>
                  <a:lnTo>
                    <a:pt x="0" y="407974"/>
                  </a:lnTo>
                  <a:lnTo>
                    <a:pt x="20662" y="428625"/>
                  </a:lnTo>
                  <a:lnTo>
                    <a:pt x="26974" y="428625"/>
                  </a:lnTo>
                  <a:lnTo>
                    <a:pt x="47625" y="407974"/>
                  </a:lnTo>
                  <a:lnTo>
                    <a:pt x="47625" y="404812"/>
                  </a:lnTo>
                  <a:lnTo>
                    <a:pt x="47625" y="401662"/>
                  </a:lnTo>
                  <a:close/>
                </a:path>
                <a:path w="47625" h="428625">
                  <a:moveTo>
                    <a:pt x="47625" y="211162"/>
                  </a:moveTo>
                  <a:lnTo>
                    <a:pt x="26974" y="190500"/>
                  </a:lnTo>
                  <a:lnTo>
                    <a:pt x="20662" y="190500"/>
                  </a:lnTo>
                  <a:lnTo>
                    <a:pt x="0" y="211162"/>
                  </a:lnTo>
                  <a:lnTo>
                    <a:pt x="0" y="217474"/>
                  </a:lnTo>
                  <a:lnTo>
                    <a:pt x="20662" y="238125"/>
                  </a:lnTo>
                  <a:lnTo>
                    <a:pt x="26974" y="238125"/>
                  </a:lnTo>
                  <a:lnTo>
                    <a:pt x="47625" y="217474"/>
                  </a:lnTo>
                  <a:lnTo>
                    <a:pt x="47625" y="214312"/>
                  </a:lnTo>
                  <a:lnTo>
                    <a:pt x="47625" y="211162"/>
                  </a:lnTo>
                  <a:close/>
                </a:path>
                <a:path w="47625" h="4286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>
            <a:extLst>
              <a:ext uri="{FF2B5EF4-FFF2-40B4-BE49-F238E27FC236}">
                <a16:creationId xmlns:a16="http://schemas.microsoft.com/office/drawing/2014/main" id="{A16A916C-807C-8C9B-7CB8-FBE27CBD59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250" b="1" dirty="0">
                <a:latin typeface="Segoe UI"/>
                <a:cs typeface="Segoe UI"/>
              </a:rPr>
              <a:t>Chapter</a:t>
            </a:r>
            <a:r>
              <a:rPr sz="2250" b="1" spc="-30" dirty="0">
                <a:latin typeface="Segoe UI"/>
                <a:cs typeface="Segoe UI"/>
              </a:rPr>
              <a:t> </a:t>
            </a:r>
            <a:r>
              <a:rPr sz="2250" b="1" dirty="0">
                <a:latin typeface="Segoe UI"/>
                <a:cs typeface="Segoe UI"/>
              </a:rPr>
              <a:t>3:</a:t>
            </a:r>
            <a:r>
              <a:rPr sz="2250" b="1" spc="-10" dirty="0">
                <a:latin typeface="Segoe UI"/>
                <a:cs typeface="Segoe UI"/>
              </a:rPr>
              <a:t> </a:t>
            </a:r>
            <a:r>
              <a:rPr spc="-484" dirty="0"/>
              <a:t>스토리지</a:t>
            </a:r>
            <a:r>
              <a:rPr spc="-229" dirty="0"/>
              <a:t> </a:t>
            </a:r>
            <a:r>
              <a:rPr spc="-484" dirty="0"/>
              <a:t>서비스</a:t>
            </a:r>
            <a:r>
              <a:rPr spc="-235" dirty="0"/>
              <a:t> </a:t>
            </a:r>
            <a:r>
              <a:rPr spc="-509" dirty="0"/>
              <a:t>실습</a:t>
            </a:r>
            <a:endParaRPr sz="22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spc="-325" dirty="0">
                <a:solidFill>
                  <a:srgbClr val="2562EB"/>
                </a:solidFill>
              </a:rPr>
              <a:t>비용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효율적인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데이터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아카이빙</a:t>
            </a:r>
            <a:r>
              <a:rPr sz="1700" spc="-150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시스템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50" dirty="0">
                <a:solidFill>
                  <a:srgbClr val="2562EB"/>
                </a:solidFill>
              </a:rPr>
              <a:t>구축</a:t>
            </a:r>
            <a:endParaRPr sz="170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F4177A5-6165-2463-F4A3-D557CD5C3BC4}"/>
              </a:ext>
            </a:extLst>
          </p:cNvPr>
          <p:cNvGrpSpPr/>
          <p:nvPr/>
        </p:nvGrpSpPr>
        <p:grpSpPr>
          <a:xfrm>
            <a:off x="0" y="1028699"/>
            <a:ext cx="12192000" cy="723900"/>
            <a:chOff x="0" y="1028699"/>
            <a:chExt cx="12192000" cy="72390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1BB1501-07EC-E1C2-84B8-64C9C5BFDFF3}"/>
                </a:ext>
              </a:extLst>
            </p:cNvPr>
            <p:cNvSpPr/>
            <p:nvPr/>
          </p:nvSpPr>
          <p:spPr>
            <a:xfrm>
              <a:off x="0" y="1028699"/>
              <a:ext cx="12192000" cy="723900"/>
            </a:xfrm>
            <a:custGeom>
              <a:avLst/>
              <a:gdLst/>
              <a:ahLst/>
              <a:cxnLst/>
              <a:rect l="l" t="t" r="r" b="b"/>
              <a:pathLst>
                <a:path w="12192000" h="723900">
                  <a:moveTo>
                    <a:pt x="12191999" y="723899"/>
                  </a:moveTo>
                  <a:lnTo>
                    <a:pt x="0" y="723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238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588682B1-43BF-19CE-2E65-7462299C8F1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732" y="1162049"/>
              <a:ext cx="227135" cy="227330"/>
            </a:xfrm>
            <a:prstGeom prst="rect">
              <a:avLst/>
            </a:prstGeom>
          </p:spPr>
        </p:pic>
      </p:grpSp>
      <p:pic>
        <p:nvPicPr>
          <p:cNvPr id="15" name="object 15">
            <a:extLst>
              <a:ext uri="{FF2B5EF4-FFF2-40B4-BE49-F238E27FC236}">
                <a16:creationId xmlns:a16="http://schemas.microsoft.com/office/drawing/2014/main" id="{932FE9BE-9883-617C-8A92-B3658B48EE3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962" y="2056606"/>
            <a:ext cx="190574" cy="192434"/>
          </a:xfrm>
          <a:prstGeom prst="rect">
            <a:avLst/>
          </a:prstGeom>
        </p:spPr>
      </p:pic>
      <p:sp>
        <p:nvSpPr>
          <p:cNvPr id="16" name="object 16">
            <a:extLst>
              <a:ext uri="{FF2B5EF4-FFF2-40B4-BE49-F238E27FC236}">
                <a16:creationId xmlns:a16="http://schemas.microsoft.com/office/drawing/2014/main" id="{0E1745AF-EC17-B6D5-2672-CAF06F815ABF}"/>
              </a:ext>
            </a:extLst>
          </p:cNvPr>
          <p:cNvSpPr txBox="1"/>
          <p:nvPr/>
        </p:nvSpPr>
        <p:spPr>
          <a:xfrm>
            <a:off x="549275" y="1105405"/>
            <a:ext cx="9895205" cy="1234312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45"/>
              </a:spcBef>
            </a:pPr>
            <a:r>
              <a:rPr sz="1700" spc="-325" dirty="0">
                <a:solidFill>
                  <a:srgbClr val="333333"/>
                </a:solidFill>
                <a:latin typeface="Dotum"/>
                <a:cs typeface="Dotum"/>
              </a:rPr>
              <a:t>실습</a:t>
            </a:r>
            <a:r>
              <a:rPr sz="1700" spc="-15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333333"/>
                </a:solidFill>
                <a:latin typeface="Dotum"/>
                <a:cs typeface="Dotum"/>
              </a:rPr>
              <a:t>목표</a:t>
            </a:r>
            <a:endParaRPr sz="1700" dirty="0">
              <a:latin typeface="Dotum"/>
              <a:cs typeface="Dotum"/>
            </a:endParaRPr>
          </a:p>
          <a:p>
            <a:pPr marL="173990">
              <a:lnSpc>
                <a:spcPct val="100000"/>
              </a:lnSpc>
              <a:spcBef>
                <a:spcPts val="11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오래된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데이터를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저비용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클래스로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자동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이동시키는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시스템을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구축하여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스토리지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비용을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33333"/>
                </a:solidFill>
                <a:latin typeface="Dotum"/>
                <a:cs typeface="Dotum"/>
              </a:rPr>
              <a:t>최적화하고</a:t>
            </a:r>
            <a:r>
              <a:rPr sz="1200" spc="-220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2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라이프사이클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역량을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90" dirty="0">
                <a:solidFill>
                  <a:srgbClr val="333333"/>
                </a:solidFill>
                <a:latin typeface="Dotum"/>
                <a:cs typeface="Dotum"/>
              </a:rPr>
              <a:t>배양합니다</a:t>
            </a:r>
            <a:r>
              <a:rPr sz="1200" spc="-90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00" dirty="0">
              <a:latin typeface="Dotum"/>
              <a:cs typeface="Dotum"/>
            </a:endParaRPr>
          </a:p>
          <a:p>
            <a:pPr marL="97790">
              <a:lnSpc>
                <a:spcPct val="100000"/>
              </a:lnSpc>
            </a:pPr>
            <a:r>
              <a:rPr sz="1700" spc="-325" dirty="0">
                <a:solidFill>
                  <a:srgbClr val="1C4ED8"/>
                </a:solidFill>
                <a:latin typeface="Dotum"/>
                <a:cs typeface="Dotum"/>
              </a:rPr>
              <a:t>플랫폼별</a:t>
            </a:r>
            <a:r>
              <a:rPr sz="1700" spc="-150" dirty="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C4ED8"/>
                </a:solidFill>
                <a:latin typeface="Dotum"/>
                <a:cs typeface="Dotum"/>
              </a:rPr>
              <a:t>스토리지</a:t>
            </a:r>
            <a:r>
              <a:rPr sz="1700" spc="-150" dirty="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C4ED8"/>
                </a:solidFill>
                <a:latin typeface="Dotum"/>
                <a:cs typeface="Dotum"/>
              </a:rPr>
              <a:t>클래스</a:t>
            </a:r>
            <a:r>
              <a:rPr sz="1700" spc="-145" dirty="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C4ED8"/>
                </a:solidFill>
                <a:latin typeface="Dotum"/>
                <a:cs typeface="Dotum"/>
              </a:rPr>
              <a:t>비교</a:t>
            </a:r>
            <a:endParaRPr sz="1700" dirty="0">
              <a:latin typeface="Dotum"/>
              <a:cs typeface="Dotum"/>
            </a:endParaRPr>
          </a:p>
        </p:txBody>
      </p:sp>
      <p:grpSp>
        <p:nvGrpSpPr>
          <p:cNvPr id="17" name="object 17">
            <a:extLst>
              <a:ext uri="{FF2B5EF4-FFF2-40B4-BE49-F238E27FC236}">
                <a16:creationId xmlns:a16="http://schemas.microsoft.com/office/drawing/2014/main" id="{800DDCA6-3473-1F38-684E-E87BBE515808}"/>
              </a:ext>
            </a:extLst>
          </p:cNvPr>
          <p:cNvGrpSpPr/>
          <p:nvPr/>
        </p:nvGrpSpPr>
        <p:grpSpPr>
          <a:xfrm>
            <a:off x="428624" y="2390948"/>
            <a:ext cx="3429000" cy="1409700"/>
            <a:chOff x="428624" y="6324599"/>
            <a:chExt cx="3429000" cy="1409700"/>
          </a:xfrm>
        </p:grpSpPr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6993AB17-5D23-AD11-4A57-894EAFCE8C78}"/>
                </a:ext>
              </a:extLst>
            </p:cNvPr>
            <p:cNvSpPr/>
            <p:nvPr/>
          </p:nvSpPr>
          <p:spPr>
            <a:xfrm>
              <a:off x="428624" y="6324599"/>
              <a:ext cx="3429000" cy="1409700"/>
            </a:xfrm>
            <a:custGeom>
              <a:avLst/>
              <a:gdLst/>
              <a:ahLst/>
              <a:cxnLst/>
              <a:rect l="l" t="t" r="r" b="b"/>
              <a:pathLst>
                <a:path w="3429000" h="1409700">
                  <a:moveTo>
                    <a:pt x="3357803" y="1409699"/>
                  </a:moveTo>
                  <a:lnTo>
                    <a:pt x="71196" y="1409699"/>
                  </a:lnTo>
                  <a:lnTo>
                    <a:pt x="66241" y="1409210"/>
                  </a:lnTo>
                  <a:lnTo>
                    <a:pt x="29705" y="1394076"/>
                  </a:lnTo>
                  <a:lnTo>
                    <a:pt x="3885" y="1358036"/>
                  </a:lnTo>
                  <a:lnTo>
                    <a:pt x="0" y="1338503"/>
                  </a:lnTo>
                  <a:lnTo>
                    <a:pt x="0" y="1333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57803" y="0"/>
                  </a:lnTo>
                  <a:lnTo>
                    <a:pt x="3399294" y="15621"/>
                  </a:lnTo>
                  <a:lnTo>
                    <a:pt x="3425113" y="51661"/>
                  </a:lnTo>
                  <a:lnTo>
                    <a:pt x="3428999" y="71196"/>
                  </a:lnTo>
                  <a:lnTo>
                    <a:pt x="3428999" y="1338503"/>
                  </a:lnTo>
                  <a:lnTo>
                    <a:pt x="3413377" y="1379993"/>
                  </a:lnTo>
                  <a:lnTo>
                    <a:pt x="3377337" y="1405813"/>
                  </a:lnTo>
                  <a:lnTo>
                    <a:pt x="3362758" y="1409210"/>
                  </a:lnTo>
                  <a:lnTo>
                    <a:pt x="3357803" y="14096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C11AABA5-30CF-AD19-143D-E8D89D680219}"/>
                </a:ext>
              </a:extLst>
            </p:cNvPr>
            <p:cNvSpPr/>
            <p:nvPr/>
          </p:nvSpPr>
          <p:spPr>
            <a:xfrm>
              <a:off x="542924" y="6438899"/>
              <a:ext cx="647700" cy="342900"/>
            </a:xfrm>
            <a:custGeom>
              <a:avLst/>
              <a:gdLst/>
              <a:ahLst/>
              <a:cxnLst/>
              <a:rect l="l" t="t" r="r" b="b"/>
              <a:pathLst>
                <a:path w="647700" h="342900">
                  <a:moveTo>
                    <a:pt x="495299" y="342899"/>
                  </a:moveTo>
                  <a:lnTo>
                    <a:pt x="152399" y="342899"/>
                  </a:lnTo>
                  <a:lnTo>
                    <a:pt x="144912" y="342716"/>
                  </a:lnTo>
                  <a:lnTo>
                    <a:pt x="101066" y="333994"/>
                  </a:lnTo>
                  <a:lnTo>
                    <a:pt x="61607" y="312903"/>
                  </a:lnTo>
                  <a:lnTo>
                    <a:pt x="29995" y="281290"/>
                  </a:lnTo>
                  <a:lnTo>
                    <a:pt x="8904" y="241832"/>
                  </a:lnTo>
                  <a:lnTo>
                    <a:pt x="182" y="197986"/>
                  </a:lnTo>
                  <a:lnTo>
                    <a:pt x="0" y="1904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0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495299" y="0"/>
                  </a:lnTo>
                  <a:lnTo>
                    <a:pt x="539539" y="6560"/>
                  </a:lnTo>
                  <a:lnTo>
                    <a:pt x="579968" y="25682"/>
                  </a:lnTo>
                  <a:lnTo>
                    <a:pt x="613107" y="55716"/>
                  </a:lnTo>
                  <a:lnTo>
                    <a:pt x="636099" y="94077"/>
                  </a:lnTo>
                  <a:lnTo>
                    <a:pt x="646967" y="137461"/>
                  </a:lnTo>
                  <a:lnTo>
                    <a:pt x="647699" y="152399"/>
                  </a:lnTo>
                  <a:lnTo>
                    <a:pt x="647699" y="190499"/>
                  </a:lnTo>
                  <a:lnTo>
                    <a:pt x="641139" y="234738"/>
                  </a:lnTo>
                  <a:lnTo>
                    <a:pt x="622015" y="275166"/>
                  </a:lnTo>
                  <a:lnTo>
                    <a:pt x="591982" y="308306"/>
                  </a:lnTo>
                  <a:lnTo>
                    <a:pt x="553620" y="331298"/>
                  </a:lnTo>
                  <a:lnTo>
                    <a:pt x="510237" y="342167"/>
                  </a:lnTo>
                  <a:lnTo>
                    <a:pt x="495299" y="3428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DBFCD239-8DE7-EE6D-FE7E-D0C7E2942A14}"/>
                </a:ext>
              </a:extLst>
            </p:cNvPr>
            <p:cNvSpPr/>
            <p:nvPr/>
          </p:nvSpPr>
          <p:spPr>
            <a:xfrm>
              <a:off x="571487" y="6924675"/>
              <a:ext cx="47625" cy="619125"/>
            </a:xfrm>
            <a:custGeom>
              <a:avLst/>
              <a:gdLst/>
              <a:ahLst/>
              <a:cxnLst/>
              <a:rect l="l" t="t" r="r" b="b"/>
              <a:pathLst>
                <a:path w="47625" h="619125">
                  <a:moveTo>
                    <a:pt x="47625" y="592162"/>
                  </a:moveTo>
                  <a:lnTo>
                    <a:pt x="26974" y="571500"/>
                  </a:lnTo>
                  <a:lnTo>
                    <a:pt x="20662" y="571500"/>
                  </a:lnTo>
                  <a:lnTo>
                    <a:pt x="0" y="592162"/>
                  </a:lnTo>
                  <a:lnTo>
                    <a:pt x="0" y="598474"/>
                  </a:lnTo>
                  <a:lnTo>
                    <a:pt x="20662" y="619125"/>
                  </a:lnTo>
                  <a:lnTo>
                    <a:pt x="26974" y="619125"/>
                  </a:lnTo>
                  <a:lnTo>
                    <a:pt x="47625" y="598474"/>
                  </a:lnTo>
                  <a:lnTo>
                    <a:pt x="47625" y="595312"/>
                  </a:lnTo>
                  <a:lnTo>
                    <a:pt x="47625" y="592162"/>
                  </a:lnTo>
                  <a:close/>
                </a:path>
                <a:path w="47625" h="619125">
                  <a:moveTo>
                    <a:pt x="47625" y="401662"/>
                  </a:moveTo>
                  <a:lnTo>
                    <a:pt x="26974" y="381000"/>
                  </a:lnTo>
                  <a:lnTo>
                    <a:pt x="20662" y="381000"/>
                  </a:lnTo>
                  <a:lnTo>
                    <a:pt x="0" y="401662"/>
                  </a:lnTo>
                  <a:lnTo>
                    <a:pt x="0" y="407974"/>
                  </a:lnTo>
                  <a:lnTo>
                    <a:pt x="20662" y="428625"/>
                  </a:lnTo>
                  <a:lnTo>
                    <a:pt x="26974" y="428625"/>
                  </a:lnTo>
                  <a:lnTo>
                    <a:pt x="47625" y="407974"/>
                  </a:lnTo>
                  <a:lnTo>
                    <a:pt x="47625" y="404812"/>
                  </a:lnTo>
                  <a:lnTo>
                    <a:pt x="47625" y="401662"/>
                  </a:lnTo>
                  <a:close/>
                </a:path>
                <a:path w="47625" h="619125">
                  <a:moveTo>
                    <a:pt x="47625" y="211162"/>
                  </a:moveTo>
                  <a:lnTo>
                    <a:pt x="26974" y="190500"/>
                  </a:lnTo>
                  <a:lnTo>
                    <a:pt x="20662" y="190500"/>
                  </a:lnTo>
                  <a:lnTo>
                    <a:pt x="0" y="211162"/>
                  </a:lnTo>
                  <a:lnTo>
                    <a:pt x="0" y="217474"/>
                  </a:lnTo>
                  <a:lnTo>
                    <a:pt x="20662" y="238125"/>
                  </a:lnTo>
                  <a:lnTo>
                    <a:pt x="26974" y="238125"/>
                  </a:lnTo>
                  <a:lnTo>
                    <a:pt x="47625" y="217474"/>
                  </a:lnTo>
                  <a:lnTo>
                    <a:pt x="47625" y="214312"/>
                  </a:lnTo>
                  <a:lnTo>
                    <a:pt x="47625" y="211162"/>
                  </a:lnTo>
                  <a:close/>
                </a:path>
                <a:path w="47625" h="6191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36FD38EB-2140-DE41-8D0D-551143B14C2E}"/>
              </a:ext>
            </a:extLst>
          </p:cNvPr>
          <p:cNvSpPr txBox="1"/>
          <p:nvPr/>
        </p:nvSpPr>
        <p:spPr>
          <a:xfrm>
            <a:off x="644524" y="2568748"/>
            <a:ext cx="1750060" cy="111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egoe UI"/>
                <a:cs typeface="Segoe UI"/>
              </a:rPr>
              <a:t>Azure</a:t>
            </a:r>
            <a:endParaRPr sz="1200">
              <a:latin typeface="Segoe UI"/>
              <a:cs typeface="Segoe UI"/>
            </a:endParaRPr>
          </a:p>
          <a:p>
            <a:pPr marL="88265">
              <a:lnSpc>
                <a:spcPct val="100000"/>
              </a:lnSpc>
              <a:spcBef>
                <a:spcPts val="1235"/>
              </a:spcBef>
            </a:pP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Hot:</a:t>
            </a:r>
            <a:r>
              <a:rPr sz="105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자주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접근하는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endParaRPr sz="1150">
              <a:latin typeface="Dotum"/>
              <a:cs typeface="Dotum"/>
            </a:endParaRPr>
          </a:p>
          <a:p>
            <a:pPr marL="88265" marR="5080">
              <a:lnSpc>
                <a:spcPct val="108700"/>
              </a:lnSpc>
            </a:pP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Cool:</a:t>
            </a:r>
            <a:r>
              <a:rPr sz="105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spc="-70" dirty="0">
                <a:solidFill>
                  <a:srgbClr val="333333"/>
                </a:solidFill>
                <a:latin typeface="Segoe UI"/>
                <a:cs typeface="Segoe UI"/>
              </a:rPr>
              <a:t>30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일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이상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보관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데이터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Archive:</a:t>
            </a:r>
            <a:r>
              <a:rPr sz="105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050" spc="-55" dirty="0">
                <a:solidFill>
                  <a:srgbClr val="333333"/>
                </a:solidFill>
                <a:latin typeface="Segoe UI"/>
                <a:cs typeface="Segoe UI"/>
              </a:rPr>
              <a:t>180</a:t>
            </a:r>
            <a:r>
              <a:rPr sz="1150" spc="-55" dirty="0">
                <a:solidFill>
                  <a:srgbClr val="333333"/>
                </a:solidFill>
                <a:latin typeface="Dotum"/>
                <a:cs typeface="Dotum"/>
              </a:rPr>
              <a:t>일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이상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5" dirty="0">
                <a:solidFill>
                  <a:srgbClr val="333333"/>
                </a:solidFill>
                <a:latin typeface="Dotum"/>
                <a:cs typeface="Dotum"/>
              </a:rPr>
              <a:t>장기보관</a:t>
            </a:r>
            <a:r>
              <a:rPr sz="1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LRS/GRS/ZRS</a:t>
            </a:r>
            <a:r>
              <a:rPr sz="1050" spc="-5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복제</a:t>
            </a:r>
            <a:r>
              <a:rPr sz="11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옵션</a:t>
            </a:r>
            <a:endParaRPr sz="1150">
              <a:latin typeface="Dotum"/>
              <a:cs typeface="Dotum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7BEB59C-EDC2-54C0-A15F-FC8314B7E857}"/>
              </a:ext>
            </a:extLst>
          </p:cNvPr>
          <p:cNvSpPr/>
          <p:nvPr/>
        </p:nvSpPr>
        <p:spPr>
          <a:xfrm>
            <a:off x="4495799" y="2505248"/>
            <a:ext cx="571500" cy="342900"/>
          </a:xfrm>
          <a:custGeom>
            <a:avLst/>
            <a:gdLst/>
            <a:ahLst/>
            <a:cxnLst/>
            <a:rect l="l" t="t" r="r" b="b"/>
            <a:pathLst>
              <a:path w="571500" h="342900">
                <a:moveTo>
                  <a:pt x="419099" y="342899"/>
                </a:moveTo>
                <a:lnTo>
                  <a:pt x="152399" y="342899"/>
                </a:lnTo>
                <a:lnTo>
                  <a:pt x="144912" y="342716"/>
                </a:lnTo>
                <a:lnTo>
                  <a:pt x="101065" y="333994"/>
                </a:lnTo>
                <a:lnTo>
                  <a:pt x="61606" y="312903"/>
                </a:lnTo>
                <a:lnTo>
                  <a:pt x="29995" y="281290"/>
                </a:lnTo>
                <a:lnTo>
                  <a:pt x="8904" y="241832"/>
                </a:lnTo>
                <a:lnTo>
                  <a:pt x="183" y="197986"/>
                </a:lnTo>
                <a:lnTo>
                  <a:pt x="0" y="190499"/>
                </a:lnTo>
                <a:lnTo>
                  <a:pt x="0" y="152399"/>
                </a:lnTo>
                <a:lnTo>
                  <a:pt x="6560" y="108159"/>
                </a:lnTo>
                <a:lnTo>
                  <a:pt x="25683" y="67730"/>
                </a:lnTo>
                <a:lnTo>
                  <a:pt x="55716" y="34590"/>
                </a:lnTo>
                <a:lnTo>
                  <a:pt x="94078" y="11600"/>
                </a:lnTo>
                <a:lnTo>
                  <a:pt x="137461" y="732"/>
                </a:lnTo>
                <a:lnTo>
                  <a:pt x="152399" y="0"/>
                </a:lnTo>
                <a:lnTo>
                  <a:pt x="419099" y="0"/>
                </a:lnTo>
                <a:lnTo>
                  <a:pt x="463338" y="6560"/>
                </a:lnTo>
                <a:lnTo>
                  <a:pt x="503768" y="25682"/>
                </a:lnTo>
                <a:lnTo>
                  <a:pt x="536907" y="55716"/>
                </a:lnTo>
                <a:lnTo>
                  <a:pt x="559898" y="94077"/>
                </a:lnTo>
                <a:lnTo>
                  <a:pt x="570767" y="137461"/>
                </a:lnTo>
                <a:lnTo>
                  <a:pt x="571499" y="152399"/>
                </a:lnTo>
                <a:lnTo>
                  <a:pt x="571499" y="190499"/>
                </a:lnTo>
                <a:lnTo>
                  <a:pt x="564939" y="234738"/>
                </a:lnTo>
                <a:lnTo>
                  <a:pt x="545815" y="275166"/>
                </a:lnTo>
                <a:lnTo>
                  <a:pt x="515782" y="308306"/>
                </a:lnTo>
                <a:lnTo>
                  <a:pt x="477420" y="331298"/>
                </a:lnTo>
                <a:lnTo>
                  <a:pt x="434037" y="342167"/>
                </a:lnTo>
                <a:lnTo>
                  <a:pt x="419099" y="3428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1E5AC324-D1CE-4758-5549-D8520753D6D7}"/>
              </a:ext>
            </a:extLst>
          </p:cNvPr>
          <p:cNvSpPr txBox="1"/>
          <p:nvPr/>
        </p:nvSpPr>
        <p:spPr>
          <a:xfrm>
            <a:off x="4597400" y="2568748"/>
            <a:ext cx="1985645" cy="111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Segoe UI"/>
                <a:cs typeface="Segoe UI"/>
              </a:rPr>
              <a:t>AWS</a:t>
            </a:r>
            <a:endParaRPr sz="1200">
              <a:latin typeface="Segoe UI"/>
              <a:cs typeface="Segoe UI"/>
            </a:endParaRPr>
          </a:p>
          <a:p>
            <a:pPr marL="88265">
              <a:lnSpc>
                <a:spcPct val="100000"/>
              </a:lnSpc>
              <a:spcBef>
                <a:spcPts val="1235"/>
              </a:spcBef>
            </a:pP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Standard:</a:t>
            </a:r>
            <a:r>
              <a:rPr sz="1050" spc="-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일반</a:t>
            </a:r>
            <a:r>
              <a:rPr sz="11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endParaRPr sz="1150">
              <a:latin typeface="Dotum"/>
              <a:cs typeface="Dotum"/>
            </a:endParaRPr>
          </a:p>
          <a:p>
            <a:pPr marL="88265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IA:</a:t>
            </a:r>
            <a:r>
              <a:rPr sz="105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빈도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낮은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endParaRPr sz="1150">
              <a:latin typeface="Dotum"/>
              <a:cs typeface="Dotum"/>
            </a:endParaRPr>
          </a:p>
          <a:p>
            <a:pPr marL="88265" marR="5080">
              <a:lnSpc>
                <a:spcPct val="108700"/>
              </a:lnSpc>
            </a:pP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Glacier:</a:t>
            </a:r>
            <a:r>
              <a:rPr sz="105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장기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아카이빙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30" dirty="0">
                <a:solidFill>
                  <a:srgbClr val="333333"/>
                </a:solidFill>
                <a:latin typeface="Segoe UI"/>
                <a:cs typeface="Segoe UI"/>
              </a:rPr>
              <a:t>(</a:t>
            </a:r>
            <a:r>
              <a:rPr sz="1150" spc="-130" dirty="0">
                <a:solidFill>
                  <a:srgbClr val="333333"/>
                </a:solidFill>
                <a:latin typeface="Dotum"/>
                <a:cs typeface="Dotum"/>
              </a:rPr>
              <a:t>검색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40" dirty="0">
                <a:solidFill>
                  <a:srgbClr val="333333"/>
                </a:solidFill>
                <a:latin typeface="Dotum"/>
                <a:cs typeface="Dotum"/>
              </a:rPr>
              <a:t>지연</a:t>
            </a:r>
            <a:r>
              <a:rPr sz="1050" spc="-140" dirty="0">
                <a:solidFill>
                  <a:srgbClr val="333333"/>
                </a:solidFill>
                <a:latin typeface="Segoe UI"/>
                <a:cs typeface="Segoe UI"/>
              </a:rPr>
              <a:t>)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 Intelligent-Tiering:</a:t>
            </a:r>
            <a:r>
              <a:rPr sz="105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자동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최적화</a:t>
            </a:r>
            <a:endParaRPr sz="1150">
              <a:latin typeface="Dotum"/>
              <a:cs typeface="Dotum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57B9CB52-8918-E6D7-D37D-2B67ED3BCE05}"/>
              </a:ext>
            </a:extLst>
          </p:cNvPr>
          <p:cNvSpPr/>
          <p:nvPr/>
        </p:nvSpPr>
        <p:spPr>
          <a:xfrm>
            <a:off x="4524374" y="299102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0E8D0B3-E359-F9E5-EF0E-204A6A6C36B8}"/>
              </a:ext>
            </a:extLst>
          </p:cNvPr>
          <p:cNvSpPr/>
          <p:nvPr/>
        </p:nvSpPr>
        <p:spPr>
          <a:xfrm>
            <a:off x="4524374" y="318152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D1D0C8BF-A5FB-50F1-4DE9-049020206331}"/>
              </a:ext>
            </a:extLst>
          </p:cNvPr>
          <p:cNvSpPr/>
          <p:nvPr/>
        </p:nvSpPr>
        <p:spPr>
          <a:xfrm>
            <a:off x="4524374" y="337202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B9B6C58C-B691-E50D-16B1-9FF3632517FD}"/>
              </a:ext>
            </a:extLst>
          </p:cNvPr>
          <p:cNvSpPr/>
          <p:nvPr/>
        </p:nvSpPr>
        <p:spPr>
          <a:xfrm>
            <a:off x="4524374" y="356252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>
            <a:extLst>
              <a:ext uri="{FF2B5EF4-FFF2-40B4-BE49-F238E27FC236}">
                <a16:creationId xmlns:a16="http://schemas.microsoft.com/office/drawing/2014/main" id="{86A431BE-8B90-00D2-995B-A9546E8AC95A}"/>
              </a:ext>
            </a:extLst>
          </p:cNvPr>
          <p:cNvGrpSpPr/>
          <p:nvPr/>
        </p:nvGrpSpPr>
        <p:grpSpPr>
          <a:xfrm>
            <a:off x="8334373" y="2390948"/>
            <a:ext cx="3429000" cy="1409700"/>
            <a:chOff x="8334373" y="6324599"/>
            <a:chExt cx="3429000" cy="1409700"/>
          </a:xfrm>
        </p:grpSpPr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9CDAFB98-72AC-42C3-4B16-38AAAAFA1791}"/>
                </a:ext>
              </a:extLst>
            </p:cNvPr>
            <p:cNvSpPr/>
            <p:nvPr/>
          </p:nvSpPr>
          <p:spPr>
            <a:xfrm>
              <a:off x="8334373" y="6324599"/>
              <a:ext cx="3429000" cy="1409700"/>
            </a:xfrm>
            <a:custGeom>
              <a:avLst/>
              <a:gdLst/>
              <a:ahLst/>
              <a:cxnLst/>
              <a:rect l="l" t="t" r="r" b="b"/>
              <a:pathLst>
                <a:path w="3429000" h="1409700">
                  <a:moveTo>
                    <a:pt x="3357803" y="1409699"/>
                  </a:moveTo>
                  <a:lnTo>
                    <a:pt x="71196" y="1409699"/>
                  </a:lnTo>
                  <a:lnTo>
                    <a:pt x="66241" y="1409210"/>
                  </a:lnTo>
                  <a:lnTo>
                    <a:pt x="29705" y="1394076"/>
                  </a:lnTo>
                  <a:lnTo>
                    <a:pt x="3885" y="1358036"/>
                  </a:lnTo>
                  <a:lnTo>
                    <a:pt x="0" y="1338503"/>
                  </a:lnTo>
                  <a:lnTo>
                    <a:pt x="0" y="1333499"/>
                  </a:lnTo>
                  <a:lnTo>
                    <a:pt x="0" y="71196"/>
                  </a:lnTo>
                  <a:lnTo>
                    <a:pt x="15622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57803" y="0"/>
                  </a:lnTo>
                  <a:lnTo>
                    <a:pt x="3399294" y="15621"/>
                  </a:lnTo>
                  <a:lnTo>
                    <a:pt x="3425112" y="51661"/>
                  </a:lnTo>
                  <a:lnTo>
                    <a:pt x="3429000" y="71196"/>
                  </a:lnTo>
                  <a:lnTo>
                    <a:pt x="3429000" y="1338503"/>
                  </a:lnTo>
                  <a:lnTo>
                    <a:pt x="3413376" y="1379993"/>
                  </a:lnTo>
                  <a:lnTo>
                    <a:pt x="3377337" y="1405813"/>
                  </a:lnTo>
                  <a:lnTo>
                    <a:pt x="3362757" y="1409210"/>
                  </a:lnTo>
                  <a:lnTo>
                    <a:pt x="3357803" y="14096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C7C77DAD-4753-E794-86FB-BDED16BB643C}"/>
                </a:ext>
              </a:extLst>
            </p:cNvPr>
            <p:cNvSpPr/>
            <p:nvPr/>
          </p:nvSpPr>
          <p:spPr>
            <a:xfrm>
              <a:off x="8448674" y="6438899"/>
              <a:ext cx="523875" cy="342900"/>
            </a:xfrm>
            <a:custGeom>
              <a:avLst/>
              <a:gdLst/>
              <a:ahLst/>
              <a:cxnLst/>
              <a:rect l="l" t="t" r="r" b="b"/>
              <a:pathLst>
                <a:path w="523875" h="342900">
                  <a:moveTo>
                    <a:pt x="371474" y="342899"/>
                  </a:moveTo>
                  <a:lnTo>
                    <a:pt x="152399" y="342899"/>
                  </a:lnTo>
                  <a:lnTo>
                    <a:pt x="144912" y="342716"/>
                  </a:lnTo>
                  <a:lnTo>
                    <a:pt x="101065" y="333994"/>
                  </a:lnTo>
                  <a:lnTo>
                    <a:pt x="61606" y="312903"/>
                  </a:lnTo>
                  <a:lnTo>
                    <a:pt x="29994" y="281290"/>
                  </a:lnTo>
                  <a:lnTo>
                    <a:pt x="8903" y="241832"/>
                  </a:lnTo>
                  <a:lnTo>
                    <a:pt x="182" y="197986"/>
                  </a:lnTo>
                  <a:lnTo>
                    <a:pt x="0" y="1904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2" y="67730"/>
                  </a:lnTo>
                  <a:lnTo>
                    <a:pt x="55716" y="34590"/>
                  </a:lnTo>
                  <a:lnTo>
                    <a:pt x="94077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371474" y="0"/>
                  </a:lnTo>
                  <a:lnTo>
                    <a:pt x="415713" y="6560"/>
                  </a:lnTo>
                  <a:lnTo>
                    <a:pt x="456143" y="25682"/>
                  </a:lnTo>
                  <a:lnTo>
                    <a:pt x="489282" y="55716"/>
                  </a:lnTo>
                  <a:lnTo>
                    <a:pt x="512272" y="94077"/>
                  </a:lnTo>
                  <a:lnTo>
                    <a:pt x="523142" y="137461"/>
                  </a:lnTo>
                  <a:lnTo>
                    <a:pt x="523874" y="152399"/>
                  </a:lnTo>
                  <a:lnTo>
                    <a:pt x="523874" y="190499"/>
                  </a:lnTo>
                  <a:lnTo>
                    <a:pt x="517313" y="234738"/>
                  </a:lnTo>
                  <a:lnTo>
                    <a:pt x="498190" y="275166"/>
                  </a:lnTo>
                  <a:lnTo>
                    <a:pt x="468157" y="308306"/>
                  </a:lnTo>
                  <a:lnTo>
                    <a:pt x="429795" y="331298"/>
                  </a:lnTo>
                  <a:lnTo>
                    <a:pt x="386413" y="342167"/>
                  </a:lnTo>
                  <a:lnTo>
                    <a:pt x="371474" y="342899"/>
                  </a:lnTo>
                  <a:close/>
                </a:path>
              </a:pathLst>
            </a:custGeom>
            <a:solidFill>
              <a:srgbClr val="41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ACB920BF-79AC-F80B-7AA2-60A68DC63188}"/>
                </a:ext>
              </a:extLst>
            </p:cNvPr>
            <p:cNvSpPr/>
            <p:nvPr/>
          </p:nvSpPr>
          <p:spPr>
            <a:xfrm>
              <a:off x="8477237" y="6924675"/>
              <a:ext cx="47625" cy="619125"/>
            </a:xfrm>
            <a:custGeom>
              <a:avLst/>
              <a:gdLst/>
              <a:ahLst/>
              <a:cxnLst/>
              <a:rect l="l" t="t" r="r" b="b"/>
              <a:pathLst>
                <a:path w="47625" h="619125">
                  <a:moveTo>
                    <a:pt x="47625" y="592162"/>
                  </a:moveTo>
                  <a:lnTo>
                    <a:pt x="26974" y="571500"/>
                  </a:lnTo>
                  <a:lnTo>
                    <a:pt x="20662" y="571500"/>
                  </a:lnTo>
                  <a:lnTo>
                    <a:pt x="0" y="592162"/>
                  </a:lnTo>
                  <a:lnTo>
                    <a:pt x="0" y="598474"/>
                  </a:lnTo>
                  <a:lnTo>
                    <a:pt x="20662" y="619125"/>
                  </a:lnTo>
                  <a:lnTo>
                    <a:pt x="26974" y="619125"/>
                  </a:lnTo>
                  <a:lnTo>
                    <a:pt x="47625" y="598474"/>
                  </a:lnTo>
                  <a:lnTo>
                    <a:pt x="47625" y="595312"/>
                  </a:lnTo>
                  <a:lnTo>
                    <a:pt x="47625" y="592162"/>
                  </a:lnTo>
                  <a:close/>
                </a:path>
                <a:path w="47625" h="619125">
                  <a:moveTo>
                    <a:pt x="47625" y="401662"/>
                  </a:moveTo>
                  <a:lnTo>
                    <a:pt x="26974" y="381000"/>
                  </a:lnTo>
                  <a:lnTo>
                    <a:pt x="20662" y="381000"/>
                  </a:lnTo>
                  <a:lnTo>
                    <a:pt x="0" y="401662"/>
                  </a:lnTo>
                  <a:lnTo>
                    <a:pt x="0" y="407974"/>
                  </a:lnTo>
                  <a:lnTo>
                    <a:pt x="20662" y="428625"/>
                  </a:lnTo>
                  <a:lnTo>
                    <a:pt x="26974" y="428625"/>
                  </a:lnTo>
                  <a:lnTo>
                    <a:pt x="47625" y="407974"/>
                  </a:lnTo>
                  <a:lnTo>
                    <a:pt x="47625" y="404812"/>
                  </a:lnTo>
                  <a:lnTo>
                    <a:pt x="47625" y="401662"/>
                  </a:lnTo>
                  <a:close/>
                </a:path>
                <a:path w="47625" h="619125">
                  <a:moveTo>
                    <a:pt x="47625" y="211162"/>
                  </a:moveTo>
                  <a:lnTo>
                    <a:pt x="26974" y="190500"/>
                  </a:lnTo>
                  <a:lnTo>
                    <a:pt x="20662" y="190500"/>
                  </a:lnTo>
                  <a:lnTo>
                    <a:pt x="0" y="211162"/>
                  </a:lnTo>
                  <a:lnTo>
                    <a:pt x="0" y="217474"/>
                  </a:lnTo>
                  <a:lnTo>
                    <a:pt x="20662" y="238125"/>
                  </a:lnTo>
                  <a:lnTo>
                    <a:pt x="26974" y="238125"/>
                  </a:lnTo>
                  <a:lnTo>
                    <a:pt x="47625" y="217474"/>
                  </a:lnTo>
                  <a:lnTo>
                    <a:pt x="47625" y="214312"/>
                  </a:lnTo>
                  <a:lnTo>
                    <a:pt x="47625" y="211162"/>
                  </a:lnTo>
                  <a:close/>
                </a:path>
                <a:path w="47625" h="6191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>
            <a:extLst>
              <a:ext uri="{FF2B5EF4-FFF2-40B4-BE49-F238E27FC236}">
                <a16:creationId xmlns:a16="http://schemas.microsoft.com/office/drawing/2014/main" id="{FF877CB9-83FB-1392-344B-2E92A67CBA61}"/>
              </a:ext>
            </a:extLst>
          </p:cNvPr>
          <p:cNvSpPr txBox="1"/>
          <p:nvPr/>
        </p:nvSpPr>
        <p:spPr>
          <a:xfrm>
            <a:off x="8550275" y="2568748"/>
            <a:ext cx="1748155" cy="111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Segoe UI"/>
                <a:cs typeface="Segoe UI"/>
              </a:rPr>
              <a:t>GCP</a:t>
            </a:r>
            <a:endParaRPr sz="1200">
              <a:latin typeface="Segoe UI"/>
              <a:cs typeface="Segoe UI"/>
            </a:endParaRPr>
          </a:p>
          <a:p>
            <a:pPr marL="88265">
              <a:lnSpc>
                <a:spcPct val="100000"/>
              </a:lnSpc>
              <a:spcBef>
                <a:spcPts val="1235"/>
              </a:spcBef>
            </a:pP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Standard:</a:t>
            </a:r>
            <a:r>
              <a:rPr sz="105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고빈도</a:t>
            </a:r>
            <a:r>
              <a:rPr sz="11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r>
              <a:rPr sz="1150" spc="-10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70" dirty="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endParaRPr sz="1150">
              <a:latin typeface="Dotum"/>
              <a:cs typeface="Dotum"/>
            </a:endParaRPr>
          </a:p>
          <a:p>
            <a:pPr marL="88265" marR="64135">
              <a:lnSpc>
                <a:spcPct val="108700"/>
              </a:lnSpc>
            </a:pP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Nearline:</a:t>
            </a:r>
            <a:r>
              <a:rPr sz="105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월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00" dirty="0">
                <a:solidFill>
                  <a:srgbClr val="333333"/>
                </a:solidFill>
                <a:latin typeface="Segoe UI"/>
                <a:cs typeface="Segoe UI"/>
              </a:rPr>
              <a:t>1</a:t>
            </a:r>
            <a:r>
              <a:rPr sz="1150" spc="-100" dirty="0">
                <a:solidFill>
                  <a:srgbClr val="333333"/>
                </a:solidFill>
                <a:latin typeface="Dotum"/>
                <a:cs typeface="Dotum"/>
              </a:rPr>
              <a:t>회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이하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접근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Coldline:</a:t>
            </a:r>
            <a:r>
              <a:rPr sz="105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분기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00" dirty="0">
                <a:solidFill>
                  <a:srgbClr val="333333"/>
                </a:solidFill>
                <a:latin typeface="Segoe UI"/>
                <a:cs typeface="Segoe UI"/>
              </a:rPr>
              <a:t>1</a:t>
            </a:r>
            <a:r>
              <a:rPr sz="1150" spc="-100" dirty="0">
                <a:solidFill>
                  <a:srgbClr val="333333"/>
                </a:solidFill>
                <a:latin typeface="Dotum"/>
                <a:cs typeface="Dotum"/>
              </a:rPr>
              <a:t>회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이하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5" dirty="0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r>
              <a:rPr sz="1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333333"/>
                </a:solidFill>
                <a:latin typeface="Segoe UI"/>
                <a:cs typeface="Segoe UI"/>
              </a:rPr>
              <a:t>Archive:</a:t>
            </a:r>
            <a:r>
              <a:rPr sz="105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연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050" spc="-100" dirty="0">
                <a:solidFill>
                  <a:srgbClr val="333333"/>
                </a:solidFill>
                <a:latin typeface="Segoe UI"/>
                <a:cs typeface="Segoe UI"/>
              </a:rPr>
              <a:t>1</a:t>
            </a:r>
            <a:r>
              <a:rPr sz="1150" spc="-100" dirty="0">
                <a:solidFill>
                  <a:srgbClr val="333333"/>
                </a:solidFill>
                <a:latin typeface="Dotum"/>
                <a:cs typeface="Dotum"/>
              </a:rPr>
              <a:t>회</a:t>
            </a:r>
            <a:r>
              <a:rPr sz="1150" spc="-9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이하</a:t>
            </a:r>
            <a:r>
              <a:rPr sz="1150" spc="-9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33" name="object 33">
            <a:extLst>
              <a:ext uri="{FF2B5EF4-FFF2-40B4-BE49-F238E27FC236}">
                <a16:creationId xmlns:a16="http://schemas.microsoft.com/office/drawing/2014/main" id="{D27EB07F-8D12-FCB1-31A2-2399F84D923C}"/>
              </a:ext>
            </a:extLst>
          </p:cNvPr>
          <p:cNvGrpSpPr/>
          <p:nvPr/>
        </p:nvGrpSpPr>
        <p:grpSpPr>
          <a:xfrm>
            <a:off x="0" y="3914948"/>
            <a:ext cx="12192000" cy="1104900"/>
            <a:chOff x="0" y="7848599"/>
            <a:chExt cx="12192000" cy="1104900"/>
          </a:xfrm>
        </p:grpSpPr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37EFA2C3-FE5B-EC42-AD8B-83158F1CB804}"/>
                </a:ext>
              </a:extLst>
            </p:cNvPr>
            <p:cNvSpPr/>
            <p:nvPr/>
          </p:nvSpPr>
          <p:spPr>
            <a:xfrm>
              <a:off x="0" y="7848599"/>
              <a:ext cx="12192000" cy="1104900"/>
            </a:xfrm>
            <a:custGeom>
              <a:avLst/>
              <a:gdLst/>
              <a:ahLst/>
              <a:cxnLst/>
              <a:rect l="l" t="t" r="r" b="b"/>
              <a:pathLst>
                <a:path w="12192000" h="1104900">
                  <a:moveTo>
                    <a:pt x="12191999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1048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>
              <a:extLst>
                <a:ext uri="{FF2B5EF4-FFF2-40B4-BE49-F238E27FC236}">
                  <a16:creationId xmlns:a16="http://schemas.microsoft.com/office/drawing/2014/main" id="{0452425D-B1F9-8921-3004-B11BA37C75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8048624"/>
              <a:ext cx="128587" cy="171449"/>
            </a:xfrm>
            <a:prstGeom prst="rect">
              <a:avLst/>
            </a:prstGeom>
          </p:spPr>
        </p:pic>
        <p:pic>
          <p:nvPicPr>
            <p:cNvPr id="36" name="object 36">
              <a:extLst>
                <a:ext uri="{FF2B5EF4-FFF2-40B4-BE49-F238E27FC236}">
                  <a16:creationId xmlns:a16="http://schemas.microsoft.com/office/drawing/2014/main" id="{DDADE5F9-F059-B84E-32DC-6685293D7E2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064" y="8391524"/>
              <a:ext cx="153471" cy="133349"/>
            </a:xfrm>
            <a:prstGeom prst="rect">
              <a:avLst/>
            </a:prstGeom>
          </p:spPr>
        </p:pic>
        <p:pic>
          <p:nvPicPr>
            <p:cNvPr id="37" name="object 37">
              <a:extLst>
                <a:ext uri="{FF2B5EF4-FFF2-40B4-BE49-F238E27FC236}">
                  <a16:creationId xmlns:a16="http://schemas.microsoft.com/office/drawing/2014/main" id="{64F47FEF-2C4A-6A54-7F3E-32F14027957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064" y="8620124"/>
              <a:ext cx="153471" cy="133349"/>
            </a:xfrm>
            <a:prstGeom prst="rect">
              <a:avLst/>
            </a:prstGeom>
          </p:spPr>
        </p:pic>
      </p:grpSp>
      <p:sp>
        <p:nvSpPr>
          <p:cNvPr id="38" name="object 38">
            <a:extLst>
              <a:ext uri="{FF2B5EF4-FFF2-40B4-BE49-F238E27FC236}">
                <a16:creationId xmlns:a16="http://schemas.microsoft.com/office/drawing/2014/main" id="{1AFA88EC-9B07-DF2F-7CB1-BBE05E66993D}"/>
              </a:ext>
            </a:extLst>
          </p:cNvPr>
          <p:cNvSpPr txBox="1"/>
          <p:nvPr/>
        </p:nvSpPr>
        <p:spPr>
          <a:xfrm>
            <a:off x="573087" y="3940885"/>
            <a:ext cx="1903730" cy="91694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550" spc="-310" dirty="0">
                <a:solidFill>
                  <a:srgbClr val="333333"/>
                </a:solidFill>
                <a:latin typeface="Dotum"/>
                <a:cs typeface="Dotum"/>
              </a:rPr>
              <a:t>트러블슈팅</a:t>
            </a:r>
            <a:r>
              <a:rPr sz="1550" spc="-15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333333"/>
                </a:solidFill>
                <a:latin typeface="Dotum"/>
                <a:cs typeface="Dotum"/>
              </a:rPr>
              <a:t>포인트</a:t>
            </a:r>
            <a:endParaRPr sz="1550" dirty="0">
              <a:latin typeface="Dotum"/>
              <a:cs typeface="Dotum"/>
            </a:endParaRPr>
          </a:p>
          <a:p>
            <a:pPr marL="264795">
              <a:lnSpc>
                <a:spcPct val="100000"/>
              </a:lnSpc>
              <a:spcBef>
                <a:spcPts val="81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권한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오류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Segoe UI"/>
                <a:cs typeface="Segoe UI"/>
              </a:rPr>
              <a:t>(403)</a:t>
            </a:r>
            <a:endParaRPr sz="1200" dirty="0">
              <a:latin typeface="Segoe UI"/>
              <a:cs typeface="Segoe UI"/>
            </a:endParaRPr>
          </a:p>
          <a:p>
            <a:pPr marL="264795">
              <a:lnSpc>
                <a:spcPct val="100000"/>
              </a:lnSpc>
              <a:spcBef>
                <a:spcPts val="180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라이프사이클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정책</a:t>
            </a:r>
            <a:r>
              <a:rPr sz="1350" spc="-11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미적용</a:t>
            </a:r>
            <a:endParaRPr sz="1350" dirty="0">
              <a:latin typeface="Dotum"/>
              <a:cs typeface="Dotum"/>
            </a:endParaRPr>
          </a:p>
        </p:txBody>
      </p:sp>
      <p:grpSp>
        <p:nvGrpSpPr>
          <p:cNvPr id="39" name="object 39">
            <a:extLst>
              <a:ext uri="{FF2B5EF4-FFF2-40B4-BE49-F238E27FC236}">
                <a16:creationId xmlns:a16="http://schemas.microsoft.com/office/drawing/2014/main" id="{A82E8408-B6F3-A433-B76F-1097BFB4C781}"/>
              </a:ext>
            </a:extLst>
          </p:cNvPr>
          <p:cNvGrpSpPr/>
          <p:nvPr/>
        </p:nvGrpSpPr>
        <p:grpSpPr>
          <a:xfrm>
            <a:off x="6095463" y="4457873"/>
            <a:ext cx="153670" cy="361950"/>
            <a:chOff x="6095463" y="8391524"/>
            <a:chExt cx="153670" cy="361950"/>
          </a:xfrm>
        </p:grpSpPr>
        <p:pic>
          <p:nvPicPr>
            <p:cNvPr id="40" name="object 40">
              <a:extLst>
                <a:ext uri="{FF2B5EF4-FFF2-40B4-BE49-F238E27FC236}">
                  <a16:creationId xmlns:a16="http://schemas.microsoft.com/office/drawing/2014/main" id="{005CF79D-9069-B4EB-9413-FA050291509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463" y="8391524"/>
              <a:ext cx="153471" cy="133349"/>
            </a:xfrm>
            <a:prstGeom prst="rect">
              <a:avLst/>
            </a:prstGeom>
          </p:spPr>
        </p:pic>
        <p:pic>
          <p:nvPicPr>
            <p:cNvPr id="41" name="object 41">
              <a:extLst>
                <a:ext uri="{FF2B5EF4-FFF2-40B4-BE49-F238E27FC236}">
                  <a16:creationId xmlns:a16="http://schemas.microsoft.com/office/drawing/2014/main" id="{DFB78BE2-B0BE-2878-52E6-1210BE9BFF6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463" y="8620124"/>
              <a:ext cx="153471" cy="133349"/>
            </a:xfrm>
            <a:prstGeom prst="rect">
              <a:avLst/>
            </a:prstGeom>
          </p:spPr>
        </p:pic>
      </p:grpSp>
      <p:sp>
        <p:nvSpPr>
          <p:cNvPr id="42" name="object 42">
            <a:extLst>
              <a:ext uri="{FF2B5EF4-FFF2-40B4-BE49-F238E27FC236}">
                <a16:creationId xmlns:a16="http://schemas.microsoft.com/office/drawing/2014/main" id="{7B900662-0A68-9C32-36CC-86C9BF409A6C}"/>
              </a:ext>
            </a:extLst>
          </p:cNvPr>
          <p:cNvSpPr txBox="1"/>
          <p:nvPr/>
        </p:nvSpPr>
        <p:spPr>
          <a:xfrm>
            <a:off x="6311899" y="4374841"/>
            <a:ext cx="168656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폭증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문제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80" dirty="0">
                <a:solidFill>
                  <a:srgbClr val="333333"/>
                </a:solidFill>
                <a:latin typeface="Segoe UI"/>
                <a:cs typeface="Segoe UI"/>
              </a:rPr>
              <a:t>(</a:t>
            </a:r>
            <a:r>
              <a:rPr sz="1350" spc="-180" dirty="0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150" dirty="0">
                <a:solidFill>
                  <a:srgbClr val="333333"/>
                </a:solidFill>
                <a:latin typeface="Dotum"/>
                <a:cs typeface="Dotum"/>
              </a:rPr>
              <a:t>패턴</a:t>
            </a:r>
            <a:r>
              <a:rPr sz="1200" spc="-150" dirty="0">
                <a:solidFill>
                  <a:srgbClr val="333333"/>
                </a:solidFill>
                <a:latin typeface="Segoe UI"/>
                <a:cs typeface="Segoe UI"/>
              </a:rPr>
              <a:t>)</a:t>
            </a:r>
            <a:r>
              <a:rPr sz="1200" spc="5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삭제된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객체</a:t>
            </a:r>
            <a:r>
              <a:rPr sz="1350" spc="-114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33333"/>
                </a:solidFill>
                <a:latin typeface="Dotum"/>
                <a:cs typeface="Dotum"/>
              </a:rPr>
              <a:t>복구</a:t>
            </a:r>
            <a:r>
              <a:rPr sz="1350" spc="-12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33333"/>
                </a:solidFill>
                <a:latin typeface="Dotum"/>
                <a:cs typeface="Dotum"/>
              </a:rPr>
              <a:t>실패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3392F7AB-A674-5F52-298C-86CDB9DF2CFE}"/>
              </a:ext>
            </a:extLst>
          </p:cNvPr>
          <p:cNvSpPr txBox="1"/>
          <p:nvPr/>
        </p:nvSpPr>
        <p:spPr>
          <a:xfrm>
            <a:off x="8710611" y="6582568"/>
            <a:ext cx="336994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클라우드</a:t>
            </a:r>
            <a:r>
              <a:rPr sz="1150" spc="-9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실무력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강화</a:t>
            </a:r>
            <a:r>
              <a:rPr sz="1150" spc="-90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기초과정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|</a:t>
            </a:r>
            <a:r>
              <a:rPr sz="1050" spc="1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Chapter</a:t>
            </a:r>
            <a:r>
              <a:rPr sz="1050" spc="15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666666"/>
                </a:solidFill>
                <a:latin typeface="Segoe UI"/>
                <a:cs typeface="Segoe UI"/>
              </a:rPr>
              <a:t>3:</a:t>
            </a:r>
            <a:r>
              <a:rPr sz="1050" spc="10" dirty="0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sz="1150" spc="-190" dirty="0">
                <a:solidFill>
                  <a:srgbClr val="666666"/>
                </a:solidFill>
                <a:latin typeface="Dotum"/>
                <a:cs typeface="Dotum"/>
              </a:rPr>
              <a:t>스토리지</a:t>
            </a:r>
            <a:r>
              <a:rPr sz="1150" spc="-85" dirty="0">
                <a:solidFill>
                  <a:srgbClr val="666666"/>
                </a:solidFill>
                <a:latin typeface="Dotum"/>
                <a:cs typeface="Dotum"/>
              </a:rPr>
              <a:t> </a:t>
            </a:r>
            <a:r>
              <a:rPr sz="1150" spc="-170" dirty="0">
                <a:solidFill>
                  <a:srgbClr val="666666"/>
                </a:solidFill>
                <a:latin typeface="Dotum"/>
                <a:cs typeface="Dotum"/>
              </a:rPr>
              <a:t>서비스</a:t>
            </a:r>
            <a:endParaRPr sz="1150" dirty="0">
              <a:latin typeface="Dotum"/>
              <a:cs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40208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250" b="1" dirty="0">
                <a:latin typeface="Segoe UI"/>
                <a:cs typeface="Segoe UI"/>
              </a:rPr>
              <a:t>Chapter</a:t>
            </a:r>
            <a:r>
              <a:rPr sz="2250" b="1" spc="-20" dirty="0">
                <a:latin typeface="Segoe UI"/>
                <a:cs typeface="Segoe UI"/>
              </a:rPr>
              <a:t> </a:t>
            </a:r>
            <a:r>
              <a:rPr sz="2250" b="1" dirty="0">
                <a:latin typeface="Segoe UI"/>
                <a:cs typeface="Segoe UI"/>
              </a:rPr>
              <a:t>4:</a:t>
            </a:r>
            <a:r>
              <a:rPr sz="2250" b="1" spc="-5" dirty="0">
                <a:latin typeface="Segoe UI"/>
                <a:cs typeface="Segoe UI"/>
              </a:rPr>
              <a:t> </a:t>
            </a:r>
            <a:r>
              <a:rPr spc="-484" dirty="0"/>
              <a:t>네트워크</a:t>
            </a:r>
            <a:r>
              <a:rPr spc="-235" dirty="0"/>
              <a:t> </a:t>
            </a:r>
            <a:r>
              <a:rPr spc="-484" dirty="0"/>
              <a:t>서비스</a:t>
            </a:r>
            <a:r>
              <a:rPr spc="-235" dirty="0"/>
              <a:t> </a:t>
            </a:r>
            <a:r>
              <a:rPr spc="-484" dirty="0"/>
              <a:t>실습</a:t>
            </a:r>
            <a:r>
              <a:rPr spc="-235" dirty="0"/>
              <a:t> </a:t>
            </a:r>
            <a:r>
              <a:rPr spc="-509" dirty="0"/>
              <a:t>가이드</a:t>
            </a:r>
            <a:endParaRPr sz="22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500" spc="-10" dirty="0">
                <a:solidFill>
                  <a:srgbClr val="2562EB"/>
                </a:solidFill>
                <a:latin typeface="Segoe UI"/>
                <a:cs typeface="Segoe UI"/>
              </a:rPr>
              <a:t>3-</a:t>
            </a:r>
            <a:r>
              <a:rPr sz="1500" dirty="0">
                <a:solidFill>
                  <a:srgbClr val="2562EB"/>
                </a:solidFill>
                <a:latin typeface="Segoe UI"/>
                <a:cs typeface="Segoe UI"/>
              </a:rPr>
              <a:t>Tier </a:t>
            </a:r>
            <a:r>
              <a:rPr sz="1700" spc="-325" dirty="0">
                <a:solidFill>
                  <a:srgbClr val="2562EB"/>
                </a:solidFill>
              </a:rPr>
              <a:t>보안</a:t>
            </a:r>
            <a:r>
              <a:rPr sz="1700" spc="-160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웹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애플리케이션</a:t>
            </a:r>
            <a:r>
              <a:rPr sz="1700" spc="-160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아키텍처</a:t>
            </a:r>
            <a:r>
              <a:rPr sz="1700" spc="-160" dirty="0">
                <a:solidFill>
                  <a:srgbClr val="2562EB"/>
                </a:solidFill>
              </a:rPr>
              <a:t> </a:t>
            </a:r>
            <a:r>
              <a:rPr sz="1700" spc="-325" dirty="0">
                <a:solidFill>
                  <a:srgbClr val="2562EB"/>
                </a:solidFill>
              </a:rPr>
              <a:t>구축</a:t>
            </a:r>
            <a:r>
              <a:rPr sz="1700" spc="-155" dirty="0">
                <a:solidFill>
                  <a:srgbClr val="2562EB"/>
                </a:solidFill>
              </a:rPr>
              <a:t> </a:t>
            </a:r>
            <a:r>
              <a:rPr sz="1700" spc="-350" dirty="0">
                <a:solidFill>
                  <a:srgbClr val="2562EB"/>
                </a:solidFill>
              </a:rPr>
              <a:t>실습</a:t>
            </a:r>
            <a:endParaRPr sz="17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028699"/>
            <a:ext cx="12192000" cy="723900"/>
            <a:chOff x="0" y="1028699"/>
            <a:chExt cx="12192000" cy="723900"/>
          </a:xfrm>
        </p:grpSpPr>
        <p:sp>
          <p:nvSpPr>
            <p:cNvPr id="4" name="object 4"/>
            <p:cNvSpPr/>
            <p:nvPr/>
          </p:nvSpPr>
          <p:spPr>
            <a:xfrm>
              <a:off x="0" y="1028699"/>
              <a:ext cx="12192000" cy="723900"/>
            </a:xfrm>
            <a:custGeom>
              <a:avLst/>
              <a:gdLst/>
              <a:ahLst/>
              <a:cxnLst/>
              <a:rect l="l" t="t" r="r" b="b"/>
              <a:pathLst>
                <a:path w="12192000" h="723900">
                  <a:moveTo>
                    <a:pt x="12191999" y="723899"/>
                  </a:moveTo>
                  <a:lnTo>
                    <a:pt x="0" y="723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238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732" y="1162049"/>
              <a:ext cx="227135" cy="22733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80999" y="2247899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099" y="495299"/>
                </a:moveTo>
                <a:lnTo>
                  <a:pt x="0" y="495299"/>
                </a:lnTo>
                <a:lnTo>
                  <a:pt x="0" y="0"/>
                </a:lnTo>
                <a:lnTo>
                  <a:pt x="38099" y="0"/>
                </a:lnTo>
                <a:lnTo>
                  <a:pt x="38099" y="4952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2857499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099" y="495299"/>
                </a:moveTo>
                <a:lnTo>
                  <a:pt x="0" y="495299"/>
                </a:lnTo>
                <a:lnTo>
                  <a:pt x="0" y="0"/>
                </a:lnTo>
                <a:lnTo>
                  <a:pt x="38099" y="0"/>
                </a:lnTo>
                <a:lnTo>
                  <a:pt x="38099" y="4952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0999" y="3467099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099" y="495299"/>
                </a:moveTo>
                <a:lnTo>
                  <a:pt x="0" y="495299"/>
                </a:lnTo>
                <a:lnTo>
                  <a:pt x="0" y="0"/>
                </a:lnTo>
                <a:lnTo>
                  <a:pt x="38099" y="0"/>
                </a:lnTo>
                <a:lnTo>
                  <a:pt x="38099" y="4952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0999" y="4076699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099" y="495299"/>
                </a:moveTo>
                <a:lnTo>
                  <a:pt x="0" y="495299"/>
                </a:lnTo>
                <a:lnTo>
                  <a:pt x="0" y="0"/>
                </a:lnTo>
                <a:lnTo>
                  <a:pt x="38099" y="0"/>
                </a:lnTo>
                <a:lnTo>
                  <a:pt x="38099" y="4952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0999" y="4686299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099" y="495299"/>
                </a:moveTo>
                <a:lnTo>
                  <a:pt x="0" y="495299"/>
                </a:lnTo>
                <a:lnTo>
                  <a:pt x="0" y="0"/>
                </a:lnTo>
                <a:lnTo>
                  <a:pt x="38099" y="0"/>
                </a:lnTo>
                <a:lnTo>
                  <a:pt x="38099" y="4952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107" y="1925389"/>
            <a:ext cx="191392" cy="161776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549275" y="1105405"/>
            <a:ext cx="9119870" cy="428643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45"/>
              </a:spcBef>
            </a:pPr>
            <a:r>
              <a:rPr spc="-325" dirty="0"/>
              <a:t>실습</a:t>
            </a:r>
            <a:r>
              <a:rPr spc="-155" dirty="0"/>
              <a:t> </a:t>
            </a:r>
            <a:r>
              <a:rPr spc="-360" dirty="0"/>
              <a:t>목표</a:t>
            </a:r>
          </a:p>
          <a:p>
            <a:pPr marL="173990">
              <a:lnSpc>
                <a:spcPct val="100000"/>
              </a:lnSpc>
              <a:spcBef>
                <a:spcPts val="110"/>
              </a:spcBef>
            </a:pPr>
            <a:r>
              <a:rPr sz="1350" spc="-260" dirty="0"/>
              <a:t>웹</a:t>
            </a:r>
            <a:r>
              <a:rPr sz="1350" spc="-110" dirty="0"/>
              <a:t> </a:t>
            </a:r>
            <a:r>
              <a:rPr sz="1350" spc="-180" dirty="0"/>
              <a:t>서버</a:t>
            </a:r>
            <a:r>
              <a:rPr sz="1200" spc="-180" dirty="0">
                <a:latin typeface="Segoe UI"/>
                <a:cs typeface="Segoe UI"/>
              </a:rPr>
              <a:t>,</a:t>
            </a:r>
            <a:r>
              <a:rPr sz="1200" spc="15" dirty="0">
                <a:latin typeface="Segoe UI"/>
                <a:cs typeface="Segoe UI"/>
              </a:rPr>
              <a:t> </a:t>
            </a:r>
            <a:r>
              <a:rPr sz="1350" spc="-260" dirty="0"/>
              <a:t>애플리케이션</a:t>
            </a:r>
            <a:r>
              <a:rPr sz="1350" spc="-110" dirty="0"/>
              <a:t> </a:t>
            </a:r>
            <a:r>
              <a:rPr sz="1350" spc="-180" dirty="0"/>
              <a:t>서버</a:t>
            </a:r>
            <a:r>
              <a:rPr sz="1200" spc="-180" dirty="0">
                <a:latin typeface="Segoe UI"/>
                <a:cs typeface="Segoe UI"/>
              </a:rPr>
              <a:t>,</a:t>
            </a:r>
            <a:r>
              <a:rPr sz="1200" spc="15" dirty="0">
                <a:latin typeface="Segoe UI"/>
                <a:cs typeface="Segoe UI"/>
              </a:rPr>
              <a:t> </a:t>
            </a:r>
            <a:r>
              <a:rPr sz="1350" spc="-260" dirty="0"/>
              <a:t>데이터베이스</a:t>
            </a:r>
            <a:r>
              <a:rPr sz="1350" spc="-110" dirty="0"/>
              <a:t> </a:t>
            </a:r>
            <a:r>
              <a:rPr sz="1350" spc="-260" dirty="0"/>
              <a:t>서버를</a:t>
            </a:r>
            <a:r>
              <a:rPr sz="1350" spc="-110" dirty="0"/>
              <a:t> </a:t>
            </a:r>
            <a:r>
              <a:rPr sz="1350" spc="-260" dirty="0"/>
              <a:t>각각의</a:t>
            </a:r>
            <a:r>
              <a:rPr sz="1350" spc="-105" dirty="0"/>
              <a:t> </a:t>
            </a:r>
            <a:r>
              <a:rPr sz="1350" spc="-260" dirty="0"/>
              <a:t>서브넷에</a:t>
            </a:r>
            <a:r>
              <a:rPr sz="1350" spc="-110" dirty="0"/>
              <a:t> </a:t>
            </a:r>
            <a:r>
              <a:rPr sz="1350" spc="-215" dirty="0"/>
              <a:t>배치하고</a:t>
            </a:r>
            <a:r>
              <a:rPr sz="1200" spc="-215" dirty="0">
                <a:latin typeface="Segoe UI"/>
                <a:cs typeface="Segoe UI"/>
              </a:rPr>
              <a:t>,</a:t>
            </a:r>
            <a:r>
              <a:rPr sz="1200" spc="15" dirty="0">
                <a:latin typeface="Segoe UI"/>
                <a:cs typeface="Segoe UI"/>
              </a:rPr>
              <a:t> </a:t>
            </a:r>
            <a:r>
              <a:rPr sz="1350" spc="-260" dirty="0"/>
              <a:t>필요한</a:t>
            </a:r>
            <a:r>
              <a:rPr sz="1350" spc="-110" dirty="0"/>
              <a:t> </a:t>
            </a:r>
            <a:r>
              <a:rPr sz="1350" spc="-260" dirty="0"/>
              <a:t>네트워크</a:t>
            </a:r>
            <a:r>
              <a:rPr sz="1350" spc="-110" dirty="0"/>
              <a:t> </a:t>
            </a:r>
            <a:r>
              <a:rPr sz="1350" spc="-260" dirty="0"/>
              <a:t>연결만</a:t>
            </a:r>
            <a:r>
              <a:rPr sz="1350" spc="-110" dirty="0"/>
              <a:t> </a:t>
            </a:r>
            <a:r>
              <a:rPr sz="1350" spc="-260" dirty="0"/>
              <a:t>허용하는</a:t>
            </a:r>
            <a:r>
              <a:rPr sz="1350" spc="-105" dirty="0"/>
              <a:t> </a:t>
            </a:r>
            <a:r>
              <a:rPr sz="1350" spc="-260" dirty="0"/>
              <a:t>보안</a:t>
            </a:r>
            <a:r>
              <a:rPr sz="1350" spc="-110" dirty="0"/>
              <a:t> </a:t>
            </a:r>
            <a:r>
              <a:rPr sz="1350" spc="-260" dirty="0"/>
              <a:t>중심</a:t>
            </a:r>
            <a:r>
              <a:rPr sz="1350" spc="-110" dirty="0"/>
              <a:t> </a:t>
            </a:r>
            <a:r>
              <a:rPr sz="1350" spc="-260" dirty="0"/>
              <a:t>인프라를</a:t>
            </a:r>
            <a:r>
              <a:rPr sz="1350" spc="-110" dirty="0"/>
              <a:t> </a:t>
            </a:r>
            <a:r>
              <a:rPr sz="1350" spc="-100" dirty="0"/>
              <a:t>구축합니다</a:t>
            </a:r>
            <a:r>
              <a:rPr sz="1200" spc="-100" dirty="0">
                <a:latin typeface="Segoe UI"/>
                <a:cs typeface="Segoe UI"/>
              </a:rPr>
              <a:t>.</a:t>
            </a:r>
            <a:endParaRPr sz="1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00" dirty="0">
              <a:latin typeface="Segoe UI"/>
              <a:cs typeface="Segoe UI"/>
            </a:endParaRPr>
          </a:p>
          <a:p>
            <a:pPr marL="97790">
              <a:lnSpc>
                <a:spcPct val="100000"/>
              </a:lnSpc>
              <a:spcBef>
                <a:spcPts val="5"/>
              </a:spcBef>
            </a:pPr>
            <a:r>
              <a:rPr spc="-325" dirty="0">
                <a:solidFill>
                  <a:srgbClr val="1C4ED8"/>
                </a:solidFill>
              </a:rPr>
              <a:t>실습</a:t>
            </a:r>
            <a:r>
              <a:rPr spc="-155" dirty="0">
                <a:solidFill>
                  <a:srgbClr val="1C4ED8"/>
                </a:solidFill>
              </a:rPr>
              <a:t> </a:t>
            </a:r>
            <a:r>
              <a:rPr spc="-360" dirty="0">
                <a:solidFill>
                  <a:srgbClr val="1C4ED8"/>
                </a:solidFill>
              </a:rPr>
              <a:t>단계</a:t>
            </a:r>
          </a:p>
          <a:p>
            <a:pPr marL="205104" indent="-192405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205104" algn="l"/>
              </a:tabLst>
            </a:pPr>
            <a:r>
              <a:rPr sz="1350" b="1" dirty="0">
                <a:latin typeface="Segoe UI"/>
                <a:cs typeface="Segoe UI"/>
              </a:rPr>
              <a:t>VPC </a:t>
            </a:r>
            <a:r>
              <a:rPr sz="1550" spc="-310" dirty="0"/>
              <a:t>및</a:t>
            </a:r>
            <a:r>
              <a:rPr sz="1550" spc="-150" dirty="0"/>
              <a:t> </a:t>
            </a:r>
            <a:r>
              <a:rPr sz="1550" spc="-310" dirty="0"/>
              <a:t>서브넷</a:t>
            </a:r>
            <a:r>
              <a:rPr sz="1550" spc="-150" dirty="0"/>
              <a:t> </a:t>
            </a:r>
            <a:r>
              <a:rPr sz="1550" spc="-335" dirty="0"/>
              <a:t>생성</a:t>
            </a:r>
            <a:endParaRPr sz="155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50" spc="-260" dirty="0"/>
              <a:t>각</a:t>
            </a:r>
            <a:r>
              <a:rPr sz="1350" spc="-105" dirty="0"/>
              <a:t> </a:t>
            </a:r>
            <a:r>
              <a:rPr sz="1350" spc="-260" dirty="0"/>
              <a:t>플랫폼에서</a:t>
            </a:r>
            <a:r>
              <a:rPr sz="1350" spc="-100" dirty="0"/>
              <a:t> </a:t>
            </a:r>
            <a:r>
              <a:rPr sz="1200" spc="-40" dirty="0">
                <a:latin typeface="Segoe UI"/>
                <a:cs typeface="Segoe UI"/>
              </a:rPr>
              <a:t>VPC/VNet</a:t>
            </a:r>
            <a:r>
              <a:rPr sz="1350" spc="-40" dirty="0"/>
              <a:t>을</a:t>
            </a:r>
            <a:r>
              <a:rPr sz="1350" spc="-105" dirty="0"/>
              <a:t> </a:t>
            </a:r>
            <a:r>
              <a:rPr sz="1350" spc="-260" dirty="0"/>
              <a:t>생성하고</a:t>
            </a:r>
            <a:r>
              <a:rPr sz="1350" spc="-100" dirty="0"/>
              <a:t> </a:t>
            </a:r>
            <a:r>
              <a:rPr sz="1350" spc="-260" dirty="0"/>
              <a:t>퍼블릭</a:t>
            </a:r>
            <a:r>
              <a:rPr sz="1350" spc="-105" dirty="0"/>
              <a:t> </a:t>
            </a:r>
            <a:r>
              <a:rPr sz="1350" spc="-215" dirty="0"/>
              <a:t>서브넷</a:t>
            </a:r>
            <a:r>
              <a:rPr sz="1200" spc="-215" dirty="0">
                <a:latin typeface="Segoe UI"/>
                <a:cs typeface="Segoe UI"/>
              </a:rPr>
              <a:t>(</a:t>
            </a:r>
            <a:r>
              <a:rPr sz="1350" spc="-215" dirty="0"/>
              <a:t>웹</a:t>
            </a:r>
            <a:r>
              <a:rPr sz="1350" spc="-100" dirty="0"/>
              <a:t> </a:t>
            </a:r>
            <a:r>
              <a:rPr sz="1350" spc="-135" dirty="0"/>
              <a:t>서버</a:t>
            </a:r>
            <a:r>
              <a:rPr sz="1200" spc="-135" dirty="0">
                <a:latin typeface="Segoe UI"/>
                <a:cs typeface="Segoe UI"/>
              </a:rPr>
              <a:t>),</a:t>
            </a:r>
            <a:r>
              <a:rPr sz="1200" spc="20" dirty="0">
                <a:latin typeface="Segoe UI"/>
                <a:cs typeface="Segoe UI"/>
              </a:rPr>
              <a:t> </a:t>
            </a:r>
            <a:r>
              <a:rPr sz="1350" spc="-260" dirty="0"/>
              <a:t>프라이빗</a:t>
            </a:r>
            <a:r>
              <a:rPr sz="1350" spc="-100" dirty="0"/>
              <a:t> </a:t>
            </a:r>
            <a:r>
              <a:rPr sz="1350" spc="-180" dirty="0"/>
              <a:t>서브넷</a:t>
            </a:r>
            <a:r>
              <a:rPr sz="1200" spc="-180" dirty="0">
                <a:latin typeface="Segoe UI"/>
                <a:cs typeface="Segoe UI"/>
              </a:rPr>
              <a:t>(</a:t>
            </a:r>
            <a:r>
              <a:rPr sz="1350" spc="-180" dirty="0"/>
              <a:t>애플리케이션</a:t>
            </a:r>
            <a:r>
              <a:rPr sz="1200" spc="-180" dirty="0">
                <a:latin typeface="Segoe UI"/>
                <a:cs typeface="Segoe UI"/>
              </a:rPr>
              <a:t>/DB</a:t>
            </a:r>
            <a:r>
              <a:rPr sz="1200" spc="20" dirty="0">
                <a:latin typeface="Segoe UI"/>
                <a:cs typeface="Segoe UI"/>
              </a:rPr>
              <a:t> </a:t>
            </a:r>
            <a:r>
              <a:rPr sz="1350" spc="-180" dirty="0"/>
              <a:t>서버</a:t>
            </a:r>
            <a:r>
              <a:rPr sz="1200" spc="-180" dirty="0">
                <a:latin typeface="Segoe UI"/>
                <a:cs typeface="Segoe UI"/>
              </a:rPr>
              <a:t>)</a:t>
            </a:r>
            <a:r>
              <a:rPr sz="1200" spc="25" dirty="0">
                <a:latin typeface="Segoe UI"/>
                <a:cs typeface="Segoe UI"/>
              </a:rPr>
              <a:t> </a:t>
            </a:r>
            <a:r>
              <a:rPr sz="1350" spc="-285" dirty="0"/>
              <a:t>구성</a:t>
            </a:r>
            <a:endParaRPr sz="1350" dirty="0">
              <a:latin typeface="Segoe UI"/>
              <a:cs typeface="Segoe UI"/>
            </a:endParaRPr>
          </a:p>
          <a:p>
            <a:pPr marL="205104" indent="-192405">
              <a:lnSpc>
                <a:spcPct val="100000"/>
              </a:lnSpc>
              <a:spcBef>
                <a:spcPts val="1105"/>
              </a:spcBef>
              <a:buSzPct val="87096"/>
              <a:buFont typeface="Segoe UI"/>
              <a:buAutoNum type="arabicPeriod" startAt="2"/>
              <a:tabLst>
                <a:tab pos="205104" algn="l"/>
              </a:tabLst>
            </a:pPr>
            <a:r>
              <a:rPr sz="1550" spc="-310" dirty="0"/>
              <a:t>보안</a:t>
            </a:r>
            <a:r>
              <a:rPr sz="1550" spc="-150" dirty="0"/>
              <a:t> </a:t>
            </a:r>
            <a:r>
              <a:rPr sz="1550" spc="-260" dirty="0"/>
              <a:t>그룹</a:t>
            </a:r>
            <a:r>
              <a:rPr sz="1350" b="1" spc="-260" dirty="0">
                <a:latin typeface="Segoe UI"/>
                <a:cs typeface="Segoe UI"/>
              </a:rPr>
              <a:t>/</a:t>
            </a:r>
            <a:r>
              <a:rPr sz="1550" spc="-260" dirty="0"/>
              <a:t>방화벽</a:t>
            </a:r>
            <a:r>
              <a:rPr sz="1550" spc="-150" dirty="0"/>
              <a:t> </a:t>
            </a:r>
            <a:r>
              <a:rPr sz="1550" spc="-310" dirty="0"/>
              <a:t>규칙</a:t>
            </a:r>
            <a:r>
              <a:rPr sz="1550" spc="-150" dirty="0"/>
              <a:t> </a:t>
            </a:r>
            <a:r>
              <a:rPr sz="1550" spc="-335" dirty="0"/>
              <a:t>설정</a:t>
            </a:r>
            <a:endParaRPr sz="155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50" spc="-260" dirty="0"/>
              <a:t>웹</a:t>
            </a:r>
            <a:r>
              <a:rPr sz="1350" spc="-114" dirty="0"/>
              <a:t> </a:t>
            </a:r>
            <a:r>
              <a:rPr sz="1350" spc="-260" dirty="0"/>
              <a:t>서버는</a:t>
            </a:r>
            <a:r>
              <a:rPr sz="1350" spc="-114" dirty="0"/>
              <a:t> </a:t>
            </a:r>
            <a:r>
              <a:rPr sz="1200" spc="-25" dirty="0">
                <a:latin typeface="Segoe UI"/>
                <a:cs typeface="Segoe UI"/>
              </a:rPr>
              <a:t>HTTP/HTTPS</a:t>
            </a:r>
            <a:r>
              <a:rPr sz="1350" spc="-25" dirty="0"/>
              <a:t>만</a:t>
            </a:r>
            <a:r>
              <a:rPr sz="1350" spc="-110" dirty="0"/>
              <a:t> </a:t>
            </a:r>
            <a:r>
              <a:rPr sz="1350" spc="-180" dirty="0"/>
              <a:t>허용</a:t>
            </a:r>
            <a:r>
              <a:rPr sz="1200" spc="-180" dirty="0">
                <a:latin typeface="Segoe UI"/>
                <a:cs typeface="Segoe UI"/>
              </a:rPr>
              <a:t>,</a:t>
            </a:r>
            <a:r>
              <a:rPr sz="1200" spc="10" dirty="0">
                <a:latin typeface="Segoe UI"/>
                <a:cs typeface="Segoe UI"/>
              </a:rPr>
              <a:t> </a:t>
            </a:r>
            <a:r>
              <a:rPr sz="1200" dirty="0">
                <a:latin typeface="Segoe UI"/>
                <a:cs typeface="Segoe UI"/>
              </a:rPr>
              <a:t>DB</a:t>
            </a:r>
            <a:r>
              <a:rPr sz="1200" spc="15" dirty="0">
                <a:latin typeface="Segoe UI"/>
                <a:cs typeface="Segoe UI"/>
              </a:rPr>
              <a:t> </a:t>
            </a:r>
            <a:r>
              <a:rPr sz="1350" spc="-260" dirty="0"/>
              <a:t>서버는</a:t>
            </a:r>
            <a:r>
              <a:rPr sz="1350" spc="-114" dirty="0"/>
              <a:t> </a:t>
            </a:r>
            <a:r>
              <a:rPr sz="1350" spc="-260" dirty="0"/>
              <a:t>앱</a:t>
            </a:r>
            <a:r>
              <a:rPr sz="1350" spc="-114" dirty="0"/>
              <a:t> </a:t>
            </a:r>
            <a:r>
              <a:rPr sz="1350" spc="-260" dirty="0"/>
              <a:t>서버의</a:t>
            </a:r>
            <a:r>
              <a:rPr sz="1350" spc="-110" dirty="0"/>
              <a:t> </a:t>
            </a:r>
            <a:r>
              <a:rPr sz="1350" spc="-260" dirty="0"/>
              <a:t>트래픽만</a:t>
            </a:r>
            <a:r>
              <a:rPr sz="1350" spc="-114" dirty="0"/>
              <a:t> </a:t>
            </a:r>
            <a:r>
              <a:rPr sz="1350" spc="-260" dirty="0"/>
              <a:t>허용하는</a:t>
            </a:r>
            <a:r>
              <a:rPr sz="1350" spc="-110" dirty="0"/>
              <a:t> </a:t>
            </a:r>
            <a:r>
              <a:rPr sz="1350" spc="-260" dirty="0"/>
              <a:t>등</a:t>
            </a:r>
            <a:r>
              <a:rPr sz="1350" spc="-114" dirty="0"/>
              <a:t> </a:t>
            </a:r>
            <a:r>
              <a:rPr sz="1350" spc="-260" dirty="0"/>
              <a:t>최소</a:t>
            </a:r>
            <a:r>
              <a:rPr sz="1350" spc="-114" dirty="0"/>
              <a:t> </a:t>
            </a:r>
            <a:r>
              <a:rPr sz="1350" spc="-260" dirty="0"/>
              <a:t>권한</a:t>
            </a:r>
            <a:r>
              <a:rPr sz="1350" spc="-110" dirty="0"/>
              <a:t> </a:t>
            </a:r>
            <a:r>
              <a:rPr sz="1350" spc="-260" dirty="0"/>
              <a:t>접근</a:t>
            </a:r>
            <a:r>
              <a:rPr sz="1350" spc="-114" dirty="0"/>
              <a:t> </a:t>
            </a:r>
            <a:r>
              <a:rPr sz="1350" spc="-260" dirty="0"/>
              <a:t>정책</a:t>
            </a:r>
            <a:r>
              <a:rPr sz="1350" spc="-110" dirty="0"/>
              <a:t> </a:t>
            </a:r>
            <a:r>
              <a:rPr sz="1350" spc="-285" dirty="0"/>
              <a:t>적용</a:t>
            </a:r>
            <a:endParaRPr sz="1350" dirty="0">
              <a:latin typeface="Segoe UI"/>
              <a:cs typeface="Segoe UI"/>
            </a:endParaRPr>
          </a:p>
          <a:p>
            <a:pPr marL="205104" indent="-192405">
              <a:lnSpc>
                <a:spcPct val="100000"/>
              </a:lnSpc>
              <a:spcBef>
                <a:spcPts val="1105"/>
              </a:spcBef>
              <a:buAutoNum type="arabicPeriod" startAt="3"/>
              <a:tabLst>
                <a:tab pos="205104" algn="l"/>
              </a:tabLst>
            </a:pPr>
            <a:r>
              <a:rPr sz="1350" b="1" spc="-10" dirty="0">
                <a:latin typeface="Segoe UI"/>
                <a:cs typeface="Segoe UI"/>
              </a:rPr>
              <a:t>NAT</a:t>
            </a:r>
            <a:r>
              <a:rPr sz="1350" b="1" spc="-75" dirty="0">
                <a:latin typeface="Segoe UI"/>
                <a:cs typeface="Segoe UI"/>
              </a:rPr>
              <a:t> </a:t>
            </a:r>
            <a:r>
              <a:rPr sz="1550" spc="-310" dirty="0"/>
              <a:t>게이트웨이</a:t>
            </a:r>
            <a:r>
              <a:rPr sz="1550" spc="-150" dirty="0"/>
              <a:t> </a:t>
            </a:r>
            <a:r>
              <a:rPr sz="1550" spc="-335" dirty="0"/>
              <a:t>구성</a:t>
            </a:r>
            <a:endParaRPr sz="155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50" spc="-260" dirty="0"/>
              <a:t>프라이빗</a:t>
            </a:r>
            <a:r>
              <a:rPr sz="1350" spc="-120" dirty="0"/>
              <a:t> </a:t>
            </a:r>
            <a:r>
              <a:rPr sz="1350" spc="-260" dirty="0"/>
              <a:t>서브넷의</a:t>
            </a:r>
            <a:r>
              <a:rPr sz="1350" spc="-120" dirty="0"/>
              <a:t> </a:t>
            </a:r>
            <a:r>
              <a:rPr sz="1350" spc="-260" dirty="0"/>
              <a:t>서버가</a:t>
            </a:r>
            <a:r>
              <a:rPr sz="1350" spc="-120" dirty="0"/>
              <a:t> </a:t>
            </a:r>
            <a:r>
              <a:rPr sz="1350" spc="-260" dirty="0"/>
              <a:t>외부</a:t>
            </a:r>
            <a:r>
              <a:rPr sz="1350" spc="-120" dirty="0"/>
              <a:t> </a:t>
            </a:r>
            <a:r>
              <a:rPr sz="1350" spc="-260" dirty="0"/>
              <a:t>인터넷과</a:t>
            </a:r>
            <a:r>
              <a:rPr sz="1350" spc="-120" dirty="0"/>
              <a:t> </a:t>
            </a:r>
            <a:r>
              <a:rPr sz="1350" spc="-260" dirty="0"/>
              <a:t>통신할</a:t>
            </a:r>
            <a:r>
              <a:rPr sz="1350" spc="-120" dirty="0"/>
              <a:t> </a:t>
            </a:r>
            <a:r>
              <a:rPr sz="1350" spc="-260" dirty="0"/>
              <a:t>수</a:t>
            </a:r>
            <a:r>
              <a:rPr sz="1350" spc="-120" dirty="0"/>
              <a:t> </a:t>
            </a:r>
            <a:r>
              <a:rPr sz="1350" spc="-260" dirty="0"/>
              <a:t>있도록</a:t>
            </a:r>
            <a:r>
              <a:rPr sz="1350" spc="-120" dirty="0"/>
              <a:t> </a:t>
            </a:r>
            <a:r>
              <a:rPr sz="1200" spc="-20" dirty="0">
                <a:latin typeface="Segoe UI"/>
                <a:cs typeface="Segoe UI"/>
              </a:rPr>
              <a:t>NAT</a:t>
            </a:r>
            <a:r>
              <a:rPr sz="1200" spc="5" dirty="0">
                <a:latin typeface="Segoe UI"/>
                <a:cs typeface="Segoe UI"/>
              </a:rPr>
              <a:t> </a:t>
            </a:r>
            <a:r>
              <a:rPr sz="1350" spc="-260" dirty="0"/>
              <a:t>게이트웨이</a:t>
            </a:r>
            <a:r>
              <a:rPr sz="1350" spc="-120" dirty="0"/>
              <a:t> </a:t>
            </a:r>
            <a:r>
              <a:rPr sz="1350" spc="-285" dirty="0"/>
              <a:t>설정</a:t>
            </a:r>
            <a:endParaRPr sz="1350" dirty="0">
              <a:latin typeface="Segoe UI"/>
              <a:cs typeface="Segoe UI"/>
            </a:endParaRPr>
          </a:p>
          <a:p>
            <a:pPr marL="205104" indent="-192405">
              <a:lnSpc>
                <a:spcPct val="100000"/>
              </a:lnSpc>
              <a:spcBef>
                <a:spcPts val="1105"/>
              </a:spcBef>
              <a:buSzPct val="87096"/>
              <a:buFont typeface="Segoe UI"/>
              <a:buAutoNum type="arabicPeriod" startAt="4"/>
              <a:tabLst>
                <a:tab pos="205104" algn="l"/>
              </a:tabLst>
            </a:pPr>
            <a:r>
              <a:rPr sz="1550" spc="-310" dirty="0"/>
              <a:t>로드</a:t>
            </a:r>
            <a:r>
              <a:rPr sz="1550" spc="-150" dirty="0"/>
              <a:t> </a:t>
            </a:r>
            <a:r>
              <a:rPr sz="1550" spc="-310" dirty="0"/>
              <a:t>밸런서</a:t>
            </a:r>
            <a:r>
              <a:rPr sz="1550" spc="-150" dirty="0"/>
              <a:t> </a:t>
            </a:r>
            <a:r>
              <a:rPr sz="1550" spc="-335" dirty="0"/>
              <a:t>구성</a:t>
            </a:r>
            <a:endParaRPr sz="1550" dirty="0"/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50" spc="-260" dirty="0"/>
              <a:t>웹</a:t>
            </a:r>
            <a:r>
              <a:rPr sz="1350" spc="-120" dirty="0"/>
              <a:t> </a:t>
            </a:r>
            <a:r>
              <a:rPr sz="1350" spc="-260" dirty="0"/>
              <a:t>서버에</a:t>
            </a:r>
            <a:r>
              <a:rPr sz="1350" spc="-114" dirty="0"/>
              <a:t> </a:t>
            </a:r>
            <a:r>
              <a:rPr sz="1350" spc="-260" dirty="0"/>
              <a:t>트래픽을</a:t>
            </a:r>
            <a:r>
              <a:rPr sz="1350" spc="-114" dirty="0"/>
              <a:t> </a:t>
            </a:r>
            <a:r>
              <a:rPr sz="1350" spc="-260" dirty="0"/>
              <a:t>분산시키는</a:t>
            </a:r>
            <a:r>
              <a:rPr sz="1350" spc="-114" dirty="0"/>
              <a:t> </a:t>
            </a:r>
            <a:r>
              <a:rPr sz="1350" spc="-260" dirty="0"/>
              <a:t>로드</a:t>
            </a:r>
            <a:r>
              <a:rPr sz="1350" spc="-120" dirty="0"/>
              <a:t> </a:t>
            </a:r>
            <a:r>
              <a:rPr sz="1350" spc="-260" dirty="0"/>
              <a:t>밸런서</a:t>
            </a:r>
            <a:r>
              <a:rPr sz="1350" spc="-114" dirty="0"/>
              <a:t> </a:t>
            </a:r>
            <a:r>
              <a:rPr sz="1350" spc="-260" dirty="0"/>
              <a:t>설정</a:t>
            </a:r>
            <a:r>
              <a:rPr sz="1350" spc="-114" dirty="0"/>
              <a:t> </a:t>
            </a:r>
            <a:r>
              <a:rPr sz="1350" spc="-260" dirty="0"/>
              <a:t>및</a:t>
            </a:r>
            <a:r>
              <a:rPr sz="1350" spc="-114" dirty="0"/>
              <a:t> </a:t>
            </a:r>
            <a:r>
              <a:rPr sz="1350" spc="-260" dirty="0"/>
              <a:t>헬스</a:t>
            </a:r>
            <a:r>
              <a:rPr sz="1350" spc="-120" dirty="0"/>
              <a:t> </a:t>
            </a:r>
            <a:r>
              <a:rPr sz="1350" spc="-260" dirty="0"/>
              <a:t>체크</a:t>
            </a:r>
            <a:r>
              <a:rPr sz="1350" spc="-114" dirty="0"/>
              <a:t> </a:t>
            </a:r>
            <a:r>
              <a:rPr sz="1350" spc="-285" dirty="0"/>
              <a:t>구성</a:t>
            </a:r>
            <a:endParaRPr sz="1350" dirty="0"/>
          </a:p>
          <a:p>
            <a:pPr marL="205104" indent="-192405">
              <a:lnSpc>
                <a:spcPct val="100000"/>
              </a:lnSpc>
              <a:spcBef>
                <a:spcPts val="1105"/>
              </a:spcBef>
              <a:buSzPct val="87096"/>
              <a:buFont typeface="Segoe UI"/>
              <a:buAutoNum type="arabicPeriod" startAt="5"/>
              <a:tabLst>
                <a:tab pos="205104" algn="l"/>
              </a:tabLst>
            </a:pPr>
            <a:r>
              <a:rPr sz="1550" spc="-310" dirty="0"/>
              <a:t>트러블슈팅</a:t>
            </a:r>
            <a:r>
              <a:rPr sz="1550" spc="-150" dirty="0"/>
              <a:t> </a:t>
            </a:r>
            <a:r>
              <a:rPr sz="1550" spc="-310" dirty="0"/>
              <a:t>및</a:t>
            </a:r>
            <a:r>
              <a:rPr sz="1550" spc="-150" dirty="0"/>
              <a:t> </a:t>
            </a:r>
            <a:r>
              <a:rPr sz="1550" spc="-310" dirty="0"/>
              <a:t>연결</a:t>
            </a:r>
            <a:r>
              <a:rPr sz="1550" spc="-150" dirty="0"/>
              <a:t> </a:t>
            </a:r>
            <a:r>
              <a:rPr sz="1550" spc="-335" dirty="0"/>
              <a:t>테스트</a:t>
            </a:r>
            <a:endParaRPr sz="1550" dirty="0"/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50" spc="-260" dirty="0"/>
              <a:t>서브넷</a:t>
            </a:r>
            <a:r>
              <a:rPr sz="1350" spc="-114" dirty="0"/>
              <a:t> </a:t>
            </a:r>
            <a:r>
              <a:rPr sz="1350" spc="-260" dirty="0"/>
              <a:t>간</a:t>
            </a:r>
            <a:r>
              <a:rPr sz="1350" spc="-114" dirty="0"/>
              <a:t> </a:t>
            </a:r>
            <a:r>
              <a:rPr sz="1350" spc="-180" dirty="0"/>
              <a:t>통신</a:t>
            </a:r>
            <a:r>
              <a:rPr sz="1200" spc="-180" dirty="0">
                <a:latin typeface="Segoe UI"/>
                <a:cs typeface="Segoe UI"/>
              </a:rPr>
              <a:t>,</a:t>
            </a:r>
            <a:r>
              <a:rPr sz="1200" spc="10" dirty="0">
                <a:latin typeface="Segoe UI"/>
                <a:cs typeface="Segoe UI"/>
              </a:rPr>
              <a:t> </a:t>
            </a:r>
            <a:r>
              <a:rPr sz="1350" spc="-260" dirty="0"/>
              <a:t>외부</a:t>
            </a:r>
            <a:r>
              <a:rPr sz="1350" spc="-114" dirty="0"/>
              <a:t> </a:t>
            </a:r>
            <a:r>
              <a:rPr sz="1350" spc="-180" dirty="0"/>
              <a:t>접속</a:t>
            </a:r>
            <a:r>
              <a:rPr sz="1200" spc="-180" dirty="0">
                <a:latin typeface="Segoe UI"/>
                <a:cs typeface="Segoe UI"/>
              </a:rPr>
              <a:t>,</a:t>
            </a:r>
            <a:r>
              <a:rPr sz="1200" spc="10" dirty="0">
                <a:latin typeface="Segoe UI"/>
                <a:cs typeface="Segoe UI"/>
              </a:rPr>
              <a:t> </a:t>
            </a:r>
            <a:r>
              <a:rPr sz="1350" spc="-260" dirty="0"/>
              <a:t>보안</a:t>
            </a:r>
            <a:r>
              <a:rPr sz="1350" spc="-114" dirty="0"/>
              <a:t> </a:t>
            </a:r>
            <a:r>
              <a:rPr sz="1350" spc="-260" dirty="0"/>
              <a:t>규칙</a:t>
            </a:r>
            <a:r>
              <a:rPr sz="1350" spc="-110" dirty="0"/>
              <a:t> </a:t>
            </a:r>
            <a:r>
              <a:rPr sz="1350" spc="-260" dirty="0"/>
              <a:t>문제</a:t>
            </a:r>
            <a:r>
              <a:rPr sz="1350" spc="-114" dirty="0"/>
              <a:t> </a:t>
            </a:r>
            <a:r>
              <a:rPr sz="1350" spc="-260" dirty="0"/>
              <a:t>등</a:t>
            </a:r>
            <a:r>
              <a:rPr sz="1350" spc="-114" dirty="0"/>
              <a:t> </a:t>
            </a:r>
            <a:r>
              <a:rPr sz="1350" spc="-260" dirty="0"/>
              <a:t>일반적</a:t>
            </a:r>
            <a:r>
              <a:rPr sz="1350" spc="-114" dirty="0"/>
              <a:t> </a:t>
            </a:r>
            <a:r>
              <a:rPr sz="1350" spc="-260" dirty="0"/>
              <a:t>네트워크</a:t>
            </a:r>
            <a:r>
              <a:rPr sz="1350" spc="-114" dirty="0"/>
              <a:t> </a:t>
            </a:r>
            <a:r>
              <a:rPr sz="1350" spc="-260" dirty="0"/>
              <a:t>장애</a:t>
            </a:r>
            <a:r>
              <a:rPr sz="1350" spc="-114" dirty="0"/>
              <a:t> </a:t>
            </a:r>
            <a:r>
              <a:rPr sz="1350" spc="-260" dirty="0"/>
              <a:t>시나리오</a:t>
            </a:r>
            <a:r>
              <a:rPr sz="1350" spc="-114" dirty="0"/>
              <a:t> </a:t>
            </a:r>
            <a:r>
              <a:rPr sz="1350" spc="-285" dirty="0"/>
              <a:t>해결</a:t>
            </a:r>
            <a:endParaRPr sz="135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1974</Words>
  <Application>Microsoft Office PowerPoint</Application>
  <PresentationFormat>사용자 지정</PresentationFormat>
  <Paragraphs>248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Dotum</vt:lpstr>
      <vt:lpstr>Arial</vt:lpstr>
      <vt:lpstr>Segoe UI</vt:lpstr>
      <vt:lpstr>Office Theme</vt:lpstr>
      <vt:lpstr>클라우드 실무력 강화!  활용법(기초)</vt:lpstr>
      <vt:lpstr>전체 개요 및 학습 로드맵</vt:lpstr>
      <vt:lpstr>Chapter 1: IAM 통합 이해 실습 부서별 최소 권한 원칙 기반 IAM 설계 및 적용</vt:lpstr>
      <vt:lpstr>Chapter 1: IAM 통합 이해 실습 부서별 최소 권한 원칙 기반 IAM 설계 및 적용</vt:lpstr>
      <vt:lpstr>Chapter 2: 가상머신 서비스 실습 고가용성을 고려한 웹 서비스 인프라 구축</vt:lpstr>
      <vt:lpstr>Chapter 2: 가상머신 서비스 실습 고가용성을 고려한 웹 서비스 인프라 구축</vt:lpstr>
      <vt:lpstr>Chapter 3: 스토리지 서비스 실습 비용 효율적인 데이터 아카이빙 시스템 구축</vt:lpstr>
      <vt:lpstr>Chapter 3: 스토리지 서비스 실습 비용 효율적인 데이터 아카이빙 시스템 구축</vt:lpstr>
      <vt:lpstr>Chapter 4: 네트워크 서비스 실습 가이드 3-Tier 보안 웹 애플리케이션 아키텍처 구축 실습</vt:lpstr>
      <vt:lpstr>Chapter 4: 네트워크 서비스 실습 가이드 3-Tier 보안 웹 애플리케이션 아키텍처 구축 실습</vt:lpstr>
      <vt:lpstr>실습 체크리스트 및 평가 기준 각 Chapter별 핵심 성공 기준과 실습 결과 평가 방법</vt:lpstr>
      <vt:lpstr>트러블슈팅 가이드 및 종합 실습 시나리오 실습 중 자주 발생하는 문제 해결 및 멀티클라우드 환경 구축 방법</vt:lpstr>
      <vt:lpstr>트러블슈팅 가이드 및 종합 실습 시나리오 실습 중 자주 발생하는 문제 해결 및 멀티클라우드 환경 구축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jupyteronline@gmail.com</cp:lastModifiedBy>
  <cp:revision>4</cp:revision>
  <dcterms:created xsi:type="dcterms:W3CDTF">2025-08-27T11:03:20Z</dcterms:created>
  <dcterms:modified xsi:type="dcterms:W3CDTF">2025-08-27T23:57:49Z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2025-08-27T00:00:00Z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2025-08-27T00:00:00Z</vt:filetime>
  </property>
</Properties>
</file>