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15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</p:sldIdLst>
  <p:sldSz cx="12192000" cy="6856413"/>
  <p:notesSz cx="12192000" cy="12649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42" autoAdjust="0"/>
  </p:normalViewPr>
  <p:slideViewPr>
    <p:cSldViewPr>
      <p:cViewPr>
        <p:scale>
          <a:sx n="98" d="100"/>
          <a:sy n="98" d="100"/>
        </p:scale>
        <p:origin x="-54" y="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633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633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E2ABC-C275-469C-B4D5-7EA477BCA5AA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00288" y="1581150"/>
            <a:ext cx="7591425" cy="4268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6088063"/>
            <a:ext cx="9753600" cy="4979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2015788"/>
            <a:ext cx="5283200" cy="633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12015788"/>
            <a:ext cx="5283200" cy="633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59EB-49B8-436D-B312-087A9E346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432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859EB-49B8-436D-B312-087A9E346F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1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905000" cy="2381250"/>
          </a:xfrm>
          <a:custGeom>
            <a:avLst/>
            <a:gdLst/>
            <a:ahLst/>
            <a:cxnLst/>
            <a:rect l="l" t="t" r="r" b="b"/>
            <a:pathLst>
              <a:path w="1905000" h="2381250">
                <a:moveTo>
                  <a:pt x="493784" y="2381142"/>
                </a:moveTo>
                <a:lnTo>
                  <a:pt x="458715" y="2381142"/>
                </a:lnTo>
                <a:lnTo>
                  <a:pt x="441186" y="2380819"/>
                </a:lnTo>
                <a:lnTo>
                  <a:pt x="388636" y="2378560"/>
                </a:lnTo>
                <a:lnTo>
                  <a:pt x="336207" y="2374369"/>
                </a:lnTo>
                <a:lnTo>
                  <a:pt x="283968" y="2368252"/>
                </a:lnTo>
                <a:lnTo>
                  <a:pt x="231987" y="2360215"/>
                </a:lnTo>
                <a:lnTo>
                  <a:pt x="180338" y="2350270"/>
                </a:lnTo>
                <a:lnTo>
                  <a:pt x="129092" y="2338431"/>
                </a:lnTo>
                <a:lnTo>
                  <a:pt x="78316" y="2324715"/>
                </a:lnTo>
                <a:lnTo>
                  <a:pt x="28077" y="2309137"/>
                </a:lnTo>
                <a:lnTo>
                  <a:pt x="0" y="2299513"/>
                </a:lnTo>
                <a:lnTo>
                  <a:pt x="0" y="0"/>
                </a:lnTo>
                <a:lnTo>
                  <a:pt x="1541141" y="0"/>
                </a:lnTo>
                <a:lnTo>
                  <a:pt x="1546579" y="6074"/>
                </a:lnTo>
                <a:lnTo>
                  <a:pt x="1580688" y="46110"/>
                </a:lnTo>
                <a:lnTo>
                  <a:pt x="1613301" y="87374"/>
                </a:lnTo>
                <a:lnTo>
                  <a:pt x="1644374" y="129813"/>
                </a:lnTo>
                <a:lnTo>
                  <a:pt x="1673864" y="173367"/>
                </a:lnTo>
                <a:lnTo>
                  <a:pt x="1701729" y="217975"/>
                </a:lnTo>
                <a:lnTo>
                  <a:pt x="1727934" y="263578"/>
                </a:lnTo>
                <a:lnTo>
                  <a:pt x="1752444" y="310117"/>
                </a:lnTo>
                <a:lnTo>
                  <a:pt x="1775224" y="357527"/>
                </a:lnTo>
                <a:lnTo>
                  <a:pt x="1796242" y="405740"/>
                </a:lnTo>
                <a:lnTo>
                  <a:pt x="1815472" y="454695"/>
                </a:lnTo>
                <a:lnTo>
                  <a:pt x="1832888" y="504327"/>
                </a:lnTo>
                <a:lnTo>
                  <a:pt x="1848465" y="554566"/>
                </a:lnTo>
                <a:lnTo>
                  <a:pt x="1862181" y="605341"/>
                </a:lnTo>
                <a:lnTo>
                  <a:pt x="1874020" y="656588"/>
                </a:lnTo>
                <a:lnTo>
                  <a:pt x="1883965" y="708238"/>
                </a:lnTo>
                <a:lnTo>
                  <a:pt x="1892002" y="760218"/>
                </a:lnTo>
                <a:lnTo>
                  <a:pt x="1898120" y="812457"/>
                </a:lnTo>
                <a:lnTo>
                  <a:pt x="1902310" y="864886"/>
                </a:lnTo>
                <a:lnTo>
                  <a:pt x="1904569" y="917436"/>
                </a:lnTo>
                <a:lnTo>
                  <a:pt x="1904892" y="934965"/>
                </a:lnTo>
                <a:lnTo>
                  <a:pt x="1904892" y="970034"/>
                </a:lnTo>
                <a:lnTo>
                  <a:pt x="1903278" y="1022605"/>
                </a:lnTo>
                <a:lnTo>
                  <a:pt x="1899731" y="1075081"/>
                </a:lnTo>
                <a:lnTo>
                  <a:pt x="1894255" y="1127394"/>
                </a:lnTo>
                <a:lnTo>
                  <a:pt x="1886856" y="1179469"/>
                </a:lnTo>
                <a:lnTo>
                  <a:pt x="1877546" y="1231235"/>
                </a:lnTo>
                <a:lnTo>
                  <a:pt x="1866338" y="1282622"/>
                </a:lnTo>
                <a:lnTo>
                  <a:pt x="1853244" y="1333565"/>
                </a:lnTo>
                <a:lnTo>
                  <a:pt x="1838285" y="1383991"/>
                </a:lnTo>
                <a:lnTo>
                  <a:pt x="1821480" y="1433831"/>
                </a:lnTo>
                <a:lnTo>
                  <a:pt x="1802853" y="1483017"/>
                </a:lnTo>
                <a:lnTo>
                  <a:pt x="1782426" y="1531488"/>
                </a:lnTo>
                <a:lnTo>
                  <a:pt x="1760230" y="1579173"/>
                </a:lnTo>
                <a:lnTo>
                  <a:pt x="1736294" y="1626007"/>
                </a:lnTo>
                <a:lnTo>
                  <a:pt x="1710651" y="1671929"/>
                </a:lnTo>
                <a:lnTo>
                  <a:pt x="1683334" y="1716877"/>
                </a:lnTo>
                <a:lnTo>
                  <a:pt x="1654381" y="1760790"/>
                </a:lnTo>
                <a:lnTo>
                  <a:pt x="1623832" y="1803605"/>
                </a:lnTo>
                <a:lnTo>
                  <a:pt x="1591729" y="1845266"/>
                </a:lnTo>
                <a:lnTo>
                  <a:pt x="1558111" y="1885720"/>
                </a:lnTo>
                <a:lnTo>
                  <a:pt x="1523028" y="1924909"/>
                </a:lnTo>
                <a:lnTo>
                  <a:pt x="1486528" y="1962778"/>
                </a:lnTo>
                <a:lnTo>
                  <a:pt x="1448659" y="1999278"/>
                </a:lnTo>
                <a:lnTo>
                  <a:pt x="1409470" y="2034361"/>
                </a:lnTo>
                <a:lnTo>
                  <a:pt x="1369016" y="2067978"/>
                </a:lnTo>
                <a:lnTo>
                  <a:pt x="1327355" y="2100082"/>
                </a:lnTo>
                <a:lnTo>
                  <a:pt x="1284540" y="2130630"/>
                </a:lnTo>
                <a:lnTo>
                  <a:pt x="1240627" y="2159584"/>
                </a:lnTo>
                <a:lnTo>
                  <a:pt x="1195679" y="2186901"/>
                </a:lnTo>
                <a:lnTo>
                  <a:pt x="1149757" y="2212544"/>
                </a:lnTo>
                <a:lnTo>
                  <a:pt x="1102923" y="2236480"/>
                </a:lnTo>
                <a:lnTo>
                  <a:pt x="1055238" y="2258676"/>
                </a:lnTo>
                <a:lnTo>
                  <a:pt x="1006767" y="2279103"/>
                </a:lnTo>
                <a:lnTo>
                  <a:pt x="957581" y="2297730"/>
                </a:lnTo>
                <a:lnTo>
                  <a:pt x="907742" y="2314535"/>
                </a:lnTo>
                <a:lnTo>
                  <a:pt x="857315" y="2329494"/>
                </a:lnTo>
                <a:lnTo>
                  <a:pt x="806372" y="2342587"/>
                </a:lnTo>
                <a:lnTo>
                  <a:pt x="754985" y="2353796"/>
                </a:lnTo>
                <a:lnTo>
                  <a:pt x="703219" y="2363106"/>
                </a:lnTo>
                <a:lnTo>
                  <a:pt x="651144" y="2370504"/>
                </a:lnTo>
                <a:lnTo>
                  <a:pt x="598831" y="2375981"/>
                </a:lnTo>
                <a:lnTo>
                  <a:pt x="546355" y="2379528"/>
                </a:lnTo>
                <a:lnTo>
                  <a:pt x="493784" y="2381142"/>
                </a:lnTo>
                <a:close/>
              </a:path>
            </a:pathLst>
          </a:custGeom>
          <a:solidFill>
            <a:srgbClr val="4F37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763320" y="952571"/>
            <a:ext cx="1428750" cy="1905000"/>
          </a:xfrm>
          <a:custGeom>
            <a:avLst/>
            <a:gdLst/>
            <a:ahLst/>
            <a:cxnLst/>
            <a:rect l="l" t="t" r="r" b="b"/>
            <a:pathLst>
              <a:path w="1428750" h="1905000">
                <a:moveTo>
                  <a:pt x="964117" y="1904856"/>
                </a:moveTo>
                <a:lnTo>
                  <a:pt x="940738" y="1904856"/>
                </a:lnTo>
                <a:lnTo>
                  <a:pt x="917369" y="1904282"/>
                </a:lnTo>
                <a:lnTo>
                  <a:pt x="870707" y="1901415"/>
                </a:lnTo>
                <a:lnTo>
                  <a:pt x="824242" y="1896262"/>
                </a:lnTo>
                <a:lnTo>
                  <a:pt x="778083" y="1888835"/>
                </a:lnTo>
                <a:lnTo>
                  <a:pt x="732345" y="1879153"/>
                </a:lnTo>
                <a:lnTo>
                  <a:pt x="687138" y="1867238"/>
                </a:lnTo>
                <a:lnTo>
                  <a:pt x="642568" y="1853118"/>
                </a:lnTo>
                <a:lnTo>
                  <a:pt x="598747" y="1836829"/>
                </a:lnTo>
                <a:lnTo>
                  <a:pt x="555777" y="1818410"/>
                </a:lnTo>
                <a:lnTo>
                  <a:pt x="513764" y="1797904"/>
                </a:lnTo>
                <a:lnTo>
                  <a:pt x="472807" y="1775362"/>
                </a:lnTo>
                <a:lnTo>
                  <a:pt x="433005" y="1750837"/>
                </a:lnTo>
                <a:lnTo>
                  <a:pt x="394454" y="1724388"/>
                </a:lnTo>
                <a:lnTo>
                  <a:pt x="357248" y="1696080"/>
                </a:lnTo>
                <a:lnTo>
                  <a:pt x="321475" y="1665980"/>
                </a:lnTo>
                <a:lnTo>
                  <a:pt x="287223" y="1634162"/>
                </a:lnTo>
                <a:lnTo>
                  <a:pt x="254575" y="1600701"/>
                </a:lnTo>
                <a:lnTo>
                  <a:pt x="223606" y="1565678"/>
                </a:lnTo>
                <a:lnTo>
                  <a:pt x="194392" y="1529177"/>
                </a:lnTo>
                <a:lnTo>
                  <a:pt x="167005" y="1491287"/>
                </a:lnTo>
                <a:lnTo>
                  <a:pt x="141510" y="1452100"/>
                </a:lnTo>
                <a:lnTo>
                  <a:pt x="117970" y="1411708"/>
                </a:lnTo>
                <a:lnTo>
                  <a:pt x="96438" y="1370210"/>
                </a:lnTo>
                <a:lnTo>
                  <a:pt x="76971" y="1327706"/>
                </a:lnTo>
                <a:lnTo>
                  <a:pt x="59612" y="1284297"/>
                </a:lnTo>
                <a:lnTo>
                  <a:pt x="44404" y="1240089"/>
                </a:lnTo>
                <a:lnTo>
                  <a:pt x="31383" y="1195188"/>
                </a:lnTo>
                <a:lnTo>
                  <a:pt x="20580" y="1149702"/>
                </a:lnTo>
                <a:lnTo>
                  <a:pt x="12022" y="1103741"/>
                </a:lnTo>
                <a:lnTo>
                  <a:pt x="5730" y="1057415"/>
                </a:lnTo>
                <a:lnTo>
                  <a:pt x="1720" y="1010836"/>
                </a:lnTo>
                <a:lnTo>
                  <a:pt x="0" y="964117"/>
                </a:lnTo>
                <a:lnTo>
                  <a:pt x="0" y="940738"/>
                </a:lnTo>
                <a:lnTo>
                  <a:pt x="1720" y="894019"/>
                </a:lnTo>
                <a:lnTo>
                  <a:pt x="5730" y="847440"/>
                </a:lnTo>
                <a:lnTo>
                  <a:pt x="12022" y="801114"/>
                </a:lnTo>
                <a:lnTo>
                  <a:pt x="20580" y="755153"/>
                </a:lnTo>
                <a:lnTo>
                  <a:pt x="31383" y="709667"/>
                </a:lnTo>
                <a:lnTo>
                  <a:pt x="44404" y="664766"/>
                </a:lnTo>
                <a:lnTo>
                  <a:pt x="59613" y="620558"/>
                </a:lnTo>
                <a:lnTo>
                  <a:pt x="76971" y="577149"/>
                </a:lnTo>
                <a:lnTo>
                  <a:pt x="96438" y="534645"/>
                </a:lnTo>
                <a:lnTo>
                  <a:pt x="117970" y="493147"/>
                </a:lnTo>
                <a:lnTo>
                  <a:pt x="141510" y="452755"/>
                </a:lnTo>
                <a:lnTo>
                  <a:pt x="167005" y="413567"/>
                </a:lnTo>
                <a:lnTo>
                  <a:pt x="194392" y="375678"/>
                </a:lnTo>
                <a:lnTo>
                  <a:pt x="223605" y="339177"/>
                </a:lnTo>
                <a:lnTo>
                  <a:pt x="254574" y="304154"/>
                </a:lnTo>
                <a:lnTo>
                  <a:pt x="287223" y="270693"/>
                </a:lnTo>
                <a:lnTo>
                  <a:pt x="321475" y="238875"/>
                </a:lnTo>
                <a:lnTo>
                  <a:pt x="357248" y="208775"/>
                </a:lnTo>
                <a:lnTo>
                  <a:pt x="394454" y="180467"/>
                </a:lnTo>
                <a:lnTo>
                  <a:pt x="433005" y="154018"/>
                </a:lnTo>
                <a:lnTo>
                  <a:pt x="472807" y="129493"/>
                </a:lnTo>
                <a:lnTo>
                  <a:pt x="513764" y="106951"/>
                </a:lnTo>
                <a:lnTo>
                  <a:pt x="555777" y="86445"/>
                </a:lnTo>
                <a:lnTo>
                  <a:pt x="598747" y="68025"/>
                </a:lnTo>
                <a:lnTo>
                  <a:pt x="642568" y="51737"/>
                </a:lnTo>
                <a:lnTo>
                  <a:pt x="687138" y="37617"/>
                </a:lnTo>
                <a:lnTo>
                  <a:pt x="732345" y="25702"/>
                </a:lnTo>
                <a:lnTo>
                  <a:pt x="778083" y="16020"/>
                </a:lnTo>
                <a:lnTo>
                  <a:pt x="824241" y="8593"/>
                </a:lnTo>
                <a:lnTo>
                  <a:pt x="870707" y="3440"/>
                </a:lnTo>
                <a:lnTo>
                  <a:pt x="917369" y="573"/>
                </a:lnTo>
                <a:lnTo>
                  <a:pt x="964117" y="0"/>
                </a:lnTo>
                <a:lnTo>
                  <a:pt x="987485" y="573"/>
                </a:lnTo>
                <a:lnTo>
                  <a:pt x="1034149" y="3440"/>
                </a:lnTo>
                <a:lnTo>
                  <a:pt x="1080615" y="8593"/>
                </a:lnTo>
                <a:lnTo>
                  <a:pt x="1126772" y="16020"/>
                </a:lnTo>
                <a:lnTo>
                  <a:pt x="1172509" y="25702"/>
                </a:lnTo>
                <a:lnTo>
                  <a:pt x="1217717" y="37617"/>
                </a:lnTo>
                <a:lnTo>
                  <a:pt x="1262285" y="51737"/>
                </a:lnTo>
                <a:lnTo>
                  <a:pt x="1306106" y="68025"/>
                </a:lnTo>
                <a:lnTo>
                  <a:pt x="1349076" y="86445"/>
                </a:lnTo>
                <a:lnTo>
                  <a:pt x="1391091" y="106951"/>
                </a:lnTo>
                <a:lnTo>
                  <a:pt x="1428679" y="127557"/>
                </a:lnTo>
                <a:lnTo>
                  <a:pt x="1428679" y="1777298"/>
                </a:lnTo>
                <a:lnTo>
                  <a:pt x="1391091" y="1797904"/>
                </a:lnTo>
                <a:lnTo>
                  <a:pt x="1349076" y="1818410"/>
                </a:lnTo>
                <a:lnTo>
                  <a:pt x="1306106" y="1836829"/>
                </a:lnTo>
                <a:lnTo>
                  <a:pt x="1262285" y="1853118"/>
                </a:lnTo>
                <a:lnTo>
                  <a:pt x="1217717" y="1867238"/>
                </a:lnTo>
                <a:lnTo>
                  <a:pt x="1172510" y="1879153"/>
                </a:lnTo>
                <a:lnTo>
                  <a:pt x="1126772" y="1888835"/>
                </a:lnTo>
                <a:lnTo>
                  <a:pt x="1080615" y="1896262"/>
                </a:lnTo>
                <a:lnTo>
                  <a:pt x="1034149" y="1901415"/>
                </a:lnTo>
                <a:lnTo>
                  <a:pt x="987485" y="1904282"/>
                </a:lnTo>
                <a:lnTo>
                  <a:pt x="964117" y="1904856"/>
                </a:lnTo>
                <a:close/>
              </a:path>
            </a:pathLst>
          </a:custGeom>
          <a:solidFill>
            <a:srgbClr val="DDD8F6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53249" y="4952999"/>
            <a:ext cx="3333750" cy="1905000"/>
          </a:xfrm>
          <a:custGeom>
            <a:avLst/>
            <a:gdLst/>
            <a:ahLst/>
            <a:cxnLst/>
            <a:rect l="l" t="t" r="r" b="b"/>
            <a:pathLst>
              <a:path w="3333750" h="1905000">
                <a:moveTo>
                  <a:pt x="3316624" y="1905000"/>
                </a:moveTo>
                <a:lnTo>
                  <a:pt x="17124" y="1905000"/>
                </a:lnTo>
                <a:lnTo>
                  <a:pt x="15164" y="1891202"/>
                </a:lnTo>
                <a:lnTo>
                  <a:pt x="10156" y="1850602"/>
                </a:lnTo>
                <a:lnTo>
                  <a:pt x="6146" y="1809886"/>
                </a:lnTo>
                <a:lnTo>
                  <a:pt x="3137" y="1769090"/>
                </a:lnTo>
                <a:lnTo>
                  <a:pt x="1129" y="1728225"/>
                </a:lnTo>
                <a:lnTo>
                  <a:pt x="125" y="1687331"/>
                </a:lnTo>
                <a:lnTo>
                  <a:pt x="0" y="1666874"/>
                </a:lnTo>
                <a:lnTo>
                  <a:pt x="125" y="1646418"/>
                </a:lnTo>
                <a:lnTo>
                  <a:pt x="1129" y="1605523"/>
                </a:lnTo>
                <a:lnTo>
                  <a:pt x="3137" y="1564659"/>
                </a:lnTo>
                <a:lnTo>
                  <a:pt x="6146" y="1523863"/>
                </a:lnTo>
                <a:lnTo>
                  <a:pt x="10156" y="1483146"/>
                </a:lnTo>
                <a:lnTo>
                  <a:pt x="15163" y="1442546"/>
                </a:lnTo>
                <a:lnTo>
                  <a:pt x="21166" y="1402076"/>
                </a:lnTo>
                <a:lnTo>
                  <a:pt x="28160" y="1361771"/>
                </a:lnTo>
                <a:lnTo>
                  <a:pt x="36142" y="1321644"/>
                </a:lnTo>
                <a:lnTo>
                  <a:pt x="45104" y="1281730"/>
                </a:lnTo>
                <a:lnTo>
                  <a:pt x="55046" y="1242044"/>
                </a:lnTo>
                <a:lnTo>
                  <a:pt x="65957" y="1202618"/>
                </a:lnTo>
                <a:lnTo>
                  <a:pt x="77833" y="1163467"/>
                </a:lnTo>
                <a:lnTo>
                  <a:pt x="90664" y="1124625"/>
                </a:lnTo>
                <a:lnTo>
                  <a:pt x="104448" y="1086103"/>
                </a:lnTo>
                <a:lnTo>
                  <a:pt x="119170" y="1047936"/>
                </a:lnTo>
                <a:lnTo>
                  <a:pt x="134827" y="1010137"/>
                </a:lnTo>
                <a:lnTo>
                  <a:pt x="151404" y="972740"/>
                </a:lnTo>
                <a:lnTo>
                  <a:pt x="168897" y="935755"/>
                </a:lnTo>
                <a:lnTo>
                  <a:pt x="187289" y="899216"/>
                </a:lnTo>
                <a:lnTo>
                  <a:pt x="206575" y="863133"/>
                </a:lnTo>
                <a:lnTo>
                  <a:pt x="226738" y="827540"/>
                </a:lnTo>
                <a:lnTo>
                  <a:pt x="247771" y="792448"/>
                </a:lnTo>
                <a:lnTo>
                  <a:pt x="269657" y="757888"/>
                </a:lnTo>
                <a:lnTo>
                  <a:pt x="292387" y="723869"/>
                </a:lnTo>
                <a:lnTo>
                  <a:pt x="315942" y="690424"/>
                </a:lnTo>
                <a:lnTo>
                  <a:pt x="340315" y="657562"/>
                </a:lnTo>
                <a:lnTo>
                  <a:pt x="365482" y="625313"/>
                </a:lnTo>
                <a:lnTo>
                  <a:pt x="391437" y="593687"/>
                </a:lnTo>
                <a:lnTo>
                  <a:pt x="418157" y="562711"/>
                </a:lnTo>
                <a:lnTo>
                  <a:pt x="445632" y="532396"/>
                </a:lnTo>
                <a:lnTo>
                  <a:pt x="473839" y="502770"/>
                </a:lnTo>
                <a:lnTo>
                  <a:pt x="502769" y="473839"/>
                </a:lnTo>
                <a:lnTo>
                  <a:pt x="532396" y="445632"/>
                </a:lnTo>
                <a:lnTo>
                  <a:pt x="562711" y="418156"/>
                </a:lnTo>
                <a:lnTo>
                  <a:pt x="593686" y="391437"/>
                </a:lnTo>
                <a:lnTo>
                  <a:pt x="625312" y="365482"/>
                </a:lnTo>
                <a:lnTo>
                  <a:pt x="657561" y="340315"/>
                </a:lnTo>
                <a:lnTo>
                  <a:pt x="690423" y="315942"/>
                </a:lnTo>
                <a:lnTo>
                  <a:pt x="723868" y="292388"/>
                </a:lnTo>
                <a:lnTo>
                  <a:pt x="757887" y="269658"/>
                </a:lnTo>
                <a:lnTo>
                  <a:pt x="792447" y="247773"/>
                </a:lnTo>
                <a:lnTo>
                  <a:pt x="827540" y="226739"/>
                </a:lnTo>
                <a:lnTo>
                  <a:pt x="863133" y="206576"/>
                </a:lnTo>
                <a:lnTo>
                  <a:pt x="899215" y="187290"/>
                </a:lnTo>
                <a:lnTo>
                  <a:pt x="935754" y="168897"/>
                </a:lnTo>
                <a:lnTo>
                  <a:pt x="972739" y="151404"/>
                </a:lnTo>
                <a:lnTo>
                  <a:pt x="1010137" y="134827"/>
                </a:lnTo>
                <a:lnTo>
                  <a:pt x="1047936" y="119170"/>
                </a:lnTo>
                <a:lnTo>
                  <a:pt x="1086102" y="104448"/>
                </a:lnTo>
                <a:lnTo>
                  <a:pt x="1124623" y="90665"/>
                </a:lnTo>
                <a:lnTo>
                  <a:pt x="1163466" y="77833"/>
                </a:lnTo>
                <a:lnTo>
                  <a:pt x="1202618" y="65957"/>
                </a:lnTo>
                <a:lnTo>
                  <a:pt x="1242043" y="55046"/>
                </a:lnTo>
                <a:lnTo>
                  <a:pt x="1281730" y="45105"/>
                </a:lnTo>
                <a:lnTo>
                  <a:pt x="1321644" y="36142"/>
                </a:lnTo>
                <a:lnTo>
                  <a:pt x="1361770" y="28160"/>
                </a:lnTo>
                <a:lnTo>
                  <a:pt x="1402075" y="21167"/>
                </a:lnTo>
                <a:lnTo>
                  <a:pt x="1442546" y="15164"/>
                </a:lnTo>
                <a:lnTo>
                  <a:pt x="1483146" y="10156"/>
                </a:lnTo>
                <a:lnTo>
                  <a:pt x="1523863" y="6146"/>
                </a:lnTo>
                <a:lnTo>
                  <a:pt x="1564659" y="3137"/>
                </a:lnTo>
                <a:lnTo>
                  <a:pt x="1605523" y="1129"/>
                </a:lnTo>
                <a:lnTo>
                  <a:pt x="1646417" y="125"/>
                </a:lnTo>
                <a:lnTo>
                  <a:pt x="1666874" y="0"/>
                </a:lnTo>
                <a:lnTo>
                  <a:pt x="1687331" y="125"/>
                </a:lnTo>
                <a:lnTo>
                  <a:pt x="1728226" y="1129"/>
                </a:lnTo>
                <a:lnTo>
                  <a:pt x="1769090" y="3137"/>
                </a:lnTo>
                <a:lnTo>
                  <a:pt x="1809886" y="6146"/>
                </a:lnTo>
                <a:lnTo>
                  <a:pt x="1850602" y="10156"/>
                </a:lnTo>
                <a:lnTo>
                  <a:pt x="1891202" y="15163"/>
                </a:lnTo>
                <a:lnTo>
                  <a:pt x="1931672" y="21167"/>
                </a:lnTo>
                <a:lnTo>
                  <a:pt x="1971977" y="28160"/>
                </a:lnTo>
                <a:lnTo>
                  <a:pt x="2012104" y="36142"/>
                </a:lnTo>
                <a:lnTo>
                  <a:pt x="2052017" y="45105"/>
                </a:lnTo>
                <a:lnTo>
                  <a:pt x="2091704" y="55046"/>
                </a:lnTo>
                <a:lnTo>
                  <a:pt x="2131130" y="65957"/>
                </a:lnTo>
                <a:lnTo>
                  <a:pt x="2170281" y="77833"/>
                </a:lnTo>
                <a:lnTo>
                  <a:pt x="2209123" y="90665"/>
                </a:lnTo>
                <a:lnTo>
                  <a:pt x="2247645" y="104448"/>
                </a:lnTo>
                <a:lnTo>
                  <a:pt x="2285811" y="119170"/>
                </a:lnTo>
                <a:lnTo>
                  <a:pt x="2323610" y="134827"/>
                </a:lnTo>
                <a:lnTo>
                  <a:pt x="2361008" y="151404"/>
                </a:lnTo>
                <a:lnTo>
                  <a:pt x="2397993" y="168897"/>
                </a:lnTo>
                <a:lnTo>
                  <a:pt x="2434533" y="187290"/>
                </a:lnTo>
                <a:lnTo>
                  <a:pt x="2470615" y="206576"/>
                </a:lnTo>
                <a:lnTo>
                  <a:pt x="2506208" y="226739"/>
                </a:lnTo>
                <a:lnTo>
                  <a:pt x="2541301" y="247773"/>
                </a:lnTo>
                <a:lnTo>
                  <a:pt x="2575861" y="269658"/>
                </a:lnTo>
                <a:lnTo>
                  <a:pt x="2609879" y="292388"/>
                </a:lnTo>
                <a:lnTo>
                  <a:pt x="2643325" y="315942"/>
                </a:lnTo>
                <a:lnTo>
                  <a:pt x="2676187" y="340315"/>
                </a:lnTo>
                <a:lnTo>
                  <a:pt x="2708436" y="365482"/>
                </a:lnTo>
                <a:lnTo>
                  <a:pt x="2740062" y="391437"/>
                </a:lnTo>
                <a:lnTo>
                  <a:pt x="2771037" y="418156"/>
                </a:lnTo>
                <a:lnTo>
                  <a:pt x="2801351" y="445632"/>
                </a:lnTo>
                <a:lnTo>
                  <a:pt x="2830978" y="473839"/>
                </a:lnTo>
                <a:lnTo>
                  <a:pt x="2859909" y="502770"/>
                </a:lnTo>
                <a:lnTo>
                  <a:pt x="2888116" y="532396"/>
                </a:lnTo>
                <a:lnTo>
                  <a:pt x="2915592" y="562711"/>
                </a:lnTo>
                <a:lnTo>
                  <a:pt x="2942311" y="593687"/>
                </a:lnTo>
                <a:lnTo>
                  <a:pt x="2968265" y="625313"/>
                </a:lnTo>
                <a:lnTo>
                  <a:pt x="2993432" y="657562"/>
                </a:lnTo>
                <a:lnTo>
                  <a:pt x="3017804" y="690424"/>
                </a:lnTo>
                <a:lnTo>
                  <a:pt x="3041358" y="723869"/>
                </a:lnTo>
                <a:lnTo>
                  <a:pt x="3064089" y="757887"/>
                </a:lnTo>
                <a:lnTo>
                  <a:pt x="3085973" y="792447"/>
                </a:lnTo>
                <a:lnTo>
                  <a:pt x="3107007" y="827540"/>
                </a:lnTo>
                <a:lnTo>
                  <a:pt x="3127170" y="863133"/>
                </a:lnTo>
                <a:lnTo>
                  <a:pt x="3146457" y="899216"/>
                </a:lnTo>
                <a:lnTo>
                  <a:pt x="3164849" y="935755"/>
                </a:lnTo>
                <a:lnTo>
                  <a:pt x="3182342" y="972740"/>
                </a:lnTo>
                <a:lnTo>
                  <a:pt x="3198919" y="1010137"/>
                </a:lnTo>
                <a:lnTo>
                  <a:pt x="3214577" y="1047936"/>
                </a:lnTo>
                <a:lnTo>
                  <a:pt x="3229299" y="1086103"/>
                </a:lnTo>
                <a:lnTo>
                  <a:pt x="3243083" y="1124625"/>
                </a:lnTo>
                <a:lnTo>
                  <a:pt x="3255915" y="1163467"/>
                </a:lnTo>
                <a:lnTo>
                  <a:pt x="3267792" y="1202618"/>
                </a:lnTo>
                <a:lnTo>
                  <a:pt x="3278701" y="1242044"/>
                </a:lnTo>
                <a:lnTo>
                  <a:pt x="3288642" y="1281730"/>
                </a:lnTo>
                <a:lnTo>
                  <a:pt x="3297606" y="1321644"/>
                </a:lnTo>
                <a:lnTo>
                  <a:pt x="3305588" y="1361771"/>
                </a:lnTo>
                <a:lnTo>
                  <a:pt x="3312582" y="1402076"/>
                </a:lnTo>
                <a:lnTo>
                  <a:pt x="3318585" y="1442546"/>
                </a:lnTo>
                <a:lnTo>
                  <a:pt x="3323593" y="1483146"/>
                </a:lnTo>
                <a:lnTo>
                  <a:pt x="3327603" y="1523863"/>
                </a:lnTo>
                <a:lnTo>
                  <a:pt x="3330612" y="1564659"/>
                </a:lnTo>
                <a:lnTo>
                  <a:pt x="3332619" y="1605523"/>
                </a:lnTo>
                <a:lnTo>
                  <a:pt x="3333624" y="1646418"/>
                </a:lnTo>
                <a:lnTo>
                  <a:pt x="3333749" y="1666874"/>
                </a:lnTo>
                <a:lnTo>
                  <a:pt x="3333624" y="1687331"/>
                </a:lnTo>
                <a:lnTo>
                  <a:pt x="3332619" y="1728226"/>
                </a:lnTo>
                <a:lnTo>
                  <a:pt x="3330612" y="1769090"/>
                </a:lnTo>
                <a:lnTo>
                  <a:pt x="3327603" y="1809887"/>
                </a:lnTo>
                <a:lnTo>
                  <a:pt x="3323593" y="1850603"/>
                </a:lnTo>
                <a:lnTo>
                  <a:pt x="3318585" y="1891203"/>
                </a:lnTo>
                <a:lnTo>
                  <a:pt x="3316624" y="1905000"/>
                </a:lnTo>
                <a:close/>
              </a:path>
            </a:pathLst>
          </a:custGeom>
          <a:solidFill>
            <a:srgbClr val="4F37A6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381249" y="571499"/>
            <a:ext cx="1714500" cy="1714500"/>
          </a:xfrm>
          <a:custGeom>
            <a:avLst/>
            <a:gdLst/>
            <a:ahLst/>
            <a:cxnLst/>
            <a:rect l="l" t="t" r="r" b="b"/>
            <a:pathLst>
              <a:path w="1714500" h="1714500">
                <a:moveTo>
                  <a:pt x="857249" y="1714499"/>
                </a:moveTo>
                <a:lnTo>
                  <a:pt x="815186" y="1713467"/>
                </a:lnTo>
                <a:lnTo>
                  <a:pt x="773224" y="1710371"/>
                </a:lnTo>
                <a:lnTo>
                  <a:pt x="731464" y="1705221"/>
                </a:lnTo>
                <a:lnTo>
                  <a:pt x="690008" y="1698027"/>
                </a:lnTo>
                <a:lnTo>
                  <a:pt x="648954" y="1688809"/>
                </a:lnTo>
                <a:lnTo>
                  <a:pt x="608403" y="1677586"/>
                </a:lnTo>
                <a:lnTo>
                  <a:pt x="568450" y="1664388"/>
                </a:lnTo>
                <a:lnTo>
                  <a:pt x="529194" y="1649245"/>
                </a:lnTo>
                <a:lnTo>
                  <a:pt x="490727" y="1632194"/>
                </a:lnTo>
                <a:lnTo>
                  <a:pt x="453144" y="1613276"/>
                </a:lnTo>
                <a:lnTo>
                  <a:pt x="416534" y="1592537"/>
                </a:lnTo>
                <a:lnTo>
                  <a:pt x="380986" y="1570026"/>
                </a:lnTo>
                <a:lnTo>
                  <a:pt x="346586" y="1545799"/>
                </a:lnTo>
                <a:lnTo>
                  <a:pt x="313416" y="1519912"/>
                </a:lnTo>
                <a:lnTo>
                  <a:pt x="281555" y="1492430"/>
                </a:lnTo>
                <a:lnTo>
                  <a:pt x="251082" y="1463417"/>
                </a:lnTo>
                <a:lnTo>
                  <a:pt x="222069" y="1432943"/>
                </a:lnTo>
                <a:lnTo>
                  <a:pt x="194586" y="1401083"/>
                </a:lnTo>
                <a:lnTo>
                  <a:pt x="168699" y="1367912"/>
                </a:lnTo>
                <a:lnTo>
                  <a:pt x="144471" y="1333512"/>
                </a:lnTo>
                <a:lnTo>
                  <a:pt x="121961" y="1297964"/>
                </a:lnTo>
                <a:lnTo>
                  <a:pt x="101222" y="1261354"/>
                </a:lnTo>
                <a:lnTo>
                  <a:pt x="82304" y="1223771"/>
                </a:lnTo>
                <a:lnTo>
                  <a:pt x="65253" y="1185305"/>
                </a:lnTo>
                <a:lnTo>
                  <a:pt x="50111" y="1146048"/>
                </a:lnTo>
                <a:lnTo>
                  <a:pt x="36912" y="1106096"/>
                </a:lnTo>
                <a:lnTo>
                  <a:pt x="25690" y="1065544"/>
                </a:lnTo>
                <a:lnTo>
                  <a:pt x="16471" y="1024491"/>
                </a:lnTo>
                <a:lnTo>
                  <a:pt x="9278" y="983034"/>
                </a:lnTo>
                <a:lnTo>
                  <a:pt x="4127" y="941275"/>
                </a:lnTo>
                <a:lnTo>
                  <a:pt x="1032" y="899313"/>
                </a:lnTo>
                <a:lnTo>
                  <a:pt x="0" y="857249"/>
                </a:lnTo>
                <a:lnTo>
                  <a:pt x="257" y="836211"/>
                </a:lnTo>
                <a:lnTo>
                  <a:pt x="2322" y="794186"/>
                </a:lnTo>
                <a:lnTo>
                  <a:pt x="6446" y="752313"/>
                </a:lnTo>
                <a:lnTo>
                  <a:pt x="12620" y="710692"/>
                </a:lnTo>
                <a:lnTo>
                  <a:pt x="20828" y="669425"/>
                </a:lnTo>
                <a:lnTo>
                  <a:pt x="31052" y="628610"/>
                </a:lnTo>
                <a:lnTo>
                  <a:pt x="43266" y="588346"/>
                </a:lnTo>
                <a:lnTo>
                  <a:pt x="57441" y="548729"/>
                </a:lnTo>
                <a:lnTo>
                  <a:pt x="73543" y="509856"/>
                </a:lnTo>
                <a:lnTo>
                  <a:pt x="91532" y="471820"/>
                </a:lnTo>
                <a:lnTo>
                  <a:pt x="111367" y="434712"/>
                </a:lnTo>
                <a:lnTo>
                  <a:pt x="132998" y="398623"/>
                </a:lnTo>
                <a:lnTo>
                  <a:pt x="156374" y="363638"/>
                </a:lnTo>
                <a:lnTo>
                  <a:pt x="181439" y="329842"/>
                </a:lnTo>
                <a:lnTo>
                  <a:pt x="208132" y="297317"/>
                </a:lnTo>
                <a:lnTo>
                  <a:pt x="236388" y="266141"/>
                </a:lnTo>
                <a:lnTo>
                  <a:pt x="266140" y="236389"/>
                </a:lnTo>
                <a:lnTo>
                  <a:pt x="297317" y="208132"/>
                </a:lnTo>
                <a:lnTo>
                  <a:pt x="329842" y="181439"/>
                </a:lnTo>
                <a:lnTo>
                  <a:pt x="363638" y="156375"/>
                </a:lnTo>
                <a:lnTo>
                  <a:pt x="398622" y="132999"/>
                </a:lnTo>
                <a:lnTo>
                  <a:pt x="434712" y="111367"/>
                </a:lnTo>
                <a:lnTo>
                  <a:pt x="471820" y="91533"/>
                </a:lnTo>
                <a:lnTo>
                  <a:pt x="509856" y="73543"/>
                </a:lnTo>
                <a:lnTo>
                  <a:pt x="548729" y="57441"/>
                </a:lnTo>
                <a:lnTo>
                  <a:pt x="588345" y="43266"/>
                </a:lnTo>
                <a:lnTo>
                  <a:pt x="628610" y="31052"/>
                </a:lnTo>
                <a:lnTo>
                  <a:pt x="669424" y="20829"/>
                </a:lnTo>
                <a:lnTo>
                  <a:pt x="710692" y="12620"/>
                </a:lnTo>
                <a:lnTo>
                  <a:pt x="752313" y="6446"/>
                </a:lnTo>
                <a:lnTo>
                  <a:pt x="794186" y="2322"/>
                </a:lnTo>
                <a:lnTo>
                  <a:pt x="836211" y="258"/>
                </a:lnTo>
                <a:lnTo>
                  <a:pt x="857249" y="0"/>
                </a:lnTo>
                <a:lnTo>
                  <a:pt x="878287" y="258"/>
                </a:lnTo>
                <a:lnTo>
                  <a:pt x="920312" y="2322"/>
                </a:lnTo>
                <a:lnTo>
                  <a:pt x="962186" y="6446"/>
                </a:lnTo>
                <a:lnTo>
                  <a:pt x="1003806" y="12620"/>
                </a:lnTo>
                <a:lnTo>
                  <a:pt x="1045074" y="20829"/>
                </a:lnTo>
                <a:lnTo>
                  <a:pt x="1085889" y="31052"/>
                </a:lnTo>
                <a:lnTo>
                  <a:pt x="1126153" y="43266"/>
                </a:lnTo>
                <a:lnTo>
                  <a:pt x="1165769" y="57441"/>
                </a:lnTo>
                <a:lnTo>
                  <a:pt x="1204642" y="73543"/>
                </a:lnTo>
                <a:lnTo>
                  <a:pt x="1242679" y="91533"/>
                </a:lnTo>
                <a:lnTo>
                  <a:pt x="1279786" y="111367"/>
                </a:lnTo>
                <a:lnTo>
                  <a:pt x="1315876" y="132999"/>
                </a:lnTo>
                <a:lnTo>
                  <a:pt x="1350861" y="156375"/>
                </a:lnTo>
                <a:lnTo>
                  <a:pt x="1384657" y="181439"/>
                </a:lnTo>
                <a:lnTo>
                  <a:pt x="1417182" y="208132"/>
                </a:lnTo>
                <a:lnTo>
                  <a:pt x="1448358" y="236389"/>
                </a:lnTo>
                <a:lnTo>
                  <a:pt x="1478110" y="266141"/>
                </a:lnTo>
                <a:lnTo>
                  <a:pt x="1506366" y="297317"/>
                </a:lnTo>
                <a:lnTo>
                  <a:pt x="1533059" y="329842"/>
                </a:lnTo>
                <a:lnTo>
                  <a:pt x="1558124" y="363638"/>
                </a:lnTo>
                <a:lnTo>
                  <a:pt x="1581500" y="398623"/>
                </a:lnTo>
                <a:lnTo>
                  <a:pt x="1603131" y="434712"/>
                </a:lnTo>
                <a:lnTo>
                  <a:pt x="1622966" y="471820"/>
                </a:lnTo>
                <a:lnTo>
                  <a:pt x="1640956" y="509856"/>
                </a:lnTo>
                <a:lnTo>
                  <a:pt x="1657057" y="548729"/>
                </a:lnTo>
                <a:lnTo>
                  <a:pt x="1671232" y="588346"/>
                </a:lnTo>
                <a:lnTo>
                  <a:pt x="1683446" y="628610"/>
                </a:lnTo>
                <a:lnTo>
                  <a:pt x="1693670" y="669425"/>
                </a:lnTo>
                <a:lnTo>
                  <a:pt x="1701878" y="710692"/>
                </a:lnTo>
                <a:lnTo>
                  <a:pt x="1708053" y="752313"/>
                </a:lnTo>
                <a:lnTo>
                  <a:pt x="1712177" y="794186"/>
                </a:lnTo>
                <a:lnTo>
                  <a:pt x="1714241" y="836211"/>
                </a:lnTo>
                <a:lnTo>
                  <a:pt x="1714499" y="857249"/>
                </a:lnTo>
                <a:lnTo>
                  <a:pt x="1714241" y="878287"/>
                </a:lnTo>
                <a:lnTo>
                  <a:pt x="1712177" y="920313"/>
                </a:lnTo>
                <a:lnTo>
                  <a:pt x="1708052" y="962186"/>
                </a:lnTo>
                <a:lnTo>
                  <a:pt x="1701878" y="1003806"/>
                </a:lnTo>
                <a:lnTo>
                  <a:pt x="1693670" y="1045074"/>
                </a:lnTo>
                <a:lnTo>
                  <a:pt x="1683446" y="1085889"/>
                </a:lnTo>
                <a:lnTo>
                  <a:pt x="1671232" y="1126153"/>
                </a:lnTo>
                <a:lnTo>
                  <a:pt x="1657057" y="1165769"/>
                </a:lnTo>
                <a:lnTo>
                  <a:pt x="1640956" y="1204642"/>
                </a:lnTo>
                <a:lnTo>
                  <a:pt x="1622966" y="1242679"/>
                </a:lnTo>
                <a:lnTo>
                  <a:pt x="1603131" y="1279786"/>
                </a:lnTo>
                <a:lnTo>
                  <a:pt x="1581500" y="1315876"/>
                </a:lnTo>
                <a:lnTo>
                  <a:pt x="1558124" y="1350861"/>
                </a:lnTo>
                <a:lnTo>
                  <a:pt x="1533059" y="1384657"/>
                </a:lnTo>
                <a:lnTo>
                  <a:pt x="1506366" y="1417182"/>
                </a:lnTo>
                <a:lnTo>
                  <a:pt x="1478110" y="1448358"/>
                </a:lnTo>
                <a:lnTo>
                  <a:pt x="1448358" y="1478110"/>
                </a:lnTo>
                <a:lnTo>
                  <a:pt x="1417182" y="1506367"/>
                </a:lnTo>
                <a:lnTo>
                  <a:pt x="1384657" y="1533059"/>
                </a:lnTo>
                <a:lnTo>
                  <a:pt x="1350861" y="1558124"/>
                </a:lnTo>
                <a:lnTo>
                  <a:pt x="1315876" y="1581500"/>
                </a:lnTo>
                <a:lnTo>
                  <a:pt x="1279786" y="1603131"/>
                </a:lnTo>
                <a:lnTo>
                  <a:pt x="1242679" y="1622966"/>
                </a:lnTo>
                <a:lnTo>
                  <a:pt x="1204642" y="1640955"/>
                </a:lnTo>
                <a:lnTo>
                  <a:pt x="1165769" y="1657057"/>
                </a:lnTo>
                <a:lnTo>
                  <a:pt x="1126153" y="1671232"/>
                </a:lnTo>
                <a:lnTo>
                  <a:pt x="1085889" y="1683446"/>
                </a:lnTo>
                <a:lnTo>
                  <a:pt x="1045074" y="1693670"/>
                </a:lnTo>
                <a:lnTo>
                  <a:pt x="1003806" y="1701878"/>
                </a:lnTo>
                <a:lnTo>
                  <a:pt x="962186" y="1708052"/>
                </a:lnTo>
                <a:lnTo>
                  <a:pt x="920312" y="1712177"/>
                </a:lnTo>
                <a:lnTo>
                  <a:pt x="878287" y="1714241"/>
                </a:lnTo>
                <a:lnTo>
                  <a:pt x="857249" y="1714499"/>
                </a:lnTo>
                <a:close/>
              </a:path>
            </a:pathLst>
          </a:custGeom>
          <a:solidFill>
            <a:srgbClr val="DDD8F6">
              <a:alpha val="2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6249" y="4000499"/>
            <a:ext cx="2381250" cy="2381250"/>
          </a:xfrm>
          <a:custGeom>
            <a:avLst/>
            <a:gdLst/>
            <a:ahLst/>
            <a:cxnLst/>
            <a:rect l="l" t="t" r="r" b="b"/>
            <a:pathLst>
              <a:path w="2381250" h="2381250">
                <a:moveTo>
                  <a:pt x="1190624" y="2381249"/>
                </a:moveTo>
                <a:lnTo>
                  <a:pt x="1132203" y="2379815"/>
                </a:lnTo>
                <a:lnTo>
                  <a:pt x="1073923" y="2375516"/>
                </a:lnTo>
                <a:lnTo>
                  <a:pt x="1015924" y="2368362"/>
                </a:lnTo>
                <a:lnTo>
                  <a:pt x="958345" y="2358371"/>
                </a:lnTo>
                <a:lnTo>
                  <a:pt x="901326" y="2345567"/>
                </a:lnTo>
                <a:lnTo>
                  <a:pt x="845004" y="2329981"/>
                </a:lnTo>
                <a:lnTo>
                  <a:pt x="789515" y="2311649"/>
                </a:lnTo>
                <a:lnTo>
                  <a:pt x="734992" y="2290617"/>
                </a:lnTo>
                <a:lnTo>
                  <a:pt x="681567" y="2266935"/>
                </a:lnTo>
                <a:lnTo>
                  <a:pt x="629368" y="2240661"/>
                </a:lnTo>
                <a:lnTo>
                  <a:pt x="578521" y="2211856"/>
                </a:lnTo>
                <a:lnTo>
                  <a:pt x="529149" y="2180591"/>
                </a:lnTo>
                <a:lnTo>
                  <a:pt x="481370" y="2146942"/>
                </a:lnTo>
                <a:lnTo>
                  <a:pt x="435300" y="2110989"/>
                </a:lnTo>
                <a:lnTo>
                  <a:pt x="391050" y="2072818"/>
                </a:lnTo>
                <a:lnTo>
                  <a:pt x="348725" y="2032522"/>
                </a:lnTo>
                <a:lnTo>
                  <a:pt x="308430" y="1990198"/>
                </a:lnTo>
                <a:lnTo>
                  <a:pt x="270259" y="1945949"/>
                </a:lnTo>
                <a:lnTo>
                  <a:pt x="234305" y="1899878"/>
                </a:lnTo>
                <a:lnTo>
                  <a:pt x="200656" y="1852100"/>
                </a:lnTo>
                <a:lnTo>
                  <a:pt x="169391" y="1802728"/>
                </a:lnTo>
                <a:lnTo>
                  <a:pt x="140587" y="1751881"/>
                </a:lnTo>
                <a:lnTo>
                  <a:pt x="114312" y="1699682"/>
                </a:lnTo>
                <a:lnTo>
                  <a:pt x="90630" y="1646256"/>
                </a:lnTo>
                <a:lnTo>
                  <a:pt x="69598" y="1591733"/>
                </a:lnTo>
                <a:lnTo>
                  <a:pt x="51267" y="1536244"/>
                </a:lnTo>
                <a:lnTo>
                  <a:pt x="35681" y="1479922"/>
                </a:lnTo>
                <a:lnTo>
                  <a:pt x="22877" y="1422903"/>
                </a:lnTo>
                <a:lnTo>
                  <a:pt x="12886" y="1365326"/>
                </a:lnTo>
                <a:lnTo>
                  <a:pt x="5733" y="1307327"/>
                </a:lnTo>
                <a:lnTo>
                  <a:pt x="1434" y="1249046"/>
                </a:lnTo>
                <a:lnTo>
                  <a:pt x="0" y="1190624"/>
                </a:lnTo>
                <a:lnTo>
                  <a:pt x="358" y="1161405"/>
                </a:lnTo>
                <a:lnTo>
                  <a:pt x="3225" y="1103037"/>
                </a:lnTo>
                <a:lnTo>
                  <a:pt x="8953" y="1044879"/>
                </a:lnTo>
                <a:lnTo>
                  <a:pt x="17528" y="987072"/>
                </a:lnTo>
                <a:lnTo>
                  <a:pt x="28929" y="929756"/>
                </a:lnTo>
                <a:lnTo>
                  <a:pt x="43128" y="873069"/>
                </a:lnTo>
                <a:lnTo>
                  <a:pt x="60092" y="817147"/>
                </a:lnTo>
                <a:lnTo>
                  <a:pt x="79780" y="762124"/>
                </a:lnTo>
                <a:lnTo>
                  <a:pt x="102143" y="708133"/>
                </a:lnTo>
                <a:lnTo>
                  <a:pt x="127129" y="655306"/>
                </a:lnTo>
                <a:lnTo>
                  <a:pt x="154677" y="603767"/>
                </a:lnTo>
                <a:lnTo>
                  <a:pt x="184721" y="553643"/>
                </a:lnTo>
                <a:lnTo>
                  <a:pt x="217187" y="505052"/>
                </a:lnTo>
                <a:lnTo>
                  <a:pt x="251999" y="458114"/>
                </a:lnTo>
                <a:lnTo>
                  <a:pt x="289073" y="412940"/>
                </a:lnTo>
                <a:lnTo>
                  <a:pt x="328318" y="369640"/>
                </a:lnTo>
                <a:lnTo>
                  <a:pt x="369640" y="328318"/>
                </a:lnTo>
                <a:lnTo>
                  <a:pt x="412940" y="289073"/>
                </a:lnTo>
                <a:lnTo>
                  <a:pt x="458114" y="251999"/>
                </a:lnTo>
                <a:lnTo>
                  <a:pt x="505053" y="217188"/>
                </a:lnTo>
                <a:lnTo>
                  <a:pt x="553643" y="184720"/>
                </a:lnTo>
                <a:lnTo>
                  <a:pt x="603767" y="154677"/>
                </a:lnTo>
                <a:lnTo>
                  <a:pt x="655306" y="127129"/>
                </a:lnTo>
                <a:lnTo>
                  <a:pt x="708134" y="102143"/>
                </a:lnTo>
                <a:lnTo>
                  <a:pt x="762124" y="79779"/>
                </a:lnTo>
                <a:lnTo>
                  <a:pt x="817147" y="60092"/>
                </a:lnTo>
                <a:lnTo>
                  <a:pt x="873070" y="43128"/>
                </a:lnTo>
                <a:lnTo>
                  <a:pt x="929757" y="28929"/>
                </a:lnTo>
                <a:lnTo>
                  <a:pt x="987073" y="17528"/>
                </a:lnTo>
                <a:lnTo>
                  <a:pt x="1044879" y="8954"/>
                </a:lnTo>
                <a:lnTo>
                  <a:pt x="1103037" y="3225"/>
                </a:lnTo>
                <a:lnTo>
                  <a:pt x="1161405" y="358"/>
                </a:lnTo>
                <a:lnTo>
                  <a:pt x="1190624" y="0"/>
                </a:lnTo>
                <a:lnTo>
                  <a:pt x="1219844" y="358"/>
                </a:lnTo>
                <a:lnTo>
                  <a:pt x="1278212" y="3225"/>
                </a:lnTo>
                <a:lnTo>
                  <a:pt x="1336369" y="8954"/>
                </a:lnTo>
                <a:lnTo>
                  <a:pt x="1394176" y="17528"/>
                </a:lnTo>
                <a:lnTo>
                  <a:pt x="1451492" y="28929"/>
                </a:lnTo>
                <a:lnTo>
                  <a:pt x="1508179" y="43128"/>
                </a:lnTo>
                <a:lnTo>
                  <a:pt x="1564101" y="60092"/>
                </a:lnTo>
                <a:lnTo>
                  <a:pt x="1619124" y="79779"/>
                </a:lnTo>
                <a:lnTo>
                  <a:pt x="1673115" y="102143"/>
                </a:lnTo>
                <a:lnTo>
                  <a:pt x="1725943" y="127129"/>
                </a:lnTo>
                <a:lnTo>
                  <a:pt x="1777481" y="154677"/>
                </a:lnTo>
                <a:lnTo>
                  <a:pt x="1827606" y="184720"/>
                </a:lnTo>
                <a:lnTo>
                  <a:pt x="1876196" y="217188"/>
                </a:lnTo>
                <a:lnTo>
                  <a:pt x="1923134" y="251999"/>
                </a:lnTo>
                <a:lnTo>
                  <a:pt x="1968308" y="289072"/>
                </a:lnTo>
                <a:lnTo>
                  <a:pt x="2011608" y="328318"/>
                </a:lnTo>
                <a:lnTo>
                  <a:pt x="2052931" y="369640"/>
                </a:lnTo>
                <a:lnTo>
                  <a:pt x="2092176" y="412940"/>
                </a:lnTo>
                <a:lnTo>
                  <a:pt x="2129249" y="458114"/>
                </a:lnTo>
                <a:lnTo>
                  <a:pt x="2164061" y="505052"/>
                </a:lnTo>
                <a:lnTo>
                  <a:pt x="2196528" y="553642"/>
                </a:lnTo>
                <a:lnTo>
                  <a:pt x="2226571" y="603767"/>
                </a:lnTo>
                <a:lnTo>
                  <a:pt x="2254119" y="655306"/>
                </a:lnTo>
                <a:lnTo>
                  <a:pt x="2279105" y="708133"/>
                </a:lnTo>
                <a:lnTo>
                  <a:pt x="2301469" y="762124"/>
                </a:lnTo>
                <a:lnTo>
                  <a:pt x="2321156" y="817147"/>
                </a:lnTo>
                <a:lnTo>
                  <a:pt x="2338120" y="873069"/>
                </a:lnTo>
                <a:lnTo>
                  <a:pt x="2352320" y="929756"/>
                </a:lnTo>
                <a:lnTo>
                  <a:pt x="2363720" y="987072"/>
                </a:lnTo>
                <a:lnTo>
                  <a:pt x="2372295" y="1044879"/>
                </a:lnTo>
                <a:lnTo>
                  <a:pt x="2378023" y="1103037"/>
                </a:lnTo>
                <a:lnTo>
                  <a:pt x="2380891" y="1161405"/>
                </a:lnTo>
                <a:lnTo>
                  <a:pt x="2381249" y="1190624"/>
                </a:lnTo>
                <a:lnTo>
                  <a:pt x="2380891" y="1219844"/>
                </a:lnTo>
                <a:lnTo>
                  <a:pt x="2378023" y="1278213"/>
                </a:lnTo>
                <a:lnTo>
                  <a:pt x="2372295" y="1336370"/>
                </a:lnTo>
                <a:lnTo>
                  <a:pt x="2363720" y="1394176"/>
                </a:lnTo>
                <a:lnTo>
                  <a:pt x="2352320" y="1451491"/>
                </a:lnTo>
                <a:lnTo>
                  <a:pt x="2338120" y="1508179"/>
                </a:lnTo>
                <a:lnTo>
                  <a:pt x="2321156" y="1564101"/>
                </a:lnTo>
                <a:lnTo>
                  <a:pt x="2301469" y="1619124"/>
                </a:lnTo>
                <a:lnTo>
                  <a:pt x="2279105" y="1673114"/>
                </a:lnTo>
                <a:lnTo>
                  <a:pt x="2254119" y="1725942"/>
                </a:lnTo>
                <a:lnTo>
                  <a:pt x="2226572" y="1777480"/>
                </a:lnTo>
                <a:lnTo>
                  <a:pt x="2196528" y="1827605"/>
                </a:lnTo>
                <a:lnTo>
                  <a:pt x="2164061" y="1876195"/>
                </a:lnTo>
                <a:lnTo>
                  <a:pt x="2129249" y="1923134"/>
                </a:lnTo>
                <a:lnTo>
                  <a:pt x="2092176" y="1968307"/>
                </a:lnTo>
                <a:lnTo>
                  <a:pt x="2052931" y="2011607"/>
                </a:lnTo>
                <a:lnTo>
                  <a:pt x="2011608" y="2052930"/>
                </a:lnTo>
                <a:lnTo>
                  <a:pt x="1968308" y="2092176"/>
                </a:lnTo>
                <a:lnTo>
                  <a:pt x="1923134" y="2129248"/>
                </a:lnTo>
                <a:lnTo>
                  <a:pt x="1876196" y="2164060"/>
                </a:lnTo>
                <a:lnTo>
                  <a:pt x="1827606" y="2196526"/>
                </a:lnTo>
                <a:lnTo>
                  <a:pt x="1777481" y="2226570"/>
                </a:lnTo>
                <a:lnTo>
                  <a:pt x="1725943" y="2254118"/>
                </a:lnTo>
                <a:lnTo>
                  <a:pt x="1673115" y="2279104"/>
                </a:lnTo>
                <a:lnTo>
                  <a:pt x="1619124" y="2301468"/>
                </a:lnTo>
                <a:lnTo>
                  <a:pt x="1564102" y="2321155"/>
                </a:lnTo>
                <a:lnTo>
                  <a:pt x="1508179" y="2338119"/>
                </a:lnTo>
                <a:lnTo>
                  <a:pt x="1451492" y="2352318"/>
                </a:lnTo>
                <a:lnTo>
                  <a:pt x="1394176" y="2363720"/>
                </a:lnTo>
                <a:lnTo>
                  <a:pt x="1336369" y="2372295"/>
                </a:lnTo>
                <a:lnTo>
                  <a:pt x="1278212" y="2378023"/>
                </a:lnTo>
                <a:lnTo>
                  <a:pt x="1219844" y="2380890"/>
                </a:lnTo>
                <a:lnTo>
                  <a:pt x="1190624" y="2381249"/>
                </a:lnTo>
                <a:close/>
              </a:path>
            </a:pathLst>
          </a:custGeom>
          <a:solidFill>
            <a:srgbClr val="4F37A6">
              <a:alpha val="39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620249" y="2381249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499" y="1142999"/>
                </a:moveTo>
                <a:lnTo>
                  <a:pt x="529462" y="1141451"/>
                </a:lnTo>
                <a:lnTo>
                  <a:pt x="487642" y="1136814"/>
                </a:lnTo>
                <a:lnTo>
                  <a:pt x="446277" y="1129112"/>
                </a:lnTo>
                <a:lnTo>
                  <a:pt x="405600" y="1118391"/>
                </a:lnTo>
                <a:lnTo>
                  <a:pt x="365822" y="1104706"/>
                </a:lnTo>
                <a:lnTo>
                  <a:pt x="327151" y="1088129"/>
                </a:lnTo>
                <a:lnTo>
                  <a:pt x="289804" y="1068752"/>
                </a:lnTo>
                <a:lnTo>
                  <a:pt x="253990" y="1046684"/>
                </a:lnTo>
                <a:lnTo>
                  <a:pt x="219897" y="1022042"/>
                </a:lnTo>
                <a:lnTo>
                  <a:pt x="187703" y="994953"/>
                </a:lnTo>
                <a:lnTo>
                  <a:pt x="157588" y="965569"/>
                </a:lnTo>
                <a:lnTo>
                  <a:pt x="129723" y="934055"/>
                </a:lnTo>
                <a:lnTo>
                  <a:pt x="104251" y="900577"/>
                </a:lnTo>
                <a:lnTo>
                  <a:pt x="81306" y="865309"/>
                </a:lnTo>
                <a:lnTo>
                  <a:pt x="61019" y="828448"/>
                </a:lnTo>
                <a:lnTo>
                  <a:pt x="43501" y="790203"/>
                </a:lnTo>
                <a:lnTo>
                  <a:pt x="28845" y="750772"/>
                </a:lnTo>
                <a:lnTo>
                  <a:pt x="17126" y="710362"/>
                </a:lnTo>
                <a:lnTo>
                  <a:pt x="8412" y="669200"/>
                </a:lnTo>
                <a:lnTo>
                  <a:pt x="2752" y="627516"/>
                </a:lnTo>
                <a:lnTo>
                  <a:pt x="172" y="585529"/>
                </a:lnTo>
                <a:lnTo>
                  <a:pt x="0" y="571499"/>
                </a:lnTo>
                <a:lnTo>
                  <a:pt x="172" y="557470"/>
                </a:lnTo>
                <a:lnTo>
                  <a:pt x="2752" y="515483"/>
                </a:lnTo>
                <a:lnTo>
                  <a:pt x="8412" y="473799"/>
                </a:lnTo>
                <a:lnTo>
                  <a:pt x="17126" y="432636"/>
                </a:lnTo>
                <a:lnTo>
                  <a:pt x="28845" y="392226"/>
                </a:lnTo>
                <a:lnTo>
                  <a:pt x="43501" y="352795"/>
                </a:lnTo>
                <a:lnTo>
                  <a:pt x="61019" y="314550"/>
                </a:lnTo>
                <a:lnTo>
                  <a:pt x="81306" y="277689"/>
                </a:lnTo>
                <a:lnTo>
                  <a:pt x="104251" y="242421"/>
                </a:lnTo>
                <a:lnTo>
                  <a:pt x="129723" y="208944"/>
                </a:lnTo>
                <a:lnTo>
                  <a:pt x="157588" y="177430"/>
                </a:lnTo>
                <a:lnTo>
                  <a:pt x="187703" y="148046"/>
                </a:lnTo>
                <a:lnTo>
                  <a:pt x="219898" y="120957"/>
                </a:lnTo>
                <a:lnTo>
                  <a:pt x="253990" y="96315"/>
                </a:lnTo>
                <a:lnTo>
                  <a:pt x="289804" y="74247"/>
                </a:lnTo>
                <a:lnTo>
                  <a:pt x="327151" y="54869"/>
                </a:lnTo>
                <a:lnTo>
                  <a:pt x="365822" y="38292"/>
                </a:lnTo>
                <a:lnTo>
                  <a:pt x="405600" y="24608"/>
                </a:lnTo>
                <a:lnTo>
                  <a:pt x="446277" y="13886"/>
                </a:lnTo>
                <a:lnTo>
                  <a:pt x="487642" y="6185"/>
                </a:lnTo>
                <a:lnTo>
                  <a:pt x="529462" y="1548"/>
                </a:lnTo>
                <a:lnTo>
                  <a:pt x="571499" y="0"/>
                </a:lnTo>
                <a:lnTo>
                  <a:pt x="585529" y="172"/>
                </a:lnTo>
                <a:lnTo>
                  <a:pt x="627517" y="2752"/>
                </a:lnTo>
                <a:lnTo>
                  <a:pt x="669200" y="8413"/>
                </a:lnTo>
                <a:lnTo>
                  <a:pt x="710362" y="17126"/>
                </a:lnTo>
                <a:lnTo>
                  <a:pt x="750772" y="28845"/>
                </a:lnTo>
                <a:lnTo>
                  <a:pt x="790201" y="43502"/>
                </a:lnTo>
                <a:lnTo>
                  <a:pt x="828448" y="61020"/>
                </a:lnTo>
                <a:lnTo>
                  <a:pt x="865308" y="81307"/>
                </a:lnTo>
                <a:lnTo>
                  <a:pt x="900576" y="104252"/>
                </a:lnTo>
                <a:lnTo>
                  <a:pt x="934054" y="129724"/>
                </a:lnTo>
                <a:lnTo>
                  <a:pt x="965568" y="157589"/>
                </a:lnTo>
                <a:lnTo>
                  <a:pt x="994952" y="187703"/>
                </a:lnTo>
                <a:lnTo>
                  <a:pt x="1022041" y="219898"/>
                </a:lnTo>
                <a:lnTo>
                  <a:pt x="1046682" y="253991"/>
                </a:lnTo>
                <a:lnTo>
                  <a:pt x="1068750" y="289804"/>
                </a:lnTo>
                <a:lnTo>
                  <a:pt x="1088128" y="327151"/>
                </a:lnTo>
                <a:lnTo>
                  <a:pt x="1104704" y="365823"/>
                </a:lnTo>
                <a:lnTo>
                  <a:pt x="1118388" y="405601"/>
                </a:lnTo>
                <a:lnTo>
                  <a:pt x="1129111" y="446279"/>
                </a:lnTo>
                <a:lnTo>
                  <a:pt x="1136813" y="487643"/>
                </a:lnTo>
                <a:lnTo>
                  <a:pt x="1141451" y="529462"/>
                </a:lnTo>
                <a:lnTo>
                  <a:pt x="1142999" y="571499"/>
                </a:lnTo>
                <a:lnTo>
                  <a:pt x="1142827" y="585529"/>
                </a:lnTo>
                <a:lnTo>
                  <a:pt x="1140246" y="627516"/>
                </a:lnTo>
                <a:lnTo>
                  <a:pt x="1134585" y="669200"/>
                </a:lnTo>
                <a:lnTo>
                  <a:pt x="1125871" y="710363"/>
                </a:lnTo>
                <a:lnTo>
                  <a:pt x="1114152" y="750773"/>
                </a:lnTo>
                <a:lnTo>
                  <a:pt x="1099494" y="790203"/>
                </a:lnTo>
                <a:lnTo>
                  <a:pt x="1081977" y="828448"/>
                </a:lnTo>
                <a:lnTo>
                  <a:pt x="1061690" y="865309"/>
                </a:lnTo>
                <a:lnTo>
                  <a:pt x="1038745" y="900577"/>
                </a:lnTo>
                <a:lnTo>
                  <a:pt x="1013274" y="934055"/>
                </a:lnTo>
                <a:lnTo>
                  <a:pt x="985408" y="965569"/>
                </a:lnTo>
                <a:lnTo>
                  <a:pt x="955294" y="994953"/>
                </a:lnTo>
                <a:lnTo>
                  <a:pt x="923100" y="1022042"/>
                </a:lnTo>
                <a:lnTo>
                  <a:pt x="889007" y="1046684"/>
                </a:lnTo>
                <a:lnTo>
                  <a:pt x="853193" y="1068752"/>
                </a:lnTo>
                <a:lnTo>
                  <a:pt x="815846" y="1088129"/>
                </a:lnTo>
                <a:lnTo>
                  <a:pt x="777175" y="1104706"/>
                </a:lnTo>
                <a:lnTo>
                  <a:pt x="737396" y="1118391"/>
                </a:lnTo>
                <a:lnTo>
                  <a:pt x="696719" y="1129112"/>
                </a:lnTo>
                <a:lnTo>
                  <a:pt x="655356" y="1136814"/>
                </a:lnTo>
                <a:lnTo>
                  <a:pt x="613538" y="1141451"/>
                </a:lnTo>
                <a:lnTo>
                  <a:pt x="571499" y="1142999"/>
                </a:lnTo>
                <a:close/>
              </a:path>
            </a:pathLst>
          </a:custGeom>
          <a:solidFill>
            <a:srgbClr val="DDD8F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07914" y="1549573"/>
            <a:ext cx="8576310" cy="2165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0" i="0">
                <a:solidFill>
                  <a:srgbClr val="4F37A6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0" i="0">
                <a:solidFill>
                  <a:srgbClr val="4F37A6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1115"/>
              </a:lnSpc>
            </a:pPr>
            <a:r>
              <a:rPr lang="en-US" spc="-20" dirty="0" err="1"/>
              <a:t>mirae</a:t>
            </a:r>
            <a:r>
              <a:rPr sz="1000" spc="-20" dirty="0" err="1">
                <a:latin typeface="Dotum"/>
                <a:cs typeface="Dotum"/>
              </a:rPr>
              <a:t>로</a:t>
            </a:r>
            <a:r>
              <a:rPr sz="1000" spc="-85" dirty="0">
                <a:latin typeface="Dotum"/>
                <a:cs typeface="Dotum"/>
              </a:rPr>
              <a:t> </a:t>
            </a:r>
            <a:r>
              <a:rPr sz="1000" spc="-160" dirty="0">
                <a:latin typeface="Dotum"/>
                <a:cs typeface="Dotum"/>
              </a:rPr>
              <a:t>제작됨</a:t>
            </a:r>
            <a:endParaRPr sz="1000" dirty="0">
              <a:latin typeface="Dotum"/>
              <a:cs typeface="Dotum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rgbClr val="4F37A6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rgbClr val="4F37A6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1115"/>
              </a:lnSpc>
            </a:pPr>
            <a:r>
              <a:rPr lang="en-US" spc="-20" dirty="0" err="1"/>
              <a:t>mirae</a:t>
            </a:r>
            <a:r>
              <a:rPr sz="1000" spc="-20" dirty="0" err="1">
                <a:latin typeface="Dotum"/>
                <a:cs typeface="Dotum"/>
              </a:rPr>
              <a:t>로</a:t>
            </a:r>
            <a:r>
              <a:rPr sz="1000" spc="-85" dirty="0">
                <a:latin typeface="Dotum"/>
                <a:cs typeface="Dotum"/>
              </a:rPr>
              <a:t> </a:t>
            </a:r>
            <a:r>
              <a:rPr sz="1000" spc="-160" dirty="0">
                <a:latin typeface="Dotum"/>
                <a:cs typeface="Dotum"/>
              </a:rPr>
              <a:t>제작됨</a:t>
            </a:r>
            <a:endParaRPr sz="1000" dirty="0">
              <a:latin typeface="Dotum"/>
              <a:cs typeface="Dotum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rgbClr val="4F37A6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30262" y="2871470"/>
            <a:ext cx="3946525" cy="369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33333"/>
                </a:solidFill>
                <a:latin typeface="Liberation Mono"/>
                <a:cs typeface="Liberation Mon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1115"/>
              </a:lnSpc>
            </a:pPr>
            <a:r>
              <a:rPr lang="en-US" spc="-20" dirty="0" err="1"/>
              <a:t>mirae</a:t>
            </a:r>
            <a:r>
              <a:rPr sz="1000" spc="-20" dirty="0" err="1">
                <a:latin typeface="Dotum"/>
                <a:cs typeface="Dotum"/>
              </a:rPr>
              <a:t>로</a:t>
            </a:r>
            <a:r>
              <a:rPr sz="1000" spc="-85" dirty="0">
                <a:latin typeface="Dotum"/>
                <a:cs typeface="Dotum"/>
              </a:rPr>
              <a:t> </a:t>
            </a:r>
            <a:r>
              <a:rPr sz="1000" spc="-160" dirty="0">
                <a:latin typeface="Dotum"/>
                <a:cs typeface="Dotum"/>
              </a:rPr>
              <a:t>제작됨</a:t>
            </a:r>
            <a:endParaRPr sz="1000" dirty="0">
              <a:latin typeface="Dotum"/>
              <a:cs typeface="Dotum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rgbClr val="4F37A6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1115"/>
              </a:lnSpc>
            </a:pPr>
            <a:r>
              <a:rPr lang="en-US" spc="-20" dirty="0" err="1"/>
              <a:t>mirae</a:t>
            </a:r>
            <a:r>
              <a:rPr sz="1000" spc="-20" dirty="0" err="1">
                <a:latin typeface="Dotum"/>
                <a:cs typeface="Dotum"/>
              </a:rPr>
              <a:t>로</a:t>
            </a:r>
            <a:r>
              <a:rPr sz="1000" spc="-85" dirty="0">
                <a:latin typeface="Dotum"/>
                <a:cs typeface="Dotum"/>
              </a:rPr>
              <a:t> </a:t>
            </a:r>
            <a:r>
              <a:rPr sz="1000" spc="-160" dirty="0">
                <a:latin typeface="Dotum"/>
                <a:cs typeface="Dotum"/>
              </a:rPr>
              <a:t>제작됨</a:t>
            </a:r>
            <a:endParaRPr sz="1000" dirty="0">
              <a:latin typeface="Dotum"/>
              <a:cs typeface="Dotum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1115"/>
              </a:lnSpc>
            </a:pPr>
            <a:r>
              <a:rPr lang="en-US" spc="-20" dirty="0" err="1"/>
              <a:t>mirae</a:t>
            </a:r>
            <a:r>
              <a:rPr sz="1000" spc="-20" dirty="0" err="1">
                <a:latin typeface="Dotum"/>
                <a:cs typeface="Dotum"/>
              </a:rPr>
              <a:t>로</a:t>
            </a:r>
            <a:r>
              <a:rPr sz="1000" spc="-85" dirty="0">
                <a:latin typeface="Dotum"/>
                <a:cs typeface="Dotum"/>
              </a:rPr>
              <a:t> </a:t>
            </a:r>
            <a:r>
              <a:rPr sz="1000" spc="-160" dirty="0">
                <a:latin typeface="Dotum"/>
                <a:cs typeface="Dotum"/>
              </a:rPr>
              <a:t>제작됨</a:t>
            </a:r>
            <a:endParaRPr sz="1000" dirty="0">
              <a:latin typeface="Dotum"/>
              <a:cs typeface="Dotum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800" y="1030173"/>
            <a:ext cx="5542280" cy="172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0" i="0">
                <a:solidFill>
                  <a:srgbClr val="4F37A6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8800" y="1030173"/>
            <a:ext cx="5542280" cy="172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0" i="0">
                <a:solidFill>
                  <a:srgbClr val="4F37A6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926464" y="6446551"/>
            <a:ext cx="973454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1115"/>
              </a:lnSpc>
            </a:pPr>
            <a:r>
              <a:rPr lang="en-US" spc="-20" dirty="0" err="1"/>
              <a:t>mirae</a:t>
            </a:r>
            <a:r>
              <a:rPr sz="1000" spc="-20" dirty="0" err="1">
                <a:latin typeface="Dotum"/>
                <a:cs typeface="Dotum"/>
              </a:rPr>
              <a:t>로</a:t>
            </a:r>
            <a:r>
              <a:rPr sz="1000" spc="-85" dirty="0">
                <a:latin typeface="Dotum"/>
                <a:cs typeface="Dotum"/>
              </a:rPr>
              <a:t> </a:t>
            </a:r>
            <a:r>
              <a:rPr sz="1000" spc="-160" dirty="0">
                <a:latin typeface="Dotum"/>
                <a:cs typeface="Dotum"/>
              </a:rPr>
              <a:t>제작됨</a:t>
            </a:r>
            <a:endParaRPr sz="1000" dirty="0">
              <a:latin typeface="Dotum"/>
              <a:cs typeface="Dotum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cli.amazonaws.com/AWSCLIV2.msi" TargetMode="External"/><Relationship Id="rId7" Type="http://schemas.openxmlformats.org/officeDocument/2006/relationships/hyperlink" Target="https://awscli.amazonaws.com/awscli-exe-linux-x86_64.zip" TargetMode="Externa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hyperlink" Target="https://awscli.amazonaws.com/AWSCLIV2.pkg" TargetMode="External"/><Relationship Id="rId4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2.png"/><Relationship Id="rId7" Type="http://schemas.openxmlformats.org/officeDocument/2006/relationships/hyperlink" Target="https://packages.cloud.google.com/apt/doc/apt-key.gpg" TargetMode="Externa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ckages.cloud.google.com/apt" TargetMode="External"/><Relationship Id="rId5" Type="http://schemas.openxmlformats.org/officeDocument/2006/relationships/hyperlink" Target="https://dl.google.com/dl/cloudsdk/channels/rap" TargetMode="External"/><Relationship Id="rId4" Type="http://schemas.openxmlformats.org/officeDocument/2006/relationships/image" Target="../media/image7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loud-expert@devops-solutions.kr" TargetMode="External"/><Relationship Id="rId4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57338" y="1549573"/>
            <a:ext cx="11277462" cy="1079783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692785" marR="684530" algn="ctr">
              <a:spcBef>
                <a:spcPts val="1220"/>
              </a:spcBef>
            </a:pPr>
            <a:r>
              <a:rPr sz="6000" b="1" spc="-25" dirty="0">
                <a:latin typeface="Liberation Sans"/>
                <a:cs typeface="Liberation Sans"/>
              </a:rPr>
              <a:t>AWS</a:t>
            </a:r>
            <a:r>
              <a:rPr lang="en-US" sz="6000" b="1" spc="-25" dirty="0">
                <a:latin typeface="Liberation Sans"/>
                <a:cs typeface="Liberation Sans"/>
              </a:rPr>
              <a:t> </a:t>
            </a:r>
            <a:r>
              <a:rPr sz="6000" b="1" spc="-25" dirty="0">
                <a:latin typeface="Liberation Sans"/>
                <a:cs typeface="Liberation Sans"/>
              </a:rPr>
              <a:t>/</a:t>
            </a:r>
            <a:r>
              <a:rPr lang="en-US" sz="6000" b="1" spc="-25" dirty="0">
                <a:latin typeface="Liberation Sans"/>
                <a:cs typeface="Liberation Sans"/>
              </a:rPr>
              <a:t> </a:t>
            </a:r>
            <a:r>
              <a:rPr sz="6000" b="1" spc="-25" dirty="0">
                <a:latin typeface="Liberation Sans"/>
                <a:cs typeface="Liberation Sans"/>
              </a:rPr>
              <a:t>GC</a:t>
            </a:r>
            <a:r>
              <a:rPr lang="en-US" sz="6000" b="1" spc="-25" dirty="0">
                <a:latin typeface="Liberation Sans"/>
                <a:cs typeface="Liberation Sans"/>
              </a:rPr>
              <a:t>P Fundamental</a:t>
            </a:r>
            <a:endParaRPr sz="72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2813" y="2685256"/>
            <a:ext cx="7164588" cy="438150"/>
          </a:xfrm>
          <a:custGeom>
            <a:avLst/>
            <a:gdLst/>
            <a:ahLst/>
            <a:cxnLst/>
            <a:rect l="l" t="t" r="r" b="b"/>
            <a:pathLst>
              <a:path w="3019425" h="438150">
                <a:moveTo>
                  <a:pt x="2966027" y="438149"/>
                </a:moveTo>
                <a:lnTo>
                  <a:pt x="53397" y="438149"/>
                </a:lnTo>
                <a:lnTo>
                  <a:pt x="49681" y="437783"/>
                </a:lnTo>
                <a:lnTo>
                  <a:pt x="14085" y="418757"/>
                </a:lnTo>
                <a:lnTo>
                  <a:pt x="0" y="384752"/>
                </a:lnTo>
                <a:lnTo>
                  <a:pt x="0" y="380999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2966027" y="0"/>
                </a:lnTo>
                <a:lnTo>
                  <a:pt x="3005339" y="19392"/>
                </a:lnTo>
                <a:lnTo>
                  <a:pt x="3019424" y="53397"/>
                </a:lnTo>
                <a:lnTo>
                  <a:pt x="3019424" y="384752"/>
                </a:lnTo>
                <a:lnTo>
                  <a:pt x="3000032" y="424064"/>
                </a:lnTo>
                <a:lnTo>
                  <a:pt x="2969743" y="437783"/>
                </a:lnTo>
                <a:lnTo>
                  <a:pt x="2966027" y="43814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14717" y="2774092"/>
            <a:ext cx="7162684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ko-KR" altLang="en-US" sz="1400" dirty="0">
                <a:solidFill>
                  <a:schemeClr val="bg1"/>
                </a:solidFill>
              </a:rPr>
              <a:t>스타트업 엔지니어를 위한 </a:t>
            </a:r>
            <a:r>
              <a:rPr lang="en-US" altLang="ko-KR" sz="1200" dirty="0">
                <a:solidFill>
                  <a:schemeClr val="bg1"/>
                </a:solidFill>
                <a:latin typeface="Liberation Sans"/>
                <a:cs typeface="Liberation Sans"/>
              </a:rPr>
              <a:t>IaaS/PaaS </a:t>
            </a:r>
            <a:r>
              <a:rPr lang="ko-KR" altLang="en-US" sz="1400" dirty="0">
                <a:solidFill>
                  <a:schemeClr val="bg1"/>
                </a:solidFill>
              </a:rPr>
              <a:t>구성 설계</a:t>
            </a:r>
            <a:r>
              <a:rPr lang="en-US" altLang="ko-KR" sz="1200" dirty="0">
                <a:solidFill>
                  <a:schemeClr val="bg1"/>
                </a:solidFill>
                <a:latin typeface="Liberation Sans"/>
                <a:cs typeface="Liberation Sans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테스트 및 배포관리 가이드</a:t>
            </a:r>
            <a:endParaRPr sz="1500" dirty="0">
              <a:solidFill>
                <a:schemeClr val="bg1"/>
              </a:solidFill>
              <a:latin typeface="Dotum"/>
              <a:cs typeface="Dot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91212" y="5976688"/>
            <a:ext cx="714375" cy="429259"/>
          </a:xfrm>
          <a:custGeom>
            <a:avLst/>
            <a:gdLst/>
            <a:ahLst/>
            <a:cxnLst/>
            <a:rect l="l" t="t" r="r" b="b"/>
            <a:pathLst>
              <a:path w="714375" h="429260">
                <a:moveTo>
                  <a:pt x="52876" y="48268"/>
                </a:moveTo>
                <a:lnTo>
                  <a:pt x="51826" y="47643"/>
                </a:lnTo>
                <a:lnTo>
                  <a:pt x="49092" y="47643"/>
                </a:lnTo>
                <a:lnTo>
                  <a:pt x="44867" y="43849"/>
                </a:lnTo>
                <a:lnTo>
                  <a:pt x="43756" y="35265"/>
                </a:lnTo>
                <a:lnTo>
                  <a:pt x="44491" y="26132"/>
                </a:lnTo>
                <a:lnTo>
                  <a:pt x="45810" y="20631"/>
                </a:lnTo>
                <a:lnTo>
                  <a:pt x="94566" y="2424"/>
                </a:lnTo>
                <a:lnTo>
                  <a:pt x="127788" y="0"/>
                </a:lnTo>
                <a:lnTo>
                  <a:pt x="136077" y="473"/>
                </a:lnTo>
                <a:lnTo>
                  <a:pt x="174862" y="14606"/>
                </a:lnTo>
                <a:lnTo>
                  <a:pt x="191301" y="33210"/>
                </a:lnTo>
                <a:lnTo>
                  <a:pt x="108264" y="33210"/>
                </a:lnTo>
                <a:lnTo>
                  <a:pt x="96737" y="34416"/>
                </a:lnTo>
                <a:lnTo>
                  <a:pt x="81160" y="37737"/>
                </a:lnTo>
                <a:lnTo>
                  <a:pt x="61091" y="44495"/>
                </a:lnTo>
                <a:lnTo>
                  <a:pt x="52876" y="48268"/>
                </a:lnTo>
                <a:close/>
              </a:path>
              <a:path w="714375" h="429260">
                <a:moveTo>
                  <a:pt x="201295" y="99658"/>
                </a:moveTo>
                <a:lnTo>
                  <a:pt x="162275" y="99658"/>
                </a:lnTo>
                <a:lnTo>
                  <a:pt x="162275" y="82223"/>
                </a:lnTo>
                <a:lnTo>
                  <a:pt x="160509" y="62251"/>
                </a:lnTo>
                <a:lnTo>
                  <a:pt x="160453" y="61621"/>
                </a:lnTo>
                <a:lnTo>
                  <a:pt x="150996" y="45352"/>
                </a:lnTo>
                <a:lnTo>
                  <a:pt x="134674" y="35265"/>
                </a:lnTo>
                <a:lnTo>
                  <a:pt x="112258" y="33210"/>
                </a:lnTo>
                <a:lnTo>
                  <a:pt x="191301" y="33210"/>
                </a:lnTo>
                <a:lnTo>
                  <a:pt x="201529" y="70111"/>
                </a:lnTo>
                <a:lnTo>
                  <a:pt x="201298" y="78071"/>
                </a:lnTo>
                <a:lnTo>
                  <a:pt x="201295" y="99658"/>
                </a:lnTo>
                <a:close/>
              </a:path>
              <a:path w="714375" h="429260">
                <a:moveTo>
                  <a:pt x="95537" y="222430"/>
                </a:moveTo>
                <a:lnTo>
                  <a:pt x="77376" y="220419"/>
                </a:lnTo>
                <a:lnTo>
                  <a:pt x="55330" y="211092"/>
                </a:lnTo>
                <a:lnTo>
                  <a:pt x="37166" y="191750"/>
                </a:lnTo>
                <a:lnTo>
                  <a:pt x="30652" y="159688"/>
                </a:lnTo>
                <a:lnTo>
                  <a:pt x="36487" y="130873"/>
                </a:lnTo>
                <a:lnTo>
                  <a:pt x="54140" y="109309"/>
                </a:lnTo>
                <a:lnTo>
                  <a:pt x="79842" y="96178"/>
                </a:lnTo>
                <a:lnTo>
                  <a:pt x="109825" y="92660"/>
                </a:lnTo>
                <a:lnTo>
                  <a:pt x="117378" y="92837"/>
                </a:lnTo>
                <a:lnTo>
                  <a:pt x="128394" y="93698"/>
                </a:lnTo>
                <a:lnTo>
                  <a:pt x="143238" y="95790"/>
                </a:lnTo>
                <a:lnTo>
                  <a:pt x="162275" y="99658"/>
                </a:lnTo>
                <a:lnTo>
                  <a:pt x="201295" y="99658"/>
                </a:lnTo>
                <a:lnTo>
                  <a:pt x="201292" y="121536"/>
                </a:lnTo>
                <a:lnTo>
                  <a:pt x="117973" y="121536"/>
                </a:lnTo>
                <a:lnTo>
                  <a:pt x="103390" y="122446"/>
                </a:lnTo>
                <a:lnTo>
                  <a:pt x="87884" y="127917"/>
                </a:lnTo>
                <a:lnTo>
                  <a:pt x="75776" y="139200"/>
                </a:lnTo>
                <a:lnTo>
                  <a:pt x="71382" y="157545"/>
                </a:lnTo>
                <a:lnTo>
                  <a:pt x="73066" y="170912"/>
                </a:lnTo>
                <a:lnTo>
                  <a:pt x="79698" y="181969"/>
                </a:lnTo>
                <a:lnTo>
                  <a:pt x="90532" y="189320"/>
                </a:lnTo>
                <a:lnTo>
                  <a:pt x="104824" y="191567"/>
                </a:lnTo>
                <a:lnTo>
                  <a:pt x="163621" y="191567"/>
                </a:lnTo>
                <a:lnTo>
                  <a:pt x="158707" y="197046"/>
                </a:lnTo>
                <a:lnTo>
                  <a:pt x="124965" y="217865"/>
                </a:lnTo>
                <a:lnTo>
                  <a:pt x="115728" y="220419"/>
                </a:lnTo>
                <a:lnTo>
                  <a:pt x="115987" y="220419"/>
                </a:lnTo>
                <a:lnTo>
                  <a:pt x="105588" y="222032"/>
                </a:lnTo>
                <a:lnTo>
                  <a:pt x="95537" y="222430"/>
                </a:lnTo>
                <a:close/>
              </a:path>
              <a:path w="714375" h="429260">
                <a:moveTo>
                  <a:pt x="163621" y="191567"/>
                </a:moveTo>
                <a:lnTo>
                  <a:pt x="104824" y="191567"/>
                </a:lnTo>
                <a:lnTo>
                  <a:pt x="128201" y="187680"/>
                </a:lnTo>
                <a:lnTo>
                  <a:pt x="144597" y="178760"/>
                </a:lnTo>
                <a:lnTo>
                  <a:pt x="162016" y="142658"/>
                </a:lnTo>
                <a:lnTo>
                  <a:pt x="162130" y="126972"/>
                </a:lnTo>
                <a:lnTo>
                  <a:pt x="153184" y="125033"/>
                </a:lnTo>
                <a:lnTo>
                  <a:pt x="142689" y="123291"/>
                </a:lnTo>
                <a:lnTo>
                  <a:pt x="130875" y="122031"/>
                </a:lnTo>
                <a:lnTo>
                  <a:pt x="117973" y="121536"/>
                </a:lnTo>
                <a:lnTo>
                  <a:pt x="201292" y="121536"/>
                </a:lnTo>
                <a:lnTo>
                  <a:pt x="202712" y="170912"/>
                </a:lnTo>
                <a:lnTo>
                  <a:pt x="209700" y="189558"/>
                </a:lnTo>
                <a:lnTo>
                  <a:pt x="165423" y="189558"/>
                </a:lnTo>
                <a:lnTo>
                  <a:pt x="163621" y="191567"/>
                </a:lnTo>
                <a:close/>
              </a:path>
              <a:path w="714375" h="429260">
                <a:moveTo>
                  <a:pt x="191093" y="217865"/>
                </a:moveTo>
                <a:lnTo>
                  <a:pt x="186246" y="217865"/>
                </a:lnTo>
                <a:lnTo>
                  <a:pt x="181818" y="215328"/>
                </a:lnTo>
                <a:lnTo>
                  <a:pt x="174715" y="206943"/>
                </a:lnTo>
                <a:lnTo>
                  <a:pt x="165423" y="189558"/>
                </a:lnTo>
                <a:lnTo>
                  <a:pt x="209700" y="189558"/>
                </a:lnTo>
                <a:lnTo>
                  <a:pt x="211289" y="192746"/>
                </a:lnTo>
                <a:lnTo>
                  <a:pt x="213431" y="199001"/>
                </a:lnTo>
                <a:lnTo>
                  <a:pt x="213111" y="202122"/>
                </a:lnTo>
                <a:lnTo>
                  <a:pt x="211585" y="204455"/>
                </a:lnTo>
                <a:lnTo>
                  <a:pt x="208855" y="206000"/>
                </a:lnTo>
                <a:lnTo>
                  <a:pt x="192680" y="217324"/>
                </a:lnTo>
                <a:lnTo>
                  <a:pt x="191093" y="217865"/>
                </a:lnTo>
                <a:close/>
              </a:path>
              <a:path w="714375" h="429260">
                <a:moveTo>
                  <a:pt x="286833" y="218099"/>
                </a:moveTo>
                <a:lnTo>
                  <a:pt x="282843" y="212016"/>
                </a:lnTo>
                <a:lnTo>
                  <a:pt x="282748" y="211871"/>
                </a:lnTo>
                <a:lnTo>
                  <a:pt x="281484" y="205866"/>
                </a:lnTo>
                <a:lnTo>
                  <a:pt x="281369" y="205442"/>
                </a:lnTo>
                <a:lnTo>
                  <a:pt x="225866" y="21937"/>
                </a:lnTo>
                <a:lnTo>
                  <a:pt x="224783" y="18833"/>
                </a:lnTo>
                <a:lnTo>
                  <a:pt x="224201" y="16222"/>
                </a:lnTo>
                <a:lnTo>
                  <a:pt x="224104" y="15786"/>
                </a:lnTo>
                <a:lnTo>
                  <a:pt x="224069" y="15630"/>
                </a:lnTo>
                <a:lnTo>
                  <a:pt x="223815" y="13230"/>
                </a:lnTo>
                <a:lnTo>
                  <a:pt x="223723" y="12359"/>
                </a:lnTo>
                <a:lnTo>
                  <a:pt x="223509" y="10956"/>
                </a:lnTo>
                <a:lnTo>
                  <a:pt x="223823" y="9682"/>
                </a:lnTo>
                <a:lnTo>
                  <a:pt x="225506" y="7394"/>
                </a:lnTo>
                <a:lnTo>
                  <a:pt x="226743" y="6644"/>
                </a:lnTo>
                <a:lnTo>
                  <a:pt x="227084" y="6644"/>
                </a:lnTo>
                <a:lnTo>
                  <a:pt x="228396" y="6444"/>
                </a:lnTo>
                <a:lnTo>
                  <a:pt x="253424" y="6444"/>
                </a:lnTo>
                <a:lnTo>
                  <a:pt x="262667" y="5517"/>
                </a:lnTo>
                <a:lnTo>
                  <a:pt x="265860" y="13230"/>
                </a:lnTo>
                <a:lnTo>
                  <a:pt x="266876" y="18074"/>
                </a:lnTo>
                <a:lnTo>
                  <a:pt x="306747" y="175270"/>
                </a:lnTo>
                <a:lnTo>
                  <a:pt x="337369" y="175270"/>
                </a:lnTo>
                <a:lnTo>
                  <a:pt x="330187" y="205285"/>
                </a:lnTo>
                <a:lnTo>
                  <a:pt x="328443" y="217285"/>
                </a:lnTo>
                <a:lnTo>
                  <a:pt x="295728" y="217285"/>
                </a:lnTo>
                <a:lnTo>
                  <a:pt x="286833" y="218099"/>
                </a:lnTo>
                <a:close/>
              </a:path>
              <a:path w="714375" h="429260">
                <a:moveTo>
                  <a:pt x="461807" y="177425"/>
                </a:moveTo>
                <a:lnTo>
                  <a:pt x="428659" y="177425"/>
                </a:lnTo>
                <a:lnTo>
                  <a:pt x="469655" y="18833"/>
                </a:lnTo>
                <a:lnTo>
                  <a:pt x="469772" y="18383"/>
                </a:lnTo>
                <a:lnTo>
                  <a:pt x="470254" y="16222"/>
                </a:lnTo>
                <a:lnTo>
                  <a:pt x="472578" y="6644"/>
                </a:lnTo>
                <a:lnTo>
                  <a:pt x="472627" y="6444"/>
                </a:lnTo>
                <a:lnTo>
                  <a:pt x="472714" y="6086"/>
                </a:lnTo>
                <a:lnTo>
                  <a:pt x="472804" y="5718"/>
                </a:lnTo>
                <a:lnTo>
                  <a:pt x="472853" y="5517"/>
                </a:lnTo>
                <a:lnTo>
                  <a:pt x="483967" y="6644"/>
                </a:lnTo>
                <a:lnTo>
                  <a:pt x="512757" y="6644"/>
                </a:lnTo>
                <a:lnTo>
                  <a:pt x="512209" y="12359"/>
                </a:lnTo>
                <a:lnTo>
                  <a:pt x="512126" y="13230"/>
                </a:lnTo>
                <a:lnTo>
                  <a:pt x="512006" y="14480"/>
                </a:lnTo>
                <a:lnTo>
                  <a:pt x="511881" y="15786"/>
                </a:lnTo>
                <a:lnTo>
                  <a:pt x="511839" y="16222"/>
                </a:lnTo>
                <a:lnTo>
                  <a:pt x="511336" y="18074"/>
                </a:lnTo>
                <a:lnTo>
                  <a:pt x="505727" y="36239"/>
                </a:lnTo>
                <a:lnTo>
                  <a:pt x="461807" y="177425"/>
                </a:lnTo>
                <a:close/>
              </a:path>
              <a:path w="714375" h="429260">
                <a:moveTo>
                  <a:pt x="337369" y="175270"/>
                </a:moveTo>
                <a:lnTo>
                  <a:pt x="306747" y="175270"/>
                </a:lnTo>
                <a:lnTo>
                  <a:pt x="343582" y="18833"/>
                </a:lnTo>
                <a:lnTo>
                  <a:pt x="343688" y="18383"/>
                </a:lnTo>
                <a:lnTo>
                  <a:pt x="343760" y="18074"/>
                </a:lnTo>
                <a:lnTo>
                  <a:pt x="344352" y="14480"/>
                </a:lnTo>
                <a:lnTo>
                  <a:pt x="346757" y="6644"/>
                </a:lnTo>
                <a:lnTo>
                  <a:pt x="346819" y="6444"/>
                </a:lnTo>
                <a:lnTo>
                  <a:pt x="346929" y="6086"/>
                </a:lnTo>
                <a:lnTo>
                  <a:pt x="347042" y="5718"/>
                </a:lnTo>
                <a:lnTo>
                  <a:pt x="358048" y="6644"/>
                </a:lnTo>
                <a:lnTo>
                  <a:pt x="389684" y="6644"/>
                </a:lnTo>
                <a:lnTo>
                  <a:pt x="391334" y="18074"/>
                </a:lnTo>
                <a:lnTo>
                  <a:pt x="399359" y="52376"/>
                </a:lnTo>
                <a:lnTo>
                  <a:pt x="366776" y="52376"/>
                </a:lnTo>
                <a:lnTo>
                  <a:pt x="337369" y="175270"/>
                </a:lnTo>
                <a:close/>
              </a:path>
              <a:path w="714375" h="429260">
                <a:moveTo>
                  <a:pt x="512757" y="6644"/>
                </a:moveTo>
                <a:lnTo>
                  <a:pt x="505979" y="6644"/>
                </a:lnTo>
                <a:lnTo>
                  <a:pt x="507363" y="6444"/>
                </a:lnTo>
                <a:lnTo>
                  <a:pt x="513018" y="5718"/>
                </a:lnTo>
                <a:lnTo>
                  <a:pt x="512846" y="5718"/>
                </a:lnTo>
                <a:lnTo>
                  <a:pt x="512757" y="6644"/>
                </a:lnTo>
                <a:close/>
              </a:path>
              <a:path w="714375" h="429260">
                <a:moveTo>
                  <a:pt x="389684" y="6644"/>
                </a:moveTo>
                <a:lnTo>
                  <a:pt x="377202" y="6644"/>
                </a:lnTo>
                <a:lnTo>
                  <a:pt x="379624" y="6444"/>
                </a:lnTo>
                <a:lnTo>
                  <a:pt x="389603" y="6086"/>
                </a:lnTo>
                <a:lnTo>
                  <a:pt x="389684" y="6644"/>
                </a:lnTo>
                <a:close/>
              </a:path>
              <a:path w="714375" h="429260">
                <a:moveTo>
                  <a:pt x="405732" y="218725"/>
                </a:moveTo>
                <a:lnTo>
                  <a:pt x="403852" y="205866"/>
                </a:lnTo>
                <a:lnTo>
                  <a:pt x="403752" y="205285"/>
                </a:lnTo>
                <a:lnTo>
                  <a:pt x="366776" y="52376"/>
                </a:lnTo>
                <a:lnTo>
                  <a:pt x="399359" y="52376"/>
                </a:lnTo>
                <a:lnTo>
                  <a:pt x="428659" y="177425"/>
                </a:lnTo>
                <a:lnTo>
                  <a:pt x="461807" y="177425"/>
                </a:lnTo>
                <a:lnTo>
                  <a:pt x="453140" y="205285"/>
                </a:lnTo>
                <a:lnTo>
                  <a:pt x="453091" y="205442"/>
                </a:lnTo>
                <a:lnTo>
                  <a:pt x="453004" y="205721"/>
                </a:lnTo>
                <a:lnTo>
                  <a:pt x="452959" y="205866"/>
                </a:lnTo>
                <a:lnTo>
                  <a:pt x="451706" y="211871"/>
                </a:lnTo>
                <a:lnTo>
                  <a:pt x="451675" y="212016"/>
                </a:lnTo>
                <a:lnTo>
                  <a:pt x="448210" y="217285"/>
                </a:lnTo>
                <a:lnTo>
                  <a:pt x="448108" y="217441"/>
                </a:lnTo>
                <a:lnTo>
                  <a:pt x="417944" y="217441"/>
                </a:lnTo>
                <a:lnTo>
                  <a:pt x="405732" y="218725"/>
                </a:lnTo>
                <a:close/>
              </a:path>
              <a:path w="714375" h="429260">
                <a:moveTo>
                  <a:pt x="328256" y="218568"/>
                </a:moveTo>
                <a:lnTo>
                  <a:pt x="316034" y="217285"/>
                </a:lnTo>
                <a:lnTo>
                  <a:pt x="328443" y="217285"/>
                </a:lnTo>
                <a:lnTo>
                  <a:pt x="328324" y="218099"/>
                </a:lnTo>
                <a:lnTo>
                  <a:pt x="328256" y="218568"/>
                </a:lnTo>
                <a:close/>
              </a:path>
              <a:path w="714375" h="429260">
                <a:moveTo>
                  <a:pt x="447579" y="218245"/>
                </a:moveTo>
                <a:lnTo>
                  <a:pt x="438806" y="217441"/>
                </a:lnTo>
                <a:lnTo>
                  <a:pt x="448108" y="217441"/>
                </a:lnTo>
                <a:lnTo>
                  <a:pt x="447674" y="218099"/>
                </a:lnTo>
                <a:lnTo>
                  <a:pt x="447579" y="218245"/>
                </a:lnTo>
                <a:close/>
              </a:path>
              <a:path w="714375" h="429260">
                <a:moveTo>
                  <a:pt x="672288" y="191816"/>
                </a:moveTo>
                <a:lnTo>
                  <a:pt x="596670" y="191816"/>
                </a:lnTo>
                <a:lnTo>
                  <a:pt x="615482" y="190274"/>
                </a:lnTo>
                <a:lnTo>
                  <a:pt x="627451" y="186699"/>
                </a:lnTo>
                <a:lnTo>
                  <a:pt x="633450" y="183709"/>
                </a:lnTo>
                <a:lnTo>
                  <a:pt x="641962" y="175391"/>
                </a:lnTo>
                <a:lnTo>
                  <a:pt x="645627" y="164814"/>
                </a:lnTo>
                <a:lnTo>
                  <a:pt x="644669" y="153932"/>
                </a:lnTo>
                <a:lnTo>
                  <a:pt x="605357" y="129134"/>
                </a:lnTo>
                <a:lnTo>
                  <a:pt x="580006" y="121257"/>
                </a:lnTo>
                <a:lnTo>
                  <a:pt x="570198" y="117600"/>
                </a:lnTo>
                <a:lnTo>
                  <a:pt x="553662" y="107715"/>
                </a:lnTo>
                <a:lnTo>
                  <a:pt x="538079" y="89989"/>
                </a:lnTo>
                <a:lnTo>
                  <a:pt x="531127" y="62812"/>
                </a:lnTo>
                <a:lnTo>
                  <a:pt x="535985" y="39720"/>
                </a:lnTo>
                <a:lnTo>
                  <a:pt x="551057" y="19669"/>
                </a:lnTo>
                <a:lnTo>
                  <a:pt x="575565" y="5577"/>
                </a:lnTo>
                <a:lnTo>
                  <a:pt x="608726" y="360"/>
                </a:lnTo>
                <a:lnTo>
                  <a:pt x="622950" y="1276"/>
                </a:lnTo>
                <a:lnTo>
                  <a:pt x="670754" y="17795"/>
                </a:lnTo>
                <a:lnTo>
                  <a:pt x="673009" y="22874"/>
                </a:lnTo>
                <a:lnTo>
                  <a:pt x="672953" y="32373"/>
                </a:lnTo>
                <a:lnTo>
                  <a:pt x="612588" y="32373"/>
                </a:lnTo>
                <a:lnTo>
                  <a:pt x="602413" y="32782"/>
                </a:lnTo>
                <a:lnTo>
                  <a:pt x="587648" y="36087"/>
                </a:lnTo>
                <a:lnTo>
                  <a:pt x="574635" y="44504"/>
                </a:lnTo>
                <a:lnTo>
                  <a:pt x="569715" y="60245"/>
                </a:lnTo>
                <a:lnTo>
                  <a:pt x="574207" y="73734"/>
                </a:lnTo>
                <a:lnTo>
                  <a:pt x="584817" y="82845"/>
                </a:lnTo>
                <a:lnTo>
                  <a:pt x="596164" y="88160"/>
                </a:lnTo>
                <a:lnTo>
                  <a:pt x="602866" y="90260"/>
                </a:lnTo>
                <a:lnTo>
                  <a:pt x="628773" y="97949"/>
                </a:lnTo>
                <a:lnTo>
                  <a:pt x="647298" y="104332"/>
                </a:lnTo>
                <a:lnTo>
                  <a:pt x="661222" y="111934"/>
                </a:lnTo>
                <a:lnTo>
                  <a:pt x="673321" y="123277"/>
                </a:lnTo>
                <a:lnTo>
                  <a:pt x="682709" y="142303"/>
                </a:lnTo>
                <a:lnTo>
                  <a:pt x="684410" y="160543"/>
                </a:lnTo>
                <a:lnTo>
                  <a:pt x="681865" y="175136"/>
                </a:lnTo>
                <a:lnTo>
                  <a:pt x="681780" y="175621"/>
                </a:lnTo>
                <a:lnTo>
                  <a:pt x="678177" y="185160"/>
                </a:lnTo>
                <a:lnTo>
                  <a:pt x="672288" y="191816"/>
                </a:lnTo>
                <a:close/>
              </a:path>
              <a:path w="714375" h="429260">
                <a:moveTo>
                  <a:pt x="671089" y="44372"/>
                </a:moveTo>
                <a:lnTo>
                  <a:pt x="667461" y="44372"/>
                </a:lnTo>
                <a:lnTo>
                  <a:pt x="659616" y="42027"/>
                </a:lnTo>
                <a:lnTo>
                  <a:pt x="648422" y="37837"/>
                </a:lnTo>
                <a:lnTo>
                  <a:pt x="633029" y="33915"/>
                </a:lnTo>
                <a:lnTo>
                  <a:pt x="612588" y="32373"/>
                </a:lnTo>
                <a:lnTo>
                  <a:pt x="672953" y="32373"/>
                </a:lnTo>
                <a:lnTo>
                  <a:pt x="672897" y="41894"/>
                </a:lnTo>
                <a:lnTo>
                  <a:pt x="671089" y="44372"/>
                </a:lnTo>
                <a:close/>
              </a:path>
              <a:path w="714375" h="429260">
                <a:moveTo>
                  <a:pt x="610348" y="223471"/>
                </a:moveTo>
                <a:lnTo>
                  <a:pt x="597008" y="223471"/>
                </a:lnTo>
                <a:lnTo>
                  <a:pt x="591775" y="223323"/>
                </a:lnTo>
                <a:lnTo>
                  <a:pt x="536842" y="209862"/>
                </a:lnTo>
                <a:lnTo>
                  <a:pt x="528097" y="199462"/>
                </a:lnTo>
                <a:lnTo>
                  <a:pt x="528125" y="175136"/>
                </a:lnTo>
                <a:lnTo>
                  <a:pt x="535045" y="176867"/>
                </a:lnTo>
                <a:lnTo>
                  <a:pt x="537981" y="177994"/>
                </a:lnTo>
                <a:lnTo>
                  <a:pt x="545798" y="181194"/>
                </a:lnTo>
                <a:lnTo>
                  <a:pt x="553101" y="184022"/>
                </a:lnTo>
                <a:lnTo>
                  <a:pt x="560884" y="186514"/>
                </a:lnTo>
                <a:lnTo>
                  <a:pt x="570139" y="188710"/>
                </a:lnTo>
                <a:lnTo>
                  <a:pt x="596670" y="191816"/>
                </a:lnTo>
                <a:lnTo>
                  <a:pt x="672288" y="191816"/>
                </a:lnTo>
                <a:lnTo>
                  <a:pt x="657322" y="208733"/>
                </a:lnTo>
                <a:lnTo>
                  <a:pt x="654897" y="209862"/>
                </a:lnTo>
                <a:lnTo>
                  <a:pt x="631888" y="220071"/>
                </a:lnTo>
                <a:lnTo>
                  <a:pt x="610348" y="223471"/>
                </a:lnTo>
                <a:close/>
              </a:path>
              <a:path w="714375" h="429260">
                <a:moveTo>
                  <a:pt x="579426" y="301324"/>
                </a:moveTo>
                <a:lnTo>
                  <a:pt x="578142" y="294750"/>
                </a:lnTo>
                <a:lnTo>
                  <a:pt x="585007" y="289894"/>
                </a:lnTo>
                <a:lnTo>
                  <a:pt x="622474" y="273288"/>
                </a:lnTo>
                <a:lnTo>
                  <a:pt x="661926" y="268206"/>
                </a:lnTo>
                <a:lnTo>
                  <a:pt x="694575" y="271002"/>
                </a:lnTo>
                <a:lnTo>
                  <a:pt x="711630" y="278029"/>
                </a:lnTo>
                <a:lnTo>
                  <a:pt x="714149" y="296018"/>
                </a:lnTo>
                <a:lnTo>
                  <a:pt x="638344" y="296018"/>
                </a:lnTo>
                <a:lnTo>
                  <a:pt x="610476" y="297859"/>
                </a:lnTo>
                <a:lnTo>
                  <a:pt x="579426" y="301324"/>
                </a:lnTo>
                <a:close/>
              </a:path>
              <a:path w="714375" h="429260">
                <a:moveTo>
                  <a:pt x="357211" y="429086"/>
                </a:moveTo>
                <a:lnTo>
                  <a:pt x="308802" y="427169"/>
                </a:lnTo>
                <a:lnTo>
                  <a:pt x="260779" y="420776"/>
                </a:lnTo>
                <a:lnTo>
                  <a:pt x="213550" y="409983"/>
                </a:lnTo>
                <a:lnTo>
                  <a:pt x="167524" y="394861"/>
                </a:lnTo>
                <a:lnTo>
                  <a:pt x="123088" y="375559"/>
                </a:lnTo>
                <a:lnTo>
                  <a:pt x="80631" y="352225"/>
                </a:lnTo>
                <a:lnTo>
                  <a:pt x="40507" y="325075"/>
                </a:lnTo>
                <a:lnTo>
                  <a:pt x="3070" y="294326"/>
                </a:lnTo>
                <a:lnTo>
                  <a:pt x="0" y="289195"/>
                </a:lnTo>
                <a:lnTo>
                  <a:pt x="1015" y="284695"/>
                </a:lnTo>
                <a:lnTo>
                  <a:pt x="5059" y="282368"/>
                </a:lnTo>
                <a:lnTo>
                  <a:pt x="11074" y="283755"/>
                </a:lnTo>
                <a:lnTo>
                  <a:pt x="52033" y="305461"/>
                </a:lnTo>
                <a:lnTo>
                  <a:pt x="94138" y="324377"/>
                </a:lnTo>
                <a:lnTo>
                  <a:pt x="137389" y="340501"/>
                </a:lnTo>
                <a:lnTo>
                  <a:pt x="181785" y="353835"/>
                </a:lnTo>
                <a:lnTo>
                  <a:pt x="226950" y="364276"/>
                </a:lnTo>
                <a:lnTo>
                  <a:pt x="272503" y="371726"/>
                </a:lnTo>
                <a:lnTo>
                  <a:pt x="318446" y="376184"/>
                </a:lnTo>
                <a:lnTo>
                  <a:pt x="364778" y="377651"/>
                </a:lnTo>
                <a:lnTo>
                  <a:pt x="582038" y="377651"/>
                </a:lnTo>
                <a:lnTo>
                  <a:pt x="557725" y="389218"/>
                </a:lnTo>
                <a:lnTo>
                  <a:pt x="508495" y="406505"/>
                </a:lnTo>
                <a:lnTo>
                  <a:pt x="457705" y="418981"/>
                </a:lnTo>
                <a:lnTo>
                  <a:pt x="406796" y="426542"/>
                </a:lnTo>
                <a:lnTo>
                  <a:pt x="357211" y="429086"/>
                </a:lnTo>
                <a:close/>
              </a:path>
              <a:path w="714375" h="429260">
                <a:moveTo>
                  <a:pt x="661043" y="402799"/>
                </a:moveTo>
                <a:lnTo>
                  <a:pt x="654893" y="399930"/>
                </a:lnTo>
                <a:lnTo>
                  <a:pt x="657750" y="392786"/>
                </a:lnTo>
                <a:lnTo>
                  <a:pt x="666346" y="370634"/>
                </a:lnTo>
                <a:lnTo>
                  <a:pt x="675320" y="344058"/>
                </a:lnTo>
                <a:lnTo>
                  <a:pt x="680652" y="319517"/>
                </a:lnTo>
                <a:lnTo>
                  <a:pt x="678322" y="303467"/>
                </a:lnTo>
                <a:lnTo>
                  <a:pt x="663371" y="297151"/>
                </a:lnTo>
                <a:lnTo>
                  <a:pt x="638344" y="296018"/>
                </a:lnTo>
                <a:lnTo>
                  <a:pt x="714149" y="296018"/>
                </a:lnTo>
                <a:lnTo>
                  <a:pt x="714173" y="296190"/>
                </a:lnTo>
                <a:lnTo>
                  <a:pt x="708412" y="328475"/>
                </a:lnTo>
                <a:lnTo>
                  <a:pt x="693221" y="365370"/>
                </a:lnTo>
                <a:lnTo>
                  <a:pt x="667473" y="397363"/>
                </a:lnTo>
                <a:lnTo>
                  <a:pt x="661043" y="402799"/>
                </a:lnTo>
                <a:close/>
              </a:path>
              <a:path w="714375" h="429260">
                <a:moveTo>
                  <a:pt x="582038" y="377651"/>
                </a:moveTo>
                <a:lnTo>
                  <a:pt x="364778" y="377651"/>
                </a:lnTo>
                <a:lnTo>
                  <a:pt x="420477" y="375197"/>
                </a:lnTo>
                <a:lnTo>
                  <a:pt x="475293" y="368440"/>
                </a:lnTo>
                <a:lnTo>
                  <a:pt x="529226" y="357378"/>
                </a:lnTo>
                <a:lnTo>
                  <a:pt x="582276" y="342013"/>
                </a:lnTo>
                <a:lnTo>
                  <a:pt x="634444" y="322342"/>
                </a:lnTo>
                <a:lnTo>
                  <a:pt x="643585" y="321498"/>
                </a:lnTo>
                <a:lnTo>
                  <a:pt x="649899" y="325800"/>
                </a:lnTo>
                <a:lnTo>
                  <a:pt x="651310" y="332944"/>
                </a:lnTo>
                <a:lnTo>
                  <a:pt x="645830" y="340501"/>
                </a:lnTo>
                <a:lnTo>
                  <a:pt x="643562" y="342013"/>
                </a:lnTo>
                <a:lnTo>
                  <a:pt x="603954" y="367224"/>
                </a:lnTo>
                <a:lnTo>
                  <a:pt x="582038" y="377651"/>
                </a:lnTo>
                <a:close/>
              </a:path>
            </a:pathLst>
          </a:custGeom>
          <a:solidFill>
            <a:srgbClr val="4F37A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B846FF-6E00-0E62-5A92-FC2866473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07" y="5733846"/>
            <a:ext cx="1126590" cy="70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0A9484-DC26-F0C1-552D-80EDBDE97613}"/>
              </a:ext>
            </a:extLst>
          </p:cNvPr>
          <p:cNvSpPr txBox="1"/>
          <p:nvPr/>
        </p:nvSpPr>
        <p:spPr>
          <a:xfrm>
            <a:off x="5486400" y="4278074"/>
            <a:ext cx="1018227" cy="36933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  <a:lvl1pPr marL="12700" algn="ctr">
              <a:lnSpc>
                <a:spcPct val="100000"/>
              </a:lnSpc>
              <a:spcBef>
                <a:spcPts val="125"/>
              </a:spcBef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2025.08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99" y="2361310"/>
            <a:ext cx="3498215" cy="81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150" spc="-1030" dirty="0">
                <a:solidFill>
                  <a:srgbClr val="4F37A6"/>
                </a:solidFill>
                <a:latin typeface="Dotum"/>
                <a:cs typeface="Dotum"/>
              </a:rPr>
              <a:t>배포</a:t>
            </a:r>
            <a:r>
              <a:rPr sz="5150" spc="-47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5150" spc="-1030" dirty="0">
                <a:solidFill>
                  <a:srgbClr val="4F37A6"/>
                </a:solidFill>
                <a:latin typeface="Dotum"/>
                <a:cs typeface="Dotum"/>
              </a:rPr>
              <a:t>모델</a:t>
            </a:r>
            <a:r>
              <a:rPr sz="5150" spc="-47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5150" spc="-1055" dirty="0">
                <a:solidFill>
                  <a:srgbClr val="4F37A6"/>
                </a:solidFill>
                <a:latin typeface="Dotum"/>
                <a:cs typeface="Dotum"/>
              </a:rPr>
              <a:t>비교</a:t>
            </a:r>
            <a:endParaRPr sz="5150">
              <a:latin typeface="Dotum"/>
              <a:cs typeface="Dot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3536467"/>
            <a:ext cx="3869690" cy="1006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18800"/>
              </a:lnSpc>
              <a:spcBef>
                <a:spcPts val="12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배포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모델은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리소스가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누구에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의해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소유되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35" dirty="0">
                <a:solidFill>
                  <a:srgbClr val="333333"/>
                </a:solidFill>
                <a:latin typeface="Dotum"/>
                <a:cs typeface="Dotum"/>
              </a:rPr>
              <a:t>고</a:t>
            </a:r>
            <a:r>
              <a:rPr sz="1200" spc="-13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어디에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위치하며</a:t>
            </a:r>
            <a:r>
              <a:rPr sz="1200" spc="-21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어떻게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관리되는지를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결정합니다</a:t>
            </a:r>
            <a:r>
              <a:rPr sz="1200" spc="-21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각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모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델은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다른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요구사항과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비즈니스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목표에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맞게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선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택할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200" spc="-2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29149" y="1152524"/>
            <a:ext cx="7181850" cy="1152525"/>
          </a:xfrm>
          <a:custGeom>
            <a:avLst/>
            <a:gdLst/>
            <a:ahLst/>
            <a:cxnLst/>
            <a:rect l="l" t="t" r="r" b="b"/>
            <a:pathLst>
              <a:path w="7181850" h="1152525">
                <a:moveTo>
                  <a:pt x="7092854" y="1152524"/>
                </a:moveTo>
                <a:lnTo>
                  <a:pt x="88995" y="1152524"/>
                </a:lnTo>
                <a:lnTo>
                  <a:pt x="82801" y="1151914"/>
                </a:lnTo>
                <a:lnTo>
                  <a:pt x="37131" y="1132997"/>
                </a:lnTo>
                <a:lnTo>
                  <a:pt x="9643" y="1099503"/>
                </a:lnTo>
                <a:lnTo>
                  <a:pt x="0" y="1063528"/>
                </a:lnTo>
                <a:lnTo>
                  <a:pt x="0" y="1057274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063528"/>
                </a:lnTo>
                <a:lnTo>
                  <a:pt x="7169271" y="1104992"/>
                </a:lnTo>
                <a:lnTo>
                  <a:pt x="7134315" y="1139946"/>
                </a:lnTo>
                <a:lnTo>
                  <a:pt x="7099047" y="1151914"/>
                </a:lnTo>
                <a:lnTo>
                  <a:pt x="7092854" y="115252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06949" y="1435100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latin typeface="Liberation Sans"/>
                <a:cs typeface="Liberation Sans"/>
              </a:rPr>
              <a:t>01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7017" y="1310864"/>
            <a:ext cx="5803265" cy="828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13700"/>
              </a:lnSpc>
              <a:spcBef>
                <a:spcPts val="55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퍼블릭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90" dirty="0">
                <a:solidFill>
                  <a:srgbClr val="4F37A6"/>
                </a:solidFill>
                <a:latin typeface="Dotum"/>
                <a:cs typeface="Dotum"/>
              </a:rPr>
              <a:t>클라우드</a:t>
            </a:r>
            <a:r>
              <a:rPr sz="1050" b="1" spc="-90" dirty="0">
                <a:solidFill>
                  <a:srgbClr val="4F37A6"/>
                </a:solidFill>
                <a:latin typeface="Liberation Sans"/>
                <a:cs typeface="Liberation Sans"/>
              </a:rPr>
              <a:t>(Public</a:t>
            </a: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 Cloud)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: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인터넷을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25" dirty="0">
                <a:solidFill>
                  <a:srgbClr val="333333"/>
                </a:solidFill>
                <a:latin typeface="Dotum"/>
                <a:cs typeface="Dotum"/>
              </a:rPr>
              <a:t>제</a:t>
            </a:r>
            <a:r>
              <a:rPr sz="1050" spc="-125" dirty="0">
                <a:solidFill>
                  <a:srgbClr val="333333"/>
                </a:solidFill>
                <a:latin typeface="Liberation Sans"/>
                <a:cs typeface="Liberation Sans"/>
              </a:rPr>
              <a:t>3</a:t>
            </a:r>
            <a:r>
              <a:rPr sz="1150" spc="-125" dirty="0">
                <a:solidFill>
                  <a:srgbClr val="333333"/>
                </a:solidFill>
                <a:latin typeface="Dotum"/>
                <a:cs typeface="Dotum"/>
              </a:rPr>
              <a:t>자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제공업체가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소유하고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관리하는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컴퓨팅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서비스입니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다</a:t>
            </a:r>
            <a:r>
              <a:rPr sz="1050" spc="-9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초기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비용이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없고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확장성이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높으며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오버헤드가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낮은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장점이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있어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0" dirty="0">
                <a:solidFill>
                  <a:srgbClr val="333333"/>
                </a:solidFill>
                <a:latin typeface="Dotum"/>
                <a:cs typeface="Dotum"/>
              </a:rPr>
              <a:t>스타트업</a:t>
            </a:r>
            <a:r>
              <a:rPr sz="1050" spc="-15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SaaS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25" dirty="0">
                <a:solidFill>
                  <a:srgbClr val="333333"/>
                </a:solidFill>
                <a:latin typeface="Dotum"/>
                <a:cs typeface="Dotum"/>
              </a:rPr>
              <a:t>기업</a:t>
            </a:r>
            <a:r>
              <a:rPr sz="1050" spc="-12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웹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애플리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케이션에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이상적입니다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단점으로는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제한된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커스터마이징과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규제가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엄격한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산업에서의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컴플라이언스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이슈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가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050" spc="-15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29149" y="2419349"/>
            <a:ext cx="7181850" cy="952500"/>
          </a:xfrm>
          <a:custGeom>
            <a:avLst/>
            <a:gdLst/>
            <a:ahLst/>
            <a:cxnLst/>
            <a:rect l="l" t="t" r="r" b="b"/>
            <a:pathLst>
              <a:path w="7181850" h="952500">
                <a:moveTo>
                  <a:pt x="7092854" y="952499"/>
                </a:moveTo>
                <a:lnTo>
                  <a:pt x="88995" y="952499"/>
                </a:lnTo>
                <a:lnTo>
                  <a:pt x="82801" y="951889"/>
                </a:lnTo>
                <a:lnTo>
                  <a:pt x="37131" y="932972"/>
                </a:lnTo>
                <a:lnTo>
                  <a:pt x="9643" y="899478"/>
                </a:lnTo>
                <a:lnTo>
                  <a:pt x="0" y="863503"/>
                </a:lnTo>
                <a:lnTo>
                  <a:pt x="0" y="85724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863503"/>
                </a:lnTo>
                <a:lnTo>
                  <a:pt x="7169271" y="904967"/>
                </a:lnTo>
                <a:lnTo>
                  <a:pt x="7134315" y="939921"/>
                </a:lnTo>
                <a:lnTo>
                  <a:pt x="7099047" y="951889"/>
                </a:lnTo>
                <a:lnTo>
                  <a:pt x="7092854" y="9524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06949" y="2597150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02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27017" y="2577689"/>
            <a:ext cx="5761355" cy="6280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13500"/>
              </a:lnSpc>
              <a:spcBef>
                <a:spcPts val="55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프라이빗</a:t>
            </a:r>
            <a:r>
              <a:rPr sz="1200" spc="-9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85" dirty="0">
                <a:solidFill>
                  <a:srgbClr val="4F37A6"/>
                </a:solidFill>
                <a:latin typeface="Dotum"/>
                <a:cs typeface="Dotum"/>
              </a:rPr>
              <a:t>클라우드</a:t>
            </a:r>
            <a:r>
              <a:rPr sz="1050" b="1" spc="-85" dirty="0">
                <a:solidFill>
                  <a:srgbClr val="4F37A6"/>
                </a:solidFill>
                <a:latin typeface="Liberation Sans"/>
                <a:cs typeface="Liberation Sans"/>
              </a:rPr>
              <a:t>(Private</a:t>
            </a:r>
            <a:r>
              <a:rPr sz="1050" b="1" spc="1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Cloud)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단일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조직에서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독점적으로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사용하는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환경으로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80" dirty="0">
                <a:solidFill>
                  <a:srgbClr val="333333"/>
                </a:solidFill>
                <a:latin typeface="Dotum"/>
                <a:cs typeface="Dotum"/>
              </a:rPr>
              <a:t>온프레미스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또는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제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3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자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센터에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위치할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규정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준수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커스터마이징이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필요한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금융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Dotum"/>
                <a:cs typeface="Dotum"/>
              </a:rPr>
              <a:t>의 </a:t>
            </a:r>
            <a:r>
              <a:rPr sz="1150" spc="-100" dirty="0">
                <a:solidFill>
                  <a:srgbClr val="333333"/>
                </a:solidFill>
                <a:latin typeface="Dotum"/>
                <a:cs typeface="Dotum"/>
              </a:rPr>
              <a:t>료</a:t>
            </a:r>
            <a:r>
              <a:rPr sz="1050" spc="-10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정부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기관에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적합합니다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높은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초기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투자와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유지보수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확장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제한이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단점입니다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29149" y="3486149"/>
            <a:ext cx="7181850" cy="1152525"/>
          </a:xfrm>
          <a:custGeom>
            <a:avLst/>
            <a:gdLst/>
            <a:ahLst/>
            <a:cxnLst/>
            <a:rect l="l" t="t" r="r" b="b"/>
            <a:pathLst>
              <a:path w="7181850" h="1152525">
                <a:moveTo>
                  <a:pt x="7092854" y="1152524"/>
                </a:moveTo>
                <a:lnTo>
                  <a:pt x="88995" y="1152524"/>
                </a:lnTo>
                <a:lnTo>
                  <a:pt x="82801" y="1151914"/>
                </a:lnTo>
                <a:lnTo>
                  <a:pt x="37131" y="1132997"/>
                </a:lnTo>
                <a:lnTo>
                  <a:pt x="9643" y="1099502"/>
                </a:lnTo>
                <a:lnTo>
                  <a:pt x="0" y="1063528"/>
                </a:lnTo>
                <a:lnTo>
                  <a:pt x="0" y="1057274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063528"/>
                </a:lnTo>
                <a:lnTo>
                  <a:pt x="7169271" y="1104992"/>
                </a:lnTo>
                <a:lnTo>
                  <a:pt x="7134315" y="1139946"/>
                </a:lnTo>
                <a:lnTo>
                  <a:pt x="7099047" y="1151914"/>
                </a:lnTo>
                <a:lnTo>
                  <a:pt x="7092854" y="115252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06949" y="3768725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03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27017" y="3644489"/>
            <a:ext cx="5782945" cy="828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55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하이브리드</a:t>
            </a:r>
            <a:r>
              <a:rPr sz="1200" spc="-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90" dirty="0">
                <a:solidFill>
                  <a:srgbClr val="4F37A6"/>
                </a:solidFill>
                <a:latin typeface="Dotum"/>
                <a:cs typeface="Dotum"/>
              </a:rPr>
              <a:t>클라우드</a:t>
            </a:r>
            <a:r>
              <a:rPr sz="1050" b="1" spc="-90" dirty="0">
                <a:solidFill>
                  <a:srgbClr val="4F37A6"/>
                </a:solidFill>
                <a:latin typeface="Liberation Sans"/>
                <a:cs typeface="Liberation Sans"/>
              </a:rPr>
              <a:t>(Hybrid</a:t>
            </a:r>
            <a:r>
              <a:rPr sz="1050" b="1" spc="2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Cloud)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퍼블릭과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프라이빗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환경을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통합한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모델로</a:t>
            </a:r>
            <a:r>
              <a:rPr sz="1050" spc="-14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데이터와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애플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리케이션이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두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환경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사이를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이동할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성장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중인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스타트업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핀테크</a:t>
            </a:r>
            <a:r>
              <a:rPr sz="1050" spc="-14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규제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대상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산업에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적합하며</a:t>
            </a:r>
            <a:r>
              <a:rPr sz="1050" spc="-65" dirty="0">
                <a:solidFill>
                  <a:srgbClr val="333333"/>
                </a:solidFill>
                <a:latin typeface="Liberation Sans"/>
                <a:cs typeface="Liberation Sans"/>
              </a:rPr>
              <a:t>,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민감한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데이터는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프라이빗에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확장이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필요한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서비스는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퍼블릭에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배치하는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유연성을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제공합니다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복잡한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25" dirty="0">
                <a:solidFill>
                  <a:srgbClr val="333333"/>
                </a:solidFill>
                <a:latin typeface="Dotum"/>
                <a:cs typeface="Dotum"/>
              </a:rPr>
              <a:t>인</a:t>
            </a:r>
            <a:r>
              <a:rPr sz="11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관리가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필요합니다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29149" y="4752974"/>
            <a:ext cx="7181850" cy="952500"/>
          </a:xfrm>
          <a:custGeom>
            <a:avLst/>
            <a:gdLst/>
            <a:ahLst/>
            <a:cxnLst/>
            <a:rect l="l" t="t" r="r" b="b"/>
            <a:pathLst>
              <a:path w="7181850" h="952500">
                <a:moveTo>
                  <a:pt x="7092854" y="952499"/>
                </a:moveTo>
                <a:lnTo>
                  <a:pt x="88995" y="952499"/>
                </a:lnTo>
                <a:lnTo>
                  <a:pt x="82801" y="951889"/>
                </a:lnTo>
                <a:lnTo>
                  <a:pt x="37131" y="932972"/>
                </a:lnTo>
                <a:lnTo>
                  <a:pt x="9643" y="899477"/>
                </a:lnTo>
                <a:lnTo>
                  <a:pt x="0" y="863504"/>
                </a:lnTo>
                <a:lnTo>
                  <a:pt x="0" y="85724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863504"/>
                </a:lnTo>
                <a:lnTo>
                  <a:pt x="7169271" y="904967"/>
                </a:lnTo>
                <a:lnTo>
                  <a:pt x="7134315" y="939921"/>
                </a:lnTo>
                <a:lnTo>
                  <a:pt x="7099047" y="951889"/>
                </a:lnTo>
                <a:lnTo>
                  <a:pt x="7092854" y="9524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06949" y="4930775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04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7017" y="4911314"/>
            <a:ext cx="5764530" cy="6280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13500"/>
              </a:lnSpc>
              <a:spcBef>
                <a:spcPts val="55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멀티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90" dirty="0">
                <a:solidFill>
                  <a:srgbClr val="4F37A6"/>
                </a:solidFill>
                <a:latin typeface="Dotum"/>
                <a:cs typeface="Dotum"/>
              </a:rPr>
              <a:t>클라우드</a:t>
            </a:r>
            <a:r>
              <a:rPr sz="1050" b="1" spc="-90" dirty="0">
                <a:solidFill>
                  <a:srgbClr val="4F37A6"/>
                </a:solidFill>
                <a:latin typeface="Liberation Sans"/>
                <a:cs typeface="Liberation Sans"/>
              </a:rPr>
              <a:t>(Multi-</a:t>
            </a: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Cloud)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: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여러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제공업체</a:t>
            </a:r>
            <a:r>
              <a:rPr sz="1050" spc="-90" dirty="0">
                <a:solidFill>
                  <a:srgbClr val="333333"/>
                </a:solidFill>
                <a:latin typeface="Liberation Sans"/>
                <a:cs typeface="Liberation Sans"/>
              </a:rPr>
              <a:t>(AWS,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35" dirty="0">
                <a:solidFill>
                  <a:srgbClr val="333333"/>
                </a:solidFill>
                <a:latin typeface="Liberation Sans"/>
                <a:cs typeface="Liberation Sans"/>
              </a:rPr>
              <a:t>GCP,</a:t>
            </a:r>
            <a:r>
              <a:rPr sz="1050" spc="-6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Azure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25" dirty="0">
                <a:solidFill>
                  <a:srgbClr val="333333"/>
                </a:solidFill>
                <a:latin typeface="Dotum"/>
                <a:cs typeface="Dotum"/>
              </a:rPr>
              <a:t>등</a:t>
            </a:r>
            <a:r>
              <a:rPr sz="1050" spc="-125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r>
              <a:rPr sz="1150" spc="-125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서비스를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동시에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사용하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전략입니다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벤더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종속성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25" dirty="0">
                <a:solidFill>
                  <a:srgbClr val="333333"/>
                </a:solidFill>
                <a:latin typeface="Dotum"/>
                <a:cs typeface="Dotum"/>
              </a:rPr>
              <a:t>감소</a:t>
            </a:r>
            <a:r>
              <a:rPr sz="1050" spc="-12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장애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대응력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25" dirty="0">
                <a:solidFill>
                  <a:srgbClr val="333333"/>
                </a:solidFill>
                <a:latin typeface="Dotum"/>
                <a:cs typeface="Dotum"/>
              </a:rPr>
              <a:t>강화</a:t>
            </a:r>
            <a:r>
              <a:rPr sz="1050" spc="-12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최적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선택이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가능하지만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복잡한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25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050" spc="-12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일관된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정책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25" dirty="0">
                <a:solidFill>
                  <a:srgbClr val="333333"/>
                </a:solidFill>
                <a:latin typeface="Dotum"/>
                <a:cs typeface="Dotum"/>
              </a:rPr>
              <a:t>수립</a:t>
            </a:r>
            <a:r>
              <a:rPr sz="1050" spc="-12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통합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모니터링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구축이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필요합니다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DevOps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성숙도가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높은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스타트업에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적합합니다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7549" y="1030173"/>
            <a:ext cx="4823460" cy="969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230" dirty="0">
                <a:solidFill>
                  <a:srgbClr val="000000"/>
                </a:solidFill>
              </a:rPr>
              <a:t>배포</a:t>
            </a:r>
            <a:r>
              <a:rPr spc="-555" dirty="0">
                <a:solidFill>
                  <a:srgbClr val="000000"/>
                </a:solidFill>
              </a:rPr>
              <a:t> </a:t>
            </a:r>
            <a:r>
              <a:rPr spc="-1230" dirty="0">
                <a:solidFill>
                  <a:srgbClr val="000000"/>
                </a:solidFill>
              </a:rPr>
              <a:t>모델</a:t>
            </a:r>
            <a:r>
              <a:rPr spc="-555" dirty="0">
                <a:solidFill>
                  <a:srgbClr val="000000"/>
                </a:solidFill>
              </a:rPr>
              <a:t> </a:t>
            </a:r>
            <a:r>
              <a:rPr spc="-1255" dirty="0">
                <a:solidFill>
                  <a:srgbClr val="000000"/>
                </a:solidFill>
              </a:rPr>
              <a:t>시각화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9774" y="3333750"/>
            <a:ext cx="171449" cy="171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9299" y="3886200"/>
            <a:ext cx="150018" cy="171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5132" y="4449352"/>
            <a:ext cx="160734" cy="1500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797549" y="2146981"/>
            <a:ext cx="5833110" cy="3637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60960">
              <a:lnSpc>
                <a:spcPct val="120400"/>
              </a:lnSpc>
              <a:spcBef>
                <a:spcPts val="114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배포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모델은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클라우드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리소스가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누구에게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제공되고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어디에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위치하는지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에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따라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구분</a:t>
            </a: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 됩니다</a:t>
            </a:r>
            <a:r>
              <a:rPr sz="1200" spc="-20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성장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단계와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요구사항에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맞는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최적의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모델을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선택하는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것이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85" dirty="0">
                <a:solidFill>
                  <a:srgbClr val="333333"/>
                </a:solidFill>
                <a:latin typeface="Dotum"/>
                <a:cs typeface="Dotum"/>
              </a:rPr>
              <a:t>중요합니다</a:t>
            </a:r>
            <a:r>
              <a:rPr sz="1200" spc="-8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297815" marR="132080">
              <a:lnSpc>
                <a:spcPct val="111100"/>
              </a:lnSpc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퍼블릭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4F37A6"/>
                </a:solidFill>
                <a:latin typeface="Dotum"/>
                <a:cs typeface="Dotum"/>
              </a:rPr>
              <a:t>클라우드</a:t>
            </a:r>
            <a:r>
              <a:rPr sz="1200" b="1" spc="-215" dirty="0">
                <a:solidFill>
                  <a:srgbClr val="4F37A6"/>
                </a:solidFill>
                <a:latin typeface="Liberation Sans"/>
                <a:cs typeface="Liberation Sans"/>
              </a:rPr>
              <a:t>:</a:t>
            </a:r>
            <a:r>
              <a:rPr sz="1200" b="1" spc="1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AWS,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200" spc="-70" dirty="0">
                <a:latin typeface="Liberation Sans"/>
                <a:cs typeface="Liberation Sans"/>
              </a:rPr>
              <a:t>GCP</a:t>
            </a:r>
            <a:r>
              <a:rPr sz="1350" spc="-70" dirty="0">
                <a:latin typeface="Dotum"/>
                <a:cs typeface="Dotum"/>
              </a:rPr>
              <a:t>와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같은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서비스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제공업체가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인터넷을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통해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다수의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고객에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게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리소스를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180" dirty="0">
                <a:latin typeface="Dotum"/>
                <a:cs typeface="Dotum"/>
              </a:rPr>
              <a:t>제공</a:t>
            </a:r>
            <a:r>
              <a:rPr sz="1200" spc="-180" dirty="0">
                <a:latin typeface="Liberation Sans"/>
                <a:cs typeface="Liberation Sans"/>
              </a:rPr>
              <a:t>.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초기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스타트업에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적합하며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초기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투자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비용이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낮고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빠른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확장성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5" dirty="0">
                <a:latin typeface="Dotum"/>
                <a:cs typeface="Dotum"/>
              </a:rPr>
              <a:t>제공</a:t>
            </a:r>
            <a:r>
              <a:rPr sz="1200" spc="-25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297815" marR="60325">
              <a:lnSpc>
                <a:spcPct val="111100"/>
              </a:lnSpc>
              <a:spcBef>
                <a:spcPts val="750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프라이빗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4F37A6"/>
                </a:solidFill>
                <a:latin typeface="Dotum"/>
                <a:cs typeface="Dotum"/>
              </a:rPr>
              <a:t>클라우드</a:t>
            </a:r>
            <a:r>
              <a:rPr sz="1200" b="1" spc="-215" dirty="0">
                <a:solidFill>
                  <a:srgbClr val="4F37A6"/>
                </a:solidFill>
                <a:latin typeface="Liberation Sans"/>
                <a:cs typeface="Liberation Sans"/>
              </a:rPr>
              <a:t>:</a:t>
            </a:r>
            <a:r>
              <a:rPr sz="1200" b="1" spc="1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단일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조직만을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위한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전용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클라우드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180" dirty="0">
                <a:latin typeface="Dotum"/>
                <a:cs typeface="Dotum"/>
              </a:rPr>
              <a:t>환경</a:t>
            </a:r>
            <a:r>
              <a:rPr sz="1200" spc="-180" dirty="0">
                <a:latin typeface="Liberation Sans"/>
                <a:cs typeface="Liberation Sans"/>
              </a:rPr>
              <a:t>.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데이터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주권이나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규제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준수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가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중요한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180" dirty="0">
                <a:latin typeface="Dotum"/>
                <a:cs typeface="Dotum"/>
              </a:rPr>
              <a:t>금융</a:t>
            </a:r>
            <a:r>
              <a:rPr sz="1200" spc="-180" dirty="0">
                <a:latin typeface="Liberation Sans"/>
                <a:cs typeface="Liberation Sans"/>
              </a:rPr>
              <a:t>,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의료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스타트업에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5" dirty="0">
                <a:latin typeface="Dotum"/>
                <a:cs typeface="Dotum"/>
              </a:rPr>
              <a:t>적합</a:t>
            </a:r>
            <a:r>
              <a:rPr sz="1200" spc="-25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297815" marR="5080">
              <a:lnSpc>
                <a:spcPct val="111100"/>
              </a:lnSpc>
              <a:spcBef>
                <a:spcPts val="750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하이브리드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4F37A6"/>
                </a:solidFill>
                <a:latin typeface="Dotum"/>
                <a:cs typeface="Dotum"/>
              </a:rPr>
              <a:t>클라우드</a:t>
            </a:r>
            <a:r>
              <a:rPr sz="1200" b="1" spc="-215" dirty="0">
                <a:solidFill>
                  <a:srgbClr val="4F37A6"/>
                </a:solidFill>
                <a:latin typeface="Liberation Sans"/>
                <a:cs typeface="Liberation Sans"/>
              </a:rPr>
              <a:t>:</a:t>
            </a:r>
            <a:r>
              <a:rPr sz="1200" b="1" spc="2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퍼블릭과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프라이빗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클라우드의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180" dirty="0">
                <a:latin typeface="Dotum"/>
                <a:cs typeface="Dotum"/>
              </a:rPr>
              <a:t>조합</a:t>
            </a:r>
            <a:r>
              <a:rPr sz="1200" spc="-180" dirty="0">
                <a:latin typeface="Liberation Sans"/>
                <a:cs typeface="Liberation Sans"/>
              </a:rPr>
              <a:t>.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성장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중인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스타트업에서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민감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데이터와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일반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워크로드를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분리할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때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0" dirty="0">
                <a:latin typeface="Dotum"/>
                <a:cs typeface="Dotum"/>
              </a:rPr>
              <a:t>효과적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 marR="60960">
              <a:lnSpc>
                <a:spcPct val="118100"/>
              </a:lnSpc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스타트업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선택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4F37A6"/>
                </a:solidFill>
                <a:latin typeface="Dotum"/>
                <a:cs typeface="Dotum"/>
              </a:rPr>
              <a:t>기준</a:t>
            </a:r>
            <a:r>
              <a:rPr sz="1200" b="1" spc="-180" dirty="0">
                <a:solidFill>
                  <a:srgbClr val="4F37A6"/>
                </a:solidFill>
                <a:latin typeface="Liberation Sans"/>
                <a:cs typeface="Liberation Sans"/>
              </a:rPr>
              <a:t>:</a:t>
            </a:r>
            <a:r>
              <a:rPr sz="1200" b="1" spc="1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효율성</a:t>
            </a:r>
            <a:r>
              <a:rPr sz="1200" spc="-20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확장성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요구사항</a:t>
            </a:r>
            <a:r>
              <a:rPr sz="1200" spc="-21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민감도</a:t>
            </a:r>
            <a:r>
              <a:rPr sz="1200" spc="-20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법적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규제</a:t>
            </a:r>
            <a:r>
              <a:rPr sz="1200" spc="-18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현재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인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프라와의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호환성을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고려하세요</a:t>
            </a:r>
            <a:r>
              <a:rPr sz="1200" spc="-22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초기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단계에서는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퍼블릭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시작하여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점진적으로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하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이브리드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모델로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전환하는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전략이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60" dirty="0">
                <a:solidFill>
                  <a:srgbClr val="333333"/>
                </a:solidFill>
                <a:latin typeface="Dotum"/>
                <a:cs typeface="Dotum"/>
              </a:rPr>
              <a:t>일반적입니다</a:t>
            </a:r>
            <a:r>
              <a:rPr sz="1200" spc="-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7549" y="6176351"/>
            <a:ext cx="5716905" cy="4025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60"/>
              </a:spcBef>
            </a:pPr>
            <a:r>
              <a:rPr sz="1050" i="1" spc="-190" dirty="0">
                <a:solidFill>
                  <a:srgbClr val="545454"/>
                </a:solidFill>
                <a:latin typeface="Liberation Sans"/>
                <a:cs typeface="Liberation Sans"/>
              </a:rPr>
              <a:t>"</a:t>
            </a:r>
            <a:r>
              <a:rPr sz="1200" spc="-190" dirty="0">
                <a:solidFill>
                  <a:srgbClr val="545454"/>
                </a:solidFill>
                <a:latin typeface="Dotum"/>
                <a:cs typeface="Dotum"/>
              </a:rPr>
              <a:t>올바른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배포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모델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선택은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스타트업의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기술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부채를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줄이고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미래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성장을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준비하는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핵심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180" dirty="0">
                <a:solidFill>
                  <a:srgbClr val="545454"/>
                </a:solidFill>
                <a:latin typeface="Dotum"/>
                <a:cs typeface="Dotum"/>
              </a:rPr>
              <a:t>결정입니다</a:t>
            </a:r>
            <a:r>
              <a:rPr sz="1050" i="1" spc="-180" dirty="0">
                <a:solidFill>
                  <a:srgbClr val="545454"/>
                </a:solidFill>
                <a:latin typeface="Liberation Sans"/>
                <a:cs typeface="Liberation Sans"/>
              </a:rPr>
              <a:t>."</a:t>
            </a:r>
            <a:r>
              <a:rPr sz="1050" i="1" spc="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1050" i="1" dirty="0">
                <a:solidFill>
                  <a:srgbClr val="545454"/>
                </a:solidFill>
                <a:latin typeface="Liberation Sans"/>
                <a:cs typeface="Liberation Sans"/>
              </a:rPr>
              <a:t>—</a:t>
            </a:r>
            <a:r>
              <a:rPr sz="1050" i="1" spc="1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1200" spc="-50" dirty="0">
                <a:solidFill>
                  <a:srgbClr val="545454"/>
                </a:solidFill>
                <a:latin typeface="Dotum"/>
                <a:cs typeface="Dotum"/>
              </a:rPr>
              <a:t>클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라우드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아키텍처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5" dirty="0">
                <a:solidFill>
                  <a:srgbClr val="545454"/>
                </a:solidFill>
                <a:latin typeface="Dotum"/>
                <a:cs typeface="Dotum"/>
              </a:rPr>
              <a:t>전문가</a:t>
            </a:r>
            <a:endParaRPr sz="1200" dirty="0">
              <a:latin typeface="Dotum"/>
              <a:cs typeface="Dotum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DCFBCD-5DDF-38E3-6297-AEA78720D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5" y="2179976"/>
            <a:ext cx="5550983" cy="306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2269" y="387350"/>
            <a:ext cx="65074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7470" algn="l"/>
                <a:tab pos="4206240" algn="l"/>
              </a:tabLst>
            </a:pPr>
            <a:r>
              <a:rPr sz="9000" b="1" spc="-25" dirty="0">
                <a:latin typeface="Liberation Sans"/>
                <a:cs typeface="Liberation Sans"/>
              </a:rPr>
              <a:t>31%</a:t>
            </a:r>
            <a:r>
              <a:rPr sz="9000" b="1" dirty="0">
                <a:latin typeface="Liberation Sans"/>
                <a:cs typeface="Liberation Sans"/>
              </a:rPr>
              <a:t>	</a:t>
            </a:r>
            <a:r>
              <a:rPr sz="9000" b="1" spc="-25" dirty="0">
                <a:latin typeface="Liberation Sans"/>
                <a:cs typeface="Liberation Sans"/>
              </a:rPr>
              <a:t>vs</a:t>
            </a:r>
            <a:r>
              <a:rPr sz="9000" b="1" dirty="0">
                <a:latin typeface="Liberation Sans"/>
                <a:cs typeface="Liberation Sans"/>
              </a:rPr>
              <a:t>	</a:t>
            </a:r>
            <a:r>
              <a:rPr sz="9000" b="1" spc="-25" dirty="0">
                <a:latin typeface="Liberation Sans"/>
                <a:cs typeface="Liberation Sans"/>
              </a:rPr>
              <a:t>10%</a:t>
            </a:r>
            <a:endParaRPr sz="90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4543" y="1708048"/>
            <a:ext cx="632333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0355" algn="l"/>
                <a:tab pos="2417445" algn="l"/>
              </a:tabLst>
            </a:pPr>
            <a:r>
              <a:rPr sz="480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AWS</a:t>
            </a:r>
            <a:r>
              <a:rPr sz="4800" b="1" dirty="0">
                <a:solidFill>
                  <a:srgbClr val="4F37A6"/>
                </a:solidFill>
                <a:latin typeface="Liberation Sans"/>
                <a:cs typeface="Liberation Sans"/>
              </a:rPr>
              <a:t>	</a:t>
            </a:r>
            <a:r>
              <a:rPr sz="480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vs</a:t>
            </a:r>
            <a:r>
              <a:rPr sz="4800" b="1" dirty="0">
                <a:solidFill>
                  <a:srgbClr val="4F37A6"/>
                </a:solidFill>
                <a:latin typeface="Liberation Sans"/>
                <a:cs typeface="Liberation Sans"/>
              </a:rPr>
              <a:t>	GCP</a:t>
            </a:r>
            <a:r>
              <a:rPr sz="4800" b="1" spc="-9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5500" spc="-1100" dirty="0">
                <a:solidFill>
                  <a:srgbClr val="4F37A6"/>
                </a:solidFill>
                <a:latin typeface="Dotum"/>
                <a:cs typeface="Dotum"/>
              </a:rPr>
              <a:t>시장</a:t>
            </a:r>
            <a:r>
              <a:rPr sz="5500" spc="-5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5500" spc="-1125" dirty="0">
                <a:solidFill>
                  <a:srgbClr val="4F37A6"/>
                </a:solidFill>
                <a:latin typeface="Dotum"/>
                <a:cs typeface="Dotum"/>
              </a:rPr>
              <a:t>비교</a:t>
            </a:r>
            <a:endParaRPr sz="5500">
              <a:latin typeface="Dotum"/>
              <a:cs typeface="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7559" y="3080766"/>
            <a:ext cx="8536940" cy="17621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ctr">
              <a:lnSpc>
                <a:spcPct val="120200"/>
              </a:lnSpc>
              <a:spcBef>
                <a:spcPts val="65"/>
              </a:spcBef>
            </a:pPr>
            <a:r>
              <a:rPr sz="1350" spc="-60" dirty="0">
                <a:solidFill>
                  <a:srgbClr val="333333"/>
                </a:solidFill>
                <a:latin typeface="Liberation Sans"/>
                <a:cs typeface="Liberation Sans"/>
              </a:rPr>
              <a:t>2025</a:t>
            </a:r>
            <a:r>
              <a:rPr sz="1500" spc="-60" dirty="0">
                <a:solidFill>
                  <a:srgbClr val="333333"/>
                </a:solidFill>
                <a:latin typeface="Dotum"/>
                <a:cs typeface="Dotum"/>
              </a:rPr>
              <a:t>년</a:t>
            </a:r>
            <a:r>
              <a:rPr sz="150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글로벌</a:t>
            </a:r>
            <a:r>
              <a:rPr sz="150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50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시장에서</a:t>
            </a:r>
            <a:r>
              <a:rPr sz="150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110" dirty="0">
                <a:solidFill>
                  <a:srgbClr val="4F37A6"/>
                </a:solidFill>
                <a:latin typeface="Liberation Sans"/>
                <a:cs typeface="Liberation Sans"/>
              </a:rPr>
              <a:t>AWS</a:t>
            </a:r>
            <a:r>
              <a:rPr sz="1550" spc="-110" dirty="0">
                <a:solidFill>
                  <a:srgbClr val="4F37A6"/>
                </a:solidFill>
                <a:latin typeface="Dotum"/>
                <a:cs typeface="Dotum"/>
              </a:rPr>
              <a:t>는</a:t>
            </a:r>
            <a:r>
              <a:rPr sz="1550" spc="-13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b="1" spc="-75" dirty="0">
                <a:solidFill>
                  <a:srgbClr val="4F37A6"/>
                </a:solidFill>
                <a:latin typeface="Liberation Sans"/>
                <a:cs typeface="Liberation Sans"/>
              </a:rPr>
              <a:t>31%</a:t>
            </a:r>
            <a:r>
              <a:rPr sz="1500" spc="-75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50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점유율로</a:t>
            </a:r>
            <a:r>
              <a:rPr sz="150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선두를</a:t>
            </a:r>
            <a:r>
              <a:rPr sz="150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유지하고</a:t>
            </a:r>
            <a:r>
              <a:rPr sz="150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10" dirty="0">
                <a:solidFill>
                  <a:srgbClr val="333333"/>
                </a:solidFill>
                <a:latin typeface="Dotum"/>
                <a:cs typeface="Dotum"/>
              </a:rPr>
              <a:t>있으며</a:t>
            </a:r>
            <a:r>
              <a:rPr sz="1350" spc="-21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3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b="1" spc="-85" dirty="0">
                <a:solidFill>
                  <a:srgbClr val="4F37A6"/>
                </a:solidFill>
                <a:latin typeface="Liberation Sans"/>
                <a:cs typeface="Liberation Sans"/>
              </a:rPr>
              <a:t>GCP</a:t>
            </a:r>
            <a:r>
              <a:rPr sz="1550" spc="-85" dirty="0">
                <a:solidFill>
                  <a:srgbClr val="4F37A6"/>
                </a:solidFill>
                <a:latin typeface="Dotum"/>
                <a:cs typeface="Dotum"/>
              </a:rPr>
              <a:t>는</a:t>
            </a:r>
            <a:r>
              <a:rPr sz="1550" spc="-13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b="1" spc="-75" dirty="0">
                <a:solidFill>
                  <a:srgbClr val="4F37A6"/>
                </a:solidFill>
                <a:latin typeface="Liberation Sans"/>
                <a:cs typeface="Liberation Sans"/>
              </a:rPr>
              <a:t>10%</a:t>
            </a:r>
            <a:r>
              <a:rPr sz="1500" spc="-75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50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점유율로</a:t>
            </a:r>
            <a:r>
              <a:rPr sz="150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333333"/>
                </a:solidFill>
                <a:latin typeface="Liberation Sans"/>
                <a:cs typeface="Liberation Sans"/>
              </a:rPr>
              <a:t>3</a:t>
            </a:r>
            <a:r>
              <a:rPr sz="1500" spc="-180" dirty="0">
                <a:solidFill>
                  <a:srgbClr val="333333"/>
                </a:solidFill>
                <a:latin typeface="Dotum"/>
                <a:cs typeface="Dotum"/>
              </a:rPr>
              <a:t>위를</a:t>
            </a:r>
            <a:r>
              <a:rPr sz="150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320" dirty="0">
                <a:solidFill>
                  <a:srgbClr val="333333"/>
                </a:solidFill>
                <a:latin typeface="Dotum"/>
                <a:cs typeface="Dotum"/>
              </a:rPr>
              <a:t>차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 지하고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25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350" spc="-22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3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95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500" spc="-95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50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기업용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서비스와</a:t>
            </a:r>
            <a:r>
              <a:rPr sz="150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광범위한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IaaS</a:t>
            </a:r>
            <a:r>
              <a:rPr sz="13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영역에서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강점을</a:t>
            </a:r>
            <a:r>
              <a:rPr sz="150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보이는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180" dirty="0">
                <a:solidFill>
                  <a:srgbClr val="333333"/>
                </a:solidFill>
                <a:latin typeface="Dotum"/>
                <a:cs typeface="Dotum"/>
              </a:rPr>
              <a:t>반면</a:t>
            </a:r>
            <a:r>
              <a:rPr sz="1350" spc="-18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3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75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500" spc="-75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분석과</a:t>
            </a:r>
            <a:r>
              <a:rPr sz="150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AI/ML</a:t>
            </a:r>
            <a:r>
              <a:rPr sz="1350" spc="-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500" spc="-320" dirty="0">
                <a:solidFill>
                  <a:srgbClr val="333333"/>
                </a:solidFill>
                <a:latin typeface="Dotum"/>
                <a:cs typeface="Dotum"/>
              </a:rPr>
              <a:t>영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 역에서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빠르게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성장하고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3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3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350">
              <a:latin typeface="Liberation Sans"/>
              <a:cs typeface="Liberation Sans"/>
            </a:endParaRPr>
          </a:p>
          <a:p>
            <a:pPr marL="37465" marR="29845" algn="ctr">
              <a:lnSpc>
                <a:spcPct val="119600"/>
              </a:lnSpc>
              <a:spcBef>
                <a:spcPts val="5"/>
              </a:spcBef>
            </a:pP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스타트업의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180" dirty="0">
                <a:solidFill>
                  <a:srgbClr val="333333"/>
                </a:solidFill>
                <a:latin typeface="Dotum"/>
                <a:cs typeface="Dotum"/>
              </a:rPr>
              <a:t>경우</a:t>
            </a:r>
            <a:r>
              <a:rPr sz="1350" spc="-18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초기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단계에서는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10" dirty="0">
                <a:solidFill>
                  <a:srgbClr val="4F37A6"/>
                </a:solidFill>
                <a:latin typeface="Liberation Sans"/>
                <a:cs typeface="Liberation Sans"/>
              </a:rPr>
              <a:t>AWS</a:t>
            </a:r>
            <a:r>
              <a:rPr sz="13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550" spc="-305" dirty="0">
                <a:solidFill>
                  <a:srgbClr val="4F37A6"/>
                </a:solidFill>
                <a:latin typeface="Dotum"/>
                <a:cs typeface="Dotum"/>
              </a:rPr>
              <a:t>프리티어</a:t>
            </a:r>
            <a:r>
              <a:rPr sz="1500" spc="-305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dirty="0">
                <a:solidFill>
                  <a:srgbClr val="4F37A6"/>
                </a:solidFill>
                <a:latin typeface="Liberation Sans"/>
                <a:cs typeface="Liberation Sans"/>
              </a:rPr>
              <a:t>GCP</a:t>
            </a:r>
            <a:r>
              <a:rPr sz="13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무료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00" dirty="0">
                <a:solidFill>
                  <a:srgbClr val="4F37A6"/>
                </a:solidFill>
                <a:latin typeface="Dotum"/>
                <a:cs typeface="Dotum"/>
              </a:rPr>
              <a:t>크레딧</a:t>
            </a:r>
            <a:r>
              <a:rPr sz="1500" spc="-300" dirty="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활용한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하이브리드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전략이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증가하고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10" dirty="0">
                <a:solidFill>
                  <a:srgbClr val="333333"/>
                </a:solidFill>
                <a:latin typeface="Dotum"/>
                <a:cs typeface="Dotum"/>
              </a:rPr>
              <a:t>있으며</a:t>
            </a:r>
            <a:r>
              <a:rPr sz="1350" spc="-21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500" spc="-320" dirty="0">
                <a:solidFill>
                  <a:srgbClr val="333333"/>
                </a:solidFill>
                <a:latin typeface="Dotum"/>
                <a:cs typeface="Dotum"/>
              </a:rPr>
              <a:t>서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 비스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규모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확장에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따라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효율성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특화된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기능에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맞춰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서비스를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선택하는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경향이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두드러지고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3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7180" y="5321299"/>
            <a:ext cx="1652905" cy="136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9900"/>
                </a:solidFill>
                <a:latin typeface="Liberation Sans"/>
                <a:cs typeface="Liberation Sans"/>
              </a:rPr>
              <a:t>AWS</a:t>
            </a:r>
            <a:endParaRPr sz="1800">
              <a:latin typeface="Liberation Sans"/>
              <a:cs typeface="Liberation Sans"/>
            </a:endParaRPr>
          </a:p>
          <a:p>
            <a:pPr marL="152400" marR="144780" algn="ctr">
              <a:lnSpc>
                <a:spcPct val="111100"/>
              </a:lnSpc>
              <a:spcBef>
                <a:spcPts val="1185"/>
              </a:spcBef>
            </a:pPr>
            <a:r>
              <a:rPr sz="1200" dirty="0">
                <a:latin typeface="Liberation Sans"/>
                <a:cs typeface="Liberation Sans"/>
              </a:rPr>
              <a:t>175+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서비스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제공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다양한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산업별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솔루션</a:t>
            </a:r>
            <a:endParaRPr sz="1350">
              <a:latin typeface="Dotum"/>
              <a:cs typeface="Dotum"/>
            </a:endParaRPr>
          </a:p>
          <a:p>
            <a:pPr marL="12700" marR="5080" algn="ctr">
              <a:lnSpc>
                <a:spcPct val="111100"/>
              </a:lnSpc>
            </a:pPr>
            <a:r>
              <a:rPr sz="1350" spc="-260" dirty="0">
                <a:latin typeface="Dotum"/>
                <a:cs typeface="Dotum"/>
              </a:rPr>
              <a:t>성숙한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시장과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0" dirty="0">
                <a:latin typeface="Dotum"/>
                <a:cs typeface="Dotum"/>
              </a:rPr>
              <a:t>에코시스템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월평균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비용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00" dirty="0">
                <a:latin typeface="Dotum"/>
                <a:cs typeface="Dotum"/>
              </a:rPr>
              <a:t>증가율</a:t>
            </a:r>
            <a:r>
              <a:rPr sz="1200" spc="-200" dirty="0">
                <a:latin typeface="Liberation Sans"/>
                <a:cs typeface="Liberation Sans"/>
              </a:rPr>
              <a:t>: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200" spc="-35" dirty="0">
                <a:latin typeface="Liberation Sans"/>
                <a:cs typeface="Liberation Sans"/>
              </a:rPr>
              <a:t>9%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57424" y="58864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57424" y="61150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7424" y="63436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57424" y="65722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90916" y="5321299"/>
            <a:ext cx="1877695" cy="136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4185F4"/>
                </a:solidFill>
                <a:latin typeface="Liberation Sans"/>
                <a:cs typeface="Liberation Sans"/>
              </a:rPr>
              <a:t>GCP</a:t>
            </a:r>
            <a:endParaRPr sz="1800">
              <a:latin typeface="Liberation Sans"/>
              <a:cs typeface="Liberation Sans"/>
            </a:endParaRPr>
          </a:p>
          <a:p>
            <a:pPr marL="80645" marR="73025" algn="ctr">
              <a:lnSpc>
                <a:spcPct val="111100"/>
              </a:lnSpc>
              <a:spcBef>
                <a:spcPts val="1185"/>
              </a:spcBef>
            </a:pPr>
            <a:r>
              <a:rPr sz="1200" dirty="0">
                <a:latin typeface="Liberation Sans"/>
                <a:cs typeface="Liberation Sans"/>
              </a:rPr>
              <a:t>120+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서비스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제공</a:t>
            </a:r>
            <a:r>
              <a:rPr sz="1350" spc="-140" dirty="0">
                <a:latin typeface="Dotum"/>
                <a:cs typeface="Dotum"/>
              </a:rPr>
              <a:t> 데이터</a:t>
            </a:r>
            <a:r>
              <a:rPr sz="1200" spc="-140" dirty="0">
                <a:latin typeface="Liberation Sans"/>
                <a:cs typeface="Liberation Sans"/>
              </a:rPr>
              <a:t>/AI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중심</a:t>
            </a:r>
            <a:r>
              <a:rPr sz="1350" spc="-9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서비스</a:t>
            </a:r>
            <a:r>
              <a:rPr sz="1350" spc="-95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강점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연간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00" dirty="0">
                <a:latin typeface="Dotum"/>
                <a:cs typeface="Dotum"/>
              </a:rPr>
              <a:t>성장률</a:t>
            </a:r>
            <a:r>
              <a:rPr sz="1200" spc="-200" dirty="0">
                <a:latin typeface="Liberation Sans"/>
                <a:cs typeface="Liberation Sans"/>
              </a:rPr>
              <a:t>: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200" spc="-10" dirty="0">
                <a:latin typeface="Liberation Sans"/>
                <a:cs typeface="Liberation Sans"/>
              </a:rPr>
              <a:t>27.5%</a:t>
            </a:r>
            <a:endParaRPr sz="120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350" spc="-260" dirty="0">
                <a:latin typeface="Dotum"/>
                <a:cs typeface="Dotum"/>
              </a:rPr>
              <a:t>대규모</a:t>
            </a:r>
            <a:r>
              <a:rPr sz="1350" spc="-12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데이터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처리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비용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95" dirty="0">
                <a:latin typeface="Dotum"/>
                <a:cs typeface="Dotum"/>
              </a:rPr>
              <a:t>우위</a:t>
            </a:r>
            <a:endParaRPr sz="1350">
              <a:latin typeface="Dotum"/>
              <a:cs typeface="Dot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43674" y="58864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5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5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43674" y="61150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5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5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43674" y="63436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5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5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43674" y="65722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5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5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42" name="Picture 2" descr="cis q123">
            <a:extLst>
              <a:ext uri="{FF2B5EF4-FFF2-40B4-BE49-F238E27FC236}">
                <a16:creationId xmlns:a16="http://schemas.microsoft.com/office/drawing/2014/main" id="{5BDCA560-2F4C-4133-E34F-F2DD8E645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998" y="4991859"/>
            <a:ext cx="1986657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7817" y="109372"/>
            <a:ext cx="9656445" cy="151765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5"/>
              </a:spcBef>
            </a:pPr>
            <a:r>
              <a:rPr sz="6000" b="1" spc="-480" dirty="0">
                <a:latin typeface="Noto Sans JP"/>
                <a:cs typeface="Noto Sans JP"/>
              </a:rPr>
              <a:t>AWS</a:t>
            </a:r>
            <a:r>
              <a:rPr sz="6000" b="1" spc="155" dirty="0">
                <a:latin typeface="Noto Sans JP"/>
                <a:cs typeface="Noto Sans JP"/>
              </a:rPr>
              <a:t> </a:t>
            </a:r>
            <a:r>
              <a:rPr sz="6000" b="1" spc="-355" dirty="0">
                <a:latin typeface="Noto Sans JP"/>
                <a:cs typeface="Noto Sans JP"/>
              </a:rPr>
              <a:t>vs</a:t>
            </a:r>
            <a:r>
              <a:rPr sz="6000" b="1" spc="155" dirty="0">
                <a:latin typeface="Noto Sans JP"/>
                <a:cs typeface="Noto Sans JP"/>
              </a:rPr>
              <a:t> </a:t>
            </a:r>
            <a:r>
              <a:rPr sz="6000" b="1" spc="-425" dirty="0">
                <a:latin typeface="Noto Sans JP"/>
                <a:cs typeface="Noto Sans JP"/>
              </a:rPr>
              <a:t>GCP</a:t>
            </a:r>
            <a:r>
              <a:rPr sz="6000" b="1" spc="155" dirty="0">
                <a:latin typeface="Noto Sans JP"/>
                <a:cs typeface="Noto Sans JP"/>
              </a:rPr>
              <a:t> </a:t>
            </a:r>
            <a:r>
              <a:rPr sz="6100" b="1" spc="-1160" dirty="0">
                <a:latin typeface="Malgun Gothic"/>
                <a:cs typeface="Malgun Gothic"/>
              </a:rPr>
              <a:t>서비스별</a:t>
            </a:r>
            <a:r>
              <a:rPr sz="6100" b="1" spc="-630" dirty="0">
                <a:latin typeface="Malgun Gothic"/>
                <a:cs typeface="Malgun Gothic"/>
              </a:rPr>
              <a:t> </a:t>
            </a:r>
            <a:r>
              <a:rPr sz="6100" b="1" spc="-1160" dirty="0">
                <a:latin typeface="Malgun Gothic"/>
                <a:cs typeface="Malgun Gothic"/>
              </a:rPr>
              <a:t>주요</a:t>
            </a:r>
            <a:r>
              <a:rPr sz="6100" b="1" spc="-630" dirty="0">
                <a:latin typeface="Malgun Gothic"/>
                <a:cs typeface="Malgun Gothic"/>
              </a:rPr>
              <a:t> </a:t>
            </a:r>
            <a:r>
              <a:rPr sz="6100" b="1" spc="-1185" dirty="0">
                <a:latin typeface="Malgun Gothic"/>
                <a:cs typeface="Malgun Gothic"/>
              </a:rPr>
              <a:t>차이</a:t>
            </a:r>
            <a:endParaRPr sz="61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000" spc="-360" dirty="0">
                <a:solidFill>
                  <a:srgbClr val="333333"/>
                </a:solidFill>
              </a:rPr>
              <a:t>주요</a:t>
            </a:r>
            <a:r>
              <a:rPr sz="2000" spc="-165" dirty="0">
                <a:solidFill>
                  <a:srgbClr val="333333"/>
                </a:solidFill>
              </a:rPr>
              <a:t> </a:t>
            </a:r>
            <a:r>
              <a:rPr sz="2000" spc="-360" dirty="0">
                <a:solidFill>
                  <a:srgbClr val="333333"/>
                </a:solidFill>
              </a:rPr>
              <a:t>서비스</a:t>
            </a:r>
            <a:r>
              <a:rPr sz="2000" spc="-165" dirty="0">
                <a:solidFill>
                  <a:srgbClr val="333333"/>
                </a:solidFill>
              </a:rPr>
              <a:t> </a:t>
            </a:r>
            <a:r>
              <a:rPr sz="2000" spc="-360" dirty="0">
                <a:solidFill>
                  <a:srgbClr val="333333"/>
                </a:solidFill>
              </a:rPr>
              <a:t>카테고리별</a:t>
            </a:r>
            <a:r>
              <a:rPr sz="2000" spc="-165" dirty="0">
                <a:solidFill>
                  <a:srgbClr val="333333"/>
                </a:solidFill>
              </a:rPr>
              <a:t> </a:t>
            </a:r>
            <a:r>
              <a:rPr sz="2000" spc="-360" dirty="0">
                <a:solidFill>
                  <a:srgbClr val="333333"/>
                </a:solidFill>
              </a:rPr>
              <a:t>핵심</a:t>
            </a:r>
            <a:r>
              <a:rPr sz="2000" spc="-165" dirty="0">
                <a:solidFill>
                  <a:srgbClr val="333333"/>
                </a:solidFill>
              </a:rPr>
              <a:t> </a:t>
            </a:r>
            <a:r>
              <a:rPr sz="2000" spc="-360" dirty="0">
                <a:solidFill>
                  <a:srgbClr val="333333"/>
                </a:solidFill>
              </a:rPr>
              <a:t>비교</a:t>
            </a:r>
            <a:r>
              <a:rPr sz="2000" spc="-165" dirty="0">
                <a:solidFill>
                  <a:srgbClr val="333333"/>
                </a:solidFill>
              </a:rPr>
              <a:t> </a:t>
            </a:r>
            <a:r>
              <a:rPr sz="2000" spc="-360" dirty="0">
                <a:solidFill>
                  <a:srgbClr val="333333"/>
                </a:solidFill>
              </a:rPr>
              <a:t>및</a:t>
            </a:r>
            <a:r>
              <a:rPr sz="2000" spc="-165" dirty="0">
                <a:solidFill>
                  <a:srgbClr val="333333"/>
                </a:solidFill>
              </a:rPr>
              <a:t> </a:t>
            </a:r>
            <a:r>
              <a:rPr sz="2000" spc="-360" dirty="0">
                <a:solidFill>
                  <a:srgbClr val="333333"/>
                </a:solidFill>
              </a:rPr>
              <a:t>스타트업</a:t>
            </a:r>
            <a:r>
              <a:rPr sz="2000" spc="-165" dirty="0">
                <a:solidFill>
                  <a:srgbClr val="333333"/>
                </a:solidFill>
              </a:rPr>
              <a:t> </a:t>
            </a:r>
            <a:r>
              <a:rPr sz="2000" spc="-360" dirty="0">
                <a:solidFill>
                  <a:srgbClr val="333333"/>
                </a:solidFill>
              </a:rPr>
              <a:t>선택</a:t>
            </a:r>
            <a:r>
              <a:rPr sz="2000" spc="-165" dirty="0">
                <a:solidFill>
                  <a:srgbClr val="333333"/>
                </a:solidFill>
              </a:rPr>
              <a:t> </a:t>
            </a:r>
            <a:r>
              <a:rPr sz="2000" spc="-385" dirty="0">
                <a:solidFill>
                  <a:srgbClr val="333333"/>
                </a:solidFill>
              </a:rPr>
              <a:t>가이드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381121" y="1914524"/>
            <a:ext cx="5572125" cy="1028700"/>
            <a:chOff x="381121" y="1914524"/>
            <a:chExt cx="5572125" cy="1028700"/>
          </a:xfrm>
        </p:grpSpPr>
        <p:sp>
          <p:nvSpPr>
            <p:cNvPr id="4" name="object 4"/>
            <p:cNvSpPr/>
            <p:nvPr/>
          </p:nvSpPr>
          <p:spPr>
            <a:xfrm>
              <a:off x="381121" y="1914524"/>
              <a:ext cx="5572125" cy="93345"/>
            </a:xfrm>
            <a:custGeom>
              <a:avLst/>
              <a:gdLst/>
              <a:ahLst/>
              <a:cxnLst/>
              <a:rect l="l" t="t" r="r" b="b"/>
              <a:pathLst>
                <a:path w="5572125" h="93344">
                  <a:moveTo>
                    <a:pt x="0" y="92729"/>
                  </a:moveTo>
                  <a:lnTo>
                    <a:pt x="331" y="85866"/>
                  </a:lnTo>
                  <a:lnTo>
                    <a:pt x="1426" y="78451"/>
                  </a:lnTo>
                  <a:lnTo>
                    <a:pt x="1545" y="77649"/>
                  </a:lnTo>
                  <a:lnTo>
                    <a:pt x="15915" y="42321"/>
                  </a:lnTo>
                  <a:lnTo>
                    <a:pt x="50182" y="11259"/>
                  </a:lnTo>
                  <a:lnTo>
                    <a:pt x="95128" y="0"/>
                  </a:lnTo>
                  <a:lnTo>
                    <a:pt x="5476753" y="0"/>
                  </a:lnTo>
                  <a:lnTo>
                    <a:pt x="5521698" y="11259"/>
                  </a:lnTo>
                  <a:lnTo>
                    <a:pt x="5555964" y="42321"/>
                  </a:lnTo>
                  <a:lnTo>
                    <a:pt x="5570096" y="76290"/>
                  </a:lnTo>
                  <a:lnTo>
                    <a:pt x="85745" y="76290"/>
                  </a:lnTo>
                  <a:lnTo>
                    <a:pt x="76542" y="76562"/>
                  </a:lnTo>
                  <a:lnTo>
                    <a:pt x="34731" y="80516"/>
                  </a:lnTo>
                  <a:lnTo>
                    <a:pt x="2295" y="90293"/>
                  </a:lnTo>
                  <a:lnTo>
                    <a:pt x="0" y="92729"/>
                  </a:lnTo>
                  <a:close/>
                </a:path>
                <a:path w="5572125" h="93344">
                  <a:moveTo>
                    <a:pt x="5571881" y="92729"/>
                  </a:moveTo>
                  <a:lnTo>
                    <a:pt x="5529680" y="79407"/>
                  </a:lnTo>
                  <a:lnTo>
                    <a:pt x="5486135" y="76290"/>
                  </a:lnTo>
                  <a:lnTo>
                    <a:pt x="5570096" y="76290"/>
                  </a:lnTo>
                  <a:lnTo>
                    <a:pt x="5570164" y="76562"/>
                  </a:lnTo>
                  <a:lnTo>
                    <a:pt x="5571514" y="85625"/>
                  </a:lnTo>
                  <a:lnTo>
                    <a:pt x="5571549" y="85866"/>
                  </a:lnTo>
                  <a:lnTo>
                    <a:pt x="5571763" y="90293"/>
                  </a:lnTo>
                  <a:lnTo>
                    <a:pt x="5571881" y="9272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00624" y="1990815"/>
              <a:ext cx="952500" cy="952500"/>
            </a:xfrm>
            <a:custGeom>
              <a:avLst/>
              <a:gdLst/>
              <a:ahLst/>
              <a:cxnLst/>
              <a:rect l="l" t="t" r="r" b="b"/>
              <a:pathLst>
                <a:path w="952500" h="952500">
                  <a:moveTo>
                    <a:pt x="761999" y="952409"/>
                  </a:moveTo>
                  <a:lnTo>
                    <a:pt x="705949" y="950345"/>
                  </a:lnTo>
                  <a:lnTo>
                    <a:pt x="650190" y="944162"/>
                  </a:lnTo>
                  <a:lnTo>
                    <a:pt x="595038" y="933892"/>
                  </a:lnTo>
                  <a:lnTo>
                    <a:pt x="540802" y="919597"/>
                  </a:lnTo>
                  <a:lnTo>
                    <a:pt x="487764" y="901351"/>
                  </a:lnTo>
                  <a:lnTo>
                    <a:pt x="436202" y="879249"/>
                  </a:lnTo>
                  <a:lnTo>
                    <a:pt x="386405" y="853412"/>
                  </a:lnTo>
                  <a:lnTo>
                    <a:pt x="338654" y="823988"/>
                  </a:lnTo>
                  <a:lnTo>
                    <a:pt x="293197" y="791132"/>
                  </a:lnTo>
                  <a:lnTo>
                    <a:pt x="250271" y="755014"/>
                  </a:lnTo>
                  <a:lnTo>
                    <a:pt x="210120" y="715834"/>
                  </a:lnTo>
                  <a:lnTo>
                    <a:pt x="172966" y="673816"/>
                  </a:lnTo>
                  <a:lnTo>
                    <a:pt x="139003" y="629179"/>
                  </a:lnTo>
                  <a:lnTo>
                    <a:pt x="108410" y="582155"/>
                  </a:lnTo>
                  <a:lnTo>
                    <a:pt x="81360" y="533007"/>
                  </a:lnTo>
                  <a:lnTo>
                    <a:pt x="58003" y="482013"/>
                  </a:lnTo>
                  <a:lnTo>
                    <a:pt x="38460" y="429439"/>
                  </a:lnTo>
                  <a:lnTo>
                    <a:pt x="22835" y="375560"/>
                  </a:lnTo>
                  <a:lnTo>
                    <a:pt x="11216" y="320676"/>
                  </a:lnTo>
                  <a:lnTo>
                    <a:pt x="3668" y="265098"/>
                  </a:lnTo>
                  <a:lnTo>
                    <a:pt x="229" y="209115"/>
                  </a:lnTo>
                  <a:lnTo>
                    <a:pt x="0" y="190409"/>
                  </a:lnTo>
                  <a:lnTo>
                    <a:pt x="229" y="171703"/>
                  </a:lnTo>
                  <a:lnTo>
                    <a:pt x="3668" y="115720"/>
                  </a:lnTo>
                  <a:lnTo>
                    <a:pt x="11216" y="60141"/>
                  </a:lnTo>
                  <a:lnTo>
                    <a:pt x="22780" y="5488"/>
                  </a:lnTo>
                  <a:lnTo>
                    <a:pt x="24220" y="0"/>
                  </a:lnTo>
                  <a:lnTo>
                    <a:pt x="866632" y="0"/>
                  </a:lnTo>
                  <a:lnTo>
                    <a:pt x="910177" y="3116"/>
                  </a:lnTo>
                  <a:lnTo>
                    <a:pt x="950082" y="14002"/>
                  </a:lnTo>
                  <a:lnTo>
                    <a:pt x="952500" y="928163"/>
                  </a:lnTo>
                  <a:lnTo>
                    <a:pt x="947150" y="929573"/>
                  </a:lnTo>
                  <a:lnTo>
                    <a:pt x="892266" y="941191"/>
                  </a:lnTo>
                  <a:lnTo>
                    <a:pt x="836688" y="948739"/>
                  </a:lnTo>
                  <a:lnTo>
                    <a:pt x="780705" y="952179"/>
                  </a:lnTo>
                  <a:lnTo>
                    <a:pt x="761999" y="952409"/>
                  </a:lnTo>
                  <a:close/>
                </a:path>
              </a:pathLst>
            </a:custGeom>
            <a:solidFill>
              <a:srgbClr val="DDD8F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81624" y="2309812"/>
              <a:ext cx="381000" cy="333375"/>
            </a:xfrm>
            <a:custGeom>
              <a:avLst/>
              <a:gdLst/>
              <a:ahLst/>
              <a:cxnLst/>
              <a:rect l="l" t="t" r="r" b="b"/>
              <a:pathLst>
                <a:path w="381000" h="333375">
                  <a:moveTo>
                    <a:pt x="333375" y="142875"/>
                  </a:moveTo>
                  <a:lnTo>
                    <a:pt x="47625" y="142875"/>
                  </a:lnTo>
                  <a:lnTo>
                    <a:pt x="29101" y="139127"/>
                  </a:lnTo>
                  <a:lnTo>
                    <a:pt x="13961" y="128913"/>
                  </a:lnTo>
                  <a:lnTo>
                    <a:pt x="3747" y="113773"/>
                  </a:lnTo>
                  <a:lnTo>
                    <a:pt x="0" y="95250"/>
                  </a:lnTo>
                  <a:lnTo>
                    <a:pt x="0" y="47625"/>
                  </a:lnTo>
                  <a:lnTo>
                    <a:pt x="3747" y="29101"/>
                  </a:lnTo>
                  <a:lnTo>
                    <a:pt x="13961" y="13961"/>
                  </a:lnTo>
                  <a:lnTo>
                    <a:pt x="29101" y="3747"/>
                  </a:lnTo>
                  <a:lnTo>
                    <a:pt x="47625" y="0"/>
                  </a:lnTo>
                  <a:lnTo>
                    <a:pt x="333375" y="0"/>
                  </a:lnTo>
                  <a:lnTo>
                    <a:pt x="351898" y="3747"/>
                  </a:lnTo>
                  <a:lnTo>
                    <a:pt x="367038" y="13961"/>
                  </a:lnTo>
                  <a:lnTo>
                    <a:pt x="377252" y="29101"/>
                  </a:lnTo>
                  <a:lnTo>
                    <a:pt x="381000" y="47625"/>
                  </a:lnTo>
                  <a:lnTo>
                    <a:pt x="381000" y="53578"/>
                  </a:lnTo>
                  <a:lnTo>
                    <a:pt x="253616" y="53578"/>
                  </a:lnTo>
                  <a:lnTo>
                    <a:pt x="251337" y="54031"/>
                  </a:lnTo>
                  <a:lnTo>
                    <a:pt x="238124" y="69069"/>
                  </a:lnTo>
                  <a:lnTo>
                    <a:pt x="238124" y="73805"/>
                  </a:lnTo>
                  <a:lnTo>
                    <a:pt x="253616" y="89296"/>
                  </a:lnTo>
                  <a:lnTo>
                    <a:pt x="381000" y="89296"/>
                  </a:lnTo>
                  <a:lnTo>
                    <a:pt x="381000" y="95250"/>
                  </a:lnTo>
                  <a:lnTo>
                    <a:pt x="377252" y="113773"/>
                  </a:lnTo>
                  <a:lnTo>
                    <a:pt x="367038" y="128913"/>
                  </a:lnTo>
                  <a:lnTo>
                    <a:pt x="351898" y="139127"/>
                  </a:lnTo>
                  <a:lnTo>
                    <a:pt x="333375" y="142875"/>
                  </a:lnTo>
                  <a:close/>
                </a:path>
                <a:path w="381000" h="333375">
                  <a:moveTo>
                    <a:pt x="307194" y="89296"/>
                  </a:moveTo>
                  <a:lnTo>
                    <a:pt x="258352" y="89296"/>
                  </a:lnTo>
                  <a:lnTo>
                    <a:pt x="260630" y="88843"/>
                  </a:lnTo>
                  <a:lnTo>
                    <a:pt x="265006" y="87031"/>
                  </a:lnTo>
                  <a:lnTo>
                    <a:pt x="273843" y="73805"/>
                  </a:lnTo>
                  <a:lnTo>
                    <a:pt x="273843" y="69069"/>
                  </a:lnTo>
                  <a:lnTo>
                    <a:pt x="258352" y="53578"/>
                  </a:lnTo>
                  <a:lnTo>
                    <a:pt x="307194" y="53578"/>
                  </a:lnTo>
                  <a:lnTo>
                    <a:pt x="291703" y="69069"/>
                  </a:lnTo>
                  <a:lnTo>
                    <a:pt x="291703" y="73805"/>
                  </a:lnTo>
                  <a:lnTo>
                    <a:pt x="304916" y="88843"/>
                  </a:lnTo>
                  <a:lnTo>
                    <a:pt x="307194" y="89296"/>
                  </a:lnTo>
                  <a:close/>
                </a:path>
                <a:path w="381000" h="333375">
                  <a:moveTo>
                    <a:pt x="381000" y="89296"/>
                  </a:moveTo>
                  <a:lnTo>
                    <a:pt x="311930" y="89296"/>
                  </a:lnTo>
                  <a:lnTo>
                    <a:pt x="314208" y="88843"/>
                  </a:lnTo>
                  <a:lnTo>
                    <a:pt x="318584" y="87031"/>
                  </a:lnTo>
                  <a:lnTo>
                    <a:pt x="327421" y="73805"/>
                  </a:lnTo>
                  <a:lnTo>
                    <a:pt x="327421" y="69069"/>
                  </a:lnTo>
                  <a:lnTo>
                    <a:pt x="311930" y="53578"/>
                  </a:lnTo>
                  <a:lnTo>
                    <a:pt x="381000" y="53578"/>
                  </a:lnTo>
                  <a:lnTo>
                    <a:pt x="381000" y="89296"/>
                  </a:lnTo>
                  <a:close/>
                </a:path>
                <a:path w="381000" h="333375">
                  <a:moveTo>
                    <a:pt x="333375" y="333375"/>
                  </a:moveTo>
                  <a:lnTo>
                    <a:pt x="47625" y="333375"/>
                  </a:lnTo>
                  <a:lnTo>
                    <a:pt x="29101" y="329627"/>
                  </a:lnTo>
                  <a:lnTo>
                    <a:pt x="13961" y="319413"/>
                  </a:lnTo>
                  <a:lnTo>
                    <a:pt x="3747" y="304273"/>
                  </a:lnTo>
                  <a:lnTo>
                    <a:pt x="0" y="285750"/>
                  </a:lnTo>
                  <a:lnTo>
                    <a:pt x="0" y="238125"/>
                  </a:lnTo>
                  <a:lnTo>
                    <a:pt x="3747" y="219601"/>
                  </a:lnTo>
                  <a:lnTo>
                    <a:pt x="13961" y="204461"/>
                  </a:lnTo>
                  <a:lnTo>
                    <a:pt x="29101" y="194247"/>
                  </a:lnTo>
                  <a:lnTo>
                    <a:pt x="47625" y="190500"/>
                  </a:lnTo>
                  <a:lnTo>
                    <a:pt x="333375" y="190500"/>
                  </a:lnTo>
                  <a:lnTo>
                    <a:pt x="351898" y="194247"/>
                  </a:lnTo>
                  <a:lnTo>
                    <a:pt x="367038" y="204461"/>
                  </a:lnTo>
                  <a:lnTo>
                    <a:pt x="377252" y="219601"/>
                  </a:lnTo>
                  <a:lnTo>
                    <a:pt x="381000" y="238125"/>
                  </a:lnTo>
                  <a:lnTo>
                    <a:pt x="381000" y="244078"/>
                  </a:lnTo>
                  <a:lnTo>
                    <a:pt x="253616" y="244078"/>
                  </a:lnTo>
                  <a:lnTo>
                    <a:pt x="251337" y="244531"/>
                  </a:lnTo>
                  <a:lnTo>
                    <a:pt x="238124" y="259569"/>
                  </a:lnTo>
                  <a:lnTo>
                    <a:pt x="238124" y="264305"/>
                  </a:lnTo>
                  <a:lnTo>
                    <a:pt x="253616" y="279796"/>
                  </a:lnTo>
                  <a:lnTo>
                    <a:pt x="381000" y="279796"/>
                  </a:lnTo>
                  <a:lnTo>
                    <a:pt x="381000" y="285750"/>
                  </a:lnTo>
                  <a:lnTo>
                    <a:pt x="377252" y="304273"/>
                  </a:lnTo>
                  <a:lnTo>
                    <a:pt x="367038" y="319413"/>
                  </a:lnTo>
                  <a:lnTo>
                    <a:pt x="351898" y="329627"/>
                  </a:lnTo>
                  <a:lnTo>
                    <a:pt x="333375" y="333375"/>
                  </a:lnTo>
                  <a:close/>
                </a:path>
                <a:path w="381000" h="333375">
                  <a:moveTo>
                    <a:pt x="313147" y="279796"/>
                  </a:moveTo>
                  <a:lnTo>
                    <a:pt x="258352" y="279796"/>
                  </a:lnTo>
                  <a:lnTo>
                    <a:pt x="260630" y="279343"/>
                  </a:lnTo>
                  <a:lnTo>
                    <a:pt x="265006" y="277531"/>
                  </a:lnTo>
                  <a:lnTo>
                    <a:pt x="273843" y="264305"/>
                  </a:lnTo>
                  <a:lnTo>
                    <a:pt x="273843" y="259569"/>
                  </a:lnTo>
                  <a:lnTo>
                    <a:pt x="258352" y="244078"/>
                  </a:lnTo>
                  <a:lnTo>
                    <a:pt x="313147" y="244078"/>
                  </a:lnTo>
                  <a:lnTo>
                    <a:pt x="297656" y="259569"/>
                  </a:lnTo>
                  <a:lnTo>
                    <a:pt x="297656" y="264305"/>
                  </a:lnTo>
                  <a:lnTo>
                    <a:pt x="310869" y="279343"/>
                  </a:lnTo>
                  <a:lnTo>
                    <a:pt x="313147" y="279796"/>
                  </a:lnTo>
                  <a:close/>
                </a:path>
                <a:path w="381000" h="333375">
                  <a:moveTo>
                    <a:pt x="381000" y="279796"/>
                  </a:moveTo>
                  <a:lnTo>
                    <a:pt x="317883" y="279796"/>
                  </a:lnTo>
                  <a:lnTo>
                    <a:pt x="320162" y="279343"/>
                  </a:lnTo>
                  <a:lnTo>
                    <a:pt x="324538" y="277531"/>
                  </a:lnTo>
                  <a:lnTo>
                    <a:pt x="333374" y="264305"/>
                  </a:lnTo>
                  <a:lnTo>
                    <a:pt x="333374" y="259569"/>
                  </a:lnTo>
                  <a:lnTo>
                    <a:pt x="317883" y="244078"/>
                  </a:lnTo>
                  <a:lnTo>
                    <a:pt x="381000" y="244078"/>
                  </a:lnTo>
                  <a:lnTo>
                    <a:pt x="381000" y="279796"/>
                  </a:lnTo>
                  <a:close/>
                </a:path>
              </a:pathLst>
            </a:custGeom>
            <a:solidFill>
              <a:srgbClr val="4F37A6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238996" y="1914524"/>
            <a:ext cx="5572125" cy="1028700"/>
            <a:chOff x="6238996" y="1914524"/>
            <a:chExt cx="5572125" cy="1028700"/>
          </a:xfrm>
        </p:grpSpPr>
        <p:sp>
          <p:nvSpPr>
            <p:cNvPr id="8" name="object 8"/>
            <p:cNvSpPr/>
            <p:nvPr/>
          </p:nvSpPr>
          <p:spPr>
            <a:xfrm>
              <a:off x="6238996" y="1914524"/>
              <a:ext cx="5572125" cy="93345"/>
            </a:xfrm>
            <a:custGeom>
              <a:avLst/>
              <a:gdLst/>
              <a:ahLst/>
              <a:cxnLst/>
              <a:rect l="l" t="t" r="r" b="b"/>
              <a:pathLst>
                <a:path w="5572125" h="93344">
                  <a:moveTo>
                    <a:pt x="0" y="92730"/>
                  </a:moveTo>
                  <a:lnTo>
                    <a:pt x="331" y="85866"/>
                  </a:lnTo>
                  <a:lnTo>
                    <a:pt x="1426" y="78451"/>
                  </a:lnTo>
                  <a:lnTo>
                    <a:pt x="1545" y="77649"/>
                  </a:lnTo>
                  <a:lnTo>
                    <a:pt x="15915" y="42321"/>
                  </a:lnTo>
                  <a:lnTo>
                    <a:pt x="50181" y="11259"/>
                  </a:lnTo>
                  <a:lnTo>
                    <a:pt x="95128" y="0"/>
                  </a:lnTo>
                  <a:lnTo>
                    <a:pt x="5476753" y="0"/>
                  </a:lnTo>
                  <a:lnTo>
                    <a:pt x="5521698" y="11259"/>
                  </a:lnTo>
                  <a:lnTo>
                    <a:pt x="5555964" y="42321"/>
                  </a:lnTo>
                  <a:lnTo>
                    <a:pt x="5570096" y="76290"/>
                  </a:lnTo>
                  <a:lnTo>
                    <a:pt x="85744" y="76290"/>
                  </a:lnTo>
                  <a:lnTo>
                    <a:pt x="76541" y="76562"/>
                  </a:lnTo>
                  <a:lnTo>
                    <a:pt x="34731" y="80516"/>
                  </a:lnTo>
                  <a:lnTo>
                    <a:pt x="2294" y="90293"/>
                  </a:lnTo>
                  <a:lnTo>
                    <a:pt x="0" y="92730"/>
                  </a:lnTo>
                  <a:close/>
                </a:path>
                <a:path w="5572125" h="93344">
                  <a:moveTo>
                    <a:pt x="5571881" y="92730"/>
                  </a:moveTo>
                  <a:lnTo>
                    <a:pt x="5529680" y="79407"/>
                  </a:lnTo>
                  <a:lnTo>
                    <a:pt x="5486135" y="76290"/>
                  </a:lnTo>
                  <a:lnTo>
                    <a:pt x="5570096" y="76290"/>
                  </a:lnTo>
                  <a:lnTo>
                    <a:pt x="5570164" y="76562"/>
                  </a:lnTo>
                  <a:lnTo>
                    <a:pt x="5571514" y="85625"/>
                  </a:lnTo>
                  <a:lnTo>
                    <a:pt x="5571549" y="85866"/>
                  </a:lnTo>
                  <a:lnTo>
                    <a:pt x="5571763" y="90293"/>
                  </a:lnTo>
                  <a:lnTo>
                    <a:pt x="5571881" y="92730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58498" y="1990815"/>
              <a:ext cx="952500" cy="952500"/>
            </a:xfrm>
            <a:custGeom>
              <a:avLst/>
              <a:gdLst/>
              <a:ahLst/>
              <a:cxnLst/>
              <a:rect l="l" t="t" r="r" b="b"/>
              <a:pathLst>
                <a:path w="952500" h="952500">
                  <a:moveTo>
                    <a:pt x="761999" y="952409"/>
                  </a:moveTo>
                  <a:lnTo>
                    <a:pt x="705950" y="950345"/>
                  </a:lnTo>
                  <a:lnTo>
                    <a:pt x="650191" y="944162"/>
                  </a:lnTo>
                  <a:lnTo>
                    <a:pt x="595039" y="933892"/>
                  </a:lnTo>
                  <a:lnTo>
                    <a:pt x="540802" y="919597"/>
                  </a:lnTo>
                  <a:lnTo>
                    <a:pt x="487765" y="901351"/>
                  </a:lnTo>
                  <a:lnTo>
                    <a:pt x="436202" y="879249"/>
                  </a:lnTo>
                  <a:lnTo>
                    <a:pt x="386406" y="853412"/>
                  </a:lnTo>
                  <a:lnTo>
                    <a:pt x="338653" y="823988"/>
                  </a:lnTo>
                  <a:lnTo>
                    <a:pt x="293197" y="791132"/>
                  </a:lnTo>
                  <a:lnTo>
                    <a:pt x="250271" y="755014"/>
                  </a:lnTo>
                  <a:lnTo>
                    <a:pt x="210119" y="715834"/>
                  </a:lnTo>
                  <a:lnTo>
                    <a:pt x="172965" y="673816"/>
                  </a:lnTo>
                  <a:lnTo>
                    <a:pt x="139002" y="629179"/>
                  </a:lnTo>
                  <a:lnTo>
                    <a:pt x="108409" y="582155"/>
                  </a:lnTo>
                  <a:lnTo>
                    <a:pt x="81360" y="533007"/>
                  </a:lnTo>
                  <a:lnTo>
                    <a:pt x="58003" y="482013"/>
                  </a:lnTo>
                  <a:lnTo>
                    <a:pt x="38460" y="429439"/>
                  </a:lnTo>
                  <a:lnTo>
                    <a:pt x="22834" y="375560"/>
                  </a:lnTo>
                  <a:lnTo>
                    <a:pt x="11216" y="320676"/>
                  </a:lnTo>
                  <a:lnTo>
                    <a:pt x="3670" y="265098"/>
                  </a:lnTo>
                  <a:lnTo>
                    <a:pt x="230" y="209115"/>
                  </a:lnTo>
                  <a:lnTo>
                    <a:pt x="0" y="190409"/>
                  </a:lnTo>
                  <a:lnTo>
                    <a:pt x="230" y="171703"/>
                  </a:lnTo>
                  <a:lnTo>
                    <a:pt x="3670" y="115720"/>
                  </a:lnTo>
                  <a:lnTo>
                    <a:pt x="11216" y="60141"/>
                  </a:lnTo>
                  <a:lnTo>
                    <a:pt x="22779" y="5488"/>
                  </a:lnTo>
                  <a:lnTo>
                    <a:pt x="24148" y="271"/>
                  </a:lnTo>
                  <a:lnTo>
                    <a:pt x="24220" y="0"/>
                  </a:lnTo>
                  <a:lnTo>
                    <a:pt x="866633" y="0"/>
                  </a:lnTo>
                  <a:lnTo>
                    <a:pt x="875835" y="271"/>
                  </a:lnTo>
                  <a:lnTo>
                    <a:pt x="917646" y="4225"/>
                  </a:lnTo>
                  <a:lnTo>
                    <a:pt x="952500" y="16433"/>
                  </a:lnTo>
                  <a:lnTo>
                    <a:pt x="952500" y="928162"/>
                  </a:lnTo>
                  <a:lnTo>
                    <a:pt x="910657" y="937767"/>
                  </a:lnTo>
                  <a:lnTo>
                    <a:pt x="855282" y="946677"/>
                  </a:lnTo>
                  <a:lnTo>
                    <a:pt x="799389" y="951491"/>
                  </a:lnTo>
                  <a:lnTo>
                    <a:pt x="780706" y="952179"/>
                  </a:lnTo>
                  <a:lnTo>
                    <a:pt x="761999" y="952409"/>
                  </a:lnTo>
                  <a:close/>
                </a:path>
              </a:pathLst>
            </a:custGeom>
            <a:solidFill>
              <a:srgbClr val="DDD8F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39499" y="2309812"/>
              <a:ext cx="381000" cy="333375"/>
            </a:xfrm>
            <a:custGeom>
              <a:avLst/>
              <a:gdLst/>
              <a:ahLst/>
              <a:cxnLst/>
              <a:rect l="l" t="t" r="r" b="b"/>
              <a:pathLst>
                <a:path w="381000" h="333375">
                  <a:moveTo>
                    <a:pt x="0" y="184844"/>
                  </a:moveTo>
                  <a:lnTo>
                    <a:pt x="0" y="47625"/>
                  </a:lnTo>
                  <a:lnTo>
                    <a:pt x="3747" y="29101"/>
                  </a:lnTo>
                  <a:lnTo>
                    <a:pt x="13961" y="13961"/>
                  </a:lnTo>
                  <a:lnTo>
                    <a:pt x="29101" y="3747"/>
                  </a:lnTo>
                  <a:lnTo>
                    <a:pt x="47625" y="0"/>
                  </a:lnTo>
                  <a:lnTo>
                    <a:pt x="333375" y="0"/>
                  </a:lnTo>
                  <a:lnTo>
                    <a:pt x="351898" y="3747"/>
                  </a:lnTo>
                  <a:lnTo>
                    <a:pt x="367038" y="13961"/>
                  </a:lnTo>
                  <a:lnTo>
                    <a:pt x="377252" y="29101"/>
                  </a:lnTo>
                  <a:lnTo>
                    <a:pt x="381000" y="47625"/>
                  </a:lnTo>
                  <a:lnTo>
                    <a:pt x="381000" y="166687"/>
                  </a:lnTo>
                  <a:lnTo>
                    <a:pt x="47625" y="166687"/>
                  </a:lnTo>
                  <a:lnTo>
                    <a:pt x="34239" y="167933"/>
                  </a:lnTo>
                  <a:lnTo>
                    <a:pt x="21691" y="171524"/>
                  </a:lnTo>
                  <a:lnTo>
                    <a:pt x="10204" y="177235"/>
                  </a:lnTo>
                  <a:lnTo>
                    <a:pt x="0" y="184844"/>
                  </a:lnTo>
                  <a:close/>
                </a:path>
                <a:path w="381000" h="333375">
                  <a:moveTo>
                    <a:pt x="381000" y="184844"/>
                  </a:moveTo>
                  <a:lnTo>
                    <a:pt x="370795" y="177235"/>
                  </a:lnTo>
                  <a:lnTo>
                    <a:pt x="359308" y="171524"/>
                  </a:lnTo>
                  <a:lnTo>
                    <a:pt x="346760" y="167933"/>
                  </a:lnTo>
                  <a:lnTo>
                    <a:pt x="333375" y="166687"/>
                  </a:lnTo>
                  <a:lnTo>
                    <a:pt x="381000" y="166687"/>
                  </a:lnTo>
                  <a:lnTo>
                    <a:pt x="381000" y="184844"/>
                  </a:lnTo>
                  <a:close/>
                </a:path>
                <a:path w="381000" h="333375">
                  <a:moveTo>
                    <a:pt x="333375" y="333375"/>
                  </a:moveTo>
                  <a:lnTo>
                    <a:pt x="47625" y="333375"/>
                  </a:lnTo>
                  <a:lnTo>
                    <a:pt x="29101" y="329627"/>
                  </a:lnTo>
                  <a:lnTo>
                    <a:pt x="13961" y="319413"/>
                  </a:lnTo>
                  <a:lnTo>
                    <a:pt x="3747" y="304273"/>
                  </a:lnTo>
                  <a:lnTo>
                    <a:pt x="0" y="285749"/>
                  </a:lnTo>
                  <a:lnTo>
                    <a:pt x="0" y="238125"/>
                  </a:lnTo>
                  <a:lnTo>
                    <a:pt x="3747" y="219601"/>
                  </a:lnTo>
                  <a:lnTo>
                    <a:pt x="13961" y="204461"/>
                  </a:lnTo>
                  <a:lnTo>
                    <a:pt x="29101" y="194247"/>
                  </a:lnTo>
                  <a:lnTo>
                    <a:pt x="47625" y="190500"/>
                  </a:lnTo>
                  <a:lnTo>
                    <a:pt x="333375" y="190500"/>
                  </a:lnTo>
                  <a:lnTo>
                    <a:pt x="351898" y="194247"/>
                  </a:lnTo>
                  <a:lnTo>
                    <a:pt x="367038" y="204461"/>
                  </a:lnTo>
                  <a:lnTo>
                    <a:pt x="377252" y="219601"/>
                  </a:lnTo>
                  <a:lnTo>
                    <a:pt x="381000" y="238125"/>
                  </a:lnTo>
                  <a:lnTo>
                    <a:pt x="234967" y="238125"/>
                  </a:lnTo>
                  <a:lnTo>
                    <a:pt x="231929" y="238729"/>
                  </a:lnTo>
                  <a:lnTo>
                    <a:pt x="214312" y="258779"/>
                  </a:lnTo>
                  <a:lnTo>
                    <a:pt x="214312" y="265095"/>
                  </a:lnTo>
                  <a:lnTo>
                    <a:pt x="234967" y="285749"/>
                  </a:lnTo>
                  <a:lnTo>
                    <a:pt x="381000" y="285749"/>
                  </a:lnTo>
                  <a:lnTo>
                    <a:pt x="377252" y="304273"/>
                  </a:lnTo>
                  <a:lnTo>
                    <a:pt x="367038" y="319413"/>
                  </a:lnTo>
                  <a:lnTo>
                    <a:pt x="351898" y="329627"/>
                  </a:lnTo>
                  <a:lnTo>
                    <a:pt x="333375" y="333375"/>
                  </a:lnTo>
                  <a:close/>
                </a:path>
                <a:path w="381000" h="333375">
                  <a:moveTo>
                    <a:pt x="306404" y="285749"/>
                  </a:moveTo>
                  <a:lnTo>
                    <a:pt x="241282" y="285749"/>
                  </a:lnTo>
                  <a:lnTo>
                    <a:pt x="244320" y="285145"/>
                  </a:lnTo>
                  <a:lnTo>
                    <a:pt x="250155" y="282728"/>
                  </a:lnTo>
                  <a:lnTo>
                    <a:pt x="261937" y="265095"/>
                  </a:lnTo>
                  <a:lnTo>
                    <a:pt x="261937" y="258779"/>
                  </a:lnTo>
                  <a:lnTo>
                    <a:pt x="241282" y="238125"/>
                  </a:lnTo>
                  <a:lnTo>
                    <a:pt x="306404" y="238125"/>
                  </a:lnTo>
                  <a:lnTo>
                    <a:pt x="285749" y="258779"/>
                  </a:lnTo>
                  <a:lnTo>
                    <a:pt x="285749" y="265095"/>
                  </a:lnTo>
                  <a:lnTo>
                    <a:pt x="303367" y="285145"/>
                  </a:lnTo>
                  <a:lnTo>
                    <a:pt x="306404" y="285749"/>
                  </a:lnTo>
                  <a:close/>
                </a:path>
                <a:path w="381000" h="333375">
                  <a:moveTo>
                    <a:pt x="381000" y="285749"/>
                  </a:moveTo>
                  <a:lnTo>
                    <a:pt x="312720" y="285749"/>
                  </a:lnTo>
                  <a:lnTo>
                    <a:pt x="315757" y="285145"/>
                  </a:lnTo>
                  <a:lnTo>
                    <a:pt x="321592" y="282728"/>
                  </a:lnTo>
                  <a:lnTo>
                    <a:pt x="333374" y="265095"/>
                  </a:lnTo>
                  <a:lnTo>
                    <a:pt x="333374" y="258779"/>
                  </a:lnTo>
                  <a:lnTo>
                    <a:pt x="312720" y="238125"/>
                  </a:lnTo>
                  <a:lnTo>
                    <a:pt x="381000" y="238125"/>
                  </a:lnTo>
                  <a:lnTo>
                    <a:pt x="381000" y="285749"/>
                  </a:lnTo>
                  <a:close/>
                </a:path>
              </a:pathLst>
            </a:custGeom>
            <a:solidFill>
              <a:srgbClr val="4F37A6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81121" y="4438649"/>
            <a:ext cx="5572125" cy="1028700"/>
            <a:chOff x="381121" y="4438649"/>
            <a:chExt cx="5572125" cy="1028700"/>
          </a:xfrm>
        </p:grpSpPr>
        <p:sp>
          <p:nvSpPr>
            <p:cNvPr id="12" name="object 12"/>
            <p:cNvSpPr/>
            <p:nvPr/>
          </p:nvSpPr>
          <p:spPr>
            <a:xfrm>
              <a:off x="381121" y="4438649"/>
              <a:ext cx="5572125" cy="93345"/>
            </a:xfrm>
            <a:custGeom>
              <a:avLst/>
              <a:gdLst/>
              <a:ahLst/>
              <a:cxnLst/>
              <a:rect l="l" t="t" r="r" b="b"/>
              <a:pathLst>
                <a:path w="5572125" h="93345">
                  <a:moveTo>
                    <a:pt x="0" y="92729"/>
                  </a:moveTo>
                  <a:lnTo>
                    <a:pt x="331" y="85866"/>
                  </a:lnTo>
                  <a:lnTo>
                    <a:pt x="1426" y="78451"/>
                  </a:lnTo>
                  <a:lnTo>
                    <a:pt x="1545" y="77649"/>
                  </a:lnTo>
                  <a:lnTo>
                    <a:pt x="15915" y="42321"/>
                  </a:lnTo>
                  <a:lnTo>
                    <a:pt x="50182" y="11259"/>
                  </a:lnTo>
                  <a:lnTo>
                    <a:pt x="95128" y="0"/>
                  </a:lnTo>
                  <a:lnTo>
                    <a:pt x="5476753" y="0"/>
                  </a:lnTo>
                  <a:lnTo>
                    <a:pt x="5521698" y="11259"/>
                  </a:lnTo>
                  <a:lnTo>
                    <a:pt x="5555964" y="42321"/>
                  </a:lnTo>
                  <a:lnTo>
                    <a:pt x="5570096" y="76290"/>
                  </a:lnTo>
                  <a:lnTo>
                    <a:pt x="85745" y="76290"/>
                  </a:lnTo>
                  <a:lnTo>
                    <a:pt x="76542" y="76562"/>
                  </a:lnTo>
                  <a:lnTo>
                    <a:pt x="34731" y="80516"/>
                  </a:lnTo>
                  <a:lnTo>
                    <a:pt x="2295" y="90293"/>
                  </a:lnTo>
                  <a:lnTo>
                    <a:pt x="0" y="92729"/>
                  </a:lnTo>
                  <a:close/>
                </a:path>
                <a:path w="5572125" h="93345">
                  <a:moveTo>
                    <a:pt x="5571881" y="92729"/>
                  </a:moveTo>
                  <a:lnTo>
                    <a:pt x="5529680" y="79407"/>
                  </a:lnTo>
                  <a:lnTo>
                    <a:pt x="5486135" y="76290"/>
                  </a:lnTo>
                  <a:lnTo>
                    <a:pt x="5570096" y="76290"/>
                  </a:lnTo>
                  <a:lnTo>
                    <a:pt x="5570164" y="76562"/>
                  </a:lnTo>
                  <a:lnTo>
                    <a:pt x="5571513" y="85625"/>
                  </a:lnTo>
                  <a:lnTo>
                    <a:pt x="5571549" y="85866"/>
                  </a:lnTo>
                  <a:lnTo>
                    <a:pt x="5571763" y="90293"/>
                  </a:lnTo>
                  <a:lnTo>
                    <a:pt x="5571881" y="9272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00624" y="4514940"/>
              <a:ext cx="952500" cy="952500"/>
            </a:xfrm>
            <a:custGeom>
              <a:avLst/>
              <a:gdLst/>
              <a:ahLst/>
              <a:cxnLst/>
              <a:rect l="l" t="t" r="r" b="b"/>
              <a:pathLst>
                <a:path w="952500" h="952500">
                  <a:moveTo>
                    <a:pt x="761999" y="952409"/>
                  </a:moveTo>
                  <a:lnTo>
                    <a:pt x="705949" y="950344"/>
                  </a:lnTo>
                  <a:lnTo>
                    <a:pt x="650190" y="944161"/>
                  </a:lnTo>
                  <a:lnTo>
                    <a:pt x="595038" y="933892"/>
                  </a:lnTo>
                  <a:lnTo>
                    <a:pt x="540802" y="919596"/>
                  </a:lnTo>
                  <a:lnTo>
                    <a:pt x="487764" y="901351"/>
                  </a:lnTo>
                  <a:lnTo>
                    <a:pt x="436202" y="879248"/>
                  </a:lnTo>
                  <a:lnTo>
                    <a:pt x="386405" y="853411"/>
                  </a:lnTo>
                  <a:lnTo>
                    <a:pt x="338654" y="823987"/>
                  </a:lnTo>
                  <a:lnTo>
                    <a:pt x="293197" y="791131"/>
                  </a:lnTo>
                  <a:lnTo>
                    <a:pt x="250271" y="755013"/>
                  </a:lnTo>
                  <a:lnTo>
                    <a:pt x="210120" y="715834"/>
                  </a:lnTo>
                  <a:lnTo>
                    <a:pt x="172966" y="673816"/>
                  </a:lnTo>
                  <a:lnTo>
                    <a:pt x="139003" y="629178"/>
                  </a:lnTo>
                  <a:lnTo>
                    <a:pt x="108410" y="582155"/>
                  </a:lnTo>
                  <a:lnTo>
                    <a:pt x="81360" y="533007"/>
                  </a:lnTo>
                  <a:lnTo>
                    <a:pt x="58003" y="482013"/>
                  </a:lnTo>
                  <a:lnTo>
                    <a:pt x="38460" y="429439"/>
                  </a:lnTo>
                  <a:lnTo>
                    <a:pt x="22835" y="375559"/>
                  </a:lnTo>
                  <a:lnTo>
                    <a:pt x="11216" y="320675"/>
                  </a:lnTo>
                  <a:lnTo>
                    <a:pt x="3668" y="265098"/>
                  </a:lnTo>
                  <a:lnTo>
                    <a:pt x="229" y="209115"/>
                  </a:lnTo>
                  <a:lnTo>
                    <a:pt x="0" y="190409"/>
                  </a:lnTo>
                  <a:lnTo>
                    <a:pt x="229" y="171703"/>
                  </a:lnTo>
                  <a:lnTo>
                    <a:pt x="3668" y="115720"/>
                  </a:lnTo>
                  <a:lnTo>
                    <a:pt x="11216" y="60141"/>
                  </a:lnTo>
                  <a:lnTo>
                    <a:pt x="22780" y="5488"/>
                  </a:lnTo>
                  <a:lnTo>
                    <a:pt x="24149" y="271"/>
                  </a:lnTo>
                  <a:lnTo>
                    <a:pt x="24220" y="0"/>
                  </a:lnTo>
                  <a:lnTo>
                    <a:pt x="866632" y="0"/>
                  </a:lnTo>
                  <a:lnTo>
                    <a:pt x="875835" y="271"/>
                  </a:lnTo>
                  <a:lnTo>
                    <a:pt x="917646" y="4225"/>
                  </a:lnTo>
                  <a:lnTo>
                    <a:pt x="952500" y="928162"/>
                  </a:lnTo>
                  <a:lnTo>
                    <a:pt x="947151" y="929572"/>
                  </a:lnTo>
                  <a:lnTo>
                    <a:pt x="892266" y="941191"/>
                  </a:lnTo>
                  <a:lnTo>
                    <a:pt x="836688" y="948739"/>
                  </a:lnTo>
                  <a:lnTo>
                    <a:pt x="780705" y="952179"/>
                  </a:lnTo>
                  <a:lnTo>
                    <a:pt x="761999" y="952409"/>
                  </a:lnTo>
                  <a:close/>
                </a:path>
              </a:pathLst>
            </a:custGeom>
            <a:solidFill>
              <a:srgbClr val="DDD8F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29249" y="4810124"/>
              <a:ext cx="333375" cy="381000"/>
            </a:xfrm>
            <a:custGeom>
              <a:avLst/>
              <a:gdLst/>
              <a:ahLst/>
              <a:cxnLst/>
              <a:rect l="l" t="t" r="r" b="b"/>
              <a:pathLst>
                <a:path w="333375" h="381000">
                  <a:moveTo>
                    <a:pt x="166687" y="154781"/>
                  </a:moveTo>
                  <a:lnTo>
                    <a:pt x="101808" y="150104"/>
                  </a:lnTo>
                  <a:lnTo>
                    <a:pt x="48824" y="137349"/>
                  </a:lnTo>
                  <a:lnTo>
                    <a:pt x="13100" y="118427"/>
                  </a:lnTo>
                  <a:lnTo>
                    <a:pt x="0" y="95250"/>
                  </a:lnTo>
                  <a:lnTo>
                    <a:pt x="0" y="59531"/>
                  </a:lnTo>
                  <a:lnTo>
                    <a:pt x="13100" y="36353"/>
                  </a:lnTo>
                  <a:lnTo>
                    <a:pt x="48824" y="17431"/>
                  </a:lnTo>
                  <a:lnTo>
                    <a:pt x="101808" y="4676"/>
                  </a:lnTo>
                  <a:lnTo>
                    <a:pt x="166687" y="0"/>
                  </a:lnTo>
                  <a:lnTo>
                    <a:pt x="231566" y="4676"/>
                  </a:lnTo>
                  <a:lnTo>
                    <a:pt x="284550" y="17431"/>
                  </a:lnTo>
                  <a:lnTo>
                    <a:pt x="320274" y="36353"/>
                  </a:lnTo>
                  <a:lnTo>
                    <a:pt x="333375" y="59531"/>
                  </a:lnTo>
                  <a:lnTo>
                    <a:pt x="333375" y="95250"/>
                  </a:lnTo>
                  <a:lnTo>
                    <a:pt x="320274" y="118427"/>
                  </a:lnTo>
                  <a:lnTo>
                    <a:pt x="284550" y="137349"/>
                  </a:lnTo>
                  <a:lnTo>
                    <a:pt x="231566" y="150104"/>
                  </a:lnTo>
                  <a:lnTo>
                    <a:pt x="166687" y="154781"/>
                  </a:lnTo>
                  <a:close/>
                </a:path>
                <a:path w="333375" h="381000">
                  <a:moveTo>
                    <a:pt x="166687" y="273843"/>
                  </a:moveTo>
                  <a:lnTo>
                    <a:pt x="101808" y="269167"/>
                  </a:lnTo>
                  <a:lnTo>
                    <a:pt x="48824" y="256412"/>
                  </a:lnTo>
                  <a:lnTo>
                    <a:pt x="13100" y="237490"/>
                  </a:lnTo>
                  <a:lnTo>
                    <a:pt x="0" y="214312"/>
                  </a:lnTo>
                  <a:lnTo>
                    <a:pt x="0" y="138484"/>
                  </a:lnTo>
                  <a:lnTo>
                    <a:pt x="8828" y="144708"/>
                  </a:lnTo>
                  <a:lnTo>
                    <a:pt x="18693" y="150325"/>
                  </a:lnTo>
                  <a:lnTo>
                    <a:pt x="67798" y="167731"/>
                  </a:lnTo>
                  <a:lnTo>
                    <a:pt x="131464" y="177326"/>
                  </a:lnTo>
                  <a:lnTo>
                    <a:pt x="166687" y="178593"/>
                  </a:lnTo>
                  <a:lnTo>
                    <a:pt x="333375" y="178593"/>
                  </a:lnTo>
                  <a:lnTo>
                    <a:pt x="333375" y="214312"/>
                  </a:lnTo>
                  <a:lnTo>
                    <a:pt x="320274" y="237490"/>
                  </a:lnTo>
                  <a:lnTo>
                    <a:pt x="284550" y="256412"/>
                  </a:lnTo>
                  <a:lnTo>
                    <a:pt x="231566" y="269167"/>
                  </a:lnTo>
                  <a:lnTo>
                    <a:pt x="166687" y="273843"/>
                  </a:lnTo>
                  <a:close/>
                </a:path>
                <a:path w="333375" h="381000">
                  <a:moveTo>
                    <a:pt x="333375" y="178593"/>
                  </a:moveTo>
                  <a:lnTo>
                    <a:pt x="166687" y="178593"/>
                  </a:lnTo>
                  <a:lnTo>
                    <a:pt x="201910" y="177326"/>
                  </a:lnTo>
                  <a:lnTo>
                    <a:pt x="235111" y="173645"/>
                  </a:lnTo>
                  <a:lnTo>
                    <a:pt x="292596" y="159767"/>
                  </a:lnTo>
                  <a:lnTo>
                    <a:pt x="333375" y="138484"/>
                  </a:lnTo>
                  <a:lnTo>
                    <a:pt x="333375" y="178593"/>
                  </a:lnTo>
                  <a:close/>
                </a:path>
                <a:path w="333375" h="381000">
                  <a:moveTo>
                    <a:pt x="166687" y="381000"/>
                  </a:moveTo>
                  <a:lnTo>
                    <a:pt x="101808" y="376323"/>
                  </a:lnTo>
                  <a:lnTo>
                    <a:pt x="48824" y="363568"/>
                  </a:lnTo>
                  <a:lnTo>
                    <a:pt x="13100" y="344646"/>
                  </a:lnTo>
                  <a:lnTo>
                    <a:pt x="0" y="321468"/>
                  </a:lnTo>
                  <a:lnTo>
                    <a:pt x="0" y="257547"/>
                  </a:lnTo>
                  <a:lnTo>
                    <a:pt x="8828" y="263771"/>
                  </a:lnTo>
                  <a:lnTo>
                    <a:pt x="18693" y="269388"/>
                  </a:lnTo>
                  <a:lnTo>
                    <a:pt x="67798" y="286794"/>
                  </a:lnTo>
                  <a:lnTo>
                    <a:pt x="131464" y="296388"/>
                  </a:lnTo>
                  <a:lnTo>
                    <a:pt x="166687" y="297656"/>
                  </a:lnTo>
                  <a:lnTo>
                    <a:pt x="333375" y="297656"/>
                  </a:lnTo>
                  <a:lnTo>
                    <a:pt x="333375" y="321468"/>
                  </a:lnTo>
                  <a:lnTo>
                    <a:pt x="320274" y="344646"/>
                  </a:lnTo>
                  <a:lnTo>
                    <a:pt x="284550" y="363568"/>
                  </a:lnTo>
                  <a:lnTo>
                    <a:pt x="231566" y="376323"/>
                  </a:lnTo>
                  <a:lnTo>
                    <a:pt x="166687" y="381000"/>
                  </a:lnTo>
                  <a:close/>
                </a:path>
                <a:path w="333375" h="381000">
                  <a:moveTo>
                    <a:pt x="333375" y="297656"/>
                  </a:moveTo>
                  <a:lnTo>
                    <a:pt x="166687" y="297656"/>
                  </a:lnTo>
                  <a:lnTo>
                    <a:pt x="201910" y="296388"/>
                  </a:lnTo>
                  <a:lnTo>
                    <a:pt x="235111" y="292707"/>
                  </a:lnTo>
                  <a:lnTo>
                    <a:pt x="292596" y="278829"/>
                  </a:lnTo>
                  <a:lnTo>
                    <a:pt x="333375" y="257547"/>
                  </a:lnTo>
                  <a:lnTo>
                    <a:pt x="333375" y="297656"/>
                  </a:lnTo>
                  <a:close/>
                </a:path>
              </a:pathLst>
            </a:custGeom>
            <a:solidFill>
              <a:srgbClr val="4F37A6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238996" y="4438649"/>
            <a:ext cx="5572125" cy="1028700"/>
            <a:chOff x="6238996" y="4438649"/>
            <a:chExt cx="5572125" cy="1028700"/>
          </a:xfrm>
        </p:grpSpPr>
        <p:sp>
          <p:nvSpPr>
            <p:cNvPr id="16" name="object 16"/>
            <p:cNvSpPr/>
            <p:nvPr/>
          </p:nvSpPr>
          <p:spPr>
            <a:xfrm>
              <a:off x="6238996" y="4438649"/>
              <a:ext cx="5572125" cy="93345"/>
            </a:xfrm>
            <a:custGeom>
              <a:avLst/>
              <a:gdLst/>
              <a:ahLst/>
              <a:cxnLst/>
              <a:rect l="l" t="t" r="r" b="b"/>
              <a:pathLst>
                <a:path w="5572125" h="93345">
                  <a:moveTo>
                    <a:pt x="0" y="92729"/>
                  </a:moveTo>
                  <a:lnTo>
                    <a:pt x="331" y="85866"/>
                  </a:lnTo>
                  <a:lnTo>
                    <a:pt x="1426" y="78451"/>
                  </a:lnTo>
                  <a:lnTo>
                    <a:pt x="1545" y="77649"/>
                  </a:lnTo>
                  <a:lnTo>
                    <a:pt x="15915" y="42321"/>
                  </a:lnTo>
                  <a:lnTo>
                    <a:pt x="50181" y="11259"/>
                  </a:lnTo>
                  <a:lnTo>
                    <a:pt x="95128" y="0"/>
                  </a:lnTo>
                  <a:lnTo>
                    <a:pt x="5476753" y="0"/>
                  </a:lnTo>
                  <a:lnTo>
                    <a:pt x="5521698" y="11259"/>
                  </a:lnTo>
                  <a:lnTo>
                    <a:pt x="5555964" y="42321"/>
                  </a:lnTo>
                  <a:lnTo>
                    <a:pt x="5570096" y="76290"/>
                  </a:lnTo>
                  <a:lnTo>
                    <a:pt x="85744" y="76290"/>
                  </a:lnTo>
                  <a:lnTo>
                    <a:pt x="76541" y="76562"/>
                  </a:lnTo>
                  <a:lnTo>
                    <a:pt x="34731" y="80516"/>
                  </a:lnTo>
                  <a:lnTo>
                    <a:pt x="2294" y="90293"/>
                  </a:lnTo>
                  <a:lnTo>
                    <a:pt x="0" y="92729"/>
                  </a:lnTo>
                  <a:close/>
                </a:path>
                <a:path w="5572125" h="93345">
                  <a:moveTo>
                    <a:pt x="5571881" y="92729"/>
                  </a:moveTo>
                  <a:lnTo>
                    <a:pt x="5529680" y="79407"/>
                  </a:lnTo>
                  <a:lnTo>
                    <a:pt x="5486135" y="76290"/>
                  </a:lnTo>
                  <a:lnTo>
                    <a:pt x="5570096" y="76290"/>
                  </a:lnTo>
                  <a:lnTo>
                    <a:pt x="5570164" y="76562"/>
                  </a:lnTo>
                  <a:lnTo>
                    <a:pt x="5571513" y="85625"/>
                  </a:lnTo>
                  <a:lnTo>
                    <a:pt x="5571549" y="85866"/>
                  </a:lnTo>
                  <a:lnTo>
                    <a:pt x="5571763" y="90293"/>
                  </a:lnTo>
                  <a:lnTo>
                    <a:pt x="5571881" y="9272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858498" y="4514940"/>
              <a:ext cx="952500" cy="952500"/>
            </a:xfrm>
            <a:custGeom>
              <a:avLst/>
              <a:gdLst/>
              <a:ahLst/>
              <a:cxnLst/>
              <a:rect l="l" t="t" r="r" b="b"/>
              <a:pathLst>
                <a:path w="952500" h="952500">
                  <a:moveTo>
                    <a:pt x="761999" y="952409"/>
                  </a:moveTo>
                  <a:lnTo>
                    <a:pt x="705950" y="950344"/>
                  </a:lnTo>
                  <a:lnTo>
                    <a:pt x="650191" y="944161"/>
                  </a:lnTo>
                  <a:lnTo>
                    <a:pt x="595039" y="933892"/>
                  </a:lnTo>
                  <a:lnTo>
                    <a:pt x="540802" y="919596"/>
                  </a:lnTo>
                  <a:lnTo>
                    <a:pt x="487765" y="901351"/>
                  </a:lnTo>
                  <a:lnTo>
                    <a:pt x="436202" y="879248"/>
                  </a:lnTo>
                  <a:lnTo>
                    <a:pt x="386406" y="853411"/>
                  </a:lnTo>
                  <a:lnTo>
                    <a:pt x="338653" y="823987"/>
                  </a:lnTo>
                  <a:lnTo>
                    <a:pt x="293197" y="791131"/>
                  </a:lnTo>
                  <a:lnTo>
                    <a:pt x="250271" y="755013"/>
                  </a:lnTo>
                  <a:lnTo>
                    <a:pt x="210119" y="715834"/>
                  </a:lnTo>
                  <a:lnTo>
                    <a:pt x="172965" y="673816"/>
                  </a:lnTo>
                  <a:lnTo>
                    <a:pt x="139002" y="629178"/>
                  </a:lnTo>
                  <a:lnTo>
                    <a:pt x="108409" y="582155"/>
                  </a:lnTo>
                  <a:lnTo>
                    <a:pt x="81360" y="533007"/>
                  </a:lnTo>
                  <a:lnTo>
                    <a:pt x="58003" y="482013"/>
                  </a:lnTo>
                  <a:lnTo>
                    <a:pt x="38460" y="429439"/>
                  </a:lnTo>
                  <a:lnTo>
                    <a:pt x="22834" y="375559"/>
                  </a:lnTo>
                  <a:lnTo>
                    <a:pt x="11216" y="320675"/>
                  </a:lnTo>
                  <a:lnTo>
                    <a:pt x="3670" y="265098"/>
                  </a:lnTo>
                  <a:lnTo>
                    <a:pt x="230" y="209115"/>
                  </a:lnTo>
                  <a:lnTo>
                    <a:pt x="0" y="190409"/>
                  </a:lnTo>
                  <a:lnTo>
                    <a:pt x="230" y="171703"/>
                  </a:lnTo>
                  <a:lnTo>
                    <a:pt x="3670" y="115720"/>
                  </a:lnTo>
                  <a:lnTo>
                    <a:pt x="11216" y="60141"/>
                  </a:lnTo>
                  <a:lnTo>
                    <a:pt x="22779" y="5488"/>
                  </a:lnTo>
                  <a:lnTo>
                    <a:pt x="24220" y="0"/>
                  </a:lnTo>
                  <a:lnTo>
                    <a:pt x="866633" y="0"/>
                  </a:lnTo>
                  <a:lnTo>
                    <a:pt x="910177" y="3116"/>
                  </a:lnTo>
                  <a:lnTo>
                    <a:pt x="950082" y="14002"/>
                  </a:lnTo>
                  <a:lnTo>
                    <a:pt x="952500" y="16432"/>
                  </a:lnTo>
                  <a:lnTo>
                    <a:pt x="952500" y="928162"/>
                  </a:lnTo>
                  <a:lnTo>
                    <a:pt x="910657" y="937766"/>
                  </a:lnTo>
                  <a:lnTo>
                    <a:pt x="855282" y="946677"/>
                  </a:lnTo>
                  <a:lnTo>
                    <a:pt x="799389" y="951491"/>
                  </a:lnTo>
                  <a:lnTo>
                    <a:pt x="761999" y="952409"/>
                  </a:lnTo>
                  <a:close/>
                </a:path>
              </a:pathLst>
            </a:custGeom>
            <a:solidFill>
              <a:srgbClr val="DDD8F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44249" y="4810124"/>
              <a:ext cx="476250" cy="381000"/>
            </a:xfrm>
            <a:custGeom>
              <a:avLst/>
              <a:gdLst/>
              <a:ahLst/>
              <a:cxnLst/>
              <a:rect l="l" t="t" r="r" b="b"/>
              <a:pathLst>
                <a:path w="476250" h="381000">
                  <a:moveTo>
                    <a:pt x="297656" y="142875"/>
                  </a:moveTo>
                  <a:lnTo>
                    <a:pt x="178593" y="142875"/>
                  </a:lnTo>
                  <a:lnTo>
                    <a:pt x="164693" y="140067"/>
                  </a:lnTo>
                  <a:lnTo>
                    <a:pt x="153339" y="132410"/>
                  </a:lnTo>
                  <a:lnTo>
                    <a:pt x="145682" y="121056"/>
                  </a:lnTo>
                  <a:lnTo>
                    <a:pt x="142875" y="107156"/>
                  </a:lnTo>
                  <a:lnTo>
                    <a:pt x="142875" y="35718"/>
                  </a:lnTo>
                  <a:lnTo>
                    <a:pt x="145682" y="21818"/>
                  </a:lnTo>
                  <a:lnTo>
                    <a:pt x="153339" y="10464"/>
                  </a:lnTo>
                  <a:lnTo>
                    <a:pt x="164693" y="2807"/>
                  </a:lnTo>
                  <a:lnTo>
                    <a:pt x="178593" y="0"/>
                  </a:lnTo>
                  <a:lnTo>
                    <a:pt x="297656" y="0"/>
                  </a:lnTo>
                  <a:lnTo>
                    <a:pt x="311556" y="2807"/>
                  </a:lnTo>
                  <a:lnTo>
                    <a:pt x="322910" y="10464"/>
                  </a:lnTo>
                  <a:lnTo>
                    <a:pt x="330567" y="21818"/>
                  </a:lnTo>
                  <a:lnTo>
                    <a:pt x="333375" y="35718"/>
                  </a:lnTo>
                  <a:lnTo>
                    <a:pt x="333375" y="47625"/>
                  </a:lnTo>
                  <a:lnTo>
                    <a:pt x="190500" y="47625"/>
                  </a:lnTo>
                  <a:lnTo>
                    <a:pt x="190500" y="95250"/>
                  </a:lnTo>
                  <a:lnTo>
                    <a:pt x="333375" y="95250"/>
                  </a:lnTo>
                  <a:lnTo>
                    <a:pt x="333375" y="107156"/>
                  </a:lnTo>
                  <a:lnTo>
                    <a:pt x="330567" y="121056"/>
                  </a:lnTo>
                  <a:lnTo>
                    <a:pt x="322910" y="132410"/>
                  </a:lnTo>
                  <a:lnTo>
                    <a:pt x="311556" y="140067"/>
                  </a:lnTo>
                  <a:lnTo>
                    <a:pt x="297656" y="142875"/>
                  </a:lnTo>
                  <a:close/>
                </a:path>
                <a:path w="476250" h="381000">
                  <a:moveTo>
                    <a:pt x="333375" y="95250"/>
                  </a:moveTo>
                  <a:lnTo>
                    <a:pt x="285750" y="95250"/>
                  </a:lnTo>
                  <a:lnTo>
                    <a:pt x="285750" y="47625"/>
                  </a:lnTo>
                  <a:lnTo>
                    <a:pt x="333375" y="47625"/>
                  </a:lnTo>
                  <a:lnTo>
                    <a:pt x="333375" y="95250"/>
                  </a:lnTo>
                  <a:close/>
                </a:path>
                <a:path w="476250" h="381000">
                  <a:moveTo>
                    <a:pt x="261937" y="166687"/>
                  </a:moveTo>
                  <a:lnTo>
                    <a:pt x="214312" y="166687"/>
                  </a:lnTo>
                  <a:lnTo>
                    <a:pt x="214312" y="142875"/>
                  </a:lnTo>
                  <a:lnTo>
                    <a:pt x="261937" y="142875"/>
                  </a:lnTo>
                  <a:lnTo>
                    <a:pt x="261937" y="166687"/>
                  </a:lnTo>
                  <a:close/>
                </a:path>
                <a:path w="476250" h="381000">
                  <a:moveTo>
                    <a:pt x="452437" y="214312"/>
                  </a:moveTo>
                  <a:lnTo>
                    <a:pt x="23812" y="214312"/>
                  </a:lnTo>
                  <a:lnTo>
                    <a:pt x="14535" y="212444"/>
                  </a:lnTo>
                  <a:lnTo>
                    <a:pt x="6967" y="207345"/>
                  </a:lnTo>
                  <a:lnTo>
                    <a:pt x="1868" y="199777"/>
                  </a:lnTo>
                  <a:lnTo>
                    <a:pt x="0" y="190500"/>
                  </a:lnTo>
                  <a:lnTo>
                    <a:pt x="1868" y="181222"/>
                  </a:lnTo>
                  <a:lnTo>
                    <a:pt x="6967" y="173654"/>
                  </a:lnTo>
                  <a:lnTo>
                    <a:pt x="14535" y="168555"/>
                  </a:lnTo>
                  <a:lnTo>
                    <a:pt x="23812" y="166687"/>
                  </a:lnTo>
                  <a:lnTo>
                    <a:pt x="452437" y="166687"/>
                  </a:lnTo>
                  <a:lnTo>
                    <a:pt x="461714" y="168555"/>
                  </a:lnTo>
                  <a:lnTo>
                    <a:pt x="469283" y="173654"/>
                  </a:lnTo>
                  <a:lnTo>
                    <a:pt x="474381" y="181222"/>
                  </a:lnTo>
                  <a:lnTo>
                    <a:pt x="476250" y="190500"/>
                  </a:lnTo>
                  <a:lnTo>
                    <a:pt x="474381" y="199777"/>
                  </a:lnTo>
                  <a:lnTo>
                    <a:pt x="469283" y="207345"/>
                  </a:lnTo>
                  <a:lnTo>
                    <a:pt x="461714" y="212444"/>
                  </a:lnTo>
                  <a:lnTo>
                    <a:pt x="452437" y="214312"/>
                  </a:lnTo>
                  <a:close/>
                </a:path>
                <a:path w="476250" h="381000">
                  <a:moveTo>
                    <a:pt x="142875" y="238125"/>
                  </a:moveTo>
                  <a:lnTo>
                    <a:pt x="95250" y="238125"/>
                  </a:lnTo>
                  <a:lnTo>
                    <a:pt x="95250" y="214312"/>
                  </a:lnTo>
                  <a:lnTo>
                    <a:pt x="142875" y="214312"/>
                  </a:lnTo>
                  <a:lnTo>
                    <a:pt x="142875" y="238125"/>
                  </a:lnTo>
                  <a:close/>
                </a:path>
                <a:path w="476250" h="381000">
                  <a:moveTo>
                    <a:pt x="381000" y="238125"/>
                  </a:moveTo>
                  <a:lnTo>
                    <a:pt x="333375" y="238125"/>
                  </a:lnTo>
                  <a:lnTo>
                    <a:pt x="333375" y="214312"/>
                  </a:lnTo>
                  <a:lnTo>
                    <a:pt x="381000" y="214312"/>
                  </a:lnTo>
                  <a:lnTo>
                    <a:pt x="381000" y="238125"/>
                  </a:lnTo>
                  <a:close/>
                </a:path>
                <a:path w="476250" h="381000">
                  <a:moveTo>
                    <a:pt x="178593" y="381000"/>
                  </a:moveTo>
                  <a:lnTo>
                    <a:pt x="59531" y="381000"/>
                  </a:lnTo>
                  <a:lnTo>
                    <a:pt x="45630" y="378192"/>
                  </a:lnTo>
                  <a:lnTo>
                    <a:pt x="34276" y="370535"/>
                  </a:lnTo>
                  <a:lnTo>
                    <a:pt x="26620" y="359181"/>
                  </a:lnTo>
                  <a:lnTo>
                    <a:pt x="23812" y="345281"/>
                  </a:lnTo>
                  <a:lnTo>
                    <a:pt x="23812" y="273843"/>
                  </a:lnTo>
                  <a:lnTo>
                    <a:pt x="26620" y="259943"/>
                  </a:lnTo>
                  <a:lnTo>
                    <a:pt x="34276" y="248589"/>
                  </a:lnTo>
                  <a:lnTo>
                    <a:pt x="45630" y="240932"/>
                  </a:lnTo>
                  <a:lnTo>
                    <a:pt x="59531" y="238125"/>
                  </a:lnTo>
                  <a:lnTo>
                    <a:pt x="178593" y="238125"/>
                  </a:lnTo>
                  <a:lnTo>
                    <a:pt x="192494" y="240932"/>
                  </a:lnTo>
                  <a:lnTo>
                    <a:pt x="203848" y="248589"/>
                  </a:lnTo>
                  <a:lnTo>
                    <a:pt x="211504" y="259943"/>
                  </a:lnTo>
                  <a:lnTo>
                    <a:pt x="214312" y="273843"/>
                  </a:lnTo>
                  <a:lnTo>
                    <a:pt x="214312" y="285750"/>
                  </a:lnTo>
                  <a:lnTo>
                    <a:pt x="71437" y="285750"/>
                  </a:lnTo>
                  <a:lnTo>
                    <a:pt x="71437" y="333375"/>
                  </a:lnTo>
                  <a:lnTo>
                    <a:pt x="214312" y="333375"/>
                  </a:lnTo>
                  <a:lnTo>
                    <a:pt x="214312" y="345281"/>
                  </a:lnTo>
                  <a:lnTo>
                    <a:pt x="211504" y="359181"/>
                  </a:lnTo>
                  <a:lnTo>
                    <a:pt x="203848" y="370535"/>
                  </a:lnTo>
                  <a:lnTo>
                    <a:pt x="192494" y="378192"/>
                  </a:lnTo>
                  <a:lnTo>
                    <a:pt x="178593" y="381000"/>
                  </a:lnTo>
                  <a:close/>
                </a:path>
                <a:path w="476250" h="381000">
                  <a:moveTo>
                    <a:pt x="416718" y="381000"/>
                  </a:moveTo>
                  <a:lnTo>
                    <a:pt x="297656" y="381000"/>
                  </a:lnTo>
                  <a:lnTo>
                    <a:pt x="283755" y="378192"/>
                  </a:lnTo>
                  <a:lnTo>
                    <a:pt x="272401" y="370535"/>
                  </a:lnTo>
                  <a:lnTo>
                    <a:pt x="264745" y="359181"/>
                  </a:lnTo>
                  <a:lnTo>
                    <a:pt x="261937" y="345281"/>
                  </a:lnTo>
                  <a:lnTo>
                    <a:pt x="261937" y="273843"/>
                  </a:lnTo>
                  <a:lnTo>
                    <a:pt x="264745" y="259943"/>
                  </a:lnTo>
                  <a:lnTo>
                    <a:pt x="272401" y="248589"/>
                  </a:lnTo>
                  <a:lnTo>
                    <a:pt x="283755" y="240932"/>
                  </a:lnTo>
                  <a:lnTo>
                    <a:pt x="297656" y="238125"/>
                  </a:lnTo>
                  <a:lnTo>
                    <a:pt x="416718" y="238125"/>
                  </a:lnTo>
                  <a:lnTo>
                    <a:pt x="430619" y="240932"/>
                  </a:lnTo>
                  <a:lnTo>
                    <a:pt x="441973" y="248589"/>
                  </a:lnTo>
                  <a:lnTo>
                    <a:pt x="449629" y="259943"/>
                  </a:lnTo>
                  <a:lnTo>
                    <a:pt x="452437" y="273843"/>
                  </a:lnTo>
                  <a:lnTo>
                    <a:pt x="452437" y="285750"/>
                  </a:lnTo>
                  <a:lnTo>
                    <a:pt x="309562" y="285750"/>
                  </a:lnTo>
                  <a:lnTo>
                    <a:pt x="309562" y="333375"/>
                  </a:lnTo>
                  <a:lnTo>
                    <a:pt x="452437" y="333375"/>
                  </a:lnTo>
                  <a:lnTo>
                    <a:pt x="452437" y="345281"/>
                  </a:lnTo>
                  <a:lnTo>
                    <a:pt x="449629" y="359181"/>
                  </a:lnTo>
                  <a:lnTo>
                    <a:pt x="441973" y="370535"/>
                  </a:lnTo>
                  <a:lnTo>
                    <a:pt x="430619" y="378192"/>
                  </a:lnTo>
                  <a:lnTo>
                    <a:pt x="416718" y="381000"/>
                  </a:lnTo>
                  <a:close/>
                </a:path>
                <a:path w="476250" h="381000">
                  <a:moveTo>
                    <a:pt x="214312" y="333375"/>
                  </a:moveTo>
                  <a:lnTo>
                    <a:pt x="166687" y="333375"/>
                  </a:lnTo>
                  <a:lnTo>
                    <a:pt x="166687" y="285750"/>
                  </a:lnTo>
                  <a:lnTo>
                    <a:pt x="214312" y="285750"/>
                  </a:lnTo>
                  <a:lnTo>
                    <a:pt x="214312" y="333375"/>
                  </a:lnTo>
                  <a:close/>
                </a:path>
                <a:path w="476250" h="381000">
                  <a:moveTo>
                    <a:pt x="452437" y="333375"/>
                  </a:moveTo>
                  <a:lnTo>
                    <a:pt x="404812" y="333375"/>
                  </a:lnTo>
                  <a:lnTo>
                    <a:pt x="404812" y="285750"/>
                  </a:lnTo>
                  <a:lnTo>
                    <a:pt x="452437" y="285750"/>
                  </a:lnTo>
                  <a:lnTo>
                    <a:pt x="452437" y="333375"/>
                  </a:lnTo>
                  <a:close/>
                </a:path>
              </a:pathLst>
            </a:custGeom>
            <a:solidFill>
              <a:srgbClr val="4F37A6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676274" y="30575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4550" y="2915025"/>
            <a:ext cx="4771390" cy="5251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85"/>
              </a:spcBef>
            </a:pPr>
            <a:r>
              <a:rPr sz="1450" b="1" spc="-200" dirty="0">
                <a:solidFill>
                  <a:srgbClr val="4F37A6"/>
                </a:solidFill>
                <a:latin typeface="Noto Sans JP"/>
                <a:cs typeface="Noto Sans JP"/>
              </a:rPr>
              <a:t>AWS</a:t>
            </a:r>
            <a:r>
              <a:rPr sz="1450" b="1" spc="2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70" dirty="0">
                <a:solidFill>
                  <a:srgbClr val="4F37A6"/>
                </a:solidFill>
                <a:latin typeface="Noto Sans JP"/>
                <a:cs typeface="Noto Sans JP"/>
              </a:rPr>
              <a:t>EC2</a:t>
            </a:r>
            <a:r>
              <a:rPr sz="1450" b="1" spc="3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00" spc="-110" dirty="0">
                <a:solidFill>
                  <a:srgbClr val="333333"/>
                </a:solidFill>
                <a:latin typeface="Noto Sans JP"/>
                <a:cs typeface="Noto Sans JP"/>
              </a:rPr>
              <a:t>vs</a:t>
            </a:r>
            <a:r>
              <a:rPr sz="140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b="1" spc="-185" dirty="0">
                <a:solidFill>
                  <a:srgbClr val="4F37A6"/>
                </a:solidFill>
                <a:latin typeface="Noto Sans JP"/>
                <a:cs typeface="Noto Sans JP"/>
              </a:rPr>
              <a:t>GCP</a:t>
            </a:r>
            <a:r>
              <a:rPr sz="1450" b="1" spc="3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80" dirty="0">
                <a:solidFill>
                  <a:srgbClr val="4F37A6"/>
                </a:solidFill>
                <a:latin typeface="Noto Sans JP"/>
                <a:cs typeface="Noto Sans JP"/>
              </a:rPr>
              <a:t>Compute</a:t>
            </a:r>
            <a:r>
              <a:rPr sz="1450" b="1" spc="3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40" dirty="0">
                <a:solidFill>
                  <a:srgbClr val="4F37A6"/>
                </a:solidFill>
                <a:latin typeface="Noto Sans JP"/>
                <a:cs typeface="Noto Sans JP"/>
              </a:rPr>
              <a:t>Engine</a:t>
            </a:r>
            <a:r>
              <a:rPr sz="1400" spc="-140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175" dirty="0">
                <a:solidFill>
                  <a:srgbClr val="333333"/>
                </a:solidFill>
                <a:latin typeface="Noto Sans JP"/>
                <a:cs typeface="Noto Sans JP"/>
              </a:rPr>
              <a:t>AWS</a:t>
            </a:r>
            <a:r>
              <a:rPr sz="1350" spc="-175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인스턴스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유형이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더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다양하</a:t>
            </a:r>
            <a:r>
              <a:rPr sz="1350" spc="-165" dirty="0">
                <a:solidFill>
                  <a:srgbClr val="333333"/>
                </a:solidFill>
                <a:latin typeface="Dotum"/>
                <a:cs typeface="Dotum"/>
              </a:rPr>
              <a:t> 고</a:t>
            </a:r>
            <a:r>
              <a:rPr sz="1400" spc="-165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400" spc="3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170" dirty="0">
                <a:solidFill>
                  <a:srgbClr val="333333"/>
                </a:solidFill>
                <a:latin typeface="Noto Sans JP"/>
                <a:cs typeface="Noto Sans JP"/>
              </a:rPr>
              <a:t>GCP</a:t>
            </a:r>
            <a:r>
              <a:rPr sz="1350" spc="-170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커스텀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머신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유형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지원</a:t>
            </a:r>
            <a:endParaRPr sz="1350">
              <a:latin typeface="Dotum"/>
              <a:cs typeface="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4049" y="2276348"/>
            <a:ext cx="818769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69940" algn="l"/>
              </a:tabLst>
            </a:pPr>
            <a:r>
              <a:rPr sz="3050" b="1" spc="-580" dirty="0">
                <a:latin typeface="Malgun Gothic"/>
                <a:cs typeface="Malgun Gothic"/>
              </a:rPr>
              <a:t>컴퓨팅</a:t>
            </a:r>
            <a:r>
              <a:rPr sz="3050" b="1" spc="-320" dirty="0">
                <a:latin typeface="Malgun Gothic"/>
                <a:cs typeface="Malgun Gothic"/>
              </a:rPr>
              <a:t> </a:t>
            </a:r>
            <a:r>
              <a:rPr sz="3050" b="1" spc="-605" dirty="0">
                <a:latin typeface="Malgun Gothic"/>
                <a:cs typeface="Malgun Gothic"/>
              </a:rPr>
              <a:t>서비스</a:t>
            </a:r>
            <a:r>
              <a:rPr sz="3050" b="1" dirty="0">
                <a:latin typeface="Malgun Gothic"/>
                <a:cs typeface="Malgun Gothic"/>
              </a:rPr>
              <a:t>	</a:t>
            </a:r>
            <a:r>
              <a:rPr sz="3050" b="1" spc="-580" dirty="0">
                <a:latin typeface="Malgun Gothic"/>
                <a:cs typeface="Malgun Gothic"/>
              </a:rPr>
              <a:t>스토리지</a:t>
            </a:r>
            <a:r>
              <a:rPr sz="3050" b="1" spc="-320" dirty="0">
                <a:latin typeface="Malgun Gothic"/>
                <a:cs typeface="Malgun Gothic"/>
              </a:rPr>
              <a:t> </a:t>
            </a:r>
            <a:r>
              <a:rPr sz="3050" b="1" spc="-605" dirty="0">
                <a:latin typeface="Malgun Gothic"/>
                <a:cs typeface="Malgun Gothic"/>
              </a:rPr>
              <a:t>서비스</a:t>
            </a:r>
            <a:endParaRPr sz="305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6274" y="36290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44550" y="3486300"/>
            <a:ext cx="4835525" cy="5137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3500"/>
              </a:lnSpc>
              <a:spcBef>
                <a:spcPts val="110"/>
              </a:spcBef>
            </a:pPr>
            <a:r>
              <a:rPr sz="1450" b="1" spc="-200" dirty="0">
                <a:solidFill>
                  <a:srgbClr val="4F37A6"/>
                </a:solidFill>
                <a:latin typeface="Noto Sans JP"/>
                <a:cs typeface="Noto Sans JP"/>
              </a:rPr>
              <a:t>AWS</a:t>
            </a:r>
            <a:r>
              <a:rPr sz="1450" b="1" spc="2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80" dirty="0">
                <a:solidFill>
                  <a:srgbClr val="4F37A6"/>
                </a:solidFill>
                <a:latin typeface="Noto Sans JP"/>
                <a:cs typeface="Noto Sans JP"/>
              </a:rPr>
              <a:t>Lambda</a:t>
            </a:r>
            <a:r>
              <a:rPr sz="1450" b="1" spc="2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00" spc="-110" dirty="0">
                <a:solidFill>
                  <a:srgbClr val="333333"/>
                </a:solidFill>
                <a:latin typeface="Noto Sans JP"/>
                <a:cs typeface="Noto Sans JP"/>
              </a:rPr>
              <a:t>vs</a:t>
            </a:r>
            <a:r>
              <a:rPr sz="14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b="1" spc="-185" dirty="0">
                <a:solidFill>
                  <a:srgbClr val="4F37A6"/>
                </a:solidFill>
                <a:latin typeface="Noto Sans JP"/>
                <a:cs typeface="Noto Sans JP"/>
              </a:rPr>
              <a:t>GCP</a:t>
            </a:r>
            <a:r>
              <a:rPr sz="1450" b="1" spc="2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55" dirty="0">
                <a:solidFill>
                  <a:srgbClr val="4F37A6"/>
                </a:solidFill>
                <a:latin typeface="Noto Sans JP"/>
                <a:cs typeface="Noto Sans JP"/>
              </a:rPr>
              <a:t>Cloud</a:t>
            </a:r>
            <a:r>
              <a:rPr sz="1450" b="1" spc="3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45" dirty="0">
                <a:solidFill>
                  <a:srgbClr val="4F37A6"/>
                </a:solidFill>
                <a:latin typeface="Noto Sans JP"/>
                <a:cs typeface="Noto Sans JP"/>
              </a:rPr>
              <a:t>Functions</a:t>
            </a:r>
            <a:r>
              <a:rPr sz="1400" spc="-145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175" dirty="0">
                <a:solidFill>
                  <a:srgbClr val="333333"/>
                </a:solidFill>
                <a:latin typeface="Noto Sans JP"/>
                <a:cs typeface="Noto Sans JP"/>
              </a:rPr>
              <a:t>AWS</a:t>
            </a:r>
            <a:r>
              <a:rPr sz="1350" spc="-175" dirty="0">
                <a:solidFill>
                  <a:srgbClr val="333333"/>
                </a:solidFill>
                <a:latin typeface="Dotum"/>
                <a:cs typeface="Dotum"/>
              </a:rPr>
              <a:t>가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더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긴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실행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시간과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메모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리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옵션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95" dirty="0">
                <a:solidFill>
                  <a:srgbClr val="333333"/>
                </a:solidFill>
                <a:latin typeface="Dotum"/>
                <a:cs typeface="Dotum"/>
              </a:rPr>
              <a:t>제공</a:t>
            </a:r>
            <a:endParaRPr sz="1350">
              <a:latin typeface="Dotum"/>
              <a:cs typeface="Dotum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34148" y="30575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02425" y="2915025"/>
            <a:ext cx="4745355" cy="5251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85"/>
              </a:spcBef>
            </a:pPr>
            <a:r>
              <a:rPr sz="1450" b="1" spc="-200" dirty="0">
                <a:solidFill>
                  <a:srgbClr val="4F37A6"/>
                </a:solidFill>
                <a:latin typeface="Noto Sans JP"/>
                <a:cs typeface="Noto Sans JP"/>
              </a:rPr>
              <a:t>AWS</a:t>
            </a:r>
            <a:r>
              <a:rPr sz="1450" b="1" spc="2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65" dirty="0">
                <a:solidFill>
                  <a:srgbClr val="4F37A6"/>
                </a:solidFill>
                <a:latin typeface="Noto Sans JP"/>
                <a:cs typeface="Noto Sans JP"/>
              </a:rPr>
              <a:t>S3</a:t>
            </a:r>
            <a:r>
              <a:rPr sz="1450" b="1" spc="3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00" spc="-110" dirty="0">
                <a:solidFill>
                  <a:srgbClr val="333333"/>
                </a:solidFill>
                <a:latin typeface="Noto Sans JP"/>
                <a:cs typeface="Noto Sans JP"/>
              </a:rPr>
              <a:t>vs</a:t>
            </a:r>
            <a:r>
              <a:rPr sz="14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b="1" spc="-185" dirty="0">
                <a:solidFill>
                  <a:srgbClr val="4F37A6"/>
                </a:solidFill>
                <a:latin typeface="Noto Sans JP"/>
                <a:cs typeface="Noto Sans JP"/>
              </a:rPr>
              <a:t>GCP</a:t>
            </a:r>
            <a:r>
              <a:rPr sz="1450" b="1" spc="3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55" dirty="0">
                <a:solidFill>
                  <a:srgbClr val="4F37A6"/>
                </a:solidFill>
                <a:latin typeface="Noto Sans JP"/>
                <a:cs typeface="Noto Sans JP"/>
              </a:rPr>
              <a:t>Cloud</a:t>
            </a:r>
            <a:r>
              <a:rPr sz="1450" b="1" spc="2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60" dirty="0">
                <a:solidFill>
                  <a:srgbClr val="4F37A6"/>
                </a:solidFill>
                <a:latin typeface="Noto Sans JP"/>
                <a:cs typeface="Noto Sans JP"/>
              </a:rPr>
              <a:t>Storage</a:t>
            </a:r>
            <a:r>
              <a:rPr sz="1400" spc="-160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비슷한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기능이나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170" dirty="0">
                <a:solidFill>
                  <a:srgbClr val="333333"/>
                </a:solidFill>
                <a:latin typeface="Noto Sans JP"/>
                <a:cs typeface="Noto Sans JP"/>
              </a:rPr>
              <a:t>GCP</a:t>
            </a:r>
            <a:r>
              <a:rPr sz="1350" spc="-170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단일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0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 클래스</a:t>
            </a:r>
            <a:r>
              <a:rPr sz="1400" spc="-215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40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175" dirty="0">
                <a:solidFill>
                  <a:srgbClr val="333333"/>
                </a:solidFill>
                <a:latin typeface="Noto Sans JP"/>
                <a:cs typeface="Noto Sans JP"/>
              </a:rPr>
              <a:t>AWS</a:t>
            </a:r>
            <a:r>
              <a:rPr sz="1350" spc="-175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다양한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클래스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제공</a:t>
            </a:r>
            <a:endParaRPr sz="1350">
              <a:latin typeface="Dotum"/>
              <a:cs typeface="Dotu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34148" y="36290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02425" y="3517375"/>
            <a:ext cx="4213225" cy="247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b="1" spc="-200" dirty="0">
                <a:solidFill>
                  <a:srgbClr val="4F37A6"/>
                </a:solidFill>
                <a:latin typeface="Noto Sans JP"/>
                <a:cs typeface="Noto Sans JP"/>
              </a:rPr>
              <a:t>AWS</a:t>
            </a:r>
            <a:r>
              <a:rPr sz="1450" b="1" spc="2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80" dirty="0">
                <a:solidFill>
                  <a:srgbClr val="4F37A6"/>
                </a:solidFill>
                <a:latin typeface="Noto Sans JP"/>
                <a:cs typeface="Noto Sans JP"/>
              </a:rPr>
              <a:t>EBS</a:t>
            </a:r>
            <a:r>
              <a:rPr sz="1450" b="1" spc="3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00" spc="-110" dirty="0">
                <a:solidFill>
                  <a:srgbClr val="333333"/>
                </a:solidFill>
                <a:latin typeface="Noto Sans JP"/>
                <a:cs typeface="Noto Sans JP"/>
              </a:rPr>
              <a:t>vs</a:t>
            </a:r>
            <a:r>
              <a:rPr sz="14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b="1" spc="-185" dirty="0">
                <a:solidFill>
                  <a:srgbClr val="4F37A6"/>
                </a:solidFill>
                <a:latin typeface="Noto Sans JP"/>
                <a:cs typeface="Noto Sans JP"/>
              </a:rPr>
              <a:t>GCP</a:t>
            </a:r>
            <a:r>
              <a:rPr sz="1450" b="1" spc="3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50" dirty="0">
                <a:solidFill>
                  <a:srgbClr val="4F37A6"/>
                </a:solidFill>
                <a:latin typeface="Noto Sans JP"/>
                <a:cs typeface="Noto Sans JP"/>
              </a:rPr>
              <a:t>Persistent</a:t>
            </a:r>
            <a:r>
              <a:rPr sz="1450" b="1" spc="2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30" dirty="0">
                <a:solidFill>
                  <a:srgbClr val="4F37A6"/>
                </a:solidFill>
                <a:latin typeface="Noto Sans JP"/>
                <a:cs typeface="Noto Sans JP"/>
              </a:rPr>
              <a:t>Disk</a:t>
            </a:r>
            <a:r>
              <a:rPr sz="1400" spc="-130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170" dirty="0">
                <a:solidFill>
                  <a:srgbClr val="333333"/>
                </a:solidFill>
                <a:latin typeface="Noto Sans JP"/>
                <a:cs typeface="Noto Sans JP"/>
              </a:rPr>
              <a:t>GCP</a:t>
            </a:r>
            <a:r>
              <a:rPr sz="1350" spc="-170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확장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기능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내장</a:t>
            </a:r>
            <a:endParaRPr sz="1350">
              <a:latin typeface="Dotum"/>
              <a:cs typeface="Dotum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34148" y="39433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702425" y="3831700"/>
            <a:ext cx="4673600" cy="247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b="1" spc="-200" dirty="0">
                <a:solidFill>
                  <a:srgbClr val="4F37A6"/>
                </a:solidFill>
                <a:latin typeface="Noto Sans JP"/>
                <a:cs typeface="Noto Sans JP"/>
              </a:rPr>
              <a:t>AWS</a:t>
            </a:r>
            <a:r>
              <a:rPr sz="1450" b="1" spc="2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80" dirty="0">
                <a:solidFill>
                  <a:srgbClr val="4F37A6"/>
                </a:solidFill>
                <a:latin typeface="Noto Sans JP"/>
                <a:cs typeface="Noto Sans JP"/>
              </a:rPr>
              <a:t>EFS</a:t>
            </a:r>
            <a:r>
              <a:rPr sz="1450" b="1" spc="2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00" spc="-110" dirty="0">
                <a:solidFill>
                  <a:srgbClr val="333333"/>
                </a:solidFill>
                <a:latin typeface="Noto Sans JP"/>
                <a:cs typeface="Noto Sans JP"/>
              </a:rPr>
              <a:t>vs</a:t>
            </a:r>
            <a:r>
              <a:rPr sz="14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b="1" spc="-185" dirty="0">
                <a:solidFill>
                  <a:srgbClr val="4F37A6"/>
                </a:solidFill>
                <a:latin typeface="Noto Sans JP"/>
                <a:cs typeface="Noto Sans JP"/>
              </a:rPr>
              <a:t>GCP</a:t>
            </a:r>
            <a:r>
              <a:rPr sz="1450" b="1" spc="2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35" dirty="0">
                <a:solidFill>
                  <a:srgbClr val="4F37A6"/>
                </a:solidFill>
                <a:latin typeface="Noto Sans JP"/>
                <a:cs typeface="Noto Sans JP"/>
              </a:rPr>
              <a:t>Filestore</a:t>
            </a:r>
            <a:r>
              <a:rPr sz="1400" spc="-135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175" dirty="0">
                <a:solidFill>
                  <a:srgbClr val="333333"/>
                </a:solidFill>
                <a:latin typeface="Noto Sans JP"/>
                <a:cs typeface="Noto Sans JP"/>
              </a:rPr>
              <a:t>AWS</a:t>
            </a:r>
            <a:r>
              <a:rPr sz="1350" spc="-175" dirty="0">
                <a:solidFill>
                  <a:srgbClr val="333333"/>
                </a:solidFill>
                <a:latin typeface="Dotum"/>
                <a:cs typeface="Dotum"/>
              </a:rPr>
              <a:t>가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더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저렴하고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다양한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성능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옵션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제공</a:t>
            </a:r>
            <a:endParaRPr sz="1350">
              <a:latin typeface="Dotum"/>
              <a:cs typeface="Dot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4049" y="4800472"/>
            <a:ext cx="296100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b="1" spc="-580" dirty="0">
                <a:latin typeface="Malgun Gothic"/>
                <a:cs typeface="Malgun Gothic"/>
              </a:rPr>
              <a:t>데이터베이스</a:t>
            </a:r>
            <a:r>
              <a:rPr sz="3050" b="1" spc="-325" dirty="0">
                <a:latin typeface="Malgun Gothic"/>
                <a:cs typeface="Malgun Gothic"/>
              </a:rPr>
              <a:t> </a:t>
            </a:r>
            <a:r>
              <a:rPr sz="3050" b="1" spc="-605" dirty="0">
                <a:latin typeface="Malgun Gothic"/>
                <a:cs typeface="Malgun Gothic"/>
              </a:rPr>
              <a:t>서비스</a:t>
            </a:r>
            <a:endParaRPr sz="305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6274" y="558164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44550" y="5428710"/>
            <a:ext cx="4710430" cy="534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120"/>
              </a:spcBef>
            </a:pPr>
            <a:r>
              <a:rPr sz="1450" b="1" spc="-200" dirty="0">
                <a:solidFill>
                  <a:srgbClr val="4F37A6"/>
                </a:solidFill>
                <a:latin typeface="Noto Sans JP"/>
                <a:cs typeface="Noto Sans JP"/>
              </a:rPr>
              <a:t>AWS</a:t>
            </a:r>
            <a:r>
              <a:rPr sz="1450" b="1" spc="3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80" dirty="0">
                <a:solidFill>
                  <a:srgbClr val="4F37A6"/>
                </a:solidFill>
                <a:latin typeface="Noto Sans JP"/>
                <a:cs typeface="Noto Sans JP"/>
              </a:rPr>
              <a:t>RDS</a:t>
            </a:r>
            <a:r>
              <a:rPr sz="1450" b="1" spc="3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00" spc="-110" dirty="0">
                <a:solidFill>
                  <a:srgbClr val="333333"/>
                </a:solidFill>
                <a:latin typeface="Noto Sans JP"/>
                <a:cs typeface="Noto Sans JP"/>
              </a:rPr>
              <a:t>vs</a:t>
            </a:r>
            <a:r>
              <a:rPr sz="140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b="1" spc="-185" dirty="0">
                <a:solidFill>
                  <a:srgbClr val="4F37A6"/>
                </a:solidFill>
                <a:latin typeface="Noto Sans JP"/>
                <a:cs typeface="Noto Sans JP"/>
              </a:rPr>
              <a:t>GCP</a:t>
            </a:r>
            <a:r>
              <a:rPr sz="1450" b="1" spc="3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55" dirty="0">
                <a:solidFill>
                  <a:srgbClr val="4F37A6"/>
                </a:solidFill>
                <a:latin typeface="Noto Sans JP"/>
                <a:cs typeface="Noto Sans JP"/>
              </a:rPr>
              <a:t>Cloud</a:t>
            </a:r>
            <a:r>
              <a:rPr sz="1450" b="1" spc="3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50" dirty="0">
                <a:solidFill>
                  <a:srgbClr val="4F37A6"/>
                </a:solidFill>
                <a:latin typeface="Noto Sans JP"/>
                <a:cs typeface="Noto Sans JP"/>
              </a:rPr>
              <a:t>SQL</a:t>
            </a:r>
            <a:r>
              <a:rPr sz="1400" spc="-150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175" dirty="0">
                <a:solidFill>
                  <a:srgbClr val="333333"/>
                </a:solidFill>
                <a:latin typeface="Noto Sans JP"/>
                <a:cs typeface="Noto Sans JP"/>
              </a:rPr>
              <a:t>AWS</a:t>
            </a:r>
            <a:r>
              <a:rPr sz="1350" spc="-175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110" dirty="0">
                <a:solidFill>
                  <a:srgbClr val="333333"/>
                </a:solidFill>
                <a:latin typeface="Noto Sans JP"/>
                <a:cs typeface="Noto Sans JP"/>
              </a:rPr>
              <a:t>Oracle,</a:t>
            </a:r>
            <a:r>
              <a:rPr sz="140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125" dirty="0">
                <a:solidFill>
                  <a:srgbClr val="333333"/>
                </a:solidFill>
                <a:latin typeface="Noto Sans JP"/>
                <a:cs typeface="Noto Sans JP"/>
              </a:rPr>
              <a:t>Aurora</a:t>
            </a:r>
            <a:r>
              <a:rPr sz="140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추가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지원</a:t>
            </a:r>
            <a:r>
              <a:rPr sz="1400" spc="-20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40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55" dirty="0">
                <a:solidFill>
                  <a:srgbClr val="333333"/>
                </a:solidFill>
                <a:latin typeface="Noto Sans JP"/>
                <a:cs typeface="Noto Sans JP"/>
              </a:rPr>
              <a:t>GCP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단순한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제공</a:t>
            </a:r>
            <a:endParaRPr sz="1350">
              <a:latin typeface="Dotum"/>
              <a:cs typeface="Dotum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6274" y="615314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3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44550" y="6020392"/>
            <a:ext cx="4211320" cy="50545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85"/>
              </a:spcBef>
            </a:pPr>
            <a:r>
              <a:rPr sz="1450" b="1" spc="-200" dirty="0">
                <a:solidFill>
                  <a:srgbClr val="4F37A6"/>
                </a:solidFill>
                <a:latin typeface="Noto Sans JP"/>
                <a:cs typeface="Noto Sans JP"/>
              </a:rPr>
              <a:t>AWS</a:t>
            </a:r>
            <a:r>
              <a:rPr sz="1450" b="1" spc="4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85" dirty="0">
                <a:solidFill>
                  <a:srgbClr val="4F37A6"/>
                </a:solidFill>
                <a:latin typeface="Noto Sans JP"/>
                <a:cs typeface="Noto Sans JP"/>
              </a:rPr>
              <a:t>DynamoDB</a:t>
            </a:r>
            <a:r>
              <a:rPr sz="1450" b="1" spc="4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00" spc="-110" dirty="0">
                <a:solidFill>
                  <a:srgbClr val="333333"/>
                </a:solidFill>
                <a:latin typeface="Noto Sans JP"/>
                <a:cs typeface="Noto Sans JP"/>
              </a:rPr>
              <a:t>vs</a:t>
            </a:r>
            <a:r>
              <a:rPr sz="1400" spc="6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b="1" spc="-185" dirty="0">
                <a:solidFill>
                  <a:srgbClr val="4F37A6"/>
                </a:solidFill>
                <a:latin typeface="Noto Sans JP"/>
                <a:cs typeface="Noto Sans JP"/>
              </a:rPr>
              <a:t>GCP</a:t>
            </a:r>
            <a:r>
              <a:rPr sz="1450" b="1" spc="4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40" dirty="0">
                <a:solidFill>
                  <a:srgbClr val="4F37A6"/>
                </a:solidFill>
                <a:latin typeface="Noto Sans JP"/>
                <a:cs typeface="Noto Sans JP"/>
              </a:rPr>
              <a:t>Firestore</a:t>
            </a:r>
            <a:r>
              <a:rPr sz="1400" spc="-140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6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160" dirty="0">
                <a:solidFill>
                  <a:srgbClr val="333333"/>
                </a:solidFill>
                <a:latin typeface="Noto Sans JP"/>
                <a:cs typeface="Noto Sans JP"/>
              </a:rPr>
              <a:t>DynamoDB</a:t>
            </a:r>
            <a:r>
              <a:rPr sz="1350" spc="-160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성능</a:t>
            </a:r>
            <a:r>
              <a:rPr sz="13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우수</a:t>
            </a:r>
            <a:r>
              <a:rPr sz="1400" spc="-105" dirty="0">
                <a:solidFill>
                  <a:srgbClr val="333333"/>
                </a:solidFill>
                <a:latin typeface="Noto Sans JP"/>
                <a:cs typeface="Noto Sans JP"/>
              </a:rPr>
              <a:t>, </a:t>
            </a:r>
            <a:r>
              <a:rPr sz="1400" spc="-125" dirty="0">
                <a:solidFill>
                  <a:srgbClr val="333333"/>
                </a:solidFill>
                <a:latin typeface="Noto Sans JP"/>
                <a:cs typeface="Noto Sans JP"/>
              </a:rPr>
              <a:t>Firestore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실시간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기능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95" dirty="0">
                <a:solidFill>
                  <a:srgbClr val="333333"/>
                </a:solidFill>
                <a:latin typeface="Dotum"/>
                <a:cs typeface="Dotum"/>
              </a:rPr>
              <a:t>우수</a:t>
            </a:r>
            <a:endParaRPr sz="1350">
              <a:latin typeface="Dotum"/>
              <a:cs typeface="Dotum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11925" y="4800472"/>
            <a:ext cx="275272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b="1" spc="-580" dirty="0">
                <a:latin typeface="Malgun Gothic"/>
                <a:cs typeface="Malgun Gothic"/>
              </a:rPr>
              <a:t>네트워킹</a:t>
            </a:r>
            <a:r>
              <a:rPr sz="3050" b="1" spc="-320" dirty="0">
                <a:latin typeface="Malgun Gothic"/>
                <a:cs typeface="Malgun Gothic"/>
              </a:rPr>
              <a:t> </a:t>
            </a:r>
            <a:r>
              <a:rPr sz="3050" b="1" spc="-580" dirty="0">
                <a:latin typeface="Malgun Gothic"/>
                <a:cs typeface="Malgun Gothic"/>
              </a:rPr>
              <a:t>및</a:t>
            </a:r>
            <a:r>
              <a:rPr sz="3050" b="1" spc="-320" dirty="0">
                <a:latin typeface="Malgun Gothic"/>
                <a:cs typeface="Malgun Gothic"/>
              </a:rPr>
              <a:t> </a:t>
            </a:r>
            <a:r>
              <a:rPr sz="2950" b="1" spc="-120" dirty="0">
                <a:latin typeface="Noto Sans JP"/>
                <a:cs typeface="Noto Sans JP"/>
              </a:rPr>
              <a:t>AI/ML</a:t>
            </a:r>
            <a:endParaRPr sz="2950">
              <a:latin typeface="Noto Sans JP"/>
              <a:cs typeface="Noto Sans JP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534148" y="558164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702425" y="5469999"/>
            <a:ext cx="4610735" cy="247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b="1" spc="-200" dirty="0">
                <a:solidFill>
                  <a:srgbClr val="4F37A6"/>
                </a:solidFill>
                <a:latin typeface="Noto Sans JP"/>
                <a:cs typeface="Noto Sans JP"/>
              </a:rPr>
              <a:t>AWS</a:t>
            </a:r>
            <a:r>
              <a:rPr sz="1450" b="1" spc="2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70" dirty="0">
                <a:solidFill>
                  <a:srgbClr val="4F37A6"/>
                </a:solidFill>
                <a:latin typeface="Noto Sans JP"/>
                <a:cs typeface="Noto Sans JP"/>
              </a:rPr>
              <a:t>Route</a:t>
            </a:r>
            <a:r>
              <a:rPr sz="1450" b="1" spc="2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60" dirty="0">
                <a:solidFill>
                  <a:srgbClr val="4F37A6"/>
                </a:solidFill>
                <a:latin typeface="Noto Sans JP"/>
                <a:cs typeface="Noto Sans JP"/>
              </a:rPr>
              <a:t>53</a:t>
            </a:r>
            <a:r>
              <a:rPr sz="1450" b="1" spc="2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00" spc="-110" dirty="0">
                <a:solidFill>
                  <a:srgbClr val="333333"/>
                </a:solidFill>
                <a:latin typeface="Noto Sans JP"/>
                <a:cs typeface="Noto Sans JP"/>
              </a:rPr>
              <a:t>vs</a:t>
            </a:r>
            <a:r>
              <a:rPr sz="14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b="1" spc="-185" dirty="0">
                <a:solidFill>
                  <a:srgbClr val="4F37A6"/>
                </a:solidFill>
                <a:latin typeface="Noto Sans JP"/>
                <a:cs typeface="Noto Sans JP"/>
              </a:rPr>
              <a:t>GCP</a:t>
            </a:r>
            <a:r>
              <a:rPr sz="1450" b="1" spc="2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55" dirty="0">
                <a:solidFill>
                  <a:srgbClr val="4F37A6"/>
                </a:solidFill>
                <a:latin typeface="Noto Sans JP"/>
                <a:cs typeface="Noto Sans JP"/>
              </a:rPr>
              <a:t>Cloud</a:t>
            </a:r>
            <a:r>
              <a:rPr sz="1450" b="1" spc="2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60" dirty="0">
                <a:solidFill>
                  <a:srgbClr val="4F37A6"/>
                </a:solidFill>
                <a:latin typeface="Noto Sans JP"/>
                <a:cs typeface="Noto Sans JP"/>
              </a:rPr>
              <a:t>DNS</a:t>
            </a:r>
            <a:r>
              <a:rPr sz="1400" spc="-160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175" dirty="0">
                <a:solidFill>
                  <a:srgbClr val="333333"/>
                </a:solidFill>
                <a:latin typeface="Noto Sans JP"/>
                <a:cs typeface="Noto Sans JP"/>
              </a:rPr>
              <a:t>AWS</a:t>
            </a:r>
            <a:r>
              <a:rPr sz="1350" spc="-175" dirty="0">
                <a:solidFill>
                  <a:srgbClr val="333333"/>
                </a:solidFill>
                <a:latin typeface="Dotum"/>
                <a:cs typeface="Dotum"/>
              </a:rPr>
              <a:t>가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더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많은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라우팅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옵션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제공</a:t>
            </a:r>
            <a:endParaRPr sz="1350">
              <a:latin typeface="Dotum"/>
              <a:cs typeface="Dotum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34148" y="590549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702425" y="5752560"/>
            <a:ext cx="4794885" cy="534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120"/>
              </a:spcBef>
            </a:pPr>
            <a:r>
              <a:rPr sz="1450" b="1" spc="-200" dirty="0">
                <a:solidFill>
                  <a:srgbClr val="4F37A6"/>
                </a:solidFill>
                <a:latin typeface="Noto Sans JP"/>
                <a:cs typeface="Noto Sans JP"/>
              </a:rPr>
              <a:t>AWS</a:t>
            </a:r>
            <a:r>
              <a:rPr sz="1450" b="1" spc="2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60" dirty="0">
                <a:solidFill>
                  <a:srgbClr val="4F37A6"/>
                </a:solidFill>
                <a:latin typeface="Noto Sans JP"/>
                <a:cs typeface="Noto Sans JP"/>
              </a:rPr>
              <a:t>CloudFront</a:t>
            </a:r>
            <a:r>
              <a:rPr sz="1450" b="1" spc="3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00" spc="-110" dirty="0">
                <a:solidFill>
                  <a:srgbClr val="333333"/>
                </a:solidFill>
                <a:latin typeface="Noto Sans JP"/>
                <a:cs typeface="Noto Sans JP"/>
              </a:rPr>
              <a:t>vs</a:t>
            </a:r>
            <a:r>
              <a:rPr sz="14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b="1" spc="-185" dirty="0">
                <a:solidFill>
                  <a:srgbClr val="4F37A6"/>
                </a:solidFill>
                <a:latin typeface="Noto Sans JP"/>
                <a:cs typeface="Noto Sans JP"/>
              </a:rPr>
              <a:t>GCP</a:t>
            </a:r>
            <a:r>
              <a:rPr sz="1450" b="1" spc="3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55" dirty="0">
                <a:solidFill>
                  <a:srgbClr val="4F37A6"/>
                </a:solidFill>
                <a:latin typeface="Noto Sans JP"/>
                <a:cs typeface="Noto Sans JP"/>
              </a:rPr>
              <a:t>Cloud</a:t>
            </a:r>
            <a:r>
              <a:rPr sz="1450" b="1" spc="3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60" dirty="0">
                <a:solidFill>
                  <a:srgbClr val="4F37A6"/>
                </a:solidFill>
                <a:latin typeface="Noto Sans JP"/>
                <a:cs typeface="Noto Sans JP"/>
              </a:rPr>
              <a:t>CDN</a:t>
            </a:r>
            <a:r>
              <a:rPr sz="1400" spc="-160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175" dirty="0">
                <a:solidFill>
                  <a:srgbClr val="333333"/>
                </a:solidFill>
                <a:latin typeface="Noto Sans JP"/>
                <a:cs typeface="Noto Sans JP"/>
              </a:rPr>
              <a:t>AWS</a:t>
            </a:r>
            <a:r>
              <a:rPr sz="1350" spc="-175" dirty="0">
                <a:solidFill>
                  <a:srgbClr val="333333"/>
                </a:solidFill>
                <a:latin typeface="Dotum"/>
                <a:cs typeface="Dotum"/>
              </a:rPr>
              <a:t>가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더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많은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엣지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로케이션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보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유</a:t>
            </a:r>
            <a:endParaRPr sz="1350">
              <a:latin typeface="Dotum"/>
              <a:cs typeface="Dotum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534148" y="646747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702425" y="6355824"/>
            <a:ext cx="4693285" cy="247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b="1" spc="-200" dirty="0">
                <a:solidFill>
                  <a:srgbClr val="4F37A6"/>
                </a:solidFill>
                <a:latin typeface="Noto Sans JP"/>
                <a:cs typeface="Noto Sans JP"/>
              </a:rPr>
              <a:t>AWS</a:t>
            </a:r>
            <a:r>
              <a:rPr sz="1450" b="1" spc="3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75" dirty="0">
                <a:solidFill>
                  <a:srgbClr val="4F37A6"/>
                </a:solidFill>
                <a:latin typeface="Noto Sans JP"/>
                <a:cs typeface="Noto Sans JP"/>
              </a:rPr>
              <a:t>SageMaker</a:t>
            </a:r>
            <a:r>
              <a:rPr sz="1450" b="1" spc="3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00" spc="-110" dirty="0">
                <a:solidFill>
                  <a:srgbClr val="333333"/>
                </a:solidFill>
                <a:latin typeface="Noto Sans JP"/>
                <a:cs typeface="Noto Sans JP"/>
              </a:rPr>
              <a:t>vs</a:t>
            </a:r>
            <a:r>
              <a:rPr sz="140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b="1" spc="-185" dirty="0">
                <a:solidFill>
                  <a:srgbClr val="4F37A6"/>
                </a:solidFill>
                <a:latin typeface="Noto Sans JP"/>
                <a:cs typeface="Noto Sans JP"/>
              </a:rPr>
              <a:t>GCP</a:t>
            </a:r>
            <a:r>
              <a:rPr sz="1450" b="1" spc="3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60" dirty="0">
                <a:solidFill>
                  <a:srgbClr val="4F37A6"/>
                </a:solidFill>
                <a:latin typeface="Noto Sans JP"/>
                <a:cs typeface="Noto Sans JP"/>
              </a:rPr>
              <a:t>Vertex</a:t>
            </a:r>
            <a:r>
              <a:rPr sz="1450" b="1" spc="3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05" dirty="0">
                <a:solidFill>
                  <a:srgbClr val="4F37A6"/>
                </a:solidFill>
                <a:latin typeface="Noto Sans JP"/>
                <a:cs typeface="Noto Sans JP"/>
              </a:rPr>
              <a:t>AI</a:t>
            </a:r>
            <a:r>
              <a:rPr sz="1400" spc="-105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170" dirty="0">
                <a:solidFill>
                  <a:srgbClr val="333333"/>
                </a:solidFill>
                <a:latin typeface="Noto Sans JP"/>
                <a:cs typeface="Noto Sans JP"/>
              </a:rPr>
              <a:t>GCP</a:t>
            </a:r>
            <a:r>
              <a:rPr sz="1350" spc="-170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기본</a:t>
            </a:r>
            <a:r>
              <a:rPr sz="13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모델과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135" dirty="0">
                <a:solidFill>
                  <a:srgbClr val="333333"/>
                </a:solidFill>
                <a:latin typeface="Noto Sans JP"/>
                <a:cs typeface="Noto Sans JP"/>
              </a:rPr>
              <a:t>AutoML</a:t>
            </a:r>
            <a:r>
              <a:rPr sz="140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강점</a:t>
            </a:r>
            <a:endParaRPr sz="13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1499" y="3790949"/>
            <a:ext cx="5524500" cy="400050"/>
            <a:chOff x="571499" y="3790949"/>
            <a:chExt cx="5524500" cy="400050"/>
          </a:xfrm>
        </p:grpSpPr>
        <p:sp>
          <p:nvSpPr>
            <p:cNvPr id="3" name="object 3"/>
            <p:cNvSpPr/>
            <p:nvPr/>
          </p:nvSpPr>
          <p:spPr>
            <a:xfrm>
              <a:off x="571487" y="3790961"/>
              <a:ext cx="5524500" cy="390525"/>
            </a:xfrm>
            <a:custGeom>
              <a:avLst/>
              <a:gdLst/>
              <a:ahLst/>
              <a:cxnLst/>
              <a:rect l="l" t="t" r="r" b="b"/>
              <a:pathLst>
                <a:path w="5524500" h="390525">
                  <a:moveTo>
                    <a:pt x="5524500" y="0"/>
                  </a:moveTo>
                  <a:lnTo>
                    <a:pt x="3162300" y="0"/>
                  </a:lnTo>
                  <a:lnTo>
                    <a:pt x="904875" y="0"/>
                  </a:lnTo>
                  <a:lnTo>
                    <a:pt x="0" y="0"/>
                  </a:lnTo>
                  <a:lnTo>
                    <a:pt x="0" y="390525"/>
                  </a:lnTo>
                  <a:lnTo>
                    <a:pt x="904875" y="390525"/>
                  </a:lnTo>
                  <a:lnTo>
                    <a:pt x="3162300" y="390525"/>
                  </a:lnTo>
                  <a:lnTo>
                    <a:pt x="5524500" y="390525"/>
                  </a:lnTo>
                  <a:lnTo>
                    <a:pt x="5524500" y="0"/>
                  </a:lnTo>
                  <a:close/>
                </a:path>
              </a:pathLst>
            </a:custGeom>
            <a:solidFill>
              <a:srgbClr val="F0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1487" y="4171961"/>
              <a:ext cx="5524500" cy="19050"/>
            </a:xfrm>
            <a:custGeom>
              <a:avLst/>
              <a:gdLst/>
              <a:ahLst/>
              <a:cxnLst/>
              <a:rect l="l" t="t" r="r" b="b"/>
              <a:pathLst>
                <a:path w="5524500" h="19050">
                  <a:moveTo>
                    <a:pt x="5524500" y="0"/>
                  </a:moveTo>
                  <a:lnTo>
                    <a:pt x="3162300" y="0"/>
                  </a:lnTo>
                  <a:lnTo>
                    <a:pt x="904875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904875" y="19050"/>
                  </a:lnTo>
                  <a:lnTo>
                    <a:pt x="3162300" y="19050"/>
                  </a:lnTo>
                  <a:lnTo>
                    <a:pt x="5524500" y="19050"/>
                  </a:lnTo>
                  <a:lnTo>
                    <a:pt x="5524500" y="0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71487" y="4972062"/>
            <a:ext cx="5524500" cy="9525"/>
          </a:xfrm>
          <a:custGeom>
            <a:avLst/>
            <a:gdLst/>
            <a:ahLst/>
            <a:cxnLst/>
            <a:rect l="l" t="t" r="r" b="b"/>
            <a:pathLst>
              <a:path w="5524500" h="9525">
                <a:moveTo>
                  <a:pt x="5524500" y="0"/>
                </a:moveTo>
                <a:lnTo>
                  <a:pt x="3162300" y="0"/>
                </a:lnTo>
                <a:lnTo>
                  <a:pt x="904875" y="0"/>
                </a:lnTo>
                <a:lnTo>
                  <a:pt x="0" y="0"/>
                </a:lnTo>
                <a:lnTo>
                  <a:pt x="0" y="9525"/>
                </a:lnTo>
                <a:lnTo>
                  <a:pt x="904875" y="9525"/>
                </a:lnTo>
                <a:lnTo>
                  <a:pt x="3162300" y="9525"/>
                </a:lnTo>
                <a:lnTo>
                  <a:pt x="5524500" y="9525"/>
                </a:lnTo>
                <a:lnTo>
                  <a:pt x="55245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487" y="5534037"/>
            <a:ext cx="5524500" cy="9525"/>
          </a:xfrm>
          <a:custGeom>
            <a:avLst/>
            <a:gdLst/>
            <a:ahLst/>
            <a:cxnLst/>
            <a:rect l="l" t="t" r="r" b="b"/>
            <a:pathLst>
              <a:path w="5524500" h="9525">
                <a:moveTo>
                  <a:pt x="5524500" y="0"/>
                </a:moveTo>
                <a:lnTo>
                  <a:pt x="3162300" y="0"/>
                </a:lnTo>
                <a:lnTo>
                  <a:pt x="904875" y="0"/>
                </a:lnTo>
                <a:lnTo>
                  <a:pt x="0" y="0"/>
                </a:lnTo>
                <a:lnTo>
                  <a:pt x="0" y="9525"/>
                </a:lnTo>
                <a:lnTo>
                  <a:pt x="904875" y="9525"/>
                </a:lnTo>
                <a:lnTo>
                  <a:pt x="3162300" y="9525"/>
                </a:lnTo>
                <a:lnTo>
                  <a:pt x="5524500" y="9525"/>
                </a:lnTo>
                <a:lnTo>
                  <a:pt x="55245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487" y="6324599"/>
            <a:ext cx="5524500" cy="9525"/>
          </a:xfrm>
          <a:custGeom>
            <a:avLst/>
            <a:gdLst/>
            <a:ahLst/>
            <a:cxnLst/>
            <a:rect l="l" t="t" r="r" b="b"/>
            <a:pathLst>
              <a:path w="5524500" h="9525">
                <a:moveTo>
                  <a:pt x="5524500" y="0"/>
                </a:moveTo>
                <a:lnTo>
                  <a:pt x="3162300" y="0"/>
                </a:lnTo>
                <a:lnTo>
                  <a:pt x="904875" y="0"/>
                </a:lnTo>
                <a:lnTo>
                  <a:pt x="0" y="0"/>
                </a:lnTo>
                <a:lnTo>
                  <a:pt x="0" y="9525"/>
                </a:lnTo>
                <a:lnTo>
                  <a:pt x="904875" y="9525"/>
                </a:lnTo>
                <a:lnTo>
                  <a:pt x="3162300" y="9525"/>
                </a:lnTo>
                <a:lnTo>
                  <a:pt x="5524500" y="9525"/>
                </a:lnTo>
                <a:lnTo>
                  <a:pt x="55245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487" y="6886574"/>
            <a:ext cx="5524500" cy="9525"/>
          </a:xfrm>
          <a:custGeom>
            <a:avLst/>
            <a:gdLst/>
            <a:ahLst/>
            <a:cxnLst/>
            <a:rect l="l" t="t" r="r" b="b"/>
            <a:pathLst>
              <a:path w="5524500" h="9525">
                <a:moveTo>
                  <a:pt x="5524500" y="0"/>
                </a:moveTo>
                <a:lnTo>
                  <a:pt x="3162300" y="0"/>
                </a:lnTo>
                <a:lnTo>
                  <a:pt x="904875" y="0"/>
                </a:lnTo>
                <a:lnTo>
                  <a:pt x="0" y="0"/>
                </a:lnTo>
                <a:lnTo>
                  <a:pt x="0" y="9525"/>
                </a:lnTo>
                <a:lnTo>
                  <a:pt x="904875" y="9525"/>
                </a:lnTo>
                <a:lnTo>
                  <a:pt x="3162300" y="9525"/>
                </a:lnTo>
                <a:lnTo>
                  <a:pt x="5524500" y="9525"/>
                </a:lnTo>
                <a:lnTo>
                  <a:pt x="55245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58800" y="1030173"/>
            <a:ext cx="5918200" cy="17214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545"/>
              </a:spcBef>
              <a:tabLst>
                <a:tab pos="1765300" algn="l"/>
                <a:tab pos="2718435" algn="l"/>
              </a:tabLst>
            </a:pPr>
            <a:r>
              <a:rPr sz="5400" b="1" spc="-25" dirty="0">
                <a:latin typeface="Liberation Sans"/>
                <a:cs typeface="Liberation Sans"/>
              </a:rPr>
              <a:t>AWS</a:t>
            </a:r>
            <a:r>
              <a:rPr sz="5400" b="1" dirty="0">
                <a:latin typeface="Liberation Sans"/>
                <a:cs typeface="Liberation Sans"/>
              </a:rPr>
              <a:t>	</a:t>
            </a:r>
            <a:r>
              <a:rPr sz="5400" b="1" spc="-25" dirty="0">
                <a:latin typeface="Liberation Sans"/>
                <a:cs typeface="Liberation Sans"/>
              </a:rPr>
              <a:t>vs</a:t>
            </a:r>
            <a:r>
              <a:rPr sz="5400" b="1" dirty="0">
                <a:latin typeface="Liberation Sans"/>
                <a:cs typeface="Liberation Sans"/>
              </a:rPr>
              <a:t>	GCP</a:t>
            </a:r>
            <a:r>
              <a:rPr sz="5400" b="1" spc="-100" dirty="0">
                <a:latin typeface="Liberation Sans"/>
                <a:cs typeface="Liberation Sans"/>
              </a:rPr>
              <a:t> </a:t>
            </a:r>
            <a:br>
              <a:rPr lang="en-US" sz="5400" b="1" spc="-100" dirty="0">
                <a:latin typeface="Liberation Sans"/>
                <a:cs typeface="Liberation Sans"/>
              </a:rPr>
            </a:br>
            <a:r>
              <a:rPr spc="-1280" dirty="0"/>
              <a:t>주 </a:t>
            </a:r>
            <a:r>
              <a:rPr spc="-1230" dirty="0"/>
              <a:t>요</a:t>
            </a:r>
            <a:r>
              <a:rPr spc="-555" dirty="0"/>
              <a:t> </a:t>
            </a:r>
            <a:r>
              <a:rPr spc="-1230" dirty="0"/>
              <a:t>아키텍처</a:t>
            </a:r>
            <a:r>
              <a:rPr spc="-555" dirty="0"/>
              <a:t> </a:t>
            </a:r>
            <a:r>
              <a:rPr spc="-1255" dirty="0"/>
              <a:t>차이</a:t>
            </a:r>
            <a:endParaRPr sz="5400" dirty="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399" y="3069742"/>
            <a:ext cx="560070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64769">
              <a:lnSpc>
                <a:spcPct val="115700"/>
              </a:lnSpc>
              <a:spcBef>
                <a:spcPts val="100"/>
              </a:spcBef>
            </a:pPr>
            <a:r>
              <a:rPr sz="1200" b="1" spc="-95" dirty="0">
                <a:solidFill>
                  <a:srgbClr val="FF9900"/>
                </a:solidFill>
                <a:latin typeface="Liberation Sans"/>
                <a:cs typeface="Liberation Sans"/>
              </a:rPr>
              <a:t>AWS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b="1" spc="-70" dirty="0">
                <a:solidFill>
                  <a:srgbClr val="4185F4"/>
                </a:solidFill>
                <a:latin typeface="Liberation Sans"/>
                <a:cs typeface="Liberation Sans"/>
              </a:rPr>
              <a:t>GCP</a:t>
            </a:r>
            <a:r>
              <a:rPr sz="1350" spc="-70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각각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고유한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아키텍처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방식과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네이티브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제공합니다</a:t>
            </a:r>
            <a:r>
              <a:rPr sz="1200" spc="-22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이러한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차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이점을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이해하면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스타트업에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최적화된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설계가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가능합니다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1200">
              <a:latin typeface="Liberation Sans"/>
              <a:cs typeface="Liberation Sans"/>
            </a:endParaRPr>
          </a:p>
          <a:p>
            <a:pPr marL="114300">
              <a:lnSpc>
                <a:spcPct val="100000"/>
              </a:lnSpc>
              <a:spcBef>
                <a:spcPts val="5"/>
              </a:spcBef>
              <a:tabLst>
                <a:tab pos="1021080" algn="l"/>
                <a:tab pos="3274060" algn="l"/>
              </a:tabLst>
            </a:pPr>
            <a:r>
              <a:rPr sz="2025" spc="-427" baseline="-6172" dirty="0">
                <a:solidFill>
                  <a:srgbClr val="4F37A6"/>
                </a:solidFill>
                <a:latin typeface="Dotum"/>
                <a:cs typeface="Dotum"/>
              </a:rPr>
              <a:t>기능</a:t>
            </a:r>
            <a:r>
              <a:rPr sz="2025" baseline="-6172" dirty="0">
                <a:solidFill>
                  <a:srgbClr val="4F37A6"/>
                </a:solidFill>
                <a:latin typeface="Dotum"/>
                <a:cs typeface="Dotum"/>
              </a:rPr>
              <a:t>	</a:t>
            </a:r>
            <a:r>
              <a:rPr sz="120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AWS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	</a:t>
            </a:r>
            <a:r>
              <a:rPr sz="120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GCP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4999" y="4327042"/>
            <a:ext cx="66992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200" dirty="0">
                <a:latin typeface="Liberation Sans"/>
                <a:cs typeface="Liberation Sans"/>
              </a:rPr>
              <a:t>DNS </a:t>
            </a:r>
            <a:r>
              <a:rPr sz="1350" spc="-285" dirty="0">
                <a:latin typeface="Dotum"/>
                <a:cs typeface="Dotum"/>
              </a:rPr>
              <a:t>서비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310" dirty="0">
                <a:latin typeface="Dotum"/>
                <a:cs typeface="Dotum"/>
              </a:rPr>
              <a:t>스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1958" y="4220952"/>
            <a:ext cx="2102485" cy="6750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dirty="0">
                <a:solidFill>
                  <a:srgbClr val="FF9900"/>
                </a:solidFill>
                <a:latin typeface="Liberation Sans"/>
                <a:cs typeface="Liberation Sans"/>
              </a:rPr>
              <a:t>Route</a:t>
            </a:r>
            <a:r>
              <a:rPr sz="1200" b="1" spc="-35" dirty="0">
                <a:solidFill>
                  <a:srgbClr val="FF9900"/>
                </a:solidFill>
                <a:latin typeface="Liberation Sans"/>
                <a:cs typeface="Liberation Sans"/>
              </a:rPr>
              <a:t> </a:t>
            </a:r>
            <a:r>
              <a:rPr sz="1200" b="1" spc="-25" dirty="0">
                <a:solidFill>
                  <a:srgbClr val="FF9900"/>
                </a:solidFill>
                <a:latin typeface="Liberation Sans"/>
                <a:cs typeface="Liberation Sans"/>
              </a:rPr>
              <a:t>53</a:t>
            </a:r>
            <a:endParaRPr sz="1200">
              <a:latin typeface="Liberation Sans"/>
              <a:cs typeface="Liberation Sans"/>
            </a:endParaRPr>
          </a:p>
          <a:p>
            <a:pPr marL="12700" marR="5080">
              <a:lnSpc>
                <a:spcPts val="1800"/>
              </a:lnSpc>
              <a:spcBef>
                <a:spcPts val="45"/>
              </a:spcBef>
            </a:pPr>
            <a:r>
              <a:rPr sz="1350" spc="-260" dirty="0">
                <a:latin typeface="Dotum"/>
                <a:cs typeface="Dotum"/>
              </a:rPr>
              <a:t>글로벌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단일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00" dirty="0">
                <a:latin typeface="Dotum"/>
                <a:cs typeface="Dotum"/>
              </a:rPr>
              <a:t>서비스</a:t>
            </a:r>
            <a:r>
              <a:rPr sz="1200" spc="-200" dirty="0">
                <a:latin typeface="Liberation Sans"/>
                <a:cs typeface="Liberation Sans"/>
              </a:rPr>
              <a:t>,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상태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확인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310" dirty="0">
                <a:latin typeface="Dotum"/>
                <a:cs typeface="Dotum"/>
              </a:rPr>
              <a:t>내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310" dirty="0">
                <a:latin typeface="Dotum"/>
                <a:cs typeface="Dotum"/>
              </a:rPr>
              <a:t>장</a:t>
            </a:r>
            <a:endParaRPr sz="1350">
              <a:latin typeface="Dotum"/>
              <a:cs typeface="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5216" y="4335252"/>
            <a:ext cx="1604645" cy="4464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dirty="0">
                <a:solidFill>
                  <a:srgbClr val="4185F4"/>
                </a:solidFill>
                <a:latin typeface="Liberation Sans"/>
                <a:cs typeface="Liberation Sans"/>
              </a:rPr>
              <a:t>Cloud</a:t>
            </a:r>
            <a:r>
              <a:rPr sz="1200" b="1" spc="-35" dirty="0">
                <a:solidFill>
                  <a:srgbClr val="4185F4"/>
                </a:solidFill>
                <a:latin typeface="Liberation Sans"/>
                <a:cs typeface="Liberation Sans"/>
              </a:rPr>
              <a:t> </a:t>
            </a:r>
            <a:r>
              <a:rPr sz="1200" b="1" spc="-25" dirty="0">
                <a:solidFill>
                  <a:srgbClr val="4185F4"/>
                </a:solidFill>
                <a:latin typeface="Liberation Sans"/>
                <a:cs typeface="Liberation Sans"/>
              </a:rPr>
              <a:t>DNS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-260" dirty="0">
                <a:latin typeface="Dotum"/>
                <a:cs typeface="Dotum"/>
              </a:rPr>
              <a:t>단순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180" dirty="0">
                <a:latin typeface="Dotum"/>
                <a:cs typeface="Dotum"/>
              </a:rPr>
              <a:t>구조</a:t>
            </a:r>
            <a:r>
              <a:rPr sz="1200" spc="-180" dirty="0">
                <a:latin typeface="Liberation Sans"/>
                <a:cs typeface="Liberation Sans"/>
              </a:rPr>
              <a:t>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API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중심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관리</a:t>
            </a:r>
            <a:endParaRPr sz="1350">
              <a:latin typeface="Dotum"/>
              <a:cs typeface="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999" y="5139562"/>
            <a:ext cx="7264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70" dirty="0">
                <a:latin typeface="Dotum"/>
                <a:cs typeface="Dotum"/>
              </a:rPr>
              <a:t>로드밸런싱</a:t>
            </a:r>
            <a:endParaRPr sz="1350">
              <a:latin typeface="Dotum"/>
              <a:cs typeface="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1958" y="5011526"/>
            <a:ext cx="1861820" cy="4464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spc="-25" dirty="0">
                <a:solidFill>
                  <a:srgbClr val="FF9900"/>
                </a:solidFill>
                <a:latin typeface="Liberation Sans"/>
                <a:cs typeface="Liberation Sans"/>
              </a:rPr>
              <a:t>ELB</a:t>
            </a: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Liberation Sans"/>
                <a:cs typeface="Liberation Sans"/>
              </a:rPr>
              <a:t>ALB, NLB,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CLB </a:t>
            </a:r>
            <a:r>
              <a:rPr sz="1350" spc="-260" dirty="0">
                <a:latin typeface="Dotum"/>
                <a:cs typeface="Dotum"/>
              </a:rPr>
              <a:t>유형별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95" dirty="0">
                <a:latin typeface="Dotum"/>
                <a:cs typeface="Dotum"/>
              </a:rPr>
              <a:t>분리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95216" y="5011526"/>
            <a:ext cx="1694814" cy="4464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dirty="0">
                <a:solidFill>
                  <a:srgbClr val="4185F4"/>
                </a:solidFill>
                <a:latin typeface="Liberation Sans"/>
                <a:cs typeface="Liberation Sans"/>
              </a:rPr>
              <a:t>Cloud</a:t>
            </a:r>
            <a:r>
              <a:rPr sz="1200" b="1" spc="-35" dirty="0">
                <a:solidFill>
                  <a:srgbClr val="4185F4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4185F4"/>
                </a:solidFill>
                <a:latin typeface="Liberation Sans"/>
                <a:cs typeface="Liberation Sans"/>
              </a:rPr>
              <a:t>Load</a:t>
            </a:r>
            <a:r>
              <a:rPr sz="1200" b="1" spc="-30" dirty="0">
                <a:solidFill>
                  <a:srgbClr val="4185F4"/>
                </a:solidFill>
                <a:latin typeface="Liberation Sans"/>
                <a:cs typeface="Liberation Sans"/>
              </a:rPr>
              <a:t> </a:t>
            </a:r>
            <a:r>
              <a:rPr sz="1200" b="1" spc="-10" dirty="0">
                <a:solidFill>
                  <a:srgbClr val="4185F4"/>
                </a:solidFill>
                <a:latin typeface="Liberation Sans"/>
                <a:cs typeface="Liberation Sans"/>
              </a:rPr>
              <a:t>Balancing</a:t>
            </a: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-260" dirty="0">
                <a:latin typeface="Dotum"/>
                <a:cs typeface="Dotum"/>
              </a:rPr>
              <a:t>통합형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20" dirty="0">
                <a:latin typeface="Dotum"/>
                <a:cs typeface="Dotum"/>
              </a:rPr>
              <a:t>글로벌</a:t>
            </a:r>
            <a:r>
              <a:rPr sz="1200" spc="-220" dirty="0">
                <a:latin typeface="Liberation Sans"/>
                <a:cs typeface="Liberation Sans"/>
              </a:rPr>
              <a:t>/</a:t>
            </a:r>
            <a:r>
              <a:rPr sz="1350" spc="-220" dirty="0">
                <a:latin typeface="Dotum"/>
                <a:cs typeface="Dotum"/>
              </a:rPr>
              <a:t>리전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밸런싱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4999" y="5815837"/>
            <a:ext cx="5867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80" dirty="0">
                <a:latin typeface="Dotum"/>
                <a:cs typeface="Dotum"/>
              </a:rPr>
              <a:t>네트워크</a:t>
            </a:r>
            <a:endParaRPr sz="1350">
              <a:latin typeface="Dotum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1958" y="5687801"/>
            <a:ext cx="1779905" cy="4464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spc="-25" dirty="0">
                <a:solidFill>
                  <a:srgbClr val="FF9900"/>
                </a:solidFill>
                <a:latin typeface="Liberation Sans"/>
                <a:cs typeface="Liberation Sans"/>
              </a:rPr>
              <a:t>VPC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-260" dirty="0">
                <a:latin typeface="Dotum"/>
                <a:cs typeface="Dotum"/>
              </a:rPr>
              <a:t>리전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기반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180" dirty="0">
                <a:latin typeface="Dotum"/>
                <a:cs typeface="Dotum"/>
              </a:rPr>
              <a:t>구성</a:t>
            </a:r>
            <a:r>
              <a:rPr sz="1200" spc="-180" dirty="0">
                <a:latin typeface="Liberation Sans"/>
                <a:cs typeface="Liberation Sans"/>
              </a:rPr>
              <a:t>,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서브넷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필수</a:t>
            </a:r>
            <a:endParaRPr sz="1350">
              <a:latin typeface="Dotum"/>
              <a:cs typeface="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5216" y="5573501"/>
            <a:ext cx="2200275" cy="6750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spc="-25" dirty="0">
                <a:solidFill>
                  <a:srgbClr val="4185F4"/>
                </a:solidFill>
                <a:latin typeface="Liberation Sans"/>
                <a:cs typeface="Liberation Sans"/>
              </a:rPr>
              <a:t>VPC</a:t>
            </a:r>
            <a:endParaRPr sz="1200">
              <a:latin typeface="Liberation Sans"/>
              <a:cs typeface="Liberation Sans"/>
            </a:endParaRPr>
          </a:p>
          <a:p>
            <a:pPr marL="12700" marR="5080">
              <a:lnSpc>
                <a:spcPts val="1800"/>
              </a:lnSpc>
              <a:spcBef>
                <a:spcPts val="45"/>
              </a:spcBef>
            </a:pPr>
            <a:r>
              <a:rPr sz="1350" spc="-260" dirty="0">
                <a:latin typeface="Dotum"/>
                <a:cs typeface="Dotum"/>
              </a:rPr>
              <a:t>글로벌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00" dirty="0">
                <a:latin typeface="Dotum"/>
                <a:cs typeface="Dotum"/>
              </a:rPr>
              <a:t>리소스</a:t>
            </a:r>
            <a:r>
              <a:rPr sz="1200" spc="-200" dirty="0">
                <a:latin typeface="Liberation Sans"/>
                <a:cs typeface="Liberation Sans"/>
              </a:rPr>
              <a:t>,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서브넷은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리전별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310" dirty="0">
                <a:latin typeface="Dotum"/>
                <a:cs typeface="Dotum"/>
              </a:rPr>
              <a:t>관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310" dirty="0">
                <a:latin typeface="Dotum"/>
                <a:cs typeface="Dotum"/>
              </a:rPr>
              <a:t>리</a:t>
            </a:r>
            <a:endParaRPr sz="1350">
              <a:latin typeface="Dotum"/>
              <a:cs typeface="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4999" y="6492874"/>
            <a:ext cx="296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Liberation Sans"/>
                <a:cs typeface="Liberation Sans"/>
              </a:rPr>
              <a:t>IAM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1958" y="6364076"/>
            <a:ext cx="1414780" cy="4464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spc="-25" dirty="0">
                <a:solidFill>
                  <a:srgbClr val="FF9900"/>
                </a:solidFill>
                <a:latin typeface="Liberation Sans"/>
                <a:cs typeface="Liberation Sans"/>
              </a:rPr>
              <a:t>IAM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-210" dirty="0">
                <a:latin typeface="Dotum"/>
                <a:cs typeface="Dotum"/>
              </a:rPr>
              <a:t>사용자</a:t>
            </a:r>
            <a:r>
              <a:rPr sz="1200" spc="-210" dirty="0">
                <a:latin typeface="Liberation Sans"/>
                <a:cs typeface="Liberation Sans"/>
              </a:rPr>
              <a:t>/</a:t>
            </a:r>
            <a:r>
              <a:rPr sz="1350" spc="-210" dirty="0">
                <a:latin typeface="Dotum"/>
                <a:cs typeface="Dotum"/>
              </a:rPr>
              <a:t>그룹</a:t>
            </a:r>
            <a:r>
              <a:rPr sz="1200" spc="-210" dirty="0">
                <a:latin typeface="Liberation Sans"/>
                <a:cs typeface="Liberation Sans"/>
              </a:rPr>
              <a:t>/</a:t>
            </a:r>
            <a:r>
              <a:rPr sz="1350" spc="-210" dirty="0">
                <a:latin typeface="Dotum"/>
                <a:cs typeface="Dotum"/>
              </a:rPr>
              <a:t>역할</a:t>
            </a:r>
            <a:r>
              <a:rPr sz="1350" spc="-4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기반</a:t>
            </a:r>
            <a:endParaRPr sz="1350">
              <a:latin typeface="Dotum"/>
              <a:cs typeface="Dot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5216" y="6364076"/>
            <a:ext cx="1753870" cy="4464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spc="-25" dirty="0">
                <a:solidFill>
                  <a:srgbClr val="4185F4"/>
                </a:solidFill>
                <a:latin typeface="Liberation Sans"/>
                <a:cs typeface="Liberation Sans"/>
              </a:rPr>
              <a:t>IAM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-260" dirty="0">
                <a:latin typeface="Dotum"/>
                <a:cs typeface="Dotum"/>
              </a:rPr>
              <a:t>주</a:t>
            </a:r>
            <a:r>
              <a:rPr sz="1350" spc="-90" dirty="0">
                <a:latin typeface="Dotum"/>
                <a:cs typeface="Dotum"/>
              </a:rPr>
              <a:t> </a:t>
            </a:r>
            <a:r>
              <a:rPr sz="1350" spc="-200" dirty="0">
                <a:latin typeface="Dotum"/>
                <a:cs typeface="Dotum"/>
              </a:rPr>
              <a:t>구성원</a:t>
            </a:r>
            <a:r>
              <a:rPr sz="1200" spc="-200" dirty="0">
                <a:latin typeface="Liberation Sans"/>
                <a:cs typeface="Liberation Sans"/>
              </a:rPr>
              <a:t>-</a:t>
            </a:r>
            <a:r>
              <a:rPr sz="1350" spc="-180" dirty="0">
                <a:latin typeface="Dotum"/>
                <a:cs typeface="Dotum"/>
              </a:rPr>
              <a:t>역할</a:t>
            </a:r>
            <a:r>
              <a:rPr sz="1200" spc="-180" dirty="0">
                <a:latin typeface="Liberation Sans"/>
                <a:cs typeface="Liberation Sans"/>
              </a:rPr>
              <a:t>-</a:t>
            </a:r>
            <a:r>
              <a:rPr sz="1350" spc="-260" dirty="0">
                <a:latin typeface="Dotum"/>
                <a:cs typeface="Dotum"/>
              </a:rPr>
              <a:t>리소스</a:t>
            </a:r>
            <a:r>
              <a:rPr sz="1350" spc="-9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모델</a:t>
            </a:r>
            <a:endParaRPr sz="1350">
              <a:latin typeface="Dotum"/>
              <a:cs typeface="Dotum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20000" y="2114550"/>
            <a:ext cx="3619500" cy="3619500"/>
          </a:xfrm>
          <a:custGeom>
            <a:avLst/>
            <a:gdLst/>
            <a:ahLst/>
            <a:cxnLst/>
            <a:rect l="l" t="t" r="r" b="b"/>
            <a:pathLst>
              <a:path w="3619500" h="3619500">
                <a:moveTo>
                  <a:pt x="1809749" y="3619499"/>
                </a:moveTo>
                <a:lnTo>
                  <a:pt x="1765336" y="3618954"/>
                </a:lnTo>
                <a:lnTo>
                  <a:pt x="1720949" y="3617319"/>
                </a:lnTo>
                <a:lnTo>
                  <a:pt x="1676616" y="3614595"/>
                </a:lnTo>
                <a:lnTo>
                  <a:pt x="1632363" y="3610785"/>
                </a:lnTo>
                <a:lnTo>
                  <a:pt x="1588217" y="3605889"/>
                </a:lnTo>
                <a:lnTo>
                  <a:pt x="1544204" y="3599911"/>
                </a:lnTo>
                <a:lnTo>
                  <a:pt x="1500351" y="3592855"/>
                </a:lnTo>
                <a:lnTo>
                  <a:pt x="1456685" y="3584725"/>
                </a:lnTo>
                <a:lnTo>
                  <a:pt x="1413231" y="3575526"/>
                </a:lnTo>
                <a:lnTo>
                  <a:pt x="1370016" y="3565263"/>
                </a:lnTo>
                <a:lnTo>
                  <a:pt x="1327066" y="3553943"/>
                </a:lnTo>
                <a:lnTo>
                  <a:pt x="1284407" y="3541572"/>
                </a:lnTo>
                <a:lnTo>
                  <a:pt x="1242064" y="3528158"/>
                </a:lnTo>
                <a:lnTo>
                  <a:pt x="1200063" y="3513708"/>
                </a:lnTo>
                <a:lnTo>
                  <a:pt x="1158429" y="3498233"/>
                </a:lnTo>
                <a:lnTo>
                  <a:pt x="1117188" y="3481740"/>
                </a:lnTo>
                <a:lnTo>
                  <a:pt x="1076364" y="3464240"/>
                </a:lnTo>
                <a:lnTo>
                  <a:pt x="1035982" y="3445743"/>
                </a:lnTo>
                <a:lnTo>
                  <a:pt x="996065" y="3426261"/>
                </a:lnTo>
                <a:lnTo>
                  <a:pt x="956639" y="3405806"/>
                </a:lnTo>
                <a:lnTo>
                  <a:pt x="917727" y="3384388"/>
                </a:lnTo>
                <a:lnTo>
                  <a:pt x="879352" y="3362023"/>
                </a:lnTo>
                <a:lnTo>
                  <a:pt x="841537" y="3338722"/>
                </a:lnTo>
                <a:lnTo>
                  <a:pt x="804306" y="3314501"/>
                </a:lnTo>
                <a:lnTo>
                  <a:pt x="767680" y="3289373"/>
                </a:lnTo>
                <a:lnTo>
                  <a:pt x="731683" y="3263354"/>
                </a:lnTo>
                <a:lnTo>
                  <a:pt x="696334" y="3236459"/>
                </a:lnTo>
                <a:lnTo>
                  <a:pt x="661656" y="3208705"/>
                </a:lnTo>
                <a:lnTo>
                  <a:pt x="627670" y="3180108"/>
                </a:lnTo>
                <a:lnTo>
                  <a:pt x="594396" y="3150685"/>
                </a:lnTo>
                <a:lnTo>
                  <a:pt x="561853" y="3120455"/>
                </a:lnTo>
                <a:lnTo>
                  <a:pt x="530063" y="3089435"/>
                </a:lnTo>
                <a:lnTo>
                  <a:pt x="499043" y="3057645"/>
                </a:lnTo>
                <a:lnTo>
                  <a:pt x="468813" y="3025103"/>
                </a:lnTo>
                <a:lnTo>
                  <a:pt x="439391" y="2991829"/>
                </a:lnTo>
                <a:lnTo>
                  <a:pt x="410794" y="2957843"/>
                </a:lnTo>
                <a:lnTo>
                  <a:pt x="383039" y="2923165"/>
                </a:lnTo>
                <a:lnTo>
                  <a:pt x="356145" y="2887816"/>
                </a:lnTo>
                <a:lnTo>
                  <a:pt x="330125" y="2851818"/>
                </a:lnTo>
                <a:lnTo>
                  <a:pt x="304997" y="2815192"/>
                </a:lnTo>
                <a:lnTo>
                  <a:pt x="280776" y="2777961"/>
                </a:lnTo>
                <a:lnTo>
                  <a:pt x="257475" y="2740146"/>
                </a:lnTo>
                <a:lnTo>
                  <a:pt x="235109" y="2701772"/>
                </a:lnTo>
                <a:lnTo>
                  <a:pt x="213692" y="2662859"/>
                </a:lnTo>
                <a:lnTo>
                  <a:pt x="193237" y="2623433"/>
                </a:lnTo>
                <a:lnTo>
                  <a:pt x="173755" y="2583517"/>
                </a:lnTo>
                <a:lnTo>
                  <a:pt x="155258" y="2543134"/>
                </a:lnTo>
                <a:lnTo>
                  <a:pt x="137758" y="2502310"/>
                </a:lnTo>
                <a:lnTo>
                  <a:pt x="121266" y="2461069"/>
                </a:lnTo>
                <a:lnTo>
                  <a:pt x="105790" y="2419435"/>
                </a:lnTo>
                <a:lnTo>
                  <a:pt x="91341" y="2377435"/>
                </a:lnTo>
                <a:lnTo>
                  <a:pt x="77927" y="2335092"/>
                </a:lnTo>
                <a:lnTo>
                  <a:pt x="65556" y="2292433"/>
                </a:lnTo>
                <a:lnTo>
                  <a:pt x="54235" y="2249482"/>
                </a:lnTo>
                <a:lnTo>
                  <a:pt x="43972" y="2206268"/>
                </a:lnTo>
                <a:lnTo>
                  <a:pt x="34773" y="2162814"/>
                </a:lnTo>
                <a:lnTo>
                  <a:pt x="26643" y="2119147"/>
                </a:lnTo>
                <a:lnTo>
                  <a:pt x="19587" y="2075294"/>
                </a:lnTo>
                <a:lnTo>
                  <a:pt x="13610" y="2031282"/>
                </a:lnTo>
                <a:lnTo>
                  <a:pt x="8714" y="1987136"/>
                </a:lnTo>
                <a:lnTo>
                  <a:pt x="4903" y="1942883"/>
                </a:lnTo>
                <a:lnTo>
                  <a:pt x="2179" y="1898549"/>
                </a:lnTo>
                <a:lnTo>
                  <a:pt x="544" y="1854163"/>
                </a:lnTo>
                <a:lnTo>
                  <a:pt x="0" y="1809749"/>
                </a:lnTo>
                <a:lnTo>
                  <a:pt x="136" y="1787539"/>
                </a:lnTo>
                <a:lnTo>
                  <a:pt x="1226" y="1743139"/>
                </a:lnTo>
                <a:lnTo>
                  <a:pt x="3405" y="1698773"/>
                </a:lnTo>
                <a:lnTo>
                  <a:pt x="6673" y="1654480"/>
                </a:lnTo>
                <a:lnTo>
                  <a:pt x="11026" y="1610273"/>
                </a:lnTo>
                <a:lnTo>
                  <a:pt x="16463" y="1566194"/>
                </a:lnTo>
                <a:lnTo>
                  <a:pt x="22981" y="1522254"/>
                </a:lnTo>
                <a:lnTo>
                  <a:pt x="30574" y="1478495"/>
                </a:lnTo>
                <a:lnTo>
                  <a:pt x="39240" y="1434928"/>
                </a:lnTo>
                <a:lnTo>
                  <a:pt x="48971" y="1391594"/>
                </a:lnTo>
                <a:lnTo>
                  <a:pt x="59764" y="1348505"/>
                </a:lnTo>
                <a:lnTo>
                  <a:pt x="71610" y="1305700"/>
                </a:lnTo>
                <a:lnTo>
                  <a:pt x="84504" y="1263193"/>
                </a:lnTo>
                <a:lnTo>
                  <a:pt x="98436" y="1221021"/>
                </a:lnTo>
                <a:lnTo>
                  <a:pt x="113401" y="1179197"/>
                </a:lnTo>
                <a:lnTo>
                  <a:pt x="129385" y="1137760"/>
                </a:lnTo>
                <a:lnTo>
                  <a:pt x="146384" y="1096721"/>
                </a:lnTo>
                <a:lnTo>
                  <a:pt x="164382" y="1056117"/>
                </a:lnTo>
                <a:lnTo>
                  <a:pt x="183374" y="1015962"/>
                </a:lnTo>
                <a:lnTo>
                  <a:pt x="203343" y="976291"/>
                </a:lnTo>
                <a:lnTo>
                  <a:pt x="224282" y="937116"/>
                </a:lnTo>
                <a:lnTo>
                  <a:pt x="246174" y="898472"/>
                </a:lnTo>
                <a:lnTo>
                  <a:pt x="269010" y="860372"/>
                </a:lnTo>
                <a:lnTo>
                  <a:pt x="292771" y="822849"/>
                </a:lnTo>
                <a:lnTo>
                  <a:pt x="317450" y="785915"/>
                </a:lnTo>
                <a:lnTo>
                  <a:pt x="343024" y="749603"/>
                </a:lnTo>
                <a:lnTo>
                  <a:pt x="369485" y="713924"/>
                </a:lnTo>
                <a:lnTo>
                  <a:pt x="396809" y="678911"/>
                </a:lnTo>
                <a:lnTo>
                  <a:pt x="424989" y="644574"/>
                </a:lnTo>
                <a:lnTo>
                  <a:pt x="453999" y="610944"/>
                </a:lnTo>
                <a:lnTo>
                  <a:pt x="483829" y="578030"/>
                </a:lnTo>
                <a:lnTo>
                  <a:pt x="514454" y="545864"/>
                </a:lnTo>
                <a:lnTo>
                  <a:pt x="545864" y="514454"/>
                </a:lnTo>
                <a:lnTo>
                  <a:pt x="578030" y="483829"/>
                </a:lnTo>
                <a:lnTo>
                  <a:pt x="610944" y="453999"/>
                </a:lnTo>
                <a:lnTo>
                  <a:pt x="644574" y="424989"/>
                </a:lnTo>
                <a:lnTo>
                  <a:pt x="678911" y="396809"/>
                </a:lnTo>
                <a:lnTo>
                  <a:pt x="713924" y="369485"/>
                </a:lnTo>
                <a:lnTo>
                  <a:pt x="749603" y="343023"/>
                </a:lnTo>
                <a:lnTo>
                  <a:pt x="785915" y="317450"/>
                </a:lnTo>
                <a:lnTo>
                  <a:pt x="822849" y="292771"/>
                </a:lnTo>
                <a:lnTo>
                  <a:pt x="860372" y="269010"/>
                </a:lnTo>
                <a:lnTo>
                  <a:pt x="898472" y="246174"/>
                </a:lnTo>
                <a:lnTo>
                  <a:pt x="937116" y="224282"/>
                </a:lnTo>
                <a:lnTo>
                  <a:pt x="976291" y="203343"/>
                </a:lnTo>
                <a:lnTo>
                  <a:pt x="1015962" y="183374"/>
                </a:lnTo>
                <a:lnTo>
                  <a:pt x="1056117" y="164382"/>
                </a:lnTo>
                <a:lnTo>
                  <a:pt x="1096721" y="146384"/>
                </a:lnTo>
                <a:lnTo>
                  <a:pt x="1137760" y="129385"/>
                </a:lnTo>
                <a:lnTo>
                  <a:pt x="1179197" y="113401"/>
                </a:lnTo>
                <a:lnTo>
                  <a:pt x="1221021" y="98436"/>
                </a:lnTo>
                <a:lnTo>
                  <a:pt x="1263192" y="84504"/>
                </a:lnTo>
                <a:lnTo>
                  <a:pt x="1305700" y="71610"/>
                </a:lnTo>
                <a:lnTo>
                  <a:pt x="1348505" y="59764"/>
                </a:lnTo>
                <a:lnTo>
                  <a:pt x="1391594" y="48971"/>
                </a:lnTo>
                <a:lnTo>
                  <a:pt x="1434928" y="39240"/>
                </a:lnTo>
                <a:lnTo>
                  <a:pt x="1478495" y="30574"/>
                </a:lnTo>
                <a:lnTo>
                  <a:pt x="1522254" y="22981"/>
                </a:lnTo>
                <a:lnTo>
                  <a:pt x="1566194" y="16463"/>
                </a:lnTo>
                <a:lnTo>
                  <a:pt x="1610273" y="11026"/>
                </a:lnTo>
                <a:lnTo>
                  <a:pt x="1654479" y="6673"/>
                </a:lnTo>
                <a:lnTo>
                  <a:pt x="1698773" y="3405"/>
                </a:lnTo>
                <a:lnTo>
                  <a:pt x="1743139" y="1226"/>
                </a:lnTo>
                <a:lnTo>
                  <a:pt x="1787539" y="136"/>
                </a:lnTo>
                <a:lnTo>
                  <a:pt x="1809749" y="0"/>
                </a:lnTo>
                <a:lnTo>
                  <a:pt x="1831959" y="136"/>
                </a:lnTo>
                <a:lnTo>
                  <a:pt x="1876359" y="1226"/>
                </a:lnTo>
                <a:lnTo>
                  <a:pt x="1920726" y="3405"/>
                </a:lnTo>
                <a:lnTo>
                  <a:pt x="1965019" y="6673"/>
                </a:lnTo>
                <a:lnTo>
                  <a:pt x="2009226" y="11026"/>
                </a:lnTo>
                <a:lnTo>
                  <a:pt x="2053305" y="16463"/>
                </a:lnTo>
                <a:lnTo>
                  <a:pt x="2097244" y="22981"/>
                </a:lnTo>
                <a:lnTo>
                  <a:pt x="2141004" y="30574"/>
                </a:lnTo>
                <a:lnTo>
                  <a:pt x="2184571" y="39240"/>
                </a:lnTo>
                <a:lnTo>
                  <a:pt x="2227905" y="48971"/>
                </a:lnTo>
                <a:lnTo>
                  <a:pt x="2270994" y="59764"/>
                </a:lnTo>
                <a:lnTo>
                  <a:pt x="2313799" y="71610"/>
                </a:lnTo>
                <a:lnTo>
                  <a:pt x="2356306" y="84504"/>
                </a:lnTo>
                <a:lnTo>
                  <a:pt x="2398478" y="98436"/>
                </a:lnTo>
                <a:lnTo>
                  <a:pt x="2440301" y="113401"/>
                </a:lnTo>
                <a:lnTo>
                  <a:pt x="2481739" y="129385"/>
                </a:lnTo>
                <a:lnTo>
                  <a:pt x="2522777" y="146384"/>
                </a:lnTo>
                <a:lnTo>
                  <a:pt x="2563381" y="164382"/>
                </a:lnTo>
                <a:lnTo>
                  <a:pt x="2603536" y="183374"/>
                </a:lnTo>
                <a:lnTo>
                  <a:pt x="2643207" y="203343"/>
                </a:lnTo>
                <a:lnTo>
                  <a:pt x="2682382" y="224282"/>
                </a:lnTo>
                <a:lnTo>
                  <a:pt x="2721026" y="246174"/>
                </a:lnTo>
                <a:lnTo>
                  <a:pt x="2759126" y="269010"/>
                </a:lnTo>
                <a:lnTo>
                  <a:pt x="2796649" y="292771"/>
                </a:lnTo>
                <a:lnTo>
                  <a:pt x="2833583" y="317450"/>
                </a:lnTo>
                <a:lnTo>
                  <a:pt x="2869895" y="343024"/>
                </a:lnTo>
                <a:lnTo>
                  <a:pt x="2905574" y="369485"/>
                </a:lnTo>
                <a:lnTo>
                  <a:pt x="2940587" y="396809"/>
                </a:lnTo>
                <a:lnTo>
                  <a:pt x="2974924" y="424989"/>
                </a:lnTo>
                <a:lnTo>
                  <a:pt x="3008555" y="453999"/>
                </a:lnTo>
                <a:lnTo>
                  <a:pt x="3041468" y="483829"/>
                </a:lnTo>
                <a:lnTo>
                  <a:pt x="3073634" y="514454"/>
                </a:lnTo>
                <a:lnTo>
                  <a:pt x="3105044" y="545864"/>
                </a:lnTo>
                <a:lnTo>
                  <a:pt x="3135669" y="578030"/>
                </a:lnTo>
                <a:lnTo>
                  <a:pt x="3165500" y="610944"/>
                </a:lnTo>
                <a:lnTo>
                  <a:pt x="3194509" y="644574"/>
                </a:lnTo>
                <a:lnTo>
                  <a:pt x="3222689" y="678911"/>
                </a:lnTo>
                <a:lnTo>
                  <a:pt x="3250013" y="713924"/>
                </a:lnTo>
                <a:lnTo>
                  <a:pt x="3276474" y="749603"/>
                </a:lnTo>
                <a:lnTo>
                  <a:pt x="3302048" y="785915"/>
                </a:lnTo>
                <a:lnTo>
                  <a:pt x="3326726" y="822849"/>
                </a:lnTo>
                <a:lnTo>
                  <a:pt x="3350487" y="860372"/>
                </a:lnTo>
                <a:lnTo>
                  <a:pt x="3373324" y="898472"/>
                </a:lnTo>
                <a:lnTo>
                  <a:pt x="3395216" y="937116"/>
                </a:lnTo>
                <a:lnTo>
                  <a:pt x="3416155" y="976291"/>
                </a:lnTo>
                <a:lnTo>
                  <a:pt x="3436124" y="1015962"/>
                </a:lnTo>
                <a:lnTo>
                  <a:pt x="3455116" y="1056117"/>
                </a:lnTo>
                <a:lnTo>
                  <a:pt x="3473114" y="1096721"/>
                </a:lnTo>
                <a:lnTo>
                  <a:pt x="3490113" y="1137760"/>
                </a:lnTo>
                <a:lnTo>
                  <a:pt x="3506097" y="1179197"/>
                </a:lnTo>
                <a:lnTo>
                  <a:pt x="3521062" y="1221021"/>
                </a:lnTo>
                <a:lnTo>
                  <a:pt x="3534994" y="1263192"/>
                </a:lnTo>
                <a:lnTo>
                  <a:pt x="3547889" y="1305700"/>
                </a:lnTo>
                <a:lnTo>
                  <a:pt x="3559734" y="1348505"/>
                </a:lnTo>
                <a:lnTo>
                  <a:pt x="3570528" y="1391594"/>
                </a:lnTo>
                <a:lnTo>
                  <a:pt x="3580259" y="1434928"/>
                </a:lnTo>
                <a:lnTo>
                  <a:pt x="3588924" y="1478495"/>
                </a:lnTo>
                <a:lnTo>
                  <a:pt x="3596517" y="1522254"/>
                </a:lnTo>
                <a:lnTo>
                  <a:pt x="3603035" y="1566194"/>
                </a:lnTo>
                <a:lnTo>
                  <a:pt x="3608472" y="1610273"/>
                </a:lnTo>
                <a:lnTo>
                  <a:pt x="3612826" y="1654479"/>
                </a:lnTo>
                <a:lnTo>
                  <a:pt x="3616093" y="1698773"/>
                </a:lnTo>
                <a:lnTo>
                  <a:pt x="3618273" y="1743139"/>
                </a:lnTo>
                <a:lnTo>
                  <a:pt x="3619363" y="1787539"/>
                </a:lnTo>
                <a:lnTo>
                  <a:pt x="3619499" y="1809749"/>
                </a:lnTo>
                <a:lnTo>
                  <a:pt x="3619363" y="1831959"/>
                </a:lnTo>
                <a:lnTo>
                  <a:pt x="3618273" y="1876359"/>
                </a:lnTo>
                <a:lnTo>
                  <a:pt x="3616093" y="1920726"/>
                </a:lnTo>
                <a:lnTo>
                  <a:pt x="3612826" y="1965019"/>
                </a:lnTo>
                <a:lnTo>
                  <a:pt x="3608472" y="2009226"/>
                </a:lnTo>
                <a:lnTo>
                  <a:pt x="3603035" y="2053305"/>
                </a:lnTo>
                <a:lnTo>
                  <a:pt x="3596517" y="2097244"/>
                </a:lnTo>
                <a:lnTo>
                  <a:pt x="3588924" y="2141004"/>
                </a:lnTo>
                <a:lnTo>
                  <a:pt x="3580259" y="2184571"/>
                </a:lnTo>
                <a:lnTo>
                  <a:pt x="3570528" y="2227905"/>
                </a:lnTo>
                <a:lnTo>
                  <a:pt x="3559734" y="2270994"/>
                </a:lnTo>
                <a:lnTo>
                  <a:pt x="3547889" y="2313799"/>
                </a:lnTo>
                <a:lnTo>
                  <a:pt x="3534994" y="2356306"/>
                </a:lnTo>
                <a:lnTo>
                  <a:pt x="3521062" y="2398478"/>
                </a:lnTo>
                <a:lnTo>
                  <a:pt x="3506097" y="2440301"/>
                </a:lnTo>
                <a:lnTo>
                  <a:pt x="3490113" y="2481739"/>
                </a:lnTo>
                <a:lnTo>
                  <a:pt x="3473114" y="2522777"/>
                </a:lnTo>
                <a:lnTo>
                  <a:pt x="3455116" y="2563381"/>
                </a:lnTo>
                <a:lnTo>
                  <a:pt x="3436124" y="2603536"/>
                </a:lnTo>
                <a:lnTo>
                  <a:pt x="3416155" y="2643207"/>
                </a:lnTo>
                <a:lnTo>
                  <a:pt x="3395216" y="2682382"/>
                </a:lnTo>
                <a:lnTo>
                  <a:pt x="3373324" y="2721026"/>
                </a:lnTo>
                <a:lnTo>
                  <a:pt x="3350488" y="2759126"/>
                </a:lnTo>
                <a:lnTo>
                  <a:pt x="3326727" y="2796649"/>
                </a:lnTo>
                <a:lnTo>
                  <a:pt x="3302048" y="2833583"/>
                </a:lnTo>
                <a:lnTo>
                  <a:pt x="3276475" y="2869895"/>
                </a:lnTo>
                <a:lnTo>
                  <a:pt x="3250014" y="2905574"/>
                </a:lnTo>
                <a:lnTo>
                  <a:pt x="3222689" y="2940587"/>
                </a:lnTo>
                <a:lnTo>
                  <a:pt x="3194509" y="2974924"/>
                </a:lnTo>
                <a:lnTo>
                  <a:pt x="3165500" y="3008555"/>
                </a:lnTo>
                <a:lnTo>
                  <a:pt x="3135669" y="3041468"/>
                </a:lnTo>
                <a:lnTo>
                  <a:pt x="3105044" y="3073634"/>
                </a:lnTo>
                <a:lnTo>
                  <a:pt x="3073634" y="3105044"/>
                </a:lnTo>
                <a:lnTo>
                  <a:pt x="3041468" y="3135669"/>
                </a:lnTo>
                <a:lnTo>
                  <a:pt x="3008555" y="3165500"/>
                </a:lnTo>
                <a:lnTo>
                  <a:pt x="2974925" y="3194509"/>
                </a:lnTo>
                <a:lnTo>
                  <a:pt x="2940588" y="3222689"/>
                </a:lnTo>
                <a:lnTo>
                  <a:pt x="2905574" y="3250013"/>
                </a:lnTo>
                <a:lnTo>
                  <a:pt x="2869895" y="3276474"/>
                </a:lnTo>
                <a:lnTo>
                  <a:pt x="2833584" y="3302048"/>
                </a:lnTo>
                <a:lnTo>
                  <a:pt x="2796649" y="3326726"/>
                </a:lnTo>
                <a:lnTo>
                  <a:pt x="2759126" y="3350487"/>
                </a:lnTo>
                <a:lnTo>
                  <a:pt x="2721026" y="3373324"/>
                </a:lnTo>
                <a:lnTo>
                  <a:pt x="2682383" y="3395216"/>
                </a:lnTo>
                <a:lnTo>
                  <a:pt x="2643207" y="3416155"/>
                </a:lnTo>
                <a:lnTo>
                  <a:pt x="2603536" y="3436124"/>
                </a:lnTo>
                <a:lnTo>
                  <a:pt x="2563381" y="3455116"/>
                </a:lnTo>
                <a:lnTo>
                  <a:pt x="2522777" y="3473114"/>
                </a:lnTo>
                <a:lnTo>
                  <a:pt x="2481739" y="3490113"/>
                </a:lnTo>
                <a:lnTo>
                  <a:pt x="2440301" y="3506097"/>
                </a:lnTo>
                <a:lnTo>
                  <a:pt x="2398478" y="3521062"/>
                </a:lnTo>
                <a:lnTo>
                  <a:pt x="2356306" y="3534994"/>
                </a:lnTo>
                <a:lnTo>
                  <a:pt x="2313799" y="3547889"/>
                </a:lnTo>
                <a:lnTo>
                  <a:pt x="2270994" y="3559734"/>
                </a:lnTo>
                <a:lnTo>
                  <a:pt x="2227905" y="3570528"/>
                </a:lnTo>
                <a:lnTo>
                  <a:pt x="2184571" y="3580259"/>
                </a:lnTo>
                <a:lnTo>
                  <a:pt x="2141004" y="3588924"/>
                </a:lnTo>
                <a:lnTo>
                  <a:pt x="2097244" y="3596517"/>
                </a:lnTo>
                <a:lnTo>
                  <a:pt x="2053305" y="3603035"/>
                </a:lnTo>
                <a:lnTo>
                  <a:pt x="2009226" y="3608472"/>
                </a:lnTo>
                <a:lnTo>
                  <a:pt x="1965019" y="3612826"/>
                </a:lnTo>
                <a:lnTo>
                  <a:pt x="1920726" y="3616093"/>
                </a:lnTo>
                <a:lnTo>
                  <a:pt x="1876359" y="3618273"/>
                </a:lnTo>
                <a:lnTo>
                  <a:pt x="1831959" y="3619363"/>
                </a:lnTo>
                <a:lnTo>
                  <a:pt x="1809749" y="3619499"/>
                </a:lnTo>
                <a:close/>
              </a:path>
            </a:pathLst>
          </a:custGeom>
          <a:solidFill>
            <a:srgbClr val="DDD8F6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958B9D7-57EA-0008-3691-5BA8C0185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2" y="3162300"/>
            <a:ext cx="47529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9406" y="387350"/>
            <a:ext cx="23133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65%</a:t>
            </a:r>
            <a:endParaRPr sz="90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0498" y="1708048"/>
            <a:ext cx="485140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1100" dirty="0"/>
              <a:t>클라우드</a:t>
            </a:r>
            <a:r>
              <a:rPr sz="5500" spc="-505" dirty="0"/>
              <a:t> </a:t>
            </a:r>
            <a:r>
              <a:rPr sz="5500" spc="-1100" dirty="0"/>
              <a:t>도입</a:t>
            </a:r>
            <a:r>
              <a:rPr sz="5500" spc="-505" dirty="0"/>
              <a:t> </a:t>
            </a:r>
            <a:r>
              <a:rPr sz="5500" spc="-1125" dirty="0"/>
              <a:t>장점</a:t>
            </a:r>
            <a:endParaRPr sz="5500" dirty="0"/>
          </a:p>
        </p:txBody>
      </p:sp>
      <p:sp>
        <p:nvSpPr>
          <p:cNvPr id="4" name="object 4"/>
          <p:cNvSpPr txBox="1"/>
          <p:nvPr/>
        </p:nvSpPr>
        <p:spPr>
          <a:xfrm>
            <a:off x="1869975" y="3084121"/>
            <a:ext cx="8452485" cy="8540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-635" algn="ctr">
              <a:lnSpc>
                <a:spcPct val="118300"/>
              </a:lnSpc>
              <a:spcBef>
                <a:spcPts val="75"/>
              </a:spcBef>
            </a:pP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스타트업이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인프라를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도입하면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평균</a:t>
            </a:r>
            <a:r>
              <a:rPr sz="150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85" dirty="0">
                <a:solidFill>
                  <a:srgbClr val="4F37A6"/>
                </a:solidFill>
                <a:latin typeface="Liberation Sans"/>
                <a:cs typeface="Liberation Sans"/>
              </a:rPr>
              <a:t>65%</a:t>
            </a:r>
            <a:r>
              <a:rPr sz="1550" spc="-85" dirty="0">
                <a:solidFill>
                  <a:srgbClr val="4F37A6"/>
                </a:solidFill>
                <a:latin typeface="Dotum"/>
                <a:cs typeface="Dotum"/>
              </a:rPr>
              <a:t>의</a:t>
            </a:r>
            <a:r>
              <a:rPr sz="1550" spc="-14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초기</a:t>
            </a:r>
            <a:r>
              <a:rPr sz="1550" spc="-14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인프라</a:t>
            </a:r>
            <a:r>
              <a:rPr sz="1550" spc="-14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비용을</a:t>
            </a:r>
            <a:r>
              <a:rPr sz="1550" spc="-13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00" dirty="0">
                <a:solidFill>
                  <a:srgbClr val="4F37A6"/>
                </a:solidFill>
                <a:latin typeface="Dotum"/>
                <a:cs typeface="Dotum"/>
              </a:rPr>
              <a:t>절감</a:t>
            </a:r>
            <a:r>
              <a:rPr sz="1500" spc="-300" dirty="0">
                <a:solidFill>
                  <a:srgbClr val="333333"/>
                </a:solidFill>
                <a:latin typeface="Dotum"/>
                <a:cs typeface="Dotum"/>
              </a:rPr>
              <a:t>할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10" dirty="0">
                <a:solidFill>
                  <a:srgbClr val="333333"/>
                </a:solidFill>
                <a:latin typeface="Dotum"/>
                <a:cs typeface="Dotum"/>
              </a:rPr>
              <a:t>있으며</a:t>
            </a:r>
            <a:r>
              <a:rPr sz="1350" spc="-21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3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제품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출시</a:t>
            </a:r>
            <a:r>
              <a:rPr sz="150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Dotum"/>
                <a:cs typeface="Dotum"/>
              </a:rPr>
              <a:t>시간</a:t>
            </a:r>
            <a:r>
              <a:rPr sz="1350" spc="-90" dirty="0">
                <a:solidFill>
                  <a:srgbClr val="333333"/>
                </a:solidFill>
                <a:latin typeface="Liberation Sans"/>
                <a:cs typeface="Liberation Sans"/>
              </a:rPr>
              <a:t>(Time</a:t>
            </a:r>
            <a:r>
              <a:rPr sz="13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5" dirty="0">
                <a:solidFill>
                  <a:srgbClr val="333333"/>
                </a:solidFill>
                <a:latin typeface="Liberation Sans"/>
                <a:cs typeface="Liberation Sans"/>
              </a:rPr>
              <a:t>to </a:t>
            </a:r>
            <a:r>
              <a:rPr sz="1350" spc="-40" dirty="0">
                <a:solidFill>
                  <a:srgbClr val="333333"/>
                </a:solidFill>
                <a:latin typeface="Liberation Sans"/>
                <a:cs typeface="Liberation Sans"/>
              </a:rPr>
              <a:t>Market)</a:t>
            </a:r>
            <a:r>
              <a:rPr sz="1500" spc="-40" dirty="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sz="150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155" dirty="0">
                <a:solidFill>
                  <a:srgbClr val="4F37A6"/>
                </a:solidFill>
                <a:latin typeface="Liberation Sans"/>
                <a:cs typeface="Liberation Sans"/>
              </a:rPr>
              <a:t>3</a:t>
            </a:r>
            <a:r>
              <a:rPr sz="1550" spc="-155" dirty="0">
                <a:solidFill>
                  <a:srgbClr val="4F37A6"/>
                </a:solidFill>
                <a:latin typeface="Dotum"/>
                <a:cs typeface="Dotum"/>
              </a:rPr>
              <a:t>배</a:t>
            </a:r>
            <a:r>
              <a:rPr sz="1550" spc="-13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이상</a:t>
            </a:r>
            <a:r>
              <a:rPr sz="1550" spc="-13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00" dirty="0">
                <a:solidFill>
                  <a:srgbClr val="4F37A6"/>
                </a:solidFill>
                <a:latin typeface="Dotum"/>
                <a:cs typeface="Dotum"/>
              </a:rPr>
              <a:t>단축</a:t>
            </a:r>
            <a:r>
              <a:rPr sz="1500" spc="-300" dirty="0">
                <a:solidFill>
                  <a:srgbClr val="333333"/>
                </a:solidFill>
                <a:latin typeface="Dotum"/>
                <a:cs typeface="Dotum"/>
              </a:rPr>
              <a:t>할</a:t>
            </a:r>
            <a:r>
              <a:rPr sz="150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50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25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350" spc="-22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3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클라우드는</a:t>
            </a:r>
            <a:r>
              <a:rPr sz="150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스타트업에게</a:t>
            </a:r>
            <a:r>
              <a:rPr sz="150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경제적</a:t>
            </a:r>
            <a:r>
              <a:rPr sz="150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10" dirty="0">
                <a:solidFill>
                  <a:srgbClr val="333333"/>
                </a:solidFill>
                <a:latin typeface="Dotum"/>
                <a:cs typeface="Dotum"/>
              </a:rPr>
              <a:t>효율성</a:t>
            </a:r>
            <a:r>
              <a:rPr sz="1350" spc="-21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3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신속한</a:t>
            </a:r>
            <a:r>
              <a:rPr sz="150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10" dirty="0">
                <a:solidFill>
                  <a:srgbClr val="333333"/>
                </a:solidFill>
                <a:latin typeface="Dotum"/>
                <a:cs typeface="Dotum"/>
              </a:rPr>
              <a:t>확장성</a:t>
            </a:r>
            <a:r>
              <a:rPr sz="1350" spc="-21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3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접근성</a:t>
            </a:r>
            <a:r>
              <a:rPr sz="150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측면에서</a:t>
            </a:r>
            <a:r>
              <a:rPr sz="150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95" dirty="0">
                <a:solidFill>
                  <a:srgbClr val="333333"/>
                </a:solidFill>
                <a:latin typeface="Dotum"/>
                <a:cs typeface="Dotum"/>
              </a:rPr>
              <a:t>핵심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경쟁력을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55" dirty="0">
                <a:solidFill>
                  <a:srgbClr val="333333"/>
                </a:solidFill>
                <a:latin typeface="Dotum"/>
                <a:cs typeface="Dotum"/>
              </a:rPr>
              <a:t>제공합니다</a:t>
            </a:r>
            <a:r>
              <a:rPr sz="1350" spc="-5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33499" y="4438649"/>
            <a:ext cx="3171825" cy="1943100"/>
            <a:chOff x="1333499" y="4438649"/>
            <a:chExt cx="3171825" cy="1943100"/>
          </a:xfrm>
        </p:grpSpPr>
        <p:sp>
          <p:nvSpPr>
            <p:cNvPr id="6" name="object 6"/>
            <p:cNvSpPr/>
            <p:nvPr/>
          </p:nvSpPr>
          <p:spPr>
            <a:xfrm>
              <a:off x="1333499" y="4457699"/>
              <a:ext cx="3171825" cy="1924050"/>
            </a:xfrm>
            <a:custGeom>
              <a:avLst/>
              <a:gdLst/>
              <a:ahLst/>
              <a:cxnLst/>
              <a:rect l="l" t="t" r="r" b="b"/>
              <a:pathLst>
                <a:path w="3171825" h="1924050">
                  <a:moveTo>
                    <a:pt x="3082828" y="1924048"/>
                  </a:moveTo>
                  <a:lnTo>
                    <a:pt x="88995" y="1924048"/>
                  </a:lnTo>
                  <a:lnTo>
                    <a:pt x="82801" y="1923439"/>
                  </a:lnTo>
                  <a:lnTo>
                    <a:pt x="37131" y="1904521"/>
                  </a:lnTo>
                  <a:lnTo>
                    <a:pt x="9643" y="1871026"/>
                  </a:lnTo>
                  <a:lnTo>
                    <a:pt x="0" y="183505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9527" y="29704"/>
                  </a:lnTo>
                  <a:lnTo>
                    <a:pt x="53021" y="7714"/>
                  </a:lnTo>
                  <a:lnTo>
                    <a:pt x="88995" y="0"/>
                  </a:lnTo>
                  <a:lnTo>
                    <a:pt x="3082828" y="0"/>
                  </a:lnTo>
                  <a:lnTo>
                    <a:pt x="3124291" y="10061"/>
                  </a:lnTo>
                  <a:lnTo>
                    <a:pt x="3159246" y="38024"/>
                  </a:lnTo>
                  <a:lnTo>
                    <a:pt x="3171824" y="71196"/>
                  </a:lnTo>
                  <a:lnTo>
                    <a:pt x="3171824" y="1835053"/>
                  </a:lnTo>
                  <a:lnTo>
                    <a:pt x="3159246" y="1876515"/>
                  </a:lnTo>
                  <a:lnTo>
                    <a:pt x="3124291" y="1911470"/>
                  </a:lnTo>
                  <a:lnTo>
                    <a:pt x="3089022" y="1923439"/>
                  </a:lnTo>
                  <a:lnTo>
                    <a:pt x="3082828" y="1924048"/>
                  </a:lnTo>
                  <a:close/>
                </a:path>
              </a:pathLst>
            </a:custGeom>
            <a:solidFill>
              <a:srgbClr val="F7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3928" y="4438649"/>
              <a:ext cx="3171190" cy="86995"/>
            </a:xfrm>
            <a:custGeom>
              <a:avLst/>
              <a:gdLst/>
              <a:ahLst/>
              <a:cxnLst/>
              <a:rect l="l" t="t" r="r" b="b"/>
              <a:pathLst>
                <a:path w="3171190" h="86995">
                  <a:moveTo>
                    <a:pt x="0" y="86379"/>
                  </a:moveTo>
                  <a:lnTo>
                    <a:pt x="15531" y="42450"/>
                  </a:lnTo>
                  <a:lnTo>
                    <a:pt x="15609" y="42321"/>
                  </a:lnTo>
                  <a:lnTo>
                    <a:pt x="49875" y="11259"/>
                  </a:lnTo>
                  <a:lnTo>
                    <a:pt x="94821" y="0"/>
                  </a:lnTo>
                  <a:lnTo>
                    <a:pt x="3076146" y="0"/>
                  </a:lnTo>
                  <a:lnTo>
                    <a:pt x="3121091" y="11259"/>
                  </a:lnTo>
                  <a:lnTo>
                    <a:pt x="3152223" y="38099"/>
                  </a:lnTo>
                  <a:lnTo>
                    <a:pt x="94821" y="38099"/>
                  </a:lnTo>
                  <a:lnTo>
                    <a:pt x="85438" y="38371"/>
                  </a:lnTo>
                  <a:lnTo>
                    <a:pt x="41893" y="47722"/>
                  </a:lnTo>
                  <a:lnTo>
                    <a:pt x="6821" y="73379"/>
                  </a:lnTo>
                  <a:lnTo>
                    <a:pt x="1988" y="80380"/>
                  </a:lnTo>
                  <a:lnTo>
                    <a:pt x="0" y="86379"/>
                  </a:lnTo>
                  <a:close/>
                </a:path>
                <a:path w="3171190" h="86995">
                  <a:moveTo>
                    <a:pt x="3170967" y="86379"/>
                  </a:moveTo>
                  <a:lnTo>
                    <a:pt x="3143497" y="54838"/>
                  </a:lnTo>
                  <a:lnTo>
                    <a:pt x="3103754" y="40546"/>
                  </a:lnTo>
                  <a:lnTo>
                    <a:pt x="3076146" y="38099"/>
                  </a:lnTo>
                  <a:lnTo>
                    <a:pt x="3152223" y="38099"/>
                  </a:lnTo>
                  <a:lnTo>
                    <a:pt x="3169583" y="76663"/>
                  </a:lnTo>
                  <a:lnTo>
                    <a:pt x="3170943" y="85866"/>
                  </a:lnTo>
                  <a:lnTo>
                    <a:pt x="3170967" y="8637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40321" y="4412584"/>
            <a:ext cx="2761615" cy="177609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5"/>
              </a:spcBef>
            </a:pPr>
            <a:r>
              <a:rPr sz="31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47%</a:t>
            </a:r>
            <a:endParaRPr sz="315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sz="1700" spc="-325" dirty="0">
                <a:solidFill>
                  <a:srgbClr val="333333"/>
                </a:solidFill>
                <a:latin typeface="Dotum"/>
                <a:cs typeface="Dotum"/>
              </a:rPr>
              <a:t>운영</a:t>
            </a:r>
            <a:r>
              <a:rPr sz="1700" spc="-15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70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333333"/>
                </a:solidFill>
                <a:latin typeface="Dotum"/>
                <a:cs typeface="Dotum"/>
              </a:rPr>
              <a:t>절감</a:t>
            </a:r>
            <a:endParaRPr sz="1700">
              <a:latin typeface="Dotum"/>
              <a:cs typeface="Dotum"/>
            </a:endParaRPr>
          </a:p>
          <a:p>
            <a:pPr marL="12065" marR="5080" algn="ctr">
              <a:lnSpc>
                <a:spcPct val="105000"/>
              </a:lnSpc>
              <a:spcBef>
                <a:spcPts val="735"/>
              </a:spcBef>
            </a:pP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클라우드</a:t>
            </a:r>
            <a:r>
              <a:rPr sz="125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도입</a:t>
            </a:r>
            <a:r>
              <a:rPr sz="125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스타트업은</a:t>
            </a:r>
            <a:r>
              <a:rPr sz="125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인프라</a:t>
            </a:r>
            <a:r>
              <a:rPr sz="125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185" dirty="0">
                <a:solidFill>
                  <a:srgbClr val="545454"/>
                </a:solidFill>
                <a:latin typeface="Dotum"/>
                <a:cs typeface="Dotum"/>
              </a:rPr>
              <a:t>유지보수</a:t>
            </a:r>
            <a:r>
              <a:rPr sz="1100" spc="-185" dirty="0">
                <a:solidFill>
                  <a:srgbClr val="545454"/>
                </a:solidFill>
                <a:latin typeface="Liberation Sans"/>
                <a:cs typeface="Liberation Sans"/>
              </a:rPr>
              <a:t>,</a:t>
            </a:r>
            <a:r>
              <a:rPr sz="1100" spc="1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1250" spc="-50" dirty="0">
                <a:solidFill>
                  <a:srgbClr val="545454"/>
                </a:solidFill>
                <a:latin typeface="Dotum"/>
                <a:cs typeface="Dotum"/>
              </a:rPr>
              <a:t>전 </a:t>
            </a:r>
            <a:r>
              <a:rPr sz="1250" spc="-114" dirty="0">
                <a:solidFill>
                  <a:srgbClr val="545454"/>
                </a:solidFill>
                <a:latin typeface="Dotum"/>
                <a:cs typeface="Dotum"/>
              </a:rPr>
              <a:t>력</a:t>
            </a:r>
            <a:r>
              <a:rPr sz="1100" spc="-114" dirty="0">
                <a:solidFill>
                  <a:srgbClr val="545454"/>
                </a:solidFill>
                <a:latin typeface="Liberation Sans"/>
                <a:cs typeface="Liberation Sans"/>
              </a:rPr>
              <a:t>,</a:t>
            </a:r>
            <a:r>
              <a:rPr sz="1100" spc="1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인건비</a:t>
            </a:r>
            <a:r>
              <a:rPr sz="125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등에서</a:t>
            </a:r>
            <a:r>
              <a:rPr sz="125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평균</a:t>
            </a:r>
            <a:r>
              <a:rPr sz="125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55" dirty="0">
                <a:solidFill>
                  <a:srgbClr val="545454"/>
                </a:solidFill>
                <a:latin typeface="Liberation Sans"/>
                <a:cs typeface="Liberation Sans"/>
              </a:rPr>
              <a:t>47%</a:t>
            </a:r>
            <a:r>
              <a:rPr sz="1250" spc="-55" dirty="0">
                <a:solidFill>
                  <a:srgbClr val="545454"/>
                </a:solidFill>
                <a:latin typeface="Dotum"/>
                <a:cs typeface="Dotum"/>
              </a:rPr>
              <a:t>의</a:t>
            </a:r>
            <a:r>
              <a:rPr sz="125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운영</a:t>
            </a:r>
            <a:r>
              <a:rPr sz="125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비용을</a:t>
            </a:r>
            <a:r>
              <a:rPr sz="125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50" dirty="0">
                <a:solidFill>
                  <a:srgbClr val="545454"/>
                </a:solidFill>
                <a:latin typeface="Dotum"/>
                <a:cs typeface="Dotum"/>
              </a:rPr>
              <a:t>절 </a:t>
            </a:r>
            <a:r>
              <a:rPr sz="1250" spc="-25" dirty="0">
                <a:solidFill>
                  <a:srgbClr val="545454"/>
                </a:solidFill>
                <a:latin typeface="Dotum"/>
                <a:cs typeface="Dotum"/>
              </a:rPr>
              <a:t>감했습니다</a:t>
            </a:r>
            <a:r>
              <a:rPr sz="1100" spc="-25" dirty="0">
                <a:solidFill>
                  <a:srgbClr val="545454"/>
                </a:solidFill>
                <a:latin typeface="Liberation Sans"/>
                <a:cs typeface="Liberation Sans"/>
              </a:rPr>
              <a:t>.</a:t>
            </a:r>
            <a:endParaRPr sz="1100">
              <a:latin typeface="Liberation Sans"/>
              <a:cs typeface="Liberation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05324" y="4438649"/>
            <a:ext cx="3181350" cy="1943100"/>
            <a:chOff x="4505324" y="4438649"/>
            <a:chExt cx="3181350" cy="1943100"/>
          </a:xfrm>
        </p:grpSpPr>
        <p:sp>
          <p:nvSpPr>
            <p:cNvPr id="10" name="object 10"/>
            <p:cNvSpPr/>
            <p:nvPr/>
          </p:nvSpPr>
          <p:spPr>
            <a:xfrm>
              <a:off x="4505324" y="4457699"/>
              <a:ext cx="3181350" cy="1924050"/>
            </a:xfrm>
            <a:custGeom>
              <a:avLst/>
              <a:gdLst/>
              <a:ahLst/>
              <a:cxnLst/>
              <a:rect l="l" t="t" r="r" b="b"/>
              <a:pathLst>
                <a:path w="3181350" h="1924050">
                  <a:moveTo>
                    <a:pt x="3092353" y="1924048"/>
                  </a:moveTo>
                  <a:lnTo>
                    <a:pt x="88995" y="1924048"/>
                  </a:lnTo>
                  <a:lnTo>
                    <a:pt x="82801" y="1923439"/>
                  </a:lnTo>
                  <a:lnTo>
                    <a:pt x="37131" y="1904521"/>
                  </a:lnTo>
                  <a:lnTo>
                    <a:pt x="9643" y="1871026"/>
                  </a:lnTo>
                  <a:lnTo>
                    <a:pt x="0" y="183505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9527" y="29704"/>
                  </a:lnTo>
                  <a:lnTo>
                    <a:pt x="53020" y="7714"/>
                  </a:lnTo>
                  <a:lnTo>
                    <a:pt x="88995" y="0"/>
                  </a:lnTo>
                  <a:lnTo>
                    <a:pt x="3092353" y="0"/>
                  </a:lnTo>
                  <a:lnTo>
                    <a:pt x="3133818" y="10061"/>
                  </a:lnTo>
                  <a:lnTo>
                    <a:pt x="3168771" y="38024"/>
                  </a:lnTo>
                  <a:lnTo>
                    <a:pt x="3181349" y="71196"/>
                  </a:lnTo>
                  <a:lnTo>
                    <a:pt x="3181349" y="1835053"/>
                  </a:lnTo>
                  <a:lnTo>
                    <a:pt x="3168771" y="1876515"/>
                  </a:lnTo>
                  <a:lnTo>
                    <a:pt x="3133817" y="1911470"/>
                  </a:lnTo>
                  <a:lnTo>
                    <a:pt x="3098548" y="1923439"/>
                  </a:lnTo>
                  <a:lnTo>
                    <a:pt x="3092353" y="1924048"/>
                  </a:lnTo>
                  <a:close/>
                </a:path>
              </a:pathLst>
            </a:custGeom>
            <a:solidFill>
              <a:srgbClr val="F7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05753" y="4438649"/>
              <a:ext cx="3180715" cy="86995"/>
            </a:xfrm>
            <a:custGeom>
              <a:avLst/>
              <a:gdLst/>
              <a:ahLst/>
              <a:cxnLst/>
              <a:rect l="l" t="t" r="r" b="b"/>
              <a:pathLst>
                <a:path w="3180715" h="86995">
                  <a:moveTo>
                    <a:pt x="0" y="86380"/>
                  </a:moveTo>
                  <a:lnTo>
                    <a:pt x="15531" y="42450"/>
                  </a:lnTo>
                  <a:lnTo>
                    <a:pt x="15608" y="42321"/>
                  </a:lnTo>
                  <a:lnTo>
                    <a:pt x="49874" y="11259"/>
                  </a:lnTo>
                  <a:lnTo>
                    <a:pt x="94821" y="0"/>
                  </a:lnTo>
                  <a:lnTo>
                    <a:pt x="3085671" y="0"/>
                  </a:lnTo>
                  <a:lnTo>
                    <a:pt x="3130616" y="11259"/>
                  </a:lnTo>
                  <a:lnTo>
                    <a:pt x="3161748" y="38099"/>
                  </a:lnTo>
                  <a:lnTo>
                    <a:pt x="94821" y="38099"/>
                  </a:lnTo>
                  <a:lnTo>
                    <a:pt x="85438" y="38371"/>
                  </a:lnTo>
                  <a:lnTo>
                    <a:pt x="41892" y="47722"/>
                  </a:lnTo>
                  <a:lnTo>
                    <a:pt x="6821" y="73379"/>
                  </a:lnTo>
                  <a:lnTo>
                    <a:pt x="1987" y="80380"/>
                  </a:lnTo>
                  <a:lnTo>
                    <a:pt x="0" y="86380"/>
                  </a:lnTo>
                  <a:close/>
                </a:path>
                <a:path w="3180715" h="86995">
                  <a:moveTo>
                    <a:pt x="3180492" y="86380"/>
                  </a:moveTo>
                  <a:lnTo>
                    <a:pt x="3153022" y="54838"/>
                  </a:lnTo>
                  <a:lnTo>
                    <a:pt x="3113279" y="40546"/>
                  </a:lnTo>
                  <a:lnTo>
                    <a:pt x="3085671" y="38099"/>
                  </a:lnTo>
                  <a:lnTo>
                    <a:pt x="3161748" y="38099"/>
                  </a:lnTo>
                  <a:lnTo>
                    <a:pt x="3179107" y="76663"/>
                  </a:lnTo>
                  <a:lnTo>
                    <a:pt x="3180467" y="85866"/>
                  </a:lnTo>
                  <a:lnTo>
                    <a:pt x="3180492" y="86380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95477" y="4412584"/>
            <a:ext cx="2800985" cy="177609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5"/>
              </a:spcBef>
            </a:pPr>
            <a:r>
              <a:rPr sz="31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78%</a:t>
            </a:r>
            <a:endParaRPr sz="315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sz="1700" spc="-325" dirty="0">
                <a:solidFill>
                  <a:srgbClr val="333333"/>
                </a:solidFill>
                <a:latin typeface="Dotum"/>
                <a:cs typeface="Dotum"/>
              </a:rPr>
              <a:t>빠른</a:t>
            </a:r>
            <a:r>
              <a:rPr sz="1700" spc="-15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333333"/>
                </a:solidFill>
                <a:latin typeface="Dotum"/>
                <a:cs typeface="Dotum"/>
              </a:rPr>
              <a:t>확장성</a:t>
            </a:r>
            <a:endParaRPr sz="1700">
              <a:latin typeface="Dotum"/>
              <a:cs typeface="Dotum"/>
            </a:endParaRPr>
          </a:p>
          <a:p>
            <a:pPr marL="12700" marR="5080" indent="-635" algn="ctr">
              <a:lnSpc>
                <a:spcPct val="105000"/>
              </a:lnSpc>
              <a:spcBef>
                <a:spcPts val="735"/>
              </a:spcBef>
            </a:pP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스타트업의</a:t>
            </a:r>
            <a:r>
              <a:rPr sz="125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55" dirty="0">
                <a:solidFill>
                  <a:srgbClr val="545454"/>
                </a:solidFill>
                <a:latin typeface="Liberation Sans"/>
                <a:cs typeface="Liberation Sans"/>
              </a:rPr>
              <a:t>78%</a:t>
            </a:r>
            <a:r>
              <a:rPr sz="1250" spc="-55" dirty="0">
                <a:solidFill>
                  <a:srgbClr val="545454"/>
                </a:solidFill>
                <a:latin typeface="Dotum"/>
                <a:cs typeface="Dotum"/>
              </a:rPr>
              <a:t>가</a:t>
            </a:r>
            <a:r>
              <a:rPr sz="125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클라우드</a:t>
            </a:r>
            <a:r>
              <a:rPr sz="125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덕분에</a:t>
            </a:r>
            <a:r>
              <a:rPr sz="125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사용자</a:t>
            </a:r>
            <a:r>
              <a:rPr sz="125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50" dirty="0">
                <a:solidFill>
                  <a:srgbClr val="545454"/>
                </a:solidFill>
                <a:latin typeface="Dotum"/>
                <a:cs typeface="Dotum"/>
              </a:rPr>
              <a:t>급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증</a:t>
            </a:r>
            <a:r>
              <a:rPr sz="125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시에도</a:t>
            </a:r>
            <a:r>
              <a:rPr sz="125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다운타임</a:t>
            </a:r>
            <a:r>
              <a:rPr sz="125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없이</a:t>
            </a:r>
            <a:r>
              <a:rPr sz="125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즉시</a:t>
            </a:r>
            <a:r>
              <a:rPr sz="125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서비스</a:t>
            </a:r>
            <a:r>
              <a:rPr sz="125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확장이</a:t>
            </a:r>
            <a:r>
              <a:rPr sz="125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50" dirty="0">
                <a:solidFill>
                  <a:srgbClr val="545454"/>
                </a:solidFill>
                <a:latin typeface="Dotum"/>
                <a:cs typeface="Dotum"/>
              </a:rPr>
              <a:t>가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능했다고</a:t>
            </a:r>
            <a:r>
              <a:rPr sz="125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50" dirty="0">
                <a:solidFill>
                  <a:srgbClr val="545454"/>
                </a:solidFill>
                <a:latin typeface="Dotum"/>
                <a:cs typeface="Dotum"/>
              </a:rPr>
              <a:t>보고했습니다</a:t>
            </a:r>
            <a:r>
              <a:rPr sz="1100" spc="-50" dirty="0">
                <a:solidFill>
                  <a:srgbClr val="545454"/>
                </a:solidFill>
                <a:latin typeface="Liberation Sans"/>
                <a:cs typeface="Liberation Sans"/>
              </a:rPr>
              <a:t>.</a:t>
            </a:r>
            <a:endParaRPr sz="1100">
              <a:latin typeface="Liberation Sans"/>
              <a:cs typeface="Liberation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86673" y="4438649"/>
            <a:ext cx="3171825" cy="1943100"/>
            <a:chOff x="7686673" y="4438649"/>
            <a:chExt cx="3171825" cy="1943100"/>
          </a:xfrm>
        </p:grpSpPr>
        <p:sp>
          <p:nvSpPr>
            <p:cNvPr id="14" name="object 14"/>
            <p:cNvSpPr/>
            <p:nvPr/>
          </p:nvSpPr>
          <p:spPr>
            <a:xfrm>
              <a:off x="7686673" y="4457699"/>
              <a:ext cx="3171825" cy="1924050"/>
            </a:xfrm>
            <a:custGeom>
              <a:avLst/>
              <a:gdLst/>
              <a:ahLst/>
              <a:cxnLst/>
              <a:rect l="l" t="t" r="r" b="b"/>
              <a:pathLst>
                <a:path w="3171825" h="1924050">
                  <a:moveTo>
                    <a:pt x="3082828" y="1924048"/>
                  </a:moveTo>
                  <a:lnTo>
                    <a:pt x="88995" y="1924048"/>
                  </a:lnTo>
                  <a:lnTo>
                    <a:pt x="82801" y="1923439"/>
                  </a:lnTo>
                  <a:lnTo>
                    <a:pt x="37132" y="1904521"/>
                  </a:lnTo>
                  <a:lnTo>
                    <a:pt x="9644" y="1871026"/>
                  </a:lnTo>
                  <a:lnTo>
                    <a:pt x="0" y="183505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9527" y="29704"/>
                  </a:lnTo>
                  <a:lnTo>
                    <a:pt x="53021" y="7714"/>
                  </a:lnTo>
                  <a:lnTo>
                    <a:pt x="88995" y="0"/>
                  </a:lnTo>
                  <a:lnTo>
                    <a:pt x="3082828" y="0"/>
                  </a:lnTo>
                  <a:lnTo>
                    <a:pt x="3124292" y="10061"/>
                  </a:lnTo>
                  <a:lnTo>
                    <a:pt x="3159246" y="38024"/>
                  </a:lnTo>
                  <a:lnTo>
                    <a:pt x="3171825" y="71196"/>
                  </a:lnTo>
                  <a:lnTo>
                    <a:pt x="3171825" y="1835053"/>
                  </a:lnTo>
                  <a:lnTo>
                    <a:pt x="3159246" y="1876515"/>
                  </a:lnTo>
                  <a:lnTo>
                    <a:pt x="3124292" y="1911470"/>
                  </a:lnTo>
                  <a:lnTo>
                    <a:pt x="3089022" y="1923439"/>
                  </a:lnTo>
                  <a:lnTo>
                    <a:pt x="3082828" y="1924048"/>
                  </a:lnTo>
                  <a:close/>
                </a:path>
              </a:pathLst>
            </a:custGeom>
            <a:solidFill>
              <a:srgbClr val="F7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87102" y="4438649"/>
              <a:ext cx="3171190" cy="86995"/>
            </a:xfrm>
            <a:custGeom>
              <a:avLst/>
              <a:gdLst/>
              <a:ahLst/>
              <a:cxnLst/>
              <a:rect l="l" t="t" r="r" b="b"/>
              <a:pathLst>
                <a:path w="3171190" h="86995">
                  <a:moveTo>
                    <a:pt x="0" y="86379"/>
                  </a:moveTo>
                  <a:lnTo>
                    <a:pt x="24" y="85866"/>
                  </a:lnTo>
                  <a:lnTo>
                    <a:pt x="1383" y="76663"/>
                  </a:lnTo>
                  <a:lnTo>
                    <a:pt x="3648" y="67641"/>
                  </a:lnTo>
                  <a:lnTo>
                    <a:pt x="6744" y="59011"/>
                  </a:lnTo>
                  <a:lnTo>
                    <a:pt x="6820" y="58799"/>
                  </a:lnTo>
                  <a:lnTo>
                    <a:pt x="34424" y="21583"/>
                  </a:lnTo>
                  <a:lnTo>
                    <a:pt x="76235" y="1812"/>
                  </a:lnTo>
                  <a:lnTo>
                    <a:pt x="94821" y="0"/>
                  </a:lnTo>
                  <a:lnTo>
                    <a:pt x="3076146" y="0"/>
                  </a:lnTo>
                  <a:lnTo>
                    <a:pt x="3121090" y="11259"/>
                  </a:lnTo>
                  <a:lnTo>
                    <a:pt x="3152223" y="38099"/>
                  </a:lnTo>
                  <a:lnTo>
                    <a:pt x="94821" y="38099"/>
                  </a:lnTo>
                  <a:lnTo>
                    <a:pt x="85438" y="38371"/>
                  </a:lnTo>
                  <a:lnTo>
                    <a:pt x="41892" y="47722"/>
                  </a:lnTo>
                  <a:lnTo>
                    <a:pt x="6820" y="73379"/>
                  </a:lnTo>
                  <a:lnTo>
                    <a:pt x="1987" y="80380"/>
                  </a:lnTo>
                  <a:lnTo>
                    <a:pt x="0" y="86379"/>
                  </a:lnTo>
                  <a:close/>
                </a:path>
                <a:path w="3171190" h="86995">
                  <a:moveTo>
                    <a:pt x="3170967" y="86379"/>
                  </a:moveTo>
                  <a:lnTo>
                    <a:pt x="3143497" y="54838"/>
                  </a:lnTo>
                  <a:lnTo>
                    <a:pt x="3103753" y="40546"/>
                  </a:lnTo>
                  <a:lnTo>
                    <a:pt x="3076146" y="38099"/>
                  </a:lnTo>
                  <a:lnTo>
                    <a:pt x="3152223" y="38099"/>
                  </a:lnTo>
                  <a:lnTo>
                    <a:pt x="3169583" y="76663"/>
                  </a:lnTo>
                  <a:lnTo>
                    <a:pt x="3170942" y="85866"/>
                  </a:lnTo>
                  <a:lnTo>
                    <a:pt x="3170967" y="8637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890222" y="4412584"/>
            <a:ext cx="2761615" cy="177609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5"/>
              </a:spcBef>
            </a:pPr>
            <a:r>
              <a:rPr sz="31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91%</a:t>
            </a:r>
            <a:endParaRPr sz="315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sz="1700" spc="-325" dirty="0">
                <a:solidFill>
                  <a:srgbClr val="333333"/>
                </a:solidFill>
                <a:latin typeface="Dotum"/>
                <a:cs typeface="Dotum"/>
              </a:rPr>
              <a:t>글로벌</a:t>
            </a:r>
            <a:r>
              <a:rPr sz="170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333333"/>
                </a:solidFill>
                <a:latin typeface="Dotum"/>
                <a:cs typeface="Dotum"/>
              </a:rPr>
              <a:t>접근성</a:t>
            </a:r>
            <a:endParaRPr sz="1700">
              <a:latin typeface="Dotum"/>
              <a:cs typeface="Dotum"/>
            </a:endParaRPr>
          </a:p>
          <a:p>
            <a:pPr marL="12700" marR="5080" algn="ctr">
              <a:lnSpc>
                <a:spcPct val="105000"/>
              </a:lnSpc>
              <a:spcBef>
                <a:spcPts val="735"/>
              </a:spcBef>
            </a:pP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클라우드</a:t>
            </a:r>
            <a:r>
              <a:rPr sz="125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활용</a:t>
            </a:r>
            <a:r>
              <a:rPr sz="125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스타트업의</a:t>
            </a:r>
            <a:r>
              <a:rPr sz="125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55" dirty="0">
                <a:solidFill>
                  <a:srgbClr val="545454"/>
                </a:solidFill>
                <a:latin typeface="Liberation Sans"/>
                <a:cs typeface="Liberation Sans"/>
              </a:rPr>
              <a:t>91%</a:t>
            </a:r>
            <a:r>
              <a:rPr sz="1250" spc="-55" dirty="0">
                <a:solidFill>
                  <a:srgbClr val="545454"/>
                </a:solidFill>
                <a:latin typeface="Dotum"/>
                <a:cs typeface="Dotum"/>
              </a:rPr>
              <a:t>가</a:t>
            </a:r>
            <a:r>
              <a:rPr sz="125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초기부터</a:t>
            </a:r>
            <a:r>
              <a:rPr sz="125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50" dirty="0">
                <a:solidFill>
                  <a:srgbClr val="545454"/>
                </a:solidFill>
                <a:latin typeface="Dotum"/>
                <a:cs typeface="Dotum"/>
              </a:rPr>
              <a:t>글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로벌</a:t>
            </a:r>
            <a:r>
              <a:rPr sz="125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서비스</a:t>
            </a:r>
            <a:r>
              <a:rPr sz="125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진출이</a:t>
            </a:r>
            <a:r>
              <a:rPr sz="125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용이해져</a:t>
            </a:r>
            <a:r>
              <a:rPr sz="125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시장</a:t>
            </a:r>
            <a:r>
              <a:rPr sz="125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확장</a:t>
            </a:r>
            <a:r>
              <a:rPr sz="125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170" dirty="0">
                <a:solidFill>
                  <a:srgbClr val="545454"/>
                </a:solidFill>
                <a:latin typeface="Dotum"/>
                <a:cs typeface="Dotum"/>
              </a:rPr>
              <a:t>기회가 </a:t>
            </a:r>
            <a:r>
              <a:rPr sz="1250" spc="-225" dirty="0">
                <a:solidFill>
                  <a:srgbClr val="545454"/>
                </a:solidFill>
                <a:latin typeface="Dotum"/>
                <a:cs typeface="Dotum"/>
              </a:rPr>
              <a:t>증가했다고</a:t>
            </a:r>
            <a:r>
              <a:rPr sz="125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50" spc="-45" dirty="0">
                <a:solidFill>
                  <a:srgbClr val="545454"/>
                </a:solidFill>
                <a:latin typeface="Dotum"/>
                <a:cs typeface="Dotum"/>
              </a:rPr>
              <a:t>응답했습니다</a:t>
            </a:r>
            <a:r>
              <a:rPr sz="1100" spc="-45" dirty="0">
                <a:solidFill>
                  <a:srgbClr val="545454"/>
                </a:solidFill>
                <a:latin typeface="Liberation Sans"/>
                <a:cs typeface="Liberation Sans"/>
              </a:rPr>
              <a:t>.</a:t>
            </a:r>
            <a:endParaRPr sz="11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1030173"/>
            <a:ext cx="8051800" cy="9637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230" dirty="0" err="1">
                <a:latin typeface="돋움" panose="020B0600000101010101" pitchFamily="50" charset="-127"/>
                <a:ea typeface="돋움" panose="020B0600000101010101" pitchFamily="50" charset="-127"/>
              </a:rPr>
              <a:t>클라우드</a:t>
            </a:r>
            <a:r>
              <a:rPr lang="ko-KR" altLang="en-US" spc="-1230" dirty="0">
                <a:latin typeface="돋움" panose="020B0600000101010101" pitchFamily="50" charset="-127"/>
                <a:ea typeface="돋움" panose="020B0600000101010101" pitchFamily="50" charset="-127"/>
              </a:rPr>
              <a:t>  도입 고려사항</a:t>
            </a:r>
            <a:endParaRPr spc="-1265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849" y="3371850"/>
            <a:ext cx="160801" cy="1711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894" y="4220765"/>
            <a:ext cx="216488" cy="1500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1524" y="4819649"/>
            <a:ext cx="171449" cy="171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3984" y="5429249"/>
            <a:ext cx="98550" cy="1714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8800" y="2301194"/>
            <a:ext cx="5539105" cy="35852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7780" algn="just">
              <a:lnSpc>
                <a:spcPct val="120400"/>
              </a:lnSpc>
              <a:spcBef>
                <a:spcPts val="7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컴퓨팅의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수많은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이점에도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불구하고</a:t>
            </a:r>
            <a:r>
              <a:rPr sz="1200" spc="-21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도입할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때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고려해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할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여러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가지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잠재적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위험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요소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존재합니다</a:t>
            </a:r>
            <a:r>
              <a:rPr sz="1200" spc="-21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이러한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단점을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인지하고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대응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전략을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마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련하는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것이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중요합니다</a:t>
            </a:r>
            <a:r>
              <a:rPr sz="1200" spc="-21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488315" marR="5080" algn="just">
              <a:lnSpc>
                <a:spcPct val="111100"/>
              </a:lnSpc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보안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규정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175" dirty="0">
                <a:solidFill>
                  <a:srgbClr val="4F37A6"/>
                </a:solidFill>
                <a:latin typeface="Dotum"/>
                <a:cs typeface="Dotum"/>
              </a:rPr>
              <a:t>준수</a:t>
            </a:r>
            <a:r>
              <a:rPr sz="1200" spc="-175" dirty="0">
                <a:latin typeface="Liberation Sans"/>
                <a:cs typeface="Liberation Sans"/>
              </a:rPr>
              <a:t>:</a:t>
            </a:r>
            <a:r>
              <a:rPr sz="120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데이터가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외부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공급자에게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저장되므로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데이터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175" dirty="0">
                <a:latin typeface="Dotum"/>
                <a:cs typeface="Dotum"/>
              </a:rPr>
              <a:t>유출</a:t>
            </a:r>
            <a:r>
              <a:rPr sz="1200" spc="-175" dirty="0">
                <a:latin typeface="Liberation Sans"/>
                <a:cs typeface="Liberation Sans"/>
              </a:rPr>
              <a:t>,</a:t>
            </a:r>
            <a:r>
              <a:rPr sz="120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규제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위반</a:t>
            </a:r>
            <a:r>
              <a:rPr sz="1350" spc="-9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위험이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15" dirty="0">
                <a:latin typeface="Dotum"/>
                <a:cs typeface="Dotum"/>
              </a:rPr>
              <a:t>증가합니다</a:t>
            </a:r>
            <a:r>
              <a:rPr sz="1200" spc="-215" dirty="0">
                <a:latin typeface="Liberation Sans"/>
                <a:cs typeface="Liberation Sans"/>
              </a:rPr>
              <a:t>.</a:t>
            </a:r>
            <a:r>
              <a:rPr sz="120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특히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175" dirty="0">
                <a:latin typeface="Dotum"/>
                <a:cs typeface="Dotum"/>
              </a:rPr>
              <a:t>금융</a:t>
            </a:r>
            <a:r>
              <a:rPr sz="1200" spc="-175" dirty="0">
                <a:latin typeface="Liberation Sans"/>
                <a:cs typeface="Liberation Sans"/>
              </a:rPr>
              <a:t>,</a:t>
            </a:r>
            <a:r>
              <a:rPr sz="120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의료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분야의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스타트업은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규제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준수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여부를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면밀히</a:t>
            </a:r>
            <a:r>
              <a:rPr sz="1350" spc="-9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검토해야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195" dirty="0">
                <a:latin typeface="Dotum"/>
                <a:cs typeface="Dotum"/>
              </a:rPr>
              <a:t>합니다</a:t>
            </a:r>
            <a:r>
              <a:rPr sz="1200" spc="-195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512445" marR="23495" algn="just">
              <a:lnSpc>
                <a:spcPct val="111100"/>
              </a:lnSpc>
              <a:spcBef>
                <a:spcPts val="1200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인터넷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195" dirty="0">
                <a:solidFill>
                  <a:srgbClr val="4F37A6"/>
                </a:solidFill>
                <a:latin typeface="Dotum"/>
                <a:cs typeface="Dotum"/>
              </a:rPr>
              <a:t>의존성</a:t>
            </a:r>
            <a:r>
              <a:rPr sz="1200" spc="-195" dirty="0">
                <a:latin typeface="Liberation Sans"/>
                <a:cs typeface="Liberation Sans"/>
              </a:rPr>
              <a:t>:</a:t>
            </a:r>
            <a:r>
              <a:rPr sz="120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인터넷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연결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장애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시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서비스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접근이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25" dirty="0">
                <a:latin typeface="Dotum"/>
                <a:cs typeface="Dotum"/>
              </a:rPr>
              <a:t>불가능합니다</a:t>
            </a:r>
            <a:r>
              <a:rPr sz="1200" spc="-225" dirty="0">
                <a:latin typeface="Liberation Sans"/>
                <a:cs typeface="Liberation Sans"/>
              </a:rPr>
              <a:t>.</a:t>
            </a:r>
            <a:r>
              <a:rPr sz="120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대역폭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제한은</a:t>
            </a:r>
            <a:r>
              <a:rPr sz="1350" spc="-9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대용량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데이터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처리가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필요한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애플리케이션에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병목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현상을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일으킬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수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10" dirty="0">
                <a:latin typeface="Dotum"/>
                <a:cs typeface="Dotum"/>
              </a:rPr>
              <a:t>있습니다</a:t>
            </a:r>
            <a:r>
              <a:rPr sz="1200" spc="-2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488315" marR="89535" algn="just">
              <a:lnSpc>
                <a:spcPct val="111100"/>
              </a:lnSpc>
              <a:spcBef>
                <a:spcPts val="1200"/>
              </a:spcBef>
            </a:pPr>
            <a:r>
              <a:rPr sz="1350" spc="-390" dirty="0">
                <a:solidFill>
                  <a:srgbClr val="4F37A6"/>
                </a:solidFill>
                <a:latin typeface="Dotum"/>
                <a:cs typeface="Dotum"/>
              </a:rPr>
              <a:t>제어권</a:t>
            </a:r>
            <a:r>
              <a:rPr sz="1350" spc="27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25" dirty="0">
                <a:solidFill>
                  <a:srgbClr val="4F37A6"/>
                </a:solidFill>
                <a:latin typeface="Dotum"/>
                <a:cs typeface="Dotum"/>
              </a:rPr>
              <a:t>제한</a:t>
            </a:r>
            <a:r>
              <a:rPr sz="1200" spc="-225" dirty="0">
                <a:latin typeface="Liberation Sans"/>
                <a:cs typeface="Liberation Sans"/>
              </a:rPr>
              <a:t>:</a:t>
            </a:r>
            <a:r>
              <a:rPr sz="1200" spc="140" dirty="0">
                <a:latin typeface="Liberation Sans"/>
                <a:cs typeface="Liberation Sans"/>
              </a:rPr>
              <a:t> </a:t>
            </a:r>
            <a:r>
              <a:rPr sz="1350" spc="-390" dirty="0">
                <a:latin typeface="Dotum"/>
                <a:cs typeface="Dotum"/>
              </a:rPr>
              <a:t>물리적</a:t>
            </a:r>
            <a:r>
              <a:rPr sz="1350" spc="280" dirty="0">
                <a:latin typeface="Dotum"/>
                <a:cs typeface="Dotum"/>
              </a:rPr>
              <a:t> </a:t>
            </a:r>
            <a:r>
              <a:rPr sz="1350" spc="-345" dirty="0">
                <a:latin typeface="Dotum"/>
                <a:cs typeface="Dotum"/>
              </a:rPr>
              <a:t>인프라에</a:t>
            </a:r>
            <a:r>
              <a:rPr sz="1350" spc="229" dirty="0">
                <a:latin typeface="Dotum"/>
                <a:cs typeface="Dotum"/>
              </a:rPr>
              <a:t> </a:t>
            </a:r>
            <a:r>
              <a:rPr sz="1350" spc="-530" dirty="0">
                <a:latin typeface="Dotum"/>
                <a:cs typeface="Dotum"/>
              </a:rPr>
              <a:t>대한</a:t>
            </a:r>
            <a:r>
              <a:rPr sz="1350" spc="420" dirty="0">
                <a:latin typeface="Dotum"/>
                <a:cs typeface="Dotum"/>
              </a:rPr>
              <a:t> </a:t>
            </a:r>
            <a:r>
              <a:rPr sz="1350" spc="-530" dirty="0">
                <a:latin typeface="Dotum"/>
                <a:cs typeface="Dotum"/>
              </a:rPr>
              <a:t>직접</a:t>
            </a:r>
            <a:r>
              <a:rPr sz="1350" spc="415" dirty="0">
                <a:latin typeface="Dotum"/>
                <a:cs typeface="Dotum"/>
              </a:rPr>
              <a:t> </a:t>
            </a:r>
            <a:r>
              <a:rPr sz="1350" spc="-390" dirty="0">
                <a:latin typeface="Dotum"/>
                <a:cs typeface="Dotum"/>
              </a:rPr>
              <a:t>제어가</a:t>
            </a:r>
            <a:r>
              <a:rPr sz="1350" spc="280" dirty="0">
                <a:latin typeface="Dotum"/>
                <a:cs typeface="Dotum"/>
              </a:rPr>
              <a:t> </a:t>
            </a:r>
            <a:r>
              <a:rPr sz="1350" spc="-250" dirty="0">
                <a:latin typeface="Dotum"/>
                <a:cs typeface="Dotum"/>
              </a:rPr>
              <a:t>불가능하며</a:t>
            </a:r>
            <a:r>
              <a:rPr sz="1200" spc="-250" dirty="0">
                <a:latin typeface="Liberation Sans"/>
                <a:cs typeface="Liberation Sans"/>
              </a:rPr>
              <a:t>,</a:t>
            </a:r>
            <a:r>
              <a:rPr sz="1200" spc="235" dirty="0">
                <a:latin typeface="Liberation Sans"/>
                <a:cs typeface="Liberation Sans"/>
              </a:rPr>
              <a:t> </a:t>
            </a:r>
            <a:r>
              <a:rPr sz="1350" spc="-345" dirty="0">
                <a:latin typeface="Dotum"/>
                <a:cs typeface="Dotum"/>
              </a:rPr>
              <a:t>클라우드</a:t>
            </a:r>
            <a:r>
              <a:rPr sz="1350" spc="250" dirty="0">
                <a:latin typeface="Dotum"/>
                <a:cs typeface="Dotum"/>
              </a:rPr>
              <a:t> </a:t>
            </a:r>
            <a:r>
              <a:rPr sz="1350" spc="-280" dirty="0">
                <a:latin typeface="Dotum"/>
                <a:cs typeface="Dotum"/>
              </a:rPr>
              <a:t>공급자의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정책이나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서비스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변경에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영향을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받을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수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10" dirty="0">
                <a:latin typeface="Dotum"/>
                <a:cs typeface="Dotum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488315" marR="5080" algn="just">
              <a:lnSpc>
                <a:spcPct val="111100"/>
              </a:lnSpc>
              <a:spcBef>
                <a:spcPts val="1200"/>
              </a:spcBef>
            </a:pPr>
            <a:r>
              <a:rPr sz="1350" spc="-390" dirty="0">
                <a:solidFill>
                  <a:srgbClr val="4F37A6"/>
                </a:solidFill>
                <a:latin typeface="Dotum"/>
                <a:cs typeface="Dotum"/>
              </a:rPr>
              <a:t>예상치</a:t>
            </a:r>
            <a:r>
              <a:rPr sz="1350" spc="27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530" dirty="0">
                <a:solidFill>
                  <a:srgbClr val="4F37A6"/>
                </a:solidFill>
                <a:latin typeface="Dotum"/>
                <a:cs typeface="Dotum"/>
              </a:rPr>
              <a:t>못한</a:t>
            </a:r>
            <a:r>
              <a:rPr sz="1350" spc="4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25" dirty="0">
                <a:solidFill>
                  <a:srgbClr val="4F37A6"/>
                </a:solidFill>
                <a:latin typeface="Dotum"/>
                <a:cs typeface="Dotum"/>
              </a:rPr>
              <a:t>비용</a:t>
            </a:r>
            <a:r>
              <a:rPr sz="1200" spc="-225" dirty="0">
                <a:latin typeface="Liberation Sans"/>
                <a:cs typeface="Liberation Sans"/>
              </a:rPr>
              <a:t>:</a:t>
            </a:r>
            <a:r>
              <a:rPr sz="1200" spc="140" dirty="0">
                <a:latin typeface="Liberation Sans"/>
                <a:cs typeface="Liberation Sans"/>
              </a:rPr>
              <a:t> </a:t>
            </a:r>
            <a:r>
              <a:rPr sz="1350" spc="-530" dirty="0">
                <a:latin typeface="Dotum"/>
                <a:cs typeface="Dotum"/>
              </a:rPr>
              <a:t>초기</a:t>
            </a:r>
            <a:r>
              <a:rPr sz="1350" spc="415" dirty="0">
                <a:latin typeface="Dotum"/>
                <a:cs typeface="Dotum"/>
              </a:rPr>
              <a:t> </a:t>
            </a:r>
            <a:r>
              <a:rPr sz="1350" spc="-390" dirty="0">
                <a:latin typeface="Dotum"/>
                <a:cs typeface="Dotum"/>
              </a:rPr>
              <a:t>비용은</a:t>
            </a:r>
            <a:r>
              <a:rPr sz="1350" spc="280" dirty="0">
                <a:latin typeface="Dotum"/>
                <a:cs typeface="Dotum"/>
              </a:rPr>
              <a:t> </a:t>
            </a:r>
            <a:r>
              <a:rPr sz="1350" spc="-235" dirty="0">
                <a:latin typeface="Dotum"/>
                <a:cs typeface="Dotum"/>
              </a:rPr>
              <a:t>낮지만</a:t>
            </a:r>
            <a:r>
              <a:rPr sz="1200" spc="-235" dirty="0">
                <a:latin typeface="Liberation Sans"/>
                <a:cs typeface="Liberation Sans"/>
              </a:rPr>
              <a:t>,</a:t>
            </a:r>
            <a:r>
              <a:rPr sz="1200" spc="165" dirty="0">
                <a:latin typeface="Liberation Sans"/>
                <a:cs typeface="Liberation Sans"/>
              </a:rPr>
              <a:t> </a:t>
            </a:r>
            <a:r>
              <a:rPr sz="1350" spc="-390" dirty="0">
                <a:latin typeface="Dotum"/>
                <a:cs typeface="Dotum"/>
              </a:rPr>
              <a:t>잘못된</a:t>
            </a:r>
            <a:r>
              <a:rPr sz="1350" spc="280" dirty="0">
                <a:latin typeface="Dotum"/>
                <a:cs typeface="Dotum"/>
              </a:rPr>
              <a:t> </a:t>
            </a:r>
            <a:r>
              <a:rPr sz="1350" spc="-345" dirty="0">
                <a:latin typeface="Dotum"/>
                <a:cs typeface="Dotum"/>
              </a:rPr>
              <a:t>구성이나</a:t>
            </a:r>
            <a:r>
              <a:rPr sz="1350" spc="285" dirty="0">
                <a:latin typeface="Dotum"/>
                <a:cs typeface="Dotum"/>
              </a:rPr>
              <a:t> </a:t>
            </a:r>
            <a:r>
              <a:rPr sz="1350" spc="-530" dirty="0">
                <a:latin typeface="Dotum"/>
                <a:cs typeface="Dotum"/>
              </a:rPr>
              <a:t>자원</a:t>
            </a:r>
            <a:r>
              <a:rPr sz="1350" spc="420" dirty="0">
                <a:latin typeface="Dotum"/>
                <a:cs typeface="Dotum"/>
              </a:rPr>
              <a:t> </a:t>
            </a:r>
            <a:r>
              <a:rPr sz="1350" spc="-530" dirty="0">
                <a:latin typeface="Dotum"/>
                <a:cs typeface="Dotum"/>
              </a:rPr>
              <a:t>관리</a:t>
            </a:r>
            <a:r>
              <a:rPr sz="1350" spc="415" dirty="0">
                <a:latin typeface="Dotum"/>
                <a:cs typeface="Dotum"/>
              </a:rPr>
              <a:t> </a:t>
            </a:r>
            <a:r>
              <a:rPr sz="1350" spc="-390" dirty="0">
                <a:latin typeface="Dotum"/>
                <a:cs typeface="Dotum"/>
              </a:rPr>
              <a:t>부재로</a:t>
            </a:r>
            <a:r>
              <a:rPr sz="1350" spc="285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장기적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으로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예상보다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높은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비용이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발생할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수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10" dirty="0">
                <a:latin typeface="Dotum"/>
                <a:cs typeface="Dotum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20000" y="1619249"/>
            <a:ext cx="3619500" cy="3619500"/>
          </a:xfrm>
          <a:custGeom>
            <a:avLst/>
            <a:gdLst/>
            <a:ahLst/>
            <a:cxnLst/>
            <a:rect l="l" t="t" r="r" b="b"/>
            <a:pathLst>
              <a:path w="3619500" h="3619500">
                <a:moveTo>
                  <a:pt x="1809749" y="3619499"/>
                </a:moveTo>
                <a:lnTo>
                  <a:pt x="1765336" y="3618954"/>
                </a:lnTo>
                <a:lnTo>
                  <a:pt x="1720949" y="3617319"/>
                </a:lnTo>
                <a:lnTo>
                  <a:pt x="1676616" y="3614595"/>
                </a:lnTo>
                <a:lnTo>
                  <a:pt x="1632363" y="3610785"/>
                </a:lnTo>
                <a:lnTo>
                  <a:pt x="1588217" y="3605889"/>
                </a:lnTo>
                <a:lnTo>
                  <a:pt x="1544204" y="3599911"/>
                </a:lnTo>
                <a:lnTo>
                  <a:pt x="1500351" y="3592855"/>
                </a:lnTo>
                <a:lnTo>
                  <a:pt x="1456685" y="3584725"/>
                </a:lnTo>
                <a:lnTo>
                  <a:pt x="1413231" y="3575526"/>
                </a:lnTo>
                <a:lnTo>
                  <a:pt x="1370016" y="3565263"/>
                </a:lnTo>
                <a:lnTo>
                  <a:pt x="1327066" y="3553943"/>
                </a:lnTo>
                <a:lnTo>
                  <a:pt x="1284407" y="3541572"/>
                </a:lnTo>
                <a:lnTo>
                  <a:pt x="1242064" y="3528158"/>
                </a:lnTo>
                <a:lnTo>
                  <a:pt x="1200063" y="3513708"/>
                </a:lnTo>
                <a:lnTo>
                  <a:pt x="1158429" y="3498233"/>
                </a:lnTo>
                <a:lnTo>
                  <a:pt x="1117188" y="3481740"/>
                </a:lnTo>
                <a:lnTo>
                  <a:pt x="1076364" y="3464240"/>
                </a:lnTo>
                <a:lnTo>
                  <a:pt x="1035982" y="3445743"/>
                </a:lnTo>
                <a:lnTo>
                  <a:pt x="996065" y="3426261"/>
                </a:lnTo>
                <a:lnTo>
                  <a:pt x="956639" y="3405806"/>
                </a:lnTo>
                <a:lnTo>
                  <a:pt x="917727" y="3384388"/>
                </a:lnTo>
                <a:lnTo>
                  <a:pt x="879352" y="3362023"/>
                </a:lnTo>
                <a:lnTo>
                  <a:pt x="841537" y="3338722"/>
                </a:lnTo>
                <a:lnTo>
                  <a:pt x="804306" y="3314501"/>
                </a:lnTo>
                <a:lnTo>
                  <a:pt x="767680" y="3289373"/>
                </a:lnTo>
                <a:lnTo>
                  <a:pt x="731683" y="3263354"/>
                </a:lnTo>
                <a:lnTo>
                  <a:pt x="696334" y="3236459"/>
                </a:lnTo>
                <a:lnTo>
                  <a:pt x="661656" y="3208705"/>
                </a:lnTo>
                <a:lnTo>
                  <a:pt x="627670" y="3180108"/>
                </a:lnTo>
                <a:lnTo>
                  <a:pt x="594396" y="3150685"/>
                </a:lnTo>
                <a:lnTo>
                  <a:pt x="561853" y="3120455"/>
                </a:lnTo>
                <a:lnTo>
                  <a:pt x="530063" y="3089435"/>
                </a:lnTo>
                <a:lnTo>
                  <a:pt x="499043" y="3057645"/>
                </a:lnTo>
                <a:lnTo>
                  <a:pt x="468813" y="3025103"/>
                </a:lnTo>
                <a:lnTo>
                  <a:pt x="439391" y="2991829"/>
                </a:lnTo>
                <a:lnTo>
                  <a:pt x="410794" y="2957843"/>
                </a:lnTo>
                <a:lnTo>
                  <a:pt x="383039" y="2923165"/>
                </a:lnTo>
                <a:lnTo>
                  <a:pt x="356145" y="2887816"/>
                </a:lnTo>
                <a:lnTo>
                  <a:pt x="330125" y="2851818"/>
                </a:lnTo>
                <a:lnTo>
                  <a:pt x="304997" y="2815192"/>
                </a:lnTo>
                <a:lnTo>
                  <a:pt x="280776" y="2777961"/>
                </a:lnTo>
                <a:lnTo>
                  <a:pt x="257475" y="2740146"/>
                </a:lnTo>
                <a:lnTo>
                  <a:pt x="235109" y="2701772"/>
                </a:lnTo>
                <a:lnTo>
                  <a:pt x="213692" y="2662859"/>
                </a:lnTo>
                <a:lnTo>
                  <a:pt x="193237" y="2623433"/>
                </a:lnTo>
                <a:lnTo>
                  <a:pt x="173755" y="2583517"/>
                </a:lnTo>
                <a:lnTo>
                  <a:pt x="155258" y="2543134"/>
                </a:lnTo>
                <a:lnTo>
                  <a:pt x="137758" y="2502310"/>
                </a:lnTo>
                <a:lnTo>
                  <a:pt x="121266" y="2461069"/>
                </a:lnTo>
                <a:lnTo>
                  <a:pt x="105790" y="2419435"/>
                </a:lnTo>
                <a:lnTo>
                  <a:pt x="91341" y="2377435"/>
                </a:lnTo>
                <a:lnTo>
                  <a:pt x="77927" y="2335092"/>
                </a:lnTo>
                <a:lnTo>
                  <a:pt x="65556" y="2292433"/>
                </a:lnTo>
                <a:lnTo>
                  <a:pt x="54235" y="2249482"/>
                </a:lnTo>
                <a:lnTo>
                  <a:pt x="43972" y="2206268"/>
                </a:lnTo>
                <a:lnTo>
                  <a:pt x="34773" y="2162814"/>
                </a:lnTo>
                <a:lnTo>
                  <a:pt x="26643" y="2119147"/>
                </a:lnTo>
                <a:lnTo>
                  <a:pt x="19587" y="2075294"/>
                </a:lnTo>
                <a:lnTo>
                  <a:pt x="13610" y="2031282"/>
                </a:lnTo>
                <a:lnTo>
                  <a:pt x="8714" y="1987136"/>
                </a:lnTo>
                <a:lnTo>
                  <a:pt x="4903" y="1942883"/>
                </a:lnTo>
                <a:lnTo>
                  <a:pt x="2179" y="1898549"/>
                </a:lnTo>
                <a:lnTo>
                  <a:pt x="544" y="1854163"/>
                </a:lnTo>
                <a:lnTo>
                  <a:pt x="0" y="1809749"/>
                </a:lnTo>
                <a:lnTo>
                  <a:pt x="136" y="1787539"/>
                </a:lnTo>
                <a:lnTo>
                  <a:pt x="1226" y="1743139"/>
                </a:lnTo>
                <a:lnTo>
                  <a:pt x="3405" y="1698773"/>
                </a:lnTo>
                <a:lnTo>
                  <a:pt x="6673" y="1654480"/>
                </a:lnTo>
                <a:lnTo>
                  <a:pt x="11026" y="1610273"/>
                </a:lnTo>
                <a:lnTo>
                  <a:pt x="16463" y="1566194"/>
                </a:lnTo>
                <a:lnTo>
                  <a:pt x="22981" y="1522254"/>
                </a:lnTo>
                <a:lnTo>
                  <a:pt x="30574" y="1478495"/>
                </a:lnTo>
                <a:lnTo>
                  <a:pt x="39240" y="1434928"/>
                </a:lnTo>
                <a:lnTo>
                  <a:pt x="48971" y="1391594"/>
                </a:lnTo>
                <a:lnTo>
                  <a:pt x="59764" y="1348505"/>
                </a:lnTo>
                <a:lnTo>
                  <a:pt x="71610" y="1305700"/>
                </a:lnTo>
                <a:lnTo>
                  <a:pt x="84504" y="1263193"/>
                </a:lnTo>
                <a:lnTo>
                  <a:pt x="98436" y="1221021"/>
                </a:lnTo>
                <a:lnTo>
                  <a:pt x="113401" y="1179197"/>
                </a:lnTo>
                <a:lnTo>
                  <a:pt x="129385" y="1137760"/>
                </a:lnTo>
                <a:lnTo>
                  <a:pt x="146384" y="1096721"/>
                </a:lnTo>
                <a:lnTo>
                  <a:pt x="164382" y="1056117"/>
                </a:lnTo>
                <a:lnTo>
                  <a:pt x="183374" y="1015962"/>
                </a:lnTo>
                <a:lnTo>
                  <a:pt x="203343" y="976291"/>
                </a:lnTo>
                <a:lnTo>
                  <a:pt x="224282" y="937116"/>
                </a:lnTo>
                <a:lnTo>
                  <a:pt x="246174" y="898472"/>
                </a:lnTo>
                <a:lnTo>
                  <a:pt x="269010" y="860372"/>
                </a:lnTo>
                <a:lnTo>
                  <a:pt x="292771" y="822849"/>
                </a:lnTo>
                <a:lnTo>
                  <a:pt x="317450" y="785915"/>
                </a:lnTo>
                <a:lnTo>
                  <a:pt x="343024" y="749603"/>
                </a:lnTo>
                <a:lnTo>
                  <a:pt x="369485" y="713924"/>
                </a:lnTo>
                <a:lnTo>
                  <a:pt x="396809" y="678911"/>
                </a:lnTo>
                <a:lnTo>
                  <a:pt x="424989" y="644574"/>
                </a:lnTo>
                <a:lnTo>
                  <a:pt x="453999" y="610944"/>
                </a:lnTo>
                <a:lnTo>
                  <a:pt x="483829" y="578030"/>
                </a:lnTo>
                <a:lnTo>
                  <a:pt x="514454" y="545864"/>
                </a:lnTo>
                <a:lnTo>
                  <a:pt x="545864" y="514454"/>
                </a:lnTo>
                <a:lnTo>
                  <a:pt x="578030" y="483829"/>
                </a:lnTo>
                <a:lnTo>
                  <a:pt x="610944" y="453999"/>
                </a:lnTo>
                <a:lnTo>
                  <a:pt x="644574" y="424989"/>
                </a:lnTo>
                <a:lnTo>
                  <a:pt x="678911" y="396809"/>
                </a:lnTo>
                <a:lnTo>
                  <a:pt x="713924" y="369485"/>
                </a:lnTo>
                <a:lnTo>
                  <a:pt x="749603" y="343023"/>
                </a:lnTo>
                <a:lnTo>
                  <a:pt x="785915" y="317450"/>
                </a:lnTo>
                <a:lnTo>
                  <a:pt x="822849" y="292771"/>
                </a:lnTo>
                <a:lnTo>
                  <a:pt x="860372" y="269010"/>
                </a:lnTo>
                <a:lnTo>
                  <a:pt x="898472" y="246174"/>
                </a:lnTo>
                <a:lnTo>
                  <a:pt x="937116" y="224282"/>
                </a:lnTo>
                <a:lnTo>
                  <a:pt x="976291" y="203343"/>
                </a:lnTo>
                <a:lnTo>
                  <a:pt x="1015962" y="183374"/>
                </a:lnTo>
                <a:lnTo>
                  <a:pt x="1056117" y="164382"/>
                </a:lnTo>
                <a:lnTo>
                  <a:pt x="1096721" y="146384"/>
                </a:lnTo>
                <a:lnTo>
                  <a:pt x="1137760" y="129385"/>
                </a:lnTo>
                <a:lnTo>
                  <a:pt x="1179197" y="113401"/>
                </a:lnTo>
                <a:lnTo>
                  <a:pt x="1221021" y="98436"/>
                </a:lnTo>
                <a:lnTo>
                  <a:pt x="1263192" y="84504"/>
                </a:lnTo>
                <a:lnTo>
                  <a:pt x="1305700" y="71610"/>
                </a:lnTo>
                <a:lnTo>
                  <a:pt x="1348505" y="59764"/>
                </a:lnTo>
                <a:lnTo>
                  <a:pt x="1391594" y="48971"/>
                </a:lnTo>
                <a:lnTo>
                  <a:pt x="1434928" y="39240"/>
                </a:lnTo>
                <a:lnTo>
                  <a:pt x="1478495" y="30574"/>
                </a:lnTo>
                <a:lnTo>
                  <a:pt x="1522254" y="22981"/>
                </a:lnTo>
                <a:lnTo>
                  <a:pt x="1566194" y="16463"/>
                </a:lnTo>
                <a:lnTo>
                  <a:pt x="1610273" y="11026"/>
                </a:lnTo>
                <a:lnTo>
                  <a:pt x="1654479" y="6673"/>
                </a:lnTo>
                <a:lnTo>
                  <a:pt x="1698773" y="3405"/>
                </a:lnTo>
                <a:lnTo>
                  <a:pt x="1743139" y="1226"/>
                </a:lnTo>
                <a:lnTo>
                  <a:pt x="1787539" y="136"/>
                </a:lnTo>
                <a:lnTo>
                  <a:pt x="1809749" y="0"/>
                </a:lnTo>
                <a:lnTo>
                  <a:pt x="1831959" y="136"/>
                </a:lnTo>
                <a:lnTo>
                  <a:pt x="1876359" y="1226"/>
                </a:lnTo>
                <a:lnTo>
                  <a:pt x="1920726" y="3405"/>
                </a:lnTo>
                <a:lnTo>
                  <a:pt x="1965019" y="6673"/>
                </a:lnTo>
                <a:lnTo>
                  <a:pt x="2009226" y="11026"/>
                </a:lnTo>
                <a:lnTo>
                  <a:pt x="2053305" y="16463"/>
                </a:lnTo>
                <a:lnTo>
                  <a:pt x="2097244" y="22981"/>
                </a:lnTo>
                <a:lnTo>
                  <a:pt x="2141004" y="30574"/>
                </a:lnTo>
                <a:lnTo>
                  <a:pt x="2184571" y="39240"/>
                </a:lnTo>
                <a:lnTo>
                  <a:pt x="2227905" y="48971"/>
                </a:lnTo>
                <a:lnTo>
                  <a:pt x="2270994" y="59764"/>
                </a:lnTo>
                <a:lnTo>
                  <a:pt x="2313799" y="71610"/>
                </a:lnTo>
                <a:lnTo>
                  <a:pt x="2356306" y="84504"/>
                </a:lnTo>
                <a:lnTo>
                  <a:pt x="2398478" y="98436"/>
                </a:lnTo>
                <a:lnTo>
                  <a:pt x="2440301" y="113401"/>
                </a:lnTo>
                <a:lnTo>
                  <a:pt x="2481739" y="129385"/>
                </a:lnTo>
                <a:lnTo>
                  <a:pt x="2522777" y="146384"/>
                </a:lnTo>
                <a:lnTo>
                  <a:pt x="2563381" y="164382"/>
                </a:lnTo>
                <a:lnTo>
                  <a:pt x="2603536" y="183374"/>
                </a:lnTo>
                <a:lnTo>
                  <a:pt x="2643207" y="203343"/>
                </a:lnTo>
                <a:lnTo>
                  <a:pt x="2682382" y="224282"/>
                </a:lnTo>
                <a:lnTo>
                  <a:pt x="2721026" y="246174"/>
                </a:lnTo>
                <a:lnTo>
                  <a:pt x="2759126" y="269010"/>
                </a:lnTo>
                <a:lnTo>
                  <a:pt x="2796649" y="292771"/>
                </a:lnTo>
                <a:lnTo>
                  <a:pt x="2833583" y="317450"/>
                </a:lnTo>
                <a:lnTo>
                  <a:pt x="2869895" y="343024"/>
                </a:lnTo>
                <a:lnTo>
                  <a:pt x="2905574" y="369485"/>
                </a:lnTo>
                <a:lnTo>
                  <a:pt x="2940587" y="396809"/>
                </a:lnTo>
                <a:lnTo>
                  <a:pt x="2974924" y="424989"/>
                </a:lnTo>
                <a:lnTo>
                  <a:pt x="3008555" y="453999"/>
                </a:lnTo>
                <a:lnTo>
                  <a:pt x="3041468" y="483829"/>
                </a:lnTo>
                <a:lnTo>
                  <a:pt x="3073634" y="514454"/>
                </a:lnTo>
                <a:lnTo>
                  <a:pt x="3105044" y="545864"/>
                </a:lnTo>
                <a:lnTo>
                  <a:pt x="3135669" y="578030"/>
                </a:lnTo>
                <a:lnTo>
                  <a:pt x="3165500" y="610944"/>
                </a:lnTo>
                <a:lnTo>
                  <a:pt x="3194509" y="644574"/>
                </a:lnTo>
                <a:lnTo>
                  <a:pt x="3222689" y="678911"/>
                </a:lnTo>
                <a:lnTo>
                  <a:pt x="3250013" y="713924"/>
                </a:lnTo>
                <a:lnTo>
                  <a:pt x="3276474" y="749603"/>
                </a:lnTo>
                <a:lnTo>
                  <a:pt x="3302048" y="785915"/>
                </a:lnTo>
                <a:lnTo>
                  <a:pt x="3326726" y="822849"/>
                </a:lnTo>
                <a:lnTo>
                  <a:pt x="3350487" y="860372"/>
                </a:lnTo>
                <a:lnTo>
                  <a:pt x="3373324" y="898472"/>
                </a:lnTo>
                <a:lnTo>
                  <a:pt x="3395216" y="937116"/>
                </a:lnTo>
                <a:lnTo>
                  <a:pt x="3416155" y="976291"/>
                </a:lnTo>
                <a:lnTo>
                  <a:pt x="3436124" y="1015962"/>
                </a:lnTo>
                <a:lnTo>
                  <a:pt x="3455116" y="1056117"/>
                </a:lnTo>
                <a:lnTo>
                  <a:pt x="3473114" y="1096721"/>
                </a:lnTo>
                <a:lnTo>
                  <a:pt x="3490113" y="1137760"/>
                </a:lnTo>
                <a:lnTo>
                  <a:pt x="3506097" y="1179197"/>
                </a:lnTo>
                <a:lnTo>
                  <a:pt x="3521062" y="1221021"/>
                </a:lnTo>
                <a:lnTo>
                  <a:pt x="3534994" y="1263192"/>
                </a:lnTo>
                <a:lnTo>
                  <a:pt x="3547889" y="1305700"/>
                </a:lnTo>
                <a:lnTo>
                  <a:pt x="3559734" y="1348505"/>
                </a:lnTo>
                <a:lnTo>
                  <a:pt x="3570528" y="1391594"/>
                </a:lnTo>
                <a:lnTo>
                  <a:pt x="3580259" y="1434928"/>
                </a:lnTo>
                <a:lnTo>
                  <a:pt x="3588924" y="1478495"/>
                </a:lnTo>
                <a:lnTo>
                  <a:pt x="3596517" y="1522254"/>
                </a:lnTo>
                <a:lnTo>
                  <a:pt x="3603035" y="1566194"/>
                </a:lnTo>
                <a:lnTo>
                  <a:pt x="3608472" y="1610273"/>
                </a:lnTo>
                <a:lnTo>
                  <a:pt x="3612826" y="1654479"/>
                </a:lnTo>
                <a:lnTo>
                  <a:pt x="3616093" y="1698773"/>
                </a:lnTo>
                <a:lnTo>
                  <a:pt x="3618273" y="1743139"/>
                </a:lnTo>
                <a:lnTo>
                  <a:pt x="3619363" y="1787539"/>
                </a:lnTo>
                <a:lnTo>
                  <a:pt x="3619499" y="1809749"/>
                </a:lnTo>
                <a:lnTo>
                  <a:pt x="3619363" y="1831959"/>
                </a:lnTo>
                <a:lnTo>
                  <a:pt x="3618273" y="1876359"/>
                </a:lnTo>
                <a:lnTo>
                  <a:pt x="3616093" y="1920726"/>
                </a:lnTo>
                <a:lnTo>
                  <a:pt x="3612826" y="1965019"/>
                </a:lnTo>
                <a:lnTo>
                  <a:pt x="3608472" y="2009226"/>
                </a:lnTo>
                <a:lnTo>
                  <a:pt x="3603035" y="2053305"/>
                </a:lnTo>
                <a:lnTo>
                  <a:pt x="3596517" y="2097244"/>
                </a:lnTo>
                <a:lnTo>
                  <a:pt x="3588924" y="2141004"/>
                </a:lnTo>
                <a:lnTo>
                  <a:pt x="3580259" y="2184571"/>
                </a:lnTo>
                <a:lnTo>
                  <a:pt x="3570528" y="2227905"/>
                </a:lnTo>
                <a:lnTo>
                  <a:pt x="3559734" y="2270994"/>
                </a:lnTo>
                <a:lnTo>
                  <a:pt x="3547889" y="2313799"/>
                </a:lnTo>
                <a:lnTo>
                  <a:pt x="3534994" y="2356306"/>
                </a:lnTo>
                <a:lnTo>
                  <a:pt x="3521062" y="2398478"/>
                </a:lnTo>
                <a:lnTo>
                  <a:pt x="3506097" y="2440301"/>
                </a:lnTo>
                <a:lnTo>
                  <a:pt x="3490113" y="2481739"/>
                </a:lnTo>
                <a:lnTo>
                  <a:pt x="3473114" y="2522777"/>
                </a:lnTo>
                <a:lnTo>
                  <a:pt x="3455116" y="2563381"/>
                </a:lnTo>
                <a:lnTo>
                  <a:pt x="3436124" y="2603536"/>
                </a:lnTo>
                <a:lnTo>
                  <a:pt x="3416155" y="2643207"/>
                </a:lnTo>
                <a:lnTo>
                  <a:pt x="3395216" y="2682382"/>
                </a:lnTo>
                <a:lnTo>
                  <a:pt x="3373324" y="2721026"/>
                </a:lnTo>
                <a:lnTo>
                  <a:pt x="3350488" y="2759126"/>
                </a:lnTo>
                <a:lnTo>
                  <a:pt x="3326727" y="2796649"/>
                </a:lnTo>
                <a:lnTo>
                  <a:pt x="3302048" y="2833583"/>
                </a:lnTo>
                <a:lnTo>
                  <a:pt x="3276475" y="2869895"/>
                </a:lnTo>
                <a:lnTo>
                  <a:pt x="3250014" y="2905574"/>
                </a:lnTo>
                <a:lnTo>
                  <a:pt x="3222689" y="2940587"/>
                </a:lnTo>
                <a:lnTo>
                  <a:pt x="3194509" y="2974924"/>
                </a:lnTo>
                <a:lnTo>
                  <a:pt x="3165500" y="3008555"/>
                </a:lnTo>
                <a:lnTo>
                  <a:pt x="3135669" y="3041468"/>
                </a:lnTo>
                <a:lnTo>
                  <a:pt x="3105044" y="3073634"/>
                </a:lnTo>
                <a:lnTo>
                  <a:pt x="3073634" y="3105044"/>
                </a:lnTo>
                <a:lnTo>
                  <a:pt x="3041468" y="3135669"/>
                </a:lnTo>
                <a:lnTo>
                  <a:pt x="3008555" y="3165500"/>
                </a:lnTo>
                <a:lnTo>
                  <a:pt x="2974925" y="3194509"/>
                </a:lnTo>
                <a:lnTo>
                  <a:pt x="2940588" y="3222689"/>
                </a:lnTo>
                <a:lnTo>
                  <a:pt x="2905574" y="3250013"/>
                </a:lnTo>
                <a:lnTo>
                  <a:pt x="2869895" y="3276474"/>
                </a:lnTo>
                <a:lnTo>
                  <a:pt x="2833584" y="3302048"/>
                </a:lnTo>
                <a:lnTo>
                  <a:pt x="2796649" y="3326726"/>
                </a:lnTo>
                <a:lnTo>
                  <a:pt x="2759126" y="3350487"/>
                </a:lnTo>
                <a:lnTo>
                  <a:pt x="2721026" y="3373324"/>
                </a:lnTo>
                <a:lnTo>
                  <a:pt x="2682383" y="3395216"/>
                </a:lnTo>
                <a:lnTo>
                  <a:pt x="2643207" y="3416155"/>
                </a:lnTo>
                <a:lnTo>
                  <a:pt x="2603536" y="3436124"/>
                </a:lnTo>
                <a:lnTo>
                  <a:pt x="2563381" y="3455116"/>
                </a:lnTo>
                <a:lnTo>
                  <a:pt x="2522777" y="3473114"/>
                </a:lnTo>
                <a:lnTo>
                  <a:pt x="2481739" y="3490113"/>
                </a:lnTo>
                <a:lnTo>
                  <a:pt x="2440301" y="3506097"/>
                </a:lnTo>
                <a:lnTo>
                  <a:pt x="2398478" y="3521062"/>
                </a:lnTo>
                <a:lnTo>
                  <a:pt x="2356306" y="3534994"/>
                </a:lnTo>
                <a:lnTo>
                  <a:pt x="2313799" y="3547889"/>
                </a:lnTo>
                <a:lnTo>
                  <a:pt x="2270994" y="3559734"/>
                </a:lnTo>
                <a:lnTo>
                  <a:pt x="2227905" y="3570528"/>
                </a:lnTo>
                <a:lnTo>
                  <a:pt x="2184571" y="3580259"/>
                </a:lnTo>
                <a:lnTo>
                  <a:pt x="2141004" y="3588924"/>
                </a:lnTo>
                <a:lnTo>
                  <a:pt x="2097244" y="3596517"/>
                </a:lnTo>
                <a:lnTo>
                  <a:pt x="2053305" y="3603035"/>
                </a:lnTo>
                <a:lnTo>
                  <a:pt x="2009226" y="3608472"/>
                </a:lnTo>
                <a:lnTo>
                  <a:pt x="1965019" y="3612826"/>
                </a:lnTo>
                <a:lnTo>
                  <a:pt x="1920726" y="3616093"/>
                </a:lnTo>
                <a:lnTo>
                  <a:pt x="1876359" y="3618273"/>
                </a:lnTo>
                <a:lnTo>
                  <a:pt x="1831959" y="3619363"/>
                </a:lnTo>
                <a:lnTo>
                  <a:pt x="1809749" y="3619499"/>
                </a:lnTo>
                <a:close/>
              </a:path>
            </a:pathLst>
          </a:custGeom>
          <a:solidFill>
            <a:srgbClr val="DDD8F6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B73B52B2-8DA8-F85C-CFBD-0A3EADC3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39" y="1895276"/>
            <a:ext cx="4108012" cy="295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8549" y="1222121"/>
            <a:ext cx="5265420" cy="170815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455"/>
              </a:spcBef>
            </a:pPr>
            <a:r>
              <a:rPr sz="6100" b="1" spc="-1160" dirty="0">
                <a:latin typeface="Malgun Gothic"/>
                <a:cs typeface="Malgun Gothic"/>
              </a:rPr>
              <a:t>스타트업</a:t>
            </a:r>
            <a:r>
              <a:rPr sz="6100" b="1" spc="-635" dirty="0">
                <a:latin typeface="Malgun Gothic"/>
                <a:cs typeface="Malgun Gothic"/>
              </a:rPr>
              <a:t> </a:t>
            </a:r>
            <a:r>
              <a:rPr sz="6100" b="1" spc="-1180" dirty="0">
                <a:latin typeface="Malgun Gothic"/>
                <a:cs typeface="Malgun Gothic"/>
              </a:rPr>
              <a:t>클라우드 </a:t>
            </a:r>
            <a:r>
              <a:rPr sz="6100" b="1" spc="-1160" dirty="0">
                <a:latin typeface="Malgun Gothic"/>
                <a:cs typeface="Malgun Gothic"/>
              </a:rPr>
              <a:t>실전</a:t>
            </a:r>
            <a:r>
              <a:rPr sz="6100" b="1" spc="-635" dirty="0">
                <a:latin typeface="Malgun Gothic"/>
                <a:cs typeface="Malgun Gothic"/>
              </a:rPr>
              <a:t> </a:t>
            </a:r>
            <a:r>
              <a:rPr sz="6100" b="1" spc="-1185" dirty="0">
                <a:latin typeface="Malgun Gothic"/>
                <a:cs typeface="Malgun Gothic"/>
              </a:rPr>
              <a:t>트렌드</a:t>
            </a:r>
            <a:endParaRPr sz="6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8549" y="3345967"/>
            <a:ext cx="5402580" cy="18161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6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현대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스타트업들은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기술을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빠른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시장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검증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확장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가능한</a:t>
            </a:r>
            <a:r>
              <a:rPr sz="1350" b="1" spc="-12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인프라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구현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하고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300" spc="-22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300" spc="5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특히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00" spc="-105" dirty="0">
                <a:solidFill>
                  <a:srgbClr val="333333"/>
                </a:solidFill>
                <a:latin typeface="Noto Sans JP"/>
                <a:cs typeface="Noto Sans JP"/>
              </a:rPr>
              <a:t>2025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년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이후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스타트업들은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기존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리소스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프로비저닝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개념에서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벗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어나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서버리스</a:t>
            </a:r>
            <a:r>
              <a:rPr sz="1300" spc="-22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300" spc="6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컨테이너</a:t>
            </a:r>
            <a:r>
              <a:rPr sz="1300" spc="-22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300" spc="6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관리형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서비스를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중심으로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인프라를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구축하는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추세입니다</a:t>
            </a:r>
            <a:r>
              <a:rPr sz="1300" spc="-1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200">
              <a:latin typeface="Noto Sans JP"/>
              <a:cs typeface="Noto Sans JP"/>
            </a:endParaRPr>
          </a:p>
          <a:p>
            <a:pPr marL="12700" marR="5080">
              <a:lnSpc>
                <a:spcPct val="118100"/>
              </a:lnSpc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초기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단계에서는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150" dirty="0">
                <a:solidFill>
                  <a:srgbClr val="4F37A6"/>
                </a:solidFill>
                <a:latin typeface="Tahoma"/>
                <a:cs typeface="Tahoma"/>
              </a:rPr>
              <a:t>PaaS</a:t>
            </a:r>
            <a:r>
              <a:rPr sz="1350" b="1" spc="-150" dirty="0">
                <a:solidFill>
                  <a:srgbClr val="4F37A6"/>
                </a:solidFill>
                <a:latin typeface="Malgun Gothic"/>
                <a:cs typeface="Malgun Gothic"/>
              </a:rPr>
              <a:t>와</a:t>
            </a:r>
            <a:r>
              <a:rPr sz="1350" b="1" spc="-12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서버리스</a:t>
            </a:r>
            <a:r>
              <a:rPr sz="1350" b="1" spc="-12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아키텍처로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빠른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00" spc="-125" dirty="0">
                <a:solidFill>
                  <a:srgbClr val="333333"/>
                </a:solidFill>
                <a:latin typeface="Noto Sans JP"/>
                <a:cs typeface="Noto Sans JP"/>
              </a:rPr>
              <a:t>MVP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구현하고</a:t>
            </a:r>
            <a:r>
              <a:rPr sz="1300" spc="-22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300" spc="6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성장기에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들어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서면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멀티</a:t>
            </a:r>
            <a:r>
              <a:rPr sz="1350" b="1" spc="-12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클라우드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나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하이브리드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클라우드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글로벌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시장을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5" dirty="0">
                <a:solidFill>
                  <a:srgbClr val="333333"/>
                </a:solidFill>
                <a:latin typeface="Dotum"/>
                <a:cs typeface="Dotum"/>
              </a:rPr>
              <a:t>공략합니다</a:t>
            </a:r>
            <a:r>
              <a:rPr sz="1300" spc="-22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30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이를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초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투자비용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최소화와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빠른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시장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90" dirty="0">
                <a:solidFill>
                  <a:srgbClr val="333333"/>
                </a:solidFill>
                <a:latin typeface="Dotum"/>
                <a:cs typeface="Dotum"/>
              </a:rPr>
              <a:t>검증</a:t>
            </a:r>
            <a:r>
              <a:rPr sz="1300" spc="-19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30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탄력적인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확장이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가능합니다</a:t>
            </a:r>
            <a:r>
              <a:rPr sz="1300" spc="-1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8549" y="5642226"/>
            <a:ext cx="542226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-204" dirty="0">
                <a:solidFill>
                  <a:srgbClr val="545454"/>
                </a:solidFill>
                <a:latin typeface="Calibri"/>
                <a:cs typeface="Calibri"/>
              </a:rPr>
              <a:t>"</a:t>
            </a:r>
            <a:r>
              <a:rPr sz="1200" spc="-204" dirty="0">
                <a:solidFill>
                  <a:srgbClr val="545454"/>
                </a:solidFill>
                <a:latin typeface="Dotum"/>
                <a:cs typeface="Dotum"/>
              </a:rPr>
              <a:t>스타트업의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핵심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경쟁력은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속도와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유연성에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00" dirty="0">
                <a:solidFill>
                  <a:srgbClr val="545454"/>
                </a:solidFill>
                <a:latin typeface="Dotum"/>
                <a:cs typeface="Dotum"/>
              </a:rPr>
              <a:t>있습니다</a:t>
            </a:r>
            <a:r>
              <a:rPr sz="1200" i="1" spc="-200" dirty="0">
                <a:solidFill>
                  <a:srgbClr val="545454"/>
                </a:solidFill>
                <a:latin typeface="Calibri"/>
                <a:cs typeface="Calibri"/>
              </a:rPr>
              <a:t>.</a:t>
            </a:r>
            <a:r>
              <a:rPr sz="1200" i="1" spc="2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클라우드는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이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두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가지를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모두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130" dirty="0">
                <a:solidFill>
                  <a:srgbClr val="545454"/>
                </a:solidFill>
                <a:latin typeface="Dotum"/>
                <a:cs typeface="Dotum"/>
              </a:rPr>
              <a:t>제공합니다</a:t>
            </a:r>
            <a:r>
              <a:rPr sz="1200" i="1" spc="-130" dirty="0">
                <a:solidFill>
                  <a:srgbClr val="545454"/>
                </a:solidFill>
                <a:latin typeface="Calibri"/>
                <a:cs typeface="Calibri"/>
              </a:rPr>
              <a:t>."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0999" y="761999"/>
            <a:ext cx="5429250" cy="1600200"/>
            <a:chOff x="380999" y="761999"/>
            <a:chExt cx="5429250" cy="1600200"/>
          </a:xfrm>
        </p:grpSpPr>
        <p:sp>
          <p:nvSpPr>
            <p:cNvPr id="6" name="object 6"/>
            <p:cNvSpPr/>
            <p:nvPr/>
          </p:nvSpPr>
          <p:spPr>
            <a:xfrm>
              <a:off x="404812" y="761999"/>
              <a:ext cx="5405755" cy="1600200"/>
            </a:xfrm>
            <a:custGeom>
              <a:avLst/>
              <a:gdLst/>
              <a:ahLst/>
              <a:cxnLst/>
              <a:rect l="l" t="t" r="r" b="b"/>
              <a:pathLst>
                <a:path w="5405755" h="1600200">
                  <a:moveTo>
                    <a:pt x="5316441" y="1600199"/>
                  </a:moveTo>
                  <a:lnTo>
                    <a:pt x="0" y="1600199"/>
                  </a:lnTo>
                  <a:lnTo>
                    <a:pt x="0" y="0"/>
                  </a:lnTo>
                  <a:lnTo>
                    <a:pt x="5316441" y="0"/>
                  </a:lnTo>
                  <a:lnTo>
                    <a:pt x="5322635" y="610"/>
                  </a:lnTo>
                  <a:lnTo>
                    <a:pt x="5368305" y="19527"/>
                  </a:lnTo>
                  <a:lnTo>
                    <a:pt x="5395792" y="53021"/>
                  </a:lnTo>
                  <a:lnTo>
                    <a:pt x="5405437" y="88995"/>
                  </a:lnTo>
                  <a:lnTo>
                    <a:pt x="5405437" y="1511203"/>
                  </a:lnTo>
                  <a:lnTo>
                    <a:pt x="5392858" y="1552667"/>
                  </a:lnTo>
                  <a:lnTo>
                    <a:pt x="5357905" y="1587621"/>
                  </a:lnTo>
                  <a:lnTo>
                    <a:pt x="5316441" y="1600199"/>
                  </a:lnTo>
                  <a:close/>
                </a:path>
              </a:pathLst>
            </a:custGeom>
            <a:solidFill>
              <a:srgbClr val="DDD8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999" y="761999"/>
              <a:ext cx="47625" cy="1600200"/>
            </a:xfrm>
            <a:custGeom>
              <a:avLst/>
              <a:gdLst/>
              <a:ahLst/>
              <a:cxnLst/>
              <a:rect l="l" t="t" r="r" b="b"/>
              <a:pathLst>
                <a:path w="47625" h="1600200">
                  <a:moveTo>
                    <a:pt x="47624" y="1600199"/>
                  </a:moveTo>
                  <a:lnTo>
                    <a:pt x="0" y="1600199"/>
                  </a:lnTo>
                  <a:lnTo>
                    <a:pt x="0" y="0"/>
                  </a:lnTo>
                  <a:lnTo>
                    <a:pt x="47624" y="0"/>
                  </a:lnTo>
                  <a:lnTo>
                    <a:pt x="47624" y="160019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37857" y="85735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69">
                  <a:moveTo>
                    <a:pt x="134680" y="293209"/>
                  </a:moveTo>
                  <a:lnTo>
                    <a:pt x="94431" y="263319"/>
                  </a:lnTo>
                  <a:lnTo>
                    <a:pt x="87514" y="245791"/>
                  </a:lnTo>
                  <a:lnTo>
                    <a:pt x="88701" y="239357"/>
                  </a:lnTo>
                  <a:lnTo>
                    <a:pt x="90513" y="234025"/>
                  </a:lnTo>
                  <a:lnTo>
                    <a:pt x="92589" y="228009"/>
                  </a:lnTo>
                  <a:lnTo>
                    <a:pt x="94917" y="221379"/>
                  </a:lnTo>
                  <a:lnTo>
                    <a:pt x="97482" y="214205"/>
                  </a:lnTo>
                  <a:lnTo>
                    <a:pt x="12352" y="214205"/>
                  </a:lnTo>
                  <a:lnTo>
                    <a:pt x="6399" y="210782"/>
                  </a:lnTo>
                  <a:lnTo>
                    <a:pt x="0" y="199620"/>
                  </a:lnTo>
                  <a:lnTo>
                    <a:pt x="74" y="192774"/>
                  </a:lnTo>
                  <a:lnTo>
                    <a:pt x="42416" y="121411"/>
                  </a:lnTo>
                  <a:lnTo>
                    <a:pt x="74667" y="96956"/>
                  </a:lnTo>
                  <a:lnTo>
                    <a:pt x="88478" y="95143"/>
                  </a:lnTo>
                  <a:lnTo>
                    <a:pt x="149721" y="95143"/>
                  </a:lnTo>
                  <a:lnTo>
                    <a:pt x="151507" y="92166"/>
                  </a:lnTo>
                  <a:lnTo>
                    <a:pt x="194695" y="42637"/>
                  </a:lnTo>
                  <a:lnTo>
                    <a:pt x="238283" y="15849"/>
                  </a:lnTo>
                  <a:lnTo>
                    <a:pt x="282653" y="2820"/>
                  </a:lnTo>
                  <a:lnTo>
                    <a:pt x="324616" y="0"/>
                  </a:lnTo>
                  <a:lnTo>
                    <a:pt x="360982" y="3837"/>
                  </a:lnTo>
                  <a:lnTo>
                    <a:pt x="369614" y="5400"/>
                  </a:lnTo>
                  <a:lnTo>
                    <a:pt x="376311" y="12171"/>
                  </a:lnTo>
                  <a:lnTo>
                    <a:pt x="377949" y="20803"/>
                  </a:lnTo>
                  <a:lnTo>
                    <a:pt x="381779" y="57198"/>
                  </a:lnTo>
                  <a:lnTo>
                    <a:pt x="381226" y="65377"/>
                  </a:lnTo>
                  <a:lnTo>
                    <a:pt x="282695" y="65377"/>
                  </a:lnTo>
                  <a:lnTo>
                    <a:pt x="278898" y="66133"/>
                  </a:lnTo>
                  <a:lnTo>
                    <a:pt x="256877" y="91196"/>
                  </a:lnTo>
                  <a:lnTo>
                    <a:pt x="256877" y="99090"/>
                  </a:lnTo>
                  <a:lnTo>
                    <a:pt x="282695" y="124909"/>
                  </a:lnTo>
                  <a:lnTo>
                    <a:pt x="371376" y="124909"/>
                  </a:lnTo>
                  <a:lnTo>
                    <a:pt x="365904" y="143524"/>
                  </a:lnTo>
                  <a:lnTo>
                    <a:pt x="339120" y="187098"/>
                  </a:lnTo>
                  <a:lnTo>
                    <a:pt x="295051" y="226707"/>
                  </a:lnTo>
                  <a:lnTo>
                    <a:pt x="286642" y="232065"/>
                  </a:lnTo>
                  <a:lnTo>
                    <a:pt x="286642" y="283262"/>
                  </a:lnTo>
                  <a:lnTo>
                    <a:pt x="167580" y="283262"/>
                  </a:lnTo>
                  <a:lnTo>
                    <a:pt x="152958" y="288220"/>
                  </a:lnTo>
                  <a:lnTo>
                    <a:pt x="141014" y="292117"/>
                  </a:lnTo>
                  <a:lnTo>
                    <a:pt x="134680" y="293209"/>
                  </a:lnTo>
                  <a:close/>
                </a:path>
                <a:path w="382270" h="382269">
                  <a:moveTo>
                    <a:pt x="371376" y="124909"/>
                  </a:moveTo>
                  <a:lnTo>
                    <a:pt x="290590" y="124909"/>
                  </a:lnTo>
                  <a:lnTo>
                    <a:pt x="294387" y="124153"/>
                  </a:lnTo>
                  <a:lnTo>
                    <a:pt x="301680" y="121132"/>
                  </a:lnTo>
                  <a:lnTo>
                    <a:pt x="316408" y="99090"/>
                  </a:lnTo>
                  <a:lnTo>
                    <a:pt x="316408" y="91196"/>
                  </a:lnTo>
                  <a:lnTo>
                    <a:pt x="290590" y="65377"/>
                  </a:lnTo>
                  <a:lnTo>
                    <a:pt x="381226" y="65377"/>
                  </a:lnTo>
                  <a:lnTo>
                    <a:pt x="378949" y="99090"/>
                  </a:lnTo>
                  <a:lnTo>
                    <a:pt x="371376" y="124909"/>
                  </a:lnTo>
                  <a:close/>
                </a:path>
                <a:path w="382270" h="382269">
                  <a:moveTo>
                    <a:pt x="189011" y="381712"/>
                  </a:moveTo>
                  <a:lnTo>
                    <a:pt x="182035" y="381712"/>
                  </a:lnTo>
                  <a:lnTo>
                    <a:pt x="171003" y="375386"/>
                  </a:lnTo>
                  <a:lnTo>
                    <a:pt x="167580" y="369508"/>
                  </a:lnTo>
                  <a:lnTo>
                    <a:pt x="167580" y="283262"/>
                  </a:lnTo>
                  <a:lnTo>
                    <a:pt x="286642" y="283262"/>
                  </a:lnTo>
                  <a:lnTo>
                    <a:pt x="286642" y="293209"/>
                  </a:lnTo>
                  <a:lnTo>
                    <a:pt x="271354" y="330781"/>
                  </a:lnTo>
                  <a:lnTo>
                    <a:pt x="189011" y="381712"/>
                  </a:lnTo>
                  <a:close/>
                </a:path>
              </a:pathLst>
            </a:custGeom>
            <a:solidFill>
              <a:srgbClr val="4F37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80999" y="2600324"/>
            <a:ext cx="5429250" cy="1419225"/>
            <a:chOff x="380999" y="2600324"/>
            <a:chExt cx="5429250" cy="1419225"/>
          </a:xfrm>
        </p:grpSpPr>
        <p:sp>
          <p:nvSpPr>
            <p:cNvPr id="10" name="object 10"/>
            <p:cNvSpPr/>
            <p:nvPr/>
          </p:nvSpPr>
          <p:spPr>
            <a:xfrm>
              <a:off x="404812" y="2600324"/>
              <a:ext cx="5405755" cy="1419225"/>
            </a:xfrm>
            <a:custGeom>
              <a:avLst/>
              <a:gdLst/>
              <a:ahLst/>
              <a:cxnLst/>
              <a:rect l="l" t="t" r="r" b="b"/>
              <a:pathLst>
                <a:path w="5405755" h="1419225">
                  <a:moveTo>
                    <a:pt x="5316441" y="1419224"/>
                  </a:moveTo>
                  <a:lnTo>
                    <a:pt x="0" y="1419224"/>
                  </a:lnTo>
                  <a:lnTo>
                    <a:pt x="0" y="0"/>
                  </a:lnTo>
                  <a:lnTo>
                    <a:pt x="5316441" y="0"/>
                  </a:lnTo>
                  <a:lnTo>
                    <a:pt x="5322635" y="610"/>
                  </a:lnTo>
                  <a:lnTo>
                    <a:pt x="5368305" y="19527"/>
                  </a:lnTo>
                  <a:lnTo>
                    <a:pt x="5395792" y="53020"/>
                  </a:lnTo>
                  <a:lnTo>
                    <a:pt x="5405437" y="88995"/>
                  </a:lnTo>
                  <a:lnTo>
                    <a:pt x="5405437" y="1330228"/>
                  </a:lnTo>
                  <a:lnTo>
                    <a:pt x="5392858" y="1371691"/>
                  </a:lnTo>
                  <a:lnTo>
                    <a:pt x="5357905" y="1406646"/>
                  </a:lnTo>
                  <a:lnTo>
                    <a:pt x="5316441" y="1419224"/>
                  </a:lnTo>
                  <a:close/>
                </a:path>
              </a:pathLst>
            </a:custGeom>
            <a:solidFill>
              <a:srgbClr val="DDD8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0999" y="2600324"/>
              <a:ext cx="47625" cy="1419225"/>
            </a:xfrm>
            <a:custGeom>
              <a:avLst/>
              <a:gdLst/>
              <a:ahLst/>
              <a:cxnLst/>
              <a:rect l="l" t="t" r="r" b="b"/>
              <a:pathLst>
                <a:path w="47625" h="1419225">
                  <a:moveTo>
                    <a:pt x="47624" y="1419224"/>
                  </a:moveTo>
                  <a:lnTo>
                    <a:pt x="0" y="1419224"/>
                  </a:lnTo>
                  <a:lnTo>
                    <a:pt x="0" y="0"/>
                  </a:lnTo>
                  <a:lnTo>
                    <a:pt x="47624" y="0"/>
                  </a:lnTo>
                  <a:lnTo>
                    <a:pt x="47624" y="1419224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38749" y="26955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59481" y="238125"/>
                  </a:moveTo>
                  <a:lnTo>
                    <a:pt x="121518" y="238125"/>
                  </a:lnTo>
                  <a:lnTo>
                    <a:pt x="120443" y="226602"/>
                  </a:lnTo>
                  <a:lnTo>
                    <a:pt x="119676" y="214814"/>
                  </a:lnTo>
                  <a:lnTo>
                    <a:pt x="119215" y="202776"/>
                  </a:lnTo>
                  <a:lnTo>
                    <a:pt x="119062" y="190500"/>
                  </a:lnTo>
                  <a:lnTo>
                    <a:pt x="119226" y="178224"/>
                  </a:lnTo>
                  <a:lnTo>
                    <a:pt x="119704" y="166185"/>
                  </a:lnTo>
                  <a:lnTo>
                    <a:pt x="120475" y="154397"/>
                  </a:lnTo>
                  <a:lnTo>
                    <a:pt x="121518" y="142875"/>
                  </a:lnTo>
                  <a:lnTo>
                    <a:pt x="259481" y="142875"/>
                  </a:lnTo>
                  <a:lnTo>
                    <a:pt x="260556" y="154397"/>
                  </a:lnTo>
                  <a:lnTo>
                    <a:pt x="261323" y="166185"/>
                  </a:lnTo>
                  <a:lnTo>
                    <a:pt x="261784" y="178224"/>
                  </a:lnTo>
                  <a:lnTo>
                    <a:pt x="261937" y="190500"/>
                  </a:lnTo>
                  <a:lnTo>
                    <a:pt x="261773" y="202776"/>
                  </a:lnTo>
                  <a:lnTo>
                    <a:pt x="261295" y="214814"/>
                  </a:lnTo>
                  <a:lnTo>
                    <a:pt x="260524" y="226602"/>
                  </a:lnTo>
                  <a:lnTo>
                    <a:pt x="259481" y="238125"/>
                  </a:lnTo>
                  <a:close/>
                </a:path>
                <a:path w="381000" h="381000">
                  <a:moveTo>
                    <a:pt x="374972" y="238125"/>
                  </a:moveTo>
                  <a:lnTo>
                    <a:pt x="283368" y="238125"/>
                  </a:lnTo>
                  <a:lnTo>
                    <a:pt x="284400" y="226518"/>
                  </a:lnTo>
                  <a:lnTo>
                    <a:pt x="285145" y="214703"/>
                  </a:lnTo>
                  <a:lnTo>
                    <a:pt x="285597" y="202692"/>
                  </a:lnTo>
                  <a:lnTo>
                    <a:pt x="285750" y="190500"/>
                  </a:lnTo>
                  <a:lnTo>
                    <a:pt x="285596" y="178265"/>
                  </a:lnTo>
                  <a:lnTo>
                    <a:pt x="285141" y="166241"/>
                  </a:lnTo>
                  <a:lnTo>
                    <a:pt x="284396" y="154439"/>
                  </a:lnTo>
                  <a:lnTo>
                    <a:pt x="283368" y="142875"/>
                  </a:lnTo>
                  <a:lnTo>
                    <a:pt x="374972" y="142875"/>
                  </a:lnTo>
                  <a:lnTo>
                    <a:pt x="377578" y="154439"/>
                  </a:lnTo>
                  <a:lnTo>
                    <a:pt x="379465" y="166241"/>
                  </a:lnTo>
                  <a:lnTo>
                    <a:pt x="380612" y="178265"/>
                  </a:lnTo>
                  <a:lnTo>
                    <a:pt x="381000" y="190500"/>
                  </a:lnTo>
                  <a:lnTo>
                    <a:pt x="380614" y="202692"/>
                  </a:lnTo>
                  <a:lnTo>
                    <a:pt x="379470" y="214703"/>
                  </a:lnTo>
                  <a:lnTo>
                    <a:pt x="377584" y="226518"/>
                  </a:lnTo>
                  <a:lnTo>
                    <a:pt x="374972" y="238125"/>
                  </a:lnTo>
                  <a:close/>
                </a:path>
                <a:path w="381000" h="381000">
                  <a:moveTo>
                    <a:pt x="256207" y="119062"/>
                  </a:moveTo>
                  <a:lnTo>
                    <a:pt x="124792" y="119062"/>
                  </a:lnTo>
                  <a:lnTo>
                    <a:pt x="128653" y="99313"/>
                  </a:lnTo>
                  <a:lnTo>
                    <a:pt x="144884" y="48592"/>
                  </a:lnTo>
                  <a:lnTo>
                    <a:pt x="169812" y="10269"/>
                  </a:lnTo>
                  <a:lnTo>
                    <a:pt x="185067" y="0"/>
                  </a:lnTo>
                  <a:lnTo>
                    <a:pt x="195932" y="0"/>
                  </a:lnTo>
                  <a:lnTo>
                    <a:pt x="230106" y="36325"/>
                  </a:lnTo>
                  <a:lnTo>
                    <a:pt x="247696" y="80897"/>
                  </a:lnTo>
                  <a:lnTo>
                    <a:pt x="256207" y="119062"/>
                  </a:lnTo>
                  <a:close/>
                </a:path>
                <a:path w="381000" h="381000">
                  <a:moveTo>
                    <a:pt x="100682" y="119062"/>
                  </a:moveTo>
                  <a:lnTo>
                    <a:pt x="13841" y="119062"/>
                  </a:lnTo>
                  <a:lnTo>
                    <a:pt x="35053" y="80339"/>
                  </a:lnTo>
                  <a:lnTo>
                    <a:pt x="64330" y="47755"/>
                  </a:lnTo>
                  <a:lnTo>
                    <a:pt x="100361" y="22621"/>
                  </a:lnTo>
                  <a:lnTo>
                    <a:pt x="141833" y="6250"/>
                  </a:lnTo>
                  <a:lnTo>
                    <a:pt x="128444" y="27927"/>
                  </a:lnTo>
                  <a:lnTo>
                    <a:pt x="116932" y="54368"/>
                  </a:lnTo>
                  <a:lnTo>
                    <a:pt x="107582" y="84954"/>
                  </a:lnTo>
                  <a:lnTo>
                    <a:pt x="100682" y="119062"/>
                  </a:lnTo>
                  <a:close/>
                </a:path>
                <a:path w="381000" h="381000">
                  <a:moveTo>
                    <a:pt x="367084" y="119062"/>
                  </a:moveTo>
                  <a:lnTo>
                    <a:pt x="280317" y="119062"/>
                  </a:lnTo>
                  <a:lnTo>
                    <a:pt x="273417" y="84954"/>
                  </a:lnTo>
                  <a:lnTo>
                    <a:pt x="264067" y="54368"/>
                  </a:lnTo>
                  <a:lnTo>
                    <a:pt x="252555" y="27927"/>
                  </a:lnTo>
                  <a:lnTo>
                    <a:pt x="239166" y="6250"/>
                  </a:lnTo>
                  <a:lnTo>
                    <a:pt x="280606" y="22621"/>
                  </a:lnTo>
                  <a:lnTo>
                    <a:pt x="316631" y="47755"/>
                  </a:lnTo>
                  <a:lnTo>
                    <a:pt x="345904" y="80339"/>
                  </a:lnTo>
                  <a:lnTo>
                    <a:pt x="367084" y="119062"/>
                  </a:lnTo>
                  <a:close/>
                </a:path>
                <a:path w="381000" h="381000">
                  <a:moveTo>
                    <a:pt x="97631" y="238125"/>
                  </a:moveTo>
                  <a:lnTo>
                    <a:pt x="6027" y="238125"/>
                  </a:lnTo>
                  <a:lnTo>
                    <a:pt x="3415" y="226518"/>
                  </a:lnTo>
                  <a:lnTo>
                    <a:pt x="1529" y="214703"/>
                  </a:lnTo>
                  <a:lnTo>
                    <a:pt x="385" y="202692"/>
                  </a:lnTo>
                  <a:lnTo>
                    <a:pt x="0" y="190500"/>
                  </a:lnTo>
                  <a:lnTo>
                    <a:pt x="387" y="178265"/>
                  </a:lnTo>
                  <a:lnTo>
                    <a:pt x="1534" y="166241"/>
                  </a:lnTo>
                  <a:lnTo>
                    <a:pt x="3421" y="154439"/>
                  </a:lnTo>
                  <a:lnTo>
                    <a:pt x="6027" y="142875"/>
                  </a:lnTo>
                  <a:lnTo>
                    <a:pt x="97631" y="142875"/>
                  </a:lnTo>
                  <a:lnTo>
                    <a:pt x="96603" y="154439"/>
                  </a:lnTo>
                  <a:lnTo>
                    <a:pt x="95858" y="166241"/>
                  </a:lnTo>
                  <a:lnTo>
                    <a:pt x="95403" y="178265"/>
                  </a:lnTo>
                  <a:lnTo>
                    <a:pt x="95250" y="190500"/>
                  </a:lnTo>
                  <a:lnTo>
                    <a:pt x="95402" y="202692"/>
                  </a:lnTo>
                  <a:lnTo>
                    <a:pt x="95854" y="214703"/>
                  </a:lnTo>
                  <a:lnTo>
                    <a:pt x="96599" y="226518"/>
                  </a:lnTo>
                  <a:lnTo>
                    <a:pt x="97631" y="238125"/>
                  </a:lnTo>
                  <a:close/>
                </a:path>
                <a:path w="381000" h="381000">
                  <a:moveTo>
                    <a:pt x="141833" y="374749"/>
                  </a:moveTo>
                  <a:lnTo>
                    <a:pt x="100361" y="358378"/>
                  </a:lnTo>
                  <a:lnTo>
                    <a:pt x="64330" y="333244"/>
                  </a:lnTo>
                  <a:lnTo>
                    <a:pt x="35053" y="300660"/>
                  </a:lnTo>
                  <a:lnTo>
                    <a:pt x="13841" y="261937"/>
                  </a:lnTo>
                  <a:lnTo>
                    <a:pt x="100682" y="261937"/>
                  </a:lnTo>
                  <a:lnTo>
                    <a:pt x="107582" y="296045"/>
                  </a:lnTo>
                  <a:lnTo>
                    <a:pt x="116932" y="326631"/>
                  </a:lnTo>
                  <a:lnTo>
                    <a:pt x="128444" y="353072"/>
                  </a:lnTo>
                  <a:lnTo>
                    <a:pt x="141833" y="374749"/>
                  </a:lnTo>
                  <a:close/>
                </a:path>
                <a:path w="381000" h="381000">
                  <a:moveTo>
                    <a:pt x="195932" y="381000"/>
                  </a:moveTo>
                  <a:lnTo>
                    <a:pt x="185067" y="381000"/>
                  </a:lnTo>
                  <a:lnTo>
                    <a:pt x="178147" y="378618"/>
                  </a:lnTo>
                  <a:lnTo>
                    <a:pt x="150856" y="344599"/>
                  </a:lnTo>
                  <a:lnTo>
                    <a:pt x="133303" y="300037"/>
                  </a:lnTo>
                  <a:lnTo>
                    <a:pt x="124792" y="261937"/>
                  </a:lnTo>
                  <a:lnTo>
                    <a:pt x="256207" y="261937"/>
                  </a:lnTo>
                  <a:lnTo>
                    <a:pt x="247668" y="300037"/>
                  </a:lnTo>
                  <a:lnTo>
                    <a:pt x="230106" y="344599"/>
                  </a:lnTo>
                  <a:lnTo>
                    <a:pt x="202852" y="378618"/>
                  </a:lnTo>
                  <a:lnTo>
                    <a:pt x="195932" y="381000"/>
                  </a:lnTo>
                  <a:close/>
                </a:path>
                <a:path w="381000" h="381000">
                  <a:moveTo>
                    <a:pt x="239241" y="374749"/>
                  </a:moveTo>
                  <a:lnTo>
                    <a:pt x="252619" y="353072"/>
                  </a:lnTo>
                  <a:lnTo>
                    <a:pt x="264114" y="326631"/>
                  </a:lnTo>
                  <a:lnTo>
                    <a:pt x="273460" y="296045"/>
                  </a:lnTo>
                  <a:lnTo>
                    <a:pt x="280392" y="261937"/>
                  </a:lnTo>
                  <a:lnTo>
                    <a:pt x="367159" y="261937"/>
                  </a:lnTo>
                  <a:lnTo>
                    <a:pt x="345947" y="300660"/>
                  </a:lnTo>
                  <a:lnTo>
                    <a:pt x="316678" y="333244"/>
                  </a:lnTo>
                  <a:lnTo>
                    <a:pt x="280670" y="358378"/>
                  </a:lnTo>
                  <a:lnTo>
                    <a:pt x="239241" y="374749"/>
                  </a:lnTo>
                  <a:close/>
                </a:path>
              </a:pathLst>
            </a:custGeom>
            <a:solidFill>
              <a:srgbClr val="4F37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0999" y="4257674"/>
            <a:ext cx="5429250" cy="1600200"/>
            <a:chOff x="380999" y="4257674"/>
            <a:chExt cx="5429250" cy="1600200"/>
          </a:xfrm>
        </p:grpSpPr>
        <p:sp>
          <p:nvSpPr>
            <p:cNvPr id="14" name="object 14"/>
            <p:cNvSpPr/>
            <p:nvPr/>
          </p:nvSpPr>
          <p:spPr>
            <a:xfrm>
              <a:off x="404812" y="4257674"/>
              <a:ext cx="5405755" cy="1600200"/>
            </a:xfrm>
            <a:custGeom>
              <a:avLst/>
              <a:gdLst/>
              <a:ahLst/>
              <a:cxnLst/>
              <a:rect l="l" t="t" r="r" b="b"/>
              <a:pathLst>
                <a:path w="5405755" h="1600200">
                  <a:moveTo>
                    <a:pt x="5316441" y="1600199"/>
                  </a:moveTo>
                  <a:lnTo>
                    <a:pt x="0" y="1600199"/>
                  </a:lnTo>
                  <a:lnTo>
                    <a:pt x="0" y="0"/>
                  </a:lnTo>
                  <a:lnTo>
                    <a:pt x="5316441" y="0"/>
                  </a:lnTo>
                  <a:lnTo>
                    <a:pt x="5322635" y="610"/>
                  </a:lnTo>
                  <a:lnTo>
                    <a:pt x="5368305" y="19526"/>
                  </a:lnTo>
                  <a:lnTo>
                    <a:pt x="5395792" y="53020"/>
                  </a:lnTo>
                  <a:lnTo>
                    <a:pt x="5405437" y="88995"/>
                  </a:lnTo>
                  <a:lnTo>
                    <a:pt x="5405437" y="1511203"/>
                  </a:lnTo>
                  <a:lnTo>
                    <a:pt x="5392858" y="1552667"/>
                  </a:lnTo>
                  <a:lnTo>
                    <a:pt x="5357905" y="1587620"/>
                  </a:lnTo>
                  <a:lnTo>
                    <a:pt x="5316441" y="1600199"/>
                  </a:lnTo>
                  <a:close/>
                </a:path>
              </a:pathLst>
            </a:custGeom>
            <a:solidFill>
              <a:srgbClr val="DDD8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999" y="4257674"/>
              <a:ext cx="47625" cy="1600200"/>
            </a:xfrm>
            <a:custGeom>
              <a:avLst/>
              <a:gdLst/>
              <a:ahLst/>
              <a:cxnLst/>
              <a:rect l="l" t="t" r="r" b="b"/>
              <a:pathLst>
                <a:path w="47625" h="1600200">
                  <a:moveTo>
                    <a:pt x="47624" y="1600199"/>
                  </a:moveTo>
                  <a:lnTo>
                    <a:pt x="0" y="1600199"/>
                  </a:lnTo>
                  <a:lnTo>
                    <a:pt x="0" y="0"/>
                  </a:lnTo>
                  <a:lnTo>
                    <a:pt x="47624" y="0"/>
                  </a:lnTo>
                  <a:lnTo>
                    <a:pt x="47624" y="160019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38749" y="4376737"/>
              <a:ext cx="381000" cy="333375"/>
            </a:xfrm>
            <a:custGeom>
              <a:avLst/>
              <a:gdLst/>
              <a:ahLst/>
              <a:cxnLst/>
              <a:rect l="l" t="t" r="r" b="b"/>
              <a:pathLst>
                <a:path w="381000" h="333375">
                  <a:moveTo>
                    <a:pt x="357187" y="333375"/>
                  </a:moveTo>
                  <a:lnTo>
                    <a:pt x="59531" y="333375"/>
                  </a:lnTo>
                  <a:lnTo>
                    <a:pt x="36353" y="328698"/>
                  </a:lnTo>
                  <a:lnTo>
                    <a:pt x="17431" y="315943"/>
                  </a:lnTo>
                  <a:lnTo>
                    <a:pt x="4676" y="297021"/>
                  </a:lnTo>
                  <a:lnTo>
                    <a:pt x="0" y="273843"/>
                  </a:lnTo>
                  <a:lnTo>
                    <a:pt x="0" y="23812"/>
                  </a:lnTo>
                  <a:lnTo>
                    <a:pt x="1868" y="14535"/>
                  </a:lnTo>
                  <a:lnTo>
                    <a:pt x="6967" y="6967"/>
                  </a:lnTo>
                  <a:lnTo>
                    <a:pt x="14535" y="1868"/>
                  </a:lnTo>
                  <a:lnTo>
                    <a:pt x="23812" y="0"/>
                  </a:lnTo>
                  <a:lnTo>
                    <a:pt x="33089" y="1868"/>
                  </a:lnTo>
                  <a:lnTo>
                    <a:pt x="40657" y="6967"/>
                  </a:lnTo>
                  <a:lnTo>
                    <a:pt x="45756" y="14535"/>
                  </a:lnTo>
                  <a:lnTo>
                    <a:pt x="47625" y="23812"/>
                  </a:lnTo>
                  <a:lnTo>
                    <a:pt x="47625" y="280392"/>
                  </a:lnTo>
                  <a:lnTo>
                    <a:pt x="52982" y="285750"/>
                  </a:lnTo>
                  <a:lnTo>
                    <a:pt x="357187" y="285750"/>
                  </a:lnTo>
                  <a:lnTo>
                    <a:pt x="366464" y="287618"/>
                  </a:lnTo>
                  <a:lnTo>
                    <a:pt x="374033" y="292717"/>
                  </a:lnTo>
                  <a:lnTo>
                    <a:pt x="379131" y="300285"/>
                  </a:lnTo>
                  <a:lnTo>
                    <a:pt x="381000" y="309562"/>
                  </a:lnTo>
                  <a:lnTo>
                    <a:pt x="379131" y="318839"/>
                  </a:lnTo>
                  <a:lnTo>
                    <a:pt x="374033" y="326408"/>
                  </a:lnTo>
                  <a:lnTo>
                    <a:pt x="366464" y="331506"/>
                  </a:lnTo>
                  <a:lnTo>
                    <a:pt x="357187" y="333375"/>
                  </a:lnTo>
                  <a:close/>
                </a:path>
                <a:path w="381000" h="333375">
                  <a:moveTo>
                    <a:pt x="305618" y="132977"/>
                  </a:moveTo>
                  <a:lnTo>
                    <a:pt x="238125" y="132977"/>
                  </a:lnTo>
                  <a:lnTo>
                    <a:pt x="316483" y="54545"/>
                  </a:lnTo>
                  <a:lnTo>
                    <a:pt x="324366" y="49313"/>
                  </a:lnTo>
                  <a:lnTo>
                    <a:pt x="333337" y="47569"/>
                  </a:lnTo>
                  <a:lnTo>
                    <a:pt x="342309" y="49313"/>
                  </a:lnTo>
                  <a:lnTo>
                    <a:pt x="350192" y="54545"/>
                  </a:lnTo>
                  <a:lnTo>
                    <a:pt x="355424" y="62428"/>
                  </a:lnTo>
                  <a:lnTo>
                    <a:pt x="357168" y="71400"/>
                  </a:lnTo>
                  <a:lnTo>
                    <a:pt x="355424" y="80371"/>
                  </a:lnTo>
                  <a:lnTo>
                    <a:pt x="349898" y="88697"/>
                  </a:lnTo>
                  <a:lnTo>
                    <a:pt x="305618" y="132977"/>
                  </a:lnTo>
                  <a:close/>
                </a:path>
                <a:path w="381000" h="333375">
                  <a:moveTo>
                    <a:pt x="95212" y="214293"/>
                  </a:moveTo>
                  <a:lnTo>
                    <a:pt x="86241" y="212549"/>
                  </a:lnTo>
                  <a:lnTo>
                    <a:pt x="78358" y="207317"/>
                  </a:lnTo>
                  <a:lnTo>
                    <a:pt x="73125" y="199434"/>
                  </a:lnTo>
                  <a:lnTo>
                    <a:pt x="71381" y="190462"/>
                  </a:lnTo>
                  <a:lnTo>
                    <a:pt x="73125" y="181491"/>
                  </a:lnTo>
                  <a:lnTo>
                    <a:pt x="78358" y="173608"/>
                  </a:lnTo>
                  <a:lnTo>
                    <a:pt x="161701" y="90264"/>
                  </a:lnTo>
                  <a:lnTo>
                    <a:pt x="169585" y="85032"/>
                  </a:lnTo>
                  <a:lnTo>
                    <a:pt x="178556" y="83287"/>
                  </a:lnTo>
                  <a:lnTo>
                    <a:pt x="187528" y="85032"/>
                  </a:lnTo>
                  <a:lnTo>
                    <a:pt x="195411" y="90264"/>
                  </a:lnTo>
                  <a:lnTo>
                    <a:pt x="238125" y="132977"/>
                  </a:lnTo>
                  <a:lnTo>
                    <a:pt x="305618" y="132977"/>
                  </a:lnTo>
                  <a:lnTo>
                    <a:pt x="297730" y="140865"/>
                  </a:lnTo>
                  <a:lnTo>
                    <a:pt x="178593" y="140865"/>
                  </a:lnTo>
                  <a:lnTo>
                    <a:pt x="112067" y="207317"/>
                  </a:lnTo>
                  <a:lnTo>
                    <a:pt x="104184" y="212549"/>
                  </a:lnTo>
                  <a:lnTo>
                    <a:pt x="95212" y="214293"/>
                  </a:lnTo>
                  <a:close/>
                </a:path>
                <a:path w="381000" h="333375">
                  <a:moveTo>
                    <a:pt x="349898" y="88697"/>
                  </a:moveTo>
                  <a:lnTo>
                    <a:pt x="350181" y="88272"/>
                  </a:lnTo>
                  <a:lnTo>
                    <a:pt x="350324" y="88272"/>
                  </a:lnTo>
                  <a:lnTo>
                    <a:pt x="349898" y="88697"/>
                  </a:lnTo>
                  <a:close/>
                </a:path>
                <a:path w="381000" h="333375">
                  <a:moveTo>
                    <a:pt x="238640" y="190462"/>
                  </a:moveTo>
                  <a:lnTo>
                    <a:pt x="237683" y="190462"/>
                  </a:lnTo>
                  <a:lnTo>
                    <a:pt x="229190" y="188811"/>
                  </a:lnTo>
                  <a:lnTo>
                    <a:pt x="221307" y="183579"/>
                  </a:lnTo>
                  <a:lnTo>
                    <a:pt x="178593" y="140865"/>
                  </a:lnTo>
                  <a:lnTo>
                    <a:pt x="297730" y="140865"/>
                  </a:lnTo>
                  <a:lnTo>
                    <a:pt x="255016" y="183579"/>
                  </a:lnTo>
                  <a:lnTo>
                    <a:pt x="247133" y="188811"/>
                  </a:lnTo>
                  <a:lnTo>
                    <a:pt x="238640" y="190462"/>
                  </a:lnTo>
                  <a:close/>
                </a:path>
              </a:pathLst>
            </a:custGeom>
            <a:solidFill>
              <a:srgbClr val="4F37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06424" y="950658"/>
            <a:ext cx="1362710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b="1" spc="-335" dirty="0">
                <a:latin typeface="Malgun Gothic"/>
                <a:cs typeface="Malgun Gothic"/>
              </a:rPr>
              <a:t>빠른</a:t>
            </a:r>
            <a:r>
              <a:rPr sz="1850" b="1" spc="-190" dirty="0">
                <a:latin typeface="Malgun Gothic"/>
                <a:cs typeface="Malgun Gothic"/>
              </a:rPr>
              <a:t> </a:t>
            </a:r>
            <a:r>
              <a:rPr sz="1800" b="1" spc="-100" dirty="0">
                <a:latin typeface="Noto Sans JP"/>
                <a:cs typeface="Noto Sans JP"/>
              </a:rPr>
              <a:t>MVP</a:t>
            </a:r>
            <a:r>
              <a:rPr sz="1800" b="1" spc="5" dirty="0">
                <a:latin typeface="Noto Sans JP"/>
                <a:cs typeface="Noto Sans JP"/>
              </a:rPr>
              <a:t> </a:t>
            </a:r>
            <a:r>
              <a:rPr sz="1850" b="1" spc="-360" dirty="0">
                <a:latin typeface="Malgun Gothic"/>
                <a:cs typeface="Malgun Gothic"/>
              </a:rPr>
              <a:t>구축</a:t>
            </a:r>
            <a:endParaRPr sz="185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6424" y="1331887"/>
            <a:ext cx="5007610" cy="843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620">
              <a:lnSpc>
                <a:spcPct val="108700"/>
              </a:lnSpc>
              <a:spcBef>
                <a:spcPts val="90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서버리스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아키텍처와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관리형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서비스를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활용해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최소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기능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10" dirty="0">
                <a:solidFill>
                  <a:srgbClr val="333333"/>
                </a:solidFill>
                <a:latin typeface="Dotum"/>
                <a:cs typeface="Dotum"/>
              </a:rPr>
              <a:t>제품</a:t>
            </a:r>
            <a:r>
              <a:rPr sz="1150" spc="-110" dirty="0">
                <a:solidFill>
                  <a:srgbClr val="333333"/>
                </a:solidFill>
                <a:latin typeface="Noto Sans JP"/>
                <a:cs typeface="Noto Sans JP"/>
              </a:rPr>
              <a:t>(MVP)</a:t>
            </a:r>
            <a:r>
              <a:rPr sz="1150" spc="-110" dirty="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몇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만에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시장에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4" dirty="0">
                <a:solidFill>
                  <a:srgbClr val="333333"/>
                </a:solidFill>
                <a:latin typeface="Dotum"/>
                <a:cs typeface="Dotum"/>
              </a:rPr>
              <a:t>출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 시합니다</a:t>
            </a:r>
            <a:r>
              <a:rPr sz="1150" spc="-1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150">
              <a:latin typeface="Noto Sans JP"/>
              <a:cs typeface="Noto Sans JP"/>
            </a:endParaRPr>
          </a:p>
          <a:p>
            <a:pPr marL="12700" marR="5080">
              <a:lnSpc>
                <a:spcPct val="105900"/>
              </a:lnSpc>
              <a:spcBef>
                <a:spcPts val="509"/>
              </a:spcBef>
            </a:pPr>
            <a:r>
              <a:rPr sz="1100" b="1" spc="-165" dirty="0">
                <a:solidFill>
                  <a:srgbClr val="666666"/>
                </a:solidFill>
                <a:latin typeface="Malgun Gothic"/>
                <a:cs typeface="Malgun Gothic"/>
              </a:rPr>
              <a:t>사례</a:t>
            </a:r>
            <a:r>
              <a:rPr sz="1100" b="1" i="1" spc="-165" dirty="0">
                <a:solidFill>
                  <a:srgbClr val="666666"/>
                </a:solidFill>
                <a:latin typeface="Arial"/>
                <a:cs typeface="Arial"/>
              </a:rPr>
              <a:t>:</a:t>
            </a:r>
            <a:r>
              <a:rPr sz="1100" b="1" i="1" spc="-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spc="-215" dirty="0">
                <a:solidFill>
                  <a:srgbClr val="666666"/>
                </a:solidFill>
                <a:latin typeface="Dotum"/>
                <a:cs typeface="Dotum"/>
              </a:rPr>
              <a:t>핀테크</a:t>
            </a:r>
            <a:r>
              <a:rPr sz="1100" spc="-7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666666"/>
                </a:solidFill>
                <a:latin typeface="Dotum"/>
                <a:cs typeface="Dotum"/>
              </a:rPr>
              <a:t>스타트업</a:t>
            </a:r>
            <a:r>
              <a:rPr sz="1100" spc="-7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200" i="1" spc="-21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1100" spc="-215" dirty="0">
                <a:solidFill>
                  <a:srgbClr val="666666"/>
                </a:solidFill>
                <a:latin typeface="Dotum"/>
                <a:cs typeface="Dotum"/>
              </a:rPr>
              <a:t>사는</a:t>
            </a:r>
            <a:r>
              <a:rPr sz="1100" spc="-7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200" i="1" spc="-240" dirty="0">
                <a:solidFill>
                  <a:srgbClr val="666666"/>
                </a:solidFill>
                <a:latin typeface="Arial"/>
                <a:cs typeface="Arial"/>
              </a:rPr>
              <a:t>AWS</a:t>
            </a:r>
            <a:r>
              <a:rPr sz="1200" i="1" spc="-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i="1" spc="-120" dirty="0">
                <a:solidFill>
                  <a:srgbClr val="666666"/>
                </a:solidFill>
                <a:latin typeface="Arial"/>
                <a:cs typeface="Arial"/>
              </a:rPr>
              <a:t>Lambda</a:t>
            </a:r>
            <a:r>
              <a:rPr sz="1100" spc="-120" dirty="0">
                <a:solidFill>
                  <a:srgbClr val="666666"/>
                </a:solidFill>
                <a:latin typeface="Dotum"/>
                <a:cs typeface="Dotum"/>
              </a:rPr>
              <a:t>와</a:t>
            </a:r>
            <a:r>
              <a:rPr sz="1100" spc="-7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200" i="1" spc="-150" dirty="0">
                <a:solidFill>
                  <a:srgbClr val="666666"/>
                </a:solidFill>
                <a:latin typeface="Arial"/>
                <a:cs typeface="Arial"/>
              </a:rPr>
              <a:t>API</a:t>
            </a:r>
            <a:r>
              <a:rPr sz="1200" i="1" spc="-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i="1" spc="-135" dirty="0">
                <a:solidFill>
                  <a:srgbClr val="666666"/>
                </a:solidFill>
                <a:latin typeface="Arial"/>
                <a:cs typeface="Arial"/>
              </a:rPr>
              <a:t>Gateway</a:t>
            </a:r>
            <a:r>
              <a:rPr sz="1100" spc="-135" dirty="0">
                <a:solidFill>
                  <a:srgbClr val="666666"/>
                </a:solidFill>
                <a:latin typeface="Dotum"/>
                <a:cs typeface="Dotum"/>
              </a:rPr>
              <a:t>로</a:t>
            </a:r>
            <a:r>
              <a:rPr sz="1100" spc="-7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666666"/>
                </a:solidFill>
                <a:latin typeface="Dotum"/>
                <a:cs typeface="Dotum"/>
              </a:rPr>
              <a:t>결제</a:t>
            </a:r>
            <a:r>
              <a:rPr sz="1100" spc="-7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666666"/>
                </a:solidFill>
                <a:latin typeface="Dotum"/>
                <a:cs typeface="Dotum"/>
              </a:rPr>
              <a:t>시스템을</a:t>
            </a:r>
            <a:r>
              <a:rPr sz="1100" spc="-7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200" i="1" spc="-175" dirty="0">
                <a:solidFill>
                  <a:srgbClr val="666666"/>
                </a:solidFill>
                <a:latin typeface="Arial"/>
                <a:cs typeface="Arial"/>
              </a:rPr>
              <a:t>8</a:t>
            </a:r>
            <a:r>
              <a:rPr sz="1100" spc="-175" dirty="0">
                <a:solidFill>
                  <a:srgbClr val="666666"/>
                </a:solidFill>
                <a:latin typeface="Dotum"/>
                <a:cs typeface="Dotum"/>
              </a:rPr>
              <a:t>주</a:t>
            </a:r>
            <a:r>
              <a:rPr sz="1100" spc="-7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666666"/>
                </a:solidFill>
                <a:latin typeface="Dotum"/>
                <a:cs typeface="Dotum"/>
              </a:rPr>
              <a:t>만에</a:t>
            </a:r>
            <a:r>
              <a:rPr sz="1100" spc="-7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00" spc="-160" dirty="0">
                <a:solidFill>
                  <a:srgbClr val="666666"/>
                </a:solidFill>
                <a:latin typeface="Dotum"/>
                <a:cs typeface="Dotum"/>
              </a:rPr>
              <a:t>구축하여 </a:t>
            </a:r>
            <a:r>
              <a:rPr sz="1100" spc="-215" dirty="0">
                <a:solidFill>
                  <a:srgbClr val="666666"/>
                </a:solidFill>
                <a:latin typeface="Dotum"/>
                <a:cs typeface="Dotum"/>
              </a:rPr>
              <a:t>초기</a:t>
            </a:r>
            <a:r>
              <a:rPr sz="1100" spc="-9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666666"/>
                </a:solidFill>
                <a:latin typeface="Dotum"/>
                <a:cs typeface="Dotum"/>
              </a:rPr>
              <a:t>투자자</a:t>
            </a:r>
            <a:r>
              <a:rPr sz="1100" spc="-8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00" spc="-35" dirty="0">
                <a:solidFill>
                  <a:srgbClr val="666666"/>
                </a:solidFill>
                <a:latin typeface="Dotum"/>
                <a:cs typeface="Dotum"/>
              </a:rPr>
              <a:t>확보</a:t>
            </a:r>
            <a:endParaRPr sz="1100">
              <a:latin typeface="Dotum"/>
              <a:cs typeface="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6424" y="2788983"/>
            <a:ext cx="4999990" cy="104584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b="1" spc="-335" dirty="0">
                <a:solidFill>
                  <a:srgbClr val="4F37A6"/>
                </a:solidFill>
                <a:latin typeface="Malgun Gothic"/>
                <a:cs typeface="Malgun Gothic"/>
              </a:rPr>
              <a:t>글로벌</a:t>
            </a:r>
            <a:r>
              <a:rPr sz="1850" b="1" spc="-18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850" b="1" spc="-335" dirty="0">
                <a:solidFill>
                  <a:srgbClr val="4F37A6"/>
                </a:solidFill>
                <a:latin typeface="Malgun Gothic"/>
                <a:cs typeface="Malgun Gothic"/>
              </a:rPr>
              <a:t>인프라</a:t>
            </a:r>
            <a:r>
              <a:rPr sz="1850" b="1" spc="-18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850" b="1" spc="-370" dirty="0">
                <a:solidFill>
                  <a:srgbClr val="4F37A6"/>
                </a:solidFill>
                <a:latin typeface="Malgun Gothic"/>
                <a:cs typeface="Malgun Gothic"/>
              </a:rPr>
              <a:t>확장</a:t>
            </a:r>
            <a:endParaRPr sz="1850">
              <a:latin typeface="Malgun Gothic"/>
              <a:cs typeface="Malgun Gothic"/>
            </a:endParaRPr>
          </a:p>
          <a:p>
            <a:pPr marL="12700" marR="49530">
              <a:lnSpc>
                <a:spcPct val="108700"/>
              </a:lnSpc>
              <a:spcBef>
                <a:spcPts val="760"/>
              </a:spcBef>
            </a:pPr>
            <a:r>
              <a:rPr sz="1150" spc="-55" dirty="0">
                <a:solidFill>
                  <a:srgbClr val="333333"/>
                </a:solidFill>
                <a:latin typeface="Noto Sans JP"/>
                <a:cs typeface="Noto Sans JP"/>
              </a:rPr>
              <a:t>CDN,</a:t>
            </a:r>
            <a:r>
              <a:rPr sz="115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멀티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리전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5" dirty="0">
                <a:solidFill>
                  <a:srgbClr val="333333"/>
                </a:solidFill>
                <a:latin typeface="Dotum"/>
                <a:cs typeface="Dotum"/>
              </a:rPr>
              <a:t>배포</a:t>
            </a:r>
            <a:r>
              <a:rPr sz="1150" spc="-135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15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글로벌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로드밸런서를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활용해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초기부터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글로벌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서비스를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0" dirty="0">
                <a:solidFill>
                  <a:srgbClr val="333333"/>
                </a:solidFill>
                <a:latin typeface="Dotum"/>
                <a:cs typeface="Dotum"/>
              </a:rPr>
              <a:t>확장성</a:t>
            </a:r>
            <a:r>
              <a:rPr sz="11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있는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인프라를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구축합니다</a:t>
            </a:r>
            <a:r>
              <a:rPr sz="1150" spc="-1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15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100" b="1" spc="-165" dirty="0">
                <a:solidFill>
                  <a:srgbClr val="666666"/>
                </a:solidFill>
                <a:latin typeface="Malgun Gothic"/>
                <a:cs typeface="Malgun Gothic"/>
              </a:rPr>
              <a:t>사례</a:t>
            </a:r>
            <a:r>
              <a:rPr sz="1100" b="1" i="1" spc="-165" dirty="0">
                <a:solidFill>
                  <a:srgbClr val="666666"/>
                </a:solidFill>
                <a:latin typeface="Arial"/>
                <a:cs typeface="Arial"/>
              </a:rPr>
              <a:t>:</a:t>
            </a:r>
            <a:r>
              <a:rPr sz="1100" b="1" i="1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i="1" spc="-204" dirty="0">
                <a:solidFill>
                  <a:srgbClr val="666666"/>
                </a:solidFill>
                <a:latin typeface="Arial"/>
                <a:cs typeface="Arial"/>
              </a:rPr>
              <a:t>B</a:t>
            </a:r>
            <a:r>
              <a:rPr sz="1100" spc="-204" dirty="0">
                <a:solidFill>
                  <a:srgbClr val="666666"/>
                </a:solidFill>
                <a:latin typeface="Dotum"/>
                <a:cs typeface="Dotum"/>
              </a:rPr>
              <a:t>커머스는</a:t>
            </a:r>
            <a:r>
              <a:rPr sz="1100" spc="-6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200" i="1" spc="-235" dirty="0">
                <a:solidFill>
                  <a:srgbClr val="666666"/>
                </a:solidFill>
                <a:latin typeface="Arial"/>
                <a:cs typeface="Arial"/>
              </a:rPr>
              <a:t>GCP</a:t>
            </a:r>
            <a:r>
              <a:rPr sz="1100" spc="-235" dirty="0">
                <a:solidFill>
                  <a:srgbClr val="666666"/>
                </a:solidFill>
                <a:latin typeface="Dotum"/>
                <a:cs typeface="Dotum"/>
              </a:rPr>
              <a:t>의</a:t>
            </a:r>
            <a:r>
              <a:rPr sz="1100" spc="-6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200" i="1" spc="-95" dirty="0">
                <a:solidFill>
                  <a:srgbClr val="666666"/>
                </a:solidFill>
                <a:latin typeface="Arial"/>
                <a:cs typeface="Arial"/>
              </a:rPr>
              <a:t>Cloud</a:t>
            </a:r>
            <a:r>
              <a:rPr sz="1200" i="1" spc="-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i="1" spc="-215" dirty="0">
                <a:solidFill>
                  <a:srgbClr val="666666"/>
                </a:solidFill>
                <a:latin typeface="Arial"/>
                <a:cs typeface="Arial"/>
              </a:rPr>
              <a:t>CDN</a:t>
            </a:r>
            <a:r>
              <a:rPr sz="1100" spc="-215" dirty="0">
                <a:solidFill>
                  <a:srgbClr val="666666"/>
                </a:solidFill>
                <a:latin typeface="Dotum"/>
                <a:cs typeface="Dotum"/>
              </a:rPr>
              <a:t>과</a:t>
            </a:r>
            <a:r>
              <a:rPr sz="1100" spc="-6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666666"/>
                </a:solidFill>
                <a:latin typeface="Dotum"/>
                <a:cs typeface="Dotum"/>
              </a:rPr>
              <a:t>리전별</a:t>
            </a:r>
            <a:r>
              <a:rPr sz="1100" spc="-6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200" i="1" spc="-95" dirty="0">
                <a:solidFill>
                  <a:srgbClr val="666666"/>
                </a:solidFill>
                <a:latin typeface="Arial"/>
                <a:cs typeface="Arial"/>
              </a:rPr>
              <a:t>Cloud</a:t>
            </a:r>
            <a:r>
              <a:rPr sz="1200" i="1" spc="-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i="1" spc="-200" dirty="0">
                <a:solidFill>
                  <a:srgbClr val="666666"/>
                </a:solidFill>
                <a:latin typeface="Arial"/>
                <a:cs typeface="Arial"/>
              </a:rPr>
              <a:t>SQL</a:t>
            </a:r>
            <a:r>
              <a:rPr sz="1100" spc="-200" dirty="0">
                <a:solidFill>
                  <a:srgbClr val="666666"/>
                </a:solidFill>
                <a:latin typeface="Dotum"/>
                <a:cs typeface="Dotum"/>
              </a:rPr>
              <a:t>로</a:t>
            </a:r>
            <a:r>
              <a:rPr sz="1100" spc="-6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00" spc="-160" dirty="0">
                <a:solidFill>
                  <a:srgbClr val="666666"/>
                </a:solidFill>
                <a:latin typeface="Dotum"/>
                <a:cs typeface="Dotum"/>
              </a:rPr>
              <a:t>북미</a:t>
            </a:r>
            <a:r>
              <a:rPr sz="1200" i="1" spc="-160" dirty="0">
                <a:solidFill>
                  <a:srgbClr val="666666"/>
                </a:solidFill>
                <a:latin typeface="Arial"/>
                <a:cs typeface="Arial"/>
              </a:rPr>
              <a:t>/</a:t>
            </a:r>
            <a:r>
              <a:rPr sz="1100" spc="-160" dirty="0">
                <a:solidFill>
                  <a:srgbClr val="666666"/>
                </a:solidFill>
                <a:latin typeface="Dotum"/>
                <a:cs typeface="Dotum"/>
              </a:rPr>
              <a:t>유럽</a:t>
            </a:r>
            <a:r>
              <a:rPr sz="1200" i="1" spc="-160" dirty="0">
                <a:solidFill>
                  <a:srgbClr val="666666"/>
                </a:solidFill>
                <a:latin typeface="Arial"/>
                <a:cs typeface="Arial"/>
              </a:rPr>
              <a:t>/</a:t>
            </a:r>
            <a:r>
              <a:rPr sz="1100" spc="-160" dirty="0">
                <a:solidFill>
                  <a:srgbClr val="666666"/>
                </a:solidFill>
                <a:latin typeface="Dotum"/>
                <a:cs typeface="Dotum"/>
              </a:rPr>
              <a:t>아시아</a:t>
            </a:r>
            <a:r>
              <a:rPr sz="1100" spc="-6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666666"/>
                </a:solidFill>
                <a:latin typeface="Dotum"/>
                <a:cs typeface="Dotum"/>
              </a:rPr>
              <a:t>시장을</a:t>
            </a:r>
            <a:r>
              <a:rPr sz="1100" spc="-6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666666"/>
                </a:solidFill>
                <a:latin typeface="Dotum"/>
                <a:cs typeface="Dotum"/>
              </a:rPr>
              <a:t>동시</a:t>
            </a:r>
            <a:r>
              <a:rPr sz="1100" spc="-6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00" spc="-50" dirty="0">
                <a:solidFill>
                  <a:srgbClr val="666666"/>
                </a:solidFill>
                <a:latin typeface="Dotum"/>
                <a:cs typeface="Dotum"/>
              </a:rPr>
              <a:t>진출</a:t>
            </a:r>
            <a:endParaRPr sz="1100">
              <a:latin typeface="Dotum"/>
              <a:cs typeface="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6424" y="4446333"/>
            <a:ext cx="5015865" cy="12249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b="1" spc="-335" dirty="0">
                <a:solidFill>
                  <a:srgbClr val="4F37A6"/>
                </a:solidFill>
                <a:latin typeface="Malgun Gothic"/>
                <a:cs typeface="Malgun Gothic"/>
              </a:rPr>
              <a:t>시장</a:t>
            </a:r>
            <a:r>
              <a:rPr sz="1850" b="1" spc="-19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850" b="1" spc="-335" dirty="0">
                <a:solidFill>
                  <a:srgbClr val="4F37A6"/>
                </a:solidFill>
                <a:latin typeface="Malgun Gothic"/>
                <a:cs typeface="Malgun Gothic"/>
              </a:rPr>
              <a:t>확장과</a:t>
            </a:r>
            <a:r>
              <a:rPr sz="1850" b="1" spc="-18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850" b="1" spc="-335" dirty="0">
                <a:solidFill>
                  <a:srgbClr val="4F37A6"/>
                </a:solidFill>
                <a:latin typeface="Malgun Gothic"/>
                <a:cs typeface="Malgun Gothic"/>
              </a:rPr>
              <a:t>비용</a:t>
            </a:r>
            <a:r>
              <a:rPr sz="1850" b="1" spc="-18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850" b="1" spc="-360" dirty="0">
                <a:solidFill>
                  <a:srgbClr val="4F37A6"/>
                </a:solidFill>
                <a:latin typeface="Malgun Gothic"/>
                <a:cs typeface="Malgun Gothic"/>
              </a:rPr>
              <a:t>최적화</a:t>
            </a:r>
            <a:endParaRPr sz="1850" dirty="0">
              <a:latin typeface="Malgun Gothic"/>
              <a:cs typeface="Malgun Gothic"/>
            </a:endParaRPr>
          </a:p>
          <a:p>
            <a:pPr marL="12700" marR="8255">
              <a:lnSpc>
                <a:spcPct val="108700"/>
              </a:lnSpc>
              <a:spcBef>
                <a:spcPts val="760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자동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스케일링과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서버리스</a:t>
            </a:r>
            <a:r>
              <a:rPr sz="1150" spc="-16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150" spc="5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스팟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인스턴스를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트래픽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증가에도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효율적인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운영이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29" dirty="0">
                <a:solidFill>
                  <a:srgbClr val="333333"/>
                </a:solidFill>
                <a:latin typeface="Dotum"/>
                <a:cs typeface="Dotum"/>
              </a:rPr>
              <a:t>가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 능합니다</a:t>
            </a:r>
            <a:r>
              <a:rPr sz="1150" spc="-1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150" dirty="0">
              <a:latin typeface="Noto Sans JP"/>
              <a:cs typeface="Noto Sans JP"/>
            </a:endParaRPr>
          </a:p>
          <a:p>
            <a:pPr marL="12700" marR="5080">
              <a:lnSpc>
                <a:spcPct val="105900"/>
              </a:lnSpc>
              <a:spcBef>
                <a:spcPts val="509"/>
              </a:spcBef>
            </a:pPr>
            <a:r>
              <a:rPr sz="1100" b="1" spc="-165" dirty="0">
                <a:solidFill>
                  <a:srgbClr val="666666"/>
                </a:solidFill>
                <a:latin typeface="Malgun Gothic"/>
                <a:cs typeface="Malgun Gothic"/>
              </a:rPr>
              <a:t>사례</a:t>
            </a:r>
            <a:r>
              <a:rPr sz="1100" b="1" i="1" spc="-165" dirty="0">
                <a:solidFill>
                  <a:srgbClr val="666666"/>
                </a:solidFill>
                <a:latin typeface="Arial"/>
                <a:cs typeface="Arial"/>
              </a:rPr>
              <a:t>:</a:t>
            </a:r>
            <a:r>
              <a:rPr sz="1100" b="1" i="1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spc="-215" dirty="0">
                <a:solidFill>
                  <a:srgbClr val="666666"/>
                </a:solidFill>
                <a:latin typeface="Dotum"/>
                <a:cs typeface="Dotum"/>
              </a:rPr>
              <a:t>동영상</a:t>
            </a:r>
            <a:r>
              <a:rPr sz="1100" spc="-6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666666"/>
                </a:solidFill>
                <a:latin typeface="Dotum"/>
                <a:cs typeface="Dotum"/>
              </a:rPr>
              <a:t>플랫폼</a:t>
            </a:r>
            <a:r>
              <a:rPr sz="1100" spc="-6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200" i="1" spc="-229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1100" spc="-229" dirty="0">
                <a:solidFill>
                  <a:srgbClr val="666666"/>
                </a:solidFill>
                <a:latin typeface="Dotum"/>
                <a:cs typeface="Dotum"/>
              </a:rPr>
              <a:t>사는</a:t>
            </a:r>
            <a:r>
              <a:rPr sz="1100" spc="-6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200" i="1" spc="-240" dirty="0">
                <a:solidFill>
                  <a:srgbClr val="666666"/>
                </a:solidFill>
                <a:latin typeface="Arial"/>
                <a:cs typeface="Arial"/>
              </a:rPr>
              <a:t>AWS</a:t>
            </a:r>
            <a:r>
              <a:rPr sz="1200" i="1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666666"/>
                </a:solidFill>
                <a:latin typeface="Arial"/>
                <a:cs typeface="Arial"/>
              </a:rPr>
              <a:t>Spot</a:t>
            </a:r>
            <a:r>
              <a:rPr sz="1200" i="1" spc="-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i="1" spc="-110" dirty="0">
                <a:solidFill>
                  <a:srgbClr val="666666"/>
                </a:solidFill>
                <a:latin typeface="Arial"/>
                <a:cs typeface="Arial"/>
              </a:rPr>
              <a:t>Instance</a:t>
            </a:r>
            <a:r>
              <a:rPr sz="1100" spc="-110" dirty="0">
                <a:solidFill>
                  <a:srgbClr val="666666"/>
                </a:solidFill>
                <a:latin typeface="Dotum"/>
                <a:cs typeface="Dotum"/>
              </a:rPr>
              <a:t>와</a:t>
            </a:r>
            <a:r>
              <a:rPr sz="1100" spc="-6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200" i="1" spc="-180" dirty="0">
                <a:solidFill>
                  <a:srgbClr val="666666"/>
                </a:solidFill>
                <a:latin typeface="Arial"/>
                <a:cs typeface="Arial"/>
              </a:rPr>
              <a:t>S3</a:t>
            </a:r>
            <a:r>
              <a:rPr sz="1200" i="1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666666"/>
                </a:solidFill>
                <a:latin typeface="Arial"/>
                <a:cs typeface="Arial"/>
              </a:rPr>
              <a:t>Intelligent-</a:t>
            </a:r>
            <a:r>
              <a:rPr sz="1200" i="1" spc="-110" dirty="0">
                <a:solidFill>
                  <a:srgbClr val="666666"/>
                </a:solidFill>
                <a:latin typeface="Arial"/>
                <a:cs typeface="Arial"/>
              </a:rPr>
              <a:t>Tiering</a:t>
            </a:r>
            <a:r>
              <a:rPr sz="1100" spc="-110" dirty="0">
                <a:solidFill>
                  <a:srgbClr val="666666"/>
                </a:solidFill>
                <a:latin typeface="Dotum"/>
                <a:cs typeface="Dotum"/>
              </a:rPr>
              <a:t>으로</a:t>
            </a:r>
            <a:r>
              <a:rPr sz="1100" spc="-6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666666"/>
                </a:solidFill>
                <a:latin typeface="Dotum"/>
                <a:cs typeface="Dotum"/>
              </a:rPr>
              <a:t>운영비</a:t>
            </a:r>
            <a:r>
              <a:rPr sz="1100" spc="-6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200" i="1" spc="-150" dirty="0">
                <a:solidFill>
                  <a:srgbClr val="666666"/>
                </a:solidFill>
                <a:latin typeface="Arial"/>
                <a:cs typeface="Arial"/>
              </a:rPr>
              <a:t>62%</a:t>
            </a:r>
            <a:r>
              <a:rPr sz="1200" i="1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spc="-114" dirty="0">
                <a:solidFill>
                  <a:srgbClr val="666666"/>
                </a:solidFill>
                <a:latin typeface="Dotum"/>
                <a:cs typeface="Dotum"/>
              </a:rPr>
              <a:t>절감 </a:t>
            </a:r>
            <a:r>
              <a:rPr sz="1100" spc="-25" dirty="0">
                <a:solidFill>
                  <a:srgbClr val="666666"/>
                </a:solidFill>
                <a:latin typeface="Dotum"/>
                <a:cs typeface="Dotum"/>
              </a:rPr>
              <a:t>달성</a:t>
            </a:r>
            <a:endParaRPr sz="11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99" y="2628010"/>
            <a:ext cx="3339465" cy="144018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1295"/>
              </a:spcBef>
            </a:pPr>
            <a:r>
              <a:rPr sz="5150" spc="-1030" dirty="0">
                <a:solidFill>
                  <a:srgbClr val="4F37A6"/>
                </a:solidFill>
                <a:latin typeface="Dotum"/>
                <a:cs typeface="Dotum"/>
              </a:rPr>
              <a:t>실습</a:t>
            </a:r>
            <a:r>
              <a:rPr sz="5150" spc="-47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5150" spc="-1050" dirty="0">
                <a:solidFill>
                  <a:srgbClr val="4F37A6"/>
                </a:solidFill>
                <a:latin typeface="Dotum"/>
                <a:cs typeface="Dotum"/>
              </a:rPr>
              <a:t>준비사항 </a:t>
            </a:r>
            <a:r>
              <a:rPr sz="5150" spc="-1040" dirty="0">
                <a:solidFill>
                  <a:srgbClr val="4F37A6"/>
                </a:solidFill>
                <a:latin typeface="Dotum"/>
                <a:cs typeface="Dotum"/>
              </a:rPr>
              <a:t>체크리스트</a:t>
            </a:r>
            <a:endParaRPr sz="5150">
              <a:latin typeface="Dotum"/>
              <a:cs typeface="Dot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4431816"/>
            <a:ext cx="3856354" cy="1006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125"/>
              </a:spcBef>
            </a:pPr>
            <a:r>
              <a:rPr sz="1200" spc="-90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200" spc="-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실습을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위해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필요한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필수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도구와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준비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사항을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체크리스트로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9" dirty="0">
                <a:solidFill>
                  <a:srgbClr val="333333"/>
                </a:solidFill>
                <a:latin typeface="Dotum"/>
                <a:cs typeface="Dotum"/>
              </a:rPr>
              <a:t>정리했습니다</a:t>
            </a:r>
            <a:r>
              <a:rPr sz="1200" spc="-229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0" dirty="0">
                <a:solidFill>
                  <a:srgbClr val="333333"/>
                </a:solidFill>
                <a:latin typeface="Dotum"/>
                <a:cs typeface="Dotum"/>
              </a:rPr>
              <a:t>환경에서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즉시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실습할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있도록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모든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필요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요소를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포함했으며</a:t>
            </a:r>
            <a:r>
              <a:rPr sz="1200" spc="-22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각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항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목은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실무에서도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활용되는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기본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0" dirty="0">
                <a:solidFill>
                  <a:srgbClr val="333333"/>
                </a:solidFill>
                <a:latin typeface="Dotum"/>
                <a:cs typeface="Dotum"/>
              </a:rPr>
              <a:t>도구입니다</a:t>
            </a:r>
            <a:r>
              <a:rPr sz="1200" spc="-3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29149" y="380206"/>
            <a:ext cx="7181850" cy="1108485"/>
          </a:xfrm>
          <a:custGeom>
            <a:avLst/>
            <a:gdLst/>
            <a:ahLst/>
            <a:cxnLst/>
            <a:rect l="l" t="t" r="r" b="b"/>
            <a:pathLst>
              <a:path w="7181850" h="1266825">
                <a:moveTo>
                  <a:pt x="7092854" y="1266824"/>
                </a:moveTo>
                <a:lnTo>
                  <a:pt x="88995" y="1266824"/>
                </a:lnTo>
                <a:lnTo>
                  <a:pt x="82801" y="1266214"/>
                </a:lnTo>
                <a:lnTo>
                  <a:pt x="37131" y="1247297"/>
                </a:lnTo>
                <a:lnTo>
                  <a:pt x="9643" y="1213803"/>
                </a:lnTo>
                <a:lnTo>
                  <a:pt x="0" y="1177829"/>
                </a:lnTo>
                <a:lnTo>
                  <a:pt x="0" y="1171574"/>
                </a:lnTo>
                <a:lnTo>
                  <a:pt x="0" y="88995"/>
                </a:lnTo>
                <a:lnTo>
                  <a:pt x="12578" y="47532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2"/>
                </a:lnTo>
                <a:lnTo>
                  <a:pt x="7181849" y="88995"/>
                </a:lnTo>
                <a:lnTo>
                  <a:pt x="7181849" y="1177829"/>
                </a:lnTo>
                <a:lnTo>
                  <a:pt x="7169271" y="1219292"/>
                </a:lnTo>
                <a:lnTo>
                  <a:pt x="7134315" y="1254246"/>
                </a:lnTo>
                <a:lnTo>
                  <a:pt x="7099047" y="1266214"/>
                </a:lnTo>
                <a:lnTo>
                  <a:pt x="7092854" y="126682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06949" y="667226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latin typeface="Liberation Sans"/>
                <a:cs typeface="Liberation Sans"/>
              </a:rPr>
              <a:t>01</a:t>
            </a:r>
            <a:endParaRPr sz="3450" dirty="0">
              <a:latin typeface="Liberation Sans"/>
              <a:cs typeface="Liberation Sans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BA7E7A2-895D-F275-7F0B-3309D548E7EB}"/>
              </a:ext>
            </a:extLst>
          </p:cNvPr>
          <p:cNvGrpSpPr/>
          <p:nvPr/>
        </p:nvGrpSpPr>
        <p:grpSpPr>
          <a:xfrm>
            <a:off x="5867398" y="836335"/>
            <a:ext cx="260365" cy="399586"/>
            <a:chOff x="5867398" y="833820"/>
            <a:chExt cx="260365" cy="561234"/>
          </a:xfrm>
        </p:grpSpPr>
        <p:sp>
          <p:nvSpPr>
            <p:cNvPr id="7" name="object 7"/>
            <p:cNvSpPr/>
            <p:nvPr/>
          </p:nvSpPr>
          <p:spPr>
            <a:xfrm>
              <a:off x="5867398" y="86677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6523"/>
                  </a:lnTo>
                  <a:lnTo>
                    <a:pt x="38100" y="19049"/>
                  </a:lnTo>
                  <a:lnTo>
                    <a:pt x="38100" y="21576"/>
                  </a:lnTo>
                  <a:lnTo>
                    <a:pt x="24006" y="3761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9441" y="833820"/>
              <a:ext cx="118322" cy="849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67398" y="11048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6523"/>
                  </a:lnTo>
                  <a:lnTo>
                    <a:pt x="38100" y="19049"/>
                  </a:lnTo>
                  <a:lnTo>
                    <a:pt x="38100" y="21576"/>
                  </a:lnTo>
                  <a:lnTo>
                    <a:pt x="24006" y="3761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9441" y="1071945"/>
              <a:ext cx="118322" cy="8498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67398" y="13430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6523"/>
                  </a:lnTo>
                  <a:lnTo>
                    <a:pt x="38100" y="19049"/>
                  </a:lnTo>
                  <a:lnTo>
                    <a:pt x="38100" y="21576"/>
                  </a:lnTo>
                  <a:lnTo>
                    <a:pt x="24006" y="3761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9441" y="1310070"/>
              <a:ext cx="118322" cy="8498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827017" y="380206"/>
            <a:ext cx="5283200" cy="90424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기본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개발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5" dirty="0">
                <a:solidFill>
                  <a:srgbClr val="4F37A6"/>
                </a:solidFill>
                <a:latin typeface="Dotum"/>
                <a:cs typeface="Dotum"/>
              </a:rPr>
              <a:t>환경</a:t>
            </a:r>
            <a:endParaRPr sz="1200">
              <a:latin typeface="Dotum"/>
              <a:cs typeface="Dotum"/>
            </a:endParaRPr>
          </a:p>
          <a:p>
            <a:pPr marL="385445">
              <a:lnSpc>
                <a:spcPct val="100000"/>
              </a:lnSpc>
              <a:spcBef>
                <a:spcPts val="185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최신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웹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브라우저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(Chrome/Firefox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권장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-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개발자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도구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활용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가능</a:t>
            </a:r>
            <a:endParaRPr sz="1150">
              <a:latin typeface="Dotum"/>
              <a:cs typeface="Dotum"/>
            </a:endParaRPr>
          </a:p>
          <a:p>
            <a:pPr marL="385445">
              <a:lnSpc>
                <a:spcPct val="100000"/>
              </a:lnSpc>
              <a:spcBef>
                <a:spcPts val="495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터미널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에뮬레이터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(Windows: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PowerShell/WSL,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macOS:</a:t>
            </a:r>
            <a:r>
              <a:rPr sz="1050" spc="-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Terminal,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Linux: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Bash/Zsh)</a:t>
            </a:r>
            <a:endParaRPr sz="1050">
              <a:latin typeface="Liberation Sans"/>
              <a:cs typeface="Liberation Sans"/>
            </a:endParaRPr>
          </a:p>
          <a:p>
            <a:pPr marL="385445">
              <a:lnSpc>
                <a:spcPct val="100000"/>
              </a:lnSpc>
              <a:spcBef>
                <a:spcPts val="495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텍스트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에디터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또는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IDE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(VSCode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권장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AWS/GCP</a:t>
            </a:r>
            <a:r>
              <a:rPr sz="1050" spc="-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확장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기능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설치</a:t>
            </a:r>
            <a:r>
              <a:rPr sz="1050" spc="-25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29149" y="1605757"/>
            <a:ext cx="7181850" cy="1031874"/>
          </a:xfrm>
          <a:custGeom>
            <a:avLst/>
            <a:gdLst/>
            <a:ahLst/>
            <a:cxnLst/>
            <a:rect l="l" t="t" r="r" b="b"/>
            <a:pathLst>
              <a:path w="7181850" h="1266825">
                <a:moveTo>
                  <a:pt x="7092854" y="1266824"/>
                </a:moveTo>
                <a:lnTo>
                  <a:pt x="88995" y="1266824"/>
                </a:lnTo>
                <a:lnTo>
                  <a:pt x="82801" y="1266214"/>
                </a:lnTo>
                <a:lnTo>
                  <a:pt x="37131" y="1247297"/>
                </a:lnTo>
                <a:lnTo>
                  <a:pt x="9643" y="1213803"/>
                </a:lnTo>
                <a:lnTo>
                  <a:pt x="0" y="1177828"/>
                </a:lnTo>
                <a:lnTo>
                  <a:pt x="0" y="1171574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177828"/>
                </a:lnTo>
                <a:lnTo>
                  <a:pt x="7169271" y="1219292"/>
                </a:lnTo>
                <a:lnTo>
                  <a:pt x="7134315" y="1254246"/>
                </a:lnTo>
                <a:lnTo>
                  <a:pt x="7099047" y="1266214"/>
                </a:lnTo>
                <a:lnTo>
                  <a:pt x="7092854" y="126682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06949" y="1848888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02</a:t>
            </a:r>
            <a:endParaRPr sz="3450">
              <a:latin typeface="Liberation Sans"/>
              <a:cs typeface="Liberation Sans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EED7755-54BC-EBFB-6C3B-FC0F13001548}"/>
              </a:ext>
            </a:extLst>
          </p:cNvPr>
          <p:cNvGrpSpPr/>
          <p:nvPr/>
        </p:nvGrpSpPr>
        <p:grpSpPr>
          <a:xfrm>
            <a:off x="5867398" y="1961983"/>
            <a:ext cx="260365" cy="561234"/>
            <a:chOff x="5867398" y="2214945"/>
            <a:chExt cx="260365" cy="561234"/>
          </a:xfrm>
        </p:grpSpPr>
        <p:sp>
          <p:nvSpPr>
            <p:cNvPr id="17" name="object 17"/>
            <p:cNvSpPr/>
            <p:nvPr/>
          </p:nvSpPr>
          <p:spPr>
            <a:xfrm>
              <a:off x="5867398" y="22478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6523"/>
                  </a:lnTo>
                  <a:lnTo>
                    <a:pt x="38100" y="19049"/>
                  </a:lnTo>
                  <a:lnTo>
                    <a:pt x="38100" y="21576"/>
                  </a:lnTo>
                  <a:lnTo>
                    <a:pt x="24006" y="3761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9441" y="2214945"/>
              <a:ext cx="118322" cy="8498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867398" y="24860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6523"/>
                  </a:lnTo>
                  <a:lnTo>
                    <a:pt x="38100" y="19049"/>
                  </a:lnTo>
                  <a:lnTo>
                    <a:pt x="38100" y="21576"/>
                  </a:lnTo>
                  <a:lnTo>
                    <a:pt x="24006" y="3761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9441" y="2453070"/>
              <a:ext cx="118322" cy="8498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867398" y="272414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6523"/>
                  </a:lnTo>
                  <a:lnTo>
                    <a:pt x="38100" y="19049"/>
                  </a:lnTo>
                  <a:lnTo>
                    <a:pt x="38100" y="21576"/>
                  </a:lnTo>
                  <a:lnTo>
                    <a:pt x="24006" y="3761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9441" y="2691195"/>
              <a:ext cx="118322" cy="8498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827017" y="1667502"/>
            <a:ext cx="3747135" cy="90424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네트워크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5" dirty="0">
                <a:solidFill>
                  <a:srgbClr val="4F37A6"/>
                </a:solidFill>
                <a:latin typeface="Dotum"/>
                <a:cs typeface="Dotum"/>
              </a:rPr>
              <a:t>도구</a:t>
            </a:r>
            <a:endParaRPr sz="1200">
              <a:latin typeface="Dotum"/>
              <a:cs typeface="Dotum"/>
            </a:endParaRPr>
          </a:p>
          <a:p>
            <a:pPr marL="385445">
              <a:lnSpc>
                <a:spcPct val="100000"/>
              </a:lnSpc>
              <a:spcBef>
                <a:spcPts val="185"/>
              </a:spcBef>
            </a:pP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SSH</a:t>
            </a:r>
            <a:r>
              <a:rPr sz="1050" spc="-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클라이언트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(OpenSSH,</a:t>
            </a:r>
            <a:r>
              <a:rPr sz="1050" spc="-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PuTTY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등</a:t>
            </a:r>
            <a:r>
              <a:rPr sz="1050" spc="-95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-</a:t>
            </a:r>
            <a:r>
              <a:rPr sz="1050" spc="-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원격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서버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40" dirty="0">
                <a:solidFill>
                  <a:srgbClr val="333333"/>
                </a:solidFill>
                <a:latin typeface="Dotum"/>
                <a:cs typeface="Dotum"/>
              </a:rPr>
              <a:t>접속용</a:t>
            </a:r>
            <a:endParaRPr sz="1150">
              <a:latin typeface="Dotum"/>
              <a:cs typeface="Dotum"/>
            </a:endParaRPr>
          </a:p>
          <a:p>
            <a:pPr marL="385445">
              <a:lnSpc>
                <a:spcPct val="100000"/>
              </a:lnSpc>
              <a:spcBef>
                <a:spcPts val="495"/>
              </a:spcBef>
            </a:pP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SSH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키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준비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(RSA/ED25519)</a:t>
            </a:r>
            <a:endParaRPr sz="1050">
              <a:latin typeface="Liberation Sans"/>
              <a:cs typeface="Liberation Sans"/>
            </a:endParaRPr>
          </a:p>
          <a:p>
            <a:pPr marL="385445">
              <a:lnSpc>
                <a:spcPct val="100000"/>
              </a:lnSpc>
              <a:spcBef>
                <a:spcPts val="495"/>
              </a:spcBef>
            </a:pP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SFTP</a:t>
            </a:r>
            <a:r>
              <a:rPr sz="1050" spc="-4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클라이언트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필요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시</a:t>
            </a:r>
            <a:r>
              <a:rPr sz="1050" spc="-95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-</a:t>
            </a:r>
            <a:r>
              <a:rPr sz="1050" spc="-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FileZilla,</a:t>
            </a:r>
            <a:r>
              <a:rPr sz="1050" spc="-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WinSCP</a:t>
            </a:r>
            <a:r>
              <a:rPr sz="1050" spc="-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Dotum"/>
                <a:cs typeface="Dotum"/>
              </a:rPr>
              <a:t>등</a:t>
            </a:r>
            <a:endParaRPr sz="1150">
              <a:latin typeface="Dotum"/>
              <a:cs typeface="Dotum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29149" y="2777332"/>
            <a:ext cx="7181850" cy="1031874"/>
          </a:xfrm>
          <a:custGeom>
            <a:avLst/>
            <a:gdLst/>
            <a:ahLst/>
            <a:cxnLst/>
            <a:rect l="l" t="t" r="r" b="b"/>
            <a:pathLst>
              <a:path w="7181850" h="1266825">
                <a:moveTo>
                  <a:pt x="7092854" y="1266824"/>
                </a:moveTo>
                <a:lnTo>
                  <a:pt x="88995" y="1266824"/>
                </a:lnTo>
                <a:lnTo>
                  <a:pt x="82801" y="1266214"/>
                </a:lnTo>
                <a:lnTo>
                  <a:pt x="37131" y="1247297"/>
                </a:lnTo>
                <a:lnTo>
                  <a:pt x="9643" y="1213803"/>
                </a:lnTo>
                <a:lnTo>
                  <a:pt x="0" y="1177828"/>
                </a:lnTo>
                <a:lnTo>
                  <a:pt x="0" y="1171574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177828"/>
                </a:lnTo>
                <a:lnTo>
                  <a:pt x="7169271" y="1219292"/>
                </a:lnTo>
                <a:lnTo>
                  <a:pt x="7134315" y="1254246"/>
                </a:lnTo>
                <a:lnTo>
                  <a:pt x="7099047" y="1266214"/>
                </a:lnTo>
                <a:lnTo>
                  <a:pt x="7092854" y="126682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06949" y="3029426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03</a:t>
            </a:r>
            <a:endParaRPr sz="3450" dirty="0">
              <a:latin typeface="Liberation Sans"/>
              <a:cs typeface="Liberation Sans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9BD7A4E-55E7-5B0F-F83D-96745AB23953}"/>
              </a:ext>
            </a:extLst>
          </p:cNvPr>
          <p:cNvGrpSpPr/>
          <p:nvPr/>
        </p:nvGrpSpPr>
        <p:grpSpPr>
          <a:xfrm>
            <a:off x="5867398" y="3227335"/>
            <a:ext cx="260365" cy="457145"/>
            <a:chOff x="5867398" y="3596070"/>
            <a:chExt cx="260365" cy="561234"/>
          </a:xfrm>
        </p:grpSpPr>
        <p:sp>
          <p:nvSpPr>
            <p:cNvPr id="27" name="object 27"/>
            <p:cNvSpPr/>
            <p:nvPr/>
          </p:nvSpPr>
          <p:spPr>
            <a:xfrm>
              <a:off x="5867398" y="36290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5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6523"/>
                  </a:lnTo>
                  <a:lnTo>
                    <a:pt x="38100" y="19049"/>
                  </a:lnTo>
                  <a:lnTo>
                    <a:pt x="38100" y="21575"/>
                  </a:lnTo>
                  <a:lnTo>
                    <a:pt x="24006" y="3761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9441" y="3596070"/>
              <a:ext cx="118322" cy="8498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867398" y="386714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6523"/>
                  </a:lnTo>
                  <a:lnTo>
                    <a:pt x="38100" y="19049"/>
                  </a:lnTo>
                  <a:lnTo>
                    <a:pt x="38100" y="21576"/>
                  </a:lnTo>
                  <a:lnTo>
                    <a:pt x="24006" y="3761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9441" y="3834195"/>
              <a:ext cx="118322" cy="8498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867398" y="410527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5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6523"/>
                  </a:lnTo>
                  <a:lnTo>
                    <a:pt x="38100" y="19049"/>
                  </a:lnTo>
                  <a:lnTo>
                    <a:pt x="38100" y="21575"/>
                  </a:lnTo>
                  <a:lnTo>
                    <a:pt x="24006" y="3761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9441" y="4072320"/>
              <a:ext cx="118322" cy="8498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827017" y="2828766"/>
            <a:ext cx="3081020" cy="90424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API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테스트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5" dirty="0">
                <a:solidFill>
                  <a:srgbClr val="4F37A6"/>
                </a:solidFill>
                <a:latin typeface="Dotum"/>
                <a:cs typeface="Dotum"/>
              </a:rPr>
              <a:t>도구</a:t>
            </a:r>
            <a:endParaRPr sz="1200">
              <a:latin typeface="Dotum"/>
              <a:cs typeface="Dotum"/>
            </a:endParaRPr>
          </a:p>
          <a:p>
            <a:pPr marL="385445">
              <a:lnSpc>
                <a:spcPct val="100000"/>
              </a:lnSpc>
              <a:spcBef>
                <a:spcPts val="185"/>
              </a:spcBef>
            </a:pP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Postman</a:t>
            </a:r>
            <a:r>
              <a:rPr sz="1050" spc="-3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또는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Insomnia</a:t>
            </a:r>
            <a:r>
              <a:rPr sz="1050" spc="-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-</a:t>
            </a:r>
            <a:r>
              <a:rPr sz="1050" spc="-6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API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문서화</a:t>
            </a:r>
            <a:endParaRPr sz="1150">
              <a:latin typeface="Dotum"/>
              <a:cs typeface="Dotum"/>
            </a:endParaRPr>
          </a:p>
          <a:p>
            <a:pPr marL="385445">
              <a:lnSpc>
                <a:spcPct val="100000"/>
              </a:lnSpc>
              <a:spcBef>
                <a:spcPts val="495"/>
              </a:spcBef>
            </a:pP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curl/wget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명령어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기본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사용법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숙지</a:t>
            </a:r>
            <a:endParaRPr sz="1150">
              <a:latin typeface="Dotum"/>
              <a:cs typeface="Dotum"/>
            </a:endParaRPr>
          </a:p>
          <a:p>
            <a:pPr marL="385445">
              <a:lnSpc>
                <a:spcPct val="100000"/>
              </a:lnSpc>
              <a:spcBef>
                <a:spcPts val="495"/>
              </a:spcBef>
            </a:pP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jq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유틸리티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00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150" spc="-100" dirty="0">
                <a:solidFill>
                  <a:srgbClr val="333333"/>
                </a:solidFill>
                <a:latin typeface="Dotum"/>
                <a:cs typeface="Dotum"/>
              </a:rPr>
              <a:t>선택</a:t>
            </a:r>
            <a:r>
              <a:rPr sz="1050" spc="-100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-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JSON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처리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효율화</a:t>
            </a:r>
            <a:endParaRPr sz="1150">
              <a:latin typeface="Dotum"/>
              <a:cs typeface="Dotum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29149" y="3917539"/>
            <a:ext cx="7181850" cy="1263267"/>
          </a:xfrm>
          <a:custGeom>
            <a:avLst/>
            <a:gdLst/>
            <a:ahLst/>
            <a:cxnLst/>
            <a:rect l="l" t="t" r="r" b="b"/>
            <a:pathLst>
              <a:path w="7181850" h="1504950">
                <a:moveTo>
                  <a:pt x="7092854" y="1504949"/>
                </a:moveTo>
                <a:lnTo>
                  <a:pt x="88995" y="1504949"/>
                </a:lnTo>
                <a:lnTo>
                  <a:pt x="82801" y="1504339"/>
                </a:lnTo>
                <a:lnTo>
                  <a:pt x="37131" y="1485422"/>
                </a:lnTo>
                <a:lnTo>
                  <a:pt x="9643" y="1451928"/>
                </a:lnTo>
                <a:lnTo>
                  <a:pt x="0" y="1415953"/>
                </a:lnTo>
                <a:lnTo>
                  <a:pt x="0" y="140969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415953"/>
                </a:lnTo>
                <a:lnTo>
                  <a:pt x="7169271" y="1457417"/>
                </a:lnTo>
                <a:lnTo>
                  <a:pt x="7134315" y="1492370"/>
                </a:lnTo>
                <a:lnTo>
                  <a:pt x="7099047" y="1504339"/>
                </a:lnTo>
                <a:lnTo>
                  <a:pt x="7092854" y="150494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806949" y="4248626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04</a:t>
            </a:r>
            <a:endParaRPr sz="3450" dirty="0">
              <a:latin typeface="Liberation Sans"/>
              <a:cs typeface="Liberation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27017" y="3965164"/>
            <a:ext cx="8940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AWS</a:t>
            </a:r>
            <a:r>
              <a:rPr sz="1050" b="1" spc="-7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계정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00" dirty="0">
                <a:solidFill>
                  <a:srgbClr val="4F37A6"/>
                </a:solidFill>
                <a:latin typeface="Dotum"/>
                <a:cs typeface="Dotum"/>
              </a:rPr>
              <a:t>준비</a:t>
            </a:r>
            <a:endParaRPr sz="1200">
              <a:latin typeface="Dotum"/>
              <a:cs typeface="Dotum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A1C3EC5-7229-C55A-69C3-544D072307B0}"/>
              </a:ext>
            </a:extLst>
          </p:cNvPr>
          <p:cNvGrpSpPr/>
          <p:nvPr/>
        </p:nvGrpSpPr>
        <p:grpSpPr>
          <a:xfrm>
            <a:off x="5867398" y="4240605"/>
            <a:ext cx="260365" cy="670988"/>
            <a:chOff x="5867398" y="4977195"/>
            <a:chExt cx="260365" cy="799359"/>
          </a:xfrm>
        </p:grpSpPr>
        <p:sp>
          <p:nvSpPr>
            <p:cNvPr id="38" name="object 38"/>
            <p:cNvSpPr/>
            <p:nvPr/>
          </p:nvSpPr>
          <p:spPr>
            <a:xfrm>
              <a:off x="5867398" y="501014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6523"/>
                  </a:lnTo>
                  <a:lnTo>
                    <a:pt x="38100" y="19049"/>
                  </a:lnTo>
                  <a:lnTo>
                    <a:pt x="38100" y="21576"/>
                  </a:lnTo>
                  <a:lnTo>
                    <a:pt x="24006" y="3761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9441" y="4977195"/>
              <a:ext cx="118322" cy="8498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867398" y="524827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5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6523"/>
                  </a:lnTo>
                  <a:lnTo>
                    <a:pt x="38100" y="19049"/>
                  </a:lnTo>
                  <a:lnTo>
                    <a:pt x="38100" y="21575"/>
                  </a:lnTo>
                  <a:lnTo>
                    <a:pt x="24006" y="3761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9441" y="5215320"/>
              <a:ext cx="118322" cy="8498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867398" y="5486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6523"/>
                  </a:lnTo>
                  <a:lnTo>
                    <a:pt x="38100" y="19049"/>
                  </a:lnTo>
                  <a:lnTo>
                    <a:pt x="38100" y="21576"/>
                  </a:lnTo>
                  <a:lnTo>
                    <a:pt x="24006" y="3761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9441" y="5453445"/>
              <a:ext cx="118322" cy="8498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867398" y="57245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5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6523"/>
                  </a:lnTo>
                  <a:lnTo>
                    <a:pt x="38100" y="19049"/>
                  </a:lnTo>
                  <a:lnTo>
                    <a:pt x="38100" y="21576"/>
                  </a:lnTo>
                  <a:lnTo>
                    <a:pt x="24006" y="37615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9441" y="5691570"/>
              <a:ext cx="118322" cy="84984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6199822" y="4110020"/>
            <a:ext cx="3269615" cy="9779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유효한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이메일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주소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Dotum"/>
                <a:cs typeface="Dotum"/>
              </a:rPr>
              <a:t>알림용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endParaRPr sz="1050">
              <a:latin typeface="Liberation Sans"/>
              <a:cs typeface="Liberation Sans"/>
            </a:endParaRPr>
          </a:p>
          <a:p>
            <a:pPr marL="12700" marR="5080">
              <a:lnSpc>
                <a:spcPct val="135900"/>
              </a:lnSpc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신용카드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또는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체크카드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20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150" spc="-120" dirty="0">
                <a:solidFill>
                  <a:srgbClr val="333333"/>
                </a:solidFill>
                <a:latin typeface="Dotum"/>
                <a:cs typeface="Dotum"/>
              </a:rPr>
              <a:t>인증용</a:t>
            </a:r>
            <a:r>
              <a:rPr sz="1050" spc="-12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실습은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무료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티어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범위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14" dirty="0">
                <a:solidFill>
                  <a:srgbClr val="333333"/>
                </a:solidFill>
                <a:latin typeface="Dotum"/>
                <a:cs typeface="Dotum"/>
              </a:rPr>
              <a:t>내</a:t>
            </a:r>
            <a:r>
              <a:rPr sz="1050" spc="-114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r>
              <a:rPr sz="1050" spc="5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전화번호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(SMS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Dotum"/>
                <a:cs typeface="Dotum"/>
              </a:rPr>
              <a:t>인증용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endParaRPr sz="10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050" spc="-25" dirty="0">
                <a:solidFill>
                  <a:srgbClr val="333333"/>
                </a:solidFill>
                <a:latin typeface="Liberation Sans"/>
                <a:cs typeface="Liberation Sans"/>
              </a:rPr>
              <a:t>MFA</a:t>
            </a:r>
            <a:r>
              <a:rPr sz="1050" spc="-5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인증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앱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(Google</a:t>
            </a:r>
            <a:r>
              <a:rPr sz="1050" spc="-5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Authenticator,</a:t>
            </a:r>
            <a:r>
              <a:rPr sz="1050" spc="-5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Authy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등</a:t>
            </a:r>
            <a:r>
              <a:rPr sz="1050" spc="-95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-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권장</a:t>
            </a:r>
            <a:endParaRPr sz="1150">
              <a:latin typeface="Dotum"/>
              <a:cs typeface="Dotum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629149" y="5287143"/>
            <a:ext cx="7181850" cy="1217639"/>
          </a:xfrm>
          <a:custGeom>
            <a:avLst/>
            <a:gdLst/>
            <a:ahLst/>
            <a:cxnLst/>
            <a:rect l="l" t="t" r="r" b="b"/>
            <a:pathLst>
              <a:path w="7181850" h="1504950">
                <a:moveTo>
                  <a:pt x="7092854" y="1504949"/>
                </a:moveTo>
                <a:lnTo>
                  <a:pt x="88995" y="1504949"/>
                </a:lnTo>
                <a:lnTo>
                  <a:pt x="82801" y="1504339"/>
                </a:lnTo>
                <a:lnTo>
                  <a:pt x="37131" y="1485422"/>
                </a:lnTo>
                <a:lnTo>
                  <a:pt x="9643" y="1451927"/>
                </a:lnTo>
                <a:lnTo>
                  <a:pt x="0" y="1415954"/>
                </a:lnTo>
                <a:lnTo>
                  <a:pt x="0" y="140969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415954"/>
                </a:lnTo>
                <a:lnTo>
                  <a:pt x="7169271" y="1457416"/>
                </a:lnTo>
                <a:lnTo>
                  <a:pt x="7134315" y="1492370"/>
                </a:lnTo>
                <a:lnTo>
                  <a:pt x="7099047" y="1504339"/>
                </a:lnTo>
                <a:lnTo>
                  <a:pt x="7092854" y="150494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806949" y="5606257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05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27017" y="5329612"/>
            <a:ext cx="8769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GCP</a:t>
            </a:r>
            <a:r>
              <a:rPr sz="1050" b="1" spc="-2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계정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04" dirty="0">
                <a:solidFill>
                  <a:srgbClr val="4F37A6"/>
                </a:solidFill>
                <a:latin typeface="Dotum"/>
                <a:cs typeface="Dotum"/>
              </a:rPr>
              <a:t>준비</a:t>
            </a:r>
            <a:endParaRPr sz="1200">
              <a:latin typeface="Dotum"/>
              <a:cs typeface="Dotum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64A2F08-F807-8762-FEAE-357FB743229B}"/>
              </a:ext>
            </a:extLst>
          </p:cNvPr>
          <p:cNvGrpSpPr/>
          <p:nvPr/>
        </p:nvGrpSpPr>
        <p:grpSpPr>
          <a:xfrm>
            <a:off x="5867398" y="5676711"/>
            <a:ext cx="260365" cy="646753"/>
            <a:chOff x="5867398" y="6596445"/>
            <a:chExt cx="260365" cy="799359"/>
          </a:xfrm>
        </p:grpSpPr>
        <p:sp>
          <p:nvSpPr>
            <p:cNvPr id="51" name="object 51"/>
            <p:cNvSpPr/>
            <p:nvPr/>
          </p:nvSpPr>
          <p:spPr>
            <a:xfrm>
              <a:off x="5867398" y="662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5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6523"/>
                  </a:lnTo>
                  <a:lnTo>
                    <a:pt x="38100" y="19049"/>
                  </a:lnTo>
                  <a:lnTo>
                    <a:pt x="38100" y="21576"/>
                  </a:lnTo>
                  <a:lnTo>
                    <a:pt x="24006" y="37615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9441" y="6596445"/>
              <a:ext cx="118322" cy="8498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867398" y="68675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5"/>
                  </a:lnTo>
                  <a:lnTo>
                    <a:pt x="0" y="21576"/>
                  </a:lnTo>
                  <a:lnTo>
                    <a:pt x="0" y="16522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6522"/>
                  </a:lnTo>
                  <a:lnTo>
                    <a:pt x="38100" y="19049"/>
                  </a:lnTo>
                  <a:lnTo>
                    <a:pt x="38100" y="21576"/>
                  </a:lnTo>
                  <a:lnTo>
                    <a:pt x="24006" y="37615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9441" y="6834570"/>
              <a:ext cx="118322" cy="8498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867398" y="710564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5"/>
                  </a:lnTo>
                  <a:lnTo>
                    <a:pt x="0" y="21575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6523"/>
                  </a:lnTo>
                  <a:lnTo>
                    <a:pt x="38100" y="19049"/>
                  </a:lnTo>
                  <a:lnTo>
                    <a:pt x="38100" y="21575"/>
                  </a:lnTo>
                  <a:lnTo>
                    <a:pt x="24006" y="37615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9441" y="7072695"/>
              <a:ext cx="118322" cy="8498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867398" y="734377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5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6523"/>
                  </a:lnTo>
                  <a:lnTo>
                    <a:pt x="38100" y="19049"/>
                  </a:lnTo>
                  <a:lnTo>
                    <a:pt x="38100" y="21576"/>
                  </a:lnTo>
                  <a:lnTo>
                    <a:pt x="24006" y="3761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9441" y="7310820"/>
              <a:ext cx="118322" cy="84984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6199822" y="5474468"/>
            <a:ext cx="3161030" cy="9779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Google</a:t>
            </a:r>
            <a:r>
              <a:rPr sz="1050" spc="-4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(Gmail</a:t>
            </a:r>
            <a:r>
              <a:rPr sz="1050" spc="-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등</a:t>
            </a:r>
            <a:r>
              <a:rPr sz="1050" spc="-25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endParaRPr sz="1050">
              <a:latin typeface="Liberation Sans"/>
              <a:cs typeface="Liberation Sans"/>
            </a:endParaRPr>
          </a:p>
          <a:p>
            <a:pPr marL="12700" marR="5080">
              <a:lnSpc>
                <a:spcPct val="135900"/>
              </a:lnSpc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신용카드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또는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체크카드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20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150" spc="-120" dirty="0">
                <a:solidFill>
                  <a:srgbClr val="333333"/>
                </a:solidFill>
                <a:latin typeface="Dotum"/>
                <a:cs typeface="Dotum"/>
              </a:rPr>
              <a:t>인증용</a:t>
            </a:r>
            <a:r>
              <a:rPr sz="1050" spc="-12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$300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무료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크레딧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5" dirty="0">
                <a:solidFill>
                  <a:srgbClr val="333333"/>
                </a:solidFill>
                <a:latin typeface="Dotum"/>
                <a:cs typeface="Dotum"/>
              </a:rPr>
              <a:t>활용</a:t>
            </a:r>
            <a:r>
              <a:rPr sz="1050" spc="-135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r>
              <a:rPr sz="1050" spc="5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전화번호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인증용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endParaRPr sz="10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기획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아이디어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(GCP</a:t>
            </a:r>
            <a:r>
              <a:rPr sz="1050" spc="-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Dotum"/>
                <a:cs typeface="Dotum"/>
              </a:rPr>
              <a:t>구성용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endParaRPr sz="10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99" y="1723135"/>
            <a:ext cx="3498215" cy="2068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565"/>
              </a:lnSpc>
              <a:spcBef>
                <a:spcPts val="105"/>
              </a:spcBef>
            </a:pPr>
            <a:r>
              <a:rPr sz="4500" b="1" spc="-20" dirty="0">
                <a:solidFill>
                  <a:srgbClr val="4F37A6"/>
                </a:solidFill>
                <a:latin typeface="Liberation Sans"/>
                <a:cs typeface="Liberation Sans"/>
              </a:rPr>
              <a:t>AWS/GCP</a:t>
            </a:r>
            <a:r>
              <a:rPr sz="4500" b="1" spc="-27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5150" spc="-1080" dirty="0">
                <a:solidFill>
                  <a:srgbClr val="4F37A6"/>
                </a:solidFill>
                <a:latin typeface="Dotum"/>
                <a:cs typeface="Dotum"/>
              </a:rPr>
              <a:t>계</a:t>
            </a:r>
            <a:endParaRPr sz="5150">
              <a:latin typeface="Dotum"/>
              <a:cs typeface="Dotum"/>
            </a:endParaRPr>
          </a:p>
          <a:p>
            <a:pPr marL="12700" marR="5080">
              <a:lnSpc>
                <a:spcPts val="4950"/>
              </a:lnSpc>
              <a:spcBef>
                <a:spcPts val="575"/>
              </a:spcBef>
            </a:pPr>
            <a:r>
              <a:rPr sz="5150" spc="-1030" dirty="0">
                <a:solidFill>
                  <a:srgbClr val="4F37A6"/>
                </a:solidFill>
                <a:latin typeface="Dotum"/>
                <a:cs typeface="Dotum"/>
              </a:rPr>
              <a:t>정</a:t>
            </a:r>
            <a:r>
              <a:rPr sz="5150" spc="-47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5150" spc="-1030" dirty="0">
                <a:solidFill>
                  <a:srgbClr val="4F37A6"/>
                </a:solidFill>
                <a:latin typeface="Dotum"/>
                <a:cs typeface="Dotum"/>
              </a:rPr>
              <a:t>준비</a:t>
            </a:r>
            <a:r>
              <a:rPr sz="5150" spc="-47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5150" spc="-1055" dirty="0">
                <a:solidFill>
                  <a:srgbClr val="4F37A6"/>
                </a:solidFill>
                <a:latin typeface="Dotum"/>
                <a:cs typeface="Dotum"/>
              </a:rPr>
              <a:t>체크리 스트</a:t>
            </a:r>
            <a:endParaRPr sz="5150">
              <a:latin typeface="Dotum"/>
              <a:cs typeface="Dot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4196587"/>
            <a:ext cx="382714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계정을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안전하게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생성하고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관리하기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필수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체크</a:t>
            </a:r>
            <a:endParaRPr sz="1350">
              <a:latin typeface="Dotum"/>
              <a:cs typeface="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299" y="4393717"/>
            <a:ext cx="3879850" cy="1006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125"/>
              </a:spcBef>
            </a:pPr>
            <a:r>
              <a:rPr sz="1350" spc="-229" dirty="0">
                <a:solidFill>
                  <a:srgbClr val="333333"/>
                </a:solidFill>
                <a:latin typeface="Dotum"/>
                <a:cs typeface="Dotum"/>
              </a:rPr>
              <a:t>리스트입니다</a:t>
            </a:r>
            <a:r>
              <a:rPr sz="1200" spc="-229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환경에서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시작할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때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발생할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있는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위험과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예상치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못한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발생을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방지하기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실전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팁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제공합니다</a:t>
            </a:r>
            <a:r>
              <a:rPr sz="1200" spc="-22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spc="-90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모두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유사한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절차가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90" dirty="0">
                <a:solidFill>
                  <a:srgbClr val="333333"/>
                </a:solidFill>
                <a:latin typeface="Dotum"/>
                <a:cs typeface="Dotum"/>
              </a:rPr>
              <a:t>필요하지만</a:t>
            </a:r>
            <a:r>
              <a:rPr sz="1200" spc="-19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5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특징을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반영한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설정이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0" dirty="0">
                <a:solidFill>
                  <a:srgbClr val="333333"/>
                </a:solidFill>
                <a:latin typeface="Dotum"/>
                <a:cs typeface="Dotum"/>
              </a:rPr>
              <a:t>중요합니다</a:t>
            </a:r>
            <a:r>
              <a:rPr sz="1200" spc="-3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29149" y="380999"/>
            <a:ext cx="7181850" cy="1171575"/>
          </a:xfrm>
          <a:custGeom>
            <a:avLst/>
            <a:gdLst/>
            <a:ahLst/>
            <a:cxnLst/>
            <a:rect l="l" t="t" r="r" b="b"/>
            <a:pathLst>
              <a:path w="7181850" h="1171575">
                <a:moveTo>
                  <a:pt x="7092854" y="1171574"/>
                </a:moveTo>
                <a:lnTo>
                  <a:pt x="88995" y="1171574"/>
                </a:lnTo>
                <a:lnTo>
                  <a:pt x="82801" y="1170964"/>
                </a:lnTo>
                <a:lnTo>
                  <a:pt x="37131" y="1152047"/>
                </a:lnTo>
                <a:lnTo>
                  <a:pt x="9643" y="1118553"/>
                </a:lnTo>
                <a:lnTo>
                  <a:pt x="0" y="1082579"/>
                </a:lnTo>
                <a:lnTo>
                  <a:pt x="0" y="1076324"/>
                </a:lnTo>
                <a:lnTo>
                  <a:pt x="0" y="88995"/>
                </a:lnTo>
                <a:lnTo>
                  <a:pt x="12578" y="47532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2"/>
                </a:lnTo>
                <a:lnTo>
                  <a:pt x="7181849" y="88995"/>
                </a:lnTo>
                <a:lnTo>
                  <a:pt x="7181849" y="1082579"/>
                </a:lnTo>
                <a:lnTo>
                  <a:pt x="7169271" y="1124042"/>
                </a:lnTo>
                <a:lnTo>
                  <a:pt x="7134315" y="1158996"/>
                </a:lnTo>
                <a:lnTo>
                  <a:pt x="7099047" y="1170964"/>
                </a:lnTo>
                <a:lnTo>
                  <a:pt x="7092854" y="117157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06949" y="673100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latin typeface="Liberation Sans"/>
                <a:cs typeface="Liberation Sans"/>
              </a:rPr>
              <a:t>01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38812" y="781049"/>
            <a:ext cx="371475" cy="419100"/>
          </a:xfrm>
          <a:custGeom>
            <a:avLst/>
            <a:gdLst/>
            <a:ahLst/>
            <a:cxnLst/>
            <a:rect l="l" t="t" r="r" b="b"/>
            <a:pathLst>
              <a:path w="371475" h="419100">
                <a:moveTo>
                  <a:pt x="371475" y="33058"/>
                </a:moveTo>
                <a:lnTo>
                  <a:pt x="343293" y="977"/>
                </a:lnTo>
                <a:lnTo>
                  <a:pt x="338429" y="0"/>
                </a:lnTo>
                <a:lnTo>
                  <a:pt x="33058" y="0"/>
                </a:lnTo>
                <a:lnTo>
                  <a:pt x="977" y="28194"/>
                </a:lnTo>
                <a:lnTo>
                  <a:pt x="0" y="33058"/>
                </a:lnTo>
                <a:lnTo>
                  <a:pt x="0" y="171450"/>
                </a:lnTo>
                <a:lnTo>
                  <a:pt x="0" y="176504"/>
                </a:lnTo>
                <a:lnTo>
                  <a:pt x="28194" y="208584"/>
                </a:lnTo>
                <a:lnTo>
                  <a:pt x="33058" y="209550"/>
                </a:lnTo>
                <a:lnTo>
                  <a:pt x="28194" y="210527"/>
                </a:lnTo>
                <a:lnTo>
                  <a:pt x="977" y="237744"/>
                </a:lnTo>
                <a:lnTo>
                  <a:pt x="0" y="242608"/>
                </a:lnTo>
                <a:lnTo>
                  <a:pt x="0" y="381000"/>
                </a:lnTo>
                <a:lnTo>
                  <a:pt x="0" y="386054"/>
                </a:lnTo>
                <a:lnTo>
                  <a:pt x="28194" y="418134"/>
                </a:lnTo>
                <a:lnTo>
                  <a:pt x="33058" y="419100"/>
                </a:lnTo>
                <a:lnTo>
                  <a:pt x="328904" y="419100"/>
                </a:lnTo>
                <a:lnTo>
                  <a:pt x="360984" y="390918"/>
                </a:lnTo>
                <a:lnTo>
                  <a:pt x="361950" y="386054"/>
                </a:lnTo>
                <a:lnTo>
                  <a:pt x="361950" y="242608"/>
                </a:lnTo>
                <a:lnTo>
                  <a:pt x="333768" y="210527"/>
                </a:lnTo>
                <a:lnTo>
                  <a:pt x="328904" y="209550"/>
                </a:lnTo>
                <a:lnTo>
                  <a:pt x="338429" y="209550"/>
                </a:lnTo>
                <a:lnTo>
                  <a:pt x="370509" y="181368"/>
                </a:lnTo>
                <a:lnTo>
                  <a:pt x="371475" y="176504"/>
                </a:lnTo>
                <a:lnTo>
                  <a:pt x="371475" y="33058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27017" y="539339"/>
            <a:ext cx="4451985" cy="8470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신용카드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결제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수단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35" dirty="0">
                <a:solidFill>
                  <a:srgbClr val="4F37A6"/>
                </a:solidFill>
                <a:latin typeface="Dotum"/>
                <a:cs typeface="Dotum"/>
              </a:rPr>
              <a:t>준비</a:t>
            </a:r>
            <a:endParaRPr sz="1200">
              <a:latin typeface="Dotum"/>
              <a:cs typeface="Dotum"/>
            </a:endParaRPr>
          </a:p>
          <a:p>
            <a:pPr marL="69215">
              <a:lnSpc>
                <a:spcPct val="100000"/>
              </a:lnSpc>
              <a:spcBef>
                <a:spcPts val="185"/>
              </a:spcBef>
              <a:tabLst>
                <a:tab pos="467359" algn="l"/>
              </a:tabLst>
            </a:pPr>
            <a:r>
              <a:rPr sz="900" spc="-25" dirty="0">
                <a:solidFill>
                  <a:srgbClr val="FFFFFF"/>
                </a:solidFill>
                <a:latin typeface="Liberation Sans"/>
                <a:cs typeface="Liberation Sans"/>
              </a:rPr>
              <a:t>AWS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	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국제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결제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가능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신용카드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필수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체크카드도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가능하나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일부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제한</a:t>
            </a:r>
            <a:endParaRPr sz="1150">
              <a:latin typeface="Dotum"/>
              <a:cs typeface="Dotum"/>
            </a:endParaRPr>
          </a:p>
          <a:p>
            <a:pPr marL="12700" marR="5080" indent="57150">
              <a:lnSpc>
                <a:spcPct val="119600"/>
              </a:lnSpc>
              <a:tabLst>
                <a:tab pos="459105" algn="l"/>
              </a:tabLst>
            </a:pPr>
            <a:r>
              <a:rPr sz="900" spc="-25" dirty="0">
                <a:solidFill>
                  <a:srgbClr val="FFFFFF"/>
                </a:solidFill>
                <a:latin typeface="Liberation Sans"/>
                <a:cs typeface="Liberation Sans"/>
              </a:rPr>
              <a:t>GCP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	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신용카드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체크카드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일부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국가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직불카드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지원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85" dirty="0">
                <a:solidFill>
                  <a:srgbClr val="333333"/>
                </a:solidFill>
                <a:latin typeface="Liberation Sans"/>
                <a:cs typeface="Liberation Sans"/>
              </a:rPr>
              <a:t>300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달러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무료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크레딧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0" dirty="0">
                <a:solidFill>
                  <a:srgbClr val="333333"/>
                </a:solidFill>
                <a:latin typeface="Dotum"/>
                <a:cs typeface="Dotum"/>
              </a:rPr>
              <a:t>활용</a:t>
            </a:r>
            <a:r>
              <a:rPr sz="11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신용카드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5" dirty="0">
                <a:solidFill>
                  <a:srgbClr val="333333"/>
                </a:solidFill>
                <a:latin typeface="Dotum"/>
                <a:cs typeface="Dotum"/>
              </a:rPr>
              <a:t>도난</a:t>
            </a:r>
            <a:r>
              <a:rPr sz="1050" spc="-165" dirty="0">
                <a:solidFill>
                  <a:srgbClr val="333333"/>
                </a:solidFill>
                <a:latin typeface="Liberation Sans"/>
                <a:cs typeface="Liberation Sans"/>
              </a:rPr>
              <a:t>/</a:t>
            </a:r>
            <a:r>
              <a:rPr sz="1150" spc="-165" dirty="0">
                <a:solidFill>
                  <a:srgbClr val="333333"/>
                </a:solidFill>
                <a:latin typeface="Dotum"/>
                <a:cs typeface="Dotum"/>
              </a:rPr>
              <a:t>부정사용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알림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전용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결제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카드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권장</a:t>
            </a:r>
            <a:endParaRPr sz="1150">
              <a:latin typeface="Dotum"/>
              <a:cs typeface="Dot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29149" y="1666875"/>
            <a:ext cx="7181850" cy="1171575"/>
          </a:xfrm>
          <a:custGeom>
            <a:avLst/>
            <a:gdLst/>
            <a:ahLst/>
            <a:cxnLst/>
            <a:rect l="l" t="t" r="r" b="b"/>
            <a:pathLst>
              <a:path w="7181850" h="1171575">
                <a:moveTo>
                  <a:pt x="7092854" y="1171574"/>
                </a:moveTo>
                <a:lnTo>
                  <a:pt x="88995" y="1171574"/>
                </a:lnTo>
                <a:lnTo>
                  <a:pt x="82801" y="1170964"/>
                </a:lnTo>
                <a:lnTo>
                  <a:pt x="37131" y="1152047"/>
                </a:lnTo>
                <a:lnTo>
                  <a:pt x="9643" y="1118552"/>
                </a:lnTo>
                <a:lnTo>
                  <a:pt x="0" y="1082578"/>
                </a:lnTo>
                <a:lnTo>
                  <a:pt x="0" y="1076324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082578"/>
                </a:lnTo>
                <a:lnTo>
                  <a:pt x="7169271" y="1124042"/>
                </a:lnTo>
                <a:lnTo>
                  <a:pt x="7134315" y="1158996"/>
                </a:lnTo>
                <a:lnTo>
                  <a:pt x="7099047" y="1170964"/>
                </a:lnTo>
                <a:lnTo>
                  <a:pt x="7092854" y="117157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06949" y="1958975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02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38812" y="2066924"/>
            <a:ext cx="371475" cy="419100"/>
          </a:xfrm>
          <a:custGeom>
            <a:avLst/>
            <a:gdLst/>
            <a:ahLst/>
            <a:cxnLst/>
            <a:rect l="l" t="t" r="r" b="b"/>
            <a:pathLst>
              <a:path w="371475" h="419100">
                <a:moveTo>
                  <a:pt x="371475" y="33058"/>
                </a:moveTo>
                <a:lnTo>
                  <a:pt x="343293" y="977"/>
                </a:lnTo>
                <a:lnTo>
                  <a:pt x="338429" y="0"/>
                </a:lnTo>
                <a:lnTo>
                  <a:pt x="33058" y="0"/>
                </a:lnTo>
                <a:lnTo>
                  <a:pt x="977" y="28194"/>
                </a:lnTo>
                <a:lnTo>
                  <a:pt x="0" y="33058"/>
                </a:lnTo>
                <a:lnTo>
                  <a:pt x="0" y="171450"/>
                </a:lnTo>
                <a:lnTo>
                  <a:pt x="0" y="176504"/>
                </a:lnTo>
                <a:lnTo>
                  <a:pt x="28194" y="208584"/>
                </a:lnTo>
                <a:lnTo>
                  <a:pt x="33058" y="209550"/>
                </a:lnTo>
                <a:lnTo>
                  <a:pt x="28194" y="210527"/>
                </a:lnTo>
                <a:lnTo>
                  <a:pt x="977" y="237744"/>
                </a:lnTo>
                <a:lnTo>
                  <a:pt x="0" y="242608"/>
                </a:lnTo>
                <a:lnTo>
                  <a:pt x="0" y="381000"/>
                </a:lnTo>
                <a:lnTo>
                  <a:pt x="0" y="386054"/>
                </a:lnTo>
                <a:lnTo>
                  <a:pt x="28194" y="418134"/>
                </a:lnTo>
                <a:lnTo>
                  <a:pt x="33058" y="419100"/>
                </a:lnTo>
                <a:lnTo>
                  <a:pt x="328904" y="419100"/>
                </a:lnTo>
                <a:lnTo>
                  <a:pt x="360984" y="390918"/>
                </a:lnTo>
                <a:lnTo>
                  <a:pt x="361950" y="386054"/>
                </a:lnTo>
                <a:lnTo>
                  <a:pt x="361950" y="242608"/>
                </a:lnTo>
                <a:lnTo>
                  <a:pt x="333768" y="210527"/>
                </a:lnTo>
                <a:lnTo>
                  <a:pt x="328904" y="209550"/>
                </a:lnTo>
                <a:lnTo>
                  <a:pt x="338429" y="209550"/>
                </a:lnTo>
                <a:lnTo>
                  <a:pt x="370509" y="181368"/>
                </a:lnTo>
                <a:lnTo>
                  <a:pt x="371475" y="176504"/>
                </a:lnTo>
                <a:lnTo>
                  <a:pt x="371475" y="33058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27017" y="1825214"/>
            <a:ext cx="3608704" cy="8470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50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본인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인증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계정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5" dirty="0">
                <a:solidFill>
                  <a:srgbClr val="4F37A6"/>
                </a:solidFill>
                <a:latin typeface="Dotum"/>
                <a:cs typeface="Dotum"/>
              </a:rPr>
              <a:t>보안</a:t>
            </a:r>
            <a:endParaRPr sz="1200">
              <a:latin typeface="Dotum"/>
              <a:cs typeface="Dotum"/>
            </a:endParaRPr>
          </a:p>
          <a:p>
            <a:pPr marL="12700" marR="5080" indent="57150" algn="just">
              <a:lnSpc>
                <a:spcPts val="1650"/>
              </a:lnSpc>
              <a:spcBef>
                <a:spcPts val="15"/>
              </a:spcBef>
            </a:pPr>
            <a:r>
              <a:rPr sz="900" spc="-20" dirty="0">
                <a:solidFill>
                  <a:srgbClr val="FFFFFF"/>
                </a:solidFill>
                <a:latin typeface="Liberation Sans"/>
                <a:cs typeface="Liberation Sans"/>
              </a:rPr>
              <a:t>AWS</a:t>
            </a:r>
            <a:r>
              <a:rPr sz="900" spc="86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전화번호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25" dirty="0">
                <a:solidFill>
                  <a:srgbClr val="333333"/>
                </a:solidFill>
                <a:latin typeface="Dotum"/>
                <a:cs typeface="Dotum"/>
              </a:rPr>
              <a:t>인증</a:t>
            </a:r>
            <a:r>
              <a:rPr sz="1050" spc="-12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이메일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25" dirty="0">
                <a:solidFill>
                  <a:srgbClr val="333333"/>
                </a:solidFill>
                <a:latin typeface="Dotum"/>
                <a:cs typeface="Dotum"/>
              </a:rPr>
              <a:t>확인</a:t>
            </a:r>
            <a:r>
              <a:rPr sz="1050" spc="-12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후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즉시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M</a:t>
            </a:r>
            <a:r>
              <a:rPr sz="1050" spc="-60" dirty="0">
                <a:solidFill>
                  <a:srgbClr val="333333"/>
                </a:solidFill>
                <a:latin typeface="Liberation Sans"/>
                <a:cs typeface="Liberation Sans"/>
              </a:rPr>
              <a:t>F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A</a:t>
            </a:r>
            <a:r>
              <a:rPr sz="1050" spc="-6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GCP</a:t>
            </a:r>
            <a:r>
              <a:rPr sz="900" spc="86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Google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25" dirty="0">
                <a:solidFill>
                  <a:srgbClr val="333333"/>
                </a:solidFill>
                <a:latin typeface="Dotum"/>
                <a:cs typeface="Dotum"/>
              </a:rPr>
              <a:t>연동</a:t>
            </a:r>
            <a:r>
              <a:rPr sz="1050" spc="-12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조직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도메인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소유권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인증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루트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/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소유자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계정에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하드웨어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Dotum"/>
                <a:cs typeface="Dotum"/>
              </a:rPr>
              <a:t>보안키</a:t>
            </a:r>
            <a:r>
              <a:rPr sz="1050" spc="-60" dirty="0">
                <a:solidFill>
                  <a:srgbClr val="333333"/>
                </a:solidFill>
                <a:latin typeface="Liberation Sans"/>
                <a:cs typeface="Liberation Sans"/>
              </a:rPr>
              <a:t>(Yubikey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등</a:t>
            </a:r>
            <a:r>
              <a:rPr sz="1050" spc="-95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사용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적극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권장</a:t>
            </a:r>
            <a:endParaRPr sz="1150">
              <a:latin typeface="Dotum"/>
              <a:cs typeface="Dot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29149" y="2952749"/>
            <a:ext cx="7181850" cy="1171575"/>
          </a:xfrm>
          <a:custGeom>
            <a:avLst/>
            <a:gdLst/>
            <a:ahLst/>
            <a:cxnLst/>
            <a:rect l="l" t="t" r="r" b="b"/>
            <a:pathLst>
              <a:path w="7181850" h="1171575">
                <a:moveTo>
                  <a:pt x="7092854" y="1171574"/>
                </a:moveTo>
                <a:lnTo>
                  <a:pt x="88995" y="1171574"/>
                </a:lnTo>
                <a:lnTo>
                  <a:pt x="82801" y="1170964"/>
                </a:lnTo>
                <a:lnTo>
                  <a:pt x="37131" y="1152047"/>
                </a:lnTo>
                <a:lnTo>
                  <a:pt x="9643" y="1118553"/>
                </a:lnTo>
                <a:lnTo>
                  <a:pt x="0" y="1082578"/>
                </a:lnTo>
                <a:lnTo>
                  <a:pt x="0" y="1076324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082578"/>
                </a:lnTo>
                <a:lnTo>
                  <a:pt x="7169271" y="1124042"/>
                </a:lnTo>
                <a:lnTo>
                  <a:pt x="7134315" y="1158996"/>
                </a:lnTo>
                <a:lnTo>
                  <a:pt x="7099047" y="1170964"/>
                </a:lnTo>
                <a:lnTo>
                  <a:pt x="7092854" y="117157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06949" y="3244850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03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38812" y="3352800"/>
            <a:ext cx="371475" cy="419100"/>
          </a:xfrm>
          <a:custGeom>
            <a:avLst/>
            <a:gdLst/>
            <a:ahLst/>
            <a:cxnLst/>
            <a:rect l="l" t="t" r="r" b="b"/>
            <a:pathLst>
              <a:path w="371475" h="419100">
                <a:moveTo>
                  <a:pt x="371475" y="33058"/>
                </a:moveTo>
                <a:lnTo>
                  <a:pt x="343293" y="977"/>
                </a:lnTo>
                <a:lnTo>
                  <a:pt x="338429" y="0"/>
                </a:lnTo>
                <a:lnTo>
                  <a:pt x="33058" y="0"/>
                </a:lnTo>
                <a:lnTo>
                  <a:pt x="977" y="28194"/>
                </a:lnTo>
                <a:lnTo>
                  <a:pt x="0" y="33058"/>
                </a:lnTo>
                <a:lnTo>
                  <a:pt x="0" y="171450"/>
                </a:lnTo>
                <a:lnTo>
                  <a:pt x="0" y="176504"/>
                </a:lnTo>
                <a:lnTo>
                  <a:pt x="28194" y="208584"/>
                </a:lnTo>
                <a:lnTo>
                  <a:pt x="33058" y="209550"/>
                </a:lnTo>
                <a:lnTo>
                  <a:pt x="28194" y="210527"/>
                </a:lnTo>
                <a:lnTo>
                  <a:pt x="977" y="237744"/>
                </a:lnTo>
                <a:lnTo>
                  <a:pt x="0" y="242608"/>
                </a:lnTo>
                <a:lnTo>
                  <a:pt x="0" y="381000"/>
                </a:lnTo>
                <a:lnTo>
                  <a:pt x="0" y="386054"/>
                </a:lnTo>
                <a:lnTo>
                  <a:pt x="28194" y="418134"/>
                </a:lnTo>
                <a:lnTo>
                  <a:pt x="33058" y="419100"/>
                </a:lnTo>
                <a:lnTo>
                  <a:pt x="328904" y="419100"/>
                </a:lnTo>
                <a:lnTo>
                  <a:pt x="360984" y="390918"/>
                </a:lnTo>
                <a:lnTo>
                  <a:pt x="361950" y="386054"/>
                </a:lnTo>
                <a:lnTo>
                  <a:pt x="361950" y="242608"/>
                </a:lnTo>
                <a:lnTo>
                  <a:pt x="333768" y="210527"/>
                </a:lnTo>
                <a:lnTo>
                  <a:pt x="328904" y="209550"/>
                </a:lnTo>
                <a:lnTo>
                  <a:pt x="338429" y="209550"/>
                </a:lnTo>
                <a:lnTo>
                  <a:pt x="370509" y="181368"/>
                </a:lnTo>
                <a:lnTo>
                  <a:pt x="371475" y="176504"/>
                </a:lnTo>
                <a:lnTo>
                  <a:pt x="371475" y="33058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27017" y="3111089"/>
            <a:ext cx="4886960" cy="8470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결제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알림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예산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5" dirty="0">
                <a:solidFill>
                  <a:srgbClr val="4F37A6"/>
                </a:solidFill>
                <a:latin typeface="Dotum"/>
                <a:cs typeface="Dotum"/>
              </a:rPr>
              <a:t>설정</a:t>
            </a:r>
            <a:endParaRPr sz="1200">
              <a:latin typeface="Dotum"/>
              <a:cs typeface="Dotum"/>
            </a:endParaRPr>
          </a:p>
          <a:p>
            <a:pPr marL="69215">
              <a:lnSpc>
                <a:spcPct val="100000"/>
              </a:lnSpc>
              <a:spcBef>
                <a:spcPts val="185"/>
              </a:spcBef>
              <a:tabLst>
                <a:tab pos="467359" algn="l"/>
              </a:tabLst>
            </a:pPr>
            <a:r>
              <a:rPr sz="900" spc="-25" dirty="0">
                <a:solidFill>
                  <a:srgbClr val="FFFFFF"/>
                </a:solidFill>
                <a:latin typeface="Liberation Sans"/>
                <a:cs typeface="Liberation Sans"/>
              </a:rPr>
              <a:t>AWS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	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Budgets</a:t>
            </a:r>
            <a:r>
              <a:rPr sz="1050" spc="-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서비스로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임계값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SNS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알림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연동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Cost</a:t>
            </a:r>
            <a:r>
              <a:rPr sz="1050" spc="-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Explorer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활성화</a:t>
            </a:r>
            <a:endParaRPr sz="1150">
              <a:latin typeface="Dotum"/>
              <a:cs typeface="Dotum"/>
            </a:endParaRPr>
          </a:p>
          <a:p>
            <a:pPr marL="69215">
              <a:lnSpc>
                <a:spcPct val="100000"/>
              </a:lnSpc>
              <a:spcBef>
                <a:spcPts val="270"/>
              </a:spcBef>
              <a:tabLst>
                <a:tab pos="459105" algn="l"/>
              </a:tabLst>
            </a:pPr>
            <a:r>
              <a:rPr sz="900" spc="-25" dirty="0">
                <a:solidFill>
                  <a:srgbClr val="FFFFFF"/>
                </a:solidFill>
                <a:latin typeface="Liberation Sans"/>
                <a:cs typeface="Liberation Sans"/>
              </a:rPr>
              <a:t>GCP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	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Billing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메뉴에서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예산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알림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예산별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알림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임계값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050" spc="-55" dirty="0">
                <a:solidFill>
                  <a:srgbClr val="333333"/>
                </a:solidFill>
                <a:latin typeface="Liberation Sans"/>
                <a:cs typeface="Liberation Sans"/>
              </a:rPr>
              <a:t>(50%,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90%,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100%)</a:t>
            </a:r>
            <a:endParaRPr sz="10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150" spc="-170" dirty="0">
                <a:solidFill>
                  <a:srgbClr val="333333"/>
                </a:solidFill>
                <a:latin typeface="Dotum"/>
                <a:cs typeface="Dotum"/>
              </a:rPr>
              <a:t>월별</a:t>
            </a:r>
            <a:r>
              <a:rPr sz="1050" spc="-170" dirty="0">
                <a:solidFill>
                  <a:srgbClr val="333333"/>
                </a:solidFill>
                <a:latin typeface="Liberation Sans"/>
                <a:cs typeface="Liberation Sans"/>
              </a:rPr>
              <a:t>/</a:t>
            </a:r>
            <a:r>
              <a:rPr sz="1150" spc="-170" dirty="0">
                <a:solidFill>
                  <a:srgbClr val="333333"/>
                </a:solidFill>
                <a:latin typeface="Dotum"/>
                <a:cs typeface="Dotum"/>
              </a:rPr>
              <a:t>프로젝트별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예산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과금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이상징후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자동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알림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일일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사용량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리포트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endParaRPr sz="1150">
              <a:latin typeface="Dotum"/>
              <a:cs typeface="Dotu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29149" y="4238624"/>
            <a:ext cx="7181850" cy="1171575"/>
          </a:xfrm>
          <a:custGeom>
            <a:avLst/>
            <a:gdLst/>
            <a:ahLst/>
            <a:cxnLst/>
            <a:rect l="l" t="t" r="r" b="b"/>
            <a:pathLst>
              <a:path w="7181850" h="1171575">
                <a:moveTo>
                  <a:pt x="7092854" y="1171574"/>
                </a:moveTo>
                <a:lnTo>
                  <a:pt x="88995" y="1171574"/>
                </a:lnTo>
                <a:lnTo>
                  <a:pt x="82801" y="1170964"/>
                </a:lnTo>
                <a:lnTo>
                  <a:pt x="37131" y="1152047"/>
                </a:lnTo>
                <a:lnTo>
                  <a:pt x="9643" y="1118553"/>
                </a:lnTo>
                <a:lnTo>
                  <a:pt x="0" y="1082578"/>
                </a:lnTo>
                <a:lnTo>
                  <a:pt x="0" y="1076324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082578"/>
                </a:lnTo>
                <a:lnTo>
                  <a:pt x="7169271" y="1124042"/>
                </a:lnTo>
                <a:lnTo>
                  <a:pt x="7134315" y="1158996"/>
                </a:lnTo>
                <a:lnTo>
                  <a:pt x="7099047" y="1170964"/>
                </a:lnTo>
                <a:lnTo>
                  <a:pt x="7092854" y="117157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06949" y="4530725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04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38812" y="4638675"/>
            <a:ext cx="371475" cy="419100"/>
          </a:xfrm>
          <a:custGeom>
            <a:avLst/>
            <a:gdLst/>
            <a:ahLst/>
            <a:cxnLst/>
            <a:rect l="l" t="t" r="r" b="b"/>
            <a:pathLst>
              <a:path w="371475" h="419100">
                <a:moveTo>
                  <a:pt x="371475" y="33058"/>
                </a:moveTo>
                <a:lnTo>
                  <a:pt x="343293" y="977"/>
                </a:lnTo>
                <a:lnTo>
                  <a:pt x="338429" y="0"/>
                </a:lnTo>
                <a:lnTo>
                  <a:pt x="33058" y="0"/>
                </a:lnTo>
                <a:lnTo>
                  <a:pt x="977" y="28194"/>
                </a:lnTo>
                <a:lnTo>
                  <a:pt x="0" y="33058"/>
                </a:lnTo>
                <a:lnTo>
                  <a:pt x="0" y="171450"/>
                </a:lnTo>
                <a:lnTo>
                  <a:pt x="0" y="176504"/>
                </a:lnTo>
                <a:lnTo>
                  <a:pt x="28194" y="208584"/>
                </a:lnTo>
                <a:lnTo>
                  <a:pt x="33058" y="209550"/>
                </a:lnTo>
                <a:lnTo>
                  <a:pt x="28194" y="210527"/>
                </a:lnTo>
                <a:lnTo>
                  <a:pt x="977" y="237744"/>
                </a:lnTo>
                <a:lnTo>
                  <a:pt x="0" y="242608"/>
                </a:lnTo>
                <a:lnTo>
                  <a:pt x="0" y="381000"/>
                </a:lnTo>
                <a:lnTo>
                  <a:pt x="0" y="386054"/>
                </a:lnTo>
                <a:lnTo>
                  <a:pt x="28194" y="418134"/>
                </a:lnTo>
                <a:lnTo>
                  <a:pt x="33058" y="419100"/>
                </a:lnTo>
                <a:lnTo>
                  <a:pt x="328904" y="419100"/>
                </a:lnTo>
                <a:lnTo>
                  <a:pt x="360984" y="390918"/>
                </a:lnTo>
                <a:lnTo>
                  <a:pt x="361950" y="386054"/>
                </a:lnTo>
                <a:lnTo>
                  <a:pt x="361950" y="242608"/>
                </a:lnTo>
                <a:lnTo>
                  <a:pt x="333768" y="210527"/>
                </a:lnTo>
                <a:lnTo>
                  <a:pt x="328904" y="209550"/>
                </a:lnTo>
                <a:lnTo>
                  <a:pt x="338429" y="209550"/>
                </a:lnTo>
                <a:lnTo>
                  <a:pt x="370509" y="181368"/>
                </a:lnTo>
                <a:lnTo>
                  <a:pt x="371475" y="176504"/>
                </a:lnTo>
                <a:lnTo>
                  <a:pt x="371475" y="33058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827017" y="4396964"/>
            <a:ext cx="4557395" cy="8470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비용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효율화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초기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5" dirty="0">
                <a:solidFill>
                  <a:srgbClr val="4F37A6"/>
                </a:solidFill>
                <a:latin typeface="Dotum"/>
                <a:cs typeface="Dotum"/>
              </a:rPr>
              <a:t>설정</a:t>
            </a:r>
            <a:endParaRPr sz="1200">
              <a:latin typeface="Dotum"/>
              <a:cs typeface="Dotum"/>
            </a:endParaRPr>
          </a:p>
          <a:p>
            <a:pPr marL="69215">
              <a:lnSpc>
                <a:spcPct val="100000"/>
              </a:lnSpc>
              <a:spcBef>
                <a:spcPts val="185"/>
              </a:spcBef>
              <a:tabLst>
                <a:tab pos="467359" algn="l"/>
              </a:tabLst>
            </a:pPr>
            <a:r>
              <a:rPr sz="900" spc="-25" dirty="0">
                <a:solidFill>
                  <a:srgbClr val="FFFFFF"/>
                </a:solidFill>
                <a:latin typeface="Liberation Sans"/>
                <a:cs typeface="Liberation Sans"/>
              </a:rPr>
              <a:t>AWS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	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리소스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태깅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전략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수립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할당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태그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활성화</a:t>
            </a:r>
            <a:r>
              <a:rPr sz="1050" spc="-14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무료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티어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사용량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알림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endParaRPr sz="1150">
              <a:latin typeface="Dotum"/>
              <a:cs typeface="Dotum"/>
            </a:endParaRPr>
          </a:p>
          <a:p>
            <a:pPr marL="12700" marR="251460" indent="57150">
              <a:lnSpc>
                <a:spcPct val="119600"/>
              </a:lnSpc>
              <a:tabLst>
                <a:tab pos="459105" algn="l"/>
              </a:tabLst>
            </a:pPr>
            <a:r>
              <a:rPr sz="900" spc="-25" dirty="0">
                <a:solidFill>
                  <a:srgbClr val="FFFFFF"/>
                </a:solidFill>
                <a:latin typeface="Liberation Sans"/>
                <a:cs typeface="Liberation Sans"/>
              </a:rPr>
              <a:t>GCP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	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라벨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전략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구현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내보내기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BigQuery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연동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할인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프로그램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검토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실수로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과다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방지를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리소스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제한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리전별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한도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15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endParaRPr sz="1150">
              <a:latin typeface="Dotum"/>
              <a:cs typeface="Dotum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29149" y="5524499"/>
            <a:ext cx="7181850" cy="1171575"/>
          </a:xfrm>
          <a:custGeom>
            <a:avLst/>
            <a:gdLst/>
            <a:ahLst/>
            <a:cxnLst/>
            <a:rect l="l" t="t" r="r" b="b"/>
            <a:pathLst>
              <a:path w="7181850" h="1171575">
                <a:moveTo>
                  <a:pt x="7092854" y="1171574"/>
                </a:moveTo>
                <a:lnTo>
                  <a:pt x="88995" y="1171574"/>
                </a:lnTo>
                <a:lnTo>
                  <a:pt x="82801" y="1170964"/>
                </a:lnTo>
                <a:lnTo>
                  <a:pt x="37131" y="1152047"/>
                </a:lnTo>
                <a:lnTo>
                  <a:pt x="9643" y="1118552"/>
                </a:lnTo>
                <a:lnTo>
                  <a:pt x="0" y="1082578"/>
                </a:lnTo>
                <a:lnTo>
                  <a:pt x="0" y="1076324"/>
                </a:lnTo>
                <a:lnTo>
                  <a:pt x="0" y="88995"/>
                </a:lnTo>
                <a:lnTo>
                  <a:pt x="12578" y="47530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0"/>
                </a:lnTo>
                <a:lnTo>
                  <a:pt x="7181849" y="88995"/>
                </a:lnTo>
                <a:lnTo>
                  <a:pt x="7181849" y="1082578"/>
                </a:lnTo>
                <a:lnTo>
                  <a:pt x="7169271" y="1124041"/>
                </a:lnTo>
                <a:lnTo>
                  <a:pt x="7134315" y="1158996"/>
                </a:lnTo>
                <a:lnTo>
                  <a:pt x="7099047" y="1170964"/>
                </a:lnTo>
                <a:lnTo>
                  <a:pt x="7092854" y="117157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06949" y="5816599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05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38812" y="5924550"/>
            <a:ext cx="371475" cy="419100"/>
          </a:xfrm>
          <a:custGeom>
            <a:avLst/>
            <a:gdLst/>
            <a:ahLst/>
            <a:cxnLst/>
            <a:rect l="l" t="t" r="r" b="b"/>
            <a:pathLst>
              <a:path w="371475" h="419100">
                <a:moveTo>
                  <a:pt x="371475" y="33058"/>
                </a:moveTo>
                <a:lnTo>
                  <a:pt x="343293" y="977"/>
                </a:lnTo>
                <a:lnTo>
                  <a:pt x="338429" y="0"/>
                </a:lnTo>
                <a:lnTo>
                  <a:pt x="33058" y="0"/>
                </a:lnTo>
                <a:lnTo>
                  <a:pt x="977" y="28194"/>
                </a:lnTo>
                <a:lnTo>
                  <a:pt x="0" y="33058"/>
                </a:lnTo>
                <a:lnTo>
                  <a:pt x="0" y="171450"/>
                </a:lnTo>
                <a:lnTo>
                  <a:pt x="0" y="176504"/>
                </a:lnTo>
                <a:lnTo>
                  <a:pt x="28194" y="208584"/>
                </a:lnTo>
                <a:lnTo>
                  <a:pt x="33058" y="209550"/>
                </a:lnTo>
                <a:lnTo>
                  <a:pt x="28194" y="210527"/>
                </a:lnTo>
                <a:lnTo>
                  <a:pt x="977" y="237744"/>
                </a:lnTo>
                <a:lnTo>
                  <a:pt x="0" y="242608"/>
                </a:lnTo>
                <a:lnTo>
                  <a:pt x="0" y="381000"/>
                </a:lnTo>
                <a:lnTo>
                  <a:pt x="0" y="386054"/>
                </a:lnTo>
                <a:lnTo>
                  <a:pt x="28194" y="418134"/>
                </a:lnTo>
                <a:lnTo>
                  <a:pt x="33058" y="419100"/>
                </a:lnTo>
                <a:lnTo>
                  <a:pt x="328904" y="419100"/>
                </a:lnTo>
                <a:lnTo>
                  <a:pt x="360984" y="390918"/>
                </a:lnTo>
                <a:lnTo>
                  <a:pt x="361950" y="386054"/>
                </a:lnTo>
                <a:lnTo>
                  <a:pt x="361950" y="242608"/>
                </a:lnTo>
                <a:lnTo>
                  <a:pt x="333768" y="210527"/>
                </a:lnTo>
                <a:lnTo>
                  <a:pt x="328904" y="209550"/>
                </a:lnTo>
                <a:lnTo>
                  <a:pt x="338429" y="209550"/>
                </a:lnTo>
                <a:lnTo>
                  <a:pt x="370509" y="181368"/>
                </a:lnTo>
                <a:lnTo>
                  <a:pt x="371475" y="176504"/>
                </a:lnTo>
                <a:lnTo>
                  <a:pt x="371475" y="33058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27017" y="5682839"/>
            <a:ext cx="4303395" cy="8470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액세스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관리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계정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5" dirty="0">
                <a:solidFill>
                  <a:srgbClr val="4F37A6"/>
                </a:solidFill>
                <a:latin typeface="Dotum"/>
                <a:cs typeface="Dotum"/>
              </a:rPr>
              <a:t>구조화</a:t>
            </a:r>
            <a:endParaRPr sz="1200">
              <a:latin typeface="Dotum"/>
              <a:cs typeface="Dotum"/>
            </a:endParaRPr>
          </a:p>
          <a:p>
            <a:pPr marL="69215">
              <a:lnSpc>
                <a:spcPct val="100000"/>
              </a:lnSpc>
              <a:spcBef>
                <a:spcPts val="185"/>
              </a:spcBef>
              <a:tabLst>
                <a:tab pos="467359" algn="l"/>
              </a:tabLst>
            </a:pPr>
            <a:r>
              <a:rPr sz="900" spc="-25" dirty="0">
                <a:solidFill>
                  <a:srgbClr val="FFFFFF"/>
                </a:solidFill>
                <a:latin typeface="Liberation Sans"/>
                <a:cs typeface="Liberation Sans"/>
              </a:rPr>
              <a:t>AWS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	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루트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25" dirty="0">
                <a:solidFill>
                  <a:srgbClr val="333333"/>
                </a:solidFill>
                <a:latin typeface="Liberation Sans"/>
                <a:cs typeface="Liberation Sans"/>
              </a:rPr>
              <a:t>MFA</a:t>
            </a:r>
            <a:r>
              <a:rPr sz="1050" spc="-4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필수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관리자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IAM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별도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액세스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키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endParaRPr sz="1150">
              <a:latin typeface="Dotum"/>
              <a:cs typeface="Dotum"/>
            </a:endParaRPr>
          </a:p>
          <a:p>
            <a:pPr marL="12700" marR="5080" indent="57150">
              <a:lnSpc>
                <a:spcPct val="119600"/>
              </a:lnSpc>
              <a:tabLst>
                <a:tab pos="459105" algn="l"/>
              </a:tabLst>
            </a:pPr>
            <a:r>
              <a:rPr sz="900" spc="-25" dirty="0">
                <a:solidFill>
                  <a:srgbClr val="FFFFFF"/>
                </a:solidFill>
                <a:latin typeface="Liberation Sans"/>
                <a:cs typeface="Liberation Sans"/>
              </a:rPr>
              <a:t>GCP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	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구조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설계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키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최소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원칙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10" dirty="0">
                <a:solidFill>
                  <a:srgbClr val="333333"/>
                </a:solidFill>
                <a:latin typeface="Dotum"/>
                <a:cs typeface="Dotum"/>
              </a:rPr>
              <a:t>적용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 개발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/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스테이징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/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프로덕션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환경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분리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3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비상시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상승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프로세스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마련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99" y="2866135"/>
            <a:ext cx="2287905" cy="81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150" spc="-1030" dirty="0">
                <a:solidFill>
                  <a:srgbClr val="4F37A6"/>
                </a:solidFill>
                <a:latin typeface="Dotum"/>
                <a:cs typeface="Dotum"/>
              </a:rPr>
              <a:t>전체</a:t>
            </a:r>
            <a:r>
              <a:rPr sz="5150" spc="-47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5150" spc="-1055" dirty="0">
                <a:solidFill>
                  <a:srgbClr val="4F37A6"/>
                </a:solidFill>
                <a:latin typeface="Dotum"/>
                <a:cs typeface="Dotum"/>
              </a:rPr>
              <a:t>목차</a:t>
            </a:r>
            <a:endParaRPr sz="5150">
              <a:latin typeface="Dotum"/>
              <a:cs typeface="Dot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4041292"/>
            <a:ext cx="3771900" cy="1244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3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본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발표자료는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엔지니어들이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85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350" spc="-85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200" spc="-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환경에서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55" dirty="0">
                <a:solidFill>
                  <a:srgbClr val="333333"/>
                </a:solidFill>
                <a:latin typeface="Liberation Sans"/>
                <a:cs typeface="Liberation Sans"/>
              </a:rPr>
              <a:t>IaaS</a:t>
            </a:r>
            <a:r>
              <a:rPr sz="1350" spc="-55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55" dirty="0">
                <a:solidFill>
                  <a:srgbClr val="333333"/>
                </a:solidFill>
                <a:latin typeface="Liberation Sans"/>
                <a:cs typeface="Liberation Sans"/>
              </a:rPr>
              <a:t>PaaS</a:t>
            </a:r>
            <a:r>
              <a:rPr sz="1350" spc="-55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효과적으로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구성하고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운영하는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방법을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다루고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200" spc="-2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이론적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개념부터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실무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적용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사례까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35" dirty="0">
                <a:solidFill>
                  <a:srgbClr val="333333"/>
                </a:solidFill>
                <a:latin typeface="Dotum"/>
                <a:cs typeface="Dotum"/>
              </a:rPr>
              <a:t>지</a:t>
            </a:r>
            <a:r>
              <a:rPr sz="1200" spc="-13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운영과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배포관리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과정에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대한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체계적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가이드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제공합니다</a:t>
            </a:r>
            <a:r>
              <a:rPr sz="1200" spc="-21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29149" y="208756"/>
            <a:ext cx="7181850" cy="819150"/>
          </a:xfrm>
          <a:custGeom>
            <a:avLst/>
            <a:gdLst/>
            <a:ahLst/>
            <a:cxnLst/>
            <a:rect l="l" t="t" r="r" b="b"/>
            <a:pathLst>
              <a:path w="7181850" h="819150">
                <a:moveTo>
                  <a:pt x="7092854" y="819149"/>
                </a:moveTo>
                <a:lnTo>
                  <a:pt x="88995" y="819149"/>
                </a:lnTo>
                <a:lnTo>
                  <a:pt x="82801" y="818539"/>
                </a:lnTo>
                <a:lnTo>
                  <a:pt x="37131" y="799622"/>
                </a:lnTo>
                <a:lnTo>
                  <a:pt x="9643" y="766128"/>
                </a:lnTo>
                <a:lnTo>
                  <a:pt x="0" y="730154"/>
                </a:lnTo>
                <a:lnTo>
                  <a:pt x="0" y="723899"/>
                </a:lnTo>
                <a:lnTo>
                  <a:pt x="0" y="88995"/>
                </a:lnTo>
                <a:lnTo>
                  <a:pt x="12578" y="47532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2"/>
                </a:lnTo>
                <a:lnTo>
                  <a:pt x="7181849" y="88995"/>
                </a:lnTo>
                <a:lnTo>
                  <a:pt x="7181849" y="730154"/>
                </a:lnTo>
                <a:lnTo>
                  <a:pt x="7169271" y="771617"/>
                </a:lnTo>
                <a:lnTo>
                  <a:pt x="7134315" y="806571"/>
                </a:lnTo>
                <a:lnTo>
                  <a:pt x="7099047" y="818539"/>
                </a:lnTo>
                <a:lnTo>
                  <a:pt x="7092854" y="81914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06949" y="319882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latin typeface="Liberation Sans"/>
                <a:cs typeface="Liberation Sans"/>
              </a:rPr>
              <a:t>01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7017" y="367096"/>
            <a:ext cx="5756910" cy="4279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클라우드</a:t>
            </a:r>
            <a:r>
              <a:rPr sz="120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컴퓨팅</a:t>
            </a:r>
            <a:r>
              <a:rPr sz="120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65" dirty="0">
                <a:solidFill>
                  <a:srgbClr val="4F37A6"/>
                </a:solidFill>
                <a:latin typeface="Dotum"/>
                <a:cs typeface="Dotum"/>
              </a:rPr>
              <a:t>개요</a:t>
            </a:r>
            <a:r>
              <a:rPr sz="1050" spc="-16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컴퓨팅의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기본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개념과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특징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Dotum"/>
                <a:cs typeface="Dotum"/>
              </a:rPr>
              <a:t>모델</a:t>
            </a:r>
            <a:r>
              <a:rPr sz="1050" spc="-45" dirty="0">
                <a:solidFill>
                  <a:srgbClr val="333333"/>
                </a:solidFill>
                <a:latin typeface="Liberation Sans"/>
                <a:cs typeface="Liberation Sans"/>
              </a:rPr>
              <a:t>(IaaS,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PaaS,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SaaS),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배포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모델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(Public, Private, Hybrid), </a:t>
            </a:r>
            <a:r>
              <a:rPr sz="1050" spc="-65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비교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도입의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장단점을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설명합니다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29149" y="1142206"/>
            <a:ext cx="7181850" cy="819150"/>
          </a:xfrm>
          <a:custGeom>
            <a:avLst/>
            <a:gdLst/>
            <a:ahLst/>
            <a:cxnLst/>
            <a:rect l="l" t="t" r="r" b="b"/>
            <a:pathLst>
              <a:path w="7181850" h="819150">
                <a:moveTo>
                  <a:pt x="7092854" y="819149"/>
                </a:moveTo>
                <a:lnTo>
                  <a:pt x="88995" y="819149"/>
                </a:lnTo>
                <a:lnTo>
                  <a:pt x="82801" y="818539"/>
                </a:lnTo>
                <a:lnTo>
                  <a:pt x="37131" y="799622"/>
                </a:lnTo>
                <a:lnTo>
                  <a:pt x="9643" y="766128"/>
                </a:lnTo>
                <a:lnTo>
                  <a:pt x="0" y="730154"/>
                </a:lnTo>
                <a:lnTo>
                  <a:pt x="0" y="72389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730154"/>
                </a:lnTo>
                <a:lnTo>
                  <a:pt x="7169271" y="771617"/>
                </a:lnTo>
                <a:lnTo>
                  <a:pt x="7134315" y="806571"/>
                </a:lnTo>
                <a:lnTo>
                  <a:pt x="7099047" y="818539"/>
                </a:lnTo>
                <a:lnTo>
                  <a:pt x="7092854" y="81914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06949" y="1253332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02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27017" y="1300546"/>
            <a:ext cx="5668010" cy="4279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2799"/>
              </a:lnSpc>
              <a:spcBef>
                <a:spcPts val="65"/>
              </a:spcBef>
            </a:pPr>
            <a:r>
              <a:rPr sz="1050" b="1" spc="-10" dirty="0">
                <a:solidFill>
                  <a:srgbClr val="4F37A6"/>
                </a:solidFill>
                <a:latin typeface="Liberation Sans"/>
                <a:cs typeface="Liberation Sans"/>
              </a:rPr>
              <a:t>AWS/GCP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계정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생성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200" spc="-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초기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65" dirty="0">
                <a:solidFill>
                  <a:srgbClr val="4F37A6"/>
                </a:solidFill>
                <a:latin typeface="Dotum"/>
                <a:cs typeface="Dotum"/>
              </a:rPr>
              <a:t>설정</a:t>
            </a:r>
            <a:r>
              <a:rPr sz="1050" spc="-16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단계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IAM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사용자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알림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5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050" spc="-10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5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무료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티어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활용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방법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실습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환경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구성에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대해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안내합니다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29149" y="2075656"/>
            <a:ext cx="7181850" cy="819150"/>
          </a:xfrm>
          <a:custGeom>
            <a:avLst/>
            <a:gdLst/>
            <a:ahLst/>
            <a:cxnLst/>
            <a:rect l="l" t="t" r="r" b="b"/>
            <a:pathLst>
              <a:path w="7181850" h="819150">
                <a:moveTo>
                  <a:pt x="7092854" y="819149"/>
                </a:moveTo>
                <a:lnTo>
                  <a:pt x="88995" y="819149"/>
                </a:lnTo>
                <a:lnTo>
                  <a:pt x="82801" y="818539"/>
                </a:lnTo>
                <a:lnTo>
                  <a:pt x="37131" y="799622"/>
                </a:lnTo>
                <a:lnTo>
                  <a:pt x="9643" y="766128"/>
                </a:lnTo>
                <a:lnTo>
                  <a:pt x="0" y="730153"/>
                </a:lnTo>
                <a:lnTo>
                  <a:pt x="0" y="72389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730153"/>
                </a:lnTo>
                <a:lnTo>
                  <a:pt x="7169271" y="771617"/>
                </a:lnTo>
                <a:lnTo>
                  <a:pt x="7134315" y="806571"/>
                </a:lnTo>
                <a:lnTo>
                  <a:pt x="7099047" y="818539"/>
                </a:lnTo>
                <a:lnTo>
                  <a:pt x="7092854" y="81914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06949" y="2186782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03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27017" y="2233996"/>
            <a:ext cx="5789930" cy="4279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2799"/>
              </a:lnSpc>
              <a:spcBef>
                <a:spcPts val="65"/>
              </a:spcBef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CLI</a:t>
            </a:r>
            <a:r>
              <a:rPr sz="1050" b="1" spc="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설치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20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65" dirty="0">
                <a:solidFill>
                  <a:srgbClr val="4F37A6"/>
                </a:solidFill>
                <a:latin typeface="Dotum"/>
                <a:cs typeface="Dotum"/>
              </a:rPr>
              <a:t>인증</a:t>
            </a:r>
            <a:r>
              <a:rPr sz="1050" spc="-16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55" dirty="0">
                <a:solidFill>
                  <a:srgbClr val="333333"/>
                </a:solidFill>
                <a:latin typeface="Liberation Sans"/>
                <a:cs typeface="Liberation Sans"/>
              </a:rPr>
              <a:t>CLI</a:t>
            </a:r>
            <a:r>
              <a:rPr sz="1150" spc="-55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gcloud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55" dirty="0">
                <a:solidFill>
                  <a:srgbClr val="333333"/>
                </a:solidFill>
                <a:latin typeface="Liberation Sans"/>
                <a:cs typeface="Liberation Sans"/>
              </a:rPr>
              <a:t>CLI</a:t>
            </a:r>
            <a:r>
              <a:rPr sz="1150" spc="-55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설치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인증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기본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명령어</a:t>
            </a:r>
            <a:r>
              <a:rPr sz="1050" spc="-14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고급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기능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IAM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정책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자동화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스크립트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작성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해결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방법을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학습합니다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29149" y="3009106"/>
            <a:ext cx="7181850" cy="819150"/>
          </a:xfrm>
          <a:custGeom>
            <a:avLst/>
            <a:gdLst/>
            <a:ahLst/>
            <a:cxnLst/>
            <a:rect l="l" t="t" r="r" b="b"/>
            <a:pathLst>
              <a:path w="7181850" h="819150">
                <a:moveTo>
                  <a:pt x="7092854" y="819149"/>
                </a:moveTo>
                <a:lnTo>
                  <a:pt x="88995" y="819149"/>
                </a:lnTo>
                <a:lnTo>
                  <a:pt x="82801" y="818539"/>
                </a:lnTo>
                <a:lnTo>
                  <a:pt x="37131" y="799622"/>
                </a:lnTo>
                <a:lnTo>
                  <a:pt x="9643" y="766128"/>
                </a:lnTo>
                <a:lnTo>
                  <a:pt x="0" y="730154"/>
                </a:lnTo>
                <a:lnTo>
                  <a:pt x="0" y="72389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730154"/>
                </a:lnTo>
                <a:lnTo>
                  <a:pt x="7169271" y="771617"/>
                </a:lnTo>
                <a:lnTo>
                  <a:pt x="7134315" y="806571"/>
                </a:lnTo>
                <a:lnTo>
                  <a:pt x="7099047" y="818539"/>
                </a:lnTo>
                <a:lnTo>
                  <a:pt x="7092854" y="81914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06949" y="3120231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04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7017" y="3167446"/>
            <a:ext cx="5788660" cy="4279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2799"/>
              </a:lnSpc>
              <a:spcBef>
                <a:spcPts val="65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클라우드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핵심</a:t>
            </a:r>
            <a:r>
              <a:rPr sz="1200" spc="-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서비스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65" dirty="0">
                <a:solidFill>
                  <a:srgbClr val="4F37A6"/>
                </a:solidFill>
                <a:latin typeface="Dotum"/>
                <a:cs typeface="Dotum"/>
              </a:rPr>
              <a:t>개념</a:t>
            </a:r>
            <a:r>
              <a:rPr sz="1050" spc="-16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VPC,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객체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가상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머신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등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핵심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서비스의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구성요소와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실제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구현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14" dirty="0">
                <a:solidFill>
                  <a:srgbClr val="333333"/>
                </a:solidFill>
                <a:latin typeface="Dotum"/>
                <a:cs typeface="Dotum"/>
              </a:rPr>
              <a:t>방법</a:t>
            </a:r>
            <a:r>
              <a:rPr sz="1050" spc="-114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5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70" dirty="0">
                <a:solidFill>
                  <a:srgbClr val="333333"/>
                </a:solidFill>
                <a:latin typeface="Dotum"/>
                <a:cs typeface="Dotum"/>
              </a:rPr>
              <a:t>네트워킹</a:t>
            </a:r>
            <a:r>
              <a:rPr sz="1050" spc="-170" dirty="0">
                <a:solidFill>
                  <a:srgbClr val="333333"/>
                </a:solidFill>
                <a:latin typeface="Liberation Sans"/>
                <a:cs typeface="Liberation Sans"/>
              </a:rPr>
              <a:t>·</a:t>
            </a:r>
            <a:r>
              <a:rPr sz="1150" spc="-170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r>
              <a:rPr sz="1050" spc="-170" dirty="0">
                <a:solidFill>
                  <a:srgbClr val="333333"/>
                </a:solidFill>
                <a:latin typeface="Liberation Sans"/>
                <a:cs typeface="Liberation Sans"/>
              </a:rPr>
              <a:t>·</a:t>
            </a:r>
            <a:r>
              <a:rPr sz="1150" spc="-170" dirty="0">
                <a:solidFill>
                  <a:srgbClr val="333333"/>
                </a:solidFill>
                <a:latin typeface="Dotum"/>
                <a:cs typeface="Dotum"/>
              </a:rPr>
              <a:t>컴퓨팅</a:t>
            </a:r>
            <a:r>
              <a:rPr sz="1150" spc="-6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간의</a:t>
            </a:r>
            <a:r>
              <a:rPr sz="1150" spc="-6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상호작용을</a:t>
            </a:r>
            <a:r>
              <a:rPr sz="1150" spc="-6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설명합니다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29149" y="3942556"/>
            <a:ext cx="7181850" cy="819150"/>
          </a:xfrm>
          <a:custGeom>
            <a:avLst/>
            <a:gdLst/>
            <a:ahLst/>
            <a:cxnLst/>
            <a:rect l="l" t="t" r="r" b="b"/>
            <a:pathLst>
              <a:path w="7181850" h="819150">
                <a:moveTo>
                  <a:pt x="7092854" y="819149"/>
                </a:moveTo>
                <a:lnTo>
                  <a:pt x="88995" y="819149"/>
                </a:lnTo>
                <a:lnTo>
                  <a:pt x="82801" y="818539"/>
                </a:lnTo>
                <a:lnTo>
                  <a:pt x="37131" y="799622"/>
                </a:lnTo>
                <a:lnTo>
                  <a:pt x="9643" y="766127"/>
                </a:lnTo>
                <a:lnTo>
                  <a:pt x="0" y="730153"/>
                </a:lnTo>
                <a:lnTo>
                  <a:pt x="0" y="72389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730153"/>
                </a:lnTo>
                <a:lnTo>
                  <a:pt x="7169271" y="771617"/>
                </a:lnTo>
                <a:lnTo>
                  <a:pt x="7134315" y="806571"/>
                </a:lnTo>
                <a:lnTo>
                  <a:pt x="7099047" y="818539"/>
                </a:lnTo>
                <a:lnTo>
                  <a:pt x="7092854" y="81914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06949" y="4053681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05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27017" y="4100896"/>
            <a:ext cx="5800090" cy="4279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2799"/>
              </a:lnSpc>
              <a:spcBef>
                <a:spcPts val="65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컴퓨팅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서비스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65" dirty="0">
                <a:solidFill>
                  <a:srgbClr val="4F37A6"/>
                </a:solidFill>
                <a:latin typeface="Dotum"/>
                <a:cs typeface="Dotum"/>
              </a:rPr>
              <a:t>비교</a:t>
            </a:r>
            <a:r>
              <a:rPr sz="1050" spc="-16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AWS</a:t>
            </a:r>
            <a:r>
              <a:rPr sz="1050" spc="-3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60" dirty="0">
                <a:solidFill>
                  <a:srgbClr val="333333"/>
                </a:solidFill>
                <a:latin typeface="Liberation Sans"/>
                <a:cs typeface="Liberation Sans"/>
              </a:rPr>
              <a:t>EC2</a:t>
            </a:r>
            <a:r>
              <a:rPr sz="1150" spc="-60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Compute</a:t>
            </a:r>
            <a:r>
              <a:rPr sz="1050" spc="-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Engine,</a:t>
            </a:r>
            <a:r>
              <a:rPr sz="1050" spc="-6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050" spc="-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40" dirty="0">
                <a:solidFill>
                  <a:srgbClr val="333333"/>
                </a:solidFill>
                <a:latin typeface="Liberation Sans"/>
                <a:cs typeface="Liberation Sans"/>
              </a:rPr>
              <a:t>Lambda</a:t>
            </a:r>
            <a:r>
              <a:rPr sz="1150" spc="-40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Cloud</a:t>
            </a:r>
            <a:r>
              <a:rPr sz="1050" spc="-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Functions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등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컴퓨팅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서비스의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특징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성능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확장성</a:t>
            </a:r>
            <a:r>
              <a:rPr sz="1050" spc="-14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최적화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방안을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비교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분석합니다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29149" y="4876006"/>
            <a:ext cx="7181850" cy="819150"/>
          </a:xfrm>
          <a:custGeom>
            <a:avLst/>
            <a:gdLst/>
            <a:ahLst/>
            <a:cxnLst/>
            <a:rect l="l" t="t" r="r" b="b"/>
            <a:pathLst>
              <a:path w="7181850" h="819150">
                <a:moveTo>
                  <a:pt x="7092854" y="819149"/>
                </a:moveTo>
                <a:lnTo>
                  <a:pt x="88995" y="819149"/>
                </a:lnTo>
                <a:lnTo>
                  <a:pt x="82801" y="818539"/>
                </a:lnTo>
                <a:lnTo>
                  <a:pt x="37131" y="799621"/>
                </a:lnTo>
                <a:lnTo>
                  <a:pt x="9643" y="766128"/>
                </a:lnTo>
                <a:lnTo>
                  <a:pt x="0" y="730153"/>
                </a:lnTo>
                <a:lnTo>
                  <a:pt x="0" y="72389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730153"/>
                </a:lnTo>
                <a:lnTo>
                  <a:pt x="7169271" y="771616"/>
                </a:lnTo>
                <a:lnTo>
                  <a:pt x="7134315" y="806571"/>
                </a:lnTo>
                <a:lnTo>
                  <a:pt x="7099047" y="818539"/>
                </a:lnTo>
                <a:lnTo>
                  <a:pt x="7092854" y="81914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06949" y="4987131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06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27017" y="5034346"/>
            <a:ext cx="5728970" cy="4279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2799"/>
              </a:lnSpc>
              <a:spcBef>
                <a:spcPts val="65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스토리지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서비스</a:t>
            </a:r>
            <a:r>
              <a:rPr sz="1200" spc="-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65" dirty="0">
                <a:solidFill>
                  <a:srgbClr val="4F37A6"/>
                </a:solidFill>
                <a:latin typeface="Dotum"/>
                <a:cs typeface="Dotum"/>
              </a:rPr>
              <a:t>비교</a:t>
            </a:r>
            <a:r>
              <a:rPr sz="1050" spc="-16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75" dirty="0">
                <a:solidFill>
                  <a:srgbClr val="333333"/>
                </a:solidFill>
                <a:latin typeface="Liberation Sans"/>
                <a:cs typeface="Liberation Sans"/>
              </a:rPr>
              <a:t>S3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050" spc="-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Cloud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35" dirty="0">
                <a:solidFill>
                  <a:srgbClr val="333333"/>
                </a:solidFill>
                <a:latin typeface="Liberation Sans"/>
                <a:cs typeface="Liberation Sans"/>
              </a:rPr>
              <a:t>Storage</a:t>
            </a:r>
            <a:r>
              <a:rPr sz="1150" spc="-35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특징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클래스</a:t>
            </a:r>
            <a:r>
              <a:rPr sz="1050" spc="-14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기능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성능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5" dirty="0">
                <a:solidFill>
                  <a:srgbClr val="333333"/>
                </a:solidFill>
                <a:latin typeface="Dotum"/>
                <a:cs typeface="Dotum"/>
              </a:rPr>
              <a:t>구조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비교하고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실제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사례와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마이그레이션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전략을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다룹니다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29149" y="5809456"/>
            <a:ext cx="7181850" cy="819150"/>
          </a:xfrm>
          <a:custGeom>
            <a:avLst/>
            <a:gdLst/>
            <a:ahLst/>
            <a:cxnLst/>
            <a:rect l="l" t="t" r="r" b="b"/>
            <a:pathLst>
              <a:path w="7181850" h="819150">
                <a:moveTo>
                  <a:pt x="7092854" y="819149"/>
                </a:moveTo>
                <a:lnTo>
                  <a:pt x="88995" y="819149"/>
                </a:lnTo>
                <a:lnTo>
                  <a:pt x="82801" y="818539"/>
                </a:lnTo>
                <a:lnTo>
                  <a:pt x="37131" y="799622"/>
                </a:lnTo>
                <a:lnTo>
                  <a:pt x="9643" y="766127"/>
                </a:lnTo>
                <a:lnTo>
                  <a:pt x="0" y="730153"/>
                </a:lnTo>
                <a:lnTo>
                  <a:pt x="0" y="723899"/>
                </a:lnTo>
                <a:lnTo>
                  <a:pt x="0" y="88995"/>
                </a:lnTo>
                <a:lnTo>
                  <a:pt x="12578" y="47530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0"/>
                </a:lnTo>
                <a:lnTo>
                  <a:pt x="7181849" y="88995"/>
                </a:lnTo>
                <a:lnTo>
                  <a:pt x="7181849" y="730153"/>
                </a:lnTo>
                <a:lnTo>
                  <a:pt x="7169271" y="771617"/>
                </a:lnTo>
                <a:lnTo>
                  <a:pt x="7134315" y="806571"/>
                </a:lnTo>
                <a:lnTo>
                  <a:pt x="7099047" y="818539"/>
                </a:lnTo>
                <a:lnTo>
                  <a:pt x="7092854" y="81914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06949" y="5920581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07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27017" y="5967795"/>
            <a:ext cx="5683885" cy="4279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2799"/>
              </a:lnSpc>
              <a:spcBef>
                <a:spcPts val="65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데이터베이스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서비스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65" dirty="0">
                <a:solidFill>
                  <a:srgbClr val="4F37A6"/>
                </a:solidFill>
                <a:latin typeface="Dotum"/>
                <a:cs typeface="Dotum"/>
              </a:rPr>
              <a:t>비교</a:t>
            </a:r>
            <a:r>
              <a:rPr sz="1050" spc="-16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60" dirty="0">
                <a:solidFill>
                  <a:srgbClr val="333333"/>
                </a:solidFill>
                <a:latin typeface="Liberation Sans"/>
                <a:cs typeface="Liberation Sans"/>
              </a:rPr>
              <a:t>RDS</a:t>
            </a:r>
            <a:r>
              <a:rPr sz="1150" spc="-60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Cloud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55" dirty="0">
                <a:solidFill>
                  <a:srgbClr val="333333"/>
                </a:solidFill>
                <a:latin typeface="Liberation Sans"/>
                <a:cs typeface="Liberation Sans"/>
              </a:rPr>
              <a:t>SQL</a:t>
            </a:r>
            <a:r>
              <a:rPr sz="1150" spc="-55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특징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지원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엔진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성능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가용성</a:t>
            </a:r>
            <a:r>
              <a:rPr sz="1050" spc="-14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40" dirty="0">
                <a:solidFill>
                  <a:srgbClr val="333333"/>
                </a:solidFill>
                <a:latin typeface="Dotum"/>
                <a:cs typeface="Dotum"/>
              </a:rPr>
              <a:t>모니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터링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구조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비교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마이그레이션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전략을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소개합니다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1030173"/>
            <a:ext cx="5242560" cy="17214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545"/>
              </a:spcBef>
              <a:tabLst>
                <a:tab pos="4598035" algn="l"/>
              </a:tabLst>
            </a:pPr>
            <a:r>
              <a:rPr spc="-1230" dirty="0"/>
              <a:t>실전</a:t>
            </a:r>
            <a:r>
              <a:rPr spc="-555" dirty="0"/>
              <a:t> </a:t>
            </a:r>
            <a:r>
              <a:rPr spc="-1230" dirty="0"/>
              <a:t>설계</a:t>
            </a:r>
            <a:r>
              <a:rPr spc="-555" dirty="0"/>
              <a:t> </a:t>
            </a:r>
            <a:r>
              <a:rPr spc="-855" dirty="0"/>
              <a:t>사례</a:t>
            </a:r>
            <a:r>
              <a:rPr sz="5400" b="1" spc="-855" dirty="0">
                <a:latin typeface="Liberation Sans"/>
                <a:cs typeface="Liberation Sans"/>
              </a:rPr>
              <a:t>:</a:t>
            </a:r>
            <a:r>
              <a:rPr sz="5400" b="1" dirty="0">
                <a:latin typeface="Liberation Sans"/>
                <a:cs typeface="Liberation Sans"/>
              </a:rPr>
              <a:t>	</a:t>
            </a:r>
            <a:r>
              <a:rPr spc="-1280" dirty="0"/>
              <a:t>스 </a:t>
            </a:r>
            <a:r>
              <a:rPr spc="-1230" dirty="0"/>
              <a:t>타트업</a:t>
            </a:r>
            <a:r>
              <a:rPr spc="-555" dirty="0"/>
              <a:t> </a:t>
            </a:r>
            <a:r>
              <a:rPr sz="5400" b="1" spc="-25" dirty="0">
                <a:latin typeface="Liberation Sans"/>
                <a:cs typeface="Liberation Sans"/>
              </a:rPr>
              <a:t>MVP</a:t>
            </a:r>
            <a:endParaRPr sz="5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1428750" h="1428750">
                <a:moveTo>
                  <a:pt x="17534" y="1428642"/>
                </a:moveTo>
                <a:lnTo>
                  <a:pt x="0" y="1428642"/>
                </a:lnTo>
                <a:lnTo>
                  <a:pt x="0" y="0"/>
                </a:lnTo>
                <a:lnTo>
                  <a:pt x="1428749" y="0"/>
                </a:lnTo>
                <a:lnTo>
                  <a:pt x="1428642" y="17534"/>
                </a:lnTo>
                <a:lnTo>
                  <a:pt x="1427028" y="70105"/>
                </a:lnTo>
                <a:lnTo>
                  <a:pt x="1423481" y="122581"/>
                </a:lnTo>
                <a:lnTo>
                  <a:pt x="1418005" y="174894"/>
                </a:lnTo>
                <a:lnTo>
                  <a:pt x="1410606" y="226969"/>
                </a:lnTo>
                <a:lnTo>
                  <a:pt x="1401296" y="278735"/>
                </a:lnTo>
                <a:lnTo>
                  <a:pt x="1390087" y="330122"/>
                </a:lnTo>
                <a:lnTo>
                  <a:pt x="1376994" y="381065"/>
                </a:lnTo>
                <a:lnTo>
                  <a:pt x="1362035" y="431492"/>
                </a:lnTo>
                <a:lnTo>
                  <a:pt x="1345230" y="481331"/>
                </a:lnTo>
                <a:lnTo>
                  <a:pt x="1326603" y="530518"/>
                </a:lnTo>
                <a:lnTo>
                  <a:pt x="1306176" y="578988"/>
                </a:lnTo>
                <a:lnTo>
                  <a:pt x="1283980" y="626674"/>
                </a:lnTo>
                <a:lnTo>
                  <a:pt x="1260044" y="673508"/>
                </a:lnTo>
                <a:lnTo>
                  <a:pt x="1234401" y="719429"/>
                </a:lnTo>
                <a:lnTo>
                  <a:pt x="1207084" y="764377"/>
                </a:lnTo>
                <a:lnTo>
                  <a:pt x="1178131" y="808290"/>
                </a:lnTo>
                <a:lnTo>
                  <a:pt x="1147582" y="851105"/>
                </a:lnTo>
                <a:lnTo>
                  <a:pt x="1115478" y="892766"/>
                </a:lnTo>
                <a:lnTo>
                  <a:pt x="1081861" y="933220"/>
                </a:lnTo>
                <a:lnTo>
                  <a:pt x="1046778" y="972409"/>
                </a:lnTo>
                <a:lnTo>
                  <a:pt x="1010278" y="1010278"/>
                </a:lnTo>
                <a:lnTo>
                  <a:pt x="972409" y="1046778"/>
                </a:lnTo>
                <a:lnTo>
                  <a:pt x="933220" y="1081861"/>
                </a:lnTo>
                <a:lnTo>
                  <a:pt x="892766" y="1115478"/>
                </a:lnTo>
                <a:lnTo>
                  <a:pt x="851105" y="1147582"/>
                </a:lnTo>
                <a:lnTo>
                  <a:pt x="808290" y="1178131"/>
                </a:lnTo>
                <a:lnTo>
                  <a:pt x="764377" y="1207084"/>
                </a:lnTo>
                <a:lnTo>
                  <a:pt x="719429" y="1234401"/>
                </a:lnTo>
                <a:lnTo>
                  <a:pt x="673508" y="1260044"/>
                </a:lnTo>
                <a:lnTo>
                  <a:pt x="626674" y="1283980"/>
                </a:lnTo>
                <a:lnTo>
                  <a:pt x="578988" y="1306176"/>
                </a:lnTo>
                <a:lnTo>
                  <a:pt x="530518" y="1326603"/>
                </a:lnTo>
                <a:lnTo>
                  <a:pt x="481331" y="1345230"/>
                </a:lnTo>
                <a:lnTo>
                  <a:pt x="431492" y="1362035"/>
                </a:lnTo>
                <a:lnTo>
                  <a:pt x="381065" y="1376994"/>
                </a:lnTo>
                <a:lnTo>
                  <a:pt x="330122" y="1390088"/>
                </a:lnTo>
                <a:lnTo>
                  <a:pt x="278735" y="1401296"/>
                </a:lnTo>
                <a:lnTo>
                  <a:pt x="226969" y="1410606"/>
                </a:lnTo>
                <a:lnTo>
                  <a:pt x="174894" y="1418005"/>
                </a:lnTo>
                <a:lnTo>
                  <a:pt x="122581" y="1423481"/>
                </a:lnTo>
                <a:lnTo>
                  <a:pt x="70105" y="1427028"/>
                </a:lnTo>
                <a:lnTo>
                  <a:pt x="17534" y="1428642"/>
                </a:lnTo>
                <a:close/>
              </a:path>
            </a:pathLst>
          </a:custGeom>
          <a:solidFill>
            <a:srgbClr val="4F37A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219950" y="1285874"/>
            <a:ext cx="4972139" cy="5705565"/>
            <a:chOff x="7219950" y="1285874"/>
            <a:chExt cx="4972139" cy="5705565"/>
          </a:xfrm>
        </p:grpSpPr>
        <p:sp>
          <p:nvSpPr>
            <p:cNvPr id="5" name="object 5"/>
            <p:cNvSpPr/>
            <p:nvPr/>
          </p:nvSpPr>
          <p:spPr>
            <a:xfrm>
              <a:off x="10763339" y="5562689"/>
              <a:ext cx="1428750" cy="1428750"/>
            </a:xfrm>
            <a:custGeom>
              <a:avLst/>
              <a:gdLst/>
              <a:ahLst/>
              <a:cxnLst/>
              <a:rect l="l" t="t" r="r" b="b"/>
              <a:pathLst>
                <a:path w="1428750" h="1428750">
                  <a:moveTo>
                    <a:pt x="1428660" y="1428660"/>
                  </a:moveTo>
                  <a:lnTo>
                    <a:pt x="23987" y="1428660"/>
                  </a:lnTo>
                  <a:lnTo>
                    <a:pt x="22786" y="1422814"/>
                  </a:lnTo>
                  <a:lnTo>
                    <a:pt x="15030" y="1379676"/>
                  </a:lnTo>
                  <a:lnTo>
                    <a:pt x="8865" y="1336280"/>
                  </a:lnTo>
                  <a:lnTo>
                    <a:pt x="4300" y="1292686"/>
                  </a:lnTo>
                  <a:lnTo>
                    <a:pt x="1345" y="1248956"/>
                  </a:lnTo>
                  <a:lnTo>
                    <a:pt x="0" y="1205147"/>
                  </a:lnTo>
                  <a:lnTo>
                    <a:pt x="0" y="1175923"/>
                  </a:lnTo>
                  <a:lnTo>
                    <a:pt x="1345" y="1132113"/>
                  </a:lnTo>
                  <a:lnTo>
                    <a:pt x="4300" y="1088383"/>
                  </a:lnTo>
                  <a:lnTo>
                    <a:pt x="8865" y="1044789"/>
                  </a:lnTo>
                  <a:lnTo>
                    <a:pt x="15030" y="1001393"/>
                  </a:lnTo>
                  <a:lnTo>
                    <a:pt x="22786" y="958255"/>
                  </a:lnTo>
                  <a:lnTo>
                    <a:pt x="32127" y="915432"/>
                  </a:lnTo>
                  <a:lnTo>
                    <a:pt x="43038" y="872980"/>
                  </a:lnTo>
                  <a:lnTo>
                    <a:pt x="55504" y="830958"/>
                  </a:lnTo>
                  <a:lnTo>
                    <a:pt x="69507" y="789425"/>
                  </a:lnTo>
                  <a:lnTo>
                    <a:pt x="85030" y="748436"/>
                  </a:lnTo>
                  <a:lnTo>
                    <a:pt x="102052" y="708044"/>
                  </a:lnTo>
                  <a:lnTo>
                    <a:pt x="120549" y="668306"/>
                  </a:lnTo>
                  <a:lnTo>
                    <a:pt x="140495" y="629277"/>
                  </a:lnTo>
                  <a:lnTo>
                    <a:pt x="161865" y="591009"/>
                  </a:lnTo>
                  <a:lnTo>
                    <a:pt x="184629" y="553552"/>
                  </a:lnTo>
                  <a:lnTo>
                    <a:pt x="208757" y="516958"/>
                  </a:lnTo>
                  <a:lnTo>
                    <a:pt x="234214" y="481280"/>
                  </a:lnTo>
                  <a:lnTo>
                    <a:pt x="260968" y="446562"/>
                  </a:lnTo>
                  <a:lnTo>
                    <a:pt x="288982" y="412850"/>
                  </a:lnTo>
                  <a:lnTo>
                    <a:pt x="318218" y="380192"/>
                  </a:lnTo>
                  <a:lnTo>
                    <a:pt x="348635" y="348635"/>
                  </a:lnTo>
                  <a:lnTo>
                    <a:pt x="380192" y="318219"/>
                  </a:lnTo>
                  <a:lnTo>
                    <a:pt x="412850" y="288982"/>
                  </a:lnTo>
                  <a:lnTo>
                    <a:pt x="446562" y="260969"/>
                  </a:lnTo>
                  <a:lnTo>
                    <a:pt x="481279" y="234215"/>
                  </a:lnTo>
                  <a:lnTo>
                    <a:pt x="516958" y="208758"/>
                  </a:lnTo>
                  <a:lnTo>
                    <a:pt x="553552" y="184631"/>
                  </a:lnTo>
                  <a:lnTo>
                    <a:pt x="591010" y="161867"/>
                  </a:lnTo>
                  <a:lnTo>
                    <a:pt x="629277" y="140498"/>
                  </a:lnTo>
                  <a:lnTo>
                    <a:pt x="668305" y="120551"/>
                  </a:lnTo>
                  <a:lnTo>
                    <a:pt x="708043" y="102054"/>
                  </a:lnTo>
                  <a:lnTo>
                    <a:pt x="748435" y="85032"/>
                  </a:lnTo>
                  <a:lnTo>
                    <a:pt x="789424" y="69509"/>
                  </a:lnTo>
                  <a:lnTo>
                    <a:pt x="830957" y="55505"/>
                  </a:lnTo>
                  <a:lnTo>
                    <a:pt x="872979" y="43040"/>
                  </a:lnTo>
                  <a:lnTo>
                    <a:pt x="915431" y="32128"/>
                  </a:lnTo>
                  <a:lnTo>
                    <a:pt x="958254" y="22788"/>
                  </a:lnTo>
                  <a:lnTo>
                    <a:pt x="1001391" y="15030"/>
                  </a:lnTo>
                  <a:lnTo>
                    <a:pt x="1044788" y="8864"/>
                  </a:lnTo>
                  <a:lnTo>
                    <a:pt x="1088382" y="4300"/>
                  </a:lnTo>
                  <a:lnTo>
                    <a:pt x="1132113" y="1344"/>
                  </a:lnTo>
                  <a:lnTo>
                    <a:pt x="1175923" y="0"/>
                  </a:lnTo>
                  <a:lnTo>
                    <a:pt x="1205147" y="0"/>
                  </a:lnTo>
                  <a:lnTo>
                    <a:pt x="1248957" y="1344"/>
                  </a:lnTo>
                  <a:lnTo>
                    <a:pt x="1292687" y="4300"/>
                  </a:lnTo>
                  <a:lnTo>
                    <a:pt x="1336280" y="8864"/>
                  </a:lnTo>
                  <a:lnTo>
                    <a:pt x="1379676" y="15030"/>
                  </a:lnTo>
                  <a:lnTo>
                    <a:pt x="1422814" y="22788"/>
                  </a:lnTo>
                  <a:lnTo>
                    <a:pt x="1428660" y="23988"/>
                  </a:lnTo>
                  <a:lnTo>
                    <a:pt x="1428660" y="1428660"/>
                  </a:lnTo>
                  <a:close/>
                </a:path>
              </a:pathLst>
            </a:custGeom>
            <a:solidFill>
              <a:srgbClr val="4F37A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9950" y="1285874"/>
              <a:ext cx="4419599" cy="4419599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8381999" y="0"/>
            <a:ext cx="1905000" cy="1143000"/>
          </a:xfrm>
          <a:custGeom>
            <a:avLst/>
            <a:gdLst/>
            <a:ahLst/>
            <a:cxnLst/>
            <a:rect l="l" t="t" r="r" b="b"/>
            <a:pathLst>
              <a:path w="1905000" h="1143000">
                <a:moveTo>
                  <a:pt x="964188" y="1142999"/>
                </a:moveTo>
                <a:lnTo>
                  <a:pt x="940810" y="1142999"/>
                </a:lnTo>
                <a:lnTo>
                  <a:pt x="917441" y="1142354"/>
                </a:lnTo>
                <a:lnTo>
                  <a:pt x="870778" y="1139487"/>
                </a:lnTo>
                <a:lnTo>
                  <a:pt x="824311" y="1134334"/>
                </a:lnTo>
                <a:lnTo>
                  <a:pt x="778153" y="1126907"/>
                </a:lnTo>
                <a:lnTo>
                  <a:pt x="732416" y="1117225"/>
                </a:lnTo>
                <a:lnTo>
                  <a:pt x="687210" y="1105310"/>
                </a:lnTo>
                <a:lnTo>
                  <a:pt x="642641" y="1091191"/>
                </a:lnTo>
                <a:lnTo>
                  <a:pt x="598820" y="1074902"/>
                </a:lnTo>
                <a:lnTo>
                  <a:pt x="555850" y="1056482"/>
                </a:lnTo>
                <a:lnTo>
                  <a:pt x="513836" y="1035976"/>
                </a:lnTo>
                <a:lnTo>
                  <a:pt x="472879" y="1013434"/>
                </a:lnTo>
                <a:lnTo>
                  <a:pt x="433077" y="988909"/>
                </a:lnTo>
                <a:lnTo>
                  <a:pt x="394526" y="962460"/>
                </a:lnTo>
                <a:lnTo>
                  <a:pt x="357320" y="934152"/>
                </a:lnTo>
                <a:lnTo>
                  <a:pt x="321548" y="904052"/>
                </a:lnTo>
                <a:lnTo>
                  <a:pt x="287296" y="872234"/>
                </a:lnTo>
                <a:lnTo>
                  <a:pt x="254646" y="838772"/>
                </a:lnTo>
                <a:lnTo>
                  <a:pt x="223677" y="803750"/>
                </a:lnTo>
                <a:lnTo>
                  <a:pt x="194464" y="767249"/>
                </a:lnTo>
                <a:lnTo>
                  <a:pt x="167078" y="729360"/>
                </a:lnTo>
                <a:lnTo>
                  <a:pt x="141583" y="690172"/>
                </a:lnTo>
                <a:lnTo>
                  <a:pt x="118042" y="649780"/>
                </a:lnTo>
                <a:lnTo>
                  <a:pt x="96511" y="608282"/>
                </a:lnTo>
                <a:lnTo>
                  <a:pt x="77042" y="565778"/>
                </a:lnTo>
                <a:lnTo>
                  <a:pt x="59683" y="522369"/>
                </a:lnTo>
                <a:lnTo>
                  <a:pt x="44475" y="478161"/>
                </a:lnTo>
                <a:lnTo>
                  <a:pt x="31454" y="433260"/>
                </a:lnTo>
                <a:lnTo>
                  <a:pt x="20651" y="387774"/>
                </a:lnTo>
                <a:lnTo>
                  <a:pt x="12094" y="341813"/>
                </a:lnTo>
                <a:lnTo>
                  <a:pt x="5802" y="295487"/>
                </a:lnTo>
                <a:lnTo>
                  <a:pt x="1791" y="248908"/>
                </a:lnTo>
                <a:lnTo>
                  <a:pt x="0" y="202189"/>
                </a:lnTo>
                <a:lnTo>
                  <a:pt x="0" y="178810"/>
                </a:lnTo>
                <a:lnTo>
                  <a:pt x="1791" y="132091"/>
                </a:lnTo>
                <a:lnTo>
                  <a:pt x="5802" y="85512"/>
                </a:lnTo>
                <a:lnTo>
                  <a:pt x="12094" y="39186"/>
                </a:lnTo>
                <a:lnTo>
                  <a:pt x="19260" y="0"/>
                </a:lnTo>
                <a:lnTo>
                  <a:pt x="1885735" y="0"/>
                </a:lnTo>
                <a:lnTo>
                  <a:pt x="1892902" y="39186"/>
                </a:lnTo>
                <a:lnTo>
                  <a:pt x="1899195" y="85512"/>
                </a:lnTo>
                <a:lnTo>
                  <a:pt x="1903206" y="132091"/>
                </a:lnTo>
                <a:lnTo>
                  <a:pt x="1904999" y="178810"/>
                </a:lnTo>
                <a:lnTo>
                  <a:pt x="1904999" y="202189"/>
                </a:lnTo>
                <a:lnTo>
                  <a:pt x="1903206" y="248908"/>
                </a:lnTo>
                <a:lnTo>
                  <a:pt x="1899195" y="295487"/>
                </a:lnTo>
                <a:lnTo>
                  <a:pt x="1892902" y="341813"/>
                </a:lnTo>
                <a:lnTo>
                  <a:pt x="1884344" y="387774"/>
                </a:lnTo>
                <a:lnTo>
                  <a:pt x="1873543" y="433260"/>
                </a:lnTo>
                <a:lnTo>
                  <a:pt x="1860521" y="478161"/>
                </a:lnTo>
                <a:lnTo>
                  <a:pt x="1845312" y="522369"/>
                </a:lnTo>
                <a:lnTo>
                  <a:pt x="1827952" y="565778"/>
                </a:lnTo>
                <a:lnTo>
                  <a:pt x="1808485" y="608282"/>
                </a:lnTo>
                <a:lnTo>
                  <a:pt x="1786954" y="649780"/>
                </a:lnTo>
                <a:lnTo>
                  <a:pt x="1763412" y="690172"/>
                </a:lnTo>
                <a:lnTo>
                  <a:pt x="1737917" y="729360"/>
                </a:lnTo>
                <a:lnTo>
                  <a:pt x="1710531" y="767249"/>
                </a:lnTo>
                <a:lnTo>
                  <a:pt x="1681319" y="803750"/>
                </a:lnTo>
                <a:lnTo>
                  <a:pt x="1650350" y="838772"/>
                </a:lnTo>
                <a:lnTo>
                  <a:pt x="1617701" y="872234"/>
                </a:lnTo>
                <a:lnTo>
                  <a:pt x="1583448" y="904052"/>
                </a:lnTo>
                <a:lnTo>
                  <a:pt x="1547676" y="934152"/>
                </a:lnTo>
                <a:lnTo>
                  <a:pt x="1510470" y="962460"/>
                </a:lnTo>
                <a:lnTo>
                  <a:pt x="1471919" y="988909"/>
                </a:lnTo>
                <a:lnTo>
                  <a:pt x="1432117" y="1013434"/>
                </a:lnTo>
                <a:lnTo>
                  <a:pt x="1391160" y="1035976"/>
                </a:lnTo>
                <a:lnTo>
                  <a:pt x="1349146" y="1056482"/>
                </a:lnTo>
                <a:lnTo>
                  <a:pt x="1306176" y="1074902"/>
                </a:lnTo>
                <a:lnTo>
                  <a:pt x="1262355" y="1091191"/>
                </a:lnTo>
                <a:lnTo>
                  <a:pt x="1217788" y="1105310"/>
                </a:lnTo>
                <a:lnTo>
                  <a:pt x="1172580" y="1117225"/>
                </a:lnTo>
                <a:lnTo>
                  <a:pt x="1126842" y="1126907"/>
                </a:lnTo>
                <a:lnTo>
                  <a:pt x="1080686" y="1134334"/>
                </a:lnTo>
                <a:lnTo>
                  <a:pt x="1034220" y="1139487"/>
                </a:lnTo>
                <a:lnTo>
                  <a:pt x="987557" y="1142354"/>
                </a:lnTo>
                <a:lnTo>
                  <a:pt x="964188" y="1142999"/>
                </a:lnTo>
                <a:close/>
              </a:path>
            </a:pathLst>
          </a:custGeom>
          <a:solidFill>
            <a:srgbClr val="4F37A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499" y="4076699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499" y="4629149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499" y="5181599"/>
            <a:ext cx="76200" cy="76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499" y="5505449"/>
            <a:ext cx="76200" cy="761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58800" y="3124502"/>
            <a:ext cx="5490210" cy="2857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203200">
              <a:lnSpc>
                <a:spcPct val="115700"/>
              </a:lnSpc>
              <a:spcBef>
                <a:spcPts val="114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초기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단계에서는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빠른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출시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비용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효율성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핵심입니다</a:t>
            </a:r>
            <a:r>
              <a:rPr sz="1200" spc="-22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위해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IaaS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와 </a:t>
            </a:r>
            <a:r>
              <a:rPr sz="1200" spc="-60" dirty="0">
                <a:solidFill>
                  <a:srgbClr val="333333"/>
                </a:solidFill>
                <a:latin typeface="Liberation Sans"/>
                <a:cs typeface="Liberation Sans"/>
              </a:rPr>
              <a:t>PaaS</a:t>
            </a:r>
            <a:r>
              <a:rPr sz="1350" spc="-6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전략적으로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혼합한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MVP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아키텍처를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구성하는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것이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" dirty="0">
                <a:solidFill>
                  <a:srgbClr val="333333"/>
                </a:solidFill>
                <a:latin typeface="Dotum"/>
                <a:cs typeface="Dotum"/>
              </a:rPr>
              <a:t>중요합니다</a:t>
            </a:r>
            <a:r>
              <a:rPr sz="1200" spc="-2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200">
              <a:latin typeface="Liberation Sans"/>
              <a:cs typeface="Liberation Sans"/>
            </a:endParaRPr>
          </a:p>
          <a:p>
            <a:pPr marL="240665" marR="5080">
              <a:lnSpc>
                <a:spcPct val="111100"/>
              </a:lnSpc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코어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인프라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- IaaS</a:t>
            </a:r>
            <a:r>
              <a:rPr sz="1200" dirty="0">
                <a:latin typeface="Liberation Sans"/>
                <a:cs typeface="Liberation Sans"/>
              </a:rPr>
              <a:t>:</a:t>
            </a:r>
            <a:r>
              <a:rPr sz="1200" spc="-6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AWS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EC2/GCP</a:t>
            </a:r>
            <a:r>
              <a:rPr sz="1200" spc="-25" dirty="0">
                <a:latin typeface="Liberation Sans"/>
                <a:cs typeface="Liberation Sans"/>
              </a:rPr>
              <a:t> </a:t>
            </a:r>
            <a:r>
              <a:rPr sz="1200" spc="-135" dirty="0">
                <a:latin typeface="Liberation Sans"/>
                <a:cs typeface="Liberation Sans"/>
              </a:rPr>
              <a:t>VM</a:t>
            </a:r>
            <a:r>
              <a:rPr sz="1350" spc="-135" dirty="0">
                <a:latin typeface="Dotum"/>
                <a:cs typeface="Dotum"/>
              </a:rPr>
              <a:t>으로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핵심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애플리케이션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호스팅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200" spc="-200" dirty="0">
                <a:latin typeface="Liberation Sans"/>
                <a:cs typeface="Liberation Sans"/>
              </a:rPr>
              <a:t>(</a:t>
            </a:r>
            <a:r>
              <a:rPr sz="1350" spc="-200" dirty="0">
                <a:latin typeface="Dotum"/>
                <a:cs typeface="Dotum"/>
              </a:rPr>
              <a:t>커스텀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310" dirty="0">
                <a:latin typeface="Dotum"/>
                <a:cs typeface="Dotum"/>
              </a:rPr>
              <a:t>설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정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5" dirty="0">
                <a:latin typeface="Dotum"/>
                <a:cs typeface="Dotum"/>
              </a:rPr>
              <a:t>가능</a:t>
            </a:r>
            <a:r>
              <a:rPr sz="1200" spc="-25" dirty="0">
                <a:latin typeface="Liberation Sans"/>
                <a:cs typeface="Liberation Sans"/>
              </a:rPr>
              <a:t>)</a:t>
            </a:r>
            <a:endParaRPr sz="1200">
              <a:latin typeface="Liberation Sans"/>
              <a:cs typeface="Liberation Sans"/>
            </a:endParaRPr>
          </a:p>
          <a:p>
            <a:pPr marL="240665" marR="12700">
              <a:lnSpc>
                <a:spcPct val="111100"/>
              </a:lnSpc>
              <a:spcBef>
                <a:spcPts val="750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개발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가속화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-</a:t>
            </a:r>
            <a:r>
              <a:rPr sz="1200" b="1" spc="-1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PaaS</a:t>
            </a:r>
            <a:r>
              <a:rPr sz="1200" dirty="0">
                <a:latin typeface="Liberation Sans"/>
                <a:cs typeface="Liberation Sans"/>
              </a:rPr>
              <a:t>:</a:t>
            </a:r>
            <a:r>
              <a:rPr sz="1200" spc="-7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AWS Elastic Beanstalk/GCP</a:t>
            </a:r>
            <a:r>
              <a:rPr sz="1200" spc="-9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App</a:t>
            </a:r>
            <a:r>
              <a:rPr sz="1200" spc="-5" dirty="0">
                <a:latin typeface="Liberation Sans"/>
                <a:cs typeface="Liberation Sans"/>
              </a:rPr>
              <a:t> </a:t>
            </a:r>
            <a:r>
              <a:rPr sz="1200" spc="-70" dirty="0">
                <a:latin typeface="Liberation Sans"/>
                <a:cs typeface="Liberation Sans"/>
              </a:rPr>
              <a:t>Engine</a:t>
            </a:r>
            <a:r>
              <a:rPr sz="1350" spc="-70" dirty="0">
                <a:latin typeface="Dotum"/>
                <a:cs typeface="Dotum"/>
              </a:rPr>
              <a:t>으로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70" dirty="0">
                <a:latin typeface="Dotum"/>
                <a:cs typeface="Dotum"/>
              </a:rPr>
              <a:t>애플리케이션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배포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자동화</a:t>
            </a:r>
            <a:endParaRPr sz="1350">
              <a:latin typeface="Dotum"/>
              <a:cs typeface="Dotum"/>
            </a:endParaRPr>
          </a:p>
          <a:p>
            <a:pPr marL="240665">
              <a:lnSpc>
                <a:spcPct val="100000"/>
              </a:lnSpc>
              <a:spcBef>
                <a:spcPts val="930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데이터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4F37A6"/>
                </a:solidFill>
                <a:latin typeface="Dotum"/>
                <a:cs typeface="Dotum"/>
              </a:rPr>
              <a:t>관리</a:t>
            </a:r>
            <a:r>
              <a:rPr sz="1200" spc="-180" dirty="0">
                <a:latin typeface="Liberation Sans"/>
                <a:cs typeface="Liberation Sans"/>
              </a:rPr>
              <a:t>:</a:t>
            </a:r>
            <a:r>
              <a:rPr sz="1200" dirty="0">
                <a:latin typeface="Liberation Sans"/>
                <a:cs typeface="Liberation Sans"/>
              </a:rPr>
              <a:t> AWS RDS/GCP</a:t>
            </a:r>
            <a:r>
              <a:rPr sz="1200" spc="-2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Cloud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200" spc="-70" dirty="0">
                <a:latin typeface="Liberation Sans"/>
                <a:cs typeface="Liberation Sans"/>
              </a:rPr>
              <a:t>SQL</a:t>
            </a:r>
            <a:r>
              <a:rPr sz="1350" spc="-70" dirty="0">
                <a:latin typeface="Dotum"/>
                <a:cs typeface="Dotum"/>
              </a:rPr>
              <a:t>로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관리형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DB </a:t>
            </a:r>
            <a:r>
              <a:rPr sz="1350" spc="-260" dirty="0">
                <a:latin typeface="Dotum"/>
                <a:cs typeface="Dotum"/>
              </a:rPr>
              <a:t>서비스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활용</a:t>
            </a:r>
            <a:endParaRPr sz="1350">
              <a:latin typeface="Dotum"/>
              <a:cs typeface="Dotum"/>
            </a:endParaRPr>
          </a:p>
          <a:p>
            <a:pPr marL="240665" marR="79375">
              <a:lnSpc>
                <a:spcPct val="157400"/>
              </a:lnSpc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비용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4F37A6"/>
                </a:solidFill>
                <a:latin typeface="Dotum"/>
                <a:cs typeface="Dotum"/>
              </a:rPr>
              <a:t>최적화</a:t>
            </a:r>
            <a:r>
              <a:rPr sz="1200" spc="-200" dirty="0">
                <a:latin typeface="Liberation Sans"/>
                <a:cs typeface="Liberation Sans"/>
              </a:rPr>
              <a:t>: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AWS</a:t>
            </a:r>
            <a:r>
              <a:rPr sz="1200" spc="-6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Auto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Scaling/GCP</a:t>
            </a:r>
            <a:r>
              <a:rPr sz="1200" spc="-1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Instance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200" spc="-45" dirty="0">
                <a:latin typeface="Liberation Sans"/>
                <a:cs typeface="Liberation Sans"/>
              </a:rPr>
              <a:t>Groups</a:t>
            </a:r>
            <a:r>
              <a:rPr sz="1350" spc="-45" dirty="0">
                <a:latin typeface="Dotum"/>
                <a:cs typeface="Dotum"/>
              </a:rPr>
              <a:t>로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수요에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따른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자동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확장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개발자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4F37A6"/>
                </a:solidFill>
                <a:latin typeface="Dotum"/>
                <a:cs typeface="Dotum"/>
              </a:rPr>
              <a:t>효율성</a:t>
            </a:r>
            <a:r>
              <a:rPr sz="1200" spc="-200" dirty="0">
                <a:latin typeface="Liberation Sans"/>
                <a:cs typeface="Liberation Sans"/>
              </a:rPr>
              <a:t>: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자체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관리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인프라를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최소화하고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관리형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서비스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활용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극대화</a:t>
            </a:r>
            <a:endParaRPr sz="1350">
              <a:latin typeface="Dotum"/>
              <a:cs typeface="Dotum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499" y="5829299"/>
            <a:ext cx="76200" cy="761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1003198"/>
            <a:ext cx="6146800" cy="1535677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 marR="5080">
              <a:lnSpc>
                <a:spcPct val="80100"/>
              </a:lnSpc>
              <a:spcBef>
                <a:spcPts val="1415"/>
              </a:spcBef>
              <a:tabLst>
                <a:tab pos="4088129" algn="l"/>
              </a:tabLst>
            </a:pPr>
            <a:r>
              <a:rPr sz="5500" spc="-1100" dirty="0"/>
              <a:t>문제</a:t>
            </a:r>
            <a:r>
              <a:rPr sz="5500" spc="-505" dirty="0"/>
              <a:t> </a:t>
            </a:r>
            <a:r>
              <a:rPr sz="5500" spc="-1100" dirty="0"/>
              <a:t>해결</a:t>
            </a:r>
            <a:r>
              <a:rPr sz="5500" spc="-505" dirty="0"/>
              <a:t> </a:t>
            </a:r>
            <a:r>
              <a:rPr sz="5500" spc="-765" dirty="0"/>
              <a:t>사례</a:t>
            </a:r>
            <a:r>
              <a:rPr sz="4800" b="1" spc="-765" dirty="0">
                <a:latin typeface="Liberation Sans"/>
                <a:cs typeface="Liberation Sans"/>
              </a:rPr>
              <a:t>:</a:t>
            </a:r>
            <a:r>
              <a:rPr sz="4800" b="1" dirty="0">
                <a:latin typeface="Liberation Sans"/>
                <a:cs typeface="Liberation Sans"/>
              </a:rPr>
              <a:t>	</a:t>
            </a:r>
            <a:r>
              <a:rPr sz="5500" spc="-1125" dirty="0"/>
              <a:t>예산 </a:t>
            </a:r>
            <a:r>
              <a:rPr sz="5500" spc="-1100" dirty="0"/>
              <a:t>초과</a:t>
            </a:r>
            <a:r>
              <a:rPr sz="5500" spc="-505" dirty="0"/>
              <a:t> </a:t>
            </a:r>
            <a:r>
              <a:rPr sz="5500" spc="-1100" dirty="0"/>
              <a:t>방지와</a:t>
            </a:r>
            <a:r>
              <a:rPr sz="5500" spc="-505" dirty="0"/>
              <a:t> </a:t>
            </a:r>
            <a:r>
              <a:rPr sz="5500" spc="-1125" dirty="0"/>
              <a:t>리스크 관리</a:t>
            </a:r>
            <a:endParaRPr sz="5500" dirty="0">
              <a:latin typeface="Liberation Sans"/>
              <a:cs typeface="Liberation San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99" y="3444075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99" y="4015575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99" y="4587075"/>
            <a:ext cx="152400" cy="1523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8800" y="2666206"/>
            <a:ext cx="5540375" cy="352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>
              <a:lnSpc>
                <a:spcPct val="120400"/>
              </a:lnSpc>
              <a:spcBef>
                <a:spcPts val="9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스타트업에게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매우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중요합니다</a:t>
            </a:r>
            <a:r>
              <a:rPr sz="1200" spc="-22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예산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초과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방지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효과적인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4F37A6"/>
                </a:solidFill>
                <a:latin typeface="Dotum"/>
                <a:cs typeface="Dotum"/>
              </a:rPr>
              <a:t>리스크</a:t>
            </a:r>
            <a:r>
              <a:rPr sz="1350" spc="5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관리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전략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으로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예상치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못한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발생을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방지할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200">
              <a:latin typeface="Liberation Sans"/>
              <a:cs typeface="Liberation Sans"/>
            </a:endParaRPr>
          </a:p>
          <a:p>
            <a:pPr marL="278765" marR="47625">
              <a:lnSpc>
                <a:spcPct val="111100"/>
              </a:lnSpc>
              <a:spcBef>
                <a:spcPts val="5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비용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모니터링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자동화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-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AWS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Budget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및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GCP</a:t>
            </a:r>
            <a:r>
              <a:rPr sz="1200" spc="-1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Budget</a:t>
            </a:r>
            <a:r>
              <a:rPr sz="1200" spc="-70" dirty="0">
                <a:latin typeface="Liberation Sans"/>
                <a:cs typeface="Liberation Sans"/>
              </a:rPr>
              <a:t> </a:t>
            </a:r>
            <a:r>
              <a:rPr sz="1200" spc="-80" dirty="0">
                <a:latin typeface="Liberation Sans"/>
                <a:cs typeface="Liberation Sans"/>
              </a:rPr>
              <a:t>Alert</a:t>
            </a:r>
            <a:r>
              <a:rPr sz="1350" spc="-80" dirty="0">
                <a:latin typeface="Dotum"/>
                <a:cs typeface="Dotum"/>
              </a:rPr>
              <a:t>으로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00" dirty="0">
                <a:latin typeface="Dotum"/>
                <a:cs typeface="Dotum"/>
              </a:rPr>
              <a:t>일일</a:t>
            </a:r>
            <a:r>
              <a:rPr sz="1200" spc="-200" dirty="0">
                <a:latin typeface="Liberation Sans"/>
                <a:cs typeface="Liberation Sans"/>
              </a:rPr>
              <a:t>/</a:t>
            </a:r>
            <a:r>
              <a:rPr sz="1350" spc="-200" dirty="0">
                <a:latin typeface="Dotum"/>
                <a:cs typeface="Dotum"/>
              </a:rPr>
              <a:t>주간</a:t>
            </a:r>
            <a:r>
              <a:rPr sz="1200" spc="-200" dirty="0">
                <a:latin typeface="Liberation Sans"/>
                <a:cs typeface="Liberation Sans"/>
              </a:rPr>
              <a:t>/</a:t>
            </a:r>
            <a:r>
              <a:rPr sz="1350" spc="-200" dirty="0">
                <a:latin typeface="Dotum"/>
                <a:cs typeface="Dotum"/>
              </a:rPr>
              <a:t>월간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310" dirty="0">
                <a:latin typeface="Dotum"/>
                <a:cs typeface="Dotum"/>
              </a:rPr>
              <a:t>사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용량</a:t>
            </a:r>
            <a:r>
              <a:rPr sz="1350" spc="-12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임계치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설정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및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알림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구성</a:t>
            </a:r>
            <a:endParaRPr sz="1350">
              <a:latin typeface="Dotum"/>
              <a:cs typeface="Dotum"/>
            </a:endParaRPr>
          </a:p>
          <a:p>
            <a:pPr marL="278765" marR="114300">
              <a:lnSpc>
                <a:spcPct val="111100"/>
              </a:lnSpc>
              <a:spcBef>
                <a:spcPts val="900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리소스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태깅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전략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-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비용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할당을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위한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체계적인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태그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정책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수립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200" spc="-165" dirty="0">
                <a:latin typeface="Liberation Sans"/>
                <a:cs typeface="Liberation Sans"/>
              </a:rPr>
              <a:t>(</a:t>
            </a:r>
            <a:r>
              <a:rPr sz="1350" spc="-165" dirty="0">
                <a:latin typeface="Dotum"/>
                <a:cs typeface="Dotum"/>
              </a:rPr>
              <a:t>부서</a:t>
            </a:r>
            <a:r>
              <a:rPr sz="1200" spc="-165" dirty="0">
                <a:latin typeface="Liberation Sans"/>
                <a:cs typeface="Liberation Sans"/>
              </a:rPr>
              <a:t>/</a:t>
            </a:r>
            <a:r>
              <a:rPr sz="1350" spc="-165" dirty="0">
                <a:latin typeface="Dotum"/>
                <a:cs typeface="Dotum"/>
              </a:rPr>
              <a:t>기능</a:t>
            </a:r>
            <a:r>
              <a:rPr sz="1200" spc="-165" dirty="0">
                <a:latin typeface="Liberation Sans"/>
                <a:cs typeface="Liberation Sans"/>
              </a:rPr>
              <a:t>/</a:t>
            </a:r>
            <a:r>
              <a:rPr sz="1350" spc="-165" dirty="0">
                <a:latin typeface="Dotum"/>
                <a:cs typeface="Dotum"/>
              </a:rPr>
              <a:t>프로젝트 </a:t>
            </a:r>
            <a:r>
              <a:rPr sz="1350" spc="-25" dirty="0">
                <a:latin typeface="Dotum"/>
                <a:cs typeface="Dotum"/>
              </a:rPr>
              <a:t>별</a:t>
            </a:r>
            <a:r>
              <a:rPr sz="1200" spc="-25" dirty="0">
                <a:latin typeface="Liberation Sans"/>
                <a:cs typeface="Liberation Sans"/>
              </a:rPr>
              <a:t>)</a:t>
            </a:r>
            <a:endParaRPr sz="1200">
              <a:latin typeface="Liberation Sans"/>
              <a:cs typeface="Liberation Sans"/>
            </a:endParaRPr>
          </a:p>
          <a:p>
            <a:pPr marL="278765" marR="5080">
              <a:lnSpc>
                <a:spcPct val="111100"/>
              </a:lnSpc>
              <a:spcBef>
                <a:spcPts val="900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자동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종료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정책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-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20" dirty="0">
                <a:latin typeface="Dotum"/>
                <a:cs typeface="Dotum"/>
              </a:rPr>
              <a:t>개발</a:t>
            </a:r>
            <a:r>
              <a:rPr sz="1200" spc="-220" dirty="0">
                <a:latin typeface="Liberation Sans"/>
                <a:cs typeface="Liberation Sans"/>
              </a:rPr>
              <a:t>/</a:t>
            </a:r>
            <a:r>
              <a:rPr sz="1350" spc="-220" dirty="0">
                <a:latin typeface="Dotum"/>
                <a:cs typeface="Dotum"/>
              </a:rPr>
              <a:t>테스트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환경의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15" dirty="0">
                <a:latin typeface="Dotum"/>
                <a:cs typeface="Dotum"/>
              </a:rPr>
              <a:t>야간</a:t>
            </a:r>
            <a:r>
              <a:rPr sz="1200" spc="-215" dirty="0">
                <a:latin typeface="Liberation Sans"/>
                <a:cs typeface="Liberation Sans"/>
              </a:rPr>
              <a:t>/</a:t>
            </a:r>
            <a:r>
              <a:rPr sz="1350" spc="-215" dirty="0">
                <a:latin typeface="Dotum"/>
                <a:cs typeface="Dotum"/>
              </a:rPr>
              <a:t>주말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자동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종료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스크립트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구현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200" spc="-140" dirty="0">
                <a:latin typeface="Liberation Sans"/>
                <a:cs typeface="Liberation Sans"/>
              </a:rPr>
              <a:t>(</a:t>
            </a:r>
            <a:r>
              <a:rPr sz="1350" spc="-140" dirty="0">
                <a:latin typeface="Dotum"/>
                <a:cs typeface="Dotum"/>
              </a:rPr>
              <a:t>약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45%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310" dirty="0">
                <a:latin typeface="Dotum"/>
                <a:cs typeface="Dotum"/>
              </a:rPr>
              <a:t>비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용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5" dirty="0">
                <a:latin typeface="Dotum"/>
                <a:cs typeface="Dotum"/>
              </a:rPr>
              <a:t>절감</a:t>
            </a:r>
            <a:r>
              <a:rPr sz="1200" spc="-25" dirty="0">
                <a:latin typeface="Liberation Sans"/>
                <a:cs typeface="Liberation Sans"/>
              </a:rPr>
              <a:t>)</a:t>
            </a:r>
            <a:endParaRPr sz="1200">
              <a:latin typeface="Liberation Sans"/>
              <a:cs typeface="Liberation Sans"/>
            </a:endParaRPr>
          </a:p>
          <a:p>
            <a:pPr marL="278765" marR="111125">
              <a:lnSpc>
                <a:spcPct val="111100"/>
              </a:lnSpc>
              <a:spcBef>
                <a:spcPts val="900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장애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대응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Flow</a:t>
            </a:r>
            <a:r>
              <a:rPr sz="1200" b="1" spc="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-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예상치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못한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리소스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180" dirty="0">
                <a:latin typeface="Dotum"/>
                <a:cs typeface="Dotum"/>
              </a:rPr>
              <a:t>증가</a:t>
            </a:r>
            <a:r>
              <a:rPr sz="1200" spc="-180" dirty="0">
                <a:latin typeface="Liberation Sans"/>
                <a:cs typeface="Liberation Sans"/>
              </a:rPr>
              <a:t>,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네트워크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180" dirty="0">
                <a:latin typeface="Dotum"/>
                <a:cs typeface="Dotum"/>
              </a:rPr>
              <a:t>장애</a:t>
            </a:r>
            <a:r>
              <a:rPr sz="1200" spc="-180" dirty="0">
                <a:latin typeface="Liberation Sans"/>
                <a:cs typeface="Liberation Sans"/>
              </a:rPr>
              <a:t>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보안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이슈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발생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단계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별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대응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체계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구축</a:t>
            </a:r>
            <a:endParaRPr sz="1350">
              <a:latin typeface="Dotum"/>
              <a:cs typeface="Dotum"/>
            </a:endParaRPr>
          </a:p>
          <a:p>
            <a:pPr marL="12700" marR="92710">
              <a:lnSpc>
                <a:spcPct val="120400"/>
              </a:lnSpc>
              <a:spcBef>
                <a:spcPts val="97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특히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b="1" spc="-40" dirty="0">
                <a:solidFill>
                  <a:srgbClr val="4F37A6"/>
                </a:solidFill>
                <a:latin typeface="Liberation Sans"/>
                <a:cs typeface="Liberation Sans"/>
              </a:rPr>
              <a:t>CloudWatch</a:t>
            </a:r>
            <a:r>
              <a:rPr sz="1350" spc="-40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Cloud</a:t>
            </a:r>
            <a:r>
              <a:rPr sz="1200" b="1" spc="2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b="1" spc="-35" dirty="0">
                <a:solidFill>
                  <a:srgbClr val="4F37A6"/>
                </a:solidFill>
                <a:latin typeface="Liberation Sans"/>
                <a:cs typeface="Liberation Sans"/>
              </a:rPr>
              <a:t>Monitoring</a:t>
            </a:r>
            <a:r>
              <a:rPr sz="1350" spc="-35" dirty="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연동한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실시간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대시보드를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이상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징후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조기에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포착하고</a:t>
            </a:r>
            <a:r>
              <a:rPr sz="1200" spc="-21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spc="-95" dirty="0">
                <a:solidFill>
                  <a:srgbClr val="333333"/>
                </a:solidFill>
                <a:latin typeface="Liberation Sans"/>
                <a:cs typeface="Liberation Sans"/>
              </a:rPr>
              <a:t>Slack/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이메일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알림과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자동화된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대응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람다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함수를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구성하세요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99" y="5158575"/>
            <a:ext cx="152400" cy="152399"/>
          </a:xfrm>
          <a:prstGeom prst="rect">
            <a:avLst/>
          </a:prstGeom>
        </p:spPr>
      </p:pic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EFE03233-56C0-955A-5E6E-9F1AEFCD0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16915"/>
            <a:ext cx="5422144" cy="304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456" y="611073"/>
            <a:ext cx="8231068" cy="977832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054100" marR="5080" indent="-1042035" algn="ctr">
              <a:lnSpc>
                <a:spcPts val="6450"/>
              </a:lnSpc>
              <a:spcBef>
                <a:spcPts val="1125"/>
              </a:spcBef>
            </a:pPr>
            <a:r>
              <a:rPr spc="-1230" dirty="0"/>
              <a:t>클라우드</a:t>
            </a:r>
            <a:r>
              <a:rPr spc="-555" dirty="0"/>
              <a:t> </a:t>
            </a:r>
            <a:r>
              <a:rPr spc="-1255" dirty="0"/>
              <a:t>도입 로드맵</a:t>
            </a:r>
          </a:p>
        </p:txBody>
      </p:sp>
      <p:sp>
        <p:nvSpPr>
          <p:cNvPr id="3" name="object 3"/>
          <p:cNvSpPr/>
          <p:nvPr/>
        </p:nvSpPr>
        <p:spPr>
          <a:xfrm>
            <a:off x="761999" y="3194691"/>
            <a:ext cx="10668000" cy="19050"/>
          </a:xfrm>
          <a:custGeom>
            <a:avLst/>
            <a:gdLst/>
            <a:ahLst/>
            <a:cxnLst/>
            <a:rect l="l" t="t" r="r" b="b"/>
            <a:pathLst>
              <a:path w="10668000" h="19050">
                <a:moveTo>
                  <a:pt x="10667999" y="19049"/>
                </a:moveTo>
                <a:lnTo>
                  <a:pt x="0" y="19049"/>
                </a:lnTo>
                <a:lnTo>
                  <a:pt x="0" y="0"/>
                </a:lnTo>
                <a:lnTo>
                  <a:pt x="10667999" y="0"/>
                </a:lnTo>
                <a:lnTo>
                  <a:pt x="10667999" y="1904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999" y="3756373"/>
            <a:ext cx="2343150" cy="2524125"/>
          </a:xfrm>
          <a:custGeom>
            <a:avLst/>
            <a:gdLst/>
            <a:ahLst/>
            <a:cxnLst/>
            <a:rect l="l" t="t" r="r" b="b"/>
            <a:pathLst>
              <a:path w="2343150" h="2524125">
                <a:moveTo>
                  <a:pt x="2254153" y="2524124"/>
                </a:moveTo>
                <a:lnTo>
                  <a:pt x="88995" y="2524124"/>
                </a:lnTo>
                <a:lnTo>
                  <a:pt x="82801" y="2523514"/>
                </a:lnTo>
                <a:lnTo>
                  <a:pt x="37131" y="2504596"/>
                </a:lnTo>
                <a:lnTo>
                  <a:pt x="9643" y="2471103"/>
                </a:lnTo>
                <a:lnTo>
                  <a:pt x="0" y="2435128"/>
                </a:lnTo>
                <a:lnTo>
                  <a:pt x="0" y="2428874"/>
                </a:lnTo>
                <a:lnTo>
                  <a:pt x="0" y="88995"/>
                </a:lnTo>
                <a:lnTo>
                  <a:pt x="12577" y="47531"/>
                </a:lnTo>
                <a:lnTo>
                  <a:pt x="47532" y="12577"/>
                </a:lnTo>
                <a:lnTo>
                  <a:pt x="88995" y="0"/>
                </a:lnTo>
                <a:lnTo>
                  <a:pt x="2254153" y="0"/>
                </a:lnTo>
                <a:lnTo>
                  <a:pt x="2295617" y="12577"/>
                </a:lnTo>
                <a:lnTo>
                  <a:pt x="2330571" y="47531"/>
                </a:lnTo>
                <a:lnTo>
                  <a:pt x="2343149" y="88995"/>
                </a:lnTo>
                <a:lnTo>
                  <a:pt x="2343149" y="2435128"/>
                </a:lnTo>
                <a:lnTo>
                  <a:pt x="2330571" y="2476592"/>
                </a:lnTo>
                <a:lnTo>
                  <a:pt x="2295617" y="2511546"/>
                </a:lnTo>
                <a:lnTo>
                  <a:pt x="2260347" y="2523514"/>
                </a:lnTo>
                <a:lnTo>
                  <a:pt x="2254153" y="2524124"/>
                </a:lnTo>
                <a:close/>
              </a:path>
            </a:pathLst>
          </a:custGeom>
          <a:solidFill>
            <a:srgbClr val="DDD8F6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9299" y="2695924"/>
            <a:ext cx="40703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01</a:t>
            </a:r>
            <a:endParaRPr sz="2700" dirty="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299" y="3272148"/>
            <a:ext cx="967105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dirty="0">
                <a:solidFill>
                  <a:srgbClr val="4F37A6"/>
                </a:solidFill>
                <a:latin typeface="Liberation Sans"/>
                <a:cs typeface="Liberation Sans"/>
              </a:rPr>
              <a:t>PoC </a:t>
            </a:r>
            <a:r>
              <a:rPr sz="2050" spc="-434" dirty="0">
                <a:solidFill>
                  <a:srgbClr val="4F37A6"/>
                </a:solidFill>
                <a:latin typeface="Dotum"/>
                <a:cs typeface="Dotum"/>
              </a:rPr>
              <a:t>단계</a:t>
            </a:r>
            <a:endParaRPr sz="2050">
              <a:latin typeface="Dotum"/>
              <a:cs typeface="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2175" y="3859535"/>
            <a:ext cx="2051050" cy="1025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0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초기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스타트업은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최소한의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Dotum"/>
                <a:cs typeface="Dotum"/>
              </a:rPr>
              <a:t>비용으로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아이디어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검증에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집중해야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합니다</a:t>
            </a:r>
            <a:r>
              <a:rPr sz="1050" spc="-14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225" dirty="0">
                <a:solidFill>
                  <a:srgbClr val="333333"/>
                </a:solidFill>
                <a:latin typeface="Dotum"/>
                <a:cs typeface="Dotum"/>
              </a:rPr>
              <a:t>서</a:t>
            </a:r>
            <a:r>
              <a:rPr sz="11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버리스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아키텍처와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관리형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Dotum"/>
                <a:cs typeface="Dotum"/>
              </a:rPr>
              <a:t>서비스를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활용하여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인프라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부담을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10" dirty="0">
                <a:solidFill>
                  <a:srgbClr val="333333"/>
                </a:solidFill>
                <a:latin typeface="Dotum"/>
                <a:cs typeface="Dotum"/>
              </a:rPr>
              <a:t>최소화 </a:t>
            </a:r>
            <a:r>
              <a:rPr sz="1150" spc="-20" dirty="0">
                <a:solidFill>
                  <a:srgbClr val="333333"/>
                </a:solidFill>
                <a:latin typeface="Dotum"/>
                <a:cs typeface="Dotum"/>
              </a:rPr>
              <a:t>하세요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3924" y="5023198"/>
            <a:ext cx="1657350" cy="228600"/>
          </a:xfrm>
          <a:custGeom>
            <a:avLst/>
            <a:gdLst/>
            <a:ahLst/>
            <a:cxnLst/>
            <a:rect l="l" t="t" r="r" b="b"/>
            <a:pathLst>
              <a:path w="1657350" h="228600">
                <a:moveTo>
                  <a:pt x="1550554" y="228599"/>
                </a:moveTo>
                <a:lnTo>
                  <a:pt x="106794" y="228599"/>
                </a:lnTo>
                <a:lnTo>
                  <a:pt x="99361" y="227867"/>
                </a:lnTo>
                <a:lnTo>
                  <a:pt x="57038" y="213505"/>
                </a:lnTo>
                <a:lnTo>
                  <a:pt x="23432" y="184041"/>
                </a:lnTo>
                <a:lnTo>
                  <a:pt x="3660" y="143958"/>
                </a:lnTo>
                <a:lnTo>
                  <a:pt x="0" y="121804"/>
                </a:lnTo>
                <a:lnTo>
                  <a:pt x="0" y="114299"/>
                </a:lnTo>
                <a:lnTo>
                  <a:pt x="0" y="106794"/>
                </a:lnTo>
                <a:lnTo>
                  <a:pt x="11572" y="63624"/>
                </a:lnTo>
                <a:lnTo>
                  <a:pt x="38784" y="28169"/>
                </a:lnTo>
                <a:lnTo>
                  <a:pt x="77492" y="5827"/>
                </a:lnTo>
                <a:lnTo>
                  <a:pt x="106794" y="0"/>
                </a:lnTo>
                <a:lnTo>
                  <a:pt x="1550554" y="0"/>
                </a:lnTo>
                <a:lnTo>
                  <a:pt x="1593723" y="11571"/>
                </a:lnTo>
                <a:lnTo>
                  <a:pt x="1629178" y="38783"/>
                </a:lnTo>
                <a:lnTo>
                  <a:pt x="1651520" y="77492"/>
                </a:lnTo>
                <a:lnTo>
                  <a:pt x="1657349" y="106794"/>
                </a:lnTo>
                <a:lnTo>
                  <a:pt x="1657349" y="121804"/>
                </a:lnTo>
                <a:lnTo>
                  <a:pt x="1645776" y="164973"/>
                </a:lnTo>
                <a:lnTo>
                  <a:pt x="1618565" y="200427"/>
                </a:lnTo>
                <a:lnTo>
                  <a:pt x="1579856" y="222770"/>
                </a:lnTo>
                <a:lnTo>
                  <a:pt x="1557987" y="227867"/>
                </a:lnTo>
                <a:lnTo>
                  <a:pt x="1550554" y="22859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87425" y="5048598"/>
            <a:ext cx="15316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AWS</a:t>
            </a:r>
            <a:r>
              <a:rPr sz="90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Lambda/GCP</a:t>
            </a:r>
            <a:r>
              <a:rPr sz="900" spc="-4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Functions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23924" y="5308948"/>
            <a:ext cx="1057275" cy="228600"/>
          </a:xfrm>
          <a:custGeom>
            <a:avLst/>
            <a:gdLst/>
            <a:ahLst/>
            <a:cxnLst/>
            <a:rect l="l" t="t" r="r" b="b"/>
            <a:pathLst>
              <a:path w="1057275" h="228600">
                <a:moveTo>
                  <a:pt x="950479" y="228599"/>
                </a:moveTo>
                <a:lnTo>
                  <a:pt x="106794" y="228599"/>
                </a:lnTo>
                <a:lnTo>
                  <a:pt x="99361" y="227867"/>
                </a:lnTo>
                <a:lnTo>
                  <a:pt x="57038" y="213505"/>
                </a:lnTo>
                <a:lnTo>
                  <a:pt x="23432" y="184040"/>
                </a:lnTo>
                <a:lnTo>
                  <a:pt x="3660" y="143959"/>
                </a:lnTo>
                <a:lnTo>
                  <a:pt x="0" y="121804"/>
                </a:lnTo>
                <a:lnTo>
                  <a:pt x="0" y="11429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2" y="5828"/>
                </a:lnTo>
                <a:lnTo>
                  <a:pt x="106794" y="0"/>
                </a:lnTo>
                <a:lnTo>
                  <a:pt x="950479" y="0"/>
                </a:lnTo>
                <a:lnTo>
                  <a:pt x="993649" y="11571"/>
                </a:lnTo>
                <a:lnTo>
                  <a:pt x="1029103" y="38783"/>
                </a:lnTo>
                <a:lnTo>
                  <a:pt x="1051446" y="77492"/>
                </a:lnTo>
                <a:lnTo>
                  <a:pt x="1057274" y="106794"/>
                </a:lnTo>
                <a:lnTo>
                  <a:pt x="1057274" y="121804"/>
                </a:lnTo>
                <a:lnTo>
                  <a:pt x="1045701" y="164973"/>
                </a:lnTo>
                <a:lnTo>
                  <a:pt x="1018490" y="200428"/>
                </a:lnTo>
                <a:lnTo>
                  <a:pt x="979781" y="222770"/>
                </a:lnTo>
                <a:lnTo>
                  <a:pt x="957912" y="227867"/>
                </a:lnTo>
                <a:lnTo>
                  <a:pt x="950479" y="22859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7425" y="5334348"/>
            <a:ext cx="927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S3/Cloud 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Storage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3924" y="5594698"/>
            <a:ext cx="1219200" cy="228600"/>
          </a:xfrm>
          <a:custGeom>
            <a:avLst/>
            <a:gdLst/>
            <a:ahLst/>
            <a:cxnLst/>
            <a:rect l="l" t="t" r="r" b="b"/>
            <a:pathLst>
              <a:path w="1219200" h="228600">
                <a:moveTo>
                  <a:pt x="1112404" y="228599"/>
                </a:moveTo>
                <a:lnTo>
                  <a:pt x="106794" y="228599"/>
                </a:lnTo>
                <a:lnTo>
                  <a:pt x="99361" y="227867"/>
                </a:lnTo>
                <a:lnTo>
                  <a:pt x="57038" y="213505"/>
                </a:lnTo>
                <a:lnTo>
                  <a:pt x="23432" y="184041"/>
                </a:lnTo>
                <a:lnTo>
                  <a:pt x="3660" y="143959"/>
                </a:lnTo>
                <a:lnTo>
                  <a:pt x="0" y="121804"/>
                </a:lnTo>
                <a:lnTo>
                  <a:pt x="0" y="114299"/>
                </a:lnTo>
                <a:lnTo>
                  <a:pt x="0" y="106795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2" y="5827"/>
                </a:lnTo>
                <a:lnTo>
                  <a:pt x="106794" y="0"/>
                </a:lnTo>
                <a:lnTo>
                  <a:pt x="1112404" y="0"/>
                </a:lnTo>
                <a:lnTo>
                  <a:pt x="1155574" y="11571"/>
                </a:lnTo>
                <a:lnTo>
                  <a:pt x="1191028" y="38784"/>
                </a:lnTo>
                <a:lnTo>
                  <a:pt x="1213371" y="77492"/>
                </a:lnTo>
                <a:lnTo>
                  <a:pt x="1219199" y="106795"/>
                </a:lnTo>
                <a:lnTo>
                  <a:pt x="1219199" y="121804"/>
                </a:lnTo>
                <a:lnTo>
                  <a:pt x="1207627" y="164973"/>
                </a:lnTo>
                <a:lnTo>
                  <a:pt x="1180415" y="200428"/>
                </a:lnTo>
                <a:lnTo>
                  <a:pt x="1141706" y="222770"/>
                </a:lnTo>
                <a:lnTo>
                  <a:pt x="1119837" y="227867"/>
                </a:lnTo>
                <a:lnTo>
                  <a:pt x="1112404" y="22859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87425" y="5620098"/>
            <a:ext cx="10928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DynamoDB/Firestore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3924" y="5880448"/>
            <a:ext cx="847725" cy="228600"/>
          </a:xfrm>
          <a:custGeom>
            <a:avLst/>
            <a:gdLst/>
            <a:ahLst/>
            <a:cxnLst/>
            <a:rect l="l" t="t" r="r" b="b"/>
            <a:pathLst>
              <a:path w="847725" h="228600">
                <a:moveTo>
                  <a:pt x="740929" y="228599"/>
                </a:moveTo>
                <a:lnTo>
                  <a:pt x="106794" y="228599"/>
                </a:lnTo>
                <a:lnTo>
                  <a:pt x="99361" y="227867"/>
                </a:lnTo>
                <a:lnTo>
                  <a:pt x="57038" y="213505"/>
                </a:lnTo>
                <a:lnTo>
                  <a:pt x="23432" y="184041"/>
                </a:lnTo>
                <a:lnTo>
                  <a:pt x="3660" y="143958"/>
                </a:lnTo>
                <a:lnTo>
                  <a:pt x="0" y="121804"/>
                </a:lnTo>
                <a:lnTo>
                  <a:pt x="0" y="114299"/>
                </a:lnTo>
                <a:lnTo>
                  <a:pt x="0" y="106794"/>
                </a:lnTo>
                <a:lnTo>
                  <a:pt x="11572" y="63624"/>
                </a:lnTo>
                <a:lnTo>
                  <a:pt x="38784" y="28170"/>
                </a:lnTo>
                <a:lnTo>
                  <a:pt x="77492" y="5827"/>
                </a:lnTo>
                <a:lnTo>
                  <a:pt x="106794" y="0"/>
                </a:lnTo>
                <a:lnTo>
                  <a:pt x="740929" y="0"/>
                </a:lnTo>
                <a:lnTo>
                  <a:pt x="784098" y="11571"/>
                </a:lnTo>
                <a:lnTo>
                  <a:pt x="819553" y="38784"/>
                </a:lnTo>
                <a:lnTo>
                  <a:pt x="841896" y="77492"/>
                </a:lnTo>
                <a:lnTo>
                  <a:pt x="847724" y="106794"/>
                </a:lnTo>
                <a:lnTo>
                  <a:pt x="847724" y="121804"/>
                </a:lnTo>
                <a:lnTo>
                  <a:pt x="836152" y="164973"/>
                </a:lnTo>
                <a:lnTo>
                  <a:pt x="808940" y="200428"/>
                </a:lnTo>
                <a:lnTo>
                  <a:pt x="770231" y="222770"/>
                </a:lnTo>
                <a:lnTo>
                  <a:pt x="748362" y="227867"/>
                </a:lnTo>
                <a:lnTo>
                  <a:pt x="740929" y="22859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87425" y="5890989"/>
            <a:ext cx="72517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Free</a:t>
            </a:r>
            <a:r>
              <a:rPr sz="900" spc="-4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Tier</a:t>
            </a:r>
            <a:r>
              <a:rPr sz="900" spc="-2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00" spc="-145" dirty="0">
                <a:solidFill>
                  <a:srgbClr val="FFFFFF"/>
                </a:solidFill>
                <a:latin typeface="Dotum"/>
                <a:cs typeface="Dotum"/>
              </a:rPr>
              <a:t>활용</a:t>
            </a:r>
            <a:endParaRPr sz="1000">
              <a:latin typeface="Dotum"/>
              <a:cs typeface="Dot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52752" y="3113881"/>
            <a:ext cx="2933700" cy="161925"/>
          </a:xfrm>
          <a:custGeom>
            <a:avLst/>
            <a:gdLst/>
            <a:ahLst/>
            <a:cxnLst/>
            <a:rect l="l" t="t" r="r" b="b"/>
            <a:pathLst>
              <a:path w="2933700" h="161925">
                <a:moveTo>
                  <a:pt x="161632" y="80810"/>
                </a:moveTo>
                <a:lnTo>
                  <a:pt x="80810" y="0"/>
                </a:lnTo>
                <a:lnTo>
                  <a:pt x="0" y="80810"/>
                </a:lnTo>
                <a:lnTo>
                  <a:pt x="80810" y="161632"/>
                </a:lnTo>
                <a:lnTo>
                  <a:pt x="161632" y="80810"/>
                </a:lnTo>
                <a:close/>
              </a:path>
              <a:path w="2933700" h="161925">
                <a:moveTo>
                  <a:pt x="2933408" y="80810"/>
                </a:moveTo>
                <a:lnTo>
                  <a:pt x="2852585" y="0"/>
                </a:lnTo>
                <a:lnTo>
                  <a:pt x="2771775" y="80810"/>
                </a:lnTo>
                <a:lnTo>
                  <a:pt x="2852585" y="161632"/>
                </a:lnTo>
                <a:lnTo>
                  <a:pt x="2933408" y="80810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23009" y="1828006"/>
            <a:ext cx="4879340" cy="17843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130"/>
              </a:spcBef>
            </a:pPr>
            <a:r>
              <a:rPr sz="2000" spc="-360" dirty="0">
                <a:solidFill>
                  <a:srgbClr val="333333"/>
                </a:solidFill>
                <a:latin typeface="Dotum"/>
                <a:cs typeface="Dotum"/>
              </a:rPr>
              <a:t>스타트업</a:t>
            </a:r>
            <a:r>
              <a:rPr sz="2000" spc="-1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333333"/>
                </a:solidFill>
                <a:latin typeface="Dotum"/>
                <a:cs typeface="Dotum"/>
              </a:rPr>
              <a:t>성장</a:t>
            </a:r>
            <a:r>
              <a:rPr sz="2000" spc="-1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333333"/>
                </a:solidFill>
                <a:latin typeface="Dotum"/>
                <a:cs typeface="Dotum"/>
              </a:rPr>
              <a:t>단계별</a:t>
            </a:r>
            <a:r>
              <a:rPr sz="2000" spc="-1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2000" spc="-1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333333"/>
                </a:solidFill>
                <a:latin typeface="Dotum"/>
                <a:cs typeface="Dotum"/>
              </a:rPr>
              <a:t>구축</a:t>
            </a:r>
            <a:r>
              <a:rPr sz="2000" spc="-1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333333"/>
                </a:solidFill>
                <a:latin typeface="Dotum"/>
                <a:cs typeface="Dotum"/>
              </a:rPr>
              <a:t>모델</a:t>
            </a:r>
            <a:r>
              <a:rPr sz="2000" spc="-1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00" spc="-385" dirty="0">
                <a:solidFill>
                  <a:srgbClr val="333333"/>
                </a:solidFill>
                <a:latin typeface="Dotum"/>
                <a:cs typeface="Dotum"/>
              </a:rPr>
              <a:t>가이드</a:t>
            </a:r>
            <a:endParaRPr sz="20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2060"/>
              </a:spcBef>
            </a:pPr>
            <a:endParaRPr sz="180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tabLst>
                <a:tab pos="2785745" algn="l"/>
              </a:tabLst>
            </a:pPr>
            <a:r>
              <a:rPr sz="270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02</a:t>
            </a:r>
            <a:r>
              <a:rPr sz="2700" b="1" dirty="0">
                <a:solidFill>
                  <a:srgbClr val="4F37A6"/>
                </a:solidFill>
                <a:latin typeface="Liberation Sans"/>
                <a:cs typeface="Liberation Sans"/>
              </a:rPr>
              <a:t>	</a:t>
            </a:r>
            <a:r>
              <a:rPr sz="270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03</a:t>
            </a:r>
            <a:endParaRPr sz="27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2785745" algn="l"/>
              </a:tabLst>
            </a:pPr>
            <a:r>
              <a:rPr sz="2050" spc="-409" dirty="0">
                <a:solidFill>
                  <a:srgbClr val="4F37A6"/>
                </a:solidFill>
                <a:latin typeface="Dotum"/>
                <a:cs typeface="Dotum"/>
              </a:rPr>
              <a:t>베타</a:t>
            </a:r>
            <a:r>
              <a:rPr sz="2050" spc="-18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2050" spc="-434" dirty="0">
                <a:solidFill>
                  <a:srgbClr val="4F37A6"/>
                </a:solidFill>
                <a:latin typeface="Dotum"/>
                <a:cs typeface="Dotum"/>
              </a:rPr>
              <a:t>단계</a:t>
            </a:r>
            <a:r>
              <a:rPr sz="2050" dirty="0">
                <a:solidFill>
                  <a:srgbClr val="4F37A6"/>
                </a:solidFill>
                <a:latin typeface="Dotum"/>
                <a:cs typeface="Dotum"/>
              </a:rPr>
              <a:t>	</a:t>
            </a:r>
            <a:r>
              <a:rPr sz="2050" spc="-409" dirty="0">
                <a:solidFill>
                  <a:srgbClr val="4F37A6"/>
                </a:solidFill>
                <a:latin typeface="Dotum"/>
                <a:cs typeface="Dotum"/>
              </a:rPr>
              <a:t>프로덕션</a:t>
            </a:r>
            <a:r>
              <a:rPr sz="2050" spc="-1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2050" spc="-434" dirty="0">
                <a:solidFill>
                  <a:srgbClr val="4F37A6"/>
                </a:solidFill>
                <a:latin typeface="Dotum"/>
                <a:cs typeface="Dotum"/>
              </a:rPr>
              <a:t>단계</a:t>
            </a:r>
            <a:endParaRPr sz="2050" dirty="0">
              <a:latin typeface="Dotum"/>
              <a:cs typeface="Dot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33774" y="3756373"/>
            <a:ext cx="2352675" cy="1952625"/>
            <a:chOff x="3533774" y="4619624"/>
            <a:chExt cx="2352675" cy="1952625"/>
          </a:xfrm>
        </p:grpSpPr>
        <p:sp>
          <p:nvSpPr>
            <p:cNvPr id="19" name="object 19"/>
            <p:cNvSpPr/>
            <p:nvPr/>
          </p:nvSpPr>
          <p:spPr>
            <a:xfrm>
              <a:off x="3533774" y="4619624"/>
              <a:ext cx="2352675" cy="1952625"/>
            </a:xfrm>
            <a:custGeom>
              <a:avLst/>
              <a:gdLst/>
              <a:ahLst/>
              <a:cxnLst/>
              <a:rect l="l" t="t" r="r" b="b"/>
              <a:pathLst>
                <a:path w="2352675" h="1952625">
                  <a:moveTo>
                    <a:pt x="2263678" y="1952624"/>
                  </a:moveTo>
                  <a:lnTo>
                    <a:pt x="88995" y="1952624"/>
                  </a:lnTo>
                  <a:lnTo>
                    <a:pt x="82801" y="1952013"/>
                  </a:lnTo>
                  <a:lnTo>
                    <a:pt x="37131" y="1933096"/>
                  </a:lnTo>
                  <a:lnTo>
                    <a:pt x="9643" y="1899602"/>
                  </a:lnTo>
                  <a:lnTo>
                    <a:pt x="0" y="1863629"/>
                  </a:lnTo>
                  <a:lnTo>
                    <a:pt x="0" y="1857374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2263678" y="0"/>
                  </a:lnTo>
                  <a:lnTo>
                    <a:pt x="2305141" y="12577"/>
                  </a:lnTo>
                  <a:lnTo>
                    <a:pt x="2340096" y="47531"/>
                  </a:lnTo>
                  <a:lnTo>
                    <a:pt x="2352674" y="88995"/>
                  </a:lnTo>
                  <a:lnTo>
                    <a:pt x="2352674" y="1863629"/>
                  </a:lnTo>
                  <a:lnTo>
                    <a:pt x="2340096" y="1905092"/>
                  </a:lnTo>
                  <a:lnTo>
                    <a:pt x="2305141" y="1940045"/>
                  </a:lnTo>
                  <a:lnTo>
                    <a:pt x="2269872" y="1952013"/>
                  </a:lnTo>
                  <a:lnTo>
                    <a:pt x="2263678" y="1952624"/>
                  </a:lnTo>
                  <a:close/>
                </a:path>
              </a:pathLst>
            </a:custGeom>
            <a:solidFill>
              <a:srgbClr val="DDD8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95687" y="5886449"/>
              <a:ext cx="1533525" cy="228600"/>
            </a:xfrm>
            <a:custGeom>
              <a:avLst/>
              <a:gdLst/>
              <a:ahLst/>
              <a:cxnLst/>
              <a:rect l="l" t="t" r="r" b="b"/>
              <a:pathLst>
                <a:path w="1533525" h="228600">
                  <a:moveTo>
                    <a:pt x="666750" y="106794"/>
                  </a:moveTo>
                  <a:lnTo>
                    <a:pt x="655180" y="63627"/>
                  </a:lnTo>
                  <a:lnTo>
                    <a:pt x="627976" y="28181"/>
                  </a:lnTo>
                  <a:lnTo>
                    <a:pt x="589267" y="5829"/>
                  </a:lnTo>
                  <a:lnTo>
                    <a:pt x="559955" y="0"/>
                  </a:lnTo>
                  <a:lnTo>
                    <a:pt x="106807" y="0"/>
                  </a:lnTo>
                  <a:lnTo>
                    <a:pt x="63627" y="11582"/>
                  </a:lnTo>
                  <a:lnTo>
                    <a:pt x="28181" y="38785"/>
                  </a:lnTo>
                  <a:lnTo>
                    <a:pt x="5829" y="77495"/>
                  </a:lnTo>
                  <a:lnTo>
                    <a:pt x="0" y="106794"/>
                  </a:lnTo>
                  <a:lnTo>
                    <a:pt x="0" y="114300"/>
                  </a:lnTo>
                  <a:lnTo>
                    <a:pt x="0" y="121805"/>
                  </a:lnTo>
                  <a:lnTo>
                    <a:pt x="11582" y="164985"/>
                  </a:lnTo>
                  <a:lnTo>
                    <a:pt x="38785" y="200431"/>
                  </a:lnTo>
                  <a:lnTo>
                    <a:pt x="77495" y="222770"/>
                  </a:lnTo>
                  <a:lnTo>
                    <a:pt x="106807" y="228600"/>
                  </a:lnTo>
                  <a:lnTo>
                    <a:pt x="559955" y="228600"/>
                  </a:lnTo>
                  <a:lnTo>
                    <a:pt x="603135" y="217030"/>
                  </a:lnTo>
                  <a:lnTo>
                    <a:pt x="638581" y="189826"/>
                  </a:lnTo>
                  <a:lnTo>
                    <a:pt x="660920" y="151117"/>
                  </a:lnTo>
                  <a:lnTo>
                    <a:pt x="666750" y="121805"/>
                  </a:lnTo>
                  <a:lnTo>
                    <a:pt x="666750" y="106794"/>
                  </a:lnTo>
                  <a:close/>
                </a:path>
                <a:path w="1533525" h="228600">
                  <a:moveTo>
                    <a:pt x="1533525" y="106794"/>
                  </a:moveTo>
                  <a:lnTo>
                    <a:pt x="1521955" y="63627"/>
                  </a:lnTo>
                  <a:lnTo>
                    <a:pt x="1494751" y="28181"/>
                  </a:lnTo>
                  <a:lnTo>
                    <a:pt x="1456042" y="5829"/>
                  </a:lnTo>
                  <a:lnTo>
                    <a:pt x="1426730" y="0"/>
                  </a:lnTo>
                  <a:lnTo>
                    <a:pt x="840232" y="0"/>
                  </a:lnTo>
                  <a:lnTo>
                    <a:pt x="797052" y="11582"/>
                  </a:lnTo>
                  <a:lnTo>
                    <a:pt x="761606" y="38785"/>
                  </a:lnTo>
                  <a:lnTo>
                    <a:pt x="739254" y="77495"/>
                  </a:lnTo>
                  <a:lnTo>
                    <a:pt x="733425" y="106794"/>
                  </a:lnTo>
                  <a:lnTo>
                    <a:pt x="733425" y="114300"/>
                  </a:lnTo>
                  <a:lnTo>
                    <a:pt x="733425" y="121805"/>
                  </a:lnTo>
                  <a:lnTo>
                    <a:pt x="745007" y="164985"/>
                  </a:lnTo>
                  <a:lnTo>
                    <a:pt x="772210" y="200431"/>
                  </a:lnTo>
                  <a:lnTo>
                    <a:pt x="810920" y="222770"/>
                  </a:lnTo>
                  <a:lnTo>
                    <a:pt x="840232" y="228600"/>
                  </a:lnTo>
                  <a:lnTo>
                    <a:pt x="1426730" y="228600"/>
                  </a:lnTo>
                  <a:lnTo>
                    <a:pt x="1469910" y="217030"/>
                  </a:lnTo>
                  <a:lnTo>
                    <a:pt x="1505356" y="189826"/>
                  </a:lnTo>
                  <a:lnTo>
                    <a:pt x="1527708" y="151117"/>
                  </a:lnTo>
                  <a:lnTo>
                    <a:pt x="1533525" y="121805"/>
                  </a:lnTo>
                  <a:lnTo>
                    <a:pt x="1533525" y="106794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65884" y="3859535"/>
            <a:ext cx="2051050" cy="1351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0"/>
              </a:spcBef>
            </a:pP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제품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-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시장</a:t>
            </a:r>
            <a:r>
              <a:rPr sz="1150" spc="-4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적합성</a:t>
            </a:r>
            <a:r>
              <a:rPr sz="1050" spc="-90" dirty="0">
                <a:solidFill>
                  <a:srgbClr val="333333"/>
                </a:solidFill>
                <a:latin typeface="Liberation Sans"/>
                <a:cs typeface="Liberation Sans"/>
              </a:rPr>
              <a:t>(PMF)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sz="1150" spc="-4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확인하는 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단계로</a:t>
            </a:r>
            <a:r>
              <a:rPr sz="1050" spc="-14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확장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가능성을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고려한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4" dirty="0">
                <a:solidFill>
                  <a:srgbClr val="333333"/>
                </a:solidFill>
                <a:latin typeface="Dotum"/>
                <a:cs typeface="Dotum"/>
              </a:rPr>
              <a:t>아키텍</a:t>
            </a:r>
            <a:r>
              <a:rPr sz="11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처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설계가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필요합니다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컨테이너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10" dirty="0">
                <a:solidFill>
                  <a:srgbClr val="333333"/>
                </a:solidFill>
                <a:latin typeface="Dotum"/>
                <a:cs typeface="Dotum"/>
              </a:rPr>
              <a:t>기반</a:t>
            </a:r>
            <a:r>
              <a:rPr sz="11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서비스와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자동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스케일링을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Dotum"/>
                <a:cs typeface="Dotum"/>
              </a:rPr>
              <a:t>도입하세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요</a:t>
            </a:r>
            <a:r>
              <a:rPr sz="1050" spc="-2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050">
              <a:latin typeface="Liberation Sans"/>
              <a:cs typeface="Liberation Sans"/>
            </a:endParaRPr>
          </a:p>
          <a:p>
            <a:pPr marL="107314">
              <a:lnSpc>
                <a:spcPct val="100000"/>
              </a:lnSpc>
              <a:tabLst>
                <a:tab pos="843280" algn="l"/>
              </a:tabLst>
            </a:pP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ECS/GKE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	Auto 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Scaling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95699" y="5308948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883804" y="228599"/>
                </a:moveTo>
                <a:lnTo>
                  <a:pt x="106794" y="228599"/>
                </a:lnTo>
                <a:lnTo>
                  <a:pt x="99361" y="227867"/>
                </a:lnTo>
                <a:lnTo>
                  <a:pt x="57037" y="213505"/>
                </a:lnTo>
                <a:lnTo>
                  <a:pt x="23431" y="184040"/>
                </a:lnTo>
                <a:lnTo>
                  <a:pt x="3659" y="143959"/>
                </a:lnTo>
                <a:lnTo>
                  <a:pt x="0" y="121804"/>
                </a:lnTo>
                <a:lnTo>
                  <a:pt x="0" y="114299"/>
                </a:lnTo>
                <a:lnTo>
                  <a:pt x="0" y="106794"/>
                </a:lnTo>
                <a:lnTo>
                  <a:pt x="11571" y="63625"/>
                </a:lnTo>
                <a:lnTo>
                  <a:pt x="38783" y="28170"/>
                </a:lnTo>
                <a:lnTo>
                  <a:pt x="77492" y="5828"/>
                </a:lnTo>
                <a:lnTo>
                  <a:pt x="106794" y="0"/>
                </a:lnTo>
                <a:lnTo>
                  <a:pt x="883804" y="0"/>
                </a:lnTo>
                <a:lnTo>
                  <a:pt x="926973" y="11571"/>
                </a:lnTo>
                <a:lnTo>
                  <a:pt x="962428" y="38783"/>
                </a:lnTo>
                <a:lnTo>
                  <a:pt x="984770" y="77492"/>
                </a:lnTo>
                <a:lnTo>
                  <a:pt x="990599" y="106794"/>
                </a:lnTo>
                <a:lnTo>
                  <a:pt x="990599" y="121804"/>
                </a:lnTo>
                <a:lnTo>
                  <a:pt x="979026" y="164973"/>
                </a:lnTo>
                <a:lnTo>
                  <a:pt x="951815" y="200428"/>
                </a:lnTo>
                <a:lnTo>
                  <a:pt x="913106" y="222770"/>
                </a:lnTo>
                <a:lnTo>
                  <a:pt x="891237" y="227867"/>
                </a:lnTo>
                <a:lnTo>
                  <a:pt x="883804" y="22859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61134" y="5334348"/>
            <a:ext cx="8578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RDS/Cloud </a:t>
            </a:r>
            <a:r>
              <a:rPr sz="900" spc="-25" dirty="0">
                <a:solidFill>
                  <a:srgbClr val="FFFFFF"/>
                </a:solidFill>
                <a:latin typeface="Liberation Sans"/>
                <a:cs typeface="Liberation Sans"/>
              </a:rPr>
              <a:t>SQL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52974" y="5308948"/>
            <a:ext cx="647700" cy="228600"/>
          </a:xfrm>
          <a:custGeom>
            <a:avLst/>
            <a:gdLst/>
            <a:ahLst/>
            <a:cxnLst/>
            <a:rect l="l" t="t" r="r" b="b"/>
            <a:pathLst>
              <a:path w="647700" h="228600">
                <a:moveTo>
                  <a:pt x="540904" y="228599"/>
                </a:moveTo>
                <a:lnTo>
                  <a:pt x="106795" y="228599"/>
                </a:lnTo>
                <a:lnTo>
                  <a:pt x="99362" y="227867"/>
                </a:lnTo>
                <a:lnTo>
                  <a:pt x="57038" y="213505"/>
                </a:lnTo>
                <a:lnTo>
                  <a:pt x="23432" y="184040"/>
                </a:lnTo>
                <a:lnTo>
                  <a:pt x="3660" y="143959"/>
                </a:lnTo>
                <a:lnTo>
                  <a:pt x="0" y="121804"/>
                </a:lnTo>
                <a:lnTo>
                  <a:pt x="0" y="11429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540904" y="0"/>
                </a:lnTo>
                <a:lnTo>
                  <a:pt x="584073" y="11571"/>
                </a:lnTo>
                <a:lnTo>
                  <a:pt x="619528" y="38783"/>
                </a:lnTo>
                <a:lnTo>
                  <a:pt x="641870" y="77492"/>
                </a:lnTo>
                <a:lnTo>
                  <a:pt x="647700" y="106794"/>
                </a:lnTo>
                <a:lnTo>
                  <a:pt x="647700" y="121804"/>
                </a:lnTo>
                <a:lnTo>
                  <a:pt x="636127" y="164973"/>
                </a:lnTo>
                <a:lnTo>
                  <a:pt x="608914" y="200428"/>
                </a:lnTo>
                <a:lnTo>
                  <a:pt x="570206" y="222770"/>
                </a:lnTo>
                <a:lnTo>
                  <a:pt x="548337" y="227867"/>
                </a:lnTo>
                <a:lnTo>
                  <a:pt x="540904" y="22859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20939" y="5319489"/>
            <a:ext cx="51562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CDN</a:t>
            </a:r>
            <a:r>
              <a:rPr sz="900" spc="-2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00" spc="-140" dirty="0">
                <a:solidFill>
                  <a:srgbClr val="FFFFFF"/>
                </a:solidFill>
                <a:latin typeface="Dotum"/>
                <a:cs typeface="Dotum"/>
              </a:rPr>
              <a:t>도입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05548" y="3756373"/>
            <a:ext cx="2352675" cy="1752600"/>
            <a:chOff x="6305548" y="4619624"/>
            <a:chExt cx="2352675" cy="1752600"/>
          </a:xfrm>
        </p:grpSpPr>
        <p:sp>
          <p:nvSpPr>
            <p:cNvPr id="27" name="object 27"/>
            <p:cNvSpPr/>
            <p:nvPr/>
          </p:nvSpPr>
          <p:spPr>
            <a:xfrm>
              <a:off x="6305548" y="4619624"/>
              <a:ext cx="2352675" cy="1752600"/>
            </a:xfrm>
            <a:custGeom>
              <a:avLst/>
              <a:gdLst/>
              <a:ahLst/>
              <a:cxnLst/>
              <a:rect l="l" t="t" r="r" b="b"/>
              <a:pathLst>
                <a:path w="2352675" h="1752600">
                  <a:moveTo>
                    <a:pt x="2263679" y="1752599"/>
                  </a:moveTo>
                  <a:lnTo>
                    <a:pt x="88996" y="1752599"/>
                  </a:lnTo>
                  <a:lnTo>
                    <a:pt x="82801" y="1751989"/>
                  </a:lnTo>
                  <a:lnTo>
                    <a:pt x="37132" y="1733071"/>
                  </a:lnTo>
                  <a:lnTo>
                    <a:pt x="9644" y="1699578"/>
                  </a:lnTo>
                  <a:lnTo>
                    <a:pt x="0" y="1663603"/>
                  </a:lnTo>
                  <a:lnTo>
                    <a:pt x="0" y="16573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6" y="0"/>
                  </a:lnTo>
                  <a:lnTo>
                    <a:pt x="2263679" y="0"/>
                  </a:lnTo>
                  <a:lnTo>
                    <a:pt x="2305141" y="12577"/>
                  </a:lnTo>
                  <a:lnTo>
                    <a:pt x="2340095" y="47531"/>
                  </a:lnTo>
                  <a:lnTo>
                    <a:pt x="2352674" y="88995"/>
                  </a:lnTo>
                  <a:lnTo>
                    <a:pt x="2352674" y="1663603"/>
                  </a:lnTo>
                  <a:lnTo>
                    <a:pt x="2340096" y="1705067"/>
                  </a:lnTo>
                  <a:lnTo>
                    <a:pt x="2305141" y="1740021"/>
                  </a:lnTo>
                  <a:lnTo>
                    <a:pt x="2269872" y="1751989"/>
                  </a:lnTo>
                  <a:lnTo>
                    <a:pt x="2263679" y="1752599"/>
                  </a:lnTo>
                  <a:close/>
                </a:path>
              </a:pathLst>
            </a:custGeom>
            <a:solidFill>
              <a:srgbClr val="DDD8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67462" y="5686424"/>
              <a:ext cx="1885950" cy="228600"/>
            </a:xfrm>
            <a:custGeom>
              <a:avLst/>
              <a:gdLst/>
              <a:ahLst/>
              <a:cxnLst/>
              <a:rect l="l" t="t" r="r" b="b"/>
              <a:pathLst>
                <a:path w="1885950" h="228600">
                  <a:moveTo>
                    <a:pt x="790575" y="106794"/>
                  </a:moveTo>
                  <a:lnTo>
                    <a:pt x="779005" y="63627"/>
                  </a:lnTo>
                  <a:lnTo>
                    <a:pt x="751801" y="28181"/>
                  </a:lnTo>
                  <a:lnTo>
                    <a:pt x="713092" y="5829"/>
                  </a:lnTo>
                  <a:lnTo>
                    <a:pt x="683780" y="0"/>
                  </a:lnTo>
                  <a:lnTo>
                    <a:pt x="106807" y="0"/>
                  </a:lnTo>
                  <a:lnTo>
                    <a:pt x="63627" y="11582"/>
                  </a:lnTo>
                  <a:lnTo>
                    <a:pt x="28181" y="38785"/>
                  </a:lnTo>
                  <a:lnTo>
                    <a:pt x="5829" y="77495"/>
                  </a:lnTo>
                  <a:lnTo>
                    <a:pt x="0" y="106794"/>
                  </a:lnTo>
                  <a:lnTo>
                    <a:pt x="0" y="114300"/>
                  </a:lnTo>
                  <a:lnTo>
                    <a:pt x="0" y="121805"/>
                  </a:lnTo>
                  <a:lnTo>
                    <a:pt x="11582" y="164985"/>
                  </a:lnTo>
                  <a:lnTo>
                    <a:pt x="38785" y="200431"/>
                  </a:lnTo>
                  <a:lnTo>
                    <a:pt x="77495" y="222770"/>
                  </a:lnTo>
                  <a:lnTo>
                    <a:pt x="106807" y="228600"/>
                  </a:lnTo>
                  <a:lnTo>
                    <a:pt x="683780" y="228600"/>
                  </a:lnTo>
                  <a:lnTo>
                    <a:pt x="726960" y="217030"/>
                  </a:lnTo>
                  <a:lnTo>
                    <a:pt x="762406" y="189814"/>
                  </a:lnTo>
                  <a:lnTo>
                    <a:pt x="784745" y="151117"/>
                  </a:lnTo>
                  <a:lnTo>
                    <a:pt x="790575" y="121805"/>
                  </a:lnTo>
                  <a:lnTo>
                    <a:pt x="790575" y="106794"/>
                  </a:lnTo>
                  <a:close/>
                </a:path>
                <a:path w="1885950" h="228600">
                  <a:moveTo>
                    <a:pt x="1885950" y="106794"/>
                  </a:moveTo>
                  <a:lnTo>
                    <a:pt x="1874380" y="63627"/>
                  </a:lnTo>
                  <a:lnTo>
                    <a:pt x="1847164" y="28181"/>
                  </a:lnTo>
                  <a:lnTo>
                    <a:pt x="1808454" y="5829"/>
                  </a:lnTo>
                  <a:lnTo>
                    <a:pt x="1779155" y="0"/>
                  </a:lnTo>
                  <a:lnTo>
                    <a:pt x="964057" y="0"/>
                  </a:lnTo>
                  <a:lnTo>
                    <a:pt x="920877" y="11582"/>
                  </a:lnTo>
                  <a:lnTo>
                    <a:pt x="885431" y="38785"/>
                  </a:lnTo>
                  <a:lnTo>
                    <a:pt x="863079" y="77495"/>
                  </a:lnTo>
                  <a:lnTo>
                    <a:pt x="857250" y="106794"/>
                  </a:lnTo>
                  <a:lnTo>
                    <a:pt x="857250" y="114300"/>
                  </a:lnTo>
                  <a:lnTo>
                    <a:pt x="857250" y="121805"/>
                  </a:lnTo>
                  <a:lnTo>
                    <a:pt x="868832" y="164985"/>
                  </a:lnTo>
                  <a:lnTo>
                    <a:pt x="896035" y="200431"/>
                  </a:lnTo>
                  <a:lnTo>
                    <a:pt x="934745" y="222770"/>
                  </a:lnTo>
                  <a:lnTo>
                    <a:pt x="964057" y="228600"/>
                  </a:lnTo>
                  <a:lnTo>
                    <a:pt x="1779155" y="228600"/>
                  </a:lnTo>
                  <a:lnTo>
                    <a:pt x="1822323" y="217030"/>
                  </a:lnTo>
                  <a:lnTo>
                    <a:pt x="1857781" y="189814"/>
                  </a:lnTo>
                  <a:lnTo>
                    <a:pt x="1880120" y="151117"/>
                  </a:lnTo>
                  <a:lnTo>
                    <a:pt x="1885950" y="121805"/>
                  </a:lnTo>
                  <a:lnTo>
                    <a:pt x="1885950" y="106794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439594" y="3859535"/>
            <a:ext cx="2051050" cy="1155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4100"/>
              </a:lnSpc>
              <a:spcBef>
                <a:spcPts val="90"/>
              </a:spcBef>
            </a:pP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안정적인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운영을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고가용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성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아키텍처와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모니터링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체계를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구축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40" dirty="0">
                <a:solidFill>
                  <a:srgbClr val="333333"/>
                </a:solidFill>
                <a:latin typeface="Dotum"/>
                <a:cs typeface="Dotum"/>
              </a:rPr>
              <a:t>합니다</a:t>
            </a:r>
            <a:r>
              <a:rPr sz="1050" spc="-14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다중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가용영역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배포와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자동화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CI/CD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파이프라인을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구현하세요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050">
              <a:latin typeface="Liberation Sans"/>
              <a:cs typeface="Liberation Sans"/>
            </a:endParaRPr>
          </a:p>
          <a:p>
            <a:pPr marL="107314">
              <a:lnSpc>
                <a:spcPct val="100000"/>
              </a:lnSpc>
              <a:tabLst>
                <a:tab pos="965200" algn="l"/>
              </a:tabLst>
            </a:pP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다중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AZ </a:t>
            </a:r>
            <a:r>
              <a:rPr sz="1000" spc="-25" dirty="0">
                <a:solidFill>
                  <a:srgbClr val="FFFFFF"/>
                </a:solidFill>
                <a:latin typeface="Dotum"/>
                <a:cs typeface="Dotum"/>
              </a:rPr>
              <a:t>배포</a:t>
            </a:r>
            <a:r>
              <a:rPr sz="1000" dirty="0">
                <a:solidFill>
                  <a:srgbClr val="FFFFFF"/>
                </a:solidFill>
                <a:latin typeface="Dotum"/>
                <a:cs typeface="Dotum"/>
              </a:rPr>
              <a:t>	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CI/CD </a:t>
            </a:r>
            <a:r>
              <a:rPr sz="1000" spc="-10" dirty="0">
                <a:solidFill>
                  <a:srgbClr val="FFFFFF"/>
                </a:solidFill>
                <a:latin typeface="Dotum"/>
                <a:cs typeface="Dotum"/>
              </a:rPr>
              <a:t>파이프라인</a:t>
            </a:r>
            <a:endParaRPr sz="1000">
              <a:latin typeface="Dotum"/>
              <a:cs typeface="Dotum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67473" y="5108923"/>
            <a:ext cx="800100" cy="228600"/>
          </a:xfrm>
          <a:custGeom>
            <a:avLst/>
            <a:gdLst/>
            <a:ahLst/>
            <a:cxnLst/>
            <a:rect l="l" t="t" r="r" b="b"/>
            <a:pathLst>
              <a:path w="800100" h="228600">
                <a:moveTo>
                  <a:pt x="693305" y="228599"/>
                </a:moveTo>
                <a:lnTo>
                  <a:pt x="106795" y="228599"/>
                </a:lnTo>
                <a:lnTo>
                  <a:pt x="99362" y="227867"/>
                </a:lnTo>
                <a:lnTo>
                  <a:pt x="57037" y="213506"/>
                </a:lnTo>
                <a:lnTo>
                  <a:pt x="23432" y="184041"/>
                </a:lnTo>
                <a:lnTo>
                  <a:pt x="3660" y="143959"/>
                </a:lnTo>
                <a:lnTo>
                  <a:pt x="0" y="121804"/>
                </a:lnTo>
                <a:lnTo>
                  <a:pt x="0" y="114299"/>
                </a:lnTo>
                <a:lnTo>
                  <a:pt x="0" y="106795"/>
                </a:lnTo>
                <a:lnTo>
                  <a:pt x="11572" y="63624"/>
                </a:lnTo>
                <a:lnTo>
                  <a:pt x="38784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693305" y="0"/>
                </a:lnTo>
                <a:lnTo>
                  <a:pt x="736474" y="11571"/>
                </a:lnTo>
                <a:lnTo>
                  <a:pt x="771928" y="38784"/>
                </a:lnTo>
                <a:lnTo>
                  <a:pt x="794271" y="77492"/>
                </a:lnTo>
                <a:lnTo>
                  <a:pt x="800099" y="106795"/>
                </a:lnTo>
                <a:lnTo>
                  <a:pt x="800099" y="121804"/>
                </a:lnTo>
                <a:lnTo>
                  <a:pt x="788526" y="164974"/>
                </a:lnTo>
                <a:lnTo>
                  <a:pt x="761315" y="200429"/>
                </a:lnTo>
                <a:lnTo>
                  <a:pt x="722606" y="222770"/>
                </a:lnTo>
                <a:lnTo>
                  <a:pt x="700738" y="227867"/>
                </a:lnTo>
                <a:lnTo>
                  <a:pt x="693305" y="22859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534844" y="5134323"/>
            <a:ext cx="673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IAM/Security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43774" y="5108923"/>
            <a:ext cx="819150" cy="228600"/>
          </a:xfrm>
          <a:custGeom>
            <a:avLst/>
            <a:gdLst/>
            <a:ahLst/>
            <a:cxnLst/>
            <a:rect l="l" t="t" r="r" b="b"/>
            <a:pathLst>
              <a:path w="819150" h="228600">
                <a:moveTo>
                  <a:pt x="712355" y="228599"/>
                </a:moveTo>
                <a:lnTo>
                  <a:pt x="106795" y="228599"/>
                </a:lnTo>
                <a:lnTo>
                  <a:pt x="99361" y="227867"/>
                </a:lnTo>
                <a:lnTo>
                  <a:pt x="57037" y="213506"/>
                </a:lnTo>
                <a:lnTo>
                  <a:pt x="23431" y="184041"/>
                </a:lnTo>
                <a:lnTo>
                  <a:pt x="3659" y="143959"/>
                </a:lnTo>
                <a:lnTo>
                  <a:pt x="0" y="121804"/>
                </a:lnTo>
                <a:lnTo>
                  <a:pt x="0" y="114299"/>
                </a:lnTo>
                <a:lnTo>
                  <a:pt x="0" y="106795"/>
                </a:lnTo>
                <a:lnTo>
                  <a:pt x="11571" y="63624"/>
                </a:lnTo>
                <a:lnTo>
                  <a:pt x="38783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712355" y="0"/>
                </a:lnTo>
                <a:lnTo>
                  <a:pt x="755524" y="11571"/>
                </a:lnTo>
                <a:lnTo>
                  <a:pt x="790978" y="38784"/>
                </a:lnTo>
                <a:lnTo>
                  <a:pt x="813321" y="77492"/>
                </a:lnTo>
                <a:lnTo>
                  <a:pt x="819150" y="106795"/>
                </a:lnTo>
                <a:lnTo>
                  <a:pt x="819150" y="121804"/>
                </a:lnTo>
                <a:lnTo>
                  <a:pt x="807577" y="164974"/>
                </a:lnTo>
                <a:lnTo>
                  <a:pt x="780365" y="200429"/>
                </a:lnTo>
                <a:lnTo>
                  <a:pt x="741656" y="222770"/>
                </a:lnTo>
                <a:lnTo>
                  <a:pt x="719788" y="227867"/>
                </a:lnTo>
                <a:lnTo>
                  <a:pt x="712355" y="22859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410251" y="5119464"/>
            <a:ext cx="68834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40" dirty="0">
                <a:solidFill>
                  <a:srgbClr val="FFFFFF"/>
                </a:solidFill>
                <a:latin typeface="Dotum"/>
                <a:cs typeface="Dotum"/>
              </a:rPr>
              <a:t>모니터링</a:t>
            </a:r>
            <a:r>
              <a:rPr sz="900" spc="-140" dirty="0">
                <a:solidFill>
                  <a:srgbClr val="FFFFFF"/>
                </a:solidFill>
                <a:latin typeface="Liberation Sans"/>
                <a:cs typeface="Liberation Sans"/>
              </a:rPr>
              <a:t>/</a:t>
            </a:r>
            <a:r>
              <a:rPr sz="1000" spc="-140" dirty="0">
                <a:solidFill>
                  <a:srgbClr val="FFFFFF"/>
                </a:solidFill>
                <a:latin typeface="Dotum"/>
                <a:cs typeface="Dotum"/>
              </a:rPr>
              <a:t>알림</a:t>
            </a:r>
            <a:endParaRPr sz="1000">
              <a:latin typeface="Dotum"/>
              <a:cs typeface="Dotum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405827" y="3113881"/>
            <a:ext cx="2933700" cy="161925"/>
          </a:xfrm>
          <a:custGeom>
            <a:avLst/>
            <a:gdLst/>
            <a:ahLst/>
            <a:cxnLst/>
            <a:rect l="l" t="t" r="r" b="b"/>
            <a:pathLst>
              <a:path w="2933700" h="161925">
                <a:moveTo>
                  <a:pt x="161632" y="80810"/>
                </a:moveTo>
                <a:lnTo>
                  <a:pt x="80810" y="0"/>
                </a:lnTo>
                <a:lnTo>
                  <a:pt x="0" y="80810"/>
                </a:lnTo>
                <a:lnTo>
                  <a:pt x="80810" y="161632"/>
                </a:lnTo>
                <a:lnTo>
                  <a:pt x="161632" y="80810"/>
                </a:lnTo>
                <a:close/>
              </a:path>
              <a:path w="2933700" h="161925">
                <a:moveTo>
                  <a:pt x="2933408" y="80810"/>
                </a:moveTo>
                <a:lnTo>
                  <a:pt x="2852585" y="0"/>
                </a:lnTo>
                <a:lnTo>
                  <a:pt x="2771775" y="80810"/>
                </a:lnTo>
                <a:lnTo>
                  <a:pt x="2852585" y="161632"/>
                </a:lnTo>
                <a:lnTo>
                  <a:pt x="2933408" y="80810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86849" y="3756373"/>
            <a:ext cx="2343150" cy="1952625"/>
          </a:xfrm>
          <a:custGeom>
            <a:avLst/>
            <a:gdLst/>
            <a:ahLst/>
            <a:cxnLst/>
            <a:rect l="l" t="t" r="r" b="b"/>
            <a:pathLst>
              <a:path w="2343150" h="1952625">
                <a:moveTo>
                  <a:pt x="2254154" y="1952624"/>
                </a:moveTo>
                <a:lnTo>
                  <a:pt x="88995" y="1952624"/>
                </a:lnTo>
                <a:lnTo>
                  <a:pt x="82800" y="1952013"/>
                </a:lnTo>
                <a:lnTo>
                  <a:pt x="37130" y="1933096"/>
                </a:lnTo>
                <a:lnTo>
                  <a:pt x="9643" y="1899602"/>
                </a:lnTo>
                <a:lnTo>
                  <a:pt x="0" y="1863629"/>
                </a:lnTo>
                <a:lnTo>
                  <a:pt x="0" y="1857374"/>
                </a:lnTo>
                <a:lnTo>
                  <a:pt x="0" y="88995"/>
                </a:lnTo>
                <a:lnTo>
                  <a:pt x="12576" y="47531"/>
                </a:lnTo>
                <a:lnTo>
                  <a:pt x="47529" y="12577"/>
                </a:lnTo>
                <a:lnTo>
                  <a:pt x="88995" y="0"/>
                </a:lnTo>
                <a:lnTo>
                  <a:pt x="2254154" y="0"/>
                </a:lnTo>
                <a:lnTo>
                  <a:pt x="2295615" y="12577"/>
                </a:lnTo>
                <a:lnTo>
                  <a:pt x="2330570" y="47531"/>
                </a:lnTo>
                <a:lnTo>
                  <a:pt x="2343148" y="88995"/>
                </a:lnTo>
                <a:lnTo>
                  <a:pt x="2343148" y="1863629"/>
                </a:lnTo>
                <a:lnTo>
                  <a:pt x="2330570" y="1905092"/>
                </a:lnTo>
                <a:lnTo>
                  <a:pt x="2295615" y="1940045"/>
                </a:lnTo>
                <a:lnTo>
                  <a:pt x="2260346" y="1952013"/>
                </a:lnTo>
                <a:lnTo>
                  <a:pt x="2254154" y="1952624"/>
                </a:lnTo>
                <a:close/>
              </a:path>
            </a:pathLst>
          </a:custGeom>
          <a:solidFill>
            <a:srgbClr val="DDD8F6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070429" y="2695924"/>
            <a:ext cx="40703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04</a:t>
            </a:r>
            <a:endParaRPr sz="2700">
              <a:latin typeface="Liberation Sans"/>
              <a:cs typeface="Liberation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70429" y="3272148"/>
            <a:ext cx="1141095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409" dirty="0">
                <a:solidFill>
                  <a:srgbClr val="4F37A6"/>
                </a:solidFill>
                <a:latin typeface="Dotum"/>
                <a:cs typeface="Dotum"/>
              </a:rPr>
              <a:t>글로벌</a:t>
            </a:r>
            <a:r>
              <a:rPr sz="2050" spc="-18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2050" spc="-434" dirty="0">
                <a:solidFill>
                  <a:srgbClr val="4F37A6"/>
                </a:solidFill>
                <a:latin typeface="Dotum"/>
                <a:cs typeface="Dotum"/>
              </a:rPr>
              <a:t>확장</a:t>
            </a:r>
            <a:endParaRPr sz="2050">
              <a:latin typeface="Dotum"/>
              <a:cs typeface="Dotum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213304" y="3859535"/>
            <a:ext cx="2014220" cy="1025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0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세계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사용자를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대상으로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0" dirty="0">
                <a:solidFill>
                  <a:srgbClr val="333333"/>
                </a:solidFill>
                <a:latin typeface="Dotum"/>
                <a:cs typeface="Dotum"/>
              </a:rPr>
              <a:t>서비스를</a:t>
            </a:r>
            <a:r>
              <a:rPr sz="11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제공하기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다중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리전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0" dirty="0">
                <a:solidFill>
                  <a:srgbClr val="333333"/>
                </a:solidFill>
                <a:latin typeface="Dotum"/>
                <a:cs typeface="Dotum"/>
              </a:rPr>
              <a:t>아키텍처와</a:t>
            </a:r>
            <a:r>
              <a:rPr sz="11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글로벌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네트워크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최적화가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필수입니 </a:t>
            </a:r>
            <a:r>
              <a:rPr sz="1150" spc="-100" dirty="0">
                <a:solidFill>
                  <a:srgbClr val="333333"/>
                </a:solidFill>
                <a:latin typeface="Dotum"/>
                <a:cs typeface="Dotum"/>
              </a:rPr>
              <a:t>다</a:t>
            </a:r>
            <a:r>
              <a:rPr sz="1050" spc="-10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최적화와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규제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준수도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고려 </a:t>
            </a:r>
            <a:r>
              <a:rPr sz="1150" spc="-20" dirty="0">
                <a:solidFill>
                  <a:srgbClr val="333333"/>
                </a:solidFill>
                <a:latin typeface="Dotum"/>
                <a:cs typeface="Dotum"/>
              </a:rPr>
              <a:t>하세요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248762" y="5023199"/>
            <a:ext cx="1943100" cy="514350"/>
          </a:xfrm>
          <a:custGeom>
            <a:avLst/>
            <a:gdLst/>
            <a:ahLst/>
            <a:cxnLst/>
            <a:rect l="l" t="t" r="r" b="b"/>
            <a:pathLst>
              <a:path w="1943100" h="514350">
                <a:moveTo>
                  <a:pt x="847725" y="106794"/>
                </a:moveTo>
                <a:lnTo>
                  <a:pt x="836155" y="63627"/>
                </a:lnTo>
                <a:lnTo>
                  <a:pt x="808939" y="28181"/>
                </a:lnTo>
                <a:lnTo>
                  <a:pt x="770242" y="5829"/>
                </a:lnTo>
                <a:lnTo>
                  <a:pt x="740930" y="0"/>
                </a:lnTo>
                <a:lnTo>
                  <a:pt x="106794" y="0"/>
                </a:lnTo>
                <a:lnTo>
                  <a:pt x="63627" y="11582"/>
                </a:lnTo>
                <a:lnTo>
                  <a:pt x="28168" y="38785"/>
                </a:lnTo>
                <a:lnTo>
                  <a:pt x="5829" y="77495"/>
                </a:lnTo>
                <a:lnTo>
                  <a:pt x="0" y="106794"/>
                </a:lnTo>
                <a:lnTo>
                  <a:pt x="0" y="114300"/>
                </a:lnTo>
                <a:lnTo>
                  <a:pt x="0" y="121805"/>
                </a:lnTo>
                <a:lnTo>
                  <a:pt x="11582" y="164985"/>
                </a:lnTo>
                <a:lnTo>
                  <a:pt x="38785" y="200431"/>
                </a:lnTo>
                <a:lnTo>
                  <a:pt x="77495" y="222770"/>
                </a:lnTo>
                <a:lnTo>
                  <a:pt x="106794" y="228600"/>
                </a:lnTo>
                <a:lnTo>
                  <a:pt x="740930" y="228600"/>
                </a:lnTo>
                <a:lnTo>
                  <a:pt x="784098" y="217030"/>
                </a:lnTo>
                <a:lnTo>
                  <a:pt x="819556" y="189826"/>
                </a:lnTo>
                <a:lnTo>
                  <a:pt x="841895" y="151117"/>
                </a:lnTo>
                <a:lnTo>
                  <a:pt x="847725" y="121805"/>
                </a:lnTo>
                <a:lnTo>
                  <a:pt x="847725" y="106794"/>
                </a:lnTo>
                <a:close/>
              </a:path>
              <a:path w="1943100" h="514350">
                <a:moveTo>
                  <a:pt x="952500" y="392544"/>
                </a:moveTo>
                <a:lnTo>
                  <a:pt x="940930" y="349377"/>
                </a:lnTo>
                <a:lnTo>
                  <a:pt x="913714" y="313931"/>
                </a:lnTo>
                <a:lnTo>
                  <a:pt x="875017" y="291579"/>
                </a:lnTo>
                <a:lnTo>
                  <a:pt x="845705" y="285750"/>
                </a:lnTo>
                <a:lnTo>
                  <a:pt x="106794" y="285750"/>
                </a:lnTo>
                <a:lnTo>
                  <a:pt x="63627" y="297332"/>
                </a:lnTo>
                <a:lnTo>
                  <a:pt x="28168" y="324535"/>
                </a:lnTo>
                <a:lnTo>
                  <a:pt x="5829" y="363245"/>
                </a:lnTo>
                <a:lnTo>
                  <a:pt x="0" y="392544"/>
                </a:lnTo>
                <a:lnTo>
                  <a:pt x="0" y="400050"/>
                </a:lnTo>
                <a:lnTo>
                  <a:pt x="0" y="407555"/>
                </a:lnTo>
                <a:lnTo>
                  <a:pt x="11582" y="450735"/>
                </a:lnTo>
                <a:lnTo>
                  <a:pt x="38785" y="486181"/>
                </a:lnTo>
                <a:lnTo>
                  <a:pt x="77495" y="508520"/>
                </a:lnTo>
                <a:lnTo>
                  <a:pt x="106794" y="514350"/>
                </a:lnTo>
                <a:lnTo>
                  <a:pt x="845705" y="514350"/>
                </a:lnTo>
                <a:lnTo>
                  <a:pt x="888873" y="502780"/>
                </a:lnTo>
                <a:lnTo>
                  <a:pt x="924331" y="475564"/>
                </a:lnTo>
                <a:lnTo>
                  <a:pt x="946670" y="436867"/>
                </a:lnTo>
                <a:lnTo>
                  <a:pt x="952500" y="407555"/>
                </a:lnTo>
                <a:lnTo>
                  <a:pt x="952500" y="392544"/>
                </a:lnTo>
                <a:close/>
              </a:path>
              <a:path w="1943100" h="514350">
                <a:moveTo>
                  <a:pt x="1733550" y="392544"/>
                </a:moveTo>
                <a:lnTo>
                  <a:pt x="1721980" y="349377"/>
                </a:lnTo>
                <a:lnTo>
                  <a:pt x="1694776" y="313931"/>
                </a:lnTo>
                <a:lnTo>
                  <a:pt x="1656067" y="291579"/>
                </a:lnTo>
                <a:lnTo>
                  <a:pt x="1626755" y="285750"/>
                </a:lnTo>
                <a:lnTo>
                  <a:pt x="1125969" y="285750"/>
                </a:lnTo>
                <a:lnTo>
                  <a:pt x="1082802" y="297332"/>
                </a:lnTo>
                <a:lnTo>
                  <a:pt x="1047343" y="324535"/>
                </a:lnTo>
                <a:lnTo>
                  <a:pt x="1025004" y="363245"/>
                </a:lnTo>
                <a:lnTo>
                  <a:pt x="1019175" y="392544"/>
                </a:lnTo>
                <a:lnTo>
                  <a:pt x="1019175" y="400050"/>
                </a:lnTo>
                <a:lnTo>
                  <a:pt x="1019175" y="407555"/>
                </a:lnTo>
                <a:lnTo>
                  <a:pt x="1030757" y="450735"/>
                </a:lnTo>
                <a:lnTo>
                  <a:pt x="1057960" y="486181"/>
                </a:lnTo>
                <a:lnTo>
                  <a:pt x="1096670" y="508520"/>
                </a:lnTo>
                <a:lnTo>
                  <a:pt x="1125969" y="514350"/>
                </a:lnTo>
                <a:lnTo>
                  <a:pt x="1626755" y="514350"/>
                </a:lnTo>
                <a:lnTo>
                  <a:pt x="1669923" y="502780"/>
                </a:lnTo>
                <a:lnTo>
                  <a:pt x="1705381" y="475564"/>
                </a:lnTo>
                <a:lnTo>
                  <a:pt x="1727720" y="436867"/>
                </a:lnTo>
                <a:lnTo>
                  <a:pt x="1733550" y="407555"/>
                </a:lnTo>
                <a:lnTo>
                  <a:pt x="1733550" y="392544"/>
                </a:lnTo>
                <a:close/>
              </a:path>
              <a:path w="1943100" h="514350">
                <a:moveTo>
                  <a:pt x="1943100" y="106794"/>
                </a:moveTo>
                <a:lnTo>
                  <a:pt x="1931530" y="63627"/>
                </a:lnTo>
                <a:lnTo>
                  <a:pt x="1904314" y="28181"/>
                </a:lnTo>
                <a:lnTo>
                  <a:pt x="1865604" y="5829"/>
                </a:lnTo>
                <a:lnTo>
                  <a:pt x="1836305" y="0"/>
                </a:lnTo>
                <a:lnTo>
                  <a:pt x="1021194" y="0"/>
                </a:lnTo>
                <a:lnTo>
                  <a:pt x="978027" y="11582"/>
                </a:lnTo>
                <a:lnTo>
                  <a:pt x="942568" y="38785"/>
                </a:lnTo>
                <a:lnTo>
                  <a:pt x="920229" y="77495"/>
                </a:lnTo>
                <a:lnTo>
                  <a:pt x="914400" y="106794"/>
                </a:lnTo>
                <a:lnTo>
                  <a:pt x="914400" y="114300"/>
                </a:lnTo>
                <a:lnTo>
                  <a:pt x="914400" y="121805"/>
                </a:lnTo>
                <a:lnTo>
                  <a:pt x="925969" y="164985"/>
                </a:lnTo>
                <a:lnTo>
                  <a:pt x="953185" y="200431"/>
                </a:lnTo>
                <a:lnTo>
                  <a:pt x="991895" y="222770"/>
                </a:lnTo>
                <a:lnTo>
                  <a:pt x="1021194" y="228600"/>
                </a:lnTo>
                <a:lnTo>
                  <a:pt x="1836305" y="228600"/>
                </a:lnTo>
                <a:lnTo>
                  <a:pt x="1879473" y="217030"/>
                </a:lnTo>
                <a:lnTo>
                  <a:pt x="1914931" y="189826"/>
                </a:lnTo>
                <a:lnTo>
                  <a:pt x="1937270" y="151117"/>
                </a:lnTo>
                <a:lnTo>
                  <a:pt x="1943100" y="121805"/>
                </a:lnTo>
                <a:lnTo>
                  <a:pt x="1943100" y="106794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308554" y="5033739"/>
            <a:ext cx="1820545" cy="4667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34719" algn="l"/>
              </a:tabLst>
            </a:pP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다중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리전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Dotum"/>
                <a:cs typeface="Dotum"/>
              </a:rPr>
              <a:t>배포</a:t>
            </a:r>
            <a:r>
              <a:rPr sz="1000" dirty="0">
                <a:solidFill>
                  <a:srgbClr val="FFFFFF"/>
                </a:solidFill>
                <a:latin typeface="Dotum"/>
                <a:cs typeface="Dotum"/>
              </a:rPr>
              <a:t>	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글로벌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65" dirty="0">
                <a:solidFill>
                  <a:srgbClr val="FFFFFF"/>
                </a:solidFill>
                <a:latin typeface="Dotum"/>
                <a:cs typeface="Dotum"/>
              </a:rPr>
              <a:t>로드밸런싱</a:t>
            </a:r>
            <a:endParaRPr sz="10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  <a:tabLst>
                <a:tab pos="1039494" algn="l"/>
              </a:tabLst>
            </a:pP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데이터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주권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Dotum"/>
                <a:cs typeface="Dotum"/>
              </a:rPr>
              <a:t>준수</a:t>
            </a:r>
            <a:r>
              <a:rPr sz="1000" dirty="0">
                <a:solidFill>
                  <a:srgbClr val="FFFFFF"/>
                </a:solidFill>
                <a:latin typeface="Dotum"/>
                <a:cs typeface="Dotum"/>
              </a:rPr>
              <a:t>	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비용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Dotum"/>
                <a:cs typeface="Dotum"/>
              </a:rPr>
              <a:t>최적화</a:t>
            </a:r>
            <a:endParaRPr sz="10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99" y="1723135"/>
            <a:ext cx="3865245" cy="144018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1295"/>
              </a:spcBef>
            </a:pPr>
            <a:r>
              <a:rPr sz="5150" spc="-1030" dirty="0">
                <a:solidFill>
                  <a:srgbClr val="4F37A6"/>
                </a:solidFill>
                <a:latin typeface="Dotum"/>
                <a:cs typeface="Dotum"/>
              </a:rPr>
              <a:t>클라우드</a:t>
            </a:r>
            <a:r>
              <a:rPr sz="5150" spc="-47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5150" spc="-1055" dirty="0">
                <a:solidFill>
                  <a:srgbClr val="4F37A6"/>
                </a:solidFill>
                <a:latin typeface="Dotum"/>
                <a:cs typeface="Dotum"/>
              </a:rPr>
              <a:t>네이티 </a:t>
            </a:r>
            <a:r>
              <a:rPr sz="5150" spc="-1030" dirty="0">
                <a:solidFill>
                  <a:srgbClr val="4F37A6"/>
                </a:solidFill>
                <a:latin typeface="Dotum"/>
                <a:cs typeface="Dotum"/>
              </a:rPr>
              <a:t>브</a:t>
            </a:r>
            <a:r>
              <a:rPr sz="5150" spc="-47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5150" spc="-1055" dirty="0">
                <a:solidFill>
                  <a:srgbClr val="4F37A6"/>
                </a:solidFill>
                <a:latin typeface="Dotum"/>
                <a:cs typeface="Dotum"/>
              </a:rPr>
              <a:t>문법</a:t>
            </a:r>
            <a:endParaRPr sz="5150">
              <a:latin typeface="Dotum"/>
              <a:cs typeface="Dot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3524418"/>
            <a:ext cx="3872229" cy="100901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145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인프라</a:t>
            </a:r>
            <a:r>
              <a:rPr sz="135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as</a:t>
            </a:r>
            <a:r>
              <a:rPr sz="1200" b="1" spc="2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코드</a:t>
            </a:r>
            <a:r>
              <a:rPr sz="1200" b="1" spc="-105" dirty="0">
                <a:solidFill>
                  <a:srgbClr val="4F37A6"/>
                </a:solidFill>
                <a:latin typeface="Liberation Sans"/>
                <a:cs typeface="Liberation Sans"/>
              </a:rPr>
              <a:t>(IaC)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네이티브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환경에서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0" dirty="0">
                <a:solidFill>
                  <a:srgbClr val="333333"/>
                </a:solidFill>
                <a:latin typeface="Dotum"/>
                <a:cs typeface="Dotum"/>
              </a:rPr>
              <a:t>인프라를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코드로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정의하고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관리하는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9" dirty="0">
                <a:solidFill>
                  <a:srgbClr val="333333"/>
                </a:solidFill>
                <a:latin typeface="Dotum"/>
                <a:cs typeface="Dotum"/>
              </a:rPr>
              <a:t>방법론입니다</a:t>
            </a:r>
            <a:r>
              <a:rPr sz="1200" spc="-229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0" dirty="0">
                <a:solidFill>
                  <a:srgbClr val="333333"/>
                </a:solidFill>
                <a:latin typeface="Dotum"/>
                <a:cs typeface="Dotum"/>
              </a:rPr>
              <a:t>엔지니어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Liberation Sans"/>
                <a:cs typeface="Liberation Sans"/>
              </a:rPr>
              <a:t>IaC</a:t>
            </a:r>
            <a:r>
              <a:rPr sz="1350" spc="-7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인프라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구성을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자동화하고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반복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가능하게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만들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어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휴먼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에러를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줄이고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배포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속도를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높일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299" y="4824314"/>
            <a:ext cx="3778250" cy="747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85"/>
              </a:spcBef>
            </a:pP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200" spc="-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CloudFormation,</a:t>
            </a:r>
            <a:r>
              <a:rPr sz="1200" spc="-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200" spc="-4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Deployment</a:t>
            </a:r>
            <a:r>
              <a:rPr sz="1200" spc="-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Manager, </a:t>
            </a:r>
            <a:r>
              <a:rPr lang="en-US" sz="1200" spc="-10" dirty="0" err="1">
                <a:solidFill>
                  <a:srgbClr val="333333"/>
                </a:solidFill>
                <a:latin typeface="Liberation Sans"/>
                <a:cs typeface="Liberation Sans"/>
              </a:rPr>
              <a:t>terr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등의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도구를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활용하여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전체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인프라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스택을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코드로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관리함으로써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버전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200" spc="-18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협업</a:t>
            </a:r>
            <a:r>
              <a:rPr sz="1200" spc="-18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환경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복제가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5" dirty="0">
                <a:solidFill>
                  <a:srgbClr val="333333"/>
                </a:solidFill>
                <a:latin typeface="Dotum"/>
                <a:cs typeface="Dotum"/>
              </a:rPr>
              <a:t>간소화됩니다</a:t>
            </a:r>
            <a:r>
              <a:rPr sz="1200" spc="-5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29149" y="227806"/>
            <a:ext cx="7181850" cy="1152525"/>
          </a:xfrm>
          <a:custGeom>
            <a:avLst/>
            <a:gdLst/>
            <a:ahLst/>
            <a:cxnLst/>
            <a:rect l="l" t="t" r="r" b="b"/>
            <a:pathLst>
              <a:path w="7181850" h="1152525">
                <a:moveTo>
                  <a:pt x="7092854" y="1152524"/>
                </a:moveTo>
                <a:lnTo>
                  <a:pt x="88995" y="1152524"/>
                </a:lnTo>
                <a:lnTo>
                  <a:pt x="82801" y="1151914"/>
                </a:lnTo>
                <a:lnTo>
                  <a:pt x="37131" y="1132997"/>
                </a:lnTo>
                <a:lnTo>
                  <a:pt x="9643" y="1099503"/>
                </a:lnTo>
                <a:lnTo>
                  <a:pt x="0" y="1063529"/>
                </a:lnTo>
                <a:lnTo>
                  <a:pt x="0" y="1057274"/>
                </a:lnTo>
                <a:lnTo>
                  <a:pt x="0" y="88995"/>
                </a:lnTo>
                <a:lnTo>
                  <a:pt x="12578" y="47532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2"/>
                </a:lnTo>
                <a:lnTo>
                  <a:pt x="7181849" y="88995"/>
                </a:lnTo>
                <a:lnTo>
                  <a:pt x="7181849" y="1063529"/>
                </a:lnTo>
                <a:lnTo>
                  <a:pt x="7169271" y="1104992"/>
                </a:lnTo>
                <a:lnTo>
                  <a:pt x="7134315" y="1139946"/>
                </a:lnTo>
                <a:lnTo>
                  <a:pt x="7099047" y="1151914"/>
                </a:lnTo>
                <a:lnTo>
                  <a:pt x="7092854" y="115252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06949" y="510382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latin typeface="Liberation Sans"/>
                <a:cs typeface="Liberation Sans"/>
              </a:rPr>
              <a:t>01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7017" y="386146"/>
            <a:ext cx="5727065" cy="828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55"/>
              </a:spcBef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IaC</a:t>
            </a:r>
            <a:r>
              <a:rPr sz="1050" b="1" spc="1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도구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선택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85" dirty="0">
                <a:solidFill>
                  <a:srgbClr val="4F37A6"/>
                </a:solidFill>
                <a:latin typeface="Dotum"/>
                <a:cs typeface="Dotum"/>
              </a:rPr>
              <a:t>가이드</a:t>
            </a:r>
            <a:r>
              <a:rPr sz="1050" spc="-18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전용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환경에는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CloudFormation,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전용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환경에는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Deployment </a:t>
            </a:r>
            <a:r>
              <a:rPr sz="1050" spc="-35" dirty="0">
                <a:solidFill>
                  <a:srgbClr val="333333"/>
                </a:solidFill>
                <a:latin typeface="Liberation Sans"/>
                <a:cs typeface="Liberation Sans"/>
              </a:rPr>
              <a:t>Manager</a:t>
            </a:r>
            <a:r>
              <a:rPr sz="1150" spc="-35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사용하고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3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멀티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환경이나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하이브리드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환경에서는</a:t>
            </a:r>
            <a:r>
              <a:rPr sz="1150" spc="-6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40" dirty="0">
                <a:solidFill>
                  <a:srgbClr val="333333"/>
                </a:solidFill>
                <a:latin typeface="Liberation Sans"/>
                <a:cs typeface="Liberation Sans"/>
              </a:rPr>
              <a:t>Terraform</a:t>
            </a:r>
            <a:r>
              <a:rPr sz="1150" spc="-40" dirty="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사용하는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것이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효율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적입니다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스타트업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초기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단계에서는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학습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곡선이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낮은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Pulumi(Python,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TypeScript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지원</a:t>
            </a:r>
            <a:r>
              <a:rPr sz="1050" spc="-145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도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고려해볼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25" dirty="0">
                <a:solidFill>
                  <a:srgbClr val="333333"/>
                </a:solidFill>
                <a:latin typeface="Dotum"/>
                <a:cs typeface="Dotum"/>
              </a:rPr>
              <a:t>수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 dirty="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29149" y="1494631"/>
            <a:ext cx="7181850" cy="952500"/>
          </a:xfrm>
          <a:custGeom>
            <a:avLst/>
            <a:gdLst/>
            <a:ahLst/>
            <a:cxnLst/>
            <a:rect l="l" t="t" r="r" b="b"/>
            <a:pathLst>
              <a:path w="7181850" h="952500">
                <a:moveTo>
                  <a:pt x="7092854" y="952499"/>
                </a:moveTo>
                <a:lnTo>
                  <a:pt x="88995" y="952499"/>
                </a:lnTo>
                <a:lnTo>
                  <a:pt x="82801" y="951889"/>
                </a:lnTo>
                <a:lnTo>
                  <a:pt x="37131" y="932972"/>
                </a:lnTo>
                <a:lnTo>
                  <a:pt x="9643" y="899478"/>
                </a:lnTo>
                <a:lnTo>
                  <a:pt x="0" y="863503"/>
                </a:lnTo>
                <a:lnTo>
                  <a:pt x="0" y="85724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863503"/>
                </a:lnTo>
                <a:lnTo>
                  <a:pt x="7169271" y="904967"/>
                </a:lnTo>
                <a:lnTo>
                  <a:pt x="7134315" y="939921"/>
                </a:lnTo>
                <a:lnTo>
                  <a:pt x="7099047" y="951889"/>
                </a:lnTo>
                <a:lnTo>
                  <a:pt x="7092854" y="9524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06949" y="1672432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02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27017" y="1652971"/>
            <a:ext cx="5786120" cy="6280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13500"/>
              </a:lnSpc>
              <a:spcBef>
                <a:spcPts val="55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모듈화</a:t>
            </a:r>
            <a:r>
              <a:rPr sz="120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20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재사용성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65" dirty="0">
                <a:solidFill>
                  <a:srgbClr val="4F37A6"/>
                </a:solidFill>
                <a:latin typeface="Dotum"/>
                <a:cs typeface="Dotum"/>
              </a:rPr>
              <a:t>확보</a:t>
            </a:r>
            <a:r>
              <a:rPr sz="1050" spc="-16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IaC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코드를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모듈화하여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재사용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가능한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컴포넌트로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구성하세요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CDK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50" dirty="0">
                <a:solidFill>
                  <a:srgbClr val="333333"/>
                </a:solidFill>
                <a:latin typeface="Dotum"/>
                <a:cs typeface="Dotum"/>
              </a:rPr>
              <a:t>또는 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Terraform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모듈을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활용하면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개발팀이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공통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패턴을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표준화하고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일관성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있게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적용할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00" dirty="0">
                <a:solidFill>
                  <a:srgbClr val="333333"/>
                </a:solidFill>
                <a:latin typeface="Dotum"/>
                <a:cs typeface="Dotum"/>
              </a:rPr>
              <a:t>마이크로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단위로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인프라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코드를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분리하여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관리하면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서비스별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독립적인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배포가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30" dirty="0">
                <a:solidFill>
                  <a:srgbClr val="333333"/>
                </a:solidFill>
                <a:latin typeface="Dotum"/>
                <a:cs typeface="Dotum"/>
              </a:rPr>
              <a:t>가능해집니다</a:t>
            </a:r>
            <a:r>
              <a:rPr sz="1050" spc="-3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 dirty="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29149" y="2561431"/>
            <a:ext cx="7181850" cy="952500"/>
          </a:xfrm>
          <a:custGeom>
            <a:avLst/>
            <a:gdLst/>
            <a:ahLst/>
            <a:cxnLst/>
            <a:rect l="l" t="t" r="r" b="b"/>
            <a:pathLst>
              <a:path w="7181850" h="952500">
                <a:moveTo>
                  <a:pt x="7092854" y="952499"/>
                </a:moveTo>
                <a:lnTo>
                  <a:pt x="88995" y="952499"/>
                </a:lnTo>
                <a:lnTo>
                  <a:pt x="82801" y="951889"/>
                </a:lnTo>
                <a:lnTo>
                  <a:pt x="37131" y="932972"/>
                </a:lnTo>
                <a:lnTo>
                  <a:pt x="9643" y="899477"/>
                </a:lnTo>
                <a:lnTo>
                  <a:pt x="0" y="863503"/>
                </a:lnTo>
                <a:lnTo>
                  <a:pt x="0" y="85724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863503"/>
                </a:lnTo>
                <a:lnTo>
                  <a:pt x="7169271" y="904967"/>
                </a:lnTo>
                <a:lnTo>
                  <a:pt x="7134315" y="939921"/>
                </a:lnTo>
                <a:lnTo>
                  <a:pt x="7099047" y="951889"/>
                </a:lnTo>
                <a:lnTo>
                  <a:pt x="7092854" y="9524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06949" y="2739232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03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27017" y="2719771"/>
            <a:ext cx="5793105" cy="6280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13500"/>
              </a:lnSpc>
              <a:spcBef>
                <a:spcPts val="55"/>
              </a:spcBef>
            </a:pPr>
            <a:r>
              <a:rPr sz="1200" spc="-490" dirty="0">
                <a:solidFill>
                  <a:srgbClr val="4F37A6"/>
                </a:solidFill>
                <a:latin typeface="Dotum"/>
                <a:cs typeface="Dotum"/>
              </a:rPr>
              <a:t>환경</a:t>
            </a:r>
            <a:r>
              <a:rPr sz="1200" spc="39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490" dirty="0">
                <a:solidFill>
                  <a:srgbClr val="4F37A6"/>
                </a:solidFill>
                <a:latin typeface="Dotum"/>
                <a:cs typeface="Dotum"/>
              </a:rPr>
              <a:t>분리</a:t>
            </a:r>
            <a:r>
              <a:rPr sz="1200" spc="39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04" dirty="0">
                <a:solidFill>
                  <a:srgbClr val="4F37A6"/>
                </a:solidFill>
                <a:latin typeface="Dotum"/>
                <a:cs typeface="Dotum"/>
              </a:rPr>
              <a:t>전략</a:t>
            </a:r>
            <a:r>
              <a:rPr sz="1050" spc="-204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13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Dotum"/>
                <a:cs typeface="Dotum"/>
              </a:rPr>
              <a:t>개발</a:t>
            </a:r>
            <a:r>
              <a:rPr sz="1050" spc="-50" dirty="0">
                <a:solidFill>
                  <a:srgbClr val="333333"/>
                </a:solidFill>
                <a:latin typeface="Liberation Sans"/>
                <a:cs typeface="Liberation Sans"/>
              </a:rPr>
              <a:t>(Dev),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Dotum"/>
                <a:cs typeface="Dotum"/>
              </a:rPr>
              <a:t>스테이징</a:t>
            </a:r>
            <a:r>
              <a:rPr sz="1050" spc="-60" dirty="0">
                <a:solidFill>
                  <a:srgbClr val="333333"/>
                </a:solidFill>
                <a:latin typeface="Liberation Sans"/>
                <a:cs typeface="Liberation Sans"/>
              </a:rPr>
              <a:t>(Staging),</a:t>
            </a:r>
            <a:r>
              <a:rPr sz="1050" spc="-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프로덕션</a:t>
            </a:r>
            <a:r>
              <a:rPr sz="1050" spc="-85" dirty="0">
                <a:solidFill>
                  <a:srgbClr val="333333"/>
                </a:solidFill>
                <a:latin typeface="Liberation Sans"/>
                <a:cs typeface="Liberation Sans"/>
              </a:rPr>
              <a:t>(Prod)</a:t>
            </a:r>
            <a:r>
              <a:rPr sz="1050" spc="2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280" dirty="0">
                <a:solidFill>
                  <a:srgbClr val="333333"/>
                </a:solidFill>
                <a:latin typeface="Dotum"/>
                <a:cs typeface="Dotum"/>
              </a:rPr>
              <a:t>환경을</a:t>
            </a:r>
            <a:r>
              <a:rPr sz="1150" spc="1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45" dirty="0">
                <a:solidFill>
                  <a:srgbClr val="333333"/>
                </a:solidFill>
                <a:latin typeface="Dotum"/>
                <a:cs typeface="Dotum"/>
              </a:rPr>
              <a:t>코드에서</a:t>
            </a:r>
            <a:r>
              <a:rPr sz="1150" spc="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80" dirty="0">
                <a:solidFill>
                  <a:srgbClr val="333333"/>
                </a:solidFill>
                <a:latin typeface="Dotum"/>
                <a:cs typeface="Dotum"/>
              </a:rPr>
              <a:t>명확히</a:t>
            </a:r>
            <a:r>
              <a:rPr sz="1150" spc="1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45" dirty="0">
                <a:solidFill>
                  <a:srgbClr val="333333"/>
                </a:solidFill>
                <a:latin typeface="Dotum"/>
                <a:cs typeface="Dotum"/>
              </a:rPr>
              <a:t>분리하되</a:t>
            </a:r>
            <a:r>
              <a:rPr sz="1150" spc="14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동일한 </a:t>
            </a:r>
            <a:r>
              <a:rPr sz="1150" spc="-245" dirty="0">
                <a:solidFill>
                  <a:srgbClr val="333333"/>
                </a:solidFill>
                <a:latin typeface="Dotum"/>
                <a:cs typeface="Dotum"/>
              </a:rPr>
              <a:t>템플릿을</a:t>
            </a:r>
            <a:r>
              <a:rPr sz="1150" spc="14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70" dirty="0">
                <a:solidFill>
                  <a:srgbClr val="333333"/>
                </a:solidFill>
                <a:latin typeface="Dotum"/>
                <a:cs typeface="Dotum"/>
              </a:rPr>
              <a:t>사용하세요</a:t>
            </a:r>
            <a:r>
              <a:rPr sz="1050" spc="-17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1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280" dirty="0">
                <a:solidFill>
                  <a:srgbClr val="333333"/>
                </a:solidFill>
                <a:latin typeface="Dotum"/>
                <a:cs typeface="Dotum"/>
              </a:rPr>
              <a:t>환경별</a:t>
            </a:r>
            <a:r>
              <a:rPr sz="1150" spc="1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80" dirty="0">
                <a:solidFill>
                  <a:srgbClr val="333333"/>
                </a:solidFill>
                <a:latin typeface="Dotum"/>
                <a:cs typeface="Dotum"/>
              </a:rPr>
              <a:t>변수만</a:t>
            </a:r>
            <a:r>
              <a:rPr sz="1150" spc="1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80" dirty="0">
                <a:solidFill>
                  <a:srgbClr val="333333"/>
                </a:solidFill>
                <a:latin typeface="Dotum"/>
                <a:cs typeface="Dotum"/>
              </a:rPr>
              <a:t>다르게</a:t>
            </a:r>
            <a:r>
              <a:rPr sz="1150" spc="1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45" dirty="0">
                <a:solidFill>
                  <a:srgbClr val="333333"/>
                </a:solidFill>
                <a:latin typeface="Dotum"/>
                <a:cs typeface="Dotum"/>
              </a:rPr>
              <a:t>적용하여</a:t>
            </a:r>
            <a:r>
              <a:rPr sz="1150" spc="14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45" dirty="0">
                <a:solidFill>
                  <a:srgbClr val="333333"/>
                </a:solidFill>
                <a:latin typeface="Dotum"/>
                <a:cs typeface="Dotum"/>
              </a:rPr>
              <a:t>일관성을</a:t>
            </a:r>
            <a:r>
              <a:rPr sz="1150" spc="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75" dirty="0">
                <a:solidFill>
                  <a:srgbClr val="333333"/>
                </a:solidFill>
                <a:latin typeface="Dotum"/>
                <a:cs typeface="Dotum"/>
              </a:rPr>
              <a:t>유지하고</a:t>
            </a:r>
            <a:r>
              <a:rPr sz="1050" spc="-17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050" spc="-7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Organization</a:t>
            </a:r>
            <a:r>
              <a:rPr sz="1050" spc="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370" dirty="0">
                <a:solidFill>
                  <a:srgbClr val="333333"/>
                </a:solidFill>
                <a:latin typeface="Dotum"/>
                <a:cs typeface="Dotum"/>
              </a:rPr>
              <a:t>또는</a:t>
            </a:r>
            <a:r>
              <a:rPr sz="1150" spc="2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25" dirty="0">
                <a:solidFill>
                  <a:srgbClr val="333333"/>
                </a:solidFill>
                <a:latin typeface="Liberation Sans"/>
                <a:cs typeface="Liberation Sans"/>
              </a:rPr>
              <a:t>GCP </a:t>
            </a:r>
            <a:r>
              <a:rPr sz="1050" spc="-35" dirty="0">
                <a:solidFill>
                  <a:srgbClr val="333333"/>
                </a:solidFill>
                <a:latin typeface="Liberation Sans"/>
                <a:cs typeface="Liberation Sans"/>
              </a:rPr>
              <a:t>Folders</a:t>
            </a:r>
            <a:r>
              <a:rPr sz="1150" spc="-35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5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050" spc="-165" dirty="0">
                <a:solidFill>
                  <a:srgbClr val="333333"/>
                </a:solidFill>
                <a:latin typeface="Liberation Sans"/>
                <a:cs typeface="Liberation Sans"/>
              </a:rPr>
              <a:t>/</a:t>
            </a:r>
            <a:r>
              <a:rPr sz="1150" spc="-165" dirty="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단위로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환경을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격리하는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것이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안전합니다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29149" y="3628231"/>
            <a:ext cx="7181850" cy="952500"/>
          </a:xfrm>
          <a:custGeom>
            <a:avLst/>
            <a:gdLst/>
            <a:ahLst/>
            <a:cxnLst/>
            <a:rect l="l" t="t" r="r" b="b"/>
            <a:pathLst>
              <a:path w="7181850" h="952500">
                <a:moveTo>
                  <a:pt x="7092854" y="952499"/>
                </a:moveTo>
                <a:lnTo>
                  <a:pt x="88995" y="952499"/>
                </a:lnTo>
                <a:lnTo>
                  <a:pt x="82801" y="951889"/>
                </a:lnTo>
                <a:lnTo>
                  <a:pt x="37131" y="932972"/>
                </a:lnTo>
                <a:lnTo>
                  <a:pt x="9643" y="899477"/>
                </a:lnTo>
                <a:lnTo>
                  <a:pt x="0" y="863503"/>
                </a:lnTo>
                <a:lnTo>
                  <a:pt x="0" y="85724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863503"/>
                </a:lnTo>
                <a:lnTo>
                  <a:pt x="7169271" y="904966"/>
                </a:lnTo>
                <a:lnTo>
                  <a:pt x="7134315" y="939921"/>
                </a:lnTo>
                <a:lnTo>
                  <a:pt x="7099047" y="951889"/>
                </a:lnTo>
                <a:lnTo>
                  <a:pt x="7092854" y="9524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06949" y="3806032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04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27017" y="3786571"/>
            <a:ext cx="5803265" cy="6280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13500"/>
              </a:lnSpc>
              <a:spcBef>
                <a:spcPts val="55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상태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관리</a:t>
            </a:r>
            <a:r>
              <a:rPr sz="1200" spc="-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85" dirty="0">
                <a:solidFill>
                  <a:srgbClr val="4F37A6"/>
                </a:solidFill>
                <a:latin typeface="Dotum"/>
                <a:cs typeface="Dotum"/>
              </a:rPr>
              <a:t>최적화</a:t>
            </a:r>
            <a:r>
              <a:rPr sz="1050" spc="-18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Terraform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원격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상태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저장소</a:t>
            </a:r>
            <a:r>
              <a:rPr sz="1050" spc="-90" dirty="0">
                <a:solidFill>
                  <a:srgbClr val="333333"/>
                </a:solidFill>
                <a:latin typeface="Liberation Sans"/>
                <a:cs typeface="Liberation Sans"/>
              </a:rPr>
              <a:t>(AWS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S3+DynamoDB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또는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050" spc="-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Cloud </a:t>
            </a:r>
            <a:r>
              <a:rPr sz="1050" spc="-30" dirty="0">
                <a:solidFill>
                  <a:srgbClr val="333333"/>
                </a:solidFill>
                <a:latin typeface="Liberation Sans"/>
                <a:cs typeface="Liberation Sans"/>
              </a:rPr>
              <a:t>Storage)</a:t>
            </a:r>
            <a:r>
              <a:rPr sz="1150" spc="-3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구성하여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팀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협업을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지원하세요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상태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파일은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민감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정보를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포함하므로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암호화와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액세스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5" dirty="0">
                <a:solidFill>
                  <a:srgbClr val="333333"/>
                </a:solidFill>
                <a:latin typeface="Dotum"/>
                <a:cs typeface="Dotum"/>
              </a:rPr>
              <a:t>제한이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 필수입니다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상태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Dotum"/>
                <a:cs typeface="Dotum"/>
              </a:rPr>
              <a:t>잠금</a:t>
            </a:r>
            <a:r>
              <a:rPr sz="1050" spc="-45" dirty="0">
                <a:solidFill>
                  <a:srgbClr val="333333"/>
                </a:solidFill>
                <a:latin typeface="Liberation Sans"/>
                <a:cs typeface="Liberation Sans"/>
              </a:rPr>
              <a:t>(State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Locking)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메커니즘을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사용하여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동시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변경을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방지하세요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 dirty="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29149" y="4695031"/>
            <a:ext cx="7181850" cy="952500"/>
          </a:xfrm>
          <a:custGeom>
            <a:avLst/>
            <a:gdLst/>
            <a:ahLst/>
            <a:cxnLst/>
            <a:rect l="l" t="t" r="r" b="b"/>
            <a:pathLst>
              <a:path w="7181850" h="952500">
                <a:moveTo>
                  <a:pt x="7092854" y="952499"/>
                </a:moveTo>
                <a:lnTo>
                  <a:pt x="88995" y="952499"/>
                </a:lnTo>
                <a:lnTo>
                  <a:pt x="82801" y="951889"/>
                </a:lnTo>
                <a:lnTo>
                  <a:pt x="37131" y="932972"/>
                </a:lnTo>
                <a:lnTo>
                  <a:pt x="9643" y="899477"/>
                </a:lnTo>
                <a:lnTo>
                  <a:pt x="0" y="863504"/>
                </a:lnTo>
                <a:lnTo>
                  <a:pt x="0" y="85724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863504"/>
                </a:lnTo>
                <a:lnTo>
                  <a:pt x="7169271" y="904966"/>
                </a:lnTo>
                <a:lnTo>
                  <a:pt x="7134315" y="939921"/>
                </a:lnTo>
                <a:lnTo>
                  <a:pt x="7099047" y="951889"/>
                </a:lnTo>
                <a:lnTo>
                  <a:pt x="7092854" y="9524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06949" y="4872832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05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27017" y="4853371"/>
            <a:ext cx="5786120" cy="6280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13500"/>
              </a:lnSpc>
              <a:spcBef>
                <a:spcPts val="55"/>
              </a:spcBef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CI/CD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파이프라인</a:t>
            </a:r>
            <a:r>
              <a:rPr sz="120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65" dirty="0">
                <a:solidFill>
                  <a:srgbClr val="4F37A6"/>
                </a:solidFill>
                <a:latin typeface="Dotum"/>
                <a:cs typeface="Dotum"/>
              </a:rPr>
              <a:t>통합</a:t>
            </a:r>
            <a:r>
              <a:rPr sz="1050" spc="-16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IaC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코드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변경을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80" dirty="0">
                <a:solidFill>
                  <a:srgbClr val="333333"/>
                </a:solidFill>
                <a:latin typeface="Liberation Sans"/>
                <a:cs typeface="Liberation Sans"/>
              </a:rPr>
              <a:t>Git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으로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관리하고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GitHub</a:t>
            </a:r>
            <a:r>
              <a:rPr sz="1050" spc="-5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Actions,</a:t>
            </a:r>
            <a:r>
              <a:rPr sz="1050" spc="-6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CodePipeline,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25" dirty="0">
                <a:solidFill>
                  <a:srgbClr val="333333"/>
                </a:solidFill>
                <a:latin typeface="Liberation Sans"/>
                <a:cs typeface="Liberation Sans"/>
              </a:rPr>
              <a:t>GCP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Cloud </a:t>
            </a:r>
            <a:r>
              <a:rPr sz="1050" spc="-40" dirty="0">
                <a:solidFill>
                  <a:srgbClr val="333333"/>
                </a:solidFill>
                <a:latin typeface="Liberation Sans"/>
                <a:cs typeface="Liberation Sans"/>
              </a:rPr>
              <a:t>Build</a:t>
            </a:r>
            <a:r>
              <a:rPr sz="1150" spc="-40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같은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CI/CD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도구와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통합하세요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Pull Request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단계에서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자동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35" dirty="0">
                <a:solidFill>
                  <a:srgbClr val="333333"/>
                </a:solidFill>
                <a:latin typeface="Dotum"/>
                <a:cs typeface="Dotum"/>
              </a:rPr>
              <a:t>검증</a:t>
            </a:r>
            <a:r>
              <a:rPr sz="1050" spc="-35" dirty="0">
                <a:solidFill>
                  <a:srgbClr val="333333"/>
                </a:solidFill>
                <a:latin typeface="Liberation Sans"/>
                <a:cs typeface="Liberation Sans"/>
              </a:rPr>
              <a:t>(terraform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plan, 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cfn- </a:t>
            </a:r>
            <a:r>
              <a:rPr sz="1050" spc="-40" dirty="0">
                <a:solidFill>
                  <a:srgbClr val="333333"/>
                </a:solidFill>
                <a:latin typeface="Liberation Sans"/>
                <a:cs typeface="Liberation Sans"/>
              </a:rPr>
              <a:t>lint)</a:t>
            </a:r>
            <a:r>
              <a:rPr sz="1150" spc="-40" dirty="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수행하고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승인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자동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배포하는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GitOps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모델을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적용하면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안전하고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일관된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배포가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가능합니다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 dirty="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29149" y="5761831"/>
            <a:ext cx="7181850" cy="952500"/>
          </a:xfrm>
          <a:custGeom>
            <a:avLst/>
            <a:gdLst/>
            <a:ahLst/>
            <a:cxnLst/>
            <a:rect l="l" t="t" r="r" b="b"/>
            <a:pathLst>
              <a:path w="7181850" h="952500">
                <a:moveTo>
                  <a:pt x="7092854" y="952499"/>
                </a:moveTo>
                <a:lnTo>
                  <a:pt x="88995" y="952499"/>
                </a:lnTo>
                <a:lnTo>
                  <a:pt x="82801" y="951890"/>
                </a:lnTo>
                <a:lnTo>
                  <a:pt x="37131" y="932972"/>
                </a:lnTo>
                <a:lnTo>
                  <a:pt x="9643" y="899478"/>
                </a:lnTo>
                <a:lnTo>
                  <a:pt x="0" y="863503"/>
                </a:lnTo>
                <a:lnTo>
                  <a:pt x="0" y="85724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863503"/>
                </a:lnTo>
                <a:lnTo>
                  <a:pt x="7169271" y="904967"/>
                </a:lnTo>
                <a:lnTo>
                  <a:pt x="7134315" y="939921"/>
                </a:lnTo>
                <a:lnTo>
                  <a:pt x="7099047" y="951889"/>
                </a:lnTo>
                <a:lnTo>
                  <a:pt x="7092854" y="9524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06949" y="5939631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06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27017" y="5920171"/>
            <a:ext cx="5758815" cy="6280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13500"/>
              </a:lnSpc>
              <a:spcBef>
                <a:spcPts val="55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드리프트</a:t>
            </a:r>
            <a:r>
              <a:rPr sz="1200" spc="-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감지</a:t>
            </a:r>
            <a:r>
              <a:rPr sz="1200" spc="-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200" spc="-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65" dirty="0">
                <a:solidFill>
                  <a:srgbClr val="4F37A6"/>
                </a:solidFill>
                <a:latin typeface="Dotum"/>
                <a:cs typeface="Dotum"/>
              </a:rPr>
              <a:t>관리</a:t>
            </a:r>
            <a:r>
              <a:rPr sz="1050" spc="-16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코드로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정의된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상태와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실제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인프라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0" dirty="0">
                <a:solidFill>
                  <a:srgbClr val="333333"/>
                </a:solidFill>
                <a:latin typeface="Dotum"/>
                <a:cs typeface="Dotum"/>
              </a:rPr>
              <a:t>차이</a:t>
            </a:r>
            <a:r>
              <a:rPr sz="1050" spc="-150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150" spc="-150" dirty="0">
                <a:solidFill>
                  <a:srgbClr val="333333"/>
                </a:solidFill>
                <a:latin typeface="Dotum"/>
                <a:cs typeface="Dotum"/>
              </a:rPr>
              <a:t>드리프트</a:t>
            </a:r>
            <a:r>
              <a:rPr sz="1050" spc="-150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r>
              <a:rPr sz="1150" spc="-15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정기적으로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30" dirty="0">
                <a:solidFill>
                  <a:srgbClr val="333333"/>
                </a:solidFill>
                <a:latin typeface="Dotum"/>
                <a:cs typeface="Dotum"/>
              </a:rPr>
              <a:t>확인하세요</a:t>
            </a:r>
            <a:r>
              <a:rPr sz="1050" spc="-30" dirty="0">
                <a:solidFill>
                  <a:srgbClr val="333333"/>
                </a:solidFill>
                <a:latin typeface="Liberation Sans"/>
                <a:cs typeface="Liberation Sans"/>
              </a:rPr>
              <a:t>.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050" spc="-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Config,</a:t>
            </a:r>
            <a:r>
              <a:rPr sz="1050" spc="-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Config</a:t>
            </a:r>
            <a:r>
              <a:rPr sz="1050" spc="-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Management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또는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40" dirty="0">
                <a:solidFill>
                  <a:srgbClr val="333333"/>
                </a:solidFill>
                <a:latin typeface="Liberation Sans"/>
                <a:cs typeface="Liberation Sans"/>
              </a:rPr>
              <a:t>Terraform</a:t>
            </a:r>
            <a:r>
              <a:rPr sz="1150" spc="-40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plan</a:t>
            </a:r>
            <a:r>
              <a:rPr sz="1050" spc="-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명령어를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스케줄링하여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드리프트를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자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동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감지하고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수정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조치를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취하는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자동화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워크플로우를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구축하면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일관성을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유지할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8549" y="1336421"/>
            <a:ext cx="4826000" cy="170815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455"/>
              </a:spcBef>
            </a:pPr>
            <a:r>
              <a:rPr sz="6100" b="1" spc="-1160" dirty="0">
                <a:latin typeface="Malgun Gothic"/>
                <a:cs typeface="Malgun Gothic"/>
              </a:rPr>
              <a:t>보안</a:t>
            </a:r>
            <a:r>
              <a:rPr sz="6100" b="1" spc="-635" dirty="0">
                <a:latin typeface="Malgun Gothic"/>
                <a:cs typeface="Malgun Gothic"/>
              </a:rPr>
              <a:t> </a:t>
            </a:r>
            <a:r>
              <a:rPr sz="6100" b="1" spc="-1160" dirty="0">
                <a:latin typeface="Malgun Gothic"/>
                <a:cs typeface="Malgun Gothic"/>
              </a:rPr>
              <a:t>이슈와</a:t>
            </a:r>
            <a:r>
              <a:rPr sz="6100" b="1" spc="-630" dirty="0">
                <a:latin typeface="Malgun Gothic"/>
                <a:cs typeface="Malgun Gothic"/>
              </a:rPr>
              <a:t> </a:t>
            </a:r>
            <a:r>
              <a:rPr sz="6100" b="1" spc="-1185" dirty="0">
                <a:latin typeface="Malgun Gothic"/>
                <a:cs typeface="Malgun Gothic"/>
              </a:rPr>
              <a:t>대응 방안</a:t>
            </a:r>
            <a:endParaRPr sz="6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8549" y="3441217"/>
            <a:ext cx="5445125" cy="7588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3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환경에서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스타트업이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직면하는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주요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위협은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자격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증명</a:t>
            </a:r>
            <a:r>
              <a:rPr sz="1350" b="1" spc="-12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관리</a:t>
            </a:r>
            <a:r>
              <a:rPr sz="1350" b="1" spc="-12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10" dirty="0">
                <a:solidFill>
                  <a:srgbClr val="4F37A6"/>
                </a:solidFill>
                <a:latin typeface="Malgun Gothic"/>
                <a:cs typeface="Malgun Gothic"/>
              </a:rPr>
              <a:t>취약점</a:t>
            </a:r>
            <a:r>
              <a:rPr sz="1300" spc="-21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300" spc="5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b="1" spc="-285" dirty="0">
                <a:solidFill>
                  <a:srgbClr val="4F37A6"/>
                </a:solidFill>
                <a:latin typeface="Malgun Gothic"/>
                <a:cs typeface="Malgun Gothic"/>
              </a:rPr>
              <a:t>분산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 서비스</a:t>
            </a:r>
            <a:r>
              <a:rPr sz="1350" b="1" spc="-12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거부</a:t>
            </a:r>
            <a:r>
              <a:rPr sz="1350" b="1" spc="-125" dirty="0">
                <a:solidFill>
                  <a:srgbClr val="4F37A6"/>
                </a:solidFill>
                <a:latin typeface="Malgun Gothic"/>
                <a:cs typeface="Malgun Gothic"/>
              </a:rPr>
              <a:t> 공격</a:t>
            </a:r>
            <a:r>
              <a:rPr sz="1350" b="1" spc="-125" dirty="0">
                <a:solidFill>
                  <a:srgbClr val="4F37A6"/>
                </a:solidFill>
                <a:latin typeface="Noto Sans JP"/>
                <a:cs typeface="Noto Sans JP"/>
              </a:rPr>
              <a:t>(DDoS)</a:t>
            </a:r>
            <a:r>
              <a:rPr sz="1300" spc="-125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300" spc="5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그리고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단일</a:t>
            </a:r>
            <a:r>
              <a:rPr sz="1350" b="1" spc="-12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장애점</a:t>
            </a:r>
            <a:r>
              <a:rPr sz="1350" b="1" spc="-12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spc="-225" dirty="0">
                <a:solidFill>
                  <a:srgbClr val="333333"/>
                </a:solidFill>
                <a:latin typeface="Dotum"/>
                <a:cs typeface="Dotum"/>
              </a:rPr>
              <a:t>위험입니다</a:t>
            </a:r>
            <a:r>
              <a:rPr sz="1300" spc="-22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300" spc="5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이러한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위협에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70" dirty="0">
                <a:solidFill>
                  <a:srgbClr val="333333"/>
                </a:solidFill>
                <a:latin typeface="Dotum"/>
                <a:cs typeface="Dotum"/>
              </a:rPr>
              <a:t>체계적으로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대응하면서도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효율적인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전략이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5" dirty="0">
                <a:solidFill>
                  <a:srgbClr val="333333"/>
                </a:solidFill>
                <a:latin typeface="Dotum"/>
                <a:cs typeface="Dotum"/>
              </a:rPr>
              <a:t>필요합니다</a:t>
            </a:r>
            <a:r>
              <a:rPr sz="1300" spc="-3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8549" y="4527067"/>
            <a:ext cx="5413375" cy="7493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6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자동화는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제한된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인력으로도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엔터프라이즈급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보안</a:t>
            </a:r>
            <a:r>
              <a:rPr sz="1350" b="1" spc="-12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체계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구축할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있게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해줍니다</a:t>
            </a:r>
            <a:r>
              <a:rPr sz="1300" spc="-22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30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Noto Sans JP"/>
                <a:cs typeface="Noto Sans JP"/>
              </a:rPr>
              <a:t>IAM</a:t>
            </a:r>
            <a:r>
              <a:rPr sz="130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정책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자동화</a:t>
            </a:r>
            <a:r>
              <a:rPr sz="1300" spc="-21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30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이벤트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90" dirty="0">
                <a:solidFill>
                  <a:srgbClr val="333333"/>
                </a:solidFill>
                <a:latin typeface="Dotum"/>
                <a:cs typeface="Dotum"/>
              </a:rPr>
              <a:t>대응</a:t>
            </a:r>
            <a:r>
              <a:rPr sz="1300" spc="-19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30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인프라의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지역적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분산은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비즈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니스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연속성과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보호를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동시에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달성하는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핵심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5" dirty="0">
                <a:solidFill>
                  <a:srgbClr val="333333"/>
                </a:solidFill>
                <a:latin typeface="Dotum"/>
                <a:cs typeface="Dotum"/>
              </a:rPr>
              <a:t>전략입니다</a:t>
            </a:r>
            <a:r>
              <a:rPr sz="1300" spc="-1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8549" y="5756526"/>
            <a:ext cx="5321300" cy="4025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60"/>
              </a:spcBef>
            </a:pPr>
            <a:r>
              <a:rPr sz="1200" i="1" spc="-200" dirty="0">
                <a:solidFill>
                  <a:srgbClr val="545454"/>
                </a:solidFill>
                <a:latin typeface="Calibri"/>
                <a:cs typeface="Calibri"/>
              </a:rPr>
              <a:t>"</a:t>
            </a:r>
            <a:r>
              <a:rPr sz="1200" spc="-200" dirty="0">
                <a:solidFill>
                  <a:srgbClr val="545454"/>
                </a:solidFill>
                <a:latin typeface="Dotum"/>
                <a:cs typeface="Dotum"/>
              </a:rPr>
              <a:t>클라우드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보안은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제품이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아닌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지속적인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10" dirty="0">
                <a:solidFill>
                  <a:srgbClr val="545454"/>
                </a:solidFill>
                <a:latin typeface="Dotum"/>
                <a:cs typeface="Dotum"/>
              </a:rPr>
              <a:t>과정입니다</a:t>
            </a:r>
            <a:r>
              <a:rPr sz="1200" i="1" spc="-210" dirty="0">
                <a:solidFill>
                  <a:srgbClr val="545454"/>
                </a:solidFill>
                <a:latin typeface="Calibri"/>
                <a:cs typeface="Calibri"/>
              </a:rPr>
              <a:t>.</a:t>
            </a:r>
            <a:r>
              <a:rPr sz="1200" i="1" spc="2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자동화된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방어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체계를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구축하는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것이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165" dirty="0">
                <a:solidFill>
                  <a:srgbClr val="545454"/>
                </a:solidFill>
                <a:latin typeface="Dotum"/>
                <a:cs typeface="Dotum"/>
              </a:rPr>
              <a:t>성공의 </a:t>
            </a:r>
            <a:r>
              <a:rPr sz="1200" spc="-40" dirty="0">
                <a:solidFill>
                  <a:srgbClr val="545454"/>
                </a:solidFill>
                <a:latin typeface="Dotum"/>
                <a:cs typeface="Dotum"/>
              </a:rPr>
              <a:t>열쇠입니다</a:t>
            </a:r>
            <a:r>
              <a:rPr sz="1200" i="1" spc="-40" dirty="0">
                <a:solidFill>
                  <a:srgbClr val="545454"/>
                </a:solidFill>
                <a:latin typeface="Calibri"/>
                <a:cs typeface="Calibri"/>
              </a:rPr>
              <a:t>."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0999" y="380999"/>
            <a:ext cx="5429250" cy="2057400"/>
            <a:chOff x="380999" y="380999"/>
            <a:chExt cx="5429250" cy="2057400"/>
          </a:xfrm>
        </p:grpSpPr>
        <p:sp>
          <p:nvSpPr>
            <p:cNvPr id="7" name="object 7"/>
            <p:cNvSpPr/>
            <p:nvPr/>
          </p:nvSpPr>
          <p:spPr>
            <a:xfrm>
              <a:off x="404812" y="380999"/>
              <a:ext cx="5405755" cy="2057400"/>
            </a:xfrm>
            <a:custGeom>
              <a:avLst/>
              <a:gdLst/>
              <a:ahLst/>
              <a:cxnLst/>
              <a:rect l="l" t="t" r="r" b="b"/>
              <a:pathLst>
                <a:path w="5405755" h="2057400">
                  <a:moveTo>
                    <a:pt x="5316441" y="2057399"/>
                  </a:moveTo>
                  <a:lnTo>
                    <a:pt x="66746" y="2057399"/>
                  </a:lnTo>
                  <a:lnTo>
                    <a:pt x="62101" y="2056789"/>
                  </a:lnTo>
                  <a:lnTo>
                    <a:pt x="27848" y="2037872"/>
                  </a:lnTo>
                  <a:lnTo>
                    <a:pt x="7232" y="2004378"/>
                  </a:lnTo>
                  <a:lnTo>
                    <a:pt x="0" y="1968403"/>
                  </a:lnTo>
                  <a:lnTo>
                    <a:pt x="0" y="1962149"/>
                  </a:lnTo>
                  <a:lnTo>
                    <a:pt x="0" y="88995"/>
                  </a:lnTo>
                  <a:lnTo>
                    <a:pt x="9433" y="47532"/>
                  </a:lnTo>
                  <a:lnTo>
                    <a:pt x="35649" y="12577"/>
                  </a:lnTo>
                  <a:lnTo>
                    <a:pt x="66746" y="0"/>
                  </a:lnTo>
                  <a:lnTo>
                    <a:pt x="5316441" y="0"/>
                  </a:lnTo>
                  <a:lnTo>
                    <a:pt x="5357905" y="12577"/>
                  </a:lnTo>
                  <a:lnTo>
                    <a:pt x="5392858" y="47532"/>
                  </a:lnTo>
                  <a:lnTo>
                    <a:pt x="5405437" y="88995"/>
                  </a:lnTo>
                  <a:lnTo>
                    <a:pt x="5405437" y="1968403"/>
                  </a:lnTo>
                  <a:lnTo>
                    <a:pt x="5392858" y="2009867"/>
                  </a:lnTo>
                  <a:lnTo>
                    <a:pt x="5357905" y="2044821"/>
                  </a:lnTo>
                  <a:lnTo>
                    <a:pt x="5322635" y="2056789"/>
                  </a:lnTo>
                  <a:lnTo>
                    <a:pt x="5316441" y="2057399"/>
                  </a:lnTo>
                  <a:close/>
                </a:path>
              </a:pathLst>
            </a:custGeom>
            <a:solidFill>
              <a:srgbClr val="DDD8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999" y="381347"/>
              <a:ext cx="88265" cy="2056764"/>
            </a:xfrm>
            <a:custGeom>
              <a:avLst/>
              <a:gdLst/>
              <a:ahLst/>
              <a:cxnLst/>
              <a:rect l="l" t="t" r="r" b="b"/>
              <a:pathLst>
                <a:path w="88265" h="2056764">
                  <a:moveTo>
                    <a:pt x="88062" y="2056705"/>
                  </a:moveTo>
                  <a:lnTo>
                    <a:pt x="50303" y="2045792"/>
                  </a:lnTo>
                  <a:lnTo>
                    <a:pt x="16037" y="2014730"/>
                  </a:lnTo>
                  <a:lnTo>
                    <a:pt x="453" y="1971185"/>
                  </a:lnTo>
                  <a:lnTo>
                    <a:pt x="0" y="1961802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1" y="15690"/>
                  </a:lnTo>
                  <a:lnTo>
                    <a:pt x="85866" y="106"/>
                  </a:lnTo>
                  <a:lnTo>
                    <a:pt x="88061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1961802"/>
                  </a:lnTo>
                  <a:lnTo>
                    <a:pt x="53254" y="2006748"/>
                  </a:lnTo>
                  <a:lnTo>
                    <a:pt x="72776" y="2045792"/>
                  </a:lnTo>
                  <a:lnTo>
                    <a:pt x="82859" y="2054635"/>
                  </a:lnTo>
                  <a:lnTo>
                    <a:pt x="88062" y="2056705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124" y="619124"/>
              <a:ext cx="238124" cy="190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80999" y="2676525"/>
            <a:ext cx="5429250" cy="1866900"/>
            <a:chOff x="380999" y="2676525"/>
            <a:chExt cx="5429250" cy="1866900"/>
          </a:xfrm>
        </p:grpSpPr>
        <p:sp>
          <p:nvSpPr>
            <p:cNvPr id="11" name="object 11"/>
            <p:cNvSpPr/>
            <p:nvPr/>
          </p:nvSpPr>
          <p:spPr>
            <a:xfrm>
              <a:off x="404812" y="2676525"/>
              <a:ext cx="5405755" cy="1866900"/>
            </a:xfrm>
            <a:custGeom>
              <a:avLst/>
              <a:gdLst/>
              <a:ahLst/>
              <a:cxnLst/>
              <a:rect l="l" t="t" r="r" b="b"/>
              <a:pathLst>
                <a:path w="5405755" h="1866900">
                  <a:moveTo>
                    <a:pt x="5316441" y="1866899"/>
                  </a:moveTo>
                  <a:lnTo>
                    <a:pt x="66746" y="1866899"/>
                  </a:lnTo>
                  <a:lnTo>
                    <a:pt x="62101" y="1866289"/>
                  </a:lnTo>
                  <a:lnTo>
                    <a:pt x="27848" y="1847371"/>
                  </a:lnTo>
                  <a:lnTo>
                    <a:pt x="7232" y="1813877"/>
                  </a:lnTo>
                  <a:lnTo>
                    <a:pt x="0" y="1777903"/>
                  </a:lnTo>
                  <a:lnTo>
                    <a:pt x="0" y="1771649"/>
                  </a:lnTo>
                  <a:lnTo>
                    <a:pt x="0" y="88995"/>
                  </a:lnTo>
                  <a:lnTo>
                    <a:pt x="9433" y="47531"/>
                  </a:lnTo>
                  <a:lnTo>
                    <a:pt x="35649" y="12577"/>
                  </a:lnTo>
                  <a:lnTo>
                    <a:pt x="66746" y="0"/>
                  </a:lnTo>
                  <a:lnTo>
                    <a:pt x="5316441" y="0"/>
                  </a:lnTo>
                  <a:lnTo>
                    <a:pt x="5357905" y="12577"/>
                  </a:lnTo>
                  <a:lnTo>
                    <a:pt x="5392858" y="47531"/>
                  </a:lnTo>
                  <a:lnTo>
                    <a:pt x="5405437" y="88995"/>
                  </a:lnTo>
                  <a:lnTo>
                    <a:pt x="5405437" y="1777903"/>
                  </a:lnTo>
                  <a:lnTo>
                    <a:pt x="5392858" y="1819366"/>
                  </a:lnTo>
                  <a:lnTo>
                    <a:pt x="5357905" y="1854320"/>
                  </a:lnTo>
                  <a:lnTo>
                    <a:pt x="5322635" y="1866289"/>
                  </a:lnTo>
                  <a:lnTo>
                    <a:pt x="5316441" y="1866899"/>
                  </a:lnTo>
                  <a:close/>
                </a:path>
              </a:pathLst>
            </a:custGeom>
            <a:solidFill>
              <a:srgbClr val="DDD8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0999" y="2676871"/>
              <a:ext cx="88265" cy="1866264"/>
            </a:xfrm>
            <a:custGeom>
              <a:avLst/>
              <a:gdLst/>
              <a:ahLst/>
              <a:cxnLst/>
              <a:rect l="l" t="t" r="r" b="b"/>
              <a:pathLst>
                <a:path w="88265" h="1866264">
                  <a:moveTo>
                    <a:pt x="88062" y="1866205"/>
                  </a:moveTo>
                  <a:lnTo>
                    <a:pt x="50304" y="1855292"/>
                  </a:lnTo>
                  <a:lnTo>
                    <a:pt x="16037" y="1824230"/>
                  </a:lnTo>
                  <a:lnTo>
                    <a:pt x="453" y="1780685"/>
                  </a:lnTo>
                  <a:lnTo>
                    <a:pt x="0" y="1771302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1" y="15690"/>
                  </a:lnTo>
                  <a:lnTo>
                    <a:pt x="85866" y="106"/>
                  </a:lnTo>
                  <a:lnTo>
                    <a:pt x="88061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1771302"/>
                  </a:lnTo>
                  <a:lnTo>
                    <a:pt x="53254" y="1816247"/>
                  </a:lnTo>
                  <a:lnTo>
                    <a:pt x="72776" y="1855291"/>
                  </a:lnTo>
                  <a:lnTo>
                    <a:pt x="82859" y="1864135"/>
                  </a:lnTo>
                  <a:lnTo>
                    <a:pt x="88062" y="1866205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078" y="2914649"/>
              <a:ext cx="178593" cy="190202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380999" y="4781549"/>
            <a:ext cx="5429250" cy="1866900"/>
            <a:chOff x="380999" y="4781549"/>
            <a:chExt cx="5429250" cy="1866900"/>
          </a:xfrm>
        </p:grpSpPr>
        <p:sp>
          <p:nvSpPr>
            <p:cNvPr id="15" name="object 15"/>
            <p:cNvSpPr/>
            <p:nvPr/>
          </p:nvSpPr>
          <p:spPr>
            <a:xfrm>
              <a:off x="404812" y="4781549"/>
              <a:ext cx="5405755" cy="1866900"/>
            </a:xfrm>
            <a:custGeom>
              <a:avLst/>
              <a:gdLst/>
              <a:ahLst/>
              <a:cxnLst/>
              <a:rect l="l" t="t" r="r" b="b"/>
              <a:pathLst>
                <a:path w="5405755" h="1866900">
                  <a:moveTo>
                    <a:pt x="5316441" y="1866899"/>
                  </a:moveTo>
                  <a:lnTo>
                    <a:pt x="66746" y="1866899"/>
                  </a:lnTo>
                  <a:lnTo>
                    <a:pt x="62101" y="1866289"/>
                  </a:lnTo>
                  <a:lnTo>
                    <a:pt x="27848" y="1847371"/>
                  </a:lnTo>
                  <a:lnTo>
                    <a:pt x="7232" y="1813878"/>
                  </a:lnTo>
                  <a:lnTo>
                    <a:pt x="0" y="1777904"/>
                  </a:lnTo>
                  <a:lnTo>
                    <a:pt x="0" y="1771649"/>
                  </a:lnTo>
                  <a:lnTo>
                    <a:pt x="0" y="88995"/>
                  </a:lnTo>
                  <a:lnTo>
                    <a:pt x="9433" y="47531"/>
                  </a:lnTo>
                  <a:lnTo>
                    <a:pt x="35649" y="12577"/>
                  </a:lnTo>
                  <a:lnTo>
                    <a:pt x="66746" y="0"/>
                  </a:lnTo>
                  <a:lnTo>
                    <a:pt x="5316441" y="0"/>
                  </a:lnTo>
                  <a:lnTo>
                    <a:pt x="5357905" y="12577"/>
                  </a:lnTo>
                  <a:lnTo>
                    <a:pt x="5392858" y="47531"/>
                  </a:lnTo>
                  <a:lnTo>
                    <a:pt x="5405437" y="88995"/>
                  </a:lnTo>
                  <a:lnTo>
                    <a:pt x="5405437" y="1777904"/>
                  </a:lnTo>
                  <a:lnTo>
                    <a:pt x="5392858" y="1819366"/>
                  </a:lnTo>
                  <a:lnTo>
                    <a:pt x="5357905" y="1854320"/>
                  </a:lnTo>
                  <a:lnTo>
                    <a:pt x="5322635" y="1866289"/>
                  </a:lnTo>
                  <a:lnTo>
                    <a:pt x="5316441" y="1866899"/>
                  </a:lnTo>
                  <a:close/>
                </a:path>
              </a:pathLst>
            </a:custGeom>
            <a:solidFill>
              <a:srgbClr val="DDD8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999" y="4781896"/>
              <a:ext cx="88265" cy="1866264"/>
            </a:xfrm>
            <a:custGeom>
              <a:avLst/>
              <a:gdLst/>
              <a:ahLst/>
              <a:cxnLst/>
              <a:rect l="l" t="t" r="r" b="b"/>
              <a:pathLst>
                <a:path w="88265" h="1866265">
                  <a:moveTo>
                    <a:pt x="88062" y="1866205"/>
                  </a:moveTo>
                  <a:lnTo>
                    <a:pt x="50304" y="1855292"/>
                  </a:lnTo>
                  <a:lnTo>
                    <a:pt x="16037" y="1824229"/>
                  </a:lnTo>
                  <a:lnTo>
                    <a:pt x="453" y="1780685"/>
                  </a:lnTo>
                  <a:lnTo>
                    <a:pt x="0" y="1771302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1" y="15690"/>
                  </a:lnTo>
                  <a:lnTo>
                    <a:pt x="85866" y="105"/>
                  </a:lnTo>
                  <a:lnTo>
                    <a:pt x="88061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1771302"/>
                  </a:lnTo>
                  <a:lnTo>
                    <a:pt x="53254" y="1816247"/>
                  </a:lnTo>
                  <a:lnTo>
                    <a:pt x="72776" y="1855291"/>
                  </a:lnTo>
                  <a:lnTo>
                    <a:pt x="82859" y="1864135"/>
                  </a:lnTo>
                  <a:lnTo>
                    <a:pt x="88062" y="1866205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4" y="5019674"/>
              <a:ext cx="190499" cy="1904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44550" y="555448"/>
            <a:ext cx="1026794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185" dirty="0">
                <a:solidFill>
                  <a:srgbClr val="4F37A6"/>
                </a:solidFill>
                <a:latin typeface="Noto Sans JP"/>
                <a:cs typeface="Noto Sans JP"/>
              </a:rPr>
              <a:t>IAM/</a:t>
            </a:r>
            <a:r>
              <a:rPr sz="1700" b="1" spc="-185" dirty="0">
                <a:solidFill>
                  <a:srgbClr val="4F37A6"/>
                </a:solidFill>
                <a:latin typeface="Malgun Gothic"/>
                <a:cs typeface="Malgun Gothic"/>
              </a:rPr>
              <a:t>키</a:t>
            </a:r>
            <a:r>
              <a:rPr sz="1700" b="1" spc="-13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700" b="1" spc="-350" dirty="0">
                <a:solidFill>
                  <a:srgbClr val="4F37A6"/>
                </a:solidFill>
                <a:latin typeface="Malgun Gothic"/>
                <a:cs typeface="Malgun Gothic"/>
              </a:rPr>
              <a:t>관리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6924" y="2850973"/>
            <a:ext cx="23342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170" dirty="0">
                <a:solidFill>
                  <a:srgbClr val="4F37A6"/>
                </a:solidFill>
                <a:latin typeface="Noto Sans JP"/>
                <a:cs typeface="Noto Sans JP"/>
              </a:rPr>
              <a:t>DDoS/Bad</a:t>
            </a:r>
            <a:r>
              <a:rPr sz="1750" b="1" spc="5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750" b="1" spc="-180" dirty="0">
                <a:solidFill>
                  <a:srgbClr val="4F37A6"/>
                </a:solidFill>
                <a:latin typeface="Noto Sans JP"/>
                <a:cs typeface="Noto Sans JP"/>
              </a:rPr>
              <a:t>Bot</a:t>
            </a:r>
            <a:r>
              <a:rPr sz="1750" b="1" spc="6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700" b="1" spc="-325" dirty="0">
                <a:solidFill>
                  <a:srgbClr val="4F37A6"/>
                </a:solidFill>
                <a:latin typeface="Malgun Gothic"/>
                <a:cs typeface="Malgun Gothic"/>
              </a:rPr>
              <a:t>자동화</a:t>
            </a:r>
            <a:r>
              <a:rPr sz="1700" b="1" spc="-14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700" b="1" spc="-350" dirty="0">
                <a:solidFill>
                  <a:srgbClr val="4F37A6"/>
                </a:solidFill>
                <a:latin typeface="Malgun Gothic"/>
                <a:cs typeface="Malgun Gothic"/>
              </a:rPr>
              <a:t>대응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6924" y="4955998"/>
            <a:ext cx="195897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90" dirty="0">
                <a:solidFill>
                  <a:srgbClr val="4F37A6"/>
                </a:solidFill>
                <a:latin typeface="Malgun Gothic"/>
                <a:cs typeface="Malgun Gothic"/>
              </a:rPr>
              <a:t>리전</a:t>
            </a:r>
            <a:r>
              <a:rPr sz="1750" b="1" spc="-290" dirty="0">
                <a:solidFill>
                  <a:srgbClr val="4F37A6"/>
                </a:solidFill>
                <a:latin typeface="Noto Sans JP"/>
                <a:cs typeface="Noto Sans JP"/>
              </a:rPr>
              <a:t>/</a:t>
            </a:r>
            <a:r>
              <a:rPr sz="1700" b="1" spc="-290" dirty="0">
                <a:solidFill>
                  <a:srgbClr val="4F37A6"/>
                </a:solidFill>
                <a:latin typeface="Malgun Gothic"/>
                <a:cs typeface="Malgun Gothic"/>
              </a:rPr>
              <a:t>가용영역</a:t>
            </a:r>
            <a:r>
              <a:rPr sz="1700" b="1" spc="-18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700" b="1" spc="-325" dirty="0">
                <a:solidFill>
                  <a:srgbClr val="4F37A6"/>
                </a:solidFill>
                <a:latin typeface="Malgun Gothic"/>
                <a:cs typeface="Malgun Gothic"/>
              </a:rPr>
              <a:t>믹스</a:t>
            </a:r>
            <a:r>
              <a:rPr sz="1700" b="1" spc="-17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700" b="1" spc="-350" dirty="0">
                <a:solidFill>
                  <a:srgbClr val="4F37A6"/>
                </a:solidFill>
                <a:latin typeface="Malgun Gothic"/>
                <a:cs typeface="Malgun Gothic"/>
              </a:rPr>
              <a:t>전략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6424" y="895679"/>
            <a:ext cx="4999990" cy="12807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02565" indent="-189865">
              <a:lnSpc>
                <a:spcPct val="100000"/>
              </a:lnSpc>
              <a:spcBef>
                <a:spcPts val="695"/>
              </a:spcBef>
              <a:buClr>
                <a:srgbClr val="4F37A6"/>
              </a:buClr>
              <a:buFont typeface="Arial"/>
              <a:buChar char="•"/>
              <a:tabLst>
                <a:tab pos="202565" algn="l"/>
              </a:tabLst>
            </a:pPr>
            <a:r>
              <a:rPr sz="1150" b="1" spc="-190" dirty="0">
                <a:latin typeface="Malgun Gothic"/>
                <a:cs typeface="Malgun Gothic"/>
              </a:rPr>
              <a:t>최소</a:t>
            </a:r>
            <a:r>
              <a:rPr sz="1150" b="1" spc="-100" dirty="0">
                <a:latin typeface="Malgun Gothic"/>
                <a:cs typeface="Malgun Gothic"/>
              </a:rPr>
              <a:t> </a:t>
            </a:r>
            <a:r>
              <a:rPr sz="1150" b="1" spc="-190" dirty="0">
                <a:latin typeface="Malgun Gothic"/>
                <a:cs typeface="Malgun Gothic"/>
              </a:rPr>
              <a:t>권한</a:t>
            </a:r>
            <a:r>
              <a:rPr sz="1150" b="1" spc="-100" dirty="0">
                <a:latin typeface="Malgun Gothic"/>
                <a:cs typeface="Malgun Gothic"/>
              </a:rPr>
              <a:t> </a:t>
            </a:r>
            <a:r>
              <a:rPr sz="1150" b="1" spc="-150" dirty="0">
                <a:latin typeface="Malgun Gothic"/>
                <a:cs typeface="Malgun Gothic"/>
              </a:rPr>
              <a:t>원칙</a:t>
            </a:r>
            <a:r>
              <a:rPr sz="1250" spc="-150" dirty="0">
                <a:latin typeface="Noto Sans JP"/>
                <a:cs typeface="Noto Sans JP"/>
              </a:rPr>
              <a:t>:</a:t>
            </a:r>
            <a:r>
              <a:rPr sz="1250" spc="30" dirty="0">
                <a:latin typeface="Noto Sans JP"/>
                <a:cs typeface="Noto Sans JP"/>
              </a:rPr>
              <a:t> </a:t>
            </a:r>
            <a:r>
              <a:rPr sz="1150" spc="-190" dirty="0">
                <a:latin typeface="Dotum"/>
                <a:cs typeface="Dotum"/>
              </a:rPr>
              <a:t>필요한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권한만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부여하여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보안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위험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25" dirty="0">
                <a:latin typeface="Dotum"/>
                <a:cs typeface="Dotum"/>
              </a:rPr>
              <a:t>최소화</a:t>
            </a:r>
            <a:endParaRPr sz="1150">
              <a:latin typeface="Dotum"/>
              <a:cs typeface="Dotum"/>
            </a:endParaRPr>
          </a:p>
          <a:p>
            <a:pPr marL="202565" indent="-189865">
              <a:lnSpc>
                <a:spcPct val="100000"/>
              </a:lnSpc>
              <a:spcBef>
                <a:spcPts val="600"/>
              </a:spcBef>
              <a:buClr>
                <a:srgbClr val="4F37A6"/>
              </a:buClr>
              <a:buFont typeface="Arial"/>
              <a:buChar char="•"/>
              <a:tabLst>
                <a:tab pos="202565" algn="l"/>
              </a:tabLst>
            </a:pPr>
            <a:r>
              <a:rPr sz="1150" b="1" spc="-100" dirty="0">
                <a:latin typeface="Noto Sans JP"/>
                <a:cs typeface="Noto Sans JP"/>
              </a:rPr>
              <a:t>MFA</a:t>
            </a:r>
            <a:r>
              <a:rPr sz="1150" b="1" spc="45" dirty="0">
                <a:latin typeface="Noto Sans JP"/>
                <a:cs typeface="Noto Sans JP"/>
              </a:rPr>
              <a:t> </a:t>
            </a:r>
            <a:r>
              <a:rPr sz="1150" b="1" spc="-160" dirty="0">
                <a:latin typeface="Malgun Gothic"/>
                <a:cs typeface="Malgun Gothic"/>
              </a:rPr>
              <a:t>활성화</a:t>
            </a:r>
            <a:r>
              <a:rPr sz="1250" spc="-160" dirty="0">
                <a:latin typeface="Noto Sans JP"/>
                <a:cs typeface="Noto Sans JP"/>
              </a:rPr>
              <a:t>:</a:t>
            </a:r>
            <a:r>
              <a:rPr sz="1250" spc="25" dirty="0">
                <a:latin typeface="Noto Sans JP"/>
                <a:cs typeface="Noto Sans JP"/>
              </a:rPr>
              <a:t> </a:t>
            </a:r>
            <a:r>
              <a:rPr sz="1150" spc="-190" dirty="0">
                <a:latin typeface="Dotum"/>
                <a:cs typeface="Dotum"/>
              </a:rPr>
              <a:t>관리자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및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파워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유저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계정에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다중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인증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필수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25" dirty="0">
                <a:latin typeface="Dotum"/>
                <a:cs typeface="Dotum"/>
              </a:rPr>
              <a:t>적용</a:t>
            </a:r>
            <a:endParaRPr sz="1150">
              <a:latin typeface="Dotum"/>
              <a:cs typeface="Dotum"/>
            </a:endParaRPr>
          </a:p>
          <a:p>
            <a:pPr marL="202565" indent="-189865">
              <a:lnSpc>
                <a:spcPct val="100000"/>
              </a:lnSpc>
              <a:spcBef>
                <a:spcPts val="600"/>
              </a:spcBef>
              <a:buClr>
                <a:srgbClr val="4F37A6"/>
              </a:buClr>
              <a:buFont typeface="Arial"/>
              <a:buChar char="•"/>
              <a:tabLst>
                <a:tab pos="202565" algn="l"/>
              </a:tabLst>
            </a:pPr>
            <a:r>
              <a:rPr sz="1150" b="1" spc="-190" dirty="0">
                <a:latin typeface="Malgun Gothic"/>
                <a:cs typeface="Malgun Gothic"/>
              </a:rPr>
              <a:t>액세스</a:t>
            </a:r>
            <a:r>
              <a:rPr sz="1150" b="1" spc="-100" dirty="0">
                <a:latin typeface="Malgun Gothic"/>
                <a:cs typeface="Malgun Gothic"/>
              </a:rPr>
              <a:t> </a:t>
            </a:r>
            <a:r>
              <a:rPr sz="1150" b="1" spc="-190" dirty="0">
                <a:latin typeface="Malgun Gothic"/>
                <a:cs typeface="Malgun Gothic"/>
              </a:rPr>
              <a:t>키</a:t>
            </a:r>
            <a:r>
              <a:rPr sz="1150" b="1" spc="-100" dirty="0">
                <a:latin typeface="Malgun Gothic"/>
                <a:cs typeface="Malgun Gothic"/>
              </a:rPr>
              <a:t> </a:t>
            </a:r>
            <a:r>
              <a:rPr sz="1150" b="1" spc="-150" dirty="0">
                <a:latin typeface="Malgun Gothic"/>
                <a:cs typeface="Malgun Gothic"/>
              </a:rPr>
              <a:t>교체</a:t>
            </a:r>
            <a:r>
              <a:rPr sz="1250" spc="-150" dirty="0">
                <a:latin typeface="Noto Sans JP"/>
                <a:cs typeface="Noto Sans JP"/>
              </a:rPr>
              <a:t>:</a:t>
            </a:r>
            <a:r>
              <a:rPr sz="1250" spc="25" dirty="0">
                <a:latin typeface="Noto Sans JP"/>
                <a:cs typeface="Noto Sans JP"/>
              </a:rPr>
              <a:t> </a:t>
            </a:r>
            <a:r>
              <a:rPr sz="1150" spc="-190" dirty="0">
                <a:latin typeface="Dotum"/>
                <a:cs typeface="Dotum"/>
              </a:rPr>
              <a:t>정기적인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키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순환으로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장기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노출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위험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35" dirty="0">
                <a:latin typeface="Dotum"/>
                <a:cs typeface="Dotum"/>
              </a:rPr>
              <a:t>감소</a:t>
            </a:r>
            <a:endParaRPr sz="1150">
              <a:latin typeface="Dotum"/>
              <a:cs typeface="Dotum"/>
            </a:endParaRPr>
          </a:p>
          <a:p>
            <a:pPr marL="202565" marR="5080" indent="-190500">
              <a:lnSpc>
                <a:spcPct val="106700"/>
              </a:lnSpc>
              <a:spcBef>
                <a:spcPts val="500"/>
              </a:spcBef>
              <a:buClr>
                <a:srgbClr val="4F37A6"/>
              </a:buClr>
              <a:buFont typeface="Arial"/>
              <a:buChar char="•"/>
              <a:tabLst>
                <a:tab pos="202565" algn="l"/>
              </a:tabLst>
            </a:pPr>
            <a:r>
              <a:rPr sz="1150" b="1" spc="-190" dirty="0">
                <a:latin typeface="Malgun Gothic"/>
                <a:cs typeface="Malgun Gothic"/>
              </a:rPr>
              <a:t>비밀</a:t>
            </a:r>
            <a:r>
              <a:rPr sz="1150" b="1" spc="-90" dirty="0">
                <a:latin typeface="Malgun Gothic"/>
                <a:cs typeface="Malgun Gothic"/>
              </a:rPr>
              <a:t> </a:t>
            </a:r>
            <a:r>
              <a:rPr sz="1150" b="1" spc="-190" dirty="0">
                <a:latin typeface="Malgun Gothic"/>
                <a:cs typeface="Malgun Gothic"/>
              </a:rPr>
              <a:t>저장소</a:t>
            </a:r>
            <a:r>
              <a:rPr sz="1150" b="1" spc="-85" dirty="0">
                <a:latin typeface="Malgun Gothic"/>
                <a:cs typeface="Malgun Gothic"/>
              </a:rPr>
              <a:t> </a:t>
            </a:r>
            <a:r>
              <a:rPr sz="1150" b="1" spc="-150" dirty="0">
                <a:latin typeface="Malgun Gothic"/>
                <a:cs typeface="Malgun Gothic"/>
              </a:rPr>
              <a:t>활용</a:t>
            </a:r>
            <a:r>
              <a:rPr sz="1250" spc="-150" dirty="0">
                <a:latin typeface="Noto Sans JP"/>
                <a:cs typeface="Noto Sans JP"/>
              </a:rPr>
              <a:t>:</a:t>
            </a:r>
            <a:r>
              <a:rPr sz="1250" spc="40" dirty="0">
                <a:latin typeface="Noto Sans JP"/>
                <a:cs typeface="Noto Sans JP"/>
              </a:rPr>
              <a:t> </a:t>
            </a:r>
            <a:r>
              <a:rPr sz="1250" spc="-155" dirty="0">
                <a:latin typeface="Noto Sans JP"/>
                <a:cs typeface="Noto Sans JP"/>
              </a:rPr>
              <a:t>AWS</a:t>
            </a:r>
            <a:r>
              <a:rPr sz="1250" spc="40" dirty="0">
                <a:latin typeface="Noto Sans JP"/>
                <a:cs typeface="Noto Sans JP"/>
              </a:rPr>
              <a:t> </a:t>
            </a:r>
            <a:r>
              <a:rPr sz="1250" spc="-114" dirty="0">
                <a:latin typeface="Noto Sans JP"/>
                <a:cs typeface="Noto Sans JP"/>
              </a:rPr>
              <a:t>Secrets</a:t>
            </a:r>
            <a:r>
              <a:rPr sz="1250" spc="40" dirty="0">
                <a:latin typeface="Noto Sans JP"/>
                <a:cs typeface="Noto Sans JP"/>
              </a:rPr>
              <a:t> </a:t>
            </a:r>
            <a:r>
              <a:rPr sz="1250" spc="-120" dirty="0">
                <a:latin typeface="Noto Sans JP"/>
                <a:cs typeface="Noto Sans JP"/>
              </a:rPr>
              <a:t>Manager,</a:t>
            </a:r>
            <a:r>
              <a:rPr sz="1250" spc="40" dirty="0">
                <a:latin typeface="Noto Sans JP"/>
                <a:cs typeface="Noto Sans JP"/>
              </a:rPr>
              <a:t> </a:t>
            </a:r>
            <a:r>
              <a:rPr sz="1250" spc="-145" dirty="0">
                <a:latin typeface="Noto Sans JP"/>
                <a:cs typeface="Noto Sans JP"/>
              </a:rPr>
              <a:t>GCP</a:t>
            </a:r>
            <a:r>
              <a:rPr sz="1250" spc="40" dirty="0">
                <a:latin typeface="Noto Sans JP"/>
                <a:cs typeface="Noto Sans JP"/>
              </a:rPr>
              <a:t> </a:t>
            </a:r>
            <a:r>
              <a:rPr sz="1250" spc="-120" dirty="0">
                <a:latin typeface="Noto Sans JP"/>
                <a:cs typeface="Noto Sans JP"/>
              </a:rPr>
              <a:t>Secret</a:t>
            </a:r>
            <a:r>
              <a:rPr sz="1250" spc="40" dirty="0">
                <a:latin typeface="Noto Sans JP"/>
                <a:cs typeface="Noto Sans JP"/>
              </a:rPr>
              <a:t> </a:t>
            </a:r>
            <a:r>
              <a:rPr sz="1250" spc="-135" dirty="0">
                <a:latin typeface="Noto Sans JP"/>
                <a:cs typeface="Noto Sans JP"/>
              </a:rPr>
              <a:t>Manager</a:t>
            </a:r>
            <a:r>
              <a:rPr sz="1150" spc="-135" dirty="0">
                <a:latin typeface="Dotum"/>
                <a:cs typeface="Dotum"/>
              </a:rPr>
              <a:t>로</a:t>
            </a:r>
            <a:r>
              <a:rPr sz="1150" spc="-60" dirty="0">
                <a:latin typeface="Dotum"/>
                <a:cs typeface="Dotum"/>
              </a:rPr>
              <a:t> </a:t>
            </a:r>
            <a:r>
              <a:rPr sz="1250" spc="-110" dirty="0">
                <a:latin typeface="Noto Sans JP"/>
                <a:cs typeface="Noto Sans JP"/>
              </a:rPr>
              <a:t>API</a:t>
            </a:r>
            <a:r>
              <a:rPr sz="1250" spc="40" dirty="0">
                <a:latin typeface="Noto Sans JP"/>
                <a:cs typeface="Noto Sans JP"/>
              </a:rPr>
              <a:t> </a:t>
            </a:r>
            <a:r>
              <a:rPr sz="1150" spc="-190" dirty="0">
                <a:latin typeface="Dotum"/>
                <a:cs typeface="Dotum"/>
              </a:rPr>
              <a:t>키</a:t>
            </a:r>
            <a:r>
              <a:rPr sz="1150" spc="-6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중앙화</a:t>
            </a:r>
            <a:r>
              <a:rPr sz="1150" spc="-65" dirty="0">
                <a:latin typeface="Dotum"/>
                <a:cs typeface="Dotum"/>
              </a:rPr>
              <a:t> </a:t>
            </a:r>
            <a:r>
              <a:rPr sz="1150" spc="-50" dirty="0">
                <a:latin typeface="Dotum"/>
                <a:cs typeface="Dotum"/>
              </a:rPr>
              <a:t>관 리</a:t>
            </a:r>
            <a:endParaRPr sz="1150">
              <a:latin typeface="Dotum"/>
              <a:cs typeface="Dot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6424" y="3191204"/>
            <a:ext cx="4029710" cy="10922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02565" indent="-189865">
              <a:lnSpc>
                <a:spcPct val="100000"/>
              </a:lnSpc>
              <a:spcBef>
                <a:spcPts val="695"/>
              </a:spcBef>
              <a:buClr>
                <a:srgbClr val="4F37A6"/>
              </a:buClr>
              <a:buFont typeface="Arial"/>
              <a:buChar char="•"/>
              <a:tabLst>
                <a:tab pos="202565" algn="l"/>
              </a:tabLst>
            </a:pPr>
            <a:r>
              <a:rPr sz="1150" b="1" spc="-190" dirty="0">
                <a:latin typeface="Malgun Gothic"/>
                <a:cs typeface="Malgun Gothic"/>
              </a:rPr>
              <a:t>클라우드</a:t>
            </a:r>
            <a:r>
              <a:rPr sz="1150" b="1" spc="-90" dirty="0">
                <a:latin typeface="Malgun Gothic"/>
                <a:cs typeface="Malgun Gothic"/>
              </a:rPr>
              <a:t> </a:t>
            </a:r>
            <a:r>
              <a:rPr sz="1150" b="1" spc="-160" dirty="0">
                <a:latin typeface="Malgun Gothic"/>
                <a:cs typeface="Malgun Gothic"/>
              </a:rPr>
              <a:t>방화벽</a:t>
            </a:r>
            <a:r>
              <a:rPr sz="1250" spc="-160" dirty="0">
                <a:latin typeface="Noto Sans JP"/>
                <a:cs typeface="Noto Sans JP"/>
              </a:rPr>
              <a:t>:</a:t>
            </a:r>
            <a:r>
              <a:rPr sz="1250" spc="40" dirty="0">
                <a:latin typeface="Noto Sans JP"/>
                <a:cs typeface="Noto Sans JP"/>
              </a:rPr>
              <a:t> </a:t>
            </a:r>
            <a:r>
              <a:rPr sz="1250" spc="-155" dirty="0">
                <a:latin typeface="Noto Sans JP"/>
                <a:cs typeface="Noto Sans JP"/>
              </a:rPr>
              <a:t>AWS</a:t>
            </a:r>
            <a:r>
              <a:rPr sz="1250" spc="35" dirty="0">
                <a:latin typeface="Noto Sans JP"/>
                <a:cs typeface="Noto Sans JP"/>
              </a:rPr>
              <a:t> </a:t>
            </a:r>
            <a:r>
              <a:rPr sz="1250" spc="-100" dirty="0">
                <a:latin typeface="Noto Sans JP"/>
                <a:cs typeface="Noto Sans JP"/>
              </a:rPr>
              <a:t>Shield,</a:t>
            </a:r>
            <a:r>
              <a:rPr sz="1250" spc="40" dirty="0">
                <a:latin typeface="Noto Sans JP"/>
                <a:cs typeface="Noto Sans JP"/>
              </a:rPr>
              <a:t> </a:t>
            </a:r>
            <a:r>
              <a:rPr sz="1250" spc="-145" dirty="0">
                <a:latin typeface="Noto Sans JP"/>
                <a:cs typeface="Noto Sans JP"/>
              </a:rPr>
              <a:t>GCP</a:t>
            </a:r>
            <a:r>
              <a:rPr sz="1250" spc="40" dirty="0">
                <a:latin typeface="Noto Sans JP"/>
                <a:cs typeface="Noto Sans JP"/>
              </a:rPr>
              <a:t> </a:t>
            </a:r>
            <a:r>
              <a:rPr sz="1250" spc="-125" dirty="0">
                <a:latin typeface="Noto Sans JP"/>
                <a:cs typeface="Noto Sans JP"/>
              </a:rPr>
              <a:t>Cloud</a:t>
            </a:r>
            <a:r>
              <a:rPr sz="1250" spc="35" dirty="0">
                <a:latin typeface="Noto Sans JP"/>
                <a:cs typeface="Noto Sans JP"/>
              </a:rPr>
              <a:t> </a:t>
            </a:r>
            <a:r>
              <a:rPr sz="1250" spc="-140" dirty="0">
                <a:latin typeface="Noto Sans JP"/>
                <a:cs typeface="Noto Sans JP"/>
              </a:rPr>
              <a:t>Armor</a:t>
            </a:r>
            <a:r>
              <a:rPr sz="1150" spc="-140" dirty="0">
                <a:latin typeface="Dotum"/>
                <a:cs typeface="Dotum"/>
              </a:rPr>
              <a:t>로</a:t>
            </a:r>
            <a:r>
              <a:rPr sz="1150" spc="-6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공격</a:t>
            </a:r>
            <a:r>
              <a:rPr sz="1150" spc="-6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자동</a:t>
            </a:r>
            <a:r>
              <a:rPr sz="1150" spc="-70" dirty="0">
                <a:latin typeface="Dotum"/>
                <a:cs typeface="Dotum"/>
              </a:rPr>
              <a:t> </a:t>
            </a:r>
            <a:r>
              <a:rPr sz="1150" spc="-100" dirty="0">
                <a:latin typeface="Dotum"/>
                <a:cs typeface="Dotum"/>
              </a:rPr>
              <a:t>차단</a:t>
            </a:r>
            <a:endParaRPr sz="1150">
              <a:latin typeface="Dotum"/>
              <a:cs typeface="Dotum"/>
            </a:endParaRPr>
          </a:p>
          <a:p>
            <a:pPr marL="202565" indent="-189865">
              <a:lnSpc>
                <a:spcPct val="100000"/>
              </a:lnSpc>
              <a:spcBef>
                <a:spcPts val="600"/>
              </a:spcBef>
              <a:buClr>
                <a:srgbClr val="4F37A6"/>
              </a:buClr>
              <a:buFont typeface="Arial"/>
              <a:buChar char="•"/>
              <a:tabLst>
                <a:tab pos="202565" algn="l"/>
              </a:tabLst>
            </a:pPr>
            <a:r>
              <a:rPr sz="1150" b="1" spc="-65" dirty="0">
                <a:latin typeface="Noto Sans JP"/>
                <a:cs typeface="Noto Sans JP"/>
              </a:rPr>
              <a:t>WAF</a:t>
            </a:r>
            <a:r>
              <a:rPr sz="1150" b="1" spc="40" dirty="0">
                <a:latin typeface="Noto Sans JP"/>
                <a:cs typeface="Noto Sans JP"/>
              </a:rPr>
              <a:t> </a:t>
            </a:r>
            <a:r>
              <a:rPr sz="1150" b="1" spc="-150" dirty="0">
                <a:latin typeface="Malgun Gothic"/>
                <a:cs typeface="Malgun Gothic"/>
              </a:rPr>
              <a:t>규칙</a:t>
            </a:r>
            <a:r>
              <a:rPr sz="1250" spc="-150" dirty="0">
                <a:latin typeface="Noto Sans JP"/>
                <a:cs typeface="Noto Sans JP"/>
              </a:rPr>
              <a:t>:</a:t>
            </a:r>
            <a:r>
              <a:rPr sz="1250" spc="20" dirty="0">
                <a:latin typeface="Noto Sans JP"/>
                <a:cs typeface="Noto Sans JP"/>
              </a:rPr>
              <a:t> </a:t>
            </a:r>
            <a:r>
              <a:rPr sz="1150" spc="-190" dirty="0">
                <a:latin typeface="Dotum"/>
                <a:cs typeface="Dotum"/>
              </a:rPr>
              <a:t>악성</a:t>
            </a:r>
            <a:r>
              <a:rPr sz="1150" spc="-8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트래픽</a:t>
            </a:r>
            <a:r>
              <a:rPr sz="1150" spc="-8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패턴</a:t>
            </a:r>
            <a:r>
              <a:rPr sz="1150" spc="-8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식별</a:t>
            </a:r>
            <a:r>
              <a:rPr sz="1150" spc="-8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및</a:t>
            </a:r>
            <a:r>
              <a:rPr sz="1150" spc="-8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필터링</a:t>
            </a:r>
            <a:r>
              <a:rPr sz="1150" spc="-85" dirty="0">
                <a:latin typeface="Dotum"/>
                <a:cs typeface="Dotum"/>
              </a:rPr>
              <a:t> </a:t>
            </a:r>
            <a:r>
              <a:rPr sz="1150" spc="-25" dirty="0">
                <a:latin typeface="Dotum"/>
                <a:cs typeface="Dotum"/>
              </a:rPr>
              <a:t>자동화</a:t>
            </a:r>
            <a:endParaRPr sz="1150">
              <a:latin typeface="Dotum"/>
              <a:cs typeface="Dotum"/>
            </a:endParaRPr>
          </a:p>
          <a:p>
            <a:pPr marL="202565" indent="-189865">
              <a:lnSpc>
                <a:spcPct val="100000"/>
              </a:lnSpc>
              <a:spcBef>
                <a:spcPts val="600"/>
              </a:spcBef>
              <a:buClr>
                <a:srgbClr val="4F37A6"/>
              </a:buClr>
              <a:buFont typeface="Arial"/>
              <a:buChar char="•"/>
              <a:tabLst>
                <a:tab pos="202565" algn="l"/>
              </a:tabLst>
            </a:pPr>
            <a:r>
              <a:rPr sz="1150" b="1" spc="-190" dirty="0">
                <a:latin typeface="Malgun Gothic"/>
                <a:cs typeface="Malgun Gothic"/>
              </a:rPr>
              <a:t>자동</a:t>
            </a:r>
            <a:r>
              <a:rPr sz="1150" b="1" spc="-100" dirty="0">
                <a:latin typeface="Malgun Gothic"/>
                <a:cs typeface="Malgun Gothic"/>
              </a:rPr>
              <a:t> </a:t>
            </a:r>
            <a:r>
              <a:rPr sz="1150" b="1" spc="-165" dirty="0">
                <a:latin typeface="Malgun Gothic"/>
                <a:cs typeface="Malgun Gothic"/>
              </a:rPr>
              <a:t>스케일링</a:t>
            </a:r>
            <a:r>
              <a:rPr sz="1250" spc="-165" dirty="0">
                <a:latin typeface="Noto Sans JP"/>
                <a:cs typeface="Noto Sans JP"/>
              </a:rPr>
              <a:t>:</a:t>
            </a:r>
            <a:r>
              <a:rPr sz="1250" spc="25" dirty="0">
                <a:latin typeface="Noto Sans JP"/>
                <a:cs typeface="Noto Sans JP"/>
              </a:rPr>
              <a:t> </a:t>
            </a:r>
            <a:r>
              <a:rPr sz="1150" spc="-190" dirty="0">
                <a:latin typeface="Dotum"/>
                <a:cs typeface="Dotum"/>
              </a:rPr>
              <a:t>트래픽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급증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시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자원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자동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확장으로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가용성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25" dirty="0">
                <a:latin typeface="Dotum"/>
                <a:cs typeface="Dotum"/>
              </a:rPr>
              <a:t>보장</a:t>
            </a:r>
            <a:endParaRPr sz="1150">
              <a:latin typeface="Dotum"/>
              <a:cs typeface="Dotum"/>
            </a:endParaRPr>
          </a:p>
          <a:p>
            <a:pPr marL="202565" indent="-189865">
              <a:lnSpc>
                <a:spcPct val="100000"/>
              </a:lnSpc>
              <a:spcBef>
                <a:spcPts val="600"/>
              </a:spcBef>
              <a:buClr>
                <a:srgbClr val="4F37A6"/>
              </a:buClr>
              <a:buFont typeface="Arial"/>
              <a:buChar char="•"/>
              <a:tabLst>
                <a:tab pos="202565" algn="l"/>
              </a:tabLst>
            </a:pPr>
            <a:r>
              <a:rPr sz="1150" b="1" spc="-190" dirty="0">
                <a:latin typeface="Malgun Gothic"/>
                <a:cs typeface="Malgun Gothic"/>
              </a:rPr>
              <a:t>봇</a:t>
            </a:r>
            <a:r>
              <a:rPr sz="1150" b="1" spc="-90" dirty="0">
                <a:latin typeface="Malgun Gothic"/>
                <a:cs typeface="Malgun Gothic"/>
              </a:rPr>
              <a:t> </a:t>
            </a:r>
            <a:r>
              <a:rPr sz="1150" b="1" spc="-150" dirty="0">
                <a:latin typeface="Malgun Gothic"/>
                <a:cs typeface="Malgun Gothic"/>
              </a:rPr>
              <a:t>관리</a:t>
            </a:r>
            <a:r>
              <a:rPr sz="1250" spc="-150" dirty="0">
                <a:latin typeface="Noto Sans JP"/>
                <a:cs typeface="Noto Sans JP"/>
              </a:rPr>
              <a:t>:</a:t>
            </a:r>
            <a:r>
              <a:rPr sz="1250" spc="35" dirty="0">
                <a:latin typeface="Noto Sans JP"/>
                <a:cs typeface="Noto Sans JP"/>
              </a:rPr>
              <a:t> </a:t>
            </a:r>
            <a:r>
              <a:rPr sz="1250" spc="-135" dirty="0">
                <a:latin typeface="Noto Sans JP"/>
                <a:cs typeface="Noto Sans JP"/>
              </a:rPr>
              <a:t>reCAPTCHA,</a:t>
            </a:r>
            <a:r>
              <a:rPr sz="1250" spc="40" dirty="0">
                <a:latin typeface="Noto Sans JP"/>
                <a:cs typeface="Noto Sans JP"/>
              </a:rPr>
              <a:t> </a:t>
            </a:r>
            <a:r>
              <a:rPr sz="1150" spc="-190" dirty="0">
                <a:latin typeface="Dotum"/>
                <a:cs typeface="Dotum"/>
              </a:rPr>
              <a:t>행동</a:t>
            </a:r>
            <a:r>
              <a:rPr sz="1150" spc="-7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분석으로</a:t>
            </a:r>
            <a:r>
              <a:rPr sz="1150" spc="-7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악성</a:t>
            </a:r>
            <a:r>
              <a:rPr sz="1150" spc="-6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봇</a:t>
            </a:r>
            <a:r>
              <a:rPr sz="1150" spc="-70" dirty="0">
                <a:latin typeface="Dotum"/>
                <a:cs typeface="Dotum"/>
              </a:rPr>
              <a:t> </a:t>
            </a:r>
            <a:r>
              <a:rPr sz="1150" spc="-25" dirty="0">
                <a:latin typeface="Dotum"/>
                <a:cs typeface="Dotum"/>
              </a:rPr>
              <a:t>차단</a:t>
            </a:r>
            <a:endParaRPr sz="1150">
              <a:latin typeface="Dotum"/>
              <a:cs typeface="Dot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6424" y="5296229"/>
            <a:ext cx="3571240" cy="10922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02565" indent="-189865">
              <a:lnSpc>
                <a:spcPct val="100000"/>
              </a:lnSpc>
              <a:spcBef>
                <a:spcPts val="695"/>
              </a:spcBef>
              <a:buClr>
                <a:srgbClr val="4F37A6"/>
              </a:buClr>
              <a:buFont typeface="Arial"/>
              <a:buChar char="•"/>
              <a:tabLst>
                <a:tab pos="202565" algn="l"/>
              </a:tabLst>
            </a:pPr>
            <a:r>
              <a:rPr sz="1150" b="1" spc="-190" dirty="0">
                <a:latin typeface="Malgun Gothic"/>
                <a:cs typeface="Malgun Gothic"/>
              </a:rPr>
              <a:t>다중</a:t>
            </a:r>
            <a:r>
              <a:rPr sz="1150" b="1" spc="-100" dirty="0">
                <a:latin typeface="Malgun Gothic"/>
                <a:cs typeface="Malgun Gothic"/>
              </a:rPr>
              <a:t> </a:t>
            </a:r>
            <a:r>
              <a:rPr sz="1150" b="1" spc="-190" dirty="0">
                <a:latin typeface="Malgun Gothic"/>
                <a:cs typeface="Malgun Gothic"/>
              </a:rPr>
              <a:t>리전</a:t>
            </a:r>
            <a:r>
              <a:rPr sz="1150" b="1" spc="-95" dirty="0">
                <a:latin typeface="Malgun Gothic"/>
                <a:cs typeface="Malgun Gothic"/>
              </a:rPr>
              <a:t> </a:t>
            </a:r>
            <a:r>
              <a:rPr sz="1150" b="1" spc="-150" dirty="0">
                <a:latin typeface="Malgun Gothic"/>
                <a:cs typeface="Malgun Gothic"/>
              </a:rPr>
              <a:t>배포</a:t>
            </a:r>
            <a:r>
              <a:rPr sz="1250" spc="-150" dirty="0">
                <a:latin typeface="Noto Sans JP"/>
                <a:cs typeface="Noto Sans JP"/>
              </a:rPr>
              <a:t>:</a:t>
            </a:r>
            <a:r>
              <a:rPr sz="1250" spc="25" dirty="0">
                <a:latin typeface="Noto Sans JP"/>
                <a:cs typeface="Noto Sans JP"/>
              </a:rPr>
              <a:t> </a:t>
            </a:r>
            <a:r>
              <a:rPr sz="1150" spc="-190" dirty="0">
                <a:latin typeface="Dotum"/>
                <a:cs typeface="Dotum"/>
              </a:rPr>
              <a:t>지역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장애에도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서비스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가용성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25" dirty="0">
                <a:latin typeface="Dotum"/>
                <a:cs typeface="Dotum"/>
              </a:rPr>
              <a:t>유지</a:t>
            </a:r>
            <a:endParaRPr sz="1150">
              <a:latin typeface="Dotum"/>
              <a:cs typeface="Dotum"/>
            </a:endParaRPr>
          </a:p>
          <a:p>
            <a:pPr marL="202565" indent="-189865">
              <a:lnSpc>
                <a:spcPct val="100000"/>
              </a:lnSpc>
              <a:spcBef>
                <a:spcPts val="600"/>
              </a:spcBef>
              <a:buClr>
                <a:srgbClr val="4F37A6"/>
              </a:buClr>
              <a:buFont typeface="Arial"/>
              <a:buChar char="•"/>
              <a:tabLst>
                <a:tab pos="202565" algn="l"/>
              </a:tabLst>
            </a:pPr>
            <a:r>
              <a:rPr sz="1150" b="1" spc="-190" dirty="0">
                <a:latin typeface="Malgun Gothic"/>
                <a:cs typeface="Malgun Gothic"/>
              </a:rPr>
              <a:t>가용영역</a:t>
            </a:r>
            <a:r>
              <a:rPr sz="1150" b="1" spc="-100" dirty="0">
                <a:latin typeface="Malgun Gothic"/>
                <a:cs typeface="Malgun Gothic"/>
              </a:rPr>
              <a:t> </a:t>
            </a:r>
            <a:r>
              <a:rPr sz="1150" b="1" spc="-150" dirty="0">
                <a:latin typeface="Malgun Gothic"/>
                <a:cs typeface="Malgun Gothic"/>
              </a:rPr>
              <a:t>분산</a:t>
            </a:r>
            <a:r>
              <a:rPr sz="1250" spc="-150" dirty="0">
                <a:latin typeface="Noto Sans JP"/>
                <a:cs typeface="Noto Sans JP"/>
              </a:rPr>
              <a:t>:</a:t>
            </a:r>
            <a:r>
              <a:rPr sz="1250" spc="30" dirty="0">
                <a:latin typeface="Noto Sans JP"/>
                <a:cs typeface="Noto Sans JP"/>
              </a:rPr>
              <a:t> </a:t>
            </a:r>
            <a:r>
              <a:rPr sz="1150" spc="-190" dirty="0">
                <a:latin typeface="Dotum"/>
                <a:cs typeface="Dotum"/>
              </a:rPr>
              <a:t>단일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250" spc="-150" dirty="0">
                <a:latin typeface="Noto Sans JP"/>
                <a:cs typeface="Noto Sans JP"/>
              </a:rPr>
              <a:t>DC</a:t>
            </a:r>
            <a:r>
              <a:rPr sz="1250" spc="30" dirty="0">
                <a:latin typeface="Noto Sans JP"/>
                <a:cs typeface="Noto Sans JP"/>
              </a:rPr>
              <a:t> </a:t>
            </a:r>
            <a:r>
              <a:rPr sz="1150" spc="-190" dirty="0">
                <a:latin typeface="Dotum"/>
                <a:cs typeface="Dotum"/>
              </a:rPr>
              <a:t>장애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발생해도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서비스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25" dirty="0">
                <a:latin typeface="Dotum"/>
                <a:cs typeface="Dotum"/>
              </a:rPr>
              <a:t>지속</a:t>
            </a:r>
            <a:endParaRPr sz="1150">
              <a:latin typeface="Dotum"/>
              <a:cs typeface="Dotum"/>
            </a:endParaRPr>
          </a:p>
          <a:p>
            <a:pPr marL="202565" indent="-189865">
              <a:lnSpc>
                <a:spcPct val="100000"/>
              </a:lnSpc>
              <a:spcBef>
                <a:spcPts val="600"/>
              </a:spcBef>
              <a:buClr>
                <a:srgbClr val="4F37A6"/>
              </a:buClr>
              <a:buFont typeface="Arial"/>
              <a:buChar char="•"/>
              <a:tabLst>
                <a:tab pos="202565" algn="l"/>
              </a:tabLst>
            </a:pPr>
            <a:r>
              <a:rPr sz="1150" b="1" spc="-190" dirty="0">
                <a:latin typeface="Malgun Gothic"/>
                <a:cs typeface="Malgun Gothic"/>
              </a:rPr>
              <a:t>데이터</a:t>
            </a:r>
            <a:r>
              <a:rPr sz="1150" b="1" spc="-105" dirty="0">
                <a:latin typeface="Malgun Gothic"/>
                <a:cs typeface="Malgun Gothic"/>
              </a:rPr>
              <a:t> </a:t>
            </a:r>
            <a:r>
              <a:rPr sz="1150" b="1" spc="-150" dirty="0">
                <a:latin typeface="Malgun Gothic"/>
                <a:cs typeface="Malgun Gothic"/>
              </a:rPr>
              <a:t>복제</a:t>
            </a:r>
            <a:r>
              <a:rPr sz="1250" spc="-150" dirty="0">
                <a:latin typeface="Noto Sans JP"/>
                <a:cs typeface="Noto Sans JP"/>
              </a:rPr>
              <a:t>:</a:t>
            </a:r>
            <a:r>
              <a:rPr sz="1250" spc="25" dirty="0">
                <a:latin typeface="Noto Sans JP"/>
                <a:cs typeface="Noto Sans JP"/>
              </a:rPr>
              <a:t> </a:t>
            </a:r>
            <a:r>
              <a:rPr sz="1150" spc="-190" dirty="0">
                <a:latin typeface="Dotum"/>
                <a:cs typeface="Dotum"/>
              </a:rPr>
              <a:t>리전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간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자동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데이터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복제로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재해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복구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계획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50" dirty="0">
                <a:latin typeface="Dotum"/>
                <a:cs typeface="Dotum"/>
              </a:rPr>
              <a:t>구현</a:t>
            </a:r>
            <a:endParaRPr sz="1150">
              <a:latin typeface="Dotum"/>
              <a:cs typeface="Dotum"/>
            </a:endParaRPr>
          </a:p>
          <a:p>
            <a:pPr marL="202565" indent="-189865">
              <a:lnSpc>
                <a:spcPct val="100000"/>
              </a:lnSpc>
              <a:spcBef>
                <a:spcPts val="600"/>
              </a:spcBef>
              <a:buClr>
                <a:srgbClr val="4F37A6"/>
              </a:buClr>
              <a:buFont typeface="Arial"/>
              <a:buChar char="•"/>
              <a:tabLst>
                <a:tab pos="202565" algn="l"/>
              </a:tabLst>
            </a:pPr>
            <a:r>
              <a:rPr sz="1150" b="1" spc="-190" dirty="0">
                <a:latin typeface="Malgun Gothic"/>
                <a:cs typeface="Malgun Gothic"/>
              </a:rPr>
              <a:t>글로벌</a:t>
            </a:r>
            <a:r>
              <a:rPr sz="1150" b="1" spc="-95" dirty="0">
                <a:latin typeface="Malgun Gothic"/>
                <a:cs typeface="Malgun Gothic"/>
              </a:rPr>
              <a:t> </a:t>
            </a:r>
            <a:r>
              <a:rPr sz="1150" b="1" spc="-150" dirty="0">
                <a:latin typeface="Malgun Gothic"/>
                <a:cs typeface="Malgun Gothic"/>
              </a:rPr>
              <a:t>엣지</a:t>
            </a:r>
            <a:r>
              <a:rPr sz="1250" spc="-150" dirty="0">
                <a:latin typeface="Noto Sans JP"/>
                <a:cs typeface="Noto Sans JP"/>
              </a:rPr>
              <a:t>:</a:t>
            </a:r>
            <a:r>
              <a:rPr sz="1250" spc="30" dirty="0">
                <a:latin typeface="Noto Sans JP"/>
                <a:cs typeface="Noto Sans JP"/>
              </a:rPr>
              <a:t> </a:t>
            </a:r>
            <a:r>
              <a:rPr sz="1250" spc="-155" dirty="0">
                <a:latin typeface="Noto Sans JP"/>
                <a:cs typeface="Noto Sans JP"/>
              </a:rPr>
              <a:t>CDN</a:t>
            </a:r>
            <a:r>
              <a:rPr sz="1250" spc="30" dirty="0">
                <a:latin typeface="Noto Sans JP"/>
                <a:cs typeface="Noto Sans JP"/>
              </a:rPr>
              <a:t> </a:t>
            </a:r>
            <a:r>
              <a:rPr sz="1150" spc="-190" dirty="0">
                <a:latin typeface="Dotum"/>
                <a:cs typeface="Dotum"/>
              </a:rPr>
              <a:t>활용으로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성능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향상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및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250" spc="-145" dirty="0">
                <a:latin typeface="Noto Sans JP"/>
                <a:cs typeface="Noto Sans JP"/>
              </a:rPr>
              <a:t>DDoS</a:t>
            </a:r>
            <a:r>
              <a:rPr sz="1250" spc="35" dirty="0">
                <a:latin typeface="Noto Sans JP"/>
                <a:cs typeface="Noto Sans JP"/>
              </a:rPr>
              <a:t> </a:t>
            </a:r>
            <a:r>
              <a:rPr sz="1150" spc="-190" dirty="0">
                <a:latin typeface="Dotum"/>
                <a:cs typeface="Dotum"/>
              </a:rPr>
              <a:t>방어력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25" dirty="0">
                <a:latin typeface="Dotum"/>
                <a:cs typeface="Dotum"/>
              </a:rPr>
              <a:t>강화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1030173"/>
            <a:ext cx="5478780" cy="17214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545"/>
              </a:spcBef>
              <a:tabLst>
                <a:tab pos="2120265" algn="l"/>
              </a:tabLst>
            </a:pPr>
            <a:r>
              <a:rPr sz="5400" b="1" dirty="0">
                <a:latin typeface="Liberation Sans"/>
                <a:cs typeface="Liberation Sans"/>
              </a:rPr>
              <a:t>Q&amp;A</a:t>
            </a:r>
            <a:r>
              <a:rPr sz="5400" b="1" spc="-340" dirty="0">
                <a:latin typeface="Liberation Sans"/>
                <a:cs typeface="Liberation Sans"/>
              </a:rPr>
              <a:t> </a:t>
            </a:r>
            <a:r>
              <a:rPr sz="5400" b="1" spc="-50" dirty="0">
                <a:latin typeface="Liberation Sans"/>
                <a:cs typeface="Liberation Sans"/>
              </a:rPr>
              <a:t>-</a:t>
            </a:r>
            <a:r>
              <a:rPr sz="5400" b="1" dirty="0">
                <a:latin typeface="Liberation Sans"/>
                <a:cs typeface="Liberation Sans"/>
              </a:rPr>
              <a:t>	</a:t>
            </a:r>
            <a:r>
              <a:rPr spc="-1230" dirty="0"/>
              <a:t>클라우드</a:t>
            </a:r>
            <a:r>
              <a:rPr spc="-555" dirty="0"/>
              <a:t> </a:t>
            </a:r>
            <a:r>
              <a:rPr spc="-1280" dirty="0"/>
              <a:t>도 </a:t>
            </a:r>
            <a:r>
              <a:rPr spc="-1230" dirty="0"/>
              <a:t>입의</a:t>
            </a:r>
            <a:r>
              <a:rPr spc="-555" dirty="0"/>
              <a:t> </a:t>
            </a:r>
            <a:r>
              <a:rPr spc="-1230" dirty="0"/>
              <a:t>모든</a:t>
            </a:r>
            <a:r>
              <a:rPr spc="-555" dirty="0"/>
              <a:t> </a:t>
            </a:r>
            <a:r>
              <a:rPr spc="-1255" dirty="0"/>
              <a:t>궁금증</a:t>
            </a:r>
            <a:endParaRPr sz="5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800" y="3009258"/>
            <a:ext cx="5546090" cy="349694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5"/>
              </a:spcBef>
            </a:pP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Q.</a:t>
            </a:r>
            <a:r>
              <a:rPr sz="1200" b="1" spc="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스타트업에게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가장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적합한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클라우드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서비스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모델은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4F37A6"/>
                </a:solidFill>
                <a:latin typeface="Dotum"/>
                <a:cs typeface="Dotum"/>
              </a:rPr>
              <a:t>무엇인가요</a:t>
            </a:r>
            <a:r>
              <a:rPr sz="1200" b="1" spc="-10" dirty="0">
                <a:solidFill>
                  <a:srgbClr val="4F37A6"/>
                </a:solidFill>
                <a:latin typeface="Liberation Sans"/>
                <a:cs typeface="Liberation Sans"/>
              </a:rPr>
              <a:t>?</a:t>
            </a:r>
            <a:endParaRPr sz="1200">
              <a:latin typeface="Liberation Sans"/>
              <a:cs typeface="Liberation Sans"/>
            </a:endParaRPr>
          </a:p>
          <a:p>
            <a:pPr marL="59690" marR="6985" algn="just">
              <a:lnSpc>
                <a:spcPct val="111100"/>
              </a:lnSpc>
              <a:spcBef>
                <a:spcPts val="600"/>
              </a:spcBef>
            </a:pPr>
            <a:r>
              <a:rPr sz="1200" dirty="0">
                <a:latin typeface="Liberation Sans"/>
                <a:cs typeface="Liberation Sans"/>
              </a:rPr>
              <a:t>A.</a:t>
            </a:r>
            <a:r>
              <a:rPr sz="1200" spc="-85" dirty="0">
                <a:latin typeface="Liberation Sans"/>
                <a:cs typeface="Liberation Sans"/>
              </a:rPr>
              <a:t> </a:t>
            </a:r>
            <a:r>
              <a:rPr sz="1350" spc="-530" dirty="0">
                <a:latin typeface="Dotum"/>
                <a:cs typeface="Dotum"/>
              </a:rPr>
              <a:t>초기</a:t>
            </a:r>
            <a:r>
              <a:rPr sz="1350" spc="415" dirty="0">
                <a:latin typeface="Dotum"/>
                <a:cs typeface="Dotum"/>
              </a:rPr>
              <a:t> </a:t>
            </a:r>
            <a:r>
              <a:rPr sz="1350" spc="-330" dirty="0">
                <a:latin typeface="Dotum"/>
                <a:cs typeface="Dotum"/>
              </a:rPr>
              <a:t>스타트업은</a:t>
            </a:r>
            <a:r>
              <a:rPr sz="1350" spc="220" dirty="0">
                <a:latin typeface="Dotum"/>
                <a:cs typeface="Dotum"/>
              </a:rPr>
              <a:t> </a:t>
            </a:r>
            <a:r>
              <a:rPr sz="1200" b="1" spc="-70" dirty="0">
                <a:solidFill>
                  <a:srgbClr val="4F37A6"/>
                </a:solidFill>
                <a:latin typeface="Liberation Sans"/>
                <a:cs typeface="Liberation Sans"/>
              </a:rPr>
              <a:t>PaaS</a:t>
            </a:r>
            <a:r>
              <a:rPr sz="1350" spc="-70" dirty="0">
                <a:latin typeface="Dotum"/>
                <a:cs typeface="Dotum"/>
              </a:rPr>
              <a:t>로</a:t>
            </a:r>
            <a:r>
              <a:rPr sz="1350" spc="-45" dirty="0">
                <a:latin typeface="Dotum"/>
                <a:cs typeface="Dotum"/>
              </a:rPr>
              <a:t> </a:t>
            </a:r>
            <a:r>
              <a:rPr sz="1350" spc="-345" dirty="0">
                <a:latin typeface="Dotum"/>
                <a:cs typeface="Dotum"/>
              </a:rPr>
              <a:t>시작하여</a:t>
            </a:r>
            <a:r>
              <a:rPr sz="1350" spc="235" dirty="0">
                <a:latin typeface="Dotum"/>
                <a:cs typeface="Dotum"/>
              </a:rPr>
              <a:t> </a:t>
            </a:r>
            <a:r>
              <a:rPr sz="1350" spc="-530" dirty="0">
                <a:latin typeface="Dotum"/>
                <a:cs typeface="Dotum"/>
              </a:rPr>
              <a:t>개발</a:t>
            </a:r>
            <a:r>
              <a:rPr sz="1350" spc="415" dirty="0">
                <a:latin typeface="Dotum"/>
                <a:cs typeface="Dotum"/>
              </a:rPr>
              <a:t> </a:t>
            </a:r>
            <a:r>
              <a:rPr sz="1350" spc="-390" dirty="0">
                <a:latin typeface="Dotum"/>
                <a:cs typeface="Dotum"/>
              </a:rPr>
              <a:t>속도를</a:t>
            </a:r>
            <a:r>
              <a:rPr sz="1350" spc="280" dirty="0">
                <a:latin typeface="Dotum"/>
                <a:cs typeface="Dotum"/>
              </a:rPr>
              <a:t> </a:t>
            </a:r>
            <a:r>
              <a:rPr sz="1350" spc="-235" dirty="0">
                <a:latin typeface="Dotum"/>
                <a:cs typeface="Dotum"/>
              </a:rPr>
              <a:t>높이고</a:t>
            </a:r>
            <a:r>
              <a:rPr sz="1200" spc="-235" dirty="0">
                <a:latin typeface="Liberation Sans"/>
                <a:cs typeface="Liberation Sans"/>
              </a:rPr>
              <a:t>,</a:t>
            </a:r>
            <a:r>
              <a:rPr sz="1200" spc="150" dirty="0">
                <a:latin typeface="Liberation Sans"/>
                <a:cs typeface="Liberation Sans"/>
              </a:rPr>
              <a:t> </a:t>
            </a:r>
            <a:r>
              <a:rPr sz="1350" spc="-530" dirty="0">
                <a:latin typeface="Dotum"/>
                <a:cs typeface="Dotum"/>
              </a:rPr>
              <a:t>성장</a:t>
            </a:r>
            <a:r>
              <a:rPr sz="1350" spc="415" dirty="0">
                <a:latin typeface="Dotum"/>
                <a:cs typeface="Dotum"/>
              </a:rPr>
              <a:t> </a:t>
            </a:r>
            <a:r>
              <a:rPr sz="1350" spc="-390" dirty="0">
                <a:latin typeface="Dotum"/>
                <a:cs typeface="Dotum"/>
              </a:rPr>
              <a:t>단계에</a:t>
            </a:r>
            <a:r>
              <a:rPr sz="1350" spc="280" dirty="0">
                <a:latin typeface="Dotum"/>
                <a:cs typeface="Dotum"/>
              </a:rPr>
              <a:t> </a:t>
            </a:r>
            <a:r>
              <a:rPr sz="1350" spc="-530" dirty="0">
                <a:latin typeface="Dotum"/>
                <a:cs typeface="Dotum"/>
              </a:rPr>
              <a:t>따라</a:t>
            </a:r>
            <a:r>
              <a:rPr sz="1350" spc="415" dirty="0">
                <a:latin typeface="Dotum"/>
                <a:cs typeface="Dotum"/>
              </a:rPr>
              <a:t> </a:t>
            </a:r>
            <a:r>
              <a:rPr sz="1200" b="1" spc="-70" dirty="0">
                <a:solidFill>
                  <a:srgbClr val="4F37A6"/>
                </a:solidFill>
                <a:latin typeface="Liberation Sans"/>
                <a:cs typeface="Liberation Sans"/>
              </a:rPr>
              <a:t>IaaS</a:t>
            </a:r>
            <a:r>
              <a:rPr sz="1350" spc="-70" dirty="0">
                <a:latin typeface="Dotum"/>
                <a:cs typeface="Dotum"/>
              </a:rPr>
              <a:t>를</a:t>
            </a:r>
            <a:r>
              <a:rPr sz="1350" spc="150" dirty="0">
                <a:latin typeface="Dotum"/>
                <a:cs typeface="Dotum"/>
              </a:rPr>
              <a:t> </a:t>
            </a:r>
            <a:r>
              <a:rPr sz="1350" spc="-310" dirty="0">
                <a:latin typeface="Dotum"/>
                <a:cs typeface="Dotum"/>
              </a:rPr>
              <a:t>혼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390" dirty="0">
                <a:latin typeface="Dotum"/>
                <a:cs typeface="Dotum"/>
              </a:rPr>
              <a:t>합하는</a:t>
            </a:r>
            <a:r>
              <a:rPr sz="1350" spc="275" dirty="0">
                <a:latin typeface="Dotum"/>
                <a:cs typeface="Dotum"/>
              </a:rPr>
              <a:t> </a:t>
            </a:r>
            <a:r>
              <a:rPr sz="1350" spc="-330" dirty="0">
                <a:latin typeface="Dotum"/>
                <a:cs typeface="Dotum"/>
              </a:rPr>
              <a:t>하이브리드</a:t>
            </a:r>
            <a:r>
              <a:rPr sz="1350" spc="220" dirty="0">
                <a:latin typeface="Dotum"/>
                <a:cs typeface="Dotum"/>
              </a:rPr>
              <a:t> </a:t>
            </a:r>
            <a:r>
              <a:rPr sz="1350" spc="-390" dirty="0">
                <a:latin typeface="Dotum"/>
                <a:cs typeface="Dotum"/>
              </a:rPr>
              <a:t>접근이</a:t>
            </a:r>
            <a:r>
              <a:rPr sz="1350" spc="275" dirty="0">
                <a:latin typeface="Dotum"/>
                <a:cs typeface="Dotum"/>
              </a:rPr>
              <a:t> </a:t>
            </a:r>
            <a:r>
              <a:rPr sz="1350" spc="-245" dirty="0">
                <a:latin typeface="Dotum"/>
                <a:cs typeface="Dotum"/>
              </a:rPr>
              <a:t>효과적입니다</a:t>
            </a:r>
            <a:r>
              <a:rPr sz="1200" spc="-245" dirty="0">
                <a:latin typeface="Liberation Sans"/>
                <a:cs typeface="Liberation Sans"/>
              </a:rPr>
              <a:t>.</a:t>
            </a:r>
            <a:r>
              <a:rPr sz="1200" spc="160" dirty="0">
                <a:latin typeface="Liberation Sans"/>
                <a:cs typeface="Liberation Sans"/>
              </a:rPr>
              <a:t> </a:t>
            </a:r>
            <a:r>
              <a:rPr sz="1350" spc="-530" dirty="0">
                <a:latin typeface="Dotum"/>
                <a:cs typeface="Dotum"/>
              </a:rPr>
              <a:t>제품</a:t>
            </a:r>
            <a:r>
              <a:rPr sz="1350" spc="420" dirty="0">
                <a:latin typeface="Dotum"/>
                <a:cs typeface="Dotum"/>
              </a:rPr>
              <a:t> </a:t>
            </a:r>
            <a:r>
              <a:rPr sz="1350" spc="-530" dirty="0">
                <a:latin typeface="Dotum"/>
                <a:cs typeface="Dotum"/>
              </a:rPr>
              <a:t>검증</a:t>
            </a:r>
            <a:r>
              <a:rPr sz="1350" spc="415" dirty="0">
                <a:latin typeface="Dotum"/>
                <a:cs typeface="Dotum"/>
              </a:rPr>
              <a:t> </a:t>
            </a:r>
            <a:r>
              <a:rPr sz="1350" spc="-330" dirty="0">
                <a:latin typeface="Dotum"/>
                <a:cs typeface="Dotum"/>
              </a:rPr>
              <a:t>단계에서는</a:t>
            </a:r>
            <a:r>
              <a:rPr sz="1350" spc="275" dirty="0">
                <a:latin typeface="Dotum"/>
                <a:cs typeface="Dotum"/>
              </a:rPr>
              <a:t> </a:t>
            </a:r>
            <a:r>
              <a:rPr sz="1350" spc="-330" dirty="0">
                <a:latin typeface="Dotum"/>
                <a:cs typeface="Dotum"/>
              </a:rPr>
              <a:t>서버리스로</a:t>
            </a:r>
            <a:r>
              <a:rPr sz="1350" spc="295" dirty="0">
                <a:latin typeface="Dotum"/>
                <a:cs typeface="Dotum"/>
              </a:rPr>
              <a:t> </a:t>
            </a:r>
            <a:r>
              <a:rPr sz="1350" spc="-530" dirty="0">
                <a:latin typeface="Dotum"/>
                <a:cs typeface="Dotum"/>
              </a:rPr>
              <a:t>비용</a:t>
            </a:r>
            <a:r>
              <a:rPr sz="1350" spc="415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효율성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을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높일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수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0" dirty="0">
                <a:latin typeface="Dotum"/>
                <a:cs typeface="Dotum"/>
              </a:rPr>
              <a:t>있습니다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Q.</a:t>
            </a:r>
            <a:r>
              <a:rPr sz="1200" b="1" spc="-4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b="1" spc="-95" dirty="0">
                <a:solidFill>
                  <a:srgbClr val="4F37A6"/>
                </a:solidFill>
                <a:latin typeface="Liberation Sans"/>
                <a:cs typeface="Liberation Sans"/>
              </a:rPr>
              <a:t>AWS</a:t>
            </a:r>
            <a:r>
              <a:rPr sz="1350" spc="-95" dirty="0">
                <a:solidFill>
                  <a:srgbClr val="4F37A6"/>
                </a:solidFill>
                <a:latin typeface="Dotum"/>
                <a:cs typeface="Dotum"/>
              </a:rPr>
              <a:t>와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GCP</a:t>
            </a:r>
            <a:r>
              <a:rPr sz="1200" b="1" spc="-1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중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어떤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클라우드를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선택해야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0" dirty="0">
                <a:solidFill>
                  <a:srgbClr val="4F37A6"/>
                </a:solidFill>
                <a:latin typeface="Dotum"/>
                <a:cs typeface="Dotum"/>
              </a:rPr>
              <a:t>할까요</a:t>
            </a:r>
            <a:r>
              <a:rPr sz="1200" b="1" spc="-20" dirty="0">
                <a:solidFill>
                  <a:srgbClr val="4F37A6"/>
                </a:solidFill>
                <a:latin typeface="Liberation Sans"/>
                <a:cs typeface="Liberation Sans"/>
              </a:rPr>
              <a:t>?</a:t>
            </a:r>
            <a:endParaRPr sz="1200">
              <a:latin typeface="Liberation Sans"/>
              <a:cs typeface="Liberation Sans"/>
            </a:endParaRPr>
          </a:p>
          <a:p>
            <a:pPr marL="59690" marR="5080">
              <a:lnSpc>
                <a:spcPct val="111100"/>
              </a:lnSpc>
              <a:spcBef>
                <a:spcPts val="600"/>
              </a:spcBef>
            </a:pPr>
            <a:r>
              <a:rPr sz="1200" dirty="0">
                <a:latin typeface="Liberation Sans"/>
                <a:cs typeface="Liberation Sans"/>
              </a:rPr>
              <a:t>A.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기술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180" dirty="0">
                <a:latin typeface="Dotum"/>
                <a:cs typeface="Dotum"/>
              </a:rPr>
              <a:t>스택</a:t>
            </a:r>
            <a:r>
              <a:rPr sz="1200" spc="-180" dirty="0">
                <a:latin typeface="Liberation Sans"/>
                <a:cs typeface="Liberation Sans"/>
              </a:rPr>
              <a:t>,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180" dirty="0">
                <a:latin typeface="Dotum"/>
                <a:cs typeface="Dotum"/>
              </a:rPr>
              <a:t>예산</a:t>
            </a:r>
            <a:r>
              <a:rPr sz="1200" spc="-180" dirty="0">
                <a:latin typeface="Liberation Sans"/>
                <a:cs typeface="Liberation Sans"/>
              </a:rPr>
              <a:t>,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필요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서비스에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따라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15" dirty="0">
                <a:latin typeface="Dotum"/>
                <a:cs typeface="Dotum"/>
              </a:rPr>
              <a:t>다릅니다</a:t>
            </a:r>
            <a:r>
              <a:rPr sz="1200" spc="-215" dirty="0">
                <a:latin typeface="Liberation Sans"/>
                <a:cs typeface="Liberation Sans"/>
              </a:rPr>
              <a:t>.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200" b="1" spc="-95" dirty="0">
                <a:solidFill>
                  <a:srgbClr val="4F37A6"/>
                </a:solidFill>
                <a:latin typeface="Liberation Sans"/>
                <a:cs typeface="Liberation Sans"/>
              </a:rPr>
              <a:t>AWS</a:t>
            </a:r>
            <a:r>
              <a:rPr sz="1350" spc="-95" dirty="0">
                <a:latin typeface="Dotum"/>
                <a:cs typeface="Dotum"/>
              </a:rPr>
              <a:t>는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서비스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다양성과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성숙도가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310" dirty="0">
                <a:latin typeface="Dotum"/>
                <a:cs typeface="Dotum"/>
              </a:rPr>
              <a:t>높</a:t>
            </a:r>
            <a:r>
              <a:rPr sz="1350" spc="-140" dirty="0">
                <a:latin typeface="Dotum"/>
                <a:cs typeface="Dotum"/>
              </a:rPr>
              <a:t> 고</a:t>
            </a:r>
            <a:r>
              <a:rPr sz="1200" spc="-140" dirty="0">
                <a:latin typeface="Liberation Sans"/>
                <a:cs typeface="Liberation Sans"/>
              </a:rPr>
              <a:t>,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200" b="1" spc="-70" dirty="0">
                <a:solidFill>
                  <a:srgbClr val="4F37A6"/>
                </a:solidFill>
                <a:latin typeface="Liberation Sans"/>
                <a:cs typeface="Liberation Sans"/>
              </a:rPr>
              <a:t>GCP</a:t>
            </a:r>
            <a:r>
              <a:rPr sz="1350" spc="-70" dirty="0">
                <a:latin typeface="Dotum"/>
                <a:cs typeface="Dotum"/>
              </a:rPr>
              <a:t>는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데이터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분석과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ML</a:t>
            </a:r>
            <a:r>
              <a:rPr sz="1200" spc="-3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서비스가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20" dirty="0">
                <a:latin typeface="Dotum"/>
                <a:cs typeface="Dotum"/>
              </a:rPr>
              <a:t>강점입니다</a:t>
            </a:r>
            <a:r>
              <a:rPr sz="1200" spc="-220" dirty="0">
                <a:latin typeface="Liberation Sans"/>
                <a:cs typeface="Liberation Sans"/>
              </a:rPr>
              <a:t>.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멀티클라우드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전략도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고려해볼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310" dirty="0">
                <a:latin typeface="Dotum"/>
                <a:cs typeface="Dotum"/>
              </a:rPr>
              <a:t>수</a:t>
            </a:r>
            <a:r>
              <a:rPr sz="1350" spc="-10" dirty="0">
                <a:latin typeface="Dotum"/>
                <a:cs typeface="Dotum"/>
              </a:rPr>
              <a:t> 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Q.</a:t>
            </a:r>
            <a:r>
              <a:rPr sz="1200" b="1" spc="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클라우드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비용을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효과적으로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관리하는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0" dirty="0">
                <a:solidFill>
                  <a:srgbClr val="4F37A6"/>
                </a:solidFill>
                <a:latin typeface="Dotum"/>
                <a:cs typeface="Dotum"/>
              </a:rPr>
              <a:t>방법은</a:t>
            </a:r>
            <a:r>
              <a:rPr sz="1200" b="1" spc="-20" dirty="0">
                <a:solidFill>
                  <a:srgbClr val="4F37A6"/>
                </a:solidFill>
                <a:latin typeface="Liberation Sans"/>
                <a:cs typeface="Liberation Sans"/>
              </a:rPr>
              <a:t>?</a:t>
            </a:r>
            <a:endParaRPr sz="1200">
              <a:latin typeface="Liberation Sans"/>
              <a:cs typeface="Liberation Sans"/>
            </a:endParaRPr>
          </a:p>
          <a:p>
            <a:pPr marL="59690" marR="67310">
              <a:lnSpc>
                <a:spcPct val="111100"/>
              </a:lnSpc>
              <a:spcBef>
                <a:spcPts val="600"/>
              </a:spcBef>
            </a:pPr>
            <a:r>
              <a:rPr sz="1200" dirty="0">
                <a:latin typeface="Liberation Sans"/>
                <a:cs typeface="Liberation Sans"/>
              </a:rPr>
              <a:t>A.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예산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알림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180" dirty="0">
                <a:latin typeface="Dotum"/>
                <a:cs typeface="Dotum"/>
              </a:rPr>
              <a:t>설정</a:t>
            </a:r>
            <a:r>
              <a:rPr sz="1200" spc="-180" dirty="0">
                <a:latin typeface="Liberation Sans"/>
                <a:cs typeface="Liberation Sans"/>
              </a:rPr>
              <a:t>,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태그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기반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비용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180" dirty="0">
                <a:latin typeface="Dotum"/>
                <a:cs typeface="Dotum"/>
              </a:rPr>
              <a:t>추적</a:t>
            </a:r>
            <a:r>
              <a:rPr sz="1200" spc="-180" dirty="0">
                <a:latin typeface="Liberation Sans"/>
                <a:cs typeface="Liberation Sans"/>
              </a:rPr>
              <a:t>,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자동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15" dirty="0">
                <a:latin typeface="Dotum"/>
                <a:cs typeface="Dotum"/>
              </a:rPr>
              <a:t>스케일링</a:t>
            </a:r>
            <a:r>
              <a:rPr sz="1200" spc="-215" dirty="0">
                <a:latin typeface="Liberation Sans"/>
                <a:cs typeface="Liberation Sans"/>
              </a:rPr>
              <a:t>,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비용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최적화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105" dirty="0">
                <a:latin typeface="Dotum"/>
                <a:cs typeface="Dotum"/>
              </a:rPr>
              <a:t>도구</a:t>
            </a:r>
            <a:r>
              <a:rPr sz="1200" spc="-105" dirty="0">
                <a:latin typeface="Liberation Sans"/>
                <a:cs typeface="Liberation Sans"/>
              </a:rPr>
              <a:t>(AWS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200" spc="-20" dirty="0">
                <a:latin typeface="Liberation Sans"/>
                <a:cs typeface="Liberation Sans"/>
              </a:rPr>
              <a:t>Cost </a:t>
            </a:r>
            <a:r>
              <a:rPr sz="1200" dirty="0">
                <a:latin typeface="Liberation Sans"/>
                <a:cs typeface="Liberation Sans"/>
              </a:rPr>
              <a:t>Explorer, GCP</a:t>
            </a:r>
            <a:r>
              <a:rPr sz="1200" spc="-2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Cost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Management)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활용이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20" dirty="0">
                <a:latin typeface="Dotum"/>
                <a:cs typeface="Dotum"/>
              </a:rPr>
              <a:t>중요합니다</a:t>
            </a:r>
            <a:r>
              <a:rPr sz="1200" spc="-220" dirty="0">
                <a:latin typeface="Liberation Sans"/>
                <a:cs typeface="Liberation Sans"/>
              </a:rPr>
              <a:t>.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또한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29" dirty="0">
                <a:latin typeface="Dotum"/>
                <a:cs typeface="Dotum"/>
              </a:rPr>
              <a:t>리저브드</a:t>
            </a:r>
            <a:r>
              <a:rPr sz="1200" spc="-229" dirty="0">
                <a:latin typeface="Liberation Sans"/>
                <a:cs typeface="Liberation Sans"/>
              </a:rPr>
              <a:t>/</a:t>
            </a:r>
            <a:r>
              <a:rPr sz="1350" spc="-229" dirty="0">
                <a:latin typeface="Dotum"/>
                <a:cs typeface="Dotum"/>
              </a:rPr>
              <a:t>커밋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80" dirty="0">
                <a:latin typeface="Dotum"/>
                <a:cs typeface="Dotum"/>
              </a:rPr>
              <a:t>인스턴스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장기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사용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30-70%</a:t>
            </a:r>
            <a:r>
              <a:rPr sz="1200" b="1" spc="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비용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절감</a:t>
            </a:r>
            <a:r>
              <a:rPr sz="1350" spc="-260" dirty="0">
                <a:latin typeface="Dotum"/>
                <a:cs typeface="Dotum"/>
              </a:rPr>
              <a:t>이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30" dirty="0">
                <a:latin typeface="Dotum"/>
                <a:cs typeface="Dotum"/>
              </a:rPr>
              <a:t>가능합니다</a:t>
            </a:r>
            <a:r>
              <a:rPr sz="1200" spc="-3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4271" y="1828800"/>
            <a:ext cx="3590478" cy="38099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8694" y="109372"/>
            <a:ext cx="9434830" cy="151765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5"/>
              </a:spcBef>
            </a:pPr>
            <a:r>
              <a:rPr sz="6100" b="1" spc="-1160" dirty="0">
                <a:latin typeface="Malgun Gothic"/>
                <a:cs typeface="Malgun Gothic"/>
              </a:rPr>
              <a:t>클라우드</a:t>
            </a:r>
            <a:r>
              <a:rPr sz="6100" b="1" spc="-635" dirty="0">
                <a:latin typeface="Malgun Gothic"/>
                <a:cs typeface="Malgun Gothic"/>
              </a:rPr>
              <a:t> </a:t>
            </a:r>
            <a:r>
              <a:rPr sz="6100" b="1" spc="-1160" dirty="0">
                <a:latin typeface="Malgun Gothic"/>
                <a:cs typeface="Malgun Gothic"/>
              </a:rPr>
              <a:t>트렌드와</a:t>
            </a:r>
            <a:r>
              <a:rPr sz="6100" b="1" spc="-630" dirty="0">
                <a:latin typeface="Malgun Gothic"/>
                <a:cs typeface="Malgun Gothic"/>
              </a:rPr>
              <a:t> </a:t>
            </a:r>
            <a:r>
              <a:rPr sz="6100" b="1" spc="-1160" dirty="0">
                <a:latin typeface="Malgun Gothic"/>
                <a:cs typeface="Malgun Gothic"/>
              </a:rPr>
              <a:t>앞으로의</a:t>
            </a:r>
            <a:r>
              <a:rPr sz="6100" b="1" spc="-630" dirty="0">
                <a:latin typeface="Malgun Gothic"/>
                <a:cs typeface="Malgun Gothic"/>
              </a:rPr>
              <a:t> </a:t>
            </a:r>
            <a:r>
              <a:rPr sz="6100" b="1" spc="-1185" dirty="0">
                <a:latin typeface="Malgun Gothic"/>
                <a:cs typeface="Malgun Gothic"/>
              </a:rPr>
              <a:t>발전</a:t>
            </a:r>
            <a:endParaRPr sz="61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000" spc="-360" dirty="0">
                <a:solidFill>
                  <a:srgbClr val="333333"/>
                </a:solidFill>
              </a:rPr>
              <a:t>스타트업이</a:t>
            </a:r>
            <a:r>
              <a:rPr sz="2000" spc="-165" dirty="0">
                <a:solidFill>
                  <a:srgbClr val="333333"/>
                </a:solidFill>
              </a:rPr>
              <a:t> </a:t>
            </a:r>
            <a:r>
              <a:rPr sz="2000" spc="-360" dirty="0">
                <a:solidFill>
                  <a:srgbClr val="333333"/>
                </a:solidFill>
              </a:rPr>
              <a:t>주목해야</a:t>
            </a:r>
            <a:r>
              <a:rPr sz="2000" spc="-165" dirty="0">
                <a:solidFill>
                  <a:srgbClr val="333333"/>
                </a:solidFill>
              </a:rPr>
              <a:t> </a:t>
            </a:r>
            <a:r>
              <a:rPr sz="2000" spc="-360" dirty="0">
                <a:solidFill>
                  <a:srgbClr val="333333"/>
                </a:solidFill>
              </a:rPr>
              <a:t>할</a:t>
            </a:r>
            <a:r>
              <a:rPr sz="2000" spc="-165" dirty="0">
                <a:solidFill>
                  <a:srgbClr val="333333"/>
                </a:solidFill>
              </a:rPr>
              <a:t> </a:t>
            </a:r>
            <a:r>
              <a:rPr sz="2000" spc="-360" dirty="0">
                <a:solidFill>
                  <a:srgbClr val="333333"/>
                </a:solidFill>
              </a:rPr>
              <a:t>클라우드</a:t>
            </a:r>
            <a:r>
              <a:rPr sz="2000" spc="-165" dirty="0">
                <a:solidFill>
                  <a:srgbClr val="333333"/>
                </a:solidFill>
              </a:rPr>
              <a:t> </a:t>
            </a:r>
            <a:r>
              <a:rPr sz="2000" spc="-360" dirty="0">
                <a:solidFill>
                  <a:srgbClr val="333333"/>
                </a:solidFill>
              </a:rPr>
              <a:t>산업의</a:t>
            </a:r>
            <a:r>
              <a:rPr sz="2000" spc="-165" dirty="0">
                <a:solidFill>
                  <a:srgbClr val="333333"/>
                </a:solidFill>
              </a:rPr>
              <a:t> </a:t>
            </a:r>
            <a:r>
              <a:rPr sz="2000" spc="-360" dirty="0">
                <a:solidFill>
                  <a:srgbClr val="333333"/>
                </a:solidFill>
              </a:rPr>
              <a:t>미래</a:t>
            </a:r>
            <a:r>
              <a:rPr sz="2000" spc="-165" dirty="0">
                <a:solidFill>
                  <a:srgbClr val="333333"/>
                </a:solidFill>
              </a:rPr>
              <a:t> </a:t>
            </a:r>
            <a:r>
              <a:rPr sz="2000" spc="-360" dirty="0">
                <a:solidFill>
                  <a:srgbClr val="333333"/>
                </a:solidFill>
              </a:rPr>
              <a:t>발전</a:t>
            </a:r>
            <a:r>
              <a:rPr sz="2000" spc="-165" dirty="0">
                <a:solidFill>
                  <a:srgbClr val="333333"/>
                </a:solidFill>
              </a:rPr>
              <a:t> </a:t>
            </a:r>
            <a:r>
              <a:rPr sz="2000" spc="-385" dirty="0">
                <a:solidFill>
                  <a:srgbClr val="333333"/>
                </a:solidFill>
              </a:rPr>
              <a:t>방향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381121" y="1914524"/>
            <a:ext cx="5572125" cy="1028700"/>
            <a:chOff x="381121" y="1914524"/>
            <a:chExt cx="5572125" cy="1028700"/>
          </a:xfrm>
        </p:grpSpPr>
        <p:sp>
          <p:nvSpPr>
            <p:cNvPr id="4" name="object 4"/>
            <p:cNvSpPr/>
            <p:nvPr/>
          </p:nvSpPr>
          <p:spPr>
            <a:xfrm>
              <a:off x="381121" y="1914524"/>
              <a:ext cx="5572125" cy="93345"/>
            </a:xfrm>
            <a:custGeom>
              <a:avLst/>
              <a:gdLst/>
              <a:ahLst/>
              <a:cxnLst/>
              <a:rect l="l" t="t" r="r" b="b"/>
              <a:pathLst>
                <a:path w="5572125" h="93344">
                  <a:moveTo>
                    <a:pt x="0" y="92729"/>
                  </a:moveTo>
                  <a:lnTo>
                    <a:pt x="331" y="85866"/>
                  </a:lnTo>
                  <a:lnTo>
                    <a:pt x="1426" y="78451"/>
                  </a:lnTo>
                  <a:lnTo>
                    <a:pt x="1545" y="77649"/>
                  </a:lnTo>
                  <a:lnTo>
                    <a:pt x="15915" y="42321"/>
                  </a:lnTo>
                  <a:lnTo>
                    <a:pt x="50182" y="11259"/>
                  </a:lnTo>
                  <a:lnTo>
                    <a:pt x="95128" y="0"/>
                  </a:lnTo>
                  <a:lnTo>
                    <a:pt x="5476753" y="0"/>
                  </a:lnTo>
                  <a:lnTo>
                    <a:pt x="5521698" y="11259"/>
                  </a:lnTo>
                  <a:lnTo>
                    <a:pt x="5555964" y="42321"/>
                  </a:lnTo>
                  <a:lnTo>
                    <a:pt x="5570096" y="76290"/>
                  </a:lnTo>
                  <a:lnTo>
                    <a:pt x="85745" y="76290"/>
                  </a:lnTo>
                  <a:lnTo>
                    <a:pt x="76542" y="76562"/>
                  </a:lnTo>
                  <a:lnTo>
                    <a:pt x="34731" y="80516"/>
                  </a:lnTo>
                  <a:lnTo>
                    <a:pt x="2295" y="90293"/>
                  </a:lnTo>
                  <a:lnTo>
                    <a:pt x="0" y="92729"/>
                  </a:lnTo>
                  <a:close/>
                </a:path>
                <a:path w="5572125" h="93344">
                  <a:moveTo>
                    <a:pt x="5571881" y="92729"/>
                  </a:moveTo>
                  <a:lnTo>
                    <a:pt x="5529680" y="79407"/>
                  </a:lnTo>
                  <a:lnTo>
                    <a:pt x="5486135" y="76290"/>
                  </a:lnTo>
                  <a:lnTo>
                    <a:pt x="5570096" y="76290"/>
                  </a:lnTo>
                  <a:lnTo>
                    <a:pt x="5570164" y="76562"/>
                  </a:lnTo>
                  <a:lnTo>
                    <a:pt x="5571514" y="85625"/>
                  </a:lnTo>
                  <a:lnTo>
                    <a:pt x="5571549" y="85866"/>
                  </a:lnTo>
                  <a:lnTo>
                    <a:pt x="5571763" y="90293"/>
                  </a:lnTo>
                  <a:lnTo>
                    <a:pt x="5571881" y="9272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00624" y="1990815"/>
              <a:ext cx="952500" cy="952500"/>
            </a:xfrm>
            <a:custGeom>
              <a:avLst/>
              <a:gdLst/>
              <a:ahLst/>
              <a:cxnLst/>
              <a:rect l="l" t="t" r="r" b="b"/>
              <a:pathLst>
                <a:path w="952500" h="952500">
                  <a:moveTo>
                    <a:pt x="761999" y="952409"/>
                  </a:moveTo>
                  <a:lnTo>
                    <a:pt x="705949" y="950345"/>
                  </a:lnTo>
                  <a:lnTo>
                    <a:pt x="650190" y="944162"/>
                  </a:lnTo>
                  <a:lnTo>
                    <a:pt x="595038" y="933892"/>
                  </a:lnTo>
                  <a:lnTo>
                    <a:pt x="540802" y="919597"/>
                  </a:lnTo>
                  <a:lnTo>
                    <a:pt x="487764" y="901351"/>
                  </a:lnTo>
                  <a:lnTo>
                    <a:pt x="436202" y="879249"/>
                  </a:lnTo>
                  <a:lnTo>
                    <a:pt x="386405" y="853412"/>
                  </a:lnTo>
                  <a:lnTo>
                    <a:pt x="338654" y="823988"/>
                  </a:lnTo>
                  <a:lnTo>
                    <a:pt x="293197" y="791132"/>
                  </a:lnTo>
                  <a:lnTo>
                    <a:pt x="250271" y="755014"/>
                  </a:lnTo>
                  <a:lnTo>
                    <a:pt x="210120" y="715834"/>
                  </a:lnTo>
                  <a:lnTo>
                    <a:pt x="172966" y="673816"/>
                  </a:lnTo>
                  <a:lnTo>
                    <a:pt x="139003" y="629179"/>
                  </a:lnTo>
                  <a:lnTo>
                    <a:pt x="108410" y="582155"/>
                  </a:lnTo>
                  <a:lnTo>
                    <a:pt x="81360" y="533007"/>
                  </a:lnTo>
                  <a:lnTo>
                    <a:pt x="58003" y="482013"/>
                  </a:lnTo>
                  <a:lnTo>
                    <a:pt x="38460" y="429439"/>
                  </a:lnTo>
                  <a:lnTo>
                    <a:pt x="22835" y="375560"/>
                  </a:lnTo>
                  <a:lnTo>
                    <a:pt x="11216" y="320676"/>
                  </a:lnTo>
                  <a:lnTo>
                    <a:pt x="3668" y="265098"/>
                  </a:lnTo>
                  <a:lnTo>
                    <a:pt x="229" y="209115"/>
                  </a:lnTo>
                  <a:lnTo>
                    <a:pt x="0" y="190409"/>
                  </a:lnTo>
                  <a:lnTo>
                    <a:pt x="229" y="171703"/>
                  </a:lnTo>
                  <a:lnTo>
                    <a:pt x="3668" y="115720"/>
                  </a:lnTo>
                  <a:lnTo>
                    <a:pt x="11216" y="60141"/>
                  </a:lnTo>
                  <a:lnTo>
                    <a:pt x="22780" y="5488"/>
                  </a:lnTo>
                  <a:lnTo>
                    <a:pt x="24220" y="0"/>
                  </a:lnTo>
                  <a:lnTo>
                    <a:pt x="866632" y="0"/>
                  </a:lnTo>
                  <a:lnTo>
                    <a:pt x="910177" y="3116"/>
                  </a:lnTo>
                  <a:lnTo>
                    <a:pt x="950082" y="14002"/>
                  </a:lnTo>
                  <a:lnTo>
                    <a:pt x="952500" y="928163"/>
                  </a:lnTo>
                  <a:lnTo>
                    <a:pt x="947150" y="929573"/>
                  </a:lnTo>
                  <a:lnTo>
                    <a:pt x="892266" y="941191"/>
                  </a:lnTo>
                  <a:lnTo>
                    <a:pt x="836688" y="948739"/>
                  </a:lnTo>
                  <a:lnTo>
                    <a:pt x="780705" y="952179"/>
                  </a:lnTo>
                  <a:lnTo>
                    <a:pt x="761999" y="952409"/>
                  </a:lnTo>
                  <a:close/>
                </a:path>
              </a:pathLst>
            </a:custGeom>
            <a:solidFill>
              <a:srgbClr val="DDD8F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81624" y="2285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87510" y="345281"/>
                  </a:moveTo>
                  <a:lnTo>
                    <a:pt x="83343" y="345281"/>
                  </a:lnTo>
                  <a:lnTo>
                    <a:pt x="64820" y="341533"/>
                  </a:lnTo>
                  <a:lnTo>
                    <a:pt x="49680" y="331319"/>
                  </a:lnTo>
                  <a:lnTo>
                    <a:pt x="39466" y="316179"/>
                  </a:lnTo>
                  <a:lnTo>
                    <a:pt x="35718" y="297656"/>
                  </a:lnTo>
                  <a:lnTo>
                    <a:pt x="35718" y="292149"/>
                  </a:lnTo>
                  <a:lnTo>
                    <a:pt x="36686" y="286791"/>
                  </a:lnTo>
                  <a:lnTo>
                    <a:pt x="38397" y="281880"/>
                  </a:lnTo>
                  <a:lnTo>
                    <a:pt x="22917" y="273183"/>
                  </a:lnTo>
                  <a:lnTo>
                    <a:pt x="10771" y="260412"/>
                  </a:lnTo>
                  <a:lnTo>
                    <a:pt x="2839" y="244459"/>
                  </a:lnTo>
                  <a:lnTo>
                    <a:pt x="0" y="226218"/>
                  </a:lnTo>
                  <a:lnTo>
                    <a:pt x="2489" y="209137"/>
                  </a:lnTo>
                  <a:lnTo>
                    <a:pt x="9478" y="193988"/>
                  </a:lnTo>
                  <a:lnTo>
                    <a:pt x="20248" y="181504"/>
                  </a:lnTo>
                  <a:lnTo>
                    <a:pt x="34081" y="172417"/>
                  </a:lnTo>
                  <a:lnTo>
                    <a:pt x="29745" y="165949"/>
                  </a:lnTo>
                  <a:lnTo>
                    <a:pt x="26519" y="158790"/>
                  </a:lnTo>
                  <a:lnTo>
                    <a:pt x="24506" y="151059"/>
                  </a:lnTo>
                  <a:lnTo>
                    <a:pt x="23812" y="142875"/>
                  </a:lnTo>
                  <a:lnTo>
                    <a:pt x="26658" y="126617"/>
                  </a:lnTo>
                  <a:lnTo>
                    <a:pt x="34528" y="112774"/>
                  </a:lnTo>
                  <a:lnTo>
                    <a:pt x="46415" y="102335"/>
                  </a:lnTo>
                  <a:lnTo>
                    <a:pt x="61317" y="96291"/>
                  </a:lnTo>
                  <a:lnTo>
                    <a:pt x="60126" y="92199"/>
                  </a:lnTo>
                  <a:lnTo>
                    <a:pt x="59531" y="87808"/>
                  </a:lnTo>
                  <a:lnTo>
                    <a:pt x="59531" y="83343"/>
                  </a:lnTo>
                  <a:lnTo>
                    <a:pt x="62248" y="67469"/>
                  </a:lnTo>
                  <a:lnTo>
                    <a:pt x="69772" y="53847"/>
                  </a:lnTo>
                  <a:lnTo>
                    <a:pt x="81161" y="43421"/>
                  </a:lnTo>
                  <a:lnTo>
                    <a:pt x="95473" y="37132"/>
                  </a:lnTo>
                  <a:lnTo>
                    <a:pt x="99867" y="22540"/>
                  </a:lnTo>
                  <a:lnTo>
                    <a:pt x="108970" y="10752"/>
                  </a:lnTo>
                  <a:lnTo>
                    <a:pt x="121686" y="2871"/>
                  </a:lnTo>
                  <a:lnTo>
                    <a:pt x="136921" y="0"/>
                  </a:lnTo>
                  <a:lnTo>
                    <a:pt x="153133" y="3277"/>
                  </a:lnTo>
                  <a:lnTo>
                    <a:pt x="166380" y="12213"/>
                  </a:lnTo>
                  <a:lnTo>
                    <a:pt x="175316" y="25460"/>
                  </a:lnTo>
                  <a:lnTo>
                    <a:pt x="178593" y="41671"/>
                  </a:lnTo>
                  <a:lnTo>
                    <a:pt x="178593" y="339328"/>
                  </a:lnTo>
                  <a:lnTo>
                    <a:pt x="177706" y="343718"/>
                  </a:lnTo>
                  <a:lnTo>
                    <a:pt x="95473" y="343718"/>
                  </a:lnTo>
                  <a:lnTo>
                    <a:pt x="91603" y="344760"/>
                  </a:lnTo>
                  <a:lnTo>
                    <a:pt x="87510" y="345281"/>
                  </a:lnTo>
                  <a:close/>
                </a:path>
                <a:path w="381000" h="381000">
                  <a:moveTo>
                    <a:pt x="136921" y="381000"/>
                  </a:moveTo>
                  <a:lnTo>
                    <a:pt x="121686" y="378125"/>
                  </a:lnTo>
                  <a:lnTo>
                    <a:pt x="108970" y="370228"/>
                  </a:lnTo>
                  <a:lnTo>
                    <a:pt x="99867" y="358396"/>
                  </a:lnTo>
                  <a:lnTo>
                    <a:pt x="95473" y="343718"/>
                  </a:lnTo>
                  <a:lnTo>
                    <a:pt x="177706" y="343718"/>
                  </a:lnTo>
                  <a:lnTo>
                    <a:pt x="175316" y="355539"/>
                  </a:lnTo>
                  <a:lnTo>
                    <a:pt x="166380" y="368786"/>
                  </a:lnTo>
                  <a:lnTo>
                    <a:pt x="153133" y="377722"/>
                  </a:lnTo>
                  <a:lnTo>
                    <a:pt x="136921" y="381000"/>
                  </a:lnTo>
                  <a:close/>
                </a:path>
                <a:path w="381000" h="381000">
                  <a:moveTo>
                    <a:pt x="244078" y="381000"/>
                  </a:moveTo>
                  <a:lnTo>
                    <a:pt x="227866" y="377722"/>
                  </a:lnTo>
                  <a:lnTo>
                    <a:pt x="214619" y="368786"/>
                  </a:lnTo>
                  <a:lnTo>
                    <a:pt x="205683" y="355539"/>
                  </a:lnTo>
                  <a:lnTo>
                    <a:pt x="202406" y="339328"/>
                  </a:lnTo>
                  <a:lnTo>
                    <a:pt x="202406" y="41671"/>
                  </a:lnTo>
                  <a:lnTo>
                    <a:pt x="205683" y="25460"/>
                  </a:lnTo>
                  <a:lnTo>
                    <a:pt x="214619" y="12213"/>
                  </a:lnTo>
                  <a:lnTo>
                    <a:pt x="227866" y="3277"/>
                  </a:lnTo>
                  <a:lnTo>
                    <a:pt x="244078" y="0"/>
                  </a:lnTo>
                  <a:lnTo>
                    <a:pt x="259302" y="2871"/>
                  </a:lnTo>
                  <a:lnTo>
                    <a:pt x="272002" y="10752"/>
                  </a:lnTo>
                  <a:lnTo>
                    <a:pt x="281101" y="22540"/>
                  </a:lnTo>
                  <a:lnTo>
                    <a:pt x="285526" y="37132"/>
                  </a:lnTo>
                  <a:lnTo>
                    <a:pt x="299870" y="43411"/>
                  </a:lnTo>
                  <a:lnTo>
                    <a:pt x="311255" y="53819"/>
                  </a:lnTo>
                  <a:lnTo>
                    <a:pt x="318761" y="67437"/>
                  </a:lnTo>
                  <a:lnTo>
                    <a:pt x="321468" y="83343"/>
                  </a:lnTo>
                  <a:lnTo>
                    <a:pt x="321468" y="87808"/>
                  </a:lnTo>
                  <a:lnTo>
                    <a:pt x="320873" y="92199"/>
                  </a:lnTo>
                  <a:lnTo>
                    <a:pt x="319682" y="96291"/>
                  </a:lnTo>
                  <a:lnTo>
                    <a:pt x="334584" y="102304"/>
                  </a:lnTo>
                  <a:lnTo>
                    <a:pt x="346471" y="112746"/>
                  </a:lnTo>
                  <a:lnTo>
                    <a:pt x="354341" y="126607"/>
                  </a:lnTo>
                  <a:lnTo>
                    <a:pt x="357187" y="142875"/>
                  </a:lnTo>
                  <a:lnTo>
                    <a:pt x="356493" y="151059"/>
                  </a:lnTo>
                  <a:lnTo>
                    <a:pt x="354480" y="158790"/>
                  </a:lnTo>
                  <a:lnTo>
                    <a:pt x="351254" y="165949"/>
                  </a:lnTo>
                  <a:lnTo>
                    <a:pt x="346918" y="172417"/>
                  </a:lnTo>
                  <a:lnTo>
                    <a:pt x="360751" y="181504"/>
                  </a:lnTo>
                  <a:lnTo>
                    <a:pt x="371521" y="193988"/>
                  </a:lnTo>
                  <a:lnTo>
                    <a:pt x="378510" y="209137"/>
                  </a:lnTo>
                  <a:lnTo>
                    <a:pt x="381000" y="226218"/>
                  </a:lnTo>
                  <a:lnTo>
                    <a:pt x="378160" y="244459"/>
                  </a:lnTo>
                  <a:lnTo>
                    <a:pt x="370228" y="260412"/>
                  </a:lnTo>
                  <a:lnTo>
                    <a:pt x="358082" y="273183"/>
                  </a:lnTo>
                  <a:lnTo>
                    <a:pt x="342602" y="281880"/>
                  </a:lnTo>
                  <a:lnTo>
                    <a:pt x="344313" y="286791"/>
                  </a:lnTo>
                  <a:lnTo>
                    <a:pt x="345281" y="292149"/>
                  </a:lnTo>
                  <a:lnTo>
                    <a:pt x="345281" y="297656"/>
                  </a:lnTo>
                  <a:lnTo>
                    <a:pt x="341533" y="316179"/>
                  </a:lnTo>
                  <a:lnTo>
                    <a:pt x="331319" y="331319"/>
                  </a:lnTo>
                  <a:lnTo>
                    <a:pt x="316179" y="341533"/>
                  </a:lnTo>
                  <a:lnTo>
                    <a:pt x="305380" y="343718"/>
                  </a:lnTo>
                  <a:lnTo>
                    <a:pt x="285526" y="343718"/>
                  </a:lnTo>
                  <a:lnTo>
                    <a:pt x="281132" y="358396"/>
                  </a:lnTo>
                  <a:lnTo>
                    <a:pt x="272029" y="370228"/>
                  </a:lnTo>
                  <a:lnTo>
                    <a:pt x="259313" y="378125"/>
                  </a:lnTo>
                  <a:lnTo>
                    <a:pt x="244078" y="381000"/>
                  </a:lnTo>
                  <a:close/>
                </a:path>
                <a:path w="381000" h="381000">
                  <a:moveTo>
                    <a:pt x="297656" y="345281"/>
                  </a:moveTo>
                  <a:lnTo>
                    <a:pt x="293489" y="345281"/>
                  </a:lnTo>
                  <a:lnTo>
                    <a:pt x="289396" y="344760"/>
                  </a:lnTo>
                  <a:lnTo>
                    <a:pt x="285526" y="343718"/>
                  </a:lnTo>
                  <a:lnTo>
                    <a:pt x="305380" y="343718"/>
                  </a:lnTo>
                  <a:lnTo>
                    <a:pt x="297656" y="345281"/>
                  </a:lnTo>
                  <a:close/>
                </a:path>
              </a:pathLst>
            </a:custGeom>
            <a:solidFill>
              <a:srgbClr val="4F37A6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238996" y="1914524"/>
            <a:ext cx="5572125" cy="1028700"/>
            <a:chOff x="6238996" y="1914524"/>
            <a:chExt cx="5572125" cy="1028700"/>
          </a:xfrm>
        </p:grpSpPr>
        <p:sp>
          <p:nvSpPr>
            <p:cNvPr id="8" name="object 8"/>
            <p:cNvSpPr/>
            <p:nvPr/>
          </p:nvSpPr>
          <p:spPr>
            <a:xfrm>
              <a:off x="6238996" y="1914524"/>
              <a:ext cx="5572125" cy="93345"/>
            </a:xfrm>
            <a:custGeom>
              <a:avLst/>
              <a:gdLst/>
              <a:ahLst/>
              <a:cxnLst/>
              <a:rect l="l" t="t" r="r" b="b"/>
              <a:pathLst>
                <a:path w="5572125" h="93344">
                  <a:moveTo>
                    <a:pt x="0" y="92730"/>
                  </a:moveTo>
                  <a:lnTo>
                    <a:pt x="331" y="85866"/>
                  </a:lnTo>
                  <a:lnTo>
                    <a:pt x="1426" y="78451"/>
                  </a:lnTo>
                  <a:lnTo>
                    <a:pt x="1545" y="77649"/>
                  </a:lnTo>
                  <a:lnTo>
                    <a:pt x="15915" y="42321"/>
                  </a:lnTo>
                  <a:lnTo>
                    <a:pt x="50181" y="11259"/>
                  </a:lnTo>
                  <a:lnTo>
                    <a:pt x="95128" y="0"/>
                  </a:lnTo>
                  <a:lnTo>
                    <a:pt x="5476753" y="0"/>
                  </a:lnTo>
                  <a:lnTo>
                    <a:pt x="5521698" y="11259"/>
                  </a:lnTo>
                  <a:lnTo>
                    <a:pt x="5555964" y="42321"/>
                  </a:lnTo>
                  <a:lnTo>
                    <a:pt x="5570096" y="76290"/>
                  </a:lnTo>
                  <a:lnTo>
                    <a:pt x="85744" y="76290"/>
                  </a:lnTo>
                  <a:lnTo>
                    <a:pt x="76541" y="76562"/>
                  </a:lnTo>
                  <a:lnTo>
                    <a:pt x="34731" y="80516"/>
                  </a:lnTo>
                  <a:lnTo>
                    <a:pt x="2294" y="90293"/>
                  </a:lnTo>
                  <a:lnTo>
                    <a:pt x="0" y="92730"/>
                  </a:lnTo>
                  <a:close/>
                </a:path>
                <a:path w="5572125" h="93344">
                  <a:moveTo>
                    <a:pt x="5571881" y="92730"/>
                  </a:moveTo>
                  <a:lnTo>
                    <a:pt x="5529680" y="79407"/>
                  </a:lnTo>
                  <a:lnTo>
                    <a:pt x="5486135" y="76290"/>
                  </a:lnTo>
                  <a:lnTo>
                    <a:pt x="5570096" y="76290"/>
                  </a:lnTo>
                  <a:lnTo>
                    <a:pt x="5570164" y="76562"/>
                  </a:lnTo>
                  <a:lnTo>
                    <a:pt x="5571514" y="85625"/>
                  </a:lnTo>
                  <a:lnTo>
                    <a:pt x="5571549" y="85866"/>
                  </a:lnTo>
                  <a:lnTo>
                    <a:pt x="5571763" y="90293"/>
                  </a:lnTo>
                  <a:lnTo>
                    <a:pt x="5571881" y="92730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58498" y="1990815"/>
              <a:ext cx="952500" cy="952500"/>
            </a:xfrm>
            <a:custGeom>
              <a:avLst/>
              <a:gdLst/>
              <a:ahLst/>
              <a:cxnLst/>
              <a:rect l="l" t="t" r="r" b="b"/>
              <a:pathLst>
                <a:path w="952500" h="952500">
                  <a:moveTo>
                    <a:pt x="761999" y="952409"/>
                  </a:moveTo>
                  <a:lnTo>
                    <a:pt x="705950" y="950345"/>
                  </a:lnTo>
                  <a:lnTo>
                    <a:pt x="650191" y="944162"/>
                  </a:lnTo>
                  <a:lnTo>
                    <a:pt x="595039" y="933892"/>
                  </a:lnTo>
                  <a:lnTo>
                    <a:pt x="540802" y="919597"/>
                  </a:lnTo>
                  <a:lnTo>
                    <a:pt x="487765" y="901351"/>
                  </a:lnTo>
                  <a:lnTo>
                    <a:pt x="436202" y="879249"/>
                  </a:lnTo>
                  <a:lnTo>
                    <a:pt x="386406" y="853412"/>
                  </a:lnTo>
                  <a:lnTo>
                    <a:pt x="338653" y="823988"/>
                  </a:lnTo>
                  <a:lnTo>
                    <a:pt x="293197" y="791132"/>
                  </a:lnTo>
                  <a:lnTo>
                    <a:pt x="250271" y="755014"/>
                  </a:lnTo>
                  <a:lnTo>
                    <a:pt x="210119" y="715834"/>
                  </a:lnTo>
                  <a:lnTo>
                    <a:pt x="172965" y="673816"/>
                  </a:lnTo>
                  <a:lnTo>
                    <a:pt x="139002" y="629179"/>
                  </a:lnTo>
                  <a:lnTo>
                    <a:pt x="108409" y="582155"/>
                  </a:lnTo>
                  <a:lnTo>
                    <a:pt x="81360" y="533007"/>
                  </a:lnTo>
                  <a:lnTo>
                    <a:pt x="58003" y="482013"/>
                  </a:lnTo>
                  <a:lnTo>
                    <a:pt x="38460" y="429439"/>
                  </a:lnTo>
                  <a:lnTo>
                    <a:pt x="22834" y="375560"/>
                  </a:lnTo>
                  <a:lnTo>
                    <a:pt x="11216" y="320676"/>
                  </a:lnTo>
                  <a:lnTo>
                    <a:pt x="3670" y="265098"/>
                  </a:lnTo>
                  <a:lnTo>
                    <a:pt x="230" y="209115"/>
                  </a:lnTo>
                  <a:lnTo>
                    <a:pt x="0" y="190409"/>
                  </a:lnTo>
                  <a:lnTo>
                    <a:pt x="230" y="171703"/>
                  </a:lnTo>
                  <a:lnTo>
                    <a:pt x="3670" y="115720"/>
                  </a:lnTo>
                  <a:lnTo>
                    <a:pt x="11216" y="60141"/>
                  </a:lnTo>
                  <a:lnTo>
                    <a:pt x="22779" y="5488"/>
                  </a:lnTo>
                  <a:lnTo>
                    <a:pt x="24148" y="271"/>
                  </a:lnTo>
                  <a:lnTo>
                    <a:pt x="24220" y="0"/>
                  </a:lnTo>
                  <a:lnTo>
                    <a:pt x="866633" y="0"/>
                  </a:lnTo>
                  <a:lnTo>
                    <a:pt x="875835" y="271"/>
                  </a:lnTo>
                  <a:lnTo>
                    <a:pt x="917646" y="4225"/>
                  </a:lnTo>
                  <a:lnTo>
                    <a:pt x="952500" y="16433"/>
                  </a:lnTo>
                  <a:lnTo>
                    <a:pt x="952500" y="928162"/>
                  </a:lnTo>
                  <a:lnTo>
                    <a:pt x="910657" y="937767"/>
                  </a:lnTo>
                  <a:lnTo>
                    <a:pt x="855282" y="946677"/>
                  </a:lnTo>
                  <a:lnTo>
                    <a:pt x="799389" y="951491"/>
                  </a:lnTo>
                  <a:lnTo>
                    <a:pt x="780706" y="952179"/>
                  </a:lnTo>
                  <a:lnTo>
                    <a:pt x="761999" y="952409"/>
                  </a:lnTo>
                  <a:close/>
                </a:path>
              </a:pathLst>
            </a:custGeom>
            <a:solidFill>
              <a:srgbClr val="DDD8F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87124" y="2285999"/>
              <a:ext cx="333375" cy="381000"/>
            </a:xfrm>
            <a:custGeom>
              <a:avLst/>
              <a:gdLst/>
              <a:ahLst/>
              <a:cxnLst/>
              <a:rect l="l" t="t" r="r" b="b"/>
              <a:pathLst>
                <a:path w="333375" h="381000">
                  <a:moveTo>
                    <a:pt x="166687" y="154781"/>
                  </a:moveTo>
                  <a:lnTo>
                    <a:pt x="101808" y="150104"/>
                  </a:lnTo>
                  <a:lnTo>
                    <a:pt x="48824" y="137349"/>
                  </a:lnTo>
                  <a:lnTo>
                    <a:pt x="13100" y="118427"/>
                  </a:lnTo>
                  <a:lnTo>
                    <a:pt x="0" y="95250"/>
                  </a:lnTo>
                  <a:lnTo>
                    <a:pt x="0" y="59531"/>
                  </a:lnTo>
                  <a:lnTo>
                    <a:pt x="13100" y="36353"/>
                  </a:lnTo>
                  <a:lnTo>
                    <a:pt x="48824" y="17431"/>
                  </a:lnTo>
                  <a:lnTo>
                    <a:pt x="101808" y="4676"/>
                  </a:lnTo>
                  <a:lnTo>
                    <a:pt x="166687" y="0"/>
                  </a:lnTo>
                  <a:lnTo>
                    <a:pt x="231566" y="4676"/>
                  </a:lnTo>
                  <a:lnTo>
                    <a:pt x="284550" y="17431"/>
                  </a:lnTo>
                  <a:lnTo>
                    <a:pt x="320274" y="36353"/>
                  </a:lnTo>
                  <a:lnTo>
                    <a:pt x="333375" y="59531"/>
                  </a:lnTo>
                  <a:lnTo>
                    <a:pt x="333375" y="95250"/>
                  </a:lnTo>
                  <a:lnTo>
                    <a:pt x="320274" y="118427"/>
                  </a:lnTo>
                  <a:lnTo>
                    <a:pt x="284550" y="137349"/>
                  </a:lnTo>
                  <a:lnTo>
                    <a:pt x="231566" y="150104"/>
                  </a:lnTo>
                  <a:lnTo>
                    <a:pt x="166687" y="154781"/>
                  </a:lnTo>
                  <a:close/>
                </a:path>
                <a:path w="333375" h="381000">
                  <a:moveTo>
                    <a:pt x="166687" y="273843"/>
                  </a:moveTo>
                  <a:lnTo>
                    <a:pt x="101808" y="269167"/>
                  </a:lnTo>
                  <a:lnTo>
                    <a:pt x="48824" y="256412"/>
                  </a:lnTo>
                  <a:lnTo>
                    <a:pt x="13100" y="237490"/>
                  </a:lnTo>
                  <a:lnTo>
                    <a:pt x="0" y="214312"/>
                  </a:lnTo>
                  <a:lnTo>
                    <a:pt x="0" y="138484"/>
                  </a:lnTo>
                  <a:lnTo>
                    <a:pt x="8828" y="144708"/>
                  </a:lnTo>
                  <a:lnTo>
                    <a:pt x="18693" y="150325"/>
                  </a:lnTo>
                  <a:lnTo>
                    <a:pt x="67798" y="167731"/>
                  </a:lnTo>
                  <a:lnTo>
                    <a:pt x="131464" y="177326"/>
                  </a:lnTo>
                  <a:lnTo>
                    <a:pt x="166687" y="178593"/>
                  </a:lnTo>
                  <a:lnTo>
                    <a:pt x="333375" y="178593"/>
                  </a:lnTo>
                  <a:lnTo>
                    <a:pt x="333375" y="214312"/>
                  </a:lnTo>
                  <a:lnTo>
                    <a:pt x="320274" y="237490"/>
                  </a:lnTo>
                  <a:lnTo>
                    <a:pt x="284550" y="256412"/>
                  </a:lnTo>
                  <a:lnTo>
                    <a:pt x="231566" y="269167"/>
                  </a:lnTo>
                  <a:lnTo>
                    <a:pt x="166687" y="273843"/>
                  </a:lnTo>
                  <a:close/>
                </a:path>
                <a:path w="333375" h="381000">
                  <a:moveTo>
                    <a:pt x="333375" y="178593"/>
                  </a:moveTo>
                  <a:lnTo>
                    <a:pt x="166687" y="178593"/>
                  </a:lnTo>
                  <a:lnTo>
                    <a:pt x="201910" y="177326"/>
                  </a:lnTo>
                  <a:lnTo>
                    <a:pt x="235111" y="173645"/>
                  </a:lnTo>
                  <a:lnTo>
                    <a:pt x="292596" y="159767"/>
                  </a:lnTo>
                  <a:lnTo>
                    <a:pt x="333375" y="138484"/>
                  </a:lnTo>
                  <a:lnTo>
                    <a:pt x="333375" y="178593"/>
                  </a:lnTo>
                  <a:close/>
                </a:path>
                <a:path w="333375" h="381000">
                  <a:moveTo>
                    <a:pt x="166687" y="381000"/>
                  </a:moveTo>
                  <a:lnTo>
                    <a:pt x="101808" y="376323"/>
                  </a:lnTo>
                  <a:lnTo>
                    <a:pt x="48824" y="363568"/>
                  </a:lnTo>
                  <a:lnTo>
                    <a:pt x="13100" y="344646"/>
                  </a:lnTo>
                  <a:lnTo>
                    <a:pt x="0" y="321468"/>
                  </a:lnTo>
                  <a:lnTo>
                    <a:pt x="0" y="257547"/>
                  </a:lnTo>
                  <a:lnTo>
                    <a:pt x="8828" y="263771"/>
                  </a:lnTo>
                  <a:lnTo>
                    <a:pt x="18693" y="269388"/>
                  </a:lnTo>
                  <a:lnTo>
                    <a:pt x="67798" y="286794"/>
                  </a:lnTo>
                  <a:lnTo>
                    <a:pt x="131464" y="296388"/>
                  </a:lnTo>
                  <a:lnTo>
                    <a:pt x="166687" y="297656"/>
                  </a:lnTo>
                  <a:lnTo>
                    <a:pt x="333375" y="297656"/>
                  </a:lnTo>
                  <a:lnTo>
                    <a:pt x="333375" y="321468"/>
                  </a:lnTo>
                  <a:lnTo>
                    <a:pt x="320274" y="344646"/>
                  </a:lnTo>
                  <a:lnTo>
                    <a:pt x="284550" y="363568"/>
                  </a:lnTo>
                  <a:lnTo>
                    <a:pt x="231566" y="376323"/>
                  </a:lnTo>
                  <a:lnTo>
                    <a:pt x="166687" y="381000"/>
                  </a:lnTo>
                  <a:close/>
                </a:path>
                <a:path w="333375" h="381000">
                  <a:moveTo>
                    <a:pt x="333375" y="297656"/>
                  </a:moveTo>
                  <a:lnTo>
                    <a:pt x="166687" y="297656"/>
                  </a:lnTo>
                  <a:lnTo>
                    <a:pt x="201910" y="296388"/>
                  </a:lnTo>
                  <a:lnTo>
                    <a:pt x="235111" y="292707"/>
                  </a:lnTo>
                  <a:lnTo>
                    <a:pt x="292596" y="278829"/>
                  </a:lnTo>
                  <a:lnTo>
                    <a:pt x="333375" y="257547"/>
                  </a:lnTo>
                  <a:lnTo>
                    <a:pt x="333375" y="297656"/>
                  </a:lnTo>
                  <a:close/>
                </a:path>
              </a:pathLst>
            </a:custGeom>
            <a:solidFill>
              <a:srgbClr val="4F37A6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81121" y="4438649"/>
            <a:ext cx="5572125" cy="1028700"/>
            <a:chOff x="381121" y="4438649"/>
            <a:chExt cx="5572125" cy="1028700"/>
          </a:xfrm>
        </p:grpSpPr>
        <p:sp>
          <p:nvSpPr>
            <p:cNvPr id="12" name="object 12"/>
            <p:cNvSpPr/>
            <p:nvPr/>
          </p:nvSpPr>
          <p:spPr>
            <a:xfrm>
              <a:off x="381121" y="4438649"/>
              <a:ext cx="5572125" cy="93345"/>
            </a:xfrm>
            <a:custGeom>
              <a:avLst/>
              <a:gdLst/>
              <a:ahLst/>
              <a:cxnLst/>
              <a:rect l="l" t="t" r="r" b="b"/>
              <a:pathLst>
                <a:path w="5572125" h="93345">
                  <a:moveTo>
                    <a:pt x="0" y="92729"/>
                  </a:moveTo>
                  <a:lnTo>
                    <a:pt x="331" y="85866"/>
                  </a:lnTo>
                  <a:lnTo>
                    <a:pt x="1426" y="78451"/>
                  </a:lnTo>
                  <a:lnTo>
                    <a:pt x="1545" y="77649"/>
                  </a:lnTo>
                  <a:lnTo>
                    <a:pt x="15915" y="42321"/>
                  </a:lnTo>
                  <a:lnTo>
                    <a:pt x="50182" y="11259"/>
                  </a:lnTo>
                  <a:lnTo>
                    <a:pt x="95128" y="0"/>
                  </a:lnTo>
                  <a:lnTo>
                    <a:pt x="5476753" y="0"/>
                  </a:lnTo>
                  <a:lnTo>
                    <a:pt x="5521698" y="11259"/>
                  </a:lnTo>
                  <a:lnTo>
                    <a:pt x="5555964" y="42321"/>
                  </a:lnTo>
                  <a:lnTo>
                    <a:pt x="5570096" y="76290"/>
                  </a:lnTo>
                  <a:lnTo>
                    <a:pt x="85745" y="76290"/>
                  </a:lnTo>
                  <a:lnTo>
                    <a:pt x="76542" y="76562"/>
                  </a:lnTo>
                  <a:lnTo>
                    <a:pt x="34731" y="80516"/>
                  </a:lnTo>
                  <a:lnTo>
                    <a:pt x="2295" y="90293"/>
                  </a:lnTo>
                  <a:lnTo>
                    <a:pt x="0" y="92729"/>
                  </a:lnTo>
                  <a:close/>
                </a:path>
                <a:path w="5572125" h="93345">
                  <a:moveTo>
                    <a:pt x="5571881" y="92729"/>
                  </a:moveTo>
                  <a:lnTo>
                    <a:pt x="5529680" y="79407"/>
                  </a:lnTo>
                  <a:lnTo>
                    <a:pt x="5486135" y="76290"/>
                  </a:lnTo>
                  <a:lnTo>
                    <a:pt x="5570096" y="76290"/>
                  </a:lnTo>
                  <a:lnTo>
                    <a:pt x="5570164" y="76562"/>
                  </a:lnTo>
                  <a:lnTo>
                    <a:pt x="5571513" y="85625"/>
                  </a:lnTo>
                  <a:lnTo>
                    <a:pt x="5571549" y="85866"/>
                  </a:lnTo>
                  <a:lnTo>
                    <a:pt x="5571763" y="90293"/>
                  </a:lnTo>
                  <a:lnTo>
                    <a:pt x="5571881" y="9272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00624" y="4514940"/>
              <a:ext cx="952500" cy="952500"/>
            </a:xfrm>
            <a:custGeom>
              <a:avLst/>
              <a:gdLst/>
              <a:ahLst/>
              <a:cxnLst/>
              <a:rect l="l" t="t" r="r" b="b"/>
              <a:pathLst>
                <a:path w="952500" h="952500">
                  <a:moveTo>
                    <a:pt x="761999" y="952409"/>
                  </a:moveTo>
                  <a:lnTo>
                    <a:pt x="705949" y="950344"/>
                  </a:lnTo>
                  <a:lnTo>
                    <a:pt x="650190" y="944161"/>
                  </a:lnTo>
                  <a:lnTo>
                    <a:pt x="595038" y="933892"/>
                  </a:lnTo>
                  <a:lnTo>
                    <a:pt x="540802" y="919596"/>
                  </a:lnTo>
                  <a:lnTo>
                    <a:pt x="487764" y="901351"/>
                  </a:lnTo>
                  <a:lnTo>
                    <a:pt x="436202" y="879248"/>
                  </a:lnTo>
                  <a:lnTo>
                    <a:pt x="386405" y="853411"/>
                  </a:lnTo>
                  <a:lnTo>
                    <a:pt x="338654" y="823987"/>
                  </a:lnTo>
                  <a:lnTo>
                    <a:pt x="293197" y="791131"/>
                  </a:lnTo>
                  <a:lnTo>
                    <a:pt x="250271" y="755013"/>
                  </a:lnTo>
                  <a:lnTo>
                    <a:pt x="210120" y="715834"/>
                  </a:lnTo>
                  <a:lnTo>
                    <a:pt x="172966" y="673816"/>
                  </a:lnTo>
                  <a:lnTo>
                    <a:pt x="139003" y="629178"/>
                  </a:lnTo>
                  <a:lnTo>
                    <a:pt x="108410" y="582155"/>
                  </a:lnTo>
                  <a:lnTo>
                    <a:pt x="81360" y="533007"/>
                  </a:lnTo>
                  <a:lnTo>
                    <a:pt x="58003" y="482013"/>
                  </a:lnTo>
                  <a:lnTo>
                    <a:pt x="38460" y="429439"/>
                  </a:lnTo>
                  <a:lnTo>
                    <a:pt x="22835" y="375559"/>
                  </a:lnTo>
                  <a:lnTo>
                    <a:pt x="11216" y="320675"/>
                  </a:lnTo>
                  <a:lnTo>
                    <a:pt x="3668" y="265098"/>
                  </a:lnTo>
                  <a:lnTo>
                    <a:pt x="229" y="209115"/>
                  </a:lnTo>
                  <a:lnTo>
                    <a:pt x="0" y="190409"/>
                  </a:lnTo>
                  <a:lnTo>
                    <a:pt x="229" y="171703"/>
                  </a:lnTo>
                  <a:lnTo>
                    <a:pt x="3668" y="115720"/>
                  </a:lnTo>
                  <a:lnTo>
                    <a:pt x="11216" y="60141"/>
                  </a:lnTo>
                  <a:lnTo>
                    <a:pt x="22780" y="5488"/>
                  </a:lnTo>
                  <a:lnTo>
                    <a:pt x="24149" y="271"/>
                  </a:lnTo>
                  <a:lnTo>
                    <a:pt x="24220" y="0"/>
                  </a:lnTo>
                  <a:lnTo>
                    <a:pt x="866632" y="0"/>
                  </a:lnTo>
                  <a:lnTo>
                    <a:pt x="875835" y="271"/>
                  </a:lnTo>
                  <a:lnTo>
                    <a:pt x="917646" y="4225"/>
                  </a:lnTo>
                  <a:lnTo>
                    <a:pt x="952500" y="928162"/>
                  </a:lnTo>
                  <a:lnTo>
                    <a:pt x="947151" y="929572"/>
                  </a:lnTo>
                  <a:lnTo>
                    <a:pt x="892266" y="941191"/>
                  </a:lnTo>
                  <a:lnTo>
                    <a:pt x="836688" y="948739"/>
                  </a:lnTo>
                  <a:lnTo>
                    <a:pt x="780705" y="952179"/>
                  </a:lnTo>
                  <a:lnTo>
                    <a:pt x="761999" y="952409"/>
                  </a:lnTo>
                  <a:close/>
                </a:path>
              </a:pathLst>
            </a:custGeom>
            <a:solidFill>
              <a:srgbClr val="DDD8F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86374" y="4833937"/>
              <a:ext cx="476250" cy="333375"/>
            </a:xfrm>
            <a:custGeom>
              <a:avLst/>
              <a:gdLst/>
              <a:ahLst/>
              <a:cxnLst/>
              <a:rect l="l" t="t" r="r" b="b"/>
              <a:pathLst>
                <a:path w="476250" h="333375">
                  <a:moveTo>
                    <a:pt x="381000" y="333374"/>
                  </a:moveTo>
                  <a:lnTo>
                    <a:pt x="107156" y="333374"/>
                  </a:lnTo>
                  <a:lnTo>
                    <a:pt x="65455" y="324951"/>
                  </a:lnTo>
                  <a:lnTo>
                    <a:pt x="31393" y="301981"/>
                  </a:lnTo>
                  <a:lnTo>
                    <a:pt x="8423" y="267919"/>
                  </a:lnTo>
                  <a:lnTo>
                    <a:pt x="0" y="226218"/>
                  </a:lnTo>
                  <a:lnTo>
                    <a:pt x="5325" y="192763"/>
                  </a:lnTo>
                  <a:lnTo>
                    <a:pt x="20166" y="163627"/>
                  </a:lnTo>
                  <a:lnTo>
                    <a:pt x="42820" y="140504"/>
                  </a:lnTo>
                  <a:lnTo>
                    <a:pt x="71586" y="125090"/>
                  </a:lnTo>
                  <a:lnTo>
                    <a:pt x="71437" y="121071"/>
                  </a:lnTo>
                  <a:lnTo>
                    <a:pt x="71437" y="119062"/>
                  </a:lnTo>
                  <a:lnTo>
                    <a:pt x="80790" y="72707"/>
                  </a:lnTo>
                  <a:lnTo>
                    <a:pt x="106300" y="34862"/>
                  </a:lnTo>
                  <a:lnTo>
                    <a:pt x="144144" y="9352"/>
                  </a:lnTo>
                  <a:lnTo>
                    <a:pt x="190500" y="0"/>
                  </a:lnTo>
                  <a:lnTo>
                    <a:pt x="222344" y="4302"/>
                  </a:lnTo>
                  <a:lnTo>
                    <a:pt x="250924" y="16445"/>
                  </a:lnTo>
                  <a:lnTo>
                    <a:pt x="275094" y="35286"/>
                  </a:lnTo>
                  <a:lnTo>
                    <a:pt x="293712" y="59680"/>
                  </a:lnTo>
                  <a:lnTo>
                    <a:pt x="302619" y="54594"/>
                  </a:lnTo>
                  <a:lnTo>
                    <a:pt x="312287" y="50806"/>
                  </a:lnTo>
                  <a:lnTo>
                    <a:pt x="322583" y="48441"/>
                  </a:lnTo>
                  <a:lnTo>
                    <a:pt x="333375" y="47624"/>
                  </a:lnTo>
                  <a:lnTo>
                    <a:pt x="361175" y="53240"/>
                  </a:lnTo>
                  <a:lnTo>
                    <a:pt x="383883" y="68553"/>
                  </a:lnTo>
                  <a:lnTo>
                    <a:pt x="399196" y="91261"/>
                  </a:lnTo>
                  <a:lnTo>
                    <a:pt x="404812" y="119062"/>
                  </a:lnTo>
                  <a:lnTo>
                    <a:pt x="404497" y="125795"/>
                  </a:lnTo>
                  <a:lnTo>
                    <a:pt x="403575" y="132354"/>
                  </a:lnTo>
                  <a:lnTo>
                    <a:pt x="402081" y="138704"/>
                  </a:lnTo>
                  <a:lnTo>
                    <a:pt x="400049" y="144809"/>
                  </a:lnTo>
                  <a:lnTo>
                    <a:pt x="430290" y="156617"/>
                  </a:lnTo>
                  <a:lnTo>
                    <a:pt x="454446" y="177486"/>
                  </a:lnTo>
                  <a:lnTo>
                    <a:pt x="470455" y="205346"/>
                  </a:lnTo>
                  <a:lnTo>
                    <a:pt x="476250" y="238124"/>
                  </a:lnTo>
                  <a:lnTo>
                    <a:pt x="468765" y="275202"/>
                  </a:lnTo>
                  <a:lnTo>
                    <a:pt x="448354" y="305479"/>
                  </a:lnTo>
                  <a:lnTo>
                    <a:pt x="418077" y="325890"/>
                  </a:lnTo>
                  <a:lnTo>
                    <a:pt x="381000" y="333374"/>
                  </a:lnTo>
                  <a:close/>
                </a:path>
              </a:pathLst>
            </a:custGeom>
            <a:solidFill>
              <a:srgbClr val="4F37A6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238996" y="4438649"/>
            <a:ext cx="5572125" cy="1028700"/>
            <a:chOff x="6238996" y="4438649"/>
            <a:chExt cx="5572125" cy="1028700"/>
          </a:xfrm>
        </p:grpSpPr>
        <p:sp>
          <p:nvSpPr>
            <p:cNvPr id="16" name="object 16"/>
            <p:cNvSpPr/>
            <p:nvPr/>
          </p:nvSpPr>
          <p:spPr>
            <a:xfrm>
              <a:off x="6238996" y="4438649"/>
              <a:ext cx="5572125" cy="93345"/>
            </a:xfrm>
            <a:custGeom>
              <a:avLst/>
              <a:gdLst/>
              <a:ahLst/>
              <a:cxnLst/>
              <a:rect l="l" t="t" r="r" b="b"/>
              <a:pathLst>
                <a:path w="5572125" h="93345">
                  <a:moveTo>
                    <a:pt x="0" y="92729"/>
                  </a:moveTo>
                  <a:lnTo>
                    <a:pt x="331" y="85866"/>
                  </a:lnTo>
                  <a:lnTo>
                    <a:pt x="1426" y="78451"/>
                  </a:lnTo>
                  <a:lnTo>
                    <a:pt x="1545" y="77649"/>
                  </a:lnTo>
                  <a:lnTo>
                    <a:pt x="15915" y="42321"/>
                  </a:lnTo>
                  <a:lnTo>
                    <a:pt x="50181" y="11259"/>
                  </a:lnTo>
                  <a:lnTo>
                    <a:pt x="95128" y="0"/>
                  </a:lnTo>
                  <a:lnTo>
                    <a:pt x="5476753" y="0"/>
                  </a:lnTo>
                  <a:lnTo>
                    <a:pt x="5521698" y="11259"/>
                  </a:lnTo>
                  <a:lnTo>
                    <a:pt x="5555964" y="42321"/>
                  </a:lnTo>
                  <a:lnTo>
                    <a:pt x="5570096" y="76290"/>
                  </a:lnTo>
                  <a:lnTo>
                    <a:pt x="85744" y="76290"/>
                  </a:lnTo>
                  <a:lnTo>
                    <a:pt x="76541" y="76562"/>
                  </a:lnTo>
                  <a:lnTo>
                    <a:pt x="34731" y="80516"/>
                  </a:lnTo>
                  <a:lnTo>
                    <a:pt x="2294" y="90293"/>
                  </a:lnTo>
                  <a:lnTo>
                    <a:pt x="0" y="92729"/>
                  </a:lnTo>
                  <a:close/>
                </a:path>
                <a:path w="5572125" h="93345">
                  <a:moveTo>
                    <a:pt x="5571881" y="92729"/>
                  </a:moveTo>
                  <a:lnTo>
                    <a:pt x="5529680" y="79407"/>
                  </a:lnTo>
                  <a:lnTo>
                    <a:pt x="5486135" y="76290"/>
                  </a:lnTo>
                  <a:lnTo>
                    <a:pt x="5570096" y="76290"/>
                  </a:lnTo>
                  <a:lnTo>
                    <a:pt x="5570164" y="76562"/>
                  </a:lnTo>
                  <a:lnTo>
                    <a:pt x="5571513" y="85625"/>
                  </a:lnTo>
                  <a:lnTo>
                    <a:pt x="5571549" y="85866"/>
                  </a:lnTo>
                  <a:lnTo>
                    <a:pt x="5571763" y="90293"/>
                  </a:lnTo>
                  <a:lnTo>
                    <a:pt x="5571881" y="9272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858498" y="4514940"/>
              <a:ext cx="952500" cy="952500"/>
            </a:xfrm>
            <a:custGeom>
              <a:avLst/>
              <a:gdLst/>
              <a:ahLst/>
              <a:cxnLst/>
              <a:rect l="l" t="t" r="r" b="b"/>
              <a:pathLst>
                <a:path w="952500" h="952500">
                  <a:moveTo>
                    <a:pt x="761999" y="952409"/>
                  </a:moveTo>
                  <a:lnTo>
                    <a:pt x="705950" y="950344"/>
                  </a:lnTo>
                  <a:lnTo>
                    <a:pt x="650191" y="944161"/>
                  </a:lnTo>
                  <a:lnTo>
                    <a:pt x="595039" y="933892"/>
                  </a:lnTo>
                  <a:lnTo>
                    <a:pt x="540802" y="919596"/>
                  </a:lnTo>
                  <a:lnTo>
                    <a:pt x="487765" y="901351"/>
                  </a:lnTo>
                  <a:lnTo>
                    <a:pt x="436202" y="879248"/>
                  </a:lnTo>
                  <a:lnTo>
                    <a:pt x="386406" y="853411"/>
                  </a:lnTo>
                  <a:lnTo>
                    <a:pt x="338653" y="823987"/>
                  </a:lnTo>
                  <a:lnTo>
                    <a:pt x="293197" y="791131"/>
                  </a:lnTo>
                  <a:lnTo>
                    <a:pt x="250271" y="755013"/>
                  </a:lnTo>
                  <a:lnTo>
                    <a:pt x="210119" y="715834"/>
                  </a:lnTo>
                  <a:lnTo>
                    <a:pt x="172965" y="673816"/>
                  </a:lnTo>
                  <a:lnTo>
                    <a:pt x="139002" y="629178"/>
                  </a:lnTo>
                  <a:lnTo>
                    <a:pt x="108409" y="582155"/>
                  </a:lnTo>
                  <a:lnTo>
                    <a:pt x="81360" y="533007"/>
                  </a:lnTo>
                  <a:lnTo>
                    <a:pt x="58003" y="482013"/>
                  </a:lnTo>
                  <a:lnTo>
                    <a:pt x="38460" y="429439"/>
                  </a:lnTo>
                  <a:lnTo>
                    <a:pt x="22834" y="375559"/>
                  </a:lnTo>
                  <a:lnTo>
                    <a:pt x="11216" y="320675"/>
                  </a:lnTo>
                  <a:lnTo>
                    <a:pt x="3670" y="265098"/>
                  </a:lnTo>
                  <a:lnTo>
                    <a:pt x="230" y="209115"/>
                  </a:lnTo>
                  <a:lnTo>
                    <a:pt x="0" y="190409"/>
                  </a:lnTo>
                  <a:lnTo>
                    <a:pt x="230" y="171703"/>
                  </a:lnTo>
                  <a:lnTo>
                    <a:pt x="3670" y="115720"/>
                  </a:lnTo>
                  <a:lnTo>
                    <a:pt x="11216" y="60141"/>
                  </a:lnTo>
                  <a:lnTo>
                    <a:pt x="22779" y="5488"/>
                  </a:lnTo>
                  <a:lnTo>
                    <a:pt x="24220" y="0"/>
                  </a:lnTo>
                  <a:lnTo>
                    <a:pt x="866633" y="0"/>
                  </a:lnTo>
                  <a:lnTo>
                    <a:pt x="910177" y="3116"/>
                  </a:lnTo>
                  <a:lnTo>
                    <a:pt x="950082" y="14002"/>
                  </a:lnTo>
                  <a:lnTo>
                    <a:pt x="952500" y="16432"/>
                  </a:lnTo>
                  <a:lnTo>
                    <a:pt x="952500" y="928162"/>
                  </a:lnTo>
                  <a:lnTo>
                    <a:pt x="910657" y="937766"/>
                  </a:lnTo>
                  <a:lnTo>
                    <a:pt x="855282" y="946677"/>
                  </a:lnTo>
                  <a:lnTo>
                    <a:pt x="799389" y="951491"/>
                  </a:lnTo>
                  <a:lnTo>
                    <a:pt x="761999" y="952409"/>
                  </a:lnTo>
                  <a:close/>
                </a:path>
              </a:pathLst>
            </a:custGeom>
            <a:solidFill>
              <a:srgbClr val="DDD8F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51405" y="4833909"/>
              <a:ext cx="357505" cy="334010"/>
            </a:xfrm>
            <a:custGeom>
              <a:avLst/>
              <a:gdLst/>
              <a:ahLst/>
              <a:cxnLst/>
              <a:rect l="l" t="t" r="r" b="b"/>
              <a:pathLst>
                <a:path w="357504" h="334010">
                  <a:moveTo>
                    <a:pt x="45279" y="142885"/>
                  </a:moveTo>
                  <a:lnTo>
                    <a:pt x="35941" y="141563"/>
                  </a:lnTo>
                  <a:lnTo>
                    <a:pt x="27845" y="136714"/>
                  </a:lnTo>
                  <a:lnTo>
                    <a:pt x="22407" y="129396"/>
                  </a:lnTo>
                  <a:lnTo>
                    <a:pt x="20109" y="120571"/>
                  </a:lnTo>
                  <a:lnTo>
                    <a:pt x="21431" y="111202"/>
                  </a:lnTo>
                  <a:lnTo>
                    <a:pt x="48052" y="63034"/>
                  </a:lnTo>
                  <a:lnTo>
                    <a:pt x="96107" y="21787"/>
                  </a:lnTo>
                  <a:lnTo>
                    <a:pt x="135968" y="5506"/>
                  </a:lnTo>
                  <a:lnTo>
                    <a:pt x="178082" y="0"/>
                  </a:lnTo>
                  <a:lnTo>
                    <a:pt x="220227" y="5264"/>
                  </a:lnTo>
                  <a:lnTo>
                    <a:pt x="260180" y="21298"/>
                  </a:lnTo>
                  <a:lnTo>
                    <a:pt x="295141" y="47662"/>
                  </a:lnTo>
                  <a:lnTo>
                    <a:pt x="178147" y="47662"/>
                  </a:lnTo>
                  <a:lnTo>
                    <a:pt x="133603" y="56474"/>
                  </a:lnTo>
                  <a:lnTo>
                    <a:pt x="94431" y="82553"/>
                  </a:lnTo>
                  <a:lnTo>
                    <a:pt x="71273" y="115087"/>
                  </a:lnTo>
                  <a:lnTo>
                    <a:pt x="66302" y="127052"/>
                  </a:lnTo>
                  <a:lnTo>
                    <a:pt x="61568" y="134940"/>
                  </a:lnTo>
                  <a:lnTo>
                    <a:pt x="61443" y="135148"/>
                  </a:lnTo>
                  <a:lnTo>
                    <a:pt x="54108" y="140586"/>
                  </a:lnTo>
                  <a:lnTo>
                    <a:pt x="45279" y="142885"/>
                  </a:lnTo>
                  <a:close/>
                </a:path>
                <a:path w="357504" h="334010">
                  <a:moveTo>
                    <a:pt x="357187" y="48099"/>
                  </a:moveTo>
                  <a:lnTo>
                    <a:pt x="295721" y="48099"/>
                  </a:lnTo>
                  <a:lnTo>
                    <a:pt x="331812" y="12008"/>
                  </a:lnTo>
                  <a:lnTo>
                    <a:pt x="339476" y="10520"/>
                  </a:lnTo>
                  <a:lnTo>
                    <a:pt x="352871" y="16026"/>
                  </a:lnTo>
                  <a:lnTo>
                    <a:pt x="357187" y="22575"/>
                  </a:lnTo>
                  <a:lnTo>
                    <a:pt x="357187" y="48099"/>
                  </a:lnTo>
                  <a:close/>
                </a:path>
                <a:path w="357504" h="334010">
                  <a:moveTo>
                    <a:pt x="349242" y="142885"/>
                  </a:moveTo>
                  <a:lnTo>
                    <a:pt x="236833" y="142885"/>
                  </a:lnTo>
                  <a:lnTo>
                    <a:pt x="230311" y="138586"/>
                  </a:lnTo>
                  <a:lnTo>
                    <a:pt x="224804" y="125192"/>
                  </a:lnTo>
                  <a:lnTo>
                    <a:pt x="226293" y="117527"/>
                  </a:lnTo>
                  <a:lnTo>
                    <a:pt x="262086" y="81808"/>
                  </a:lnTo>
                  <a:lnTo>
                    <a:pt x="222746" y="56109"/>
                  </a:lnTo>
                  <a:lnTo>
                    <a:pt x="178147" y="47662"/>
                  </a:lnTo>
                  <a:lnTo>
                    <a:pt x="295141" y="47662"/>
                  </a:lnTo>
                  <a:lnTo>
                    <a:pt x="295721" y="48099"/>
                  </a:lnTo>
                  <a:lnTo>
                    <a:pt x="357187" y="48099"/>
                  </a:lnTo>
                  <a:lnTo>
                    <a:pt x="357187" y="134940"/>
                  </a:lnTo>
                  <a:lnTo>
                    <a:pt x="349242" y="142885"/>
                  </a:lnTo>
                  <a:close/>
                </a:path>
                <a:path w="357504" h="334010">
                  <a:moveTo>
                    <a:pt x="17710" y="322910"/>
                  </a:moveTo>
                  <a:lnTo>
                    <a:pt x="4316" y="317403"/>
                  </a:lnTo>
                  <a:lnTo>
                    <a:pt x="0" y="310855"/>
                  </a:lnTo>
                  <a:lnTo>
                    <a:pt x="0" y="198490"/>
                  </a:lnTo>
                  <a:lnTo>
                    <a:pt x="7962" y="190527"/>
                  </a:lnTo>
                  <a:lnTo>
                    <a:pt x="120327" y="190527"/>
                  </a:lnTo>
                  <a:lnTo>
                    <a:pt x="126875" y="194843"/>
                  </a:lnTo>
                  <a:lnTo>
                    <a:pt x="132382" y="208238"/>
                  </a:lnTo>
                  <a:lnTo>
                    <a:pt x="130894" y="215903"/>
                  </a:lnTo>
                  <a:lnTo>
                    <a:pt x="95175" y="251696"/>
                  </a:lnTo>
                  <a:lnTo>
                    <a:pt x="134515" y="277395"/>
                  </a:lnTo>
                  <a:lnTo>
                    <a:pt x="176413" y="285331"/>
                  </a:lnTo>
                  <a:lnTo>
                    <a:pt x="61466" y="285331"/>
                  </a:lnTo>
                  <a:lnTo>
                    <a:pt x="25375" y="321422"/>
                  </a:lnTo>
                  <a:lnTo>
                    <a:pt x="17710" y="322910"/>
                  </a:lnTo>
                  <a:close/>
                </a:path>
                <a:path w="357504" h="334010">
                  <a:moveTo>
                    <a:pt x="294823" y="285843"/>
                  </a:moveTo>
                  <a:lnTo>
                    <a:pt x="179114" y="285843"/>
                  </a:lnTo>
                  <a:lnTo>
                    <a:pt x="223658" y="277030"/>
                  </a:lnTo>
                  <a:lnTo>
                    <a:pt x="262830" y="250952"/>
                  </a:lnTo>
                  <a:lnTo>
                    <a:pt x="271945" y="240786"/>
                  </a:lnTo>
                  <a:lnTo>
                    <a:pt x="279657" y="229902"/>
                  </a:lnTo>
                  <a:lnTo>
                    <a:pt x="285988" y="218418"/>
                  </a:lnTo>
                  <a:lnTo>
                    <a:pt x="290958" y="206452"/>
                  </a:lnTo>
                  <a:lnTo>
                    <a:pt x="295737" y="198490"/>
                  </a:lnTo>
                  <a:lnTo>
                    <a:pt x="295818" y="198356"/>
                  </a:lnTo>
                  <a:lnTo>
                    <a:pt x="303153" y="192918"/>
                  </a:lnTo>
                  <a:lnTo>
                    <a:pt x="312334" y="190527"/>
                  </a:lnTo>
                  <a:lnTo>
                    <a:pt x="311333" y="190527"/>
                  </a:lnTo>
                  <a:lnTo>
                    <a:pt x="321319" y="191941"/>
                  </a:lnTo>
                  <a:lnTo>
                    <a:pt x="329415" y="196790"/>
                  </a:lnTo>
                  <a:lnTo>
                    <a:pt x="334853" y="204108"/>
                  </a:lnTo>
                  <a:lnTo>
                    <a:pt x="337152" y="212933"/>
                  </a:lnTo>
                  <a:lnTo>
                    <a:pt x="335830" y="222302"/>
                  </a:lnTo>
                  <a:lnTo>
                    <a:pt x="328842" y="239087"/>
                  </a:lnTo>
                  <a:lnTo>
                    <a:pt x="319943" y="255175"/>
                  </a:lnTo>
                  <a:lnTo>
                    <a:pt x="309146" y="270397"/>
                  </a:lnTo>
                  <a:lnTo>
                    <a:pt x="296465" y="284587"/>
                  </a:lnTo>
                  <a:lnTo>
                    <a:pt x="294823" y="285843"/>
                  </a:lnTo>
                  <a:close/>
                </a:path>
                <a:path w="357504" h="334010">
                  <a:moveTo>
                    <a:pt x="179105" y="333430"/>
                  </a:moveTo>
                  <a:lnTo>
                    <a:pt x="136960" y="328166"/>
                  </a:lnTo>
                  <a:lnTo>
                    <a:pt x="97006" y="312132"/>
                  </a:lnTo>
                  <a:lnTo>
                    <a:pt x="61466" y="285331"/>
                  </a:lnTo>
                  <a:lnTo>
                    <a:pt x="176413" y="285331"/>
                  </a:lnTo>
                  <a:lnTo>
                    <a:pt x="179114" y="285843"/>
                  </a:lnTo>
                  <a:lnTo>
                    <a:pt x="294823" y="285843"/>
                  </a:lnTo>
                  <a:lnTo>
                    <a:pt x="261080" y="311643"/>
                  </a:lnTo>
                  <a:lnTo>
                    <a:pt x="221219" y="327923"/>
                  </a:lnTo>
                  <a:lnTo>
                    <a:pt x="179105" y="333430"/>
                  </a:lnTo>
                  <a:close/>
                </a:path>
              </a:pathLst>
            </a:custGeom>
            <a:solidFill>
              <a:srgbClr val="4F37A6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676274" y="30575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6274" y="36290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6274" y="39433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4049" y="2248306"/>
            <a:ext cx="4991100" cy="1830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50" b="1" spc="-315" dirty="0">
                <a:latin typeface="Noto Sans JP"/>
                <a:cs typeface="Noto Sans JP"/>
              </a:rPr>
              <a:t>AI/ML</a:t>
            </a:r>
            <a:r>
              <a:rPr sz="3250" b="1" spc="10" dirty="0">
                <a:latin typeface="Noto Sans JP"/>
                <a:cs typeface="Noto Sans JP"/>
              </a:rPr>
              <a:t> </a:t>
            </a:r>
            <a:r>
              <a:rPr sz="3050" b="1" spc="-580" dirty="0">
                <a:latin typeface="Malgun Gothic"/>
                <a:cs typeface="Malgun Gothic"/>
              </a:rPr>
              <a:t>융합</a:t>
            </a:r>
            <a:r>
              <a:rPr sz="3050" b="1" spc="-310" dirty="0">
                <a:latin typeface="Malgun Gothic"/>
                <a:cs typeface="Malgun Gothic"/>
              </a:rPr>
              <a:t> </a:t>
            </a:r>
            <a:r>
              <a:rPr sz="3050" b="1" spc="-605" dirty="0">
                <a:latin typeface="Malgun Gothic"/>
                <a:cs typeface="Malgun Gothic"/>
              </a:rPr>
              <a:t>전망</a:t>
            </a:r>
            <a:endParaRPr sz="3050">
              <a:latin typeface="Malgun Gothic"/>
              <a:cs typeface="Malgun Gothic"/>
            </a:endParaRPr>
          </a:p>
          <a:p>
            <a:pPr marL="202565" marR="5080">
              <a:lnSpc>
                <a:spcPct val="117800"/>
              </a:lnSpc>
              <a:spcBef>
                <a:spcPts val="1265"/>
              </a:spcBef>
            </a:pP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내장형</a:t>
            </a:r>
            <a:r>
              <a:rPr sz="1350" b="1" spc="-12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400" b="1" spc="-110" dirty="0">
                <a:solidFill>
                  <a:srgbClr val="4F37A6"/>
                </a:solidFill>
                <a:latin typeface="Noto Sans JP"/>
                <a:cs typeface="Noto Sans JP"/>
              </a:rPr>
              <a:t>AI</a:t>
            </a:r>
            <a:r>
              <a:rPr sz="1400" b="1" spc="3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350" b="1" spc="-215" dirty="0">
                <a:solidFill>
                  <a:srgbClr val="4F37A6"/>
                </a:solidFill>
                <a:latin typeface="Malgun Gothic"/>
                <a:cs typeface="Malgun Gothic"/>
              </a:rPr>
              <a:t>서비스</a:t>
            </a:r>
            <a:r>
              <a:rPr sz="1400" b="1" spc="-215" dirty="0">
                <a:solidFill>
                  <a:srgbClr val="4F37A6"/>
                </a:solidFill>
                <a:latin typeface="Noto Sans JP"/>
                <a:cs typeface="Noto Sans JP"/>
              </a:rPr>
              <a:t>:</a:t>
            </a:r>
            <a:r>
              <a:rPr sz="1400" b="1" spc="3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spc="-195" dirty="0">
                <a:solidFill>
                  <a:srgbClr val="333333"/>
                </a:solidFill>
                <a:latin typeface="Noto Sans JP"/>
                <a:cs typeface="Noto Sans JP"/>
              </a:rPr>
              <a:t>2025</a:t>
            </a:r>
            <a:r>
              <a:rPr sz="1350" spc="-195" dirty="0">
                <a:solidFill>
                  <a:srgbClr val="333333"/>
                </a:solidFill>
                <a:latin typeface="Dotum"/>
                <a:cs typeface="Dotum"/>
              </a:rPr>
              <a:t>년까지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spc="-175" dirty="0">
                <a:solidFill>
                  <a:srgbClr val="333333"/>
                </a:solidFill>
                <a:latin typeface="Noto Sans JP"/>
                <a:cs typeface="Noto Sans JP"/>
              </a:rPr>
              <a:t>90%</a:t>
            </a:r>
            <a:r>
              <a:rPr sz="1450" spc="3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이상의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서비스에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spc="-120" dirty="0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sz="1450" spc="2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기능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내장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전망</a:t>
            </a:r>
            <a:endParaRPr sz="1350">
              <a:latin typeface="Dotum"/>
              <a:cs typeface="Dotum"/>
            </a:endParaRPr>
          </a:p>
          <a:p>
            <a:pPr marL="202565" marR="171450">
              <a:lnSpc>
                <a:spcPct val="145100"/>
              </a:lnSpc>
              <a:spcBef>
                <a:spcPts val="45"/>
              </a:spcBef>
            </a:pP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스타트업</a:t>
            </a:r>
            <a:r>
              <a:rPr sz="1350" b="1" spc="-114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00" dirty="0">
                <a:solidFill>
                  <a:srgbClr val="4F37A6"/>
                </a:solidFill>
                <a:latin typeface="Malgun Gothic"/>
                <a:cs typeface="Malgun Gothic"/>
              </a:rPr>
              <a:t>기회</a:t>
            </a:r>
            <a:r>
              <a:rPr sz="1400" b="1" spc="-200" dirty="0">
                <a:solidFill>
                  <a:srgbClr val="4F37A6"/>
                </a:solidFill>
                <a:latin typeface="Noto Sans JP"/>
                <a:cs typeface="Noto Sans JP"/>
              </a:rPr>
              <a:t>:</a:t>
            </a:r>
            <a:r>
              <a:rPr sz="1400" b="1" spc="3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spc="-185" dirty="0">
                <a:solidFill>
                  <a:srgbClr val="333333"/>
                </a:solidFill>
                <a:latin typeface="Noto Sans JP"/>
                <a:cs typeface="Noto Sans JP"/>
              </a:rPr>
              <a:t>AWS</a:t>
            </a:r>
            <a:r>
              <a:rPr sz="145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spc="-145" dirty="0">
                <a:solidFill>
                  <a:srgbClr val="333333"/>
                </a:solidFill>
                <a:latin typeface="Noto Sans JP"/>
                <a:cs typeface="Noto Sans JP"/>
              </a:rPr>
              <a:t>Bedrock,</a:t>
            </a:r>
            <a:r>
              <a:rPr sz="145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spc="-175" dirty="0">
                <a:solidFill>
                  <a:srgbClr val="333333"/>
                </a:solidFill>
                <a:latin typeface="Noto Sans JP"/>
                <a:cs typeface="Noto Sans JP"/>
              </a:rPr>
              <a:t>GCP</a:t>
            </a:r>
            <a:r>
              <a:rPr sz="145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spc="-150" dirty="0">
                <a:solidFill>
                  <a:srgbClr val="333333"/>
                </a:solidFill>
                <a:latin typeface="Noto Sans JP"/>
                <a:cs typeface="Noto Sans JP"/>
              </a:rPr>
              <a:t>Gemini</a:t>
            </a:r>
            <a:r>
              <a:rPr sz="145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등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생성형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spc="-120" dirty="0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sz="145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spc="-135" dirty="0">
                <a:solidFill>
                  <a:srgbClr val="333333"/>
                </a:solidFill>
                <a:latin typeface="Noto Sans JP"/>
                <a:cs typeface="Noto Sans JP"/>
              </a:rPr>
              <a:t>API</a:t>
            </a:r>
            <a:r>
              <a:rPr sz="145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활용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확대</a:t>
            </a:r>
            <a:r>
              <a:rPr sz="1350" spc="-16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b="1" spc="-160" dirty="0">
                <a:solidFill>
                  <a:srgbClr val="4F37A6"/>
                </a:solidFill>
                <a:latin typeface="Noto Sans JP"/>
                <a:cs typeface="Noto Sans JP"/>
              </a:rPr>
              <a:t>MLOps</a:t>
            </a:r>
            <a:r>
              <a:rPr sz="1400" b="1" spc="2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350" b="1" spc="-215" dirty="0">
                <a:solidFill>
                  <a:srgbClr val="4F37A6"/>
                </a:solidFill>
                <a:latin typeface="Malgun Gothic"/>
                <a:cs typeface="Malgun Gothic"/>
              </a:rPr>
              <a:t>자동화</a:t>
            </a:r>
            <a:r>
              <a:rPr sz="1400" b="1" spc="-215" dirty="0">
                <a:solidFill>
                  <a:srgbClr val="4F37A6"/>
                </a:solidFill>
                <a:latin typeface="Noto Sans JP"/>
                <a:cs typeface="Noto Sans JP"/>
              </a:rPr>
              <a:t>:</a:t>
            </a:r>
            <a:r>
              <a:rPr sz="1400" b="1" spc="3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모델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개발부터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배포까지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전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과정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자동화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플랫폼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등장</a:t>
            </a:r>
            <a:endParaRPr sz="1350">
              <a:latin typeface="Dotum"/>
              <a:cs typeface="Dotu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34148" y="30575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34148" y="36290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11925" y="2248306"/>
            <a:ext cx="4728845" cy="17545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50" b="1" spc="-340" dirty="0">
                <a:latin typeface="Noto Sans JP"/>
                <a:cs typeface="Noto Sans JP"/>
              </a:rPr>
              <a:t>BigData</a:t>
            </a:r>
            <a:r>
              <a:rPr sz="3250" b="1" spc="20" dirty="0">
                <a:latin typeface="Noto Sans JP"/>
                <a:cs typeface="Noto Sans JP"/>
              </a:rPr>
              <a:t> </a:t>
            </a:r>
            <a:r>
              <a:rPr sz="3050" b="1" spc="-580" dirty="0">
                <a:latin typeface="Malgun Gothic"/>
                <a:cs typeface="Malgun Gothic"/>
              </a:rPr>
              <a:t>서비스</a:t>
            </a:r>
            <a:r>
              <a:rPr sz="3050" b="1" spc="-305" dirty="0">
                <a:latin typeface="Malgun Gothic"/>
                <a:cs typeface="Malgun Gothic"/>
              </a:rPr>
              <a:t> </a:t>
            </a:r>
            <a:r>
              <a:rPr sz="3050" b="1" spc="-605" dirty="0">
                <a:latin typeface="Malgun Gothic"/>
                <a:cs typeface="Malgun Gothic"/>
              </a:rPr>
              <a:t>발전</a:t>
            </a:r>
            <a:endParaRPr sz="3050">
              <a:latin typeface="Malgun Gothic"/>
              <a:cs typeface="Malgun Gothic"/>
            </a:endParaRPr>
          </a:p>
          <a:p>
            <a:pPr marL="202565" marR="5080">
              <a:lnSpc>
                <a:spcPct val="112100"/>
              </a:lnSpc>
              <a:spcBef>
                <a:spcPts val="1365"/>
              </a:spcBef>
            </a:pP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실시간</a:t>
            </a:r>
            <a:r>
              <a:rPr sz="1350" b="1" spc="-12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분석</a:t>
            </a:r>
            <a:r>
              <a:rPr sz="1350" b="1" spc="-12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15" dirty="0">
                <a:solidFill>
                  <a:srgbClr val="4F37A6"/>
                </a:solidFill>
                <a:latin typeface="Malgun Gothic"/>
                <a:cs typeface="Malgun Gothic"/>
              </a:rPr>
              <a:t>표준화</a:t>
            </a:r>
            <a:r>
              <a:rPr sz="1400" b="1" spc="-215" dirty="0">
                <a:solidFill>
                  <a:srgbClr val="4F37A6"/>
                </a:solidFill>
                <a:latin typeface="Noto Sans JP"/>
                <a:cs typeface="Noto Sans JP"/>
              </a:rPr>
              <a:t>:</a:t>
            </a:r>
            <a:r>
              <a:rPr sz="1400" b="1" spc="4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spc="-185" dirty="0">
                <a:solidFill>
                  <a:srgbClr val="333333"/>
                </a:solidFill>
                <a:latin typeface="Noto Sans JP"/>
                <a:cs typeface="Noto Sans JP"/>
              </a:rPr>
              <a:t>AWS</a:t>
            </a:r>
            <a:r>
              <a:rPr sz="1450" spc="3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spc="-120" dirty="0">
                <a:solidFill>
                  <a:srgbClr val="333333"/>
                </a:solidFill>
                <a:latin typeface="Noto Sans JP"/>
                <a:cs typeface="Noto Sans JP"/>
              </a:rPr>
              <a:t>Kinesis,</a:t>
            </a:r>
            <a:r>
              <a:rPr sz="145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spc="-175" dirty="0">
                <a:solidFill>
                  <a:srgbClr val="333333"/>
                </a:solidFill>
                <a:latin typeface="Noto Sans JP"/>
                <a:cs typeface="Noto Sans JP"/>
              </a:rPr>
              <a:t>GCP</a:t>
            </a:r>
            <a:r>
              <a:rPr sz="1450" spc="3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spc="-150" dirty="0">
                <a:solidFill>
                  <a:srgbClr val="333333"/>
                </a:solidFill>
                <a:latin typeface="Noto Sans JP"/>
                <a:cs typeface="Noto Sans JP"/>
              </a:rPr>
              <a:t>Dataflow</a:t>
            </a:r>
            <a:r>
              <a:rPr sz="145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등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실시간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처리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350" spc="-1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spc="-175" dirty="0">
                <a:solidFill>
                  <a:srgbClr val="333333"/>
                </a:solidFill>
                <a:latin typeface="Noto Sans JP"/>
                <a:cs typeface="Noto Sans JP"/>
              </a:rPr>
              <a:t>70%</a:t>
            </a:r>
            <a:r>
              <a:rPr sz="1450" spc="2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절감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전망</a:t>
            </a:r>
            <a:endParaRPr sz="1350">
              <a:latin typeface="Dotum"/>
              <a:cs typeface="Dotum"/>
            </a:endParaRPr>
          </a:p>
          <a:p>
            <a:pPr marL="202565" marR="189865">
              <a:lnSpc>
                <a:spcPct val="107800"/>
              </a:lnSpc>
              <a:spcBef>
                <a:spcPts val="675"/>
              </a:spcBef>
            </a:pP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서버리스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데이터</a:t>
            </a:r>
            <a:r>
              <a:rPr sz="1350" b="1" spc="-12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29" dirty="0">
                <a:solidFill>
                  <a:srgbClr val="4F37A6"/>
                </a:solidFill>
                <a:latin typeface="Malgun Gothic"/>
                <a:cs typeface="Malgun Gothic"/>
              </a:rPr>
              <a:t>웨어하우스</a:t>
            </a:r>
            <a:r>
              <a:rPr sz="1400" b="1" spc="-229" dirty="0">
                <a:solidFill>
                  <a:srgbClr val="4F37A6"/>
                </a:solidFill>
                <a:latin typeface="Noto Sans JP"/>
                <a:cs typeface="Noto Sans JP"/>
              </a:rPr>
              <a:t>:</a:t>
            </a:r>
            <a:r>
              <a:rPr sz="1400" b="1" spc="2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인프라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없는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분석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30" dirty="0">
                <a:solidFill>
                  <a:srgbClr val="333333"/>
                </a:solidFill>
                <a:latin typeface="Dotum"/>
                <a:cs typeface="Dotum"/>
              </a:rPr>
              <a:t>환경</a:t>
            </a:r>
            <a:r>
              <a:rPr sz="1450" spc="-130" dirty="0">
                <a:solidFill>
                  <a:srgbClr val="333333"/>
                </a:solidFill>
                <a:latin typeface="Noto Sans JP"/>
                <a:cs typeface="Noto Sans JP"/>
              </a:rPr>
              <a:t>(BigQuery,</a:t>
            </a:r>
            <a:r>
              <a:rPr sz="1450" spc="50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spc="-130" dirty="0">
                <a:solidFill>
                  <a:srgbClr val="333333"/>
                </a:solidFill>
                <a:latin typeface="Noto Sans JP"/>
                <a:cs typeface="Noto Sans JP"/>
              </a:rPr>
              <a:t>Redshift</a:t>
            </a:r>
            <a:r>
              <a:rPr sz="1450" spc="5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spc="-30" dirty="0">
                <a:solidFill>
                  <a:srgbClr val="333333"/>
                </a:solidFill>
                <a:latin typeface="Noto Sans JP"/>
                <a:cs typeface="Noto Sans JP"/>
              </a:rPr>
              <a:t>Serverless)</a:t>
            </a:r>
            <a:endParaRPr sz="1450">
              <a:latin typeface="Noto Sans JP"/>
              <a:cs typeface="Noto Sans JP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4049" y="4800472"/>
            <a:ext cx="305689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b="1" spc="-580" dirty="0">
                <a:latin typeface="Malgun Gothic"/>
                <a:cs typeface="Malgun Gothic"/>
              </a:rPr>
              <a:t>차세대</a:t>
            </a:r>
            <a:r>
              <a:rPr sz="3050" b="1" spc="-330" dirty="0">
                <a:latin typeface="Malgun Gothic"/>
                <a:cs typeface="Malgun Gothic"/>
              </a:rPr>
              <a:t> </a:t>
            </a:r>
            <a:r>
              <a:rPr sz="3050" b="1" spc="-580" dirty="0">
                <a:latin typeface="Malgun Gothic"/>
                <a:cs typeface="Malgun Gothic"/>
              </a:rPr>
              <a:t>서버리스</a:t>
            </a:r>
            <a:r>
              <a:rPr sz="3050" b="1" spc="-315" dirty="0">
                <a:latin typeface="Malgun Gothic"/>
                <a:cs typeface="Malgun Gothic"/>
              </a:rPr>
              <a:t> </a:t>
            </a:r>
            <a:r>
              <a:rPr sz="3050" b="1" spc="-605" dirty="0">
                <a:latin typeface="Malgun Gothic"/>
                <a:cs typeface="Malgun Gothic"/>
              </a:rPr>
              <a:t>발전</a:t>
            </a:r>
            <a:endParaRPr sz="305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6274" y="558164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44550" y="5367956"/>
            <a:ext cx="4765040" cy="13106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47800"/>
              </a:lnSpc>
              <a:spcBef>
                <a:spcPts val="75"/>
              </a:spcBef>
            </a:pP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서버리스</a:t>
            </a:r>
            <a:r>
              <a:rPr sz="1350" b="1" spc="-114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25" dirty="0">
                <a:solidFill>
                  <a:srgbClr val="4F37A6"/>
                </a:solidFill>
                <a:latin typeface="Malgun Gothic"/>
                <a:cs typeface="Malgun Gothic"/>
              </a:rPr>
              <a:t>컨테이너</a:t>
            </a:r>
            <a:r>
              <a:rPr sz="1400" b="1" spc="-225" dirty="0">
                <a:solidFill>
                  <a:srgbClr val="4F37A6"/>
                </a:solidFill>
                <a:latin typeface="Noto Sans JP"/>
                <a:cs typeface="Noto Sans JP"/>
              </a:rPr>
              <a:t>:</a:t>
            </a:r>
            <a:r>
              <a:rPr sz="1400" b="1" spc="4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spc="-185" dirty="0">
                <a:solidFill>
                  <a:srgbClr val="333333"/>
                </a:solidFill>
                <a:latin typeface="Noto Sans JP"/>
                <a:cs typeface="Noto Sans JP"/>
              </a:rPr>
              <a:t>AWS</a:t>
            </a:r>
            <a:r>
              <a:rPr sz="145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spc="-150" dirty="0">
                <a:solidFill>
                  <a:srgbClr val="333333"/>
                </a:solidFill>
                <a:latin typeface="Noto Sans JP"/>
                <a:cs typeface="Noto Sans JP"/>
              </a:rPr>
              <a:t>Fargate,</a:t>
            </a:r>
            <a:r>
              <a:rPr sz="145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spc="-175" dirty="0">
                <a:solidFill>
                  <a:srgbClr val="333333"/>
                </a:solidFill>
                <a:latin typeface="Noto Sans JP"/>
                <a:cs typeface="Noto Sans JP"/>
              </a:rPr>
              <a:t>GCP</a:t>
            </a:r>
            <a:r>
              <a:rPr sz="145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spc="-145" dirty="0">
                <a:solidFill>
                  <a:srgbClr val="333333"/>
                </a:solidFill>
                <a:latin typeface="Noto Sans JP"/>
                <a:cs typeface="Noto Sans JP"/>
              </a:rPr>
              <a:t>Cloud</a:t>
            </a:r>
            <a:r>
              <a:rPr sz="145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spc="-165" dirty="0">
                <a:solidFill>
                  <a:srgbClr val="333333"/>
                </a:solidFill>
                <a:latin typeface="Noto Sans JP"/>
                <a:cs typeface="Noto Sans JP"/>
              </a:rPr>
              <a:t>Run</a:t>
            </a:r>
            <a:r>
              <a:rPr sz="145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중심</a:t>
            </a:r>
            <a:r>
              <a:rPr sz="13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아키텍처로</a:t>
            </a:r>
            <a:r>
              <a:rPr sz="13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전환</a:t>
            </a:r>
            <a:r>
              <a:rPr sz="1350" spc="-1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b="1" spc="-165" dirty="0">
                <a:solidFill>
                  <a:srgbClr val="4F37A6"/>
                </a:solidFill>
                <a:latin typeface="Noto Sans JP"/>
                <a:cs typeface="Noto Sans JP"/>
              </a:rPr>
              <a:t>WASM</a:t>
            </a:r>
            <a:r>
              <a:rPr sz="1400" b="1" spc="3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350" b="1" spc="-215" dirty="0">
                <a:solidFill>
                  <a:srgbClr val="4F37A6"/>
                </a:solidFill>
                <a:latin typeface="Malgun Gothic"/>
                <a:cs typeface="Malgun Gothic"/>
              </a:rPr>
              <a:t>런타임</a:t>
            </a:r>
            <a:r>
              <a:rPr sz="1400" b="1" spc="-215" dirty="0">
                <a:solidFill>
                  <a:srgbClr val="4F37A6"/>
                </a:solidFill>
                <a:latin typeface="Noto Sans JP"/>
                <a:cs typeface="Noto Sans JP"/>
              </a:rPr>
              <a:t>:</a:t>
            </a:r>
            <a:r>
              <a:rPr sz="1400" b="1" spc="3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spc="-195" dirty="0">
                <a:solidFill>
                  <a:srgbClr val="333333"/>
                </a:solidFill>
                <a:latin typeface="Noto Sans JP"/>
                <a:cs typeface="Noto Sans JP"/>
              </a:rPr>
              <a:t>2025</a:t>
            </a:r>
            <a:r>
              <a:rPr sz="1350" spc="-195" dirty="0">
                <a:solidFill>
                  <a:srgbClr val="333333"/>
                </a:solidFill>
                <a:latin typeface="Dotum"/>
                <a:cs typeface="Dotum"/>
              </a:rPr>
              <a:t>년부터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언어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제약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없는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새로운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서버리스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런타임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표준화</a:t>
            </a:r>
            <a:r>
              <a:rPr sz="1350" spc="-13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b="1" spc="-135" dirty="0">
                <a:solidFill>
                  <a:srgbClr val="4F37A6"/>
                </a:solidFill>
                <a:latin typeface="Noto Sans JP"/>
                <a:cs typeface="Noto Sans JP"/>
              </a:rPr>
              <a:t>eBPF</a:t>
            </a:r>
            <a:r>
              <a:rPr sz="1400" b="1" spc="2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기반</a:t>
            </a:r>
            <a:r>
              <a:rPr sz="1350" b="1" spc="-12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15" dirty="0">
                <a:solidFill>
                  <a:srgbClr val="4F37A6"/>
                </a:solidFill>
                <a:latin typeface="Malgun Gothic"/>
                <a:cs typeface="Malgun Gothic"/>
              </a:rPr>
              <a:t>관측성</a:t>
            </a:r>
            <a:r>
              <a:rPr sz="1400" b="1" spc="-215" dirty="0">
                <a:solidFill>
                  <a:srgbClr val="4F37A6"/>
                </a:solidFill>
                <a:latin typeface="Noto Sans JP"/>
                <a:cs typeface="Noto Sans JP"/>
              </a:rPr>
              <a:t>:</a:t>
            </a:r>
            <a:r>
              <a:rPr sz="1400" b="1" spc="2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서버리스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환경에서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성능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모니터링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고도화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이벤트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00" dirty="0">
                <a:solidFill>
                  <a:srgbClr val="4F37A6"/>
                </a:solidFill>
                <a:latin typeface="Malgun Gothic"/>
                <a:cs typeface="Malgun Gothic"/>
              </a:rPr>
              <a:t>메시</a:t>
            </a:r>
            <a:r>
              <a:rPr sz="1400" b="1" spc="-200" dirty="0">
                <a:solidFill>
                  <a:srgbClr val="4F37A6"/>
                </a:solidFill>
                <a:latin typeface="Noto Sans JP"/>
                <a:cs typeface="Noto Sans JP"/>
              </a:rPr>
              <a:t>:</a:t>
            </a:r>
            <a:r>
              <a:rPr sz="1400" b="1" spc="2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마이크로서비스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복잡한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이벤트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처리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추상화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레이어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등장</a:t>
            </a:r>
            <a:endParaRPr sz="1350">
              <a:latin typeface="Dotum"/>
              <a:cs typeface="Dotum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6274" y="590549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6274" y="622934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6274" y="65436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511925" y="4800472"/>
            <a:ext cx="274129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b="1" spc="-580" dirty="0">
                <a:latin typeface="Malgun Gothic"/>
                <a:cs typeface="Malgun Gothic"/>
              </a:rPr>
              <a:t>운영</a:t>
            </a:r>
            <a:r>
              <a:rPr sz="3050" b="1" spc="-330" dirty="0">
                <a:latin typeface="Malgun Gothic"/>
                <a:cs typeface="Malgun Gothic"/>
              </a:rPr>
              <a:t> </a:t>
            </a:r>
            <a:r>
              <a:rPr sz="3050" b="1" spc="-580" dirty="0">
                <a:latin typeface="Malgun Gothic"/>
                <a:cs typeface="Malgun Gothic"/>
              </a:rPr>
              <a:t>패러다임</a:t>
            </a:r>
            <a:r>
              <a:rPr sz="3050" b="1" spc="-315" dirty="0">
                <a:latin typeface="Malgun Gothic"/>
                <a:cs typeface="Malgun Gothic"/>
              </a:rPr>
              <a:t> </a:t>
            </a:r>
            <a:r>
              <a:rPr sz="3050" b="1" spc="-605" dirty="0">
                <a:latin typeface="Malgun Gothic"/>
                <a:cs typeface="Malgun Gothic"/>
              </a:rPr>
              <a:t>변화</a:t>
            </a:r>
            <a:endParaRPr sz="3050">
              <a:latin typeface="Malgun Gothic"/>
              <a:cs typeface="Malgun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34148" y="558164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702425" y="5367956"/>
            <a:ext cx="4783455" cy="12350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플랫폼</a:t>
            </a:r>
            <a:r>
              <a:rPr sz="1350" b="1" spc="-114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29" dirty="0">
                <a:solidFill>
                  <a:srgbClr val="4F37A6"/>
                </a:solidFill>
                <a:latin typeface="Malgun Gothic"/>
                <a:cs typeface="Malgun Gothic"/>
              </a:rPr>
              <a:t>엔지니어링</a:t>
            </a:r>
            <a:r>
              <a:rPr sz="1400" b="1" spc="-229" dirty="0">
                <a:solidFill>
                  <a:srgbClr val="4F37A6"/>
                </a:solidFill>
                <a:latin typeface="Noto Sans JP"/>
                <a:cs typeface="Noto Sans JP"/>
              </a:rPr>
              <a:t>:</a:t>
            </a:r>
            <a:r>
              <a:rPr sz="1400" b="1" spc="4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spc="-190" dirty="0">
                <a:solidFill>
                  <a:srgbClr val="333333"/>
                </a:solidFill>
                <a:latin typeface="Noto Sans JP"/>
                <a:cs typeface="Noto Sans JP"/>
              </a:rPr>
              <a:t>DevOps</a:t>
            </a:r>
            <a:r>
              <a:rPr sz="1350" spc="-190" dirty="0">
                <a:solidFill>
                  <a:srgbClr val="333333"/>
                </a:solidFill>
                <a:latin typeface="Dotum"/>
                <a:cs typeface="Dotum"/>
              </a:rPr>
              <a:t>에서</a:t>
            </a:r>
            <a:r>
              <a:rPr sz="13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내부</a:t>
            </a:r>
            <a:r>
              <a:rPr sz="13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개발자</a:t>
            </a:r>
            <a:r>
              <a:rPr sz="13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75" dirty="0">
                <a:solidFill>
                  <a:srgbClr val="333333"/>
                </a:solidFill>
                <a:latin typeface="Dotum"/>
                <a:cs typeface="Dotum"/>
              </a:rPr>
              <a:t>플랫폼</a:t>
            </a:r>
            <a:r>
              <a:rPr sz="1450" spc="-175" dirty="0">
                <a:solidFill>
                  <a:srgbClr val="333333"/>
                </a:solidFill>
                <a:latin typeface="Noto Sans JP"/>
                <a:cs typeface="Noto Sans JP"/>
              </a:rPr>
              <a:t>(IDP)</a:t>
            </a:r>
            <a:r>
              <a:rPr sz="145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중심으로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전환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17800"/>
              </a:lnSpc>
              <a:spcBef>
                <a:spcPts val="500"/>
              </a:spcBef>
            </a:pPr>
            <a:r>
              <a:rPr sz="1400" b="1" spc="-130" dirty="0">
                <a:solidFill>
                  <a:srgbClr val="4F37A6"/>
                </a:solidFill>
                <a:latin typeface="Noto Sans JP"/>
                <a:cs typeface="Noto Sans JP"/>
              </a:rPr>
              <a:t>FinOps</a:t>
            </a:r>
            <a:r>
              <a:rPr sz="1400" b="1" spc="3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350" b="1" spc="-215" dirty="0">
                <a:solidFill>
                  <a:srgbClr val="4F37A6"/>
                </a:solidFill>
                <a:latin typeface="Malgun Gothic"/>
                <a:cs typeface="Malgun Gothic"/>
              </a:rPr>
              <a:t>표준화</a:t>
            </a:r>
            <a:r>
              <a:rPr sz="1400" b="1" spc="-215" dirty="0">
                <a:solidFill>
                  <a:srgbClr val="4F37A6"/>
                </a:solidFill>
                <a:latin typeface="Noto Sans JP"/>
                <a:cs typeface="Noto Sans JP"/>
              </a:rPr>
              <a:t>:</a:t>
            </a:r>
            <a:r>
              <a:rPr sz="1400" b="1" spc="3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spc="-170" dirty="0">
                <a:solidFill>
                  <a:srgbClr val="333333"/>
                </a:solidFill>
                <a:latin typeface="Noto Sans JP"/>
                <a:cs typeface="Noto Sans JP"/>
              </a:rPr>
              <a:t>AWS/GCP</a:t>
            </a:r>
            <a:r>
              <a:rPr sz="1450" spc="3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최적화를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자동화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도구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모범사례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확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산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다중</a:t>
            </a:r>
            <a:r>
              <a:rPr sz="1350" b="1" spc="-12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클라우드</a:t>
            </a:r>
            <a:r>
              <a:rPr sz="1350" b="1" spc="-12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00" dirty="0">
                <a:solidFill>
                  <a:srgbClr val="4F37A6"/>
                </a:solidFill>
                <a:latin typeface="Malgun Gothic"/>
                <a:cs typeface="Malgun Gothic"/>
              </a:rPr>
              <a:t>통합</a:t>
            </a:r>
            <a:r>
              <a:rPr sz="1400" b="1" spc="-200" dirty="0">
                <a:solidFill>
                  <a:srgbClr val="4F37A6"/>
                </a:solidFill>
                <a:latin typeface="Noto Sans JP"/>
                <a:cs typeface="Noto Sans JP"/>
              </a:rPr>
              <a:t>:</a:t>
            </a:r>
            <a:r>
              <a:rPr sz="1400" b="1" spc="3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spc="-170" dirty="0">
                <a:solidFill>
                  <a:srgbClr val="333333"/>
                </a:solidFill>
                <a:latin typeface="Noto Sans JP"/>
                <a:cs typeface="Noto Sans JP"/>
              </a:rPr>
              <a:t>AWS/GCP</a:t>
            </a:r>
            <a:r>
              <a:rPr sz="1450" spc="3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서비스를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단일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인터페이스로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관리하는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추상</a:t>
            </a:r>
            <a:endParaRPr sz="1350">
              <a:latin typeface="Dotum"/>
              <a:cs typeface="Dotum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34148" y="590549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34148" y="646747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1030173"/>
            <a:ext cx="6756400" cy="95474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545"/>
              </a:spcBef>
            </a:pPr>
            <a:r>
              <a:rPr sz="5400" b="1" spc="-615" dirty="0">
                <a:latin typeface="Liberation Sans"/>
                <a:cs typeface="Liberation Sans"/>
              </a:rPr>
              <a:t>1</a:t>
            </a:r>
            <a:r>
              <a:rPr spc="-615" dirty="0"/>
              <a:t>장</a:t>
            </a:r>
            <a:r>
              <a:rPr spc="-555" dirty="0"/>
              <a:t> </a:t>
            </a:r>
            <a:r>
              <a:rPr spc="-1230" dirty="0"/>
              <a:t>요약</a:t>
            </a:r>
            <a:r>
              <a:rPr spc="-555" dirty="0"/>
              <a:t> </a:t>
            </a:r>
            <a:r>
              <a:rPr spc="-1230" dirty="0"/>
              <a:t>및</a:t>
            </a:r>
            <a:r>
              <a:rPr spc="-555" dirty="0"/>
              <a:t> </a:t>
            </a:r>
            <a:r>
              <a:rPr spc="-1255" dirty="0"/>
              <a:t>실전 메시지</a:t>
            </a:r>
            <a:endParaRPr sz="5400">
              <a:latin typeface="Liberation Sans"/>
              <a:cs typeface="Liberation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1499" y="4541042"/>
            <a:ext cx="5524500" cy="1504950"/>
            <a:chOff x="571499" y="5448299"/>
            <a:chExt cx="5524500" cy="1504950"/>
          </a:xfrm>
        </p:grpSpPr>
        <p:sp>
          <p:nvSpPr>
            <p:cNvPr id="4" name="object 4"/>
            <p:cNvSpPr/>
            <p:nvPr/>
          </p:nvSpPr>
          <p:spPr>
            <a:xfrm>
              <a:off x="571499" y="5448299"/>
              <a:ext cx="5524500" cy="1504950"/>
            </a:xfrm>
            <a:custGeom>
              <a:avLst/>
              <a:gdLst/>
              <a:ahLst/>
              <a:cxnLst/>
              <a:rect l="l" t="t" r="r" b="b"/>
              <a:pathLst>
                <a:path w="5524500" h="1504950">
                  <a:moveTo>
                    <a:pt x="5524499" y="1504949"/>
                  </a:moveTo>
                  <a:lnTo>
                    <a:pt x="0" y="1504949"/>
                  </a:lnTo>
                  <a:lnTo>
                    <a:pt x="0" y="0"/>
                  </a:lnTo>
                  <a:lnTo>
                    <a:pt x="5524499" y="0"/>
                  </a:lnTo>
                  <a:lnTo>
                    <a:pt x="5524499" y="1504949"/>
                  </a:lnTo>
                  <a:close/>
                </a:path>
              </a:pathLst>
            </a:custGeom>
            <a:solidFill>
              <a:srgbClr val="F4F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5448299"/>
              <a:ext cx="38100" cy="1504950"/>
            </a:xfrm>
            <a:custGeom>
              <a:avLst/>
              <a:gdLst/>
              <a:ahLst/>
              <a:cxnLst/>
              <a:rect l="l" t="t" r="r" b="b"/>
              <a:pathLst>
                <a:path w="38100" h="1504950">
                  <a:moveTo>
                    <a:pt x="38099" y="1504949"/>
                  </a:moveTo>
                  <a:lnTo>
                    <a:pt x="0" y="15049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50494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8800" y="2361406"/>
            <a:ext cx="5539105" cy="3587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02235" algn="just">
              <a:lnSpc>
                <a:spcPct val="118100"/>
              </a:lnSpc>
              <a:spcBef>
                <a:spcPts val="55"/>
              </a:spcBef>
            </a:pP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229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컴퓨팅은</a:t>
            </a:r>
            <a:r>
              <a:rPr sz="1350" spc="23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4F37A6"/>
                </a:solidFill>
                <a:latin typeface="Dotum"/>
                <a:cs typeface="Dotum"/>
              </a:rPr>
              <a:t>온디맨드</a:t>
            </a:r>
            <a:r>
              <a:rPr sz="1350" spc="229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50" dirty="0">
                <a:solidFill>
                  <a:srgbClr val="4F37A6"/>
                </a:solidFill>
                <a:latin typeface="Dotum"/>
                <a:cs typeface="Dotum"/>
              </a:rPr>
              <a:t>셀프서비스</a:t>
            </a:r>
            <a:r>
              <a:rPr sz="1200" b="1" spc="-250" dirty="0">
                <a:solidFill>
                  <a:srgbClr val="4F37A6"/>
                </a:solidFill>
                <a:latin typeface="Liberation Sans"/>
                <a:cs typeface="Liberation Sans"/>
              </a:rPr>
              <a:t>,</a:t>
            </a:r>
            <a:r>
              <a:rPr sz="1200" b="1" spc="16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345" dirty="0">
                <a:solidFill>
                  <a:srgbClr val="4F37A6"/>
                </a:solidFill>
                <a:latin typeface="Dotum"/>
                <a:cs typeface="Dotum"/>
              </a:rPr>
              <a:t>광범위한</a:t>
            </a:r>
            <a:r>
              <a:rPr sz="1350" spc="23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4F37A6"/>
                </a:solidFill>
                <a:latin typeface="Dotum"/>
                <a:cs typeface="Dotum"/>
              </a:rPr>
              <a:t>네트워크</a:t>
            </a:r>
            <a:r>
              <a:rPr sz="1350" spc="229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25" dirty="0">
                <a:solidFill>
                  <a:srgbClr val="4F37A6"/>
                </a:solidFill>
                <a:latin typeface="Dotum"/>
                <a:cs typeface="Dotum"/>
              </a:rPr>
              <a:t>접근</a:t>
            </a:r>
            <a:r>
              <a:rPr sz="1200" b="1" spc="-225" dirty="0">
                <a:solidFill>
                  <a:srgbClr val="4F37A6"/>
                </a:solidFill>
                <a:latin typeface="Liberation Sans"/>
                <a:cs typeface="Liberation Sans"/>
              </a:rPr>
              <a:t>,</a:t>
            </a:r>
            <a:r>
              <a:rPr sz="1200" b="1" spc="14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390" dirty="0">
                <a:solidFill>
                  <a:srgbClr val="4F37A6"/>
                </a:solidFill>
                <a:latin typeface="Dotum"/>
                <a:cs typeface="Dotum"/>
              </a:rPr>
              <a:t>리소스</a:t>
            </a:r>
            <a:r>
              <a:rPr sz="1350" spc="28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25" dirty="0">
                <a:solidFill>
                  <a:srgbClr val="4F37A6"/>
                </a:solidFill>
                <a:latin typeface="Dotum"/>
                <a:cs typeface="Dotum"/>
              </a:rPr>
              <a:t>풀링</a:t>
            </a:r>
            <a:r>
              <a:rPr sz="1200" b="1" spc="-225" dirty="0">
                <a:solidFill>
                  <a:srgbClr val="4F37A6"/>
                </a:solidFill>
                <a:latin typeface="Liberation Sans"/>
                <a:cs typeface="Liberation Sans"/>
              </a:rPr>
              <a:t>,</a:t>
            </a:r>
            <a:r>
              <a:rPr sz="1200" b="1" spc="22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285" dirty="0">
                <a:solidFill>
                  <a:srgbClr val="4F37A6"/>
                </a:solidFill>
                <a:latin typeface="Dotum"/>
                <a:cs typeface="Dotum"/>
              </a:rPr>
              <a:t>신속한</a:t>
            </a:r>
            <a:r>
              <a:rPr sz="1350" spc="-235" dirty="0">
                <a:solidFill>
                  <a:srgbClr val="4F37A6"/>
                </a:solidFill>
                <a:latin typeface="Dotum"/>
                <a:cs typeface="Dotum"/>
              </a:rPr>
              <a:t> 확장성</a:t>
            </a:r>
            <a:r>
              <a:rPr sz="1200" b="1" spc="-235" dirty="0">
                <a:solidFill>
                  <a:srgbClr val="4F37A6"/>
                </a:solidFill>
                <a:latin typeface="Liberation Sans"/>
                <a:cs typeface="Liberation Sans"/>
              </a:rPr>
              <a:t>,</a:t>
            </a:r>
            <a:r>
              <a:rPr sz="1200" b="1" spc="15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530" dirty="0">
                <a:solidFill>
                  <a:srgbClr val="4F37A6"/>
                </a:solidFill>
                <a:latin typeface="Dotum"/>
                <a:cs typeface="Dotum"/>
              </a:rPr>
              <a:t>측정</a:t>
            </a:r>
            <a:r>
              <a:rPr sz="1350" spc="41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4F37A6"/>
                </a:solidFill>
                <a:latin typeface="Dotum"/>
                <a:cs typeface="Dotum"/>
              </a:rPr>
              <a:t>가능한</a:t>
            </a:r>
            <a:r>
              <a:rPr sz="1350" spc="28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330" dirty="0">
                <a:solidFill>
                  <a:srgbClr val="4F37A6"/>
                </a:solidFill>
                <a:latin typeface="Dotum"/>
                <a:cs typeface="Dotum"/>
              </a:rPr>
              <a:t>서비스</a:t>
            </a:r>
            <a:r>
              <a:rPr sz="1350" spc="-330" dirty="0">
                <a:solidFill>
                  <a:srgbClr val="333333"/>
                </a:solidFill>
                <a:latin typeface="Dotum"/>
                <a:cs typeface="Dotum"/>
              </a:rPr>
              <a:t>라는</a:t>
            </a:r>
            <a:r>
              <a:rPr sz="1350" spc="21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30" dirty="0">
                <a:solidFill>
                  <a:srgbClr val="333333"/>
                </a:solidFill>
                <a:latin typeface="Dotum"/>
                <a:cs typeface="Dotum"/>
              </a:rPr>
              <a:t>핵심</a:t>
            </a:r>
            <a:r>
              <a:rPr sz="1350" spc="4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특성을</a:t>
            </a:r>
            <a:r>
              <a:rPr sz="1350" spc="2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45" dirty="0">
                <a:solidFill>
                  <a:srgbClr val="333333"/>
                </a:solidFill>
                <a:latin typeface="Dotum"/>
                <a:cs typeface="Dotum"/>
              </a:rPr>
              <a:t>갖습니다</a:t>
            </a:r>
            <a:r>
              <a:rPr sz="1200" spc="-24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2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스타트업에게</a:t>
            </a:r>
            <a:r>
              <a:rPr sz="1350" spc="24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30" dirty="0">
                <a:solidFill>
                  <a:srgbClr val="333333"/>
                </a:solidFill>
                <a:latin typeface="Dotum"/>
                <a:cs typeface="Dotum"/>
              </a:rPr>
              <a:t>클라우드는</a:t>
            </a:r>
            <a:r>
              <a:rPr sz="1350" spc="24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초기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없이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필요에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따라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확장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가능한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인프라를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구축할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있는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혁신적인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방법입니다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 marR="5080">
              <a:lnSpc>
                <a:spcPct val="120400"/>
              </a:lnSpc>
            </a:pP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IaaS, PaaS, SaaS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모델과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Public,</a:t>
            </a:r>
            <a:r>
              <a:rPr sz="1200" b="1" spc="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Private, Hybrid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배포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모델을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기업의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상황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에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맞게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선택해야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합니다</a:t>
            </a:r>
            <a:r>
              <a:rPr sz="1200" spc="-20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spc="-90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350" spc="-70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선택은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구성</a:t>
            </a:r>
            <a:r>
              <a:rPr sz="1200" spc="-18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구조</a:t>
            </a:r>
            <a:r>
              <a:rPr sz="1200" spc="-18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향후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0" dirty="0">
                <a:solidFill>
                  <a:srgbClr val="333333"/>
                </a:solidFill>
                <a:latin typeface="Dotum"/>
                <a:cs typeface="Dotum"/>
              </a:rPr>
              <a:t>확장성을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고려하여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결정해야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" dirty="0">
                <a:solidFill>
                  <a:srgbClr val="333333"/>
                </a:solidFill>
                <a:latin typeface="Dotum"/>
                <a:cs typeface="Dotum"/>
              </a:rPr>
              <a:t>합니다</a:t>
            </a:r>
            <a:r>
              <a:rPr sz="1200" spc="-2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93040">
              <a:lnSpc>
                <a:spcPct val="100000"/>
              </a:lnSpc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스타트업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실전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4F37A6"/>
                </a:solidFill>
                <a:latin typeface="Dotum"/>
                <a:cs typeface="Dotum"/>
              </a:rPr>
              <a:t>팁</a:t>
            </a:r>
            <a:endParaRPr sz="1350" dirty="0">
              <a:latin typeface="Dotum"/>
              <a:cs typeface="Dotum"/>
            </a:endParaRPr>
          </a:p>
          <a:p>
            <a:pPr marL="288925" indent="-95885">
              <a:lnSpc>
                <a:spcPct val="100000"/>
              </a:lnSpc>
              <a:spcBef>
                <a:spcPts val="780"/>
              </a:spcBef>
              <a:buSzPct val="88888"/>
              <a:buFont typeface="Liberation Sans"/>
              <a:buChar char="•"/>
              <a:tabLst>
                <a:tab pos="288925" algn="l"/>
              </a:tabLst>
            </a:pPr>
            <a:r>
              <a:rPr sz="1350" spc="-260" dirty="0">
                <a:latin typeface="Dotum"/>
                <a:cs typeface="Dotum"/>
              </a:rPr>
              <a:t>초기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단계에서는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관리형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110" dirty="0">
                <a:latin typeface="Dotum"/>
                <a:cs typeface="Dotum"/>
              </a:rPr>
              <a:t>서비스</a:t>
            </a:r>
            <a:r>
              <a:rPr sz="1200" spc="-110" dirty="0">
                <a:latin typeface="Liberation Sans"/>
                <a:cs typeface="Liberation Sans"/>
              </a:rPr>
              <a:t>(PaaS)</a:t>
            </a:r>
            <a:r>
              <a:rPr sz="1350" spc="-110" dirty="0">
                <a:latin typeface="Dotum"/>
                <a:cs typeface="Dotum"/>
              </a:rPr>
              <a:t>로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시작해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빠르게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MVP</a:t>
            </a:r>
            <a:r>
              <a:rPr sz="1200" spc="-5" dirty="0">
                <a:latin typeface="Liberation Sans"/>
                <a:cs typeface="Liberation Sans"/>
              </a:rPr>
              <a:t> </a:t>
            </a:r>
            <a:r>
              <a:rPr sz="1350" spc="-285" dirty="0">
                <a:latin typeface="Dotum"/>
                <a:cs typeface="Dotum"/>
              </a:rPr>
              <a:t>구축</a:t>
            </a:r>
            <a:endParaRPr sz="1350" dirty="0">
              <a:latin typeface="Dotum"/>
              <a:cs typeface="Dotum"/>
            </a:endParaRPr>
          </a:p>
          <a:p>
            <a:pPr marL="288925" indent="-95885">
              <a:lnSpc>
                <a:spcPct val="100000"/>
              </a:lnSpc>
              <a:spcBef>
                <a:spcPts val="180"/>
              </a:spcBef>
              <a:buSzPct val="88888"/>
              <a:buFont typeface="Liberation Sans"/>
              <a:buChar char="•"/>
              <a:tabLst>
                <a:tab pos="288925" algn="l"/>
              </a:tabLst>
            </a:pPr>
            <a:r>
              <a:rPr sz="1350" spc="-260" dirty="0">
                <a:latin typeface="Dotum"/>
                <a:cs typeface="Dotum"/>
              </a:rPr>
              <a:t>비용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모니터링과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알림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설정은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서비스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론칭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필수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구성</a:t>
            </a:r>
            <a:endParaRPr sz="1350" dirty="0">
              <a:latin typeface="Dotum"/>
              <a:cs typeface="Dotum"/>
            </a:endParaRPr>
          </a:p>
          <a:p>
            <a:pPr marL="288925" indent="-95885">
              <a:lnSpc>
                <a:spcPct val="100000"/>
              </a:lnSpc>
              <a:spcBef>
                <a:spcPts val="180"/>
              </a:spcBef>
              <a:buSzPct val="88888"/>
              <a:buFont typeface="Liberation Sans"/>
              <a:buChar char="•"/>
              <a:tabLst>
                <a:tab pos="288925" algn="l"/>
              </a:tabLst>
            </a:pPr>
            <a:r>
              <a:rPr sz="1350" spc="-260" dirty="0">
                <a:latin typeface="Dotum"/>
                <a:cs typeface="Dotum"/>
              </a:rPr>
              <a:t>지역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규제와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데이터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접근성을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고려한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리전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선택</a:t>
            </a:r>
            <a:endParaRPr sz="1350" dirty="0">
              <a:latin typeface="Dotum"/>
              <a:cs typeface="Dotum"/>
            </a:endParaRPr>
          </a:p>
          <a:p>
            <a:pPr marL="288925" indent="-95885">
              <a:lnSpc>
                <a:spcPct val="100000"/>
              </a:lnSpc>
              <a:spcBef>
                <a:spcPts val="180"/>
              </a:spcBef>
              <a:buSzPct val="88888"/>
              <a:buFont typeface="Liberation Sans"/>
              <a:buChar char="•"/>
              <a:tabLst>
                <a:tab pos="288925" algn="l"/>
              </a:tabLst>
            </a:pPr>
            <a:r>
              <a:rPr sz="1350" spc="-260" dirty="0">
                <a:latin typeface="Dotum"/>
                <a:cs typeface="Dotum"/>
              </a:rPr>
              <a:t>초기부터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인프라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as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80" dirty="0">
                <a:latin typeface="Dotum"/>
                <a:cs typeface="Dotum"/>
              </a:rPr>
              <a:t>코드</a:t>
            </a:r>
            <a:r>
              <a:rPr sz="1200" spc="-80" dirty="0">
                <a:latin typeface="Liberation Sans"/>
                <a:cs typeface="Liberation Sans"/>
              </a:rPr>
              <a:t>(IaC)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방식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도입으로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반복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가능한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배포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구현</a:t>
            </a:r>
            <a:endParaRPr sz="1350" dirty="0">
              <a:latin typeface="Dotum"/>
              <a:cs typeface="Dotu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629899" y="7210425"/>
            <a:ext cx="1371600" cy="314325"/>
            <a:chOff x="10629899" y="7210425"/>
            <a:chExt cx="1371600" cy="314325"/>
          </a:xfrm>
        </p:grpSpPr>
        <p:sp>
          <p:nvSpPr>
            <p:cNvPr id="9" name="object 9"/>
            <p:cNvSpPr/>
            <p:nvPr/>
          </p:nvSpPr>
          <p:spPr>
            <a:xfrm>
              <a:off x="10629899" y="7210425"/>
              <a:ext cx="1371600" cy="314325"/>
            </a:xfrm>
            <a:custGeom>
              <a:avLst/>
              <a:gdLst/>
              <a:ahLst/>
              <a:cxnLst/>
              <a:rect l="l" t="t" r="r" b="b"/>
              <a:pathLst>
                <a:path w="1371600" h="314325">
                  <a:moveTo>
                    <a:pt x="1338552" y="314324"/>
                  </a:moveTo>
                  <a:lnTo>
                    <a:pt x="33047" y="314324"/>
                  </a:lnTo>
                  <a:lnTo>
                    <a:pt x="28187" y="313358"/>
                  </a:lnTo>
                  <a:lnTo>
                    <a:pt x="966" y="286137"/>
                  </a:lnTo>
                  <a:lnTo>
                    <a:pt x="0" y="281277"/>
                  </a:lnTo>
                  <a:lnTo>
                    <a:pt x="0" y="2762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38552" y="0"/>
                  </a:lnTo>
                  <a:lnTo>
                    <a:pt x="1370632" y="28187"/>
                  </a:lnTo>
                  <a:lnTo>
                    <a:pt x="1371599" y="33047"/>
                  </a:lnTo>
                  <a:lnTo>
                    <a:pt x="1371599" y="281277"/>
                  </a:lnTo>
                  <a:lnTo>
                    <a:pt x="1343412" y="313358"/>
                  </a:lnTo>
                  <a:lnTo>
                    <a:pt x="1338552" y="31432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4199" y="7305674"/>
              <a:ext cx="133349" cy="13334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926464" y="7303802"/>
            <a:ext cx="97345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z="900" spc="-20" dirty="0" err="1">
                <a:solidFill>
                  <a:srgbClr val="FFFFFF"/>
                </a:solidFill>
                <a:latin typeface="Liberation Sans"/>
                <a:cs typeface="Liberation Sans"/>
              </a:rPr>
              <a:t>mirae</a:t>
            </a:r>
            <a:r>
              <a:rPr sz="1000" spc="-20" dirty="0" err="1">
                <a:solidFill>
                  <a:srgbClr val="FFFFFF"/>
                </a:solidFill>
                <a:latin typeface="Dotum"/>
                <a:cs typeface="Dotum"/>
              </a:rPr>
              <a:t>로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60" dirty="0">
                <a:solidFill>
                  <a:srgbClr val="FFFFFF"/>
                </a:solidFill>
                <a:latin typeface="Dotum"/>
                <a:cs typeface="Dotum"/>
              </a:rPr>
              <a:t>제작됨</a:t>
            </a:r>
            <a:endParaRPr sz="1000" dirty="0">
              <a:latin typeface="Dotum"/>
              <a:cs typeface="Dotum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3A320A2-F8E3-945D-4AD4-0DB8D1898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361406"/>
            <a:ext cx="4419600" cy="31472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998219" marR="991235" algn="ctr">
              <a:lnSpc>
                <a:spcPts val="6980"/>
              </a:lnSpc>
              <a:spcBef>
                <a:spcPts val="1220"/>
              </a:spcBef>
              <a:tabLst>
                <a:tab pos="2508250" algn="l"/>
              </a:tabLst>
            </a:pPr>
            <a:r>
              <a:rPr sz="5850" b="1" spc="-475" dirty="0">
                <a:latin typeface="Liberation Sans"/>
                <a:cs typeface="Liberation Sans"/>
              </a:rPr>
              <a:t>2</a:t>
            </a:r>
            <a:r>
              <a:rPr sz="6700" spc="-475" dirty="0"/>
              <a:t>장</a:t>
            </a:r>
            <a:r>
              <a:rPr sz="5850" b="1" spc="-475" dirty="0">
                <a:latin typeface="Liberation Sans"/>
                <a:cs typeface="Liberation Sans"/>
              </a:rPr>
              <a:t>.</a:t>
            </a:r>
            <a:r>
              <a:rPr sz="5850" b="1" dirty="0">
                <a:latin typeface="Liberation Sans"/>
                <a:cs typeface="Liberation Sans"/>
              </a:rPr>
              <a:t>	</a:t>
            </a:r>
            <a:r>
              <a:rPr sz="5850" b="1" spc="-20" dirty="0">
                <a:latin typeface="Liberation Sans"/>
                <a:cs typeface="Liberation Sans"/>
              </a:rPr>
              <a:t>AWS/GCP</a:t>
            </a:r>
            <a:r>
              <a:rPr sz="5850" b="1" spc="-355" dirty="0">
                <a:latin typeface="Liberation Sans"/>
                <a:cs typeface="Liberation Sans"/>
              </a:rPr>
              <a:t> </a:t>
            </a:r>
            <a:r>
              <a:rPr sz="6700" spc="-1365" dirty="0"/>
              <a:t>계정 </a:t>
            </a:r>
            <a:r>
              <a:rPr sz="6700" spc="-1340" dirty="0"/>
              <a:t>생성</a:t>
            </a:r>
            <a:r>
              <a:rPr sz="6700" spc="-615" dirty="0"/>
              <a:t> </a:t>
            </a:r>
            <a:r>
              <a:rPr sz="6700" spc="-1340" dirty="0"/>
              <a:t>및</a:t>
            </a:r>
            <a:r>
              <a:rPr sz="6700" spc="-615" dirty="0"/>
              <a:t> </a:t>
            </a:r>
            <a:r>
              <a:rPr sz="6700" spc="-1340" dirty="0"/>
              <a:t>초기</a:t>
            </a:r>
            <a:r>
              <a:rPr sz="6700" spc="-615" dirty="0"/>
              <a:t> </a:t>
            </a:r>
            <a:r>
              <a:rPr sz="6700" spc="-1365" dirty="0"/>
              <a:t>설정</a:t>
            </a:r>
            <a:endParaRPr sz="6700" dirty="0">
              <a:latin typeface="Liberation Sans"/>
              <a:cs typeface="Liberation Sans"/>
            </a:endParaRPr>
          </a:p>
          <a:p>
            <a:pPr algn="ctr">
              <a:lnSpc>
                <a:spcPts val="1770"/>
              </a:lnSpc>
            </a:pPr>
            <a:r>
              <a:rPr sz="2200" spc="-420" dirty="0"/>
              <a:t>클라우드</a:t>
            </a:r>
            <a:r>
              <a:rPr sz="2200" spc="-204" dirty="0"/>
              <a:t> </a:t>
            </a:r>
            <a:r>
              <a:rPr sz="2200" spc="-420" dirty="0"/>
              <a:t>계정</a:t>
            </a:r>
            <a:r>
              <a:rPr sz="2200" spc="-190" dirty="0"/>
              <a:t> </a:t>
            </a:r>
            <a:r>
              <a:rPr sz="2200" spc="-280" dirty="0"/>
              <a:t>가입</a:t>
            </a:r>
            <a:r>
              <a:rPr sz="1950" spc="-280" dirty="0">
                <a:latin typeface="Liberation Sans"/>
                <a:cs typeface="Liberation Sans"/>
              </a:rPr>
              <a:t>,</a:t>
            </a:r>
            <a:r>
              <a:rPr sz="1950" spc="5" dirty="0">
                <a:latin typeface="Liberation Sans"/>
                <a:cs typeface="Liberation Sans"/>
              </a:rPr>
              <a:t> </a:t>
            </a:r>
            <a:r>
              <a:rPr sz="2200" spc="-420" dirty="0"/>
              <a:t>보안</a:t>
            </a:r>
            <a:r>
              <a:rPr sz="2200" spc="-190" dirty="0"/>
              <a:t> </a:t>
            </a:r>
            <a:r>
              <a:rPr sz="2200" spc="-280" dirty="0"/>
              <a:t>설정</a:t>
            </a:r>
            <a:r>
              <a:rPr sz="1950" spc="-280" dirty="0">
                <a:latin typeface="Liberation Sans"/>
                <a:cs typeface="Liberation Sans"/>
              </a:rPr>
              <a:t>,</a:t>
            </a:r>
            <a:r>
              <a:rPr sz="1950" spc="5" dirty="0">
                <a:latin typeface="Liberation Sans"/>
                <a:cs typeface="Liberation Sans"/>
              </a:rPr>
              <a:t> </a:t>
            </a:r>
            <a:r>
              <a:rPr sz="2200" spc="-420" dirty="0"/>
              <a:t>비용</a:t>
            </a:r>
            <a:r>
              <a:rPr sz="2200" spc="-190" dirty="0"/>
              <a:t> </a:t>
            </a:r>
            <a:r>
              <a:rPr sz="2200" spc="-420" dirty="0"/>
              <a:t>관리</a:t>
            </a:r>
            <a:r>
              <a:rPr sz="2200" spc="-190" dirty="0"/>
              <a:t> </a:t>
            </a:r>
            <a:r>
              <a:rPr sz="2200" spc="-420" dirty="0"/>
              <a:t>및</a:t>
            </a:r>
            <a:r>
              <a:rPr sz="2200" spc="-190" dirty="0"/>
              <a:t> </a:t>
            </a:r>
            <a:r>
              <a:rPr sz="2200" spc="-420" dirty="0"/>
              <a:t>실습</a:t>
            </a:r>
            <a:r>
              <a:rPr sz="2200" spc="-190" dirty="0"/>
              <a:t> </a:t>
            </a:r>
            <a:r>
              <a:rPr sz="2200" spc="-420" dirty="0"/>
              <a:t>환경</a:t>
            </a:r>
            <a:r>
              <a:rPr sz="2200" spc="-190" dirty="0"/>
              <a:t> </a:t>
            </a:r>
            <a:r>
              <a:rPr sz="2200" spc="-420" dirty="0"/>
              <a:t>구축을</a:t>
            </a:r>
            <a:r>
              <a:rPr sz="2200" spc="-190" dirty="0"/>
              <a:t> </a:t>
            </a:r>
            <a:r>
              <a:rPr sz="2200" spc="-420" dirty="0"/>
              <a:t>위한</a:t>
            </a:r>
            <a:r>
              <a:rPr sz="2200" spc="-190" dirty="0"/>
              <a:t> </a:t>
            </a:r>
            <a:r>
              <a:rPr sz="2200" spc="-420" dirty="0"/>
              <a:t>스타트업</a:t>
            </a:r>
            <a:r>
              <a:rPr sz="2200" spc="-190" dirty="0"/>
              <a:t> </a:t>
            </a:r>
            <a:r>
              <a:rPr sz="2200" spc="-445" dirty="0"/>
              <a:t>가이드</a:t>
            </a:r>
            <a:endParaRPr sz="22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58468" y="4391025"/>
            <a:ext cx="2876550" cy="438150"/>
          </a:xfrm>
          <a:custGeom>
            <a:avLst/>
            <a:gdLst/>
            <a:ahLst/>
            <a:cxnLst/>
            <a:rect l="l" t="t" r="r" b="b"/>
            <a:pathLst>
              <a:path w="2876550" h="438150">
                <a:moveTo>
                  <a:pt x="2823152" y="438149"/>
                </a:moveTo>
                <a:lnTo>
                  <a:pt x="53397" y="438149"/>
                </a:lnTo>
                <a:lnTo>
                  <a:pt x="49681" y="437783"/>
                </a:lnTo>
                <a:lnTo>
                  <a:pt x="14085" y="418757"/>
                </a:lnTo>
                <a:lnTo>
                  <a:pt x="0" y="384752"/>
                </a:lnTo>
                <a:lnTo>
                  <a:pt x="0" y="380999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2823152" y="0"/>
                </a:lnTo>
                <a:lnTo>
                  <a:pt x="2862464" y="19392"/>
                </a:lnTo>
                <a:lnTo>
                  <a:pt x="2876549" y="53397"/>
                </a:lnTo>
                <a:lnTo>
                  <a:pt x="2876549" y="384752"/>
                </a:lnTo>
                <a:lnTo>
                  <a:pt x="2857157" y="424064"/>
                </a:lnTo>
                <a:lnTo>
                  <a:pt x="2826868" y="437783"/>
                </a:lnTo>
                <a:lnTo>
                  <a:pt x="2823152" y="43814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83893" y="4479861"/>
            <a:ext cx="242443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-270" dirty="0">
                <a:solidFill>
                  <a:srgbClr val="FFFFFF"/>
                </a:solidFill>
                <a:latin typeface="Dotum"/>
                <a:cs typeface="Dotum"/>
              </a:rPr>
              <a:t>안전한</a:t>
            </a:r>
            <a:r>
              <a:rPr sz="1500" spc="-13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FFFFFF"/>
                </a:solidFill>
                <a:latin typeface="Dotum"/>
                <a:cs typeface="Dotum"/>
              </a:rPr>
              <a:t>클라우드</a:t>
            </a:r>
            <a:r>
              <a:rPr sz="1500" spc="-13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FFFFFF"/>
                </a:solidFill>
                <a:latin typeface="Dotum"/>
                <a:cs typeface="Dotum"/>
              </a:rPr>
              <a:t>환경</a:t>
            </a:r>
            <a:r>
              <a:rPr sz="1500" spc="-13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FFFFFF"/>
                </a:solidFill>
                <a:latin typeface="Dotum"/>
                <a:cs typeface="Dotum"/>
              </a:rPr>
              <a:t>구축의</a:t>
            </a:r>
            <a:r>
              <a:rPr sz="1500" spc="-13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500" spc="-295" dirty="0">
                <a:solidFill>
                  <a:srgbClr val="FFFFFF"/>
                </a:solidFill>
                <a:latin typeface="Dotum"/>
                <a:cs typeface="Dotum"/>
              </a:rPr>
              <a:t>시작</a:t>
            </a:r>
            <a:endParaRPr sz="15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1077798"/>
            <a:ext cx="5013960" cy="17214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545"/>
              </a:spcBef>
            </a:pPr>
            <a:r>
              <a:rPr spc="-1230" dirty="0"/>
              <a:t>학습</a:t>
            </a:r>
            <a:r>
              <a:rPr spc="-555" dirty="0"/>
              <a:t> </a:t>
            </a:r>
            <a:r>
              <a:rPr spc="-1230" dirty="0"/>
              <a:t>목표</a:t>
            </a:r>
            <a:r>
              <a:rPr spc="-555" dirty="0"/>
              <a:t> </a:t>
            </a:r>
            <a:r>
              <a:rPr spc="-1230" dirty="0"/>
              <a:t>및</a:t>
            </a:r>
            <a:r>
              <a:rPr spc="-555" dirty="0"/>
              <a:t> </a:t>
            </a:r>
            <a:r>
              <a:rPr spc="-1265" dirty="0"/>
              <a:t>기본 </a:t>
            </a:r>
            <a:r>
              <a:rPr spc="-1255" dirty="0"/>
              <a:t>안내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1428750" h="1428750">
                <a:moveTo>
                  <a:pt x="17534" y="1428642"/>
                </a:moveTo>
                <a:lnTo>
                  <a:pt x="0" y="1428642"/>
                </a:lnTo>
                <a:lnTo>
                  <a:pt x="0" y="0"/>
                </a:lnTo>
                <a:lnTo>
                  <a:pt x="1428749" y="0"/>
                </a:lnTo>
                <a:lnTo>
                  <a:pt x="1428642" y="17534"/>
                </a:lnTo>
                <a:lnTo>
                  <a:pt x="1427028" y="70105"/>
                </a:lnTo>
                <a:lnTo>
                  <a:pt x="1423481" y="122581"/>
                </a:lnTo>
                <a:lnTo>
                  <a:pt x="1418005" y="174894"/>
                </a:lnTo>
                <a:lnTo>
                  <a:pt x="1410606" y="226969"/>
                </a:lnTo>
                <a:lnTo>
                  <a:pt x="1401296" y="278735"/>
                </a:lnTo>
                <a:lnTo>
                  <a:pt x="1390087" y="330122"/>
                </a:lnTo>
                <a:lnTo>
                  <a:pt x="1376994" y="381065"/>
                </a:lnTo>
                <a:lnTo>
                  <a:pt x="1362035" y="431492"/>
                </a:lnTo>
                <a:lnTo>
                  <a:pt x="1345230" y="481331"/>
                </a:lnTo>
                <a:lnTo>
                  <a:pt x="1326603" y="530518"/>
                </a:lnTo>
                <a:lnTo>
                  <a:pt x="1306176" y="578988"/>
                </a:lnTo>
                <a:lnTo>
                  <a:pt x="1283980" y="626674"/>
                </a:lnTo>
                <a:lnTo>
                  <a:pt x="1260044" y="673508"/>
                </a:lnTo>
                <a:lnTo>
                  <a:pt x="1234401" y="719429"/>
                </a:lnTo>
                <a:lnTo>
                  <a:pt x="1207084" y="764377"/>
                </a:lnTo>
                <a:lnTo>
                  <a:pt x="1178131" y="808290"/>
                </a:lnTo>
                <a:lnTo>
                  <a:pt x="1147582" y="851105"/>
                </a:lnTo>
                <a:lnTo>
                  <a:pt x="1115478" y="892766"/>
                </a:lnTo>
                <a:lnTo>
                  <a:pt x="1081861" y="933220"/>
                </a:lnTo>
                <a:lnTo>
                  <a:pt x="1046778" y="972409"/>
                </a:lnTo>
                <a:lnTo>
                  <a:pt x="1010278" y="1010278"/>
                </a:lnTo>
                <a:lnTo>
                  <a:pt x="972409" y="1046778"/>
                </a:lnTo>
                <a:lnTo>
                  <a:pt x="933220" y="1081861"/>
                </a:lnTo>
                <a:lnTo>
                  <a:pt x="892766" y="1115478"/>
                </a:lnTo>
                <a:lnTo>
                  <a:pt x="851105" y="1147582"/>
                </a:lnTo>
                <a:lnTo>
                  <a:pt x="808290" y="1178131"/>
                </a:lnTo>
                <a:lnTo>
                  <a:pt x="764377" y="1207084"/>
                </a:lnTo>
                <a:lnTo>
                  <a:pt x="719429" y="1234401"/>
                </a:lnTo>
                <a:lnTo>
                  <a:pt x="673508" y="1260044"/>
                </a:lnTo>
                <a:lnTo>
                  <a:pt x="626674" y="1283980"/>
                </a:lnTo>
                <a:lnTo>
                  <a:pt x="578988" y="1306176"/>
                </a:lnTo>
                <a:lnTo>
                  <a:pt x="530518" y="1326603"/>
                </a:lnTo>
                <a:lnTo>
                  <a:pt x="481331" y="1345230"/>
                </a:lnTo>
                <a:lnTo>
                  <a:pt x="431492" y="1362035"/>
                </a:lnTo>
                <a:lnTo>
                  <a:pt x="381065" y="1376994"/>
                </a:lnTo>
                <a:lnTo>
                  <a:pt x="330122" y="1390088"/>
                </a:lnTo>
                <a:lnTo>
                  <a:pt x="278735" y="1401296"/>
                </a:lnTo>
                <a:lnTo>
                  <a:pt x="226969" y="1410606"/>
                </a:lnTo>
                <a:lnTo>
                  <a:pt x="174894" y="1418005"/>
                </a:lnTo>
                <a:lnTo>
                  <a:pt x="122581" y="1423481"/>
                </a:lnTo>
                <a:lnTo>
                  <a:pt x="70105" y="1427028"/>
                </a:lnTo>
                <a:lnTo>
                  <a:pt x="17534" y="1428642"/>
                </a:lnTo>
                <a:close/>
              </a:path>
            </a:pathLst>
          </a:custGeom>
          <a:solidFill>
            <a:srgbClr val="4F37A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219950" y="1219199"/>
            <a:ext cx="4972139" cy="5638890"/>
            <a:chOff x="7219950" y="1219199"/>
            <a:chExt cx="4972139" cy="5638890"/>
          </a:xfrm>
        </p:grpSpPr>
        <p:sp>
          <p:nvSpPr>
            <p:cNvPr id="5" name="object 5"/>
            <p:cNvSpPr/>
            <p:nvPr/>
          </p:nvSpPr>
          <p:spPr>
            <a:xfrm>
              <a:off x="10763339" y="5429339"/>
              <a:ext cx="1428750" cy="1428750"/>
            </a:xfrm>
            <a:custGeom>
              <a:avLst/>
              <a:gdLst/>
              <a:ahLst/>
              <a:cxnLst/>
              <a:rect l="l" t="t" r="r" b="b"/>
              <a:pathLst>
                <a:path w="1428750" h="1428750">
                  <a:moveTo>
                    <a:pt x="1428660" y="1428660"/>
                  </a:moveTo>
                  <a:lnTo>
                    <a:pt x="23987" y="1428660"/>
                  </a:lnTo>
                  <a:lnTo>
                    <a:pt x="22786" y="1422814"/>
                  </a:lnTo>
                  <a:lnTo>
                    <a:pt x="15030" y="1379676"/>
                  </a:lnTo>
                  <a:lnTo>
                    <a:pt x="8865" y="1336280"/>
                  </a:lnTo>
                  <a:lnTo>
                    <a:pt x="4300" y="1292686"/>
                  </a:lnTo>
                  <a:lnTo>
                    <a:pt x="1345" y="1248956"/>
                  </a:lnTo>
                  <a:lnTo>
                    <a:pt x="0" y="1205147"/>
                  </a:lnTo>
                  <a:lnTo>
                    <a:pt x="0" y="1175922"/>
                  </a:lnTo>
                  <a:lnTo>
                    <a:pt x="1345" y="1132113"/>
                  </a:lnTo>
                  <a:lnTo>
                    <a:pt x="4300" y="1088383"/>
                  </a:lnTo>
                  <a:lnTo>
                    <a:pt x="8865" y="1044789"/>
                  </a:lnTo>
                  <a:lnTo>
                    <a:pt x="15030" y="1001393"/>
                  </a:lnTo>
                  <a:lnTo>
                    <a:pt x="22786" y="958255"/>
                  </a:lnTo>
                  <a:lnTo>
                    <a:pt x="32127" y="915432"/>
                  </a:lnTo>
                  <a:lnTo>
                    <a:pt x="43038" y="872979"/>
                  </a:lnTo>
                  <a:lnTo>
                    <a:pt x="55504" y="830957"/>
                  </a:lnTo>
                  <a:lnTo>
                    <a:pt x="69507" y="789424"/>
                  </a:lnTo>
                  <a:lnTo>
                    <a:pt x="85030" y="748436"/>
                  </a:lnTo>
                  <a:lnTo>
                    <a:pt x="102052" y="708044"/>
                  </a:lnTo>
                  <a:lnTo>
                    <a:pt x="120549" y="668306"/>
                  </a:lnTo>
                  <a:lnTo>
                    <a:pt x="140495" y="629278"/>
                  </a:lnTo>
                  <a:lnTo>
                    <a:pt x="161865" y="591011"/>
                  </a:lnTo>
                  <a:lnTo>
                    <a:pt x="184629" y="553553"/>
                  </a:lnTo>
                  <a:lnTo>
                    <a:pt x="208757" y="516959"/>
                  </a:lnTo>
                  <a:lnTo>
                    <a:pt x="234214" y="481280"/>
                  </a:lnTo>
                  <a:lnTo>
                    <a:pt x="260968" y="446562"/>
                  </a:lnTo>
                  <a:lnTo>
                    <a:pt x="288982" y="412851"/>
                  </a:lnTo>
                  <a:lnTo>
                    <a:pt x="318218" y="380193"/>
                  </a:lnTo>
                  <a:lnTo>
                    <a:pt x="348635" y="348636"/>
                  </a:lnTo>
                  <a:lnTo>
                    <a:pt x="380192" y="318219"/>
                  </a:lnTo>
                  <a:lnTo>
                    <a:pt x="412850" y="288983"/>
                  </a:lnTo>
                  <a:lnTo>
                    <a:pt x="446562" y="260969"/>
                  </a:lnTo>
                  <a:lnTo>
                    <a:pt x="481279" y="234216"/>
                  </a:lnTo>
                  <a:lnTo>
                    <a:pt x="516958" y="208759"/>
                  </a:lnTo>
                  <a:lnTo>
                    <a:pt x="553552" y="184631"/>
                  </a:lnTo>
                  <a:lnTo>
                    <a:pt x="591010" y="161866"/>
                  </a:lnTo>
                  <a:lnTo>
                    <a:pt x="629277" y="140497"/>
                  </a:lnTo>
                  <a:lnTo>
                    <a:pt x="668305" y="120551"/>
                  </a:lnTo>
                  <a:lnTo>
                    <a:pt x="708043" y="102053"/>
                  </a:lnTo>
                  <a:lnTo>
                    <a:pt x="748435" y="85032"/>
                  </a:lnTo>
                  <a:lnTo>
                    <a:pt x="789424" y="69508"/>
                  </a:lnTo>
                  <a:lnTo>
                    <a:pt x="830957" y="55505"/>
                  </a:lnTo>
                  <a:lnTo>
                    <a:pt x="872979" y="43039"/>
                  </a:lnTo>
                  <a:lnTo>
                    <a:pt x="915431" y="32128"/>
                  </a:lnTo>
                  <a:lnTo>
                    <a:pt x="958254" y="22788"/>
                  </a:lnTo>
                  <a:lnTo>
                    <a:pt x="1001391" y="15030"/>
                  </a:lnTo>
                  <a:lnTo>
                    <a:pt x="1044788" y="8865"/>
                  </a:lnTo>
                  <a:lnTo>
                    <a:pt x="1088382" y="4301"/>
                  </a:lnTo>
                  <a:lnTo>
                    <a:pt x="1132113" y="1345"/>
                  </a:lnTo>
                  <a:lnTo>
                    <a:pt x="1175923" y="0"/>
                  </a:lnTo>
                  <a:lnTo>
                    <a:pt x="1205147" y="0"/>
                  </a:lnTo>
                  <a:lnTo>
                    <a:pt x="1248957" y="1345"/>
                  </a:lnTo>
                  <a:lnTo>
                    <a:pt x="1292687" y="4301"/>
                  </a:lnTo>
                  <a:lnTo>
                    <a:pt x="1336280" y="8865"/>
                  </a:lnTo>
                  <a:lnTo>
                    <a:pt x="1379676" y="15030"/>
                  </a:lnTo>
                  <a:lnTo>
                    <a:pt x="1422814" y="22788"/>
                  </a:lnTo>
                  <a:lnTo>
                    <a:pt x="1428660" y="23988"/>
                  </a:lnTo>
                  <a:lnTo>
                    <a:pt x="1428660" y="1428660"/>
                  </a:lnTo>
                  <a:close/>
                </a:path>
              </a:pathLst>
            </a:custGeom>
            <a:solidFill>
              <a:srgbClr val="4F37A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9950" y="1219199"/>
              <a:ext cx="4419599" cy="4419599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8381999" y="0"/>
            <a:ext cx="1905000" cy="1143000"/>
          </a:xfrm>
          <a:custGeom>
            <a:avLst/>
            <a:gdLst/>
            <a:ahLst/>
            <a:cxnLst/>
            <a:rect l="l" t="t" r="r" b="b"/>
            <a:pathLst>
              <a:path w="1905000" h="1143000">
                <a:moveTo>
                  <a:pt x="964188" y="1142999"/>
                </a:moveTo>
                <a:lnTo>
                  <a:pt x="940810" y="1142999"/>
                </a:lnTo>
                <a:lnTo>
                  <a:pt x="917441" y="1142354"/>
                </a:lnTo>
                <a:lnTo>
                  <a:pt x="870778" y="1139487"/>
                </a:lnTo>
                <a:lnTo>
                  <a:pt x="824311" y="1134334"/>
                </a:lnTo>
                <a:lnTo>
                  <a:pt x="778153" y="1126907"/>
                </a:lnTo>
                <a:lnTo>
                  <a:pt x="732416" y="1117225"/>
                </a:lnTo>
                <a:lnTo>
                  <a:pt x="687210" y="1105310"/>
                </a:lnTo>
                <a:lnTo>
                  <a:pt x="642641" y="1091191"/>
                </a:lnTo>
                <a:lnTo>
                  <a:pt x="598820" y="1074902"/>
                </a:lnTo>
                <a:lnTo>
                  <a:pt x="555850" y="1056482"/>
                </a:lnTo>
                <a:lnTo>
                  <a:pt x="513836" y="1035976"/>
                </a:lnTo>
                <a:lnTo>
                  <a:pt x="472879" y="1013434"/>
                </a:lnTo>
                <a:lnTo>
                  <a:pt x="433077" y="988909"/>
                </a:lnTo>
                <a:lnTo>
                  <a:pt x="394526" y="962460"/>
                </a:lnTo>
                <a:lnTo>
                  <a:pt x="357320" y="934152"/>
                </a:lnTo>
                <a:lnTo>
                  <a:pt x="321548" y="904052"/>
                </a:lnTo>
                <a:lnTo>
                  <a:pt x="287296" y="872234"/>
                </a:lnTo>
                <a:lnTo>
                  <a:pt x="254646" y="838772"/>
                </a:lnTo>
                <a:lnTo>
                  <a:pt x="223677" y="803750"/>
                </a:lnTo>
                <a:lnTo>
                  <a:pt x="194464" y="767249"/>
                </a:lnTo>
                <a:lnTo>
                  <a:pt x="167078" y="729360"/>
                </a:lnTo>
                <a:lnTo>
                  <a:pt x="141583" y="690172"/>
                </a:lnTo>
                <a:lnTo>
                  <a:pt x="118042" y="649780"/>
                </a:lnTo>
                <a:lnTo>
                  <a:pt x="96511" y="608282"/>
                </a:lnTo>
                <a:lnTo>
                  <a:pt x="77042" y="565778"/>
                </a:lnTo>
                <a:lnTo>
                  <a:pt x="59683" y="522369"/>
                </a:lnTo>
                <a:lnTo>
                  <a:pt x="44475" y="478161"/>
                </a:lnTo>
                <a:lnTo>
                  <a:pt x="31454" y="433260"/>
                </a:lnTo>
                <a:lnTo>
                  <a:pt x="20651" y="387774"/>
                </a:lnTo>
                <a:lnTo>
                  <a:pt x="12094" y="341813"/>
                </a:lnTo>
                <a:lnTo>
                  <a:pt x="5802" y="295487"/>
                </a:lnTo>
                <a:lnTo>
                  <a:pt x="1791" y="248908"/>
                </a:lnTo>
                <a:lnTo>
                  <a:pt x="0" y="202189"/>
                </a:lnTo>
                <a:lnTo>
                  <a:pt x="0" y="178810"/>
                </a:lnTo>
                <a:lnTo>
                  <a:pt x="1791" y="132091"/>
                </a:lnTo>
                <a:lnTo>
                  <a:pt x="5802" y="85512"/>
                </a:lnTo>
                <a:lnTo>
                  <a:pt x="12094" y="39186"/>
                </a:lnTo>
                <a:lnTo>
                  <a:pt x="19260" y="0"/>
                </a:lnTo>
                <a:lnTo>
                  <a:pt x="1885735" y="0"/>
                </a:lnTo>
                <a:lnTo>
                  <a:pt x="1892902" y="39186"/>
                </a:lnTo>
                <a:lnTo>
                  <a:pt x="1899195" y="85512"/>
                </a:lnTo>
                <a:lnTo>
                  <a:pt x="1903206" y="132091"/>
                </a:lnTo>
                <a:lnTo>
                  <a:pt x="1904999" y="178810"/>
                </a:lnTo>
                <a:lnTo>
                  <a:pt x="1904999" y="202189"/>
                </a:lnTo>
                <a:lnTo>
                  <a:pt x="1903206" y="248908"/>
                </a:lnTo>
                <a:lnTo>
                  <a:pt x="1899195" y="295487"/>
                </a:lnTo>
                <a:lnTo>
                  <a:pt x="1892902" y="341813"/>
                </a:lnTo>
                <a:lnTo>
                  <a:pt x="1884344" y="387774"/>
                </a:lnTo>
                <a:lnTo>
                  <a:pt x="1873543" y="433260"/>
                </a:lnTo>
                <a:lnTo>
                  <a:pt x="1860521" y="478161"/>
                </a:lnTo>
                <a:lnTo>
                  <a:pt x="1845312" y="522369"/>
                </a:lnTo>
                <a:lnTo>
                  <a:pt x="1827952" y="565778"/>
                </a:lnTo>
                <a:lnTo>
                  <a:pt x="1808485" y="608282"/>
                </a:lnTo>
                <a:lnTo>
                  <a:pt x="1786954" y="649780"/>
                </a:lnTo>
                <a:lnTo>
                  <a:pt x="1763412" y="690172"/>
                </a:lnTo>
                <a:lnTo>
                  <a:pt x="1737917" y="729360"/>
                </a:lnTo>
                <a:lnTo>
                  <a:pt x="1710531" y="767249"/>
                </a:lnTo>
                <a:lnTo>
                  <a:pt x="1681319" y="803750"/>
                </a:lnTo>
                <a:lnTo>
                  <a:pt x="1650350" y="838772"/>
                </a:lnTo>
                <a:lnTo>
                  <a:pt x="1617701" y="872234"/>
                </a:lnTo>
                <a:lnTo>
                  <a:pt x="1583448" y="904052"/>
                </a:lnTo>
                <a:lnTo>
                  <a:pt x="1547676" y="934152"/>
                </a:lnTo>
                <a:lnTo>
                  <a:pt x="1510470" y="962460"/>
                </a:lnTo>
                <a:lnTo>
                  <a:pt x="1471919" y="988909"/>
                </a:lnTo>
                <a:lnTo>
                  <a:pt x="1432117" y="1013434"/>
                </a:lnTo>
                <a:lnTo>
                  <a:pt x="1391160" y="1035976"/>
                </a:lnTo>
                <a:lnTo>
                  <a:pt x="1349146" y="1056482"/>
                </a:lnTo>
                <a:lnTo>
                  <a:pt x="1306176" y="1074902"/>
                </a:lnTo>
                <a:lnTo>
                  <a:pt x="1262355" y="1091191"/>
                </a:lnTo>
                <a:lnTo>
                  <a:pt x="1217788" y="1105310"/>
                </a:lnTo>
                <a:lnTo>
                  <a:pt x="1172580" y="1117225"/>
                </a:lnTo>
                <a:lnTo>
                  <a:pt x="1126842" y="1126907"/>
                </a:lnTo>
                <a:lnTo>
                  <a:pt x="1080686" y="1134334"/>
                </a:lnTo>
                <a:lnTo>
                  <a:pt x="1034220" y="1139487"/>
                </a:lnTo>
                <a:lnTo>
                  <a:pt x="987557" y="1142354"/>
                </a:lnTo>
                <a:lnTo>
                  <a:pt x="964188" y="1142999"/>
                </a:lnTo>
                <a:close/>
              </a:path>
            </a:pathLst>
          </a:custGeom>
          <a:solidFill>
            <a:srgbClr val="4F37A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499" y="4362449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499" y="4686299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499" y="5010149"/>
            <a:ext cx="76200" cy="76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499" y="5333999"/>
            <a:ext cx="76200" cy="761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58800" y="3152943"/>
            <a:ext cx="5441315" cy="265747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55"/>
              </a:spcBef>
            </a:pPr>
            <a:r>
              <a:rPr sz="1350" spc="-530" dirty="0">
                <a:solidFill>
                  <a:srgbClr val="333333"/>
                </a:solidFill>
                <a:latin typeface="Dotum"/>
                <a:cs typeface="Dotum"/>
              </a:rPr>
              <a:t>이번</a:t>
            </a:r>
            <a:r>
              <a:rPr sz="1350" spc="41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장에서는</a:t>
            </a:r>
            <a:r>
              <a:rPr sz="1350" spc="23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스타트업</a:t>
            </a:r>
            <a:r>
              <a:rPr sz="1350" spc="229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30" dirty="0">
                <a:solidFill>
                  <a:srgbClr val="333333"/>
                </a:solidFill>
                <a:latin typeface="Dotum"/>
                <a:cs typeface="Dotum"/>
              </a:rPr>
              <a:t>엔지니어가</a:t>
            </a:r>
            <a:r>
              <a:rPr sz="1350" spc="2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b="1" spc="-125" dirty="0">
                <a:solidFill>
                  <a:srgbClr val="4F37A6"/>
                </a:solidFill>
                <a:latin typeface="Liberation Sans"/>
                <a:cs typeface="Liberation Sans"/>
              </a:rPr>
              <a:t>AWS</a:t>
            </a:r>
            <a:r>
              <a:rPr sz="1350" spc="-125" dirty="0">
                <a:solidFill>
                  <a:srgbClr val="4F37A6"/>
                </a:solidFill>
                <a:latin typeface="Dotum"/>
                <a:cs typeface="Dotum"/>
              </a:rPr>
              <a:t>와</a:t>
            </a:r>
            <a:r>
              <a:rPr sz="1350" spc="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GCP</a:t>
            </a:r>
            <a:r>
              <a:rPr sz="1200" b="1" spc="4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390" dirty="0">
                <a:solidFill>
                  <a:srgbClr val="4F37A6"/>
                </a:solidFill>
                <a:latin typeface="Dotum"/>
                <a:cs typeface="Dotum"/>
              </a:rPr>
              <a:t>계정을</a:t>
            </a:r>
            <a:r>
              <a:rPr sz="1350" spc="28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4F37A6"/>
                </a:solidFill>
                <a:latin typeface="Dotum"/>
                <a:cs typeface="Dotum"/>
              </a:rPr>
              <a:t>안전하게</a:t>
            </a:r>
            <a:r>
              <a:rPr sz="1350" spc="229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4F37A6"/>
                </a:solidFill>
                <a:latin typeface="Dotum"/>
                <a:cs typeface="Dotum"/>
              </a:rPr>
              <a:t>생성하고</a:t>
            </a:r>
            <a:r>
              <a:rPr sz="1350" spc="23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80" dirty="0">
                <a:solidFill>
                  <a:srgbClr val="4F37A6"/>
                </a:solidFill>
                <a:latin typeface="Dotum"/>
                <a:cs typeface="Dotum"/>
              </a:rPr>
              <a:t>관리</a:t>
            </a:r>
            <a:r>
              <a:rPr sz="1350" spc="-280" dirty="0">
                <a:solidFill>
                  <a:srgbClr val="333333"/>
                </a:solidFill>
                <a:latin typeface="Dotum"/>
                <a:cs typeface="Dotum"/>
              </a:rPr>
              <a:t>하는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방법을</a:t>
            </a:r>
            <a:r>
              <a:rPr sz="1350" spc="2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50" dirty="0">
                <a:solidFill>
                  <a:srgbClr val="333333"/>
                </a:solidFill>
                <a:latin typeface="Dotum"/>
                <a:cs typeface="Dotum"/>
              </a:rPr>
              <a:t>학습합니다</a:t>
            </a:r>
            <a:r>
              <a:rPr sz="1200" spc="-25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16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23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3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350" spc="41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생성부터</a:t>
            </a:r>
            <a:r>
              <a:rPr sz="1350" spc="23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3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350" spc="41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5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200" spc="-22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204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530" dirty="0">
                <a:solidFill>
                  <a:srgbClr val="333333"/>
                </a:solidFill>
                <a:latin typeface="Dotum"/>
                <a:cs typeface="Dotum"/>
              </a:rPr>
              <a:t>초기</a:t>
            </a:r>
            <a:r>
              <a:rPr sz="1350" spc="4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리소스</a:t>
            </a:r>
            <a:r>
              <a:rPr sz="1350" spc="2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설정까지</a:t>
            </a:r>
            <a:r>
              <a:rPr sz="1350" spc="2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0" dirty="0">
                <a:solidFill>
                  <a:srgbClr val="333333"/>
                </a:solidFill>
                <a:latin typeface="Dotum"/>
                <a:cs typeface="Dotum"/>
              </a:rPr>
              <a:t>성공적인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여정의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첫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단계를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다룹니다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00">
              <a:latin typeface="Liberation Sans"/>
              <a:cs typeface="Liberation Sans"/>
            </a:endParaRPr>
          </a:p>
          <a:p>
            <a:pPr marL="240665">
              <a:lnSpc>
                <a:spcPct val="100000"/>
              </a:lnSpc>
            </a:pPr>
            <a:r>
              <a:rPr sz="1200" b="1" spc="-10" dirty="0">
                <a:solidFill>
                  <a:srgbClr val="4F37A6"/>
                </a:solidFill>
                <a:latin typeface="Liberation Sans"/>
                <a:cs typeface="Liberation Sans"/>
              </a:rPr>
              <a:t>AWS/GCP</a:t>
            </a:r>
            <a:r>
              <a:rPr sz="120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계정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생성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-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스타트업에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최적화된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계정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등록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프로세스와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80" dirty="0">
                <a:latin typeface="Dotum"/>
                <a:cs typeface="Dotum"/>
              </a:rPr>
              <a:t>유의사항</a:t>
            </a:r>
            <a:endParaRPr sz="1350">
              <a:latin typeface="Dotum"/>
              <a:cs typeface="Dotum"/>
            </a:endParaRPr>
          </a:p>
          <a:p>
            <a:pPr marL="240665" marR="847090">
              <a:lnSpc>
                <a:spcPct val="157400"/>
              </a:lnSpc>
            </a:pP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IAM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권한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관리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-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최소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권한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원칙을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적용한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안전한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계정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구조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설계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결제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설정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알림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-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예산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초과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방지를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위한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비용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모니터링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시스템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구축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다중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90" dirty="0">
                <a:solidFill>
                  <a:srgbClr val="4F37A6"/>
                </a:solidFill>
                <a:latin typeface="Dotum"/>
                <a:cs typeface="Dotum"/>
              </a:rPr>
              <a:t>인증</a:t>
            </a:r>
            <a:r>
              <a:rPr sz="1200" b="1" spc="-90" dirty="0">
                <a:solidFill>
                  <a:srgbClr val="4F37A6"/>
                </a:solidFill>
                <a:latin typeface="Liberation Sans"/>
                <a:cs typeface="Liberation Sans"/>
              </a:rPr>
              <a:t>(MFA)</a:t>
            </a:r>
            <a:r>
              <a:rPr sz="1200" b="1" spc="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-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루트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계정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및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IAM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사용자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보안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강화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전략</a:t>
            </a:r>
            <a:endParaRPr sz="1350">
              <a:latin typeface="Dotum"/>
              <a:cs typeface="Dotum"/>
            </a:endParaRPr>
          </a:p>
          <a:p>
            <a:pPr marL="240665">
              <a:lnSpc>
                <a:spcPct val="100000"/>
              </a:lnSpc>
              <a:spcBef>
                <a:spcPts val="930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클라우드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리소스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태깅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-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효율적인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리소스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관리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및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비용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추적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방법</a:t>
            </a:r>
            <a:endParaRPr sz="1350">
              <a:latin typeface="Dotum"/>
              <a:cs typeface="Dotum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499" y="5657849"/>
            <a:ext cx="76200" cy="761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528" y="1549573"/>
            <a:ext cx="7983220" cy="216535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741045" marR="733425" algn="ctr">
              <a:lnSpc>
                <a:spcPts val="6980"/>
              </a:lnSpc>
              <a:spcBef>
                <a:spcPts val="1220"/>
              </a:spcBef>
              <a:tabLst>
                <a:tab pos="2250440" algn="l"/>
              </a:tabLst>
            </a:pPr>
            <a:r>
              <a:rPr sz="5850" b="1" spc="-475" dirty="0">
                <a:solidFill>
                  <a:srgbClr val="4F37A6"/>
                </a:solidFill>
                <a:latin typeface="Liberation Sans"/>
                <a:cs typeface="Liberation Sans"/>
              </a:rPr>
              <a:t>1</a:t>
            </a:r>
            <a:r>
              <a:rPr sz="6700" spc="-475" dirty="0">
                <a:solidFill>
                  <a:srgbClr val="4F37A6"/>
                </a:solidFill>
                <a:latin typeface="Dotum"/>
                <a:cs typeface="Dotum"/>
              </a:rPr>
              <a:t>장</a:t>
            </a:r>
            <a:r>
              <a:rPr sz="5850" b="1" spc="-475" dirty="0">
                <a:solidFill>
                  <a:srgbClr val="4F37A6"/>
                </a:solidFill>
                <a:latin typeface="Liberation Sans"/>
                <a:cs typeface="Liberation Sans"/>
              </a:rPr>
              <a:t>.</a:t>
            </a:r>
            <a:r>
              <a:rPr sz="5850" b="1" dirty="0">
                <a:solidFill>
                  <a:srgbClr val="4F37A6"/>
                </a:solidFill>
                <a:latin typeface="Liberation Sans"/>
                <a:cs typeface="Liberation Sans"/>
              </a:rPr>
              <a:t>	</a:t>
            </a:r>
            <a:r>
              <a:rPr sz="6700" spc="-1340" dirty="0">
                <a:solidFill>
                  <a:srgbClr val="4F37A6"/>
                </a:solidFill>
                <a:latin typeface="Dotum"/>
                <a:cs typeface="Dotum"/>
              </a:rPr>
              <a:t>클라우드</a:t>
            </a:r>
            <a:r>
              <a:rPr sz="6700" spc="-61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6700" spc="-1365" dirty="0">
                <a:solidFill>
                  <a:srgbClr val="4F37A6"/>
                </a:solidFill>
                <a:latin typeface="Dotum"/>
                <a:cs typeface="Dotum"/>
              </a:rPr>
              <a:t>컴퓨팅 개요</a:t>
            </a:r>
            <a:endParaRPr sz="6700">
              <a:latin typeface="Dotum"/>
              <a:cs typeface="Dotum"/>
            </a:endParaRPr>
          </a:p>
          <a:p>
            <a:pPr algn="ctr">
              <a:lnSpc>
                <a:spcPts val="1770"/>
              </a:lnSpc>
            </a:pPr>
            <a:r>
              <a:rPr sz="2200" spc="-420" dirty="0">
                <a:solidFill>
                  <a:srgbClr val="4F37A6"/>
                </a:solidFill>
                <a:latin typeface="Dotum"/>
                <a:cs typeface="Dotum"/>
              </a:rPr>
              <a:t>클라우드</a:t>
            </a:r>
            <a:r>
              <a:rPr sz="2200" spc="-1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4F37A6"/>
                </a:solidFill>
                <a:latin typeface="Dotum"/>
                <a:cs typeface="Dotum"/>
              </a:rPr>
              <a:t>컴퓨팅의</a:t>
            </a:r>
            <a:r>
              <a:rPr sz="2200" spc="-19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4F37A6"/>
                </a:solidFill>
                <a:latin typeface="Dotum"/>
                <a:cs typeface="Dotum"/>
              </a:rPr>
              <a:t>기본</a:t>
            </a:r>
            <a:r>
              <a:rPr sz="2200" spc="-19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2200" spc="-280" dirty="0">
                <a:solidFill>
                  <a:srgbClr val="4F37A6"/>
                </a:solidFill>
                <a:latin typeface="Dotum"/>
                <a:cs typeface="Dotum"/>
              </a:rPr>
              <a:t>개념</a:t>
            </a:r>
            <a:r>
              <a:rPr sz="1950" spc="-280" dirty="0">
                <a:solidFill>
                  <a:srgbClr val="4F37A6"/>
                </a:solidFill>
                <a:latin typeface="Liberation Sans"/>
                <a:cs typeface="Liberation Sans"/>
              </a:rPr>
              <a:t>,</a:t>
            </a:r>
            <a:r>
              <a:rPr sz="1950" spc="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2200" spc="-335" dirty="0">
                <a:solidFill>
                  <a:srgbClr val="4F37A6"/>
                </a:solidFill>
                <a:latin typeface="Dotum"/>
                <a:cs typeface="Dotum"/>
              </a:rPr>
              <a:t>아키텍처</a:t>
            </a:r>
            <a:r>
              <a:rPr sz="1950" spc="-335" dirty="0">
                <a:solidFill>
                  <a:srgbClr val="4F37A6"/>
                </a:solidFill>
                <a:latin typeface="Liberation Sans"/>
                <a:cs typeface="Liberation Sans"/>
              </a:rPr>
              <a:t>,</a:t>
            </a:r>
            <a:r>
              <a:rPr sz="1950" spc="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2200" spc="-420" dirty="0">
                <a:solidFill>
                  <a:srgbClr val="4F37A6"/>
                </a:solidFill>
                <a:latin typeface="Dotum"/>
                <a:cs typeface="Dotum"/>
              </a:rPr>
              <a:t>서비스</a:t>
            </a:r>
            <a:r>
              <a:rPr sz="2200" spc="-19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4F37A6"/>
                </a:solidFill>
                <a:latin typeface="Dotum"/>
                <a:cs typeface="Dotum"/>
              </a:rPr>
              <a:t>모델</a:t>
            </a:r>
            <a:r>
              <a:rPr sz="2200" spc="-19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2200" spc="-19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4F37A6"/>
                </a:solidFill>
                <a:latin typeface="Dotum"/>
                <a:cs typeface="Dotum"/>
              </a:rPr>
              <a:t>배포</a:t>
            </a:r>
            <a:r>
              <a:rPr sz="2200" spc="-19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4F37A6"/>
                </a:solidFill>
                <a:latin typeface="Dotum"/>
                <a:cs typeface="Dotum"/>
              </a:rPr>
              <a:t>모델에</a:t>
            </a:r>
            <a:r>
              <a:rPr sz="2200" spc="-19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4F37A6"/>
                </a:solidFill>
                <a:latin typeface="Dotum"/>
                <a:cs typeface="Dotum"/>
              </a:rPr>
              <a:t>대한</a:t>
            </a:r>
            <a:r>
              <a:rPr sz="2200" spc="-19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2200" spc="-445" dirty="0">
                <a:solidFill>
                  <a:srgbClr val="4F37A6"/>
                </a:solidFill>
                <a:latin typeface="Dotum"/>
                <a:cs typeface="Dotum"/>
              </a:rPr>
              <a:t>이해</a:t>
            </a:r>
            <a:endParaRPr sz="2200">
              <a:latin typeface="Dotum"/>
              <a:cs typeface="Dot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9589" y="4391025"/>
            <a:ext cx="3028950" cy="438150"/>
          </a:xfrm>
          <a:custGeom>
            <a:avLst/>
            <a:gdLst/>
            <a:ahLst/>
            <a:cxnLst/>
            <a:rect l="l" t="t" r="r" b="b"/>
            <a:pathLst>
              <a:path w="3028950" h="438150">
                <a:moveTo>
                  <a:pt x="2975552" y="438149"/>
                </a:moveTo>
                <a:lnTo>
                  <a:pt x="53397" y="438149"/>
                </a:lnTo>
                <a:lnTo>
                  <a:pt x="49681" y="437783"/>
                </a:lnTo>
                <a:lnTo>
                  <a:pt x="14085" y="418757"/>
                </a:lnTo>
                <a:lnTo>
                  <a:pt x="0" y="384752"/>
                </a:lnTo>
                <a:lnTo>
                  <a:pt x="0" y="380999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2975552" y="0"/>
                </a:lnTo>
                <a:lnTo>
                  <a:pt x="3014864" y="19392"/>
                </a:lnTo>
                <a:lnTo>
                  <a:pt x="3028949" y="53397"/>
                </a:lnTo>
                <a:lnTo>
                  <a:pt x="3028949" y="384752"/>
                </a:lnTo>
                <a:lnTo>
                  <a:pt x="3009557" y="424064"/>
                </a:lnTo>
                <a:lnTo>
                  <a:pt x="2979268" y="437783"/>
                </a:lnTo>
                <a:lnTo>
                  <a:pt x="2975552" y="43814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05014" y="4479861"/>
            <a:ext cx="2582545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-270" dirty="0">
                <a:solidFill>
                  <a:srgbClr val="FFFFFF"/>
                </a:solidFill>
                <a:latin typeface="Dotum"/>
                <a:cs typeface="Dotum"/>
              </a:rPr>
              <a:t>스타트업을</a:t>
            </a:r>
            <a:r>
              <a:rPr sz="1500" spc="-13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FFFFFF"/>
                </a:solidFill>
                <a:latin typeface="Dotum"/>
                <a:cs typeface="Dotum"/>
              </a:rPr>
              <a:t>위한</a:t>
            </a:r>
            <a:r>
              <a:rPr sz="1500" spc="-13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FFFFFF"/>
                </a:solidFill>
                <a:latin typeface="Dotum"/>
                <a:cs typeface="Dotum"/>
              </a:rPr>
              <a:t>클라우드</a:t>
            </a:r>
            <a:r>
              <a:rPr sz="1500" spc="-13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FFFFFF"/>
                </a:solidFill>
                <a:latin typeface="Dotum"/>
                <a:cs typeface="Dotum"/>
              </a:rPr>
              <a:t>기본</a:t>
            </a:r>
            <a:r>
              <a:rPr sz="1500" spc="-13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500" spc="-295" dirty="0">
                <a:solidFill>
                  <a:srgbClr val="FFFFFF"/>
                </a:solidFill>
                <a:latin typeface="Dotum"/>
                <a:cs typeface="Dotum"/>
              </a:rPr>
              <a:t>원리</a:t>
            </a:r>
            <a:endParaRPr sz="15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99" y="2408935"/>
            <a:ext cx="3748404" cy="144018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1295"/>
              </a:spcBef>
              <a:tabLst>
                <a:tab pos="1473200" algn="l"/>
              </a:tabLst>
            </a:pPr>
            <a:r>
              <a:rPr sz="450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AWS</a:t>
            </a:r>
            <a:r>
              <a:rPr sz="4500" b="1" dirty="0">
                <a:solidFill>
                  <a:srgbClr val="4F37A6"/>
                </a:solidFill>
                <a:latin typeface="Liberation Sans"/>
                <a:cs typeface="Liberation Sans"/>
              </a:rPr>
              <a:t>	</a:t>
            </a:r>
            <a:r>
              <a:rPr sz="5150" spc="-1030" dirty="0">
                <a:solidFill>
                  <a:srgbClr val="4F37A6"/>
                </a:solidFill>
                <a:latin typeface="Dotum"/>
                <a:cs typeface="Dotum"/>
              </a:rPr>
              <a:t>계정</a:t>
            </a:r>
            <a:r>
              <a:rPr sz="5150" spc="-47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5150" spc="-1055" dirty="0">
                <a:solidFill>
                  <a:srgbClr val="4F37A6"/>
                </a:solidFill>
                <a:latin typeface="Dotum"/>
                <a:cs typeface="Dotum"/>
              </a:rPr>
              <a:t>생성 </a:t>
            </a:r>
            <a:r>
              <a:rPr sz="5150" spc="-1030" dirty="0">
                <a:solidFill>
                  <a:srgbClr val="4F37A6"/>
                </a:solidFill>
                <a:latin typeface="Dotum"/>
                <a:cs typeface="Dotum"/>
              </a:rPr>
              <a:t>단계별</a:t>
            </a:r>
            <a:r>
              <a:rPr sz="5150" spc="-47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5150" spc="-1055" dirty="0">
                <a:solidFill>
                  <a:srgbClr val="4F37A6"/>
                </a:solidFill>
                <a:latin typeface="Dotum"/>
                <a:cs typeface="Dotum"/>
              </a:rPr>
              <a:t>안내</a:t>
            </a:r>
            <a:endParaRPr sz="5150">
              <a:latin typeface="Dotum"/>
              <a:cs typeface="Dot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4212742"/>
            <a:ext cx="3888104" cy="1006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125"/>
              </a:spcBef>
            </a:pP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AWS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계정을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처음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생성하는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엔지니어들을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단계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9" dirty="0">
                <a:solidFill>
                  <a:srgbClr val="333333"/>
                </a:solidFill>
                <a:latin typeface="Dotum"/>
                <a:cs typeface="Dotum"/>
              </a:rPr>
              <a:t>가이드입니다</a:t>
            </a:r>
            <a:r>
              <a:rPr sz="1200" spc="-229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생성부터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최종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확인까지의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과정을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따라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가며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주의해야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할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점과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Best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spc="-35" dirty="0">
                <a:solidFill>
                  <a:srgbClr val="333333"/>
                </a:solidFill>
                <a:latin typeface="Liberation Sans"/>
                <a:cs typeface="Liberation Sans"/>
              </a:rPr>
              <a:t>Practice</a:t>
            </a:r>
            <a:r>
              <a:rPr sz="1350" spc="-35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함께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소개합니다</a:t>
            </a:r>
            <a:r>
              <a:rPr sz="1200" spc="-22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안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전하고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효율적인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환경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구축의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첫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걸음을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85" dirty="0">
                <a:solidFill>
                  <a:srgbClr val="333333"/>
                </a:solidFill>
                <a:latin typeface="Dotum"/>
                <a:cs typeface="Dotum"/>
              </a:rPr>
              <a:t>시작해보세요</a:t>
            </a:r>
            <a:r>
              <a:rPr sz="1200" spc="-8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29149" y="18662"/>
            <a:ext cx="7181850" cy="1152525"/>
          </a:xfrm>
          <a:custGeom>
            <a:avLst/>
            <a:gdLst/>
            <a:ahLst/>
            <a:cxnLst/>
            <a:rect l="l" t="t" r="r" b="b"/>
            <a:pathLst>
              <a:path w="7181850" h="1152525">
                <a:moveTo>
                  <a:pt x="7092854" y="1152524"/>
                </a:moveTo>
                <a:lnTo>
                  <a:pt x="88995" y="1152524"/>
                </a:lnTo>
                <a:lnTo>
                  <a:pt x="82801" y="1151914"/>
                </a:lnTo>
                <a:lnTo>
                  <a:pt x="37131" y="1132997"/>
                </a:lnTo>
                <a:lnTo>
                  <a:pt x="9643" y="1099503"/>
                </a:lnTo>
                <a:lnTo>
                  <a:pt x="0" y="1063529"/>
                </a:lnTo>
                <a:lnTo>
                  <a:pt x="0" y="1057274"/>
                </a:lnTo>
                <a:lnTo>
                  <a:pt x="0" y="88995"/>
                </a:lnTo>
                <a:lnTo>
                  <a:pt x="12578" y="47532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2"/>
                </a:lnTo>
                <a:lnTo>
                  <a:pt x="7181849" y="88995"/>
                </a:lnTo>
                <a:lnTo>
                  <a:pt x="7181849" y="1063529"/>
                </a:lnTo>
                <a:lnTo>
                  <a:pt x="7169271" y="1104992"/>
                </a:lnTo>
                <a:lnTo>
                  <a:pt x="7134315" y="1139946"/>
                </a:lnTo>
                <a:lnTo>
                  <a:pt x="7099047" y="1151914"/>
                </a:lnTo>
                <a:lnTo>
                  <a:pt x="7092854" y="115252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06949" y="301238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latin typeface="Liberation Sans"/>
                <a:cs typeface="Liberation Sans"/>
              </a:rPr>
              <a:t>01</a:t>
            </a:r>
            <a:endParaRPr sz="3450">
              <a:latin typeface="Liberation Sans"/>
              <a:cs typeface="Liberatio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38824" y="463956"/>
            <a:ext cx="167005" cy="516890"/>
            <a:chOff x="5838824" y="826293"/>
            <a:chExt cx="167005" cy="5168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8824" y="826293"/>
              <a:ext cx="133350" cy="1000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8824" y="1009649"/>
              <a:ext cx="166687" cy="1335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8824" y="1209674"/>
              <a:ext cx="133350" cy="133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27017" y="177002"/>
            <a:ext cx="4503420" cy="82804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계정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정보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5" dirty="0">
                <a:solidFill>
                  <a:srgbClr val="4F37A6"/>
                </a:solidFill>
                <a:latin typeface="Dotum"/>
                <a:cs typeface="Dotum"/>
              </a:rPr>
              <a:t>입력</a:t>
            </a:r>
            <a:endParaRPr sz="1200">
              <a:latin typeface="Dotum"/>
              <a:cs typeface="Dotum"/>
            </a:endParaRPr>
          </a:p>
          <a:p>
            <a:pPr marL="259079">
              <a:lnSpc>
                <a:spcPct val="100000"/>
              </a:lnSpc>
              <a:spcBef>
                <a:spcPts val="185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업무용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이메일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주소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개인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메일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지양</a:t>
            </a:r>
            <a:r>
              <a:rPr sz="1050" spc="-25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endParaRPr sz="1050">
              <a:latin typeface="Liberation Sans"/>
              <a:cs typeface="Liberation Sans"/>
            </a:endParaRPr>
          </a:p>
          <a:p>
            <a:pPr marL="292100">
              <a:lnSpc>
                <a:spcPct val="100000"/>
              </a:lnSpc>
              <a:spcBef>
                <a:spcPts val="195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이름은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명확한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비즈니스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목적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반영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65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예</a:t>
            </a:r>
            <a:r>
              <a:rPr sz="1050" spc="-6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company-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prod,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company-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dev)</a:t>
            </a:r>
            <a:endParaRPr sz="1050">
              <a:latin typeface="Liberation Sans"/>
              <a:cs typeface="Liberation Sans"/>
            </a:endParaRPr>
          </a:p>
          <a:p>
            <a:pPr marL="259079">
              <a:lnSpc>
                <a:spcPct val="100000"/>
              </a:lnSpc>
              <a:spcBef>
                <a:spcPts val="195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강력한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비밀번호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최소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50" dirty="0">
                <a:solidFill>
                  <a:srgbClr val="333333"/>
                </a:solidFill>
                <a:latin typeface="Liberation Sans"/>
                <a:cs typeface="Liberation Sans"/>
              </a:rPr>
              <a:t>14</a:t>
            </a:r>
            <a:r>
              <a:rPr sz="1150" spc="-50" dirty="0">
                <a:solidFill>
                  <a:srgbClr val="333333"/>
                </a:solidFill>
                <a:latin typeface="Dotum"/>
                <a:cs typeface="Dotum"/>
              </a:rPr>
              <a:t>자</a:t>
            </a:r>
            <a:r>
              <a:rPr sz="1050" spc="-5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특수문자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포함</a:t>
            </a:r>
            <a:r>
              <a:rPr sz="1050" spc="-25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29149" y="1285487"/>
            <a:ext cx="7181850" cy="1152525"/>
          </a:xfrm>
          <a:custGeom>
            <a:avLst/>
            <a:gdLst/>
            <a:ahLst/>
            <a:cxnLst/>
            <a:rect l="l" t="t" r="r" b="b"/>
            <a:pathLst>
              <a:path w="7181850" h="1152525">
                <a:moveTo>
                  <a:pt x="7092854" y="1152524"/>
                </a:moveTo>
                <a:lnTo>
                  <a:pt x="88995" y="1152524"/>
                </a:lnTo>
                <a:lnTo>
                  <a:pt x="82801" y="1151914"/>
                </a:lnTo>
                <a:lnTo>
                  <a:pt x="37131" y="1132997"/>
                </a:lnTo>
                <a:lnTo>
                  <a:pt x="9643" y="1099503"/>
                </a:lnTo>
                <a:lnTo>
                  <a:pt x="0" y="1063528"/>
                </a:lnTo>
                <a:lnTo>
                  <a:pt x="0" y="1057274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063528"/>
                </a:lnTo>
                <a:lnTo>
                  <a:pt x="7169271" y="1104992"/>
                </a:lnTo>
                <a:lnTo>
                  <a:pt x="7134315" y="1139946"/>
                </a:lnTo>
                <a:lnTo>
                  <a:pt x="7099047" y="1151914"/>
                </a:lnTo>
                <a:lnTo>
                  <a:pt x="7092854" y="115252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06949" y="1568063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02</a:t>
            </a:r>
            <a:endParaRPr sz="3450">
              <a:latin typeface="Liberation Sans"/>
              <a:cs typeface="Liberation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38824" y="1714112"/>
            <a:ext cx="134620" cy="533400"/>
            <a:chOff x="5838824" y="2076449"/>
            <a:chExt cx="134620" cy="53340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8824" y="2076449"/>
              <a:ext cx="100012" cy="1333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38824" y="2275459"/>
              <a:ext cx="134365" cy="1343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38824" y="2476499"/>
              <a:ext cx="116681" cy="13335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827017" y="1443827"/>
            <a:ext cx="3319145" cy="82804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연락처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정보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5" dirty="0">
                <a:solidFill>
                  <a:srgbClr val="4F37A6"/>
                </a:solidFill>
                <a:latin typeface="Dotum"/>
                <a:cs typeface="Dotum"/>
              </a:rPr>
              <a:t>등록</a:t>
            </a:r>
            <a:endParaRPr sz="1200">
              <a:latin typeface="Dotum"/>
              <a:cs typeface="Dotum"/>
            </a:endParaRPr>
          </a:p>
          <a:p>
            <a:pPr marL="225425">
              <a:lnSpc>
                <a:spcPct val="100000"/>
              </a:lnSpc>
              <a:spcBef>
                <a:spcPts val="185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회사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주소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정보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정확하게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입력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결제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세금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관련</a:t>
            </a:r>
            <a:r>
              <a:rPr sz="1050" spc="-25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endParaRPr sz="1050">
              <a:latin typeface="Liberation Sans"/>
              <a:cs typeface="Liberation Sans"/>
            </a:endParaRPr>
          </a:p>
          <a:p>
            <a:pPr marL="242570" marR="5080" indent="16510">
              <a:lnSpc>
                <a:spcPct val="114100"/>
              </a:lnSpc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비상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연락처로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접근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가능한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전화번호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확인용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r>
              <a:rPr sz="1050" spc="5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가능하면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회사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대표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또는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공식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연락처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정보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사용</a:t>
            </a:r>
            <a:endParaRPr sz="1150">
              <a:latin typeface="Dotum"/>
              <a:cs typeface="Dot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29149" y="2552312"/>
            <a:ext cx="7181850" cy="1352550"/>
          </a:xfrm>
          <a:custGeom>
            <a:avLst/>
            <a:gdLst/>
            <a:ahLst/>
            <a:cxnLst/>
            <a:rect l="l" t="t" r="r" b="b"/>
            <a:pathLst>
              <a:path w="7181850" h="1352550">
                <a:moveTo>
                  <a:pt x="7092854" y="1352549"/>
                </a:moveTo>
                <a:lnTo>
                  <a:pt x="88995" y="1352549"/>
                </a:lnTo>
                <a:lnTo>
                  <a:pt x="82801" y="1351939"/>
                </a:lnTo>
                <a:lnTo>
                  <a:pt x="37131" y="1333022"/>
                </a:lnTo>
                <a:lnTo>
                  <a:pt x="9643" y="1299527"/>
                </a:lnTo>
                <a:lnTo>
                  <a:pt x="0" y="1263553"/>
                </a:lnTo>
                <a:lnTo>
                  <a:pt x="0" y="125729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263553"/>
                </a:lnTo>
                <a:lnTo>
                  <a:pt x="7169271" y="1305017"/>
                </a:lnTo>
                <a:lnTo>
                  <a:pt x="7134315" y="1339971"/>
                </a:lnTo>
                <a:lnTo>
                  <a:pt x="7099047" y="1351939"/>
                </a:lnTo>
                <a:lnTo>
                  <a:pt x="7092854" y="135254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06949" y="2930137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03</a:t>
            </a:r>
            <a:endParaRPr sz="3450">
              <a:latin typeface="Liberation Sans"/>
              <a:cs typeface="Liberation San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38225" y="2989271"/>
            <a:ext cx="151130" cy="716915"/>
            <a:chOff x="5838225" y="3351608"/>
            <a:chExt cx="151130" cy="71691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38824" y="3351608"/>
              <a:ext cx="150018" cy="11668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38225" y="3543299"/>
              <a:ext cx="117905" cy="1333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38824" y="3751059"/>
              <a:ext cx="133373" cy="11787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38356" y="3951683"/>
              <a:ext cx="134287" cy="116681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827017" y="2710651"/>
            <a:ext cx="2951480" cy="10280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결제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정보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5" dirty="0">
                <a:solidFill>
                  <a:srgbClr val="4F37A6"/>
                </a:solidFill>
                <a:latin typeface="Dotum"/>
                <a:cs typeface="Dotum"/>
              </a:rPr>
              <a:t>등록</a:t>
            </a:r>
            <a:endParaRPr sz="1200">
              <a:latin typeface="Dotum"/>
              <a:cs typeface="Dotum"/>
            </a:endParaRPr>
          </a:p>
          <a:p>
            <a:pPr marL="242570" marR="214629" indent="33020">
              <a:lnSpc>
                <a:spcPts val="1580"/>
              </a:lnSpc>
              <a:spcBef>
                <a:spcPts val="75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회사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법인카드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권장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개인카드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지양</a:t>
            </a:r>
            <a:r>
              <a:rPr sz="1050" spc="-25" dirty="0">
                <a:solidFill>
                  <a:srgbClr val="333333"/>
                </a:solidFill>
                <a:latin typeface="Liberation Sans"/>
                <a:cs typeface="Liberation Sans"/>
              </a:rPr>
              <a:t>)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알림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threshold</a:t>
            </a:r>
            <a:r>
              <a:rPr sz="1050" spc="-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기본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80%,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100%)</a:t>
            </a:r>
            <a:endParaRPr sz="1050">
              <a:latin typeface="Liberation Sans"/>
              <a:cs typeface="Liberation Sans"/>
            </a:endParaRPr>
          </a:p>
          <a:p>
            <a:pPr marL="259079">
              <a:lnSpc>
                <a:spcPct val="100000"/>
              </a:lnSpc>
              <a:spcBef>
                <a:spcPts val="100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청구서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수신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이메일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추가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40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150" spc="-140" dirty="0">
                <a:solidFill>
                  <a:srgbClr val="333333"/>
                </a:solidFill>
                <a:latin typeface="Dotum"/>
                <a:cs typeface="Dotum"/>
              </a:rPr>
              <a:t>재무</a:t>
            </a:r>
            <a:r>
              <a:rPr sz="1050" spc="-140" dirty="0">
                <a:solidFill>
                  <a:srgbClr val="333333"/>
                </a:solidFill>
                <a:latin typeface="Liberation Sans"/>
                <a:cs typeface="Liberation Sans"/>
              </a:rPr>
              <a:t>/</a:t>
            </a:r>
            <a:r>
              <a:rPr sz="1150" spc="-140" dirty="0">
                <a:solidFill>
                  <a:srgbClr val="333333"/>
                </a:solidFill>
                <a:latin typeface="Dotum"/>
                <a:cs typeface="Dotum"/>
              </a:rPr>
              <a:t>경영진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10" dirty="0">
                <a:solidFill>
                  <a:srgbClr val="333333"/>
                </a:solidFill>
                <a:latin typeface="Dotum"/>
                <a:cs typeface="Dotum"/>
              </a:rPr>
              <a:t>포함</a:t>
            </a:r>
            <a:r>
              <a:rPr sz="1050" spc="-110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endParaRPr sz="1050">
              <a:latin typeface="Liberation Sans"/>
              <a:cs typeface="Liberation Sans"/>
            </a:endParaRPr>
          </a:p>
          <a:p>
            <a:pPr marL="259079">
              <a:lnSpc>
                <a:spcPct val="100000"/>
              </a:lnSpc>
              <a:spcBef>
                <a:spcPts val="195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프리티어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한도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파악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과금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방지</a:t>
            </a:r>
            <a:r>
              <a:rPr sz="1050" spc="-25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29149" y="4019162"/>
            <a:ext cx="7181850" cy="1352550"/>
          </a:xfrm>
          <a:custGeom>
            <a:avLst/>
            <a:gdLst/>
            <a:ahLst/>
            <a:cxnLst/>
            <a:rect l="l" t="t" r="r" b="b"/>
            <a:pathLst>
              <a:path w="7181850" h="1352550">
                <a:moveTo>
                  <a:pt x="7092854" y="1352549"/>
                </a:moveTo>
                <a:lnTo>
                  <a:pt x="88995" y="1352549"/>
                </a:lnTo>
                <a:lnTo>
                  <a:pt x="82801" y="1351939"/>
                </a:lnTo>
                <a:lnTo>
                  <a:pt x="37131" y="1333022"/>
                </a:lnTo>
                <a:lnTo>
                  <a:pt x="9643" y="1299528"/>
                </a:lnTo>
                <a:lnTo>
                  <a:pt x="0" y="1263553"/>
                </a:lnTo>
                <a:lnTo>
                  <a:pt x="0" y="125729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263553"/>
                </a:lnTo>
                <a:lnTo>
                  <a:pt x="7169271" y="1305016"/>
                </a:lnTo>
                <a:lnTo>
                  <a:pt x="7134315" y="1339971"/>
                </a:lnTo>
                <a:lnTo>
                  <a:pt x="7099047" y="1351939"/>
                </a:lnTo>
                <a:lnTo>
                  <a:pt x="7092854" y="135254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806949" y="4396988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04</a:t>
            </a:r>
            <a:endParaRPr sz="3450">
              <a:latin typeface="Liberation Sans"/>
              <a:cs typeface="Liberation San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838824" y="4447787"/>
            <a:ext cx="150495" cy="733425"/>
            <a:chOff x="5838824" y="4810124"/>
            <a:chExt cx="150495" cy="733425"/>
          </a:xfrm>
        </p:grpSpPr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42991" y="4810124"/>
              <a:ext cx="91678" cy="13335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38824" y="5018483"/>
              <a:ext cx="150018" cy="11668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38824" y="5210174"/>
              <a:ext cx="116681" cy="1333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42965" y="5410199"/>
              <a:ext cx="125067" cy="133141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827017" y="4177502"/>
            <a:ext cx="3336290" cy="10280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신원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확인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계정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5" dirty="0">
                <a:solidFill>
                  <a:srgbClr val="4F37A6"/>
                </a:solidFill>
                <a:latin typeface="Dotum"/>
                <a:cs typeface="Dotum"/>
              </a:rPr>
              <a:t>활성화</a:t>
            </a:r>
            <a:endParaRPr sz="1200">
              <a:latin typeface="Dotum"/>
              <a:cs typeface="Dotum"/>
            </a:endParaRPr>
          </a:p>
          <a:p>
            <a:pPr marL="225425">
              <a:lnSpc>
                <a:spcPct val="100000"/>
              </a:lnSpc>
              <a:spcBef>
                <a:spcPts val="185"/>
              </a:spcBef>
            </a:pP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SMS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또는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전화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인증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코드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35" dirty="0">
                <a:solidFill>
                  <a:srgbClr val="333333"/>
                </a:solidFill>
                <a:latin typeface="Dotum"/>
                <a:cs typeface="Dotum"/>
              </a:rPr>
              <a:t>확인</a:t>
            </a:r>
            <a:endParaRPr sz="1150">
              <a:latin typeface="Dotum"/>
              <a:cs typeface="Dotum"/>
            </a:endParaRPr>
          </a:p>
          <a:p>
            <a:pPr marL="242570" marR="5080" indent="33020">
              <a:lnSpc>
                <a:spcPct val="114100"/>
              </a:lnSpc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필요시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75" dirty="0">
                <a:solidFill>
                  <a:srgbClr val="333333"/>
                </a:solidFill>
                <a:latin typeface="Dotum"/>
                <a:cs typeface="Dotum"/>
              </a:rPr>
              <a:t>사업자등록증</a:t>
            </a:r>
            <a:r>
              <a:rPr sz="1050" spc="-175" dirty="0">
                <a:solidFill>
                  <a:srgbClr val="333333"/>
                </a:solidFill>
                <a:latin typeface="Liberation Sans"/>
                <a:cs typeface="Liberation Sans"/>
              </a:rPr>
              <a:t>/</a:t>
            </a:r>
            <a:r>
              <a:rPr sz="1150" spc="-175" dirty="0">
                <a:solidFill>
                  <a:srgbClr val="333333"/>
                </a:solidFill>
                <a:latin typeface="Dotum"/>
                <a:cs typeface="Dotum"/>
              </a:rPr>
              <a:t>신분증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제출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특정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이용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14" dirty="0">
                <a:solidFill>
                  <a:srgbClr val="333333"/>
                </a:solidFill>
                <a:latin typeface="Dotum"/>
                <a:cs typeface="Dotum"/>
              </a:rPr>
              <a:t>시</a:t>
            </a:r>
            <a:r>
              <a:rPr sz="1050" spc="-114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r>
              <a:rPr sz="1050" spc="5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직후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25" dirty="0">
                <a:solidFill>
                  <a:srgbClr val="333333"/>
                </a:solidFill>
                <a:latin typeface="Liberation Sans"/>
                <a:cs typeface="Liberation Sans"/>
              </a:rPr>
              <a:t>MFA</a:t>
            </a:r>
            <a:r>
              <a:rPr sz="1050" spc="-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활성화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필수</a:t>
            </a:r>
            <a:endParaRPr sz="1150">
              <a:latin typeface="Dotum"/>
              <a:cs typeface="Dotum"/>
            </a:endParaRPr>
          </a:p>
          <a:p>
            <a:pPr marL="259079">
              <a:lnSpc>
                <a:spcPct val="100000"/>
              </a:lnSpc>
              <a:spcBef>
                <a:spcPts val="195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루트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체크리스트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확인</a:t>
            </a:r>
            <a:endParaRPr sz="1150">
              <a:latin typeface="Dotum"/>
              <a:cs typeface="Dotum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29149" y="5486012"/>
            <a:ext cx="7181850" cy="1352550"/>
          </a:xfrm>
          <a:custGeom>
            <a:avLst/>
            <a:gdLst/>
            <a:ahLst/>
            <a:cxnLst/>
            <a:rect l="l" t="t" r="r" b="b"/>
            <a:pathLst>
              <a:path w="7181850" h="1352550">
                <a:moveTo>
                  <a:pt x="7092854" y="1352549"/>
                </a:moveTo>
                <a:lnTo>
                  <a:pt x="88995" y="1352549"/>
                </a:lnTo>
                <a:lnTo>
                  <a:pt x="82801" y="1351939"/>
                </a:lnTo>
                <a:lnTo>
                  <a:pt x="37131" y="1333022"/>
                </a:lnTo>
                <a:lnTo>
                  <a:pt x="9643" y="1299527"/>
                </a:lnTo>
                <a:lnTo>
                  <a:pt x="0" y="1263553"/>
                </a:lnTo>
                <a:lnTo>
                  <a:pt x="0" y="125729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263553"/>
                </a:lnTo>
                <a:lnTo>
                  <a:pt x="7169271" y="1305017"/>
                </a:lnTo>
                <a:lnTo>
                  <a:pt x="7134315" y="1339970"/>
                </a:lnTo>
                <a:lnTo>
                  <a:pt x="7099047" y="1351939"/>
                </a:lnTo>
                <a:lnTo>
                  <a:pt x="7092854" y="135254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806949" y="5863837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05</a:t>
            </a:r>
            <a:endParaRPr sz="3450">
              <a:latin typeface="Liberation Sans"/>
              <a:cs typeface="Liberation San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838824" y="5914637"/>
            <a:ext cx="167005" cy="722630"/>
            <a:chOff x="5838824" y="6276974"/>
            <a:chExt cx="167005" cy="722630"/>
          </a:xfrm>
        </p:grpSpPr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38824" y="6276974"/>
              <a:ext cx="166687" cy="13335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8824" y="6476999"/>
              <a:ext cx="133350" cy="13335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38824" y="6685358"/>
              <a:ext cx="133350" cy="1166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38824" y="6885383"/>
              <a:ext cx="113933" cy="113959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5827017" y="5644352"/>
            <a:ext cx="3010535" cy="10280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Best</a:t>
            </a:r>
            <a:r>
              <a:rPr sz="1050" b="1" spc="-3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Practice</a:t>
            </a:r>
            <a:r>
              <a:rPr sz="1050" b="1" spc="-3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spc="-25" dirty="0">
                <a:solidFill>
                  <a:srgbClr val="4F37A6"/>
                </a:solidFill>
                <a:latin typeface="Dotum"/>
                <a:cs typeface="Dotum"/>
              </a:rPr>
              <a:t>적용</a:t>
            </a:r>
            <a:endParaRPr sz="1200">
              <a:latin typeface="Dotum"/>
              <a:cs typeface="Dotum"/>
            </a:endParaRPr>
          </a:p>
          <a:p>
            <a:pPr marL="259079" marR="5080" indent="33020">
              <a:lnSpc>
                <a:spcPts val="1580"/>
              </a:lnSpc>
              <a:spcBef>
                <a:spcPts val="75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루트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별도의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관리자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IAM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사용자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즉시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4" dirty="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r>
              <a:rPr sz="11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루트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액세스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키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금지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삭제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권장</a:t>
            </a:r>
            <a:r>
              <a:rPr sz="1050" spc="-25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endParaRPr sz="1050">
              <a:latin typeface="Liberation Sans"/>
              <a:cs typeface="Liberation Sans"/>
            </a:endParaRPr>
          </a:p>
          <a:p>
            <a:pPr marL="259079">
              <a:lnSpc>
                <a:spcPct val="100000"/>
              </a:lnSpc>
              <a:spcBef>
                <a:spcPts val="100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예산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050" spc="-3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Budgets</a:t>
            </a:r>
            <a:r>
              <a:rPr sz="1050" spc="-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활성화</a:t>
            </a:r>
            <a:endParaRPr sz="1150">
              <a:latin typeface="Dotum"/>
              <a:cs typeface="Dotum"/>
            </a:endParaRPr>
          </a:p>
          <a:p>
            <a:pPr marL="242570">
              <a:lnSpc>
                <a:spcPct val="100000"/>
              </a:lnSpc>
              <a:spcBef>
                <a:spcPts val="195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리소스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태깅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정책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수립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할당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Dotum"/>
                <a:cs typeface="Dotum"/>
              </a:rPr>
              <a:t>관리용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endParaRPr sz="10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8549" y="1107821"/>
            <a:ext cx="4946651" cy="1699824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455"/>
              </a:spcBef>
            </a:pPr>
            <a:r>
              <a:rPr sz="6000" b="1" spc="-480" dirty="0">
                <a:solidFill>
                  <a:srgbClr val="000000"/>
                </a:solidFill>
                <a:latin typeface="Noto Sans JP"/>
                <a:cs typeface="Noto Sans JP"/>
              </a:rPr>
              <a:t>AWS</a:t>
            </a:r>
            <a:r>
              <a:rPr sz="6000" b="1" spc="155" dirty="0">
                <a:solidFill>
                  <a:srgbClr val="000000"/>
                </a:solidFill>
                <a:latin typeface="Noto Sans JP"/>
                <a:cs typeface="Noto Sans JP"/>
              </a:rPr>
              <a:t> </a:t>
            </a:r>
            <a:r>
              <a:rPr sz="6000" b="1" spc="-440" dirty="0">
                <a:solidFill>
                  <a:srgbClr val="000000"/>
                </a:solidFill>
                <a:latin typeface="Noto Sans JP"/>
                <a:cs typeface="Noto Sans JP"/>
              </a:rPr>
              <a:t>Root</a:t>
            </a:r>
            <a:r>
              <a:rPr sz="6000" b="1" spc="160" dirty="0">
                <a:solidFill>
                  <a:srgbClr val="000000"/>
                </a:solidFill>
                <a:latin typeface="Noto Sans JP"/>
                <a:cs typeface="Noto Sans JP"/>
              </a:rPr>
              <a:t> </a:t>
            </a:r>
            <a:r>
              <a:rPr sz="6100" b="1" spc="-1185" dirty="0" err="1">
                <a:solidFill>
                  <a:srgbClr val="000000"/>
                </a:solidFill>
                <a:latin typeface="Malgun Gothic"/>
                <a:cs typeface="Malgun Gothic"/>
              </a:rPr>
              <a:t>계정</a:t>
            </a:r>
            <a:r>
              <a:rPr sz="6100" b="1" spc="-1185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6100" b="1" spc="-1160" dirty="0">
                <a:solidFill>
                  <a:srgbClr val="000000"/>
                </a:solidFill>
                <a:latin typeface="Malgun Gothic"/>
                <a:cs typeface="Malgun Gothic"/>
              </a:rPr>
              <a:t>보안</a:t>
            </a:r>
            <a:r>
              <a:rPr sz="6100" b="1" spc="-635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6100" b="1" spc="-1195" dirty="0">
                <a:solidFill>
                  <a:srgbClr val="000000"/>
                </a:solidFill>
                <a:latin typeface="Malgun Gothic"/>
                <a:cs typeface="Malgun Gothic"/>
              </a:rPr>
              <a:t>설정</a:t>
            </a:r>
            <a:endParaRPr sz="61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8549" y="3231667"/>
            <a:ext cx="5441315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705">
              <a:lnSpc>
                <a:spcPct val="115700"/>
              </a:lnSpc>
              <a:spcBef>
                <a:spcPts val="100"/>
              </a:spcBef>
            </a:pPr>
            <a:r>
              <a:rPr sz="1300" spc="-60" dirty="0">
                <a:solidFill>
                  <a:srgbClr val="333333"/>
                </a:solidFill>
                <a:latin typeface="Noto Sans JP"/>
                <a:cs typeface="Noto Sans JP"/>
              </a:rPr>
              <a:t>AWS</a:t>
            </a:r>
            <a:r>
              <a:rPr sz="13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Noto Sans JP"/>
                <a:cs typeface="Noto Sans JP"/>
              </a:rPr>
              <a:t>Root</a:t>
            </a:r>
            <a:r>
              <a:rPr sz="13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계정은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절대적인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권한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계정으로</a:t>
            </a:r>
            <a:r>
              <a:rPr sz="1300" spc="-22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30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해킹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치명적인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피해가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0" dirty="0">
                <a:solidFill>
                  <a:srgbClr val="333333"/>
                </a:solidFill>
                <a:latin typeface="Dotum"/>
                <a:cs typeface="Dotum"/>
              </a:rPr>
              <a:t>발생합니</a:t>
            </a:r>
            <a:r>
              <a:rPr sz="1350" spc="-150" dirty="0">
                <a:solidFill>
                  <a:srgbClr val="333333"/>
                </a:solidFill>
                <a:latin typeface="Dotum"/>
                <a:cs typeface="Dotum"/>
              </a:rPr>
              <a:t> 다</a:t>
            </a:r>
            <a:r>
              <a:rPr sz="1300" spc="-15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30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스타트업에서는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처음부터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철저한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관리가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5" dirty="0">
                <a:solidFill>
                  <a:srgbClr val="333333"/>
                </a:solidFill>
                <a:latin typeface="Dotum"/>
                <a:cs typeface="Dotum"/>
              </a:rPr>
              <a:t>필수적입니다</a:t>
            </a:r>
            <a:r>
              <a:rPr sz="1300" spc="-5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200">
              <a:latin typeface="Noto Sans JP"/>
              <a:cs typeface="Noto Sans JP"/>
            </a:endParaRPr>
          </a:p>
          <a:p>
            <a:pPr marL="12700" marR="45720">
              <a:lnSpc>
                <a:spcPct val="117500"/>
              </a:lnSpc>
            </a:pPr>
            <a:r>
              <a:rPr sz="1400" b="1" spc="-125" dirty="0">
                <a:solidFill>
                  <a:srgbClr val="4F37A6"/>
                </a:solidFill>
                <a:latin typeface="Noto Sans JP"/>
                <a:cs typeface="Noto Sans JP"/>
              </a:rPr>
              <a:t>MFA(Multi-</a:t>
            </a:r>
            <a:r>
              <a:rPr sz="1400" b="1" spc="-135" dirty="0">
                <a:solidFill>
                  <a:srgbClr val="4F37A6"/>
                </a:solidFill>
                <a:latin typeface="Noto Sans JP"/>
                <a:cs typeface="Noto Sans JP"/>
              </a:rPr>
              <a:t>Factor</a:t>
            </a:r>
            <a:r>
              <a:rPr sz="1400" b="1" spc="4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00" b="1" spc="-125" dirty="0">
                <a:solidFill>
                  <a:srgbClr val="4F37A6"/>
                </a:solidFill>
                <a:latin typeface="Noto Sans JP"/>
                <a:cs typeface="Noto Sans JP"/>
              </a:rPr>
              <a:t>Authentication)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비밀번호</a:t>
            </a:r>
            <a:r>
              <a:rPr sz="13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유출</a:t>
            </a:r>
            <a:r>
              <a:rPr sz="13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시에도</a:t>
            </a:r>
            <a:r>
              <a:rPr sz="13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추가</a:t>
            </a:r>
            <a:r>
              <a:rPr sz="13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인증을</a:t>
            </a:r>
            <a:r>
              <a:rPr sz="13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요구해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무단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액세스를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5" dirty="0">
                <a:solidFill>
                  <a:srgbClr val="333333"/>
                </a:solidFill>
                <a:latin typeface="Dotum"/>
                <a:cs typeface="Dotum"/>
              </a:rPr>
              <a:t>차단합니다</a:t>
            </a:r>
            <a:r>
              <a:rPr sz="1300" spc="-22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30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Noto Sans JP"/>
                <a:cs typeface="Noto Sans JP"/>
              </a:rPr>
              <a:t>Root</a:t>
            </a:r>
            <a:r>
              <a:rPr sz="130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사용자의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액세스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키는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즉시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20" dirty="0">
                <a:solidFill>
                  <a:srgbClr val="4F37A6"/>
                </a:solidFill>
                <a:latin typeface="Malgun Gothic"/>
                <a:cs typeface="Malgun Gothic"/>
              </a:rPr>
              <a:t>삭제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하고</a:t>
            </a:r>
            <a:r>
              <a:rPr sz="1300" spc="-22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30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일상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작업은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적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절한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권한이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부여된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Noto Sans JP"/>
                <a:cs typeface="Noto Sans JP"/>
              </a:rPr>
              <a:t>IAM</a:t>
            </a:r>
            <a:r>
              <a:rPr sz="1300" spc="2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사용자로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5" dirty="0">
                <a:solidFill>
                  <a:srgbClr val="333333"/>
                </a:solidFill>
                <a:latin typeface="Dotum"/>
                <a:cs typeface="Dotum"/>
              </a:rPr>
              <a:t>전환하세요</a:t>
            </a:r>
            <a:r>
              <a:rPr sz="1300" spc="-3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1200">
              <a:latin typeface="Noto Sans JP"/>
              <a:cs typeface="Noto Sans JP"/>
            </a:endParaRPr>
          </a:p>
          <a:p>
            <a:pPr marL="12700" marR="5080">
              <a:lnSpc>
                <a:spcPct val="118100"/>
              </a:lnSpc>
              <a:spcBef>
                <a:spcPts val="5"/>
              </a:spcBef>
            </a:pPr>
            <a:r>
              <a:rPr sz="1300" spc="-130" dirty="0">
                <a:solidFill>
                  <a:srgbClr val="333333"/>
                </a:solidFill>
                <a:latin typeface="Noto Sans JP"/>
                <a:cs typeface="Noto Sans JP"/>
              </a:rPr>
              <a:t>AWS</a:t>
            </a:r>
            <a:r>
              <a:rPr sz="1350" spc="-130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Noto Sans JP"/>
                <a:cs typeface="Noto Sans JP"/>
              </a:rPr>
              <a:t>Root</a:t>
            </a:r>
            <a:r>
              <a:rPr sz="130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사용을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필요한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몇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가지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경우</a:t>
            </a:r>
            <a:r>
              <a:rPr sz="1300" spc="-220" dirty="0">
                <a:solidFill>
                  <a:srgbClr val="333333"/>
                </a:solidFill>
                <a:latin typeface="Noto Sans JP"/>
                <a:cs typeface="Noto Sans JP"/>
              </a:rPr>
              <a:t>(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90" dirty="0">
                <a:solidFill>
                  <a:srgbClr val="333333"/>
                </a:solidFill>
                <a:latin typeface="Dotum"/>
                <a:cs typeface="Dotum"/>
              </a:rPr>
              <a:t>삭제</a:t>
            </a:r>
            <a:r>
              <a:rPr sz="1300" spc="-19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300" spc="5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결제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변경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등</a:t>
            </a:r>
            <a:r>
              <a:rPr sz="1300" spc="-210" dirty="0">
                <a:solidFill>
                  <a:srgbClr val="333333"/>
                </a:solidFill>
                <a:latin typeface="Noto Sans JP"/>
                <a:cs typeface="Noto Sans JP"/>
              </a:rPr>
              <a:t>)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로만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제한할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것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5" dirty="0">
                <a:solidFill>
                  <a:srgbClr val="333333"/>
                </a:solidFill>
                <a:latin typeface="Dotum"/>
                <a:cs typeface="Dotum"/>
              </a:rPr>
              <a:t>권장합니다</a:t>
            </a:r>
            <a:r>
              <a:rPr sz="1300" spc="-22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30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스타트업에서는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계정</a:t>
            </a:r>
            <a:r>
              <a:rPr sz="1350" b="1" spc="-12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별칭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설정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결제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알림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함께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구성하여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안전한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환경을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45" dirty="0">
                <a:solidFill>
                  <a:srgbClr val="333333"/>
                </a:solidFill>
                <a:latin typeface="Dotum"/>
                <a:cs typeface="Dotum"/>
              </a:rPr>
              <a:t>구축하세요</a:t>
            </a:r>
            <a:r>
              <a:rPr sz="1300" spc="-4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8549" y="6149816"/>
            <a:ext cx="5405120" cy="4025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60"/>
              </a:spcBef>
            </a:pPr>
            <a:r>
              <a:rPr sz="1150" i="1" spc="-215" dirty="0">
                <a:solidFill>
                  <a:srgbClr val="545454"/>
                </a:solidFill>
                <a:latin typeface="Verdana"/>
                <a:cs typeface="Verdana"/>
              </a:rPr>
              <a:t>"</a:t>
            </a:r>
            <a:r>
              <a:rPr sz="1200" spc="-215" dirty="0">
                <a:solidFill>
                  <a:srgbClr val="545454"/>
                </a:solidFill>
                <a:latin typeface="Dotum"/>
                <a:cs typeface="Dotum"/>
              </a:rPr>
              <a:t>잠금장치는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정직한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사람들을</a:t>
            </a:r>
            <a:r>
              <a:rPr sz="120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정직하게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29" dirty="0">
                <a:solidFill>
                  <a:srgbClr val="545454"/>
                </a:solidFill>
                <a:latin typeface="Dotum"/>
                <a:cs typeface="Dotum"/>
              </a:rPr>
              <a:t>유지합니다</a:t>
            </a:r>
            <a:r>
              <a:rPr sz="1150" i="1" spc="-229" dirty="0">
                <a:solidFill>
                  <a:srgbClr val="545454"/>
                </a:solidFill>
                <a:latin typeface="Verdana"/>
                <a:cs typeface="Verdana"/>
              </a:rPr>
              <a:t>.</a:t>
            </a:r>
            <a:r>
              <a:rPr sz="1150" i="1" spc="-100" dirty="0">
                <a:solidFill>
                  <a:srgbClr val="545454"/>
                </a:solidFill>
                <a:latin typeface="Verdana"/>
                <a:cs typeface="Verdana"/>
              </a:rPr>
              <a:t> Root</a:t>
            </a:r>
            <a:r>
              <a:rPr sz="1150" i="1" spc="-10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계정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보안은</a:t>
            </a:r>
            <a:r>
              <a:rPr sz="120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스타트업의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첫</a:t>
            </a:r>
            <a:r>
              <a:rPr sz="120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번째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보안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50" dirty="0">
                <a:solidFill>
                  <a:srgbClr val="545454"/>
                </a:solidFill>
                <a:latin typeface="Dotum"/>
                <a:cs typeface="Dotum"/>
              </a:rPr>
              <a:t>과 </a:t>
            </a:r>
            <a:r>
              <a:rPr sz="1200" spc="-30" dirty="0">
                <a:solidFill>
                  <a:srgbClr val="545454"/>
                </a:solidFill>
                <a:latin typeface="Dotum"/>
                <a:cs typeface="Dotum"/>
              </a:rPr>
              <a:t>제입니다</a:t>
            </a:r>
            <a:r>
              <a:rPr sz="1150" i="1" spc="-30" dirty="0">
                <a:solidFill>
                  <a:srgbClr val="545454"/>
                </a:solidFill>
                <a:latin typeface="Verdana"/>
                <a:cs typeface="Verdana"/>
              </a:rPr>
              <a:t>."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0999" y="1295399"/>
            <a:ext cx="5429250" cy="1171575"/>
            <a:chOff x="380999" y="1295399"/>
            <a:chExt cx="5429250" cy="1171575"/>
          </a:xfrm>
        </p:grpSpPr>
        <p:sp>
          <p:nvSpPr>
            <p:cNvPr id="6" name="object 6"/>
            <p:cNvSpPr/>
            <p:nvPr/>
          </p:nvSpPr>
          <p:spPr>
            <a:xfrm>
              <a:off x="404812" y="1295399"/>
              <a:ext cx="5405755" cy="1171575"/>
            </a:xfrm>
            <a:custGeom>
              <a:avLst/>
              <a:gdLst/>
              <a:ahLst/>
              <a:cxnLst/>
              <a:rect l="l" t="t" r="r" b="b"/>
              <a:pathLst>
                <a:path w="5405755" h="1171575">
                  <a:moveTo>
                    <a:pt x="5316441" y="1171574"/>
                  </a:moveTo>
                  <a:lnTo>
                    <a:pt x="0" y="1171574"/>
                  </a:lnTo>
                  <a:lnTo>
                    <a:pt x="0" y="0"/>
                  </a:lnTo>
                  <a:lnTo>
                    <a:pt x="5316441" y="0"/>
                  </a:lnTo>
                  <a:lnTo>
                    <a:pt x="5322635" y="609"/>
                  </a:lnTo>
                  <a:lnTo>
                    <a:pt x="5368305" y="19526"/>
                  </a:lnTo>
                  <a:lnTo>
                    <a:pt x="5395792" y="53021"/>
                  </a:lnTo>
                  <a:lnTo>
                    <a:pt x="5405437" y="88995"/>
                  </a:lnTo>
                  <a:lnTo>
                    <a:pt x="5405437" y="1082579"/>
                  </a:lnTo>
                  <a:lnTo>
                    <a:pt x="5392858" y="1124042"/>
                  </a:lnTo>
                  <a:lnTo>
                    <a:pt x="5357905" y="1158996"/>
                  </a:lnTo>
                  <a:lnTo>
                    <a:pt x="5316441" y="1171574"/>
                  </a:lnTo>
                  <a:close/>
                </a:path>
              </a:pathLst>
            </a:custGeom>
            <a:solidFill>
              <a:srgbClr val="DDD8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987" y="1295399"/>
              <a:ext cx="762000" cy="1171575"/>
            </a:xfrm>
            <a:custGeom>
              <a:avLst/>
              <a:gdLst/>
              <a:ahLst/>
              <a:cxnLst/>
              <a:rect l="l" t="t" r="r" b="b"/>
              <a:pathLst>
                <a:path w="762000" h="1171575">
                  <a:moveTo>
                    <a:pt x="47625" y="0"/>
                  </a:moveTo>
                  <a:lnTo>
                    <a:pt x="0" y="0"/>
                  </a:lnTo>
                  <a:lnTo>
                    <a:pt x="0" y="1171575"/>
                  </a:lnTo>
                  <a:lnTo>
                    <a:pt x="47625" y="1171575"/>
                  </a:lnTo>
                  <a:lnTo>
                    <a:pt x="47625" y="0"/>
                  </a:lnTo>
                  <a:close/>
                </a:path>
                <a:path w="762000" h="1171575">
                  <a:moveTo>
                    <a:pt x="762000" y="581025"/>
                  </a:moveTo>
                  <a:lnTo>
                    <a:pt x="758913" y="539102"/>
                  </a:lnTo>
                  <a:lnTo>
                    <a:pt x="749706" y="498081"/>
                  </a:lnTo>
                  <a:lnTo>
                    <a:pt x="734568" y="458851"/>
                  </a:lnTo>
                  <a:lnTo>
                    <a:pt x="713854" y="422275"/>
                  </a:lnTo>
                  <a:lnTo>
                    <a:pt x="687984" y="389128"/>
                  </a:lnTo>
                  <a:lnTo>
                    <a:pt x="657529" y="360146"/>
                  </a:lnTo>
                  <a:lnTo>
                    <a:pt x="623163" y="335940"/>
                  </a:lnTo>
                  <a:lnTo>
                    <a:pt x="585609" y="317030"/>
                  </a:lnTo>
                  <a:lnTo>
                    <a:pt x="545693" y="303847"/>
                  </a:lnTo>
                  <a:lnTo>
                    <a:pt x="504266" y="296659"/>
                  </a:lnTo>
                  <a:lnTo>
                    <a:pt x="476250" y="295275"/>
                  </a:lnTo>
                  <a:lnTo>
                    <a:pt x="462229" y="295630"/>
                  </a:lnTo>
                  <a:lnTo>
                    <a:pt x="420509" y="300774"/>
                  </a:lnTo>
                  <a:lnTo>
                    <a:pt x="379984" y="311988"/>
                  </a:lnTo>
                  <a:lnTo>
                    <a:pt x="341553" y="329018"/>
                  </a:lnTo>
                  <a:lnTo>
                    <a:pt x="306031" y="351510"/>
                  </a:lnTo>
                  <a:lnTo>
                    <a:pt x="274205" y="378980"/>
                  </a:lnTo>
                  <a:lnTo>
                    <a:pt x="246735" y="410806"/>
                  </a:lnTo>
                  <a:lnTo>
                    <a:pt x="224243" y="446328"/>
                  </a:lnTo>
                  <a:lnTo>
                    <a:pt x="207213" y="484759"/>
                  </a:lnTo>
                  <a:lnTo>
                    <a:pt x="195999" y="525284"/>
                  </a:lnTo>
                  <a:lnTo>
                    <a:pt x="190855" y="567004"/>
                  </a:lnTo>
                  <a:lnTo>
                    <a:pt x="190500" y="581025"/>
                  </a:lnTo>
                  <a:lnTo>
                    <a:pt x="190855" y="595058"/>
                  </a:lnTo>
                  <a:lnTo>
                    <a:pt x="195999" y="636778"/>
                  </a:lnTo>
                  <a:lnTo>
                    <a:pt x="207213" y="677291"/>
                  </a:lnTo>
                  <a:lnTo>
                    <a:pt x="224243" y="715733"/>
                  </a:lnTo>
                  <a:lnTo>
                    <a:pt x="246735" y="751255"/>
                  </a:lnTo>
                  <a:lnTo>
                    <a:pt x="274205" y="783082"/>
                  </a:lnTo>
                  <a:lnTo>
                    <a:pt x="306031" y="810552"/>
                  </a:lnTo>
                  <a:lnTo>
                    <a:pt x="341553" y="833043"/>
                  </a:lnTo>
                  <a:lnTo>
                    <a:pt x="379984" y="850074"/>
                  </a:lnTo>
                  <a:lnTo>
                    <a:pt x="420509" y="861288"/>
                  </a:lnTo>
                  <a:lnTo>
                    <a:pt x="462229" y="866432"/>
                  </a:lnTo>
                  <a:lnTo>
                    <a:pt x="476250" y="866775"/>
                  </a:lnTo>
                  <a:lnTo>
                    <a:pt x="490283" y="866432"/>
                  </a:lnTo>
                  <a:lnTo>
                    <a:pt x="532003" y="861288"/>
                  </a:lnTo>
                  <a:lnTo>
                    <a:pt x="572528" y="850074"/>
                  </a:lnTo>
                  <a:lnTo>
                    <a:pt x="610958" y="833043"/>
                  </a:lnTo>
                  <a:lnTo>
                    <a:pt x="646480" y="810552"/>
                  </a:lnTo>
                  <a:lnTo>
                    <a:pt x="678307" y="783082"/>
                  </a:lnTo>
                  <a:lnTo>
                    <a:pt x="705777" y="751255"/>
                  </a:lnTo>
                  <a:lnTo>
                    <a:pt x="728268" y="715733"/>
                  </a:lnTo>
                  <a:lnTo>
                    <a:pt x="745299" y="677291"/>
                  </a:lnTo>
                  <a:lnTo>
                    <a:pt x="756513" y="636778"/>
                  </a:lnTo>
                  <a:lnTo>
                    <a:pt x="761657" y="595058"/>
                  </a:lnTo>
                  <a:lnTo>
                    <a:pt x="762000" y="581025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782" y="1800224"/>
              <a:ext cx="142934" cy="15216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499" y="2162174"/>
              <a:ext cx="114299" cy="1142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374" y="2162174"/>
              <a:ext cx="114299" cy="1142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9249" y="2162174"/>
              <a:ext cx="114299" cy="1142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20799" y="1357011"/>
            <a:ext cx="4335145" cy="97726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500" b="1" spc="-270" dirty="0">
                <a:solidFill>
                  <a:srgbClr val="4F37A6"/>
                </a:solidFill>
                <a:latin typeface="Malgun Gothic"/>
                <a:cs typeface="Malgun Gothic"/>
              </a:rPr>
              <a:t>멀티</a:t>
            </a:r>
            <a:r>
              <a:rPr sz="1500" b="1" spc="-14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F37A6"/>
                </a:solidFill>
                <a:latin typeface="Malgun Gothic"/>
                <a:cs typeface="Malgun Gothic"/>
              </a:rPr>
              <a:t>팩터</a:t>
            </a:r>
            <a:r>
              <a:rPr sz="150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4F37A6"/>
                </a:solidFill>
                <a:latin typeface="Malgun Gothic"/>
                <a:cs typeface="Malgun Gothic"/>
              </a:rPr>
              <a:t>인증</a:t>
            </a:r>
            <a:r>
              <a:rPr sz="1450" b="1" spc="-135" dirty="0">
                <a:solidFill>
                  <a:srgbClr val="4F37A6"/>
                </a:solidFill>
                <a:latin typeface="Noto Sans JP"/>
                <a:cs typeface="Noto Sans JP"/>
              </a:rPr>
              <a:t>(MFA)</a:t>
            </a:r>
            <a:r>
              <a:rPr sz="1450" b="1" spc="5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500" b="1" spc="-270" dirty="0">
                <a:solidFill>
                  <a:srgbClr val="4F37A6"/>
                </a:solidFill>
                <a:latin typeface="Malgun Gothic"/>
                <a:cs typeface="Malgun Gothic"/>
              </a:rPr>
              <a:t>필수</a:t>
            </a:r>
            <a:r>
              <a:rPr sz="150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4F37A6"/>
                </a:solidFill>
                <a:latin typeface="Malgun Gothic"/>
                <a:cs typeface="Malgun Gothic"/>
              </a:rPr>
              <a:t>활성화</a:t>
            </a:r>
            <a:endParaRPr sz="1500">
              <a:latin typeface="Malgun Gothic"/>
              <a:cs typeface="Malgun Gothic"/>
            </a:endParaRPr>
          </a:p>
          <a:p>
            <a:pPr marL="12700" marR="5080">
              <a:lnSpc>
                <a:spcPct val="108700"/>
              </a:lnSpc>
              <a:spcBef>
                <a:spcPts val="380"/>
              </a:spcBef>
            </a:pPr>
            <a:r>
              <a:rPr sz="1150" spc="-60" dirty="0">
                <a:solidFill>
                  <a:srgbClr val="333333"/>
                </a:solidFill>
                <a:latin typeface="Noto Sans JP"/>
                <a:cs typeface="Noto Sans JP"/>
              </a:rPr>
              <a:t>Root</a:t>
            </a:r>
            <a:r>
              <a:rPr sz="115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계정에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물리적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또는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가상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80" dirty="0">
                <a:solidFill>
                  <a:srgbClr val="333333"/>
                </a:solidFill>
                <a:latin typeface="Noto Sans JP"/>
                <a:cs typeface="Noto Sans JP"/>
              </a:rPr>
              <a:t>MFA</a:t>
            </a:r>
            <a:r>
              <a:rPr sz="115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디바이스를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연결하여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접근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추가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15" dirty="0">
                <a:solidFill>
                  <a:srgbClr val="333333"/>
                </a:solidFill>
                <a:latin typeface="Dotum"/>
                <a:cs typeface="Dotum"/>
              </a:rPr>
              <a:t>인</a:t>
            </a:r>
            <a:r>
              <a:rPr sz="11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증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요구</a:t>
            </a:r>
            <a:endParaRPr sz="1150">
              <a:latin typeface="Dotum"/>
              <a:cs typeface="Dotum"/>
            </a:endParaRPr>
          </a:p>
          <a:p>
            <a:pPr marL="488315">
              <a:lnSpc>
                <a:spcPct val="100000"/>
              </a:lnSpc>
              <a:spcBef>
                <a:spcPts val="495"/>
              </a:spcBef>
            </a:pPr>
            <a:r>
              <a:rPr sz="1000" spc="-180" dirty="0">
                <a:latin typeface="Dotum"/>
                <a:cs typeface="Dotum"/>
              </a:rPr>
              <a:t>높은</a:t>
            </a:r>
            <a:r>
              <a:rPr sz="1000" spc="-85" dirty="0">
                <a:latin typeface="Dotum"/>
                <a:cs typeface="Dotum"/>
              </a:rPr>
              <a:t> </a:t>
            </a:r>
            <a:r>
              <a:rPr sz="1000" spc="-25" dirty="0">
                <a:latin typeface="Dotum"/>
                <a:cs typeface="Dotum"/>
              </a:rPr>
              <a:t>위험도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0999" y="2657474"/>
            <a:ext cx="5429250" cy="1171575"/>
            <a:chOff x="380999" y="2657474"/>
            <a:chExt cx="5429250" cy="1171575"/>
          </a:xfrm>
        </p:grpSpPr>
        <p:sp>
          <p:nvSpPr>
            <p:cNvPr id="14" name="object 14"/>
            <p:cNvSpPr/>
            <p:nvPr/>
          </p:nvSpPr>
          <p:spPr>
            <a:xfrm>
              <a:off x="404812" y="2657474"/>
              <a:ext cx="5405755" cy="1171575"/>
            </a:xfrm>
            <a:custGeom>
              <a:avLst/>
              <a:gdLst/>
              <a:ahLst/>
              <a:cxnLst/>
              <a:rect l="l" t="t" r="r" b="b"/>
              <a:pathLst>
                <a:path w="5405755" h="1171575">
                  <a:moveTo>
                    <a:pt x="5316441" y="1171574"/>
                  </a:moveTo>
                  <a:lnTo>
                    <a:pt x="0" y="1171574"/>
                  </a:lnTo>
                  <a:lnTo>
                    <a:pt x="0" y="0"/>
                  </a:lnTo>
                  <a:lnTo>
                    <a:pt x="5316441" y="0"/>
                  </a:lnTo>
                  <a:lnTo>
                    <a:pt x="5322635" y="609"/>
                  </a:lnTo>
                  <a:lnTo>
                    <a:pt x="5368305" y="19527"/>
                  </a:lnTo>
                  <a:lnTo>
                    <a:pt x="5395792" y="53020"/>
                  </a:lnTo>
                  <a:lnTo>
                    <a:pt x="5405437" y="88995"/>
                  </a:lnTo>
                  <a:lnTo>
                    <a:pt x="5405437" y="1082578"/>
                  </a:lnTo>
                  <a:lnTo>
                    <a:pt x="5392858" y="1124042"/>
                  </a:lnTo>
                  <a:lnTo>
                    <a:pt x="5357905" y="1158997"/>
                  </a:lnTo>
                  <a:lnTo>
                    <a:pt x="5316441" y="1171574"/>
                  </a:lnTo>
                  <a:close/>
                </a:path>
              </a:pathLst>
            </a:custGeom>
            <a:solidFill>
              <a:srgbClr val="DDD8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987" y="2657474"/>
              <a:ext cx="762000" cy="1171575"/>
            </a:xfrm>
            <a:custGeom>
              <a:avLst/>
              <a:gdLst/>
              <a:ahLst/>
              <a:cxnLst/>
              <a:rect l="l" t="t" r="r" b="b"/>
              <a:pathLst>
                <a:path w="762000" h="1171575">
                  <a:moveTo>
                    <a:pt x="47625" y="0"/>
                  </a:moveTo>
                  <a:lnTo>
                    <a:pt x="0" y="0"/>
                  </a:lnTo>
                  <a:lnTo>
                    <a:pt x="0" y="1171575"/>
                  </a:lnTo>
                  <a:lnTo>
                    <a:pt x="47625" y="1171575"/>
                  </a:lnTo>
                  <a:lnTo>
                    <a:pt x="47625" y="0"/>
                  </a:lnTo>
                  <a:close/>
                </a:path>
                <a:path w="762000" h="1171575">
                  <a:moveTo>
                    <a:pt x="762000" y="581025"/>
                  </a:moveTo>
                  <a:lnTo>
                    <a:pt x="758913" y="539102"/>
                  </a:lnTo>
                  <a:lnTo>
                    <a:pt x="749706" y="498081"/>
                  </a:lnTo>
                  <a:lnTo>
                    <a:pt x="734568" y="458851"/>
                  </a:lnTo>
                  <a:lnTo>
                    <a:pt x="713854" y="422275"/>
                  </a:lnTo>
                  <a:lnTo>
                    <a:pt x="687984" y="389128"/>
                  </a:lnTo>
                  <a:lnTo>
                    <a:pt x="657529" y="360146"/>
                  </a:lnTo>
                  <a:lnTo>
                    <a:pt x="623163" y="335940"/>
                  </a:lnTo>
                  <a:lnTo>
                    <a:pt x="585609" y="317030"/>
                  </a:lnTo>
                  <a:lnTo>
                    <a:pt x="545693" y="303847"/>
                  </a:lnTo>
                  <a:lnTo>
                    <a:pt x="504266" y="296659"/>
                  </a:lnTo>
                  <a:lnTo>
                    <a:pt x="476250" y="295275"/>
                  </a:lnTo>
                  <a:lnTo>
                    <a:pt x="462229" y="295630"/>
                  </a:lnTo>
                  <a:lnTo>
                    <a:pt x="420509" y="300774"/>
                  </a:lnTo>
                  <a:lnTo>
                    <a:pt x="379984" y="311988"/>
                  </a:lnTo>
                  <a:lnTo>
                    <a:pt x="341553" y="329018"/>
                  </a:lnTo>
                  <a:lnTo>
                    <a:pt x="306031" y="351510"/>
                  </a:lnTo>
                  <a:lnTo>
                    <a:pt x="274205" y="378980"/>
                  </a:lnTo>
                  <a:lnTo>
                    <a:pt x="246735" y="410806"/>
                  </a:lnTo>
                  <a:lnTo>
                    <a:pt x="224243" y="446328"/>
                  </a:lnTo>
                  <a:lnTo>
                    <a:pt x="207213" y="484759"/>
                  </a:lnTo>
                  <a:lnTo>
                    <a:pt x="195999" y="525284"/>
                  </a:lnTo>
                  <a:lnTo>
                    <a:pt x="190855" y="567004"/>
                  </a:lnTo>
                  <a:lnTo>
                    <a:pt x="190500" y="581025"/>
                  </a:lnTo>
                  <a:lnTo>
                    <a:pt x="190855" y="595058"/>
                  </a:lnTo>
                  <a:lnTo>
                    <a:pt x="195999" y="636778"/>
                  </a:lnTo>
                  <a:lnTo>
                    <a:pt x="207213" y="677303"/>
                  </a:lnTo>
                  <a:lnTo>
                    <a:pt x="224243" y="715733"/>
                  </a:lnTo>
                  <a:lnTo>
                    <a:pt x="246735" y="751255"/>
                  </a:lnTo>
                  <a:lnTo>
                    <a:pt x="274205" y="783082"/>
                  </a:lnTo>
                  <a:lnTo>
                    <a:pt x="306031" y="810552"/>
                  </a:lnTo>
                  <a:lnTo>
                    <a:pt x="341553" y="833043"/>
                  </a:lnTo>
                  <a:lnTo>
                    <a:pt x="379984" y="850074"/>
                  </a:lnTo>
                  <a:lnTo>
                    <a:pt x="420509" y="861288"/>
                  </a:lnTo>
                  <a:lnTo>
                    <a:pt x="462229" y="866432"/>
                  </a:lnTo>
                  <a:lnTo>
                    <a:pt x="476250" y="866775"/>
                  </a:lnTo>
                  <a:lnTo>
                    <a:pt x="490283" y="866432"/>
                  </a:lnTo>
                  <a:lnTo>
                    <a:pt x="532003" y="861288"/>
                  </a:lnTo>
                  <a:lnTo>
                    <a:pt x="572528" y="850074"/>
                  </a:lnTo>
                  <a:lnTo>
                    <a:pt x="610958" y="833043"/>
                  </a:lnTo>
                  <a:lnTo>
                    <a:pt x="646480" y="810552"/>
                  </a:lnTo>
                  <a:lnTo>
                    <a:pt x="678307" y="783082"/>
                  </a:lnTo>
                  <a:lnTo>
                    <a:pt x="705777" y="751255"/>
                  </a:lnTo>
                  <a:lnTo>
                    <a:pt x="728268" y="715733"/>
                  </a:lnTo>
                  <a:lnTo>
                    <a:pt x="745299" y="677303"/>
                  </a:lnTo>
                  <a:lnTo>
                    <a:pt x="756513" y="636778"/>
                  </a:lnTo>
                  <a:lnTo>
                    <a:pt x="761657" y="595058"/>
                  </a:lnTo>
                  <a:lnTo>
                    <a:pt x="762000" y="581025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049" y="3162299"/>
              <a:ext cx="152399" cy="1523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499" y="3524249"/>
              <a:ext cx="114299" cy="1142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374" y="3524249"/>
              <a:ext cx="114299" cy="1142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9249" y="3524249"/>
              <a:ext cx="114299" cy="11429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380999" y="4019549"/>
            <a:ext cx="5429250" cy="981075"/>
            <a:chOff x="380999" y="4019549"/>
            <a:chExt cx="5429250" cy="981075"/>
          </a:xfrm>
        </p:grpSpPr>
        <p:sp>
          <p:nvSpPr>
            <p:cNvPr id="21" name="object 21"/>
            <p:cNvSpPr/>
            <p:nvPr/>
          </p:nvSpPr>
          <p:spPr>
            <a:xfrm>
              <a:off x="404812" y="4019549"/>
              <a:ext cx="5405755" cy="981075"/>
            </a:xfrm>
            <a:custGeom>
              <a:avLst/>
              <a:gdLst/>
              <a:ahLst/>
              <a:cxnLst/>
              <a:rect l="l" t="t" r="r" b="b"/>
              <a:pathLst>
                <a:path w="5405755" h="981075">
                  <a:moveTo>
                    <a:pt x="5316441" y="981074"/>
                  </a:moveTo>
                  <a:lnTo>
                    <a:pt x="0" y="981074"/>
                  </a:lnTo>
                  <a:lnTo>
                    <a:pt x="0" y="0"/>
                  </a:lnTo>
                  <a:lnTo>
                    <a:pt x="5316441" y="0"/>
                  </a:lnTo>
                  <a:lnTo>
                    <a:pt x="5322635" y="610"/>
                  </a:lnTo>
                  <a:lnTo>
                    <a:pt x="5368305" y="19526"/>
                  </a:lnTo>
                  <a:lnTo>
                    <a:pt x="5395792" y="53020"/>
                  </a:lnTo>
                  <a:lnTo>
                    <a:pt x="5405437" y="88995"/>
                  </a:lnTo>
                  <a:lnTo>
                    <a:pt x="5405437" y="892078"/>
                  </a:lnTo>
                  <a:lnTo>
                    <a:pt x="5392858" y="933542"/>
                  </a:lnTo>
                  <a:lnTo>
                    <a:pt x="5357905" y="968496"/>
                  </a:lnTo>
                  <a:lnTo>
                    <a:pt x="5316441" y="981074"/>
                  </a:lnTo>
                  <a:close/>
                </a:path>
              </a:pathLst>
            </a:custGeom>
            <a:solidFill>
              <a:srgbClr val="DDD8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0987" y="4019549"/>
              <a:ext cx="762000" cy="981075"/>
            </a:xfrm>
            <a:custGeom>
              <a:avLst/>
              <a:gdLst/>
              <a:ahLst/>
              <a:cxnLst/>
              <a:rect l="l" t="t" r="r" b="b"/>
              <a:pathLst>
                <a:path w="762000" h="981075">
                  <a:moveTo>
                    <a:pt x="47625" y="0"/>
                  </a:moveTo>
                  <a:lnTo>
                    <a:pt x="0" y="0"/>
                  </a:lnTo>
                  <a:lnTo>
                    <a:pt x="0" y="981075"/>
                  </a:lnTo>
                  <a:lnTo>
                    <a:pt x="47625" y="981075"/>
                  </a:lnTo>
                  <a:lnTo>
                    <a:pt x="47625" y="0"/>
                  </a:lnTo>
                  <a:close/>
                </a:path>
                <a:path w="762000" h="981075">
                  <a:moveTo>
                    <a:pt x="762000" y="485775"/>
                  </a:moveTo>
                  <a:lnTo>
                    <a:pt x="758913" y="443852"/>
                  </a:lnTo>
                  <a:lnTo>
                    <a:pt x="749706" y="402831"/>
                  </a:lnTo>
                  <a:lnTo>
                    <a:pt x="734568" y="363601"/>
                  </a:lnTo>
                  <a:lnTo>
                    <a:pt x="713854" y="327025"/>
                  </a:lnTo>
                  <a:lnTo>
                    <a:pt x="687984" y="293878"/>
                  </a:lnTo>
                  <a:lnTo>
                    <a:pt x="657529" y="264896"/>
                  </a:lnTo>
                  <a:lnTo>
                    <a:pt x="623163" y="240690"/>
                  </a:lnTo>
                  <a:lnTo>
                    <a:pt x="585609" y="221780"/>
                  </a:lnTo>
                  <a:lnTo>
                    <a:pt x="545693" y="208597"/>
                  </a:lnTo>
                  <a:lnTo>
                    <a:pt x="504266" y="201409"/>
                  </a:lnTo>
                  <a:lnTo>
                    <a:pt x="476250" y="200025"/>
                  </a:lnTo>
                  <a:lnTo>
                    <a:pt x="462229" y="200380"/>
                  </a:lnTo>
                  <a:lnTo>
                    <a:pt x="420509" y="205524"/>
                  </a:lnTo>
                  <a:lnTo>
                    <a:pt x="379984" y="216738"/>
                  </a:lnTo>
                  <a:lnTo>
                    <a:pt x="341553" y="233768"/>
                  </a:lnTo>
                  <a:lnTo>
                    <a:pt x="306031" y="256260"/>
                  </a:lnTo>
                  <a:lnTo>
                    <a:pt x="274205" y="283730"/>
                  </a:lnTo>
                  <a:lnTo>
                    <a:pt x="246735" y="315556"/>
                  </a:lnTo>
                  <a:lnTo>
                    <a:pt x="224243" y="351078"/>
                  </a:lnTo>
                  <a:lnTo>
                    <a:pt x="207213" y="389509"/>
                  </a:lnTo>
                  <a:lnTo>
                    <a:pt x="195999" y="430034"/>
                  </a:lnTo>
                  <a:lnTo>
                    <a:pt x="190855" y="471754"/>
                  </a:lnTo>
                  <a:lnTo>
                    <a:pt x="190500" y="485775"/>
                  </a:lnTo>
                  <a:lnTo>
                    <a:pt x="190855" y="499795"/>
                  </a:lnTo>
                  <a:lnTo>
                    <a:pt x="195999" y="541528"/>
                  </a:lnTo>
                  <a:lnTo>
                    <a:pt x="207213" y="582041"/>
                  </a:lnTo>
                  <a:lnTo>
                    <a:pt x="224243" y="620483"/>
                  </a:lnTo>
                  <a:lnTo>
                    <a:pt x="246735" y="656005"/>
                  </a:lnTo>
                  <a:lnTo>
                    <a:pt x="274205" y="687832"/>
                  </a:lnTo>
                  <a:lnTo>
                    <a:pt x="306031" y="715302"/>
                  </a:lnTo>
                  <a:lnTo>
                    <a:pt x="341553" y="737793"/>
                  </a:lnTo>
                  <a:lnTo>
                    <a:pt x="379984" y="754824"/>
                  </a:lnTo>
                  <a:lnTo>
                    <a:pt x="420509" y="766038"/>
                  </a:lnTo>
                  <a:lnTo>
                    <a:pt x="462229" y="771182"/>
                  </a:lnTo>
                  <a:lnTo>
                    <a:pt x="476250" y="771525"/>
                  </a:lnTo>
                  <a:lnTo>
                    <a:pt x="490283" y="771182"/>
                  </a:lnTo>
                  <a:lnTo>
                    <a:pt x="532003" y="766038"/>
                  </a:lnTo>
                  <a:lnTo>
                    <a:pt x="572528" y="754824"/>
                  </a:lnTo>
                  <a:lnTo>
                    <a:pt x="610958" y="737793"/>
                  </a:lnTo>
                  <a:lnTo>
                    <a:pt x="646480" y="715302"/>
                  </a:lnTo>
                  <a:lnTo>
                    <a:pt x="678307" y="687832"/>
                  </a:lnTo>
                  <a:lnTo>
                    <a:pt x="705777" y="656005"/>
                  </a:lnTo>
                  <a:lnTo>
                    <a:pt x="728268" y="620483"/>
                  </a:lnTo>
                  <a:lnTo>
                    <a:pt x="745299" y="582041"/>
                  </a:lnTo>
                  <a:lnTo>
                    <a:pt x="756513" y="541528"/>
                  </a:lnTo>
                  <a:lnTo>
                    <a:pt x="761657" y="499795"/>
                  </a:lnTo>
                  <a:lnTo>
                    <a:pt x="762000" y="485775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574" y="4429124"/>
              <a:ext cx="133349" cy="1523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3499" y="4695824"/>
              <a:ext cx="114299" cy="1142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6374" y="4695824"/>
              <a:ext cx="114299" cy="1142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249" y="4695824"/>
              <a:ext cx="114299" cy="11429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80999" y="5191124"/>
            <a:ext cx="5429250" cy="1171575"/>
            <a:chOff x="380999" y="5191124"/>
            <a:chExt cx="5429250" cy="1171575"/>
          </a:xfrm>
        </p:grpSpPr>
        <p:sp>
          <p:nvSpPr>
            <p:cNvPr id="28" name="object 28"/>
            <p:cNvSpPr/>
            <p:nvPr/>
          </p:nvSpPr>
          <p:spPr>
            <a:xfrm>
              <a:off x="404812" y="5191124"/>
              <a:ext cx="5405755" cy="1171575"/>
            </a:xfrm>
            <a:custGeom>
              <a:avLst/>
              <a:gdLst/>
              <a:ahLst/>
              <a:cxnLst/>
              <a:rect l="l" t="t" r="r" b="b"/>
              <a:pathLst>
                <a:path w="5405755" h="1171575">
                  <a:moveTo>
                    <a:pt x="5316441" y="1171574"/>
                  </a:moveTo>
                  <a:lnTo>
                    <a:pt x="0" y="1171574"/>
                  </a:lnTo>
                  <a:lnTo>
                    <a:pt x="0" y="0"/>
                  </a:lnTo>
                  <a:lnTo>
                    <a:pt x="5316441" y="0"/>
                  </a:lnTo>
                  <a:lnTo>
                    <a:pt x="5357905" y="12577"/>
                  </a:lnTo>
                  <a:lnTo>
                    <a:pt x="5392858" y="47531"/>
                  </a:lnTo>
                  <a:lnTo>
                    <a:pt x="5405437" y="88995"/>
                  </a:lnTo>
                  <a:lnTo>
                    <a:pt x="5405437" y="1082579"/>
                  </a:lnTo>
                  <a:lnTo>
                    <a:pt x="5392858" y="1124041"/>
                  </a:lnTo>
                  <a:lnTo>
                    <a:pt x="5357905" y="1158995"/>
                  </a:lnTo>
                  <a:lnTo>
                    <a:pt x="5316441" y="1171574"/>
                  </a:lnTo>
                  <a:close/>
                </a:path>
              </a:pathLst>
            </a:custGeom>
            <a:solidFill>
              <a:srgbClr val="DDD8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0987" y="5191124"/>
              <a:ext cx="762000" cy="1171575"/>
            </a:xfrm>
            <a:custGeom>
              <a:avLst/>
              <a:gdLst/>
              <a:ahLst/>
              <a:cxnLst/>
              <a:rect l="l" t="t" r="r" b="b"/>
              <a:pathLst>
                <a:path w="762000" h="1171575">
                  <a:moveTo>
                    <a:pt x="47625" y="0"/>
                  </a:moveTo>
                  <a:lnTo>
                    <a:pt x="0" y="0"/>
                  </a:lnTo>
                  <a:lnTo>
                    <a:pt x="0" y="1171575"/>
                  </a:lnTo>
                  <a:lnTo>
                    <a:pt x="47625" y="1171575"/>
                  </a:lnTo>
                  <a:lnTo>
                    <a:pt x="47625" y="0"/>
                  </a:lnTo>
                  <a:close/>
                </a:path>
                <a:path w="762000" h="1171575">
                  <a:moveTo>
                    <a:pt x="762000" y="581025"/>
                  </a:moveTo>
                  <a:lnTo>
                    <a:pt x="758913" y="539102"/>
                  </a:lnTo>
                  <a:lnTo>
                    <a:pt x="749706" y="498081"/>
                  </a:lnTo>
                  <a:lnTo>
                    <a:pt x="734568" y="458851"/>
                  </a:lnTo>
                  <a:lnTo>
                    <a:pt x="713854" y="422275"/>
                  </a:lnTo>
                  <a:lnTo>
                    <a:pt x="687984" y="389128"/>
                  </a:lnTo>
                  <a:lnTo>
                    <a:pt x="657529" y="360146"/>
                  </a:lnTo>
                  <a:lnTo>
                    <a:pt x="623163" y="335940"/>
                  </a:lnTo>
                  <a:lnTo>
                    <a:pt x="585609" y="317030"/>
                  </a:lnTo>
                  <a:lnTo>
                    <a:pt x="545693" y="303847"/>
                  </a:lnTo>
                  <a:lnTo>
                    <a:pt x="504266" y="296659"/>
                  </a:lnTo>
                  <a:lnTo>
                    <a:pt x="476250" y="295275"/>
                  </a:lnTo>
                  <a:lnTo>
                    <a:pt x="462229" y="295630"/>
                  </a:lnTo>
                  <a:lnTo>
                    <a:pt x="420509" y="300774"/>
                  </a:lnTo>
                  <a:lnTo>
                    <a:pt x="379984" y="311988"/>
                  </a:lnTo>
                  <a:lnTo>
                    <a:pt x="341553" y="329018"/>
                  </a:lnTo>
                  <a:lnTo>
                    <a:pt x="306031" y="351510"/>
                  </a:lnTo>
                  <a:lnTo>
                    <a:pt x="274205" y="378980"/>
                  </a:lnTo>
                  <a:lnTo>
                    <a:pt x="246735" y="410806"/>
                  </a:lnTo>
                  <a:lnTo>
                    <a:pt x="224243" y="446328"/>
                  </a:lnTo>
                  <a:lnTo>
                    <a:pt x="207213" y="484759"/>
                  </a:lnTo>
                  <a:lnTo>
                    <a:pt x="195999" y="525284"/>
                  </a:lnTo>
                  <a:lnTo>
                    <a:pt x="190855" y="567004"/>
                  </a:lnTo>
                  <a:lnTo>
                    <a:pt x="190500" y="581025"/>
                  </a:lnTo>
                  <a:lnTo>
                    <a:pt x="190855" y="595045"/>
                  </a:lnTo>
                  <a:lnTo>
                    <a:pt x="195999" y="636778"/>
                  </a:lnTo>
                  <a:lnTo>
                    <a:pt x="207213" y="677291"/>
                  </a:lnTo>
                  <a:lnTo>
                    <a:pt x="224243" y="715733"/>
                  </a:lnTo>
                  <a:lnTo>
                    <a:pt x="246735" y="751255"/>
                  </a:lnTo>
                  <a:lnTo>
                    <a:pt x="274205" y="783082"/>
                  </a:lnTo>
                  <a:lnTo>
                    <a:pt x="306031" y="810552"/>
                  </a:lnTo>
                  <a:lnTo>
                    <a:pt x="341553" y="833043"/>
                  </a:lnTo>
                  <a:lnTo>
                    <a:pt x="379984" y="850074"/>
                  </a:lnTo>
                  <a:lnTo>
                    <a:pt x="420509" y="861288"/>
                  </a:lnTo>
                  <a:lnTo>
                    <a:pt x="462229" y="866432"/>
                  </a:lnTo>
                  <a:lnTo>
                    <a:pt x="476250" y="866775"/>
                  </a:lnTo>
                  <a:lnTo>
                    <a:pt x="490283" y="866432"/>
                  </a:lnTo>
                  <a:lnTo>
                    <a:pt x="532003" y="861288"/>
                  </a:lnTo>
                  <a:lnTo>
                    <a:pt x="572528" y="850074"/>
                  </a:lnTo>
                  <a:lnTo>
                    <a:pt x="610958" y="833043"/>
                  </a:lnTo>
                  <a:lnTo>
                    <a:pt x="646480" y="810552"/>
                  </a:lnTo>
                  <a:lnTo>
                    <a:pt x="678307" y="783082"/>
                  </a:lnTo>
                  <a:lnTo>
                    <a:pt x="705777" y="751255"/>
                  </a:lnTo>
                  <a:lnTo>
                    <a:pt x="728268" y="715733"/>
                  </a:lnTo>
                  <a:lnTo>
                    <a:pt x="745299" y="677291"/>
                  </a:lnTo>
                  <a:lnTo>
                    <a:pt x="756513" y="636778"/>
                  </a:lnTo>
                  <a:lnTo>
                    <a:pt x="761657" y="595045"/>
                  </a:lnTo>
                  <a:lnTo>
                    <a:pt x="762000" y="581025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1999" y="5695949"/>
              <a:ext cx="190499" cy="15239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3499" y="6057900"/>
              <a:ext cx="114299" cy="1142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6374" y="6057900"/>
              <a:ext cx="114299" cy="1142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249" y="6057900"/>
              <a:ext cx="114299" cy="11429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320799" y="2719086"/>
            <a:ext cx="4269105" cy="351091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450" b="1" spc="-70" dirty="0">
                <a:solidFill>
                  <a:srgbClr val="4F37A6"/>
                </a:solidFill>
                <a:latin typeface="Noto Sans JP"/>
                <a:cs typeface="Noto Sans JP"/>
              </a:rPr>
              <a:t>Root</a:t>
            </a:r>
            <a:r>
              <a:rPr sz="1450" b="1" spc="-1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500" b="1" spc="-270" dirty="0">
                <a:solidFill>
                  <a:srgbClr val="4F37A6"/>
                </a:solidFill>
                <a:latin typeface="Malgun Gothic"/>
                <a:cs typeface="Malgun Gothic"/>
              </a:rPr>
              <a:t>액세스</a:t>
            </a:r>
            <a:r>
              <a:rPr sz="1500" b="1" spc="-15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F37A6"/>
                </a:solidFill>
                <a:latin typeface="Malgun Gothic"/>
                <a:cs typeface="Malgun Gothic"/>
              </a:rPr>
              <a:t>키</a:t>
            </a:r>
            <a:r>
              <a:rPr sz="1500" b="1" spc="-15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4F37A6"/>
                </a:solidFill>
                <a:latin typeface="Malgun Gothic"/>
                <a:cs typeface="Malgun Gothic"/>
              </a:rPr>
              <a:t>삭제</a:t>
            </a:r>
            <a:endParaRPr sz="1500">
              <a:latin typeface="Malgun Gothic"/>
              <a:cs typeface="Malgun Gothic"/>
            </a:endParaRPr>
          </a:p>
          <a:p>
            <a:pPr marL="12700" marR="5080">
              <a:lnSpc>
                <a:spcPct val="108700"/>
              </a:lnSpc>
              <a:spcBef>
                <a:spcPts val="380"/>
              </a:spcBef>
            </a:pPr>
            <a:r>
              <a:rPr sz="1150" spc="-60" dirty="0">
                <a:solidFill>
                  <a:srgbClr val="333333"/>
                </a:solidFill>
                <a:latin typeface="Noto Sans JP"/>
                <a:cs typeface="Noto Sans JP"/>
              </a:rPr>
              <a:t>Root</a:t>
            </a:r>
            <a:r>
              <a:rPr sz="115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사용자의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액세스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키를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생성하지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0" dirty="0">
                <a:solidFill>
                  <a:srgbClr val="333333"/>
                </a:solidFill>
                <a:latin typeface="Dotum"/>
                <a:cs typeface="Dotum"/>
              </a:rPr>
              <a:t>않거나</a:t>
            </a:r>
            <a:r>
              <a:rPr sz="1150" spc="-15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15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이미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있다면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즉시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삭제하고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Noto Sans JP"/>
                <a:cs typeface="Noto Sans JP"/>
              </a:rPr>
              <a:t>IAM</a:t>
            </a:r>
            <a:r>
              <a:rPr sz="1150" spc="50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사용자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사용</a:t>
            </a:r>
            <a:endParaRPr sz="1150">
              <a:latin typeface="Dotum"/>
              <a:cs typeface="Dotum"/>
            </a:endParaRPr>
          </a:p>
          <a:p>
            <a:pPr marL="488315">
              <a:lnSpc>
                <a:spcPct val="100000"/>
              </a:lnSpc>
              <a:spcBef>
                <a:spcPts val="495"/>
              </a:spcBef>
            </a:pPr>
            <a:r>
              <a:rPr sz="1000" spc="-180" dirty="0">
                <a:latin typeface="Dotum"/>
                <a:cs typeface="Dotum"/>
              </a:rPr>
              <a:t>높은</a:t>
            </a:r>
            <a:r>
              <a:rPr sz="1000" spc="-85" dirty="0">
                <a:latin typeface="Dotum"/>
                <a:cs typeface="Dotum"/>
              </a:rPr>
              <a:t> </a:t>
            </a:r>
            <a:r>
              <a:rPr sz="1000" spc="-25" dirty="0">
                <a:latin typeface="Dotum"/>
                <a:cs typeface="Dotum"/>
              </a:rPr>
              <a:t>위험도</a:t>
            </a:r>
            <a:endParaRPr sz="100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90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9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9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270" dirty="0">
                <a:solidFill>
                  <a:srgbClr val="4F37A6"/>
                </a:solidFill>
                <a:latin typeface="Malgun Gothic"/>
                <a:cs typeface="Malgun Gothic"/>
              </a:rPr>
              <a:t>강력한</a:t>
            </a:r>
            <a:r>
              <a:rPr sz="1500" b="1" spc="-15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F37A6"/>
                </a:solidFill>
                <a:latin typeface="Malgun Gothic"/>
                <a:cs typeface="Malgun Gothic"/>
              </a:rPr>
              <a:t>비밀번호</a:t>
            </a:r>
            <a:r>
              <a:rPr sz="1500" b="1" spc="-15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4F37A6"/>
                </a:solidFill>
                <a:latin typeface="Malgun Gothic"/>
                <a:cs typeface="Malgun Gothic"/>
              </a:rPr>
              <a:t>정책</a:t>
            </a: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최소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10" dirty="0">
                <a:solidFill>
                  <a:srgbClr val="333333"/>
                </a:solidFill>
                <a:latin typeface="Noto Sans JP"/>
                <a:cs typeface="Noto Sans JP"/>
              </a:rPr>
              <a:t>14</a:t>
            </a:r>
            <a:r>
              <a:rPr sz="1150" spc="-110" dirty="0">
                <a:solidFill>
                  <a:srgbClr val="333333"/>
                </a:solidFill>
                <a:latin typeface="Dotum"/>
                <a:cs typeface="Dotum"/>
              </a:rPr>
              <a:t>자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5" dirty="0">
                <a:solidFill>
                  <a:srgbClr val="333333"/>
                </a:solidFill>
                <a:latin typeface="Dotum"/>
                <a:cs typeface="Dotum"/>
              </a:rPr>
              <a:t>이상</a:t>
            </a:r>
            <a:r>
              <a:rPr sz="1150" spc="-135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15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특수문자</a:t>
            </a:r>
            <a:r>
              <a:rPr sz="1150" spc="-16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150" spc="5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대소문자</a:t>
            </a:r>
            <a:r>
              <a:rPr sz="1150" spc="-16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150" spc="5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숫자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조합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주기적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변경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정책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적용</a:t>
            </a:r>
            <a:endParaRPr sz="1150">
              <a:latin typeface="Dotum"/>
              <a:cs typeface="Dotum"/>
            </a:endParaRPr>
          </a:p>
          <a:p>
            <a:pPr marL="488315">
              <a:lnSpc>
                <a:spcPct val="100000"/>
              </a:lnSpc>
              <a:spcBef>
                <a:spcPts val="495"/>
              </a:spcBef>
            </a:pPr>
            <a:r>
              <a:rPr sz="1000" spc="-180" dirty="0">
                <a:latin typeface="Dotum"/>
                <a:cs typeface="Dotum"/>
              </a:rPr>
              <a:t>중간</a:t>
            </a:r>
            <a:r>
              <a:rPr sz="1000" spc="-85" dirty="0">
                <a:latin typeface="Dotum"/>
                <a:cs typeface="Dotum"/>
              </a:rPr>
              <a:t> </a:t>
            </a:r>
            <a:r>
              <a:rPr sz="1000" spc="-25" dirty="0">
                <a:latin typeface="Dotum"/>
                <a:cs typeface="Dotum"/>
              </a:rPr>
              <a:t>위험도</a:t>
            </a:r>
            <a:endParaRPr sz="100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90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9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9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270" dirty="0">
                <a:solidFill>
                  <a:srgbClr val="4F37A6"/>
                </a:solidFill>
                <a:latin typeface="Malgun Gothic"/>
                <a:cs typeface="Malgun Gothic"/>
              </a:rPr>
              <a:t>최소</a:t>
            </a:r>
            <a:r>
              <a:rPr sz="1500" b="1" spc="-15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F37A6"/>
                </a:solidFill>
                <a:latin typeface="Malgun Gothic"/>
                <a:cs typeface="Malgun Gothic"/>
              </a:rPr>
              <a:t>사용</a:t>
            </a:r>
            <a:r>
              <a:rPr sz="1500" b="1" spc="-15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F37A6"/>
                </a:solidFill>
                <a:latin typeface="Malgun Gothic"/>
                <a:cs typeface="Malgun Gothic"/>
              </a:rPr>
              <a:t>원칙</a:t>
            </a:r>
            <a:r>
              <a:rPr sz="1500" b="1" spc="-15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4F37A6"/>
                </a:solidFill>
                <a:latin typeface="Malgun Gothic"/>
                <a:cs typeface="Malgun Gothic"/>
              </a:rPr>
              <a:t>적용</a:t>
            </a:r>
            <a:endParaRPr sz="1500">
              <a:latin typeface="Malgun Gothic"/>
              <a:cs typeface="Malgun Gothic"/>
            </a:endParaRPr>
          </a:p>
          <a:p>
            <a:pPr marL="12700" marR="41910">
              <a:lnSpc>
                <a:spcPct val="108700"/>
              </a:lnSpc>
              <a:spcBef>
                <a:spcPts val="380"/>
              </a:spcBef>
            </a:pPr>
            <a:r>
              <a:rPr sz="1150" spc="-60" dirty="0">
                <a:solidFill>
                  <a:srgbClr val="333333"/>
                </a:solidFill>
                <a:latin typeface="Noto Sans JP"/>
                <a:cs typeface="Noto Sans JP"/>
              </a:rPr>
              <a:t>Root</a:t>
            </a:r>
            <a:r>
              <a:rPr sz="115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계정은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극히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제한된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작업에만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사용하고</a:t>
            </a:r>
            <a:r>
              <a:rPr sz="1150" spc="-16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15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일상적인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작업은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Noto Sans JP"/>
                <a:cs typeface="Noto Sans JP"/>
              </a:rPr>
              <a:t>IAM</a:t>
            </a:r>
            <a:r>
              <a:rPr sz="115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200" dirty="0">
                <a:solidFill>
                  <a:srgbClr val="333333"/>
                </a:solidFill>
                <a:latin typeface="Dotum"/>
                <a:cs typeface="Dotum"/>
              </a:rPr>
              <a:t>사용자로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 수행</a:t>
            </a:r>
            <a:endParaRPr sz="1150">
              <a:latin typeface="Dotum"/>
              <a:cs typeface="Dotum"/>
            </a:endParaRPr>
          </a:p>
          <a:p>
            <a:pPr marL="488315">
              <a:lnSpc>
                <a:spcPct val="100000"/>
              </a:lnSpc>
              <a:spcBef>
                <a:spcPts val="495"/>
              </a:spcBef>
            </a:pPr>
            <a:r>
              <a:rPr sz="1000" spc="-180" dirty="0">
                <a:latin typeface="Dotum"/>
                <a:cs typeface="Dotum"/>
              </a:rPr>
              <a:t>중간</a:t>
            </a:r>
            <a:r>
              <a:rPr sz="1000" spc="-85" dirty="0">
                <a:latin typeface="Dotum"/>
                <a:cs typeface="Dotum"/>
              </a:rPr>
              <a:t> </a:t>
            </a:r>
            <a:r>
              <a:rPr sz="1000" spc="-25" dirty="0">
                <a:latin typeface="Dotum"/>
                <a:cs typeface="Dotum"/>
              </a:rPr>
              <a:t>위험도</a:t>
            </a:r>
            <a:endParaRPr sz="1000">
              <a:latin typeface="Dotum"/>
              <a:cs typeface="Dotum"/>
            </a:endParaRPr>
          </a:p>
        </p:txBody>
      </p:sp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0499" y="190499"/>
            <a:ext cx="761999" cy="27622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1030173"/>
            <a:ext cx="7346950" cy="95474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545"/>
              </a:spcBef>
              <a:tabLst>
                <a:tab pos="1459865" algn="l"/>
              </a:tabLst>
            </a:pPr>
            <a:r>
              <a:rPr sz="5400" b="1" spc="-25" dirty="0">
                <a:latin typeface="Liberation Sans"/>
                <a:cs typeface="Liberation Sans"/>
              </a:rPr>
              <a:t>IAM</a:t>
            </a:r>
            <a:r>
              <a:rPr sz="5400" b="1" dirty="0">
                <a:latin typeface="Liberation Sans"/>
                <a:cs typeface="Liberation Sans"/>
              </a:rPr>
              <a:t>	</a:t>
            </a:r>
            <a:r>
              <a:rPr spc="-1230" dirty="0"/>
              <a:t>사용자</a:t>
            </a:r>
            <a:r>
              <a:rPr spc="-565" dirty="0"/>
              <a:t> </a:t>
            </a:r>
            <a:r>
              <a:rPr spc="-1255" dirty="0"/>
              <a:t>생성 </a:t>
            </a:r>
            <a:r>
              <a:rPr spc="-1230" dirty="0"/>
              <a:t>및</a:t>
            </a:r>
            <a:r>
              <a:rPr spc="-555" dirty="0"/>
              <a:t> </a:t>
            </a:r>
            <a:r>
              <a:rPr spc="-1255" dirty="0"/>
              <a:t>관리</a:t>
            </a:r>
            <a:endParaRPr sz="54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800" y="5067141"/>
            <a:ext cx="5529580" cy="14852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50190" marR="85725" algn="just">
              <a:lnSpc>
                <a:spcPct val="118100"/>
              </a:lnSpc>
              <a:spcBef>
                <a:spcPts val="155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액세스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키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175" dirty="0">
                <a:solidFill>
                  <a:srgbClr val="4F37A6"/>
                </a:solidFill>
                <a:latin typeface="Dotum"/>
                <a:cs typeface="Dotum"/>
              </a:rPr>
              <a:t>관리</a:t>
            </a:r>
            <a:r>
              <a:rPr sz="1200" spc="-17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API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호출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필요한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액세스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키는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노출되지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않도록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철저히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관리하고</a:t>
            </a:r>
            <a:r>
              <a:rPr sz="1200" spc="-21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정기적으로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교체해야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95" dirty="0">
                <a:solidFill>
                  <a:srgbClr val="333333"/>
                </a:solidFill>
                <a:latin typeface="Dotum"/>
                <a:cs typeface="Dotum"/>
              </a:rPr>
              <a:t>합니다</a:t>
            </a:r>
            <a:r>
              <a:rPr sz="1200" spc="-19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특히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GitHub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등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공개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저장소에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키를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업로드하지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않도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록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주의해야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75" dirty="0">
                <a:solidFill>
                  <a:srgbClr val="333333"/>
                </a:solidFill>
                <a:latin typeface="Dotum"/>
                <a:cs typeface="Dotum"/>
              </a:rPr>
              <a:t>하며</a:t>
            </a:r>
            <a:r>
              <a:rPr sz="1200" spc="-17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사용하지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않는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키는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즉시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9" dirty="0">
                <a:solidFill>
                  <a:srgbClr val="333333"/>
                </a:solidFill>
                <a:latin typeface="Dotum"/>
                <a:cs typeface="Dotum"/>
              </a:rPr>
              <a:t>비활성화하세요</a:t>
            </a:r>
            <a:r>
              <a:rPr sz="1200" spc="-229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200">
              <a:latin typeface="Liberation Sans"/>
              <a:cs typeface="Liberation Sans"/>
            </a:endParaRPr>
          </a:p>
          <a:p>
            <a:pPr marL="12700" marR="5080">
              <a:lnSpc>
                <a:spcPct val="115700"/>
              </a:lnSpc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스타트업에서는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초기부터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체계적인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IAM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정책을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수립하고</a:t>
            </a:r>
            <a:r>
              <a:rPr sz="1200" spc="-21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프로젝트나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팀별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분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리를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보안과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효율성을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동시에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확보하는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것이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" dirty="0">
                <a:solidFill>
                  <a:srgbClr val="333333"/>
                </a:solidFill>
                <a:latin typeface="Dotum"/>
                <a:cs typeface="Dotum"/>
              </a:rPr>
              <a:t>중요합니다</a:t>
            </a:r>
            <a:r>
              <a:rPr sz="1200" spc="-2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924" y="2171675"/>
            <a:ext cx="5203190" cy="11811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80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계정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분리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4F37A6"/>
                </a:solidFill>
                <a:latin typeface="Dotum"/>
                <a:cs typeface="Dotum"/>
              </a:rPr>
              <a:t>권장</a:t>
            </a:r>
            <a:r>
              <a:rPr sz="1200" spc="-180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루트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계정은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초기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설정과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목적으로만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사용하고</a:t>
            </a:r>
            <a:r>
              <a:rPr sz="1200" spc="-21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일상적인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작업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IAM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사용자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계정을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진행해야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합니다</a:t>
            </a:r>
            <a:r>
              <a:rPr sz="1200" spc="-20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spc="-90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200" spc="-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모두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최소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원칙</a:t>
            </a:r>
            <a:r>
              <a:rPr sz="13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(Principle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of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Least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spc="-30" dirty="0">
                <a:solidFill>
                  <a:srgbClr val="333333"/>
                </a:solidFill>
                <a:latin typeface="Liberation Sans"/>
                <a:cs typeface="Liberation Sans"/>
              </a:rPr>
              <a:t>Privilege)</a:t>
            </a:r>
            <a:r>
              <a:rPr sz="1350" spc="-30" dirty="0">
                <a:solidFill>
                  <a:srgbClr val="333333"/>
                </a:solidFill>
                <a:latin typeface="Dotum"/>
                <a:cs typeface="Dotum"/>
              </a:rPr>
              <a:t>에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따른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생성을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0" dirty="0">
                <a:solidFill>
                  <a:srgbClr val="333333"/>
                </a:solidFill>
                <a:latin typeface="Dotum"/>
                <a:cs typeface="Dotum"/>
              </a:rPr>
              <a:t>권장합니다</a:t>
            </a:r>
            <a:r>
              <a:rPr sz="1200" spc="-3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권한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할당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4F37A6"/>
                </a:solidFill>
                <a:latin typeface="Dotum"/>
                <a:cs typeface="Dotum"/>
              </a:rPr>
              <a:t>기준</a:t>
            </a:r>
            <a:r>
              <a:rPr sz="1200" spc="-180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역할에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따른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그룹화를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효율적인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가능합니다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99" y="2295197"/>
            <a:ext cx="76200" cy="76199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227876"/>
              </p:ext>
            </p:extLst>
          </p:nvPr>
        </p:nvGraphicFramePr>
        <p:xfrm>
          <a:off x="809624" y="3571547"/>
          <a:ext cx="5286374" cy="1393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26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-25" dirty="0">
                          <a:latin typeface="Dotum"/>
                          <a:cs typeface="Dotum"/>
                        </a:rPr>
                        <a:t>역할</a:t>
                      </a:r>
                      <a:endParaRPr sz="1200">
                        <a:latin typeface="Dotum"/>
                        <a:cs typeface="Dotum"/>
                      </a:endParaRPr>
                    </a:p>
                  </a:txBody>
                  <a:tcPr marL="0" marR="0" marT="76200" marB="0">
                    <a:solidFill>
                      <a:srgbClr val="4F37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050" b="1" spc="-25" dirty="0">
                          <a:latin typeface="Liberation Sans"/>
                          <a:cs typeface="Liberation Sans"/>
                        </a:rPr>
                        <a:t>AWS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85725" marB="0">
                    <a:solidFill>
                      <a:srgbClr val="4F37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2103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050" b="1" spc="-25" dirty="0">
                          <a:latin typeface="Liberation Sans"/>
                          <a:cs typeface="Liberation Sans"/>
                        </a:rPr>
                        <a:t>GCP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85725" marB="0">
                    <a:solidFill>
                      <a:srgbClr val="4F37A6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150" spc="-25" dirty="0">
                          <a:latin typeface="Dotum"/>
                          <a:cs typeface="Dotum"/>
                        </a:rPr>
                        <a:t>관리자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T="82550" marB="0">
                    <a:lnB w="952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AdministratorAccess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85725" marB="0">
                    <a:lnB w="952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103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Owner/Editor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85725" marB="0">
                    <a:lnB w="9525">
                      <a:solidFill>
                        <a:srgbClr val="ED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50" spc="-25" dirty="0">
                          <a:latin typeface="Dotum"/>
                          <a:cs typeface="Dotum"/>
                        </a:rPr>
                        <a:t>개발자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T="86995" marB="0">
                    <a:lnT w="9525">
                      <a:solidFill>
                        <a:srgbClr val="EDEDED"/>
                      </a:solidFill>
                      <a:prstDash val="solid"/>
                    </a:lnT>
                    <a:lnB w="952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PowerUserAccess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90170" marB="0">
                    <a:lnT w="9525">
                      <a:solidFill>
                        <a:srgbClr val="EDEDED"/>
                      </a:solidFill>
                      <a:prstDash val="solid"/>
                    </a:lnT>
                    <a:lnB w="952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103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Editor</a:t>
                      </a:r>
                      <a:r>
                        <a:rPr sz="1050" spc="-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+</a:t>
                      </a:r>
                      <a:r>
                        <a:rPr sz="1050" spc="-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35" dirty="0">
                          <a:latin typeface="Dotum"/>
                          <a:cs typeface="Dotum"/>
                        </a:rPr>
                        <a:t>제한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T="86995" marB="0">
                    <a:lnT w="9525">
                      <a:solidFill>
                        <a:srgbClr val="EDEDED"/>
                      </a:solidFill>
                      <a:prstDash val="solid"/>
                    </a:lnT>
                    <a:lnB w="9525">
                      <a:solidFill>
                        <a:srgbClr val="ED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50" spc="-20" dirty="0">
                          <a:latin typeface="Dotum"/>
                          <a:cs typeface="Dotum"/>
                        </a:rPr>
                        <a:t>읽기전용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T="86995" marB="0">
                    <a:lnT w="9525">
                      <a:solidFill>
                        <a:srgbClr val="EDEDED"/>
                      </a:solidFill>
                      <a:prstDash val="solid"/>
                    </a:lnT>
                    <a:lnB w="952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ReadOnlyAccess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90170" marB="0">
                    <a:lnT w="9525">
                      <a:solidFill>
                        <a:srgbClr val="EDEDED"/>
                      </a:solidFill>
                      <a:prstDash val="solid"/>
                    </a:lnT>
                    <a:lnB w="952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103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Viewer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90170" marB="0">
                    <a:lnT w="9525">
                      <a:solidFill>
                        <a:srgbClr val="EDEDED"/>
                      </a:solidFill>
                      <a:prstDash val="solid"/>
                    </a:lnT>
                    <a:lnB w="9525">
                      <a:solidFill>
                        <a:srgbClr val="ED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99" y="3209597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99" y="5200322"/>
            <a:ext cx="76200" cy="7619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620000" y="2400299"/>
            <a:ext cx="3619500" cy="3619500"/>
          </a:xfrm>
          <a:custGeom>
            <a:avLst/>
            <a:gdLst/>
            <a:ahLst/>
            <a:cxnLst/>
            <a:rect l="l" t="t" r="r" b="b"/>
            <a:pathLst>
              <a:path w="3619500" h="3619500">
                <a:moveTo>
                  <a:pt x="1809749" y="3619499"/>
                </a:moveTo>
                <a:lnTo>
                  <a:pt x="1765336" y="3618954"/>
                </a:lnTo>
                <a:lnTo>
                  <a:pt x="1720949" y="3617319"/>
                </a:lnTo>
                <a:lnTo>
                  <a:pt x="1676616" y="3614595"/>
                </a:lnTo>
                <a:lnTo>
                  <a:pt x="1632363" y="3610785"/>
                </a:lnTo>
                <a:lnTo>
                  <a:pt x="1588217" y="3605889"/>
                </a:lnTo>
                <a:lnTo>
                  <a:pt x="1544204" y="3599911"/>
                </a:lnTo>
                <a:lnTo>
                  <a:pt x="1500351" y="3592855"/>
                </a:lnTo>
                <a:lnTo>
                  <a:pt x="1456685" y="3584725"/>
                </a:lnTo>
                <a:lnTo>
                  <a:pt x="1413231" y="3575526"/>
                </a:lnTo>
                <a:lnTo>
                  <a:pt x="1370016" y="3565263"/>
                </a:lnTo>
                <a:lnTo>
                  <a:pt x="1327066" y="3553943"/>
                </a:lnTo>
                <a:lnTo>
                  <a:pt x="1284407" y="3541572"/>
                </a:lnTo>
                <a:lnTo>
                  <a:pt x="1242064" y="3528158"/>
                </a:lnTo>
                <a:lnTo>
                  <a:pt x="1200063" y="3513708"/>
                </a:lnTo>
                <a:lnTo>
                  <a:pt x="1158429" y="3498233"/>
                </a:lnTo>
                <a:lnTo>
                  <a:pt x="1117188" y="3481740"/>
                </a:lnTo>
                <a:lnTo>
                  <a:pt x="1076364" y="3464240"/>
                </a:lnTo>
                <a:lnTo>
                  <a:pt x="1035982" y="3445743"/>
                </a:lnTo>
                <a:lnTo>
                  <a:pt x="996065" y="3426261"/>
                </a:lnTo>
                <a:lnTo>
                  <a:pt x="956639" y="3405806"/>
                </a:lnTo>
                <a:lnTo>
                  <a:pt x="917727" y="3384388"/>
                </a:lnTo>
                <a:lnTo>
                  <a:pt x="879352" y="3362023"/>
                </a:lnTo>
                <a:lnTo>
                  <a:pt x="841537" y="3338722"/>
                </a:lnTo>
                <a:lnTo>
                  <a:pt x="804306" y="3314501"/>
                </a:lnTo>
                <a:lnTo>
                  <a:pt x="767680" y="3289373"/>
                </a:lnTo>
                <a:lnTo>
                  <a:pt x="731683" y="3263354"/>
                </a:lnTo>
                <a:lnTo>
                  <a:pt x="696334" y="3236459"/>
                </a:lnTo>
                <a:lnTo>
                  <a:pt x="661656" y="3208705"/>
                </a:lnTo>
                <a:lnTo>
                  <a:pt x="627670" y="3180108"/>
                </a:lnTo>
                <a:lnTo>
                  <a:pt x="594396" y="3150685"/>
                </a:lnTo>
                <a:lnTo>
                  <a:pt x="561853" y="3120455"/>
                </a:lnTo>
                <a:lnTo>
                  <a:pt x="530063" y="3089435"/>
                </a:lnTo>
                <a:lnTo>
                  <a:pt x="499043" y="3057645"/>
                </a:lnTo>
                <a:lnTo>
                  <a:pt x="468813" y="3025103"/>
                </a:lnTo>
                <a:lnTo>
                  <a:pt x="439391" y="2991829"/>
                </a:lnTo>
                <a:lnTo>
                  <a:pt x="410794" y="2957843"/>
                </a:lnTo>
                <a:lnTo>
                  <a:pt x="383039" y="2923165"/>
                </a:lnTo>
                <a:lnTo>
                  <a:pt x="356145" y="2887816"/>
                </a:lnTo>
                <a:lnTo>
                  <a:pt x="330125" y="2851818"/>
                </a:lnTo>
                <a:lnTo>
                  <a:pt x="304997" y="2815192"/>
                </a:lnTo>
                <a:lnTo>
                  <a:pt x="280776" y="2777961"/>
                </a:lnTo>
                <a:lnTo>
                  <a:pt x="257475" y="2740146"/>
                </a:lnTo>
                <a:lnTo>
                  <a:pt x="235109" y="2701772"/>
                </a:lnTo>
                <a:lnTo>
                  <a:pt x="213692" y="2662859"/>
                </a:lnTo>
                <a:lnTo>
                  <a:pt x="193237" y="2623433"/>
                </a:lnTo>
                <a:lnTo>
                  <a:pt x="173755" y="2583517"/>
                </a:lnTo>
                <a:lnTo>
                  <a:pt x="155258" y="2543134"/>
                </a:lnTo>
                <a:lnTo>
                  <a:pt x="137758" y="2502310"/>
                </a:lnTo>
                <a:lnTo>
                  <a:pt x="121266" y="2461069"/>
                </a:lnTo>
                <a:lnTo>
                  <a:pt x="105790" y="2419435"/>
                </a:lnTo>
                <a:lnTo>
                  <a:pt x="91341" y="2377435"/>
                </a:lnTo>
                <a:lnTo>
                  <a:pt x="77927" y="2335092"/>
                </a:lnTo>
                <a:lnTo>
                  <a:pt x="65556" y="2292433"/>
                </a:lnTo>
                <a:lnTo>
                  <a:pt x="54235" y="2249482"/>
                </a:lnTo>
                <a:lnTo>
                  <a:pt x="43972" y="2206268"/>
                </a:lnTo>
                <a:lnTo>
                  <a:pt x="34773" y="2162814"/>
                </a:lnTo>
                <a:lnTo>
                  <a:pt x="26643" y="2119147"/>
                </a:lnTo>
                <a:lnTo>
                  <a:pt x="19587" y="2075294"/>
                </a:lnTo>
                <a:lnTo>
                  <a:pt x="13610" y="2031282"/>
                </a:lnTo>
                <a:lnTo>
                  <a:pt x="8714" y="1987136"/>
                </a:lnTo>
                <a:lnTo>
                  <a:pt x="4903" y="1942883"/>
                </a:lnTo>
                <a:lnTo>
                  <a:pt x="2179" y="1898549"/>
                </a:lnTo>
                <a:lnTo>
                  <a:pt x="544" y="1854163"/>
                </a:lnTo>
                <a:lnTo>
                  <a:pt x="0" y="1809749"/>
                </a:lnTo>
                <a:lnTo>
                  <a:pt x="136" y="1787539"/>
                </a:lnTo>
                <a:lnTo>
                  <a:pt x="1226" y="1743139"/>
                </a:lnTo>
                <a:lnTo>
                  <a:pt x="3405" y="1698773"/>
                </a:lnTo>
                <a:lnTo>
                  <a:pt x="6673" y="1654480"/>
                </a:lnTo>
                <a:lnTo>
                  <a:pt x="11026" y="1610273"/>
                </a:lnTo>
                <a:lnTo>
                  <a:pt x="16463" y="1566194"/>
                </a:lnTo>
                <a:lnTo>
                  <a:pt x="22981" y="1522254"/>
                </a:lnTo>
                <a:lnTo>
                  <a:pt x="30574" y="1478495"/>
                </a:lnTo>
                <a:lnTo>
                  <a:pt x="39240" y="1434928"/>
                </a:lnTo>
                <a:lnTo>
                  <a:pt x="48971" y="1391594"/>
                </a:lnTo>
                <a:lnTo>
                  <a:pt x="59764" y="1348505"/>
                </a:lnTo>
                <a:lnTo>
                  <a:pt x="71610" y="1305700"/>
                </a:lnTo>
                <a:lnTo>
                  <a:pt x="84504" y="1263193"/>
                </a:lnTo>
                <a:lnTo>
                  <a:pt x="98436" y="1221021"/>
                </a:lnTo>
                <a:lnTo>
                  <a:pt x="113401" y="1179197"/>
                </a:lnTo>
                <a:lnTo>
                  <a:pt x="129385" y="1137760"/>
                </a:lnTo>
                <a:lnTo>
                  <a:pt x="146384" y="1096721"/>
                </a:lnTo>
                <a:lnTo>
                  <a:pt x="164382" y="1056117"/>
                </a:lnTo>
                <a:lnTo>
                  <a:pt x="183374" y="1015962"/>
                </a:lnTo>
                <a:lnTo>
                  <a:pt x="203343" y="976291"/>
                </a:lnTo>
                <a:lnTo>
                  <a:pt x="224282" y="937116"/>
                </a:lnTo>
                <a:lnTo>
                  <a:pt x="246174" y="898472"/>
                </a:lnTo>
                <a:lnTo>
                  <a:pt x="269010" y="860372"/>
                </a:lnTo>
                <a:lnTo>
                  <a:pt x="292771" y="822849"/>
                </a:lnTo>
                <a:lnTo>
                  <a:pt x="317450" y="785915"/>
                </a:lnTo>
                <a:lnTo>
                  <a:pt x="343024" y="749603"/>
                </a:lnTo>
                <a:lnTo>
                  <a:pt x="369485" y="713924"/>
                </a:lnTo>
                <a:lnTo>
                  <a:pt x="396809" y="678911"/>
                </a:lnTo>
                <a:lnTo>
                  <a:pt x="424989" y="644574"/>
                </a:lnTo>
                <a:lnTo>
                  <a:pt x="453999" y="610944"/>
                </a:lnTo>
                <a:lnTo>
                  <a:pt x="483829" y="578030"/>
                </a:lnTo>
                <a:lnTo>
                  <a:pt x="514454" y="545864"/>
                </a:lnTo>
                <a:lnTo>
                  <a:pt x="545864" y="514454"/>
                </a:lnTo>
                <a:lnTo>
                  <a:pt x="578030" y="483829"/>
                </a:lnTo>
                <a:lnTo>
                  <a:pt x="610944" y="453999"/>
                </a:lnTo>
                <a:lnTo>
                  <a:pt x="644574" y="424989"/>
                </a:lnTo>
                <a:lnTo>
                  <a:pt x="678911" y="396809"/>
                </a:lnTo>
                <a:lnTo>
                  <a:pt x="713924" y="369485"/>
                </a:lnTo>
                <a:lnTo>
                  <a:pt x="749603" y="343023"/>
                </a:lnTo>
                <a:lnTo>
                  <a:pt x="785915" y="317450"/>
                </a:lnTo>
                <a:lnTo>
                  <a:pt x="822849" y="292771"/>
                </a:lnTo>
                <a:lnTo>
                  <a:pt x="860372" y="269010"/>
                </a:lnTo>
                <a:lnTo>
                  <a:pt x="898472" y="246174"/>
                </a:lnTo>
                <a:lnTo>
                  <a:pt x="937116" y="224282"/>
                </a:lnTo>
                <a:lnTo>
                  <a:pt x="976291" y="203343"/>
                </a:lnTo>
                <a:lnTo>
                  <a:pt x="1015962" y="183374"/>
                </a:lnTo>
                <a:lnTo>
                  <a:pt x="1056117" y="164382"/>
                </a:lnTo>
                <a:lnTo>
                  <a:pt x="1096721" y="146384"/>
                </a:lnTo>
                <a:lnTo>
                  <a:pt x="1137760" y="129385"/>
                </a:lnTo>
                <a:lnTo>
                  <a:pt x="1179197" y="113401"/>
                </a:lnTo>
                <a:lnTo>
                  <a:pt x="1221021" y="98436"/>
                </a:lnTo>
                <a:lnTo>
                  <a:pt x="1263192" y="84504"/>
                </a:lnTo>
                <a:lnTo>
                  <a:pt x="1305700" y="71610"/>
                </a:lnTo>
                <a:lnTo>
                  <a:pt x="1348505" y="59764"/>
                </a:lnTo>
                <a:lnTo>
                  <a:pt x="1391594" y="48971"/>
                </a:lnTo>
                <a:lnTo>
                  <a:pt x="1434928" y="39240"/>
                </a:lnTo>
                <a:lnTo>
                  <a:pt x="1478495" y="30574"/>
                </a:lnTo>
                <a:lnTo>
                  <a:pt x="1522254" y="22981"/>
                </a:lnTo>
                <a:lnTo>
                  <a:pt x="1566194" y="16463"/>
                </a:lnTo>
                <a:lnTo>
                  <a:pt x="1610273" y="11026"/>
                </a:lnTo>
                <a:lnTo>
                  <a:pt x="1654479" y="6673"/>
                </a:lnTo>
                <a:lnTo>
                  <a:pt x="1698773" y="3405"/>
                </a:lnTo>
                <a:lnTo>
                  <a:pt x="1743139" y="1226"/>
                </a:lnTo>
                <a:lnTo>
                  <a:pt x="1787539" y="136"/>
                </a:lnTo>
                <a:lnTo>
                  <a:pt x="1809749" y="0"/>
                </a:lnTo>
                <a:lnTo>
                  <a:pt x="1831959" y="136"/>
                </a:lnTo>
                <a:lnTo>
                  <a:pt x="1876359" y="1226"/>
                </a:lnTo>
                <a:lnTo>
                  <a:pt x="1920726" y="3405"/>
                </a:lnTo>
                <a:lnTo>
                  <a:pt x="1965019" y="6673"/>
                </a:lnTo>
                <a:lnTo>
                  <a:pt x="2009226" y="11026"/>
                </a:lnTo>
                <a:lnTo>
                  <a:pt x="2053305" y="16463"/>
                </a:lnTo>
                <a:lnTo>
                  <a:pt x="2097244" y="22981"/>
                </a:lnTo>
                <a:lnTo>
                  <a:pt x="2141004" y="30574"/>
                </a:lnTo>
                <a:lnTo>
                  <a:pt x="2184571" y="39240"/>
                </a:lnTo>
                <a:lnTo>
                  <a:pt x="2227905" y="48971"/>
                </a:lnTo>
                <a:lnTo>
                  <a:pt x="2270994" y="59764"/>
                </a:lnTo>
                <a:lnTo>
                  <a:pt x="2313799" y="71610"/>
                </a:lnTo>
                <a:lnTo>
                  <a:pt x="2356306" y="84504"/>
                </a:lnTo>
                <a:lnTo>
                  <a:pt x="2398478" y="98436"/>
                </a:lnTo>
                <a:lnTo>
                  <a:pt x="2440301" y="113401"/>
                </a:lnTo>
                <a:lnTo>
                  <a:pt x="2481739" y="129385"/>
                </a:lnTo>
                <a:lnTo>
                  <a:pt x="2522777" y="146384"/>
                </a:lnTo>
                <a:lnTo>
                  <a:pt x="2563381" y="164382"/>
                </a:lnTo>
                <a:lnTo>
                  <a:pt x="2603536" y="183374"/>
                </a:lnTo>
                <a:lnTo>
                  <a:pt x="2643207" y="203343"/>
                </a:lnTo>
                <a:lnTo>
                  <a:pt x="2682382" y="224282"/>
                </a:lnTo>
                <a:lnTo>
                  <a:pt x="2721026" y="246174"/>
                </a:lnTo>
                <a:lnTo>
                  <a:pt x="2759126" y="269010"/>
                </a:lnTo>
                <a:lnTo>
                  <a:pt x="2796649" y="292771"/>
                </a:lnTo>
                <a:lnTo>
                  <a:pt x="2833583" y="317450"/>
                </a:lnTo>
                <a:lnTo>
                  <a:pt x="2869895" y="343024"/>
                </a:lnTo>
                <a:lnTo>
                  <a:pt x="2905574" y="369485"/>
                </a:lnTo>
                <a:lnTo>
                  <a:pt x="2940587" y="396809"/>
                </a:lnTo>
                <a:lnTo>
                  <a:pt x="2974924" y="424989"/>
                </a:lnTo>
                <a:lnTo>
                  <a:pt x="3008555" y="453999"/>
                </a:lnTo>
                <a:lnTo>
                  <a:pt x="3041468" y="483829"/>
                </a:lnTo>
                <a:lnTo>
                  <a:pt x="3073634" y="514454"/>
                </a:lnTo>
                <a:lnTo>
                  <a:pt x="3105044" y="545864"/>
                </a:lnTo>
                <a:lnTo>
                  <a:pt x="3135669" y="578030"/>
                </a:lnTo>
                <a:lnTo>
                  <a:pt x="3165500" y="610944"/>
                </a:lnTo>
                <a:lnTo>
                  <a:pt x="3194509" y="644574"/>
                </a:lnTo>
                <a:lnTo>
                  <a:pt x="3222689" y="678911"/>
                </a:lnTo>
                <a:lnTo>
                  <a:pt x="3250013" y="713924"/>
                </a:lnTo>
                <a:lnTo>
                  <a:pt x="3276474" y="749603"/>
                </a:lnTo>
                <a:lnTo>
                  <a:pt x="3302048" y="785915"/>
                </a:lnTo>
                <a:lnTo>
                  <a:pt x="3326726" y="822849"/>
                </a:lnTo>
                <a:lnTo>
                  <a:pt x="3350487" y="860372"/>
                </a:lnTo>
                <a:lnTo>
                  <a:pt x="3373324" y="898472"/>
                </a:lnTo>
                <a:lnTo>
                  <a:pt x="3395216" y="937116"/>
                </a:lnTo>
                <a:lnTo>
                  <a:pt x="3416155" y="976291"/>
                </a:lnTo>
                <a:lnTo>
                  <a:pt x="3436124" y="1015962"/>
                </a:lnTo>
                <a:lnTo>
                  <a:pt x="3455116" y="1056117"/>
                </a:lnTo>
                <a:lnTo>
                  <a:pt x="3473114" y="1096721"/>
                </a:lnTo>
                <a:lnTo>
                  <a:pt x="3490113" y="1137760"/>
                </a:lnTo>
                <a:lnTo>
                  <a:pt x="3506097" y="1179197"/>
                </a:lnTo>
                <a:lnTo>
                  <a:pt x="3521062" y="1221021"/>
                </a:lnTo>
                <a:lnTo>
                  <a:pt x="3534994" y="1263192"/>
                </a:lnTo>
                <a:lnTo>
                  <a:pt x="3547889" y="1305700"/>
                </a:lnTo>
                <a:lnTo>
                  <a:pt x="3559734" y="1348505"/>
                </a:lnTo>
                <a:lnTo>
                  <a:pt x="3570528" y="1391594"/>
                </a:lnTo>
                <a:lnTo>
                  <a:pt x="3580259" y="1434928"/>
                </a:lnTo>
                <a:lnTo>
                  <a:pt x="3588924" y="1478495"/>
                </a:lnTo>
                <a:lnTo>
                  <a:pt x="3596517" y="1522254"/>
                </a:lnTo>
                <a:lnTo>
                  <a:pt x="3603035" y="1566194"/>
                </a:lnTo>
                <a:lnTo>
                  <a:pt x="3608472" y="1610273"/>
                </a:lnTo>
                <a:lnTo>
                  <a:pt x="3612826" y="1654479"/>
                </a:lnTo>
                <a:lnTo>
                  <a:pt x="3616093" y="1698773"/>
                </a:lnTo>
                <a:lnTo>
                  <a:pt x="3618273" y="1743139"/>
                </a:lnTo>
                <a:lnTo>
                  <a:pt x="3619363" y="1787539"/>
                </a:lnTo>
                <a:lnTo>
                  <a:pt x="3619499" y="1809749"/>
                </a:lnTo>
                <a:lnTo>
                  <a:pt x="3619363" y="1831959"/>
                </a:lnTo>
                <a:lnTo>
                  <a:pt x="3618273" y="1876359"/>
                </a:lnTo>
                <a:lnTo>
                  <a:pt x="3616093" y="1920726"/>
                </a:lnTo>
                <a:lnTo>
                  <a:pt x="3612826" y="1965019"/>
                </a:lnTo>
                <a:lnTo>
                  <a:pt x="3608472" y="2009226"/>
                </a:lnTo>
                <a:lnTo>
                  <a:pt x="3603035" y="2053305"/>
                </a:lnTo>
                <a:lnTo>
                  <a:pt x="3596517" y="2097244"/>
                </a:lnTo>
                <a:lnTo>
                  <a:pt x="3588924" y="2141004"/>
                </a:lnTo>
                <a:lnTo>
                  <a:pt x="3580259" y="2184571"/>
                </a:lnTo>
                <a:lnTo>
                  <a:pt x="3570528" y="2227905"/>
                </a:lnTo>
                <a:lnTo>
                  <a:pt x="3559734" y="2270994"/>
                </a:lnTo>
                <a:lnTo>
                  <a:pt x="3547889" y="2313799"/>
                </a:lnTo>
                <a:lnTo>
                  <a:pt x="3534994" y="2356306"/>
                </a:lnTo>
                <a:lnTo>
                  <a:pt x="3521062" y="2398478"/>
                </a:lnTo>
                <a:lnTo>
                  <a:pt x="3506097" y="2440301"/>
                </a:lnTo>
                <a:lnTo>
                  <a:pt x="3490113" y="2481739"/>
                </a:lnTo>
                <a:lnTo>
                  <a:pt x="3473114" y="2522777"/>
                </a:lnTo>
                <a:lnTo>
                  <a:pt x="3455116" y="2563381"/>
                </a:lnTo>
                <a:lnTo>
                  <a:pt x="3436124" y="2603536"/>
                </a:lnTo>
                <a:lnTo>
                  <a:pt x="3416155" y="2643207"/>
                </a:lnTo>
                <a:lnTo>
                  <a:pt x="3395216" y="2682382"/>
                </a:lnTo>
                <a:lnTo>
                  <a:pt x="3373324" y="2721026"/>
                </a:lnTo>
                <a:lnTo>
                  <a:pt x="3350488" y="2759126"/>
                </a:lnTo>
                <a:lnTo>
                  <a:pt x="3326727" y="2796649"/>
                </a:lnTo>
                <a:lnTo>
                  <a:pt x="3302048" y="2833583"/>
                </a:lnTo>
                <a:lnTo>
                  <a:pt x="3276475" y="2869895"/>
                </a:lnTo>
                <a:lnTo>
                  <a:pt x="3250014" y="2905574"/>
                </a:lnTo>
                <a:lnTo>
                  <a:pt x="3222689" y="2940587"/>
                </a:lnTo>
                <a:lnTo>
                  <a:pt x="3194509" y="2974924"/>
                </a:lnTo>
                <a:lnTo>
                  <a:pt x="3165500" y="3008555"/>
                </a:lnTo>
                <a:lnTo>
                  <a:pt x="3135669" y="3041468"/>
                </a:lnTo>
                <a:lnTo>
                  <a:pt x="3105044" y="3073634"/>
                </a:lnTo>
                <a:lnTo>
                  <a:pt x="3073634" y="3105044"/>
                </a:lnTo>
                <a:lnTo>
                  <a:pt x="3041468" y="3135669"/>
                </a:lnTo>
                <a:lnTo>
                  <a:pt x="3008555" y="3165500"/>
                </a:lnTo>
                <a:lnTo>
                  <a:pt x="2974925" y="3194509"/>
                </a:lnTo>
                <a:lnTo>
                  <a:pt x="2940588" y="3222689"/>
                </a:lnTo>
                <a:lnTo>
                  <a:pt x="2905574" y="3250013"/>
                </a:lnTo>
                <a:lnTo>
                  <a:pt x="2869895" y="3276474"/>
                </a:lnTo>
                <a:lnTo>
                  <a:pt x="2833584" y="3302048"/>
                </a:lnTo>
                <a:lnTo>
                  <a:pt x="2796649" y="3326726"/>
                </a:lnTo>
                <a:lnTo>
                  <a:pt x="2759126" y="3350487"/>
                </a:lnTo>
                <a:lnTo>
                  <a:pt x="2721026" y="3373324"/>
                </a:lnTo>
                <a:lnTo>
                  <a:pt x="2682383" y="3395216"/>
                </a:lnTo>
                <a:lnTo>
                  <a:pt x="2643207" y="3416155"/>
                </a:lnTo>
                <a:lnTo>
                  <a:pt x="2603536" y="3436124"/>
                </a:lnTo>
                <a:lnTo>
                  <a:pt x="2563381" y="3455116"/>
                </a:lnTo>
                <a:lnTo>
                  <a:pt x="2522777" y="3473114"/>
                </a:lnTo>
                <a:lnTo>
                  <a:pt x="2481739" y="3490113"/>
                </a:lnTo>
                <a:lnTo>
                  <a:pt x="2440301" y="3506097"/>
                </a:lnTo>
                <a:lnTo>
                  <a:pt x="2398478" y="3521062"/>
                </a:lnTo>
                <a:lnTo>
                  <a:pt x="2356306" y="3534994"/>
                </a:lnTo>
                <a:lnTo>
                  <a:pt x="2313799" y="3547889"/>
                </a:lnTo>
                <a:lnTo>
                  <a:pt x="2270994" y="3559734"/>
                </a:lnTo>
                <a:lnTo>
                  <a:pt x="2227905" y="3570528"/>
                </a:lnTo>
                <a:lnTo>
                  <a:pt x="2184571" y="3580259"/>
                </a:lnTo>
                <a:lnTo>
                  <a:pt x="2141004" y="3588924"/>
                </a:lnTo>
                <a:lnTo>
                  <a:pt x="2097244" y="3596517"/>
                </a:lnTo>
                <a:lnTo>
                  <a:pt x="2053305" y="3603035"/>
                </a:lnTo>
                <a:lnTo>
                  <a:pt x="2009226" y="3608472"/>
                </a:lnTo>
                <a:lnTo>
                  <a:pt x="1965019" y="3612826"/>
                </a:lnTo>
                <a:lnTo>
                  <a:pt x="1920726" y="3616093"/>
                </a:lnTo>
                <a:lnTo>
                  <a:pt x="1876359" y="3618273"/>
                </a:lnTo>
                <a:lnTo>
                  <a:pt x="1831959" y="3619363"/>
                </a:lnTo>
                <a:lnTo>
                  <a:pt x="1809749" y="3619499"/>
                </a:lnTo>
                <a:close/>
              </a:path>
            </a:pathLst>
          </a:custGeom>
          <a:solidFill>
            <a:srgbClr val="DDD8F6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0629899" y="7934325"/>
            <a:ext cx="1371600" cy="314325"/>
            <a:chOff x="10629899" y="7934325"/>
            <a:chExt cx="1371600" cy="314325"/>
          </a:xfrm>
        </p:grpSpPr>
        <p:sp>
          <p:nvSpPr>
            <p:cNvPr id="13" name="object 13"/>
            <p:cNvSpPr/>
            <p:nvPr/>
          </p:nvSpPr>
          <p:spPr>
            <a:xfrm>
              <a:off x="10629899" y="7934325"/>
              <a:ext cx="1371600" cy="314325"/>
            </a:xfrm>
            <a:custGeom>
              <a:avLst/>
              <a:gdLst/>
              <a:ahLst/>
              <a:cxnLst/>
              <a:rect l="l" t="t" r="r" b="b"/>
              <a:pathLst>
                <a:path w="1371600" h="314325">
                  <a:moveTo>
                    <a:pt x="1338552" y="314324"/>
                  </a:moveTo>
                  <a:lnTo>
                    <a:pt x="33047" y="314324"/>
                  </a:lnTo>
                  <a:lnTo>
                    <a:pt x="28187" y="313358"/>
                  </a:lnTo>
                  <a:lnTo>
                    <a:pt x="966" y="286137"/>
                  </a:lnTo>
                  <a:lnTo>
                    <a:pt x="0" y="281277"/>
                  </a:lnTo>
                  <a:lnTo>
                    <a:pt x="0" y="2762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38552" y="0"/>
                  </a:lnTo>
                  <a:lnTo>
                    <a:pt x="1370632" y="28187"/>
                  </a:lnTo>
                  <a:lnTo>
                    <a:pt x="1371599" y="33047"/>
                  </a:lnTo>
                  <a:lnTo>
                    <a:pt x="1371599" y="281277"/>
                  </a:lnTo>
                  <a:lnTo>
                    <a:pt x="1343412" y="313358"/>
                  </a:lnTo>
                  <a:lnTo>
                    <a:pt x="1338552" y="31432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44199" y="8029574"/>
              <a:ext cx="133349" cy="13334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926464" y="8027702"/>
            <a:ext cx="97345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z="900" spc="-20" dirty="0" err="1">
                <a:solidFill>
                  <a:srgbClr val="FFFFFF"/>
                </a:solidFill>
                <a:latin typeface="Liberation Sans"/>
                <a:cs typeface="Liberation Sans"/>
              </a:rPr>
              <a:t>mirae</a:t>
            </a:r>
            <a:r>
              <a:rPr sz="1000" spc="-20" dirty="0" err="1">
                <a:solidFill>
                  <a:srgbClr val="FFFFFF"/>
                </a:solidFill>
                <a:latin typeface="Dotum"/>
                <a:cs typeface="Dotum"/>
              </a:rPr>
              <a:t>로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60" dirty="0">
                <a:solidFill>
                  <a:srgbClr val="FFFFFF"/>
                </a:solidFill>
                <a:latin typeface="Dotum"/>
                <a:cs typeface="Dotum"/>
              </a:rPr>
              <a:t>제작됨</a:t>
            </a:r>
            <a:endParaRPr sz="1000" dirty="0">
              <a:latin typeface="Dotum"/>
              <a:cs typeface="Dotum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86276F0-672E-EA28-B45D-125F4BEAE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496" y="2788128"/>
            <a:ext cx="3788508" cy="284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99" y="1256411"/>
            <a:ext cx="3674745" cy="144018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1295"/>
              </a:spcBef>
            </a:pPr>
            <a:r>
              <a:rPr sz="4500" b="1" dirty="0">
                <a:solidFill>
                  <a:srgbClr val="4F37A6"/>
                </a:solidFill>
                <a:latin typeface="Liberation Sans"/>
                <a:cs typeface="Liberation Sans"/>
              </a:rPr>
              <a:t>GCP</a:t>
            </a:r>
            <a:r>
              <a:rPr sz="4500" b="1" spc="-8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5150" spc="-1030" dirty="0">
                <a:solidFill>
                  <a:srgbClr val="4F37A6"/>
                </a:solidFill>
                <a:latin typeface="Dotum"/>
                <a:cs typeface="Dotum"/>
              </a:rPr>
              <a:t>계정</a:t>
            </a:r>
            <a:r>
              <a:rPr sz="5150" spc="-47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5150" spc="-1055" dirty="0">
                <a:solidFill>
                  <a:srgbClr val="4F37A6"/>
                </a:solidFill>
                <a:latin typeface="Dotum"/>
                <a:cs typeface="Dotum"/>
              </a:rPr>
              <a:t>생성 실전</a:t>
            </a:r>
            <a:endParaRPr sz="5150">
              <a:latin typeface="Dotum"/>
              <a:cs typeface="Dot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3069742"/>
            <a:ext cx="3863975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Google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Cloud</a:t>
            </a:r>
            <a:r>
              <a:rPr sz="120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Liberation Sans"/>
                <a:cs typeface="Liberation Sans"/>
              </a:rPr>
              <a:t>Platform(GCP)</a:t>
            </a:r>
            <a:r>
              <a:rPr sz="1350" spc="-25" dirty="0">
                <a:solidFill>
                  <a:srgbClr val="333333"/>
                </a:solidFill>
                <a:latin typeface="Dotum"/>
                <a:cs typeface="Dotum"/>
              </a:rPr>
              <a:t>은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Gmail</a:t>
            </a:r>
            <a:r>
              <a:rPr sz="120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계정으로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쉽게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시작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할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200" spc="-21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스타트업이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350" spc="-7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처음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시작할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때는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생</a:t>
            </a:r>
            <a:endParaRPr sz="1350">
              <a:latin typeface="Dotum"/>
              <a:cs typeface="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299" y="3555517"/>
            <a:ext cx="3827145" cy="7493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6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성부터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200" spc="-18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그리고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무엇보다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중요한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결제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예산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관리까지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체계적으로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접근해야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합니다</a:t>
            </a:r>
            <a:r>
              <a:rPr sz="1200" spc="-20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여기서는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안전하고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효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율적인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200" spc="-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초기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방법을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단계별로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0" dirty="0">
                <a:solidFill>
                  <a:srgbClr val="333333"/>
                </a:solidFill>
                <a:latin typeface="Dotum"/>
                <a:cs typeface="Dotum"/>
              </a:rPr>
              <a:t>안내합니다</a:t>
            </a:r>
            <a:r>
              <a:rPr sz="1200" spc="-3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0999" y="4676774"/>
            <a:ext cx="3867150" cy="1152525"/>
            <a:chOff x="380999" y="4676774"/>
            <a:chExt cx="3867150" cy="1152525"/>
          </a:xfrm>
        </p:grpSpPr>
        <p:sp>
          <p:nvSpPr>
            <p:cNvPr id="6" name="object 6"/>
            <p:cNvSpPr/>
            <p:nvPr/>
          </p:nvSpPr>
          <p:spPr>
            <a:xfrm>
              <a:off x="400049" y="4676774"/>
              <a:ext cx="3848100" cy="1152525"/>
            </a:xfrm>
            <a:custGeom>
              <a:avLst/>
              <a:gdLst/>
              <a:ahLst/>
              <a:cxnLst/>
              <a:rect l="l" t="t" r="r" b="b"/>
              <a:pathLst>
                <a:path w="3848100" h="1152525">
                  <a:moveTo>
                    <a:pt x="3815052" y="1152524"/>
                  </a:moveTo>
                  <a:lnTo>
                    <a:pt x="16523" y="1152524"/>
                  </a:lnTo>
                  <a:lnTo>
                    <a:pt x="14093" y="1151557"/>
                  </a:lnTo>
                  <a:lnTo>
                    <a:pt x="0" y="1119476"/>
                  </a:lnTo>
                  <a:lnTo>
                    <a:pt x="0" y="11144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815052" y="0"/>
                  </a:lnTo>
                  <a:lnTo>
                    <a:pt x="3847132" y="28187"/>
                  </a:lnTo>
                  <a:lnTo>
                    <a:pt x="3848099" y="33047"/>
                  </a:lnTo>
                  <a:lnTo>
                    <a:pt x="3848099" y="1119476"/>
                  </a:lnTo>
                  <a:lnTo>
                    <a:pt x="3819911" y="1151557"/>
                  </a:lnTo>
                  <a:lnTo>
                    <a:pt x="3815052" y="1152524"/>
                  </a:lnTo>
                  <a:close/>
                </a:path>
              </a:pathLst>
            </a:custGeom>
            <a:solidFill>
              <a:srgbClr val="4F37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999" y="4676774"/>
              <a:ext cx="38100" cy="1152525"/>
            </a:xfrm>
            <a:custGeom>
              <a:avLst/>
              <a:gdLst/>
              <a:ahLst/>
              <a:cxnLst/>
              <a:rect l="l" t="t" r="r" b="b"/>
              <a:pathLst>
                <a:path w="38100" h="1152525">
                  <a:moveTo>
                    <a:pt x="38099" y="1152524"/>
                  </a:moveTo>
                  <a:lnTo>
                    <a:pt x="2789" y="1129050"/>
                  </a:lnTo>
                  <a:lnTo>
                    <a:pt x="0" y="1114424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152524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9275" y="4695588"/>
            <a:ext cx="3488690" cy="10382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스타트업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4F37A6"/>
                </a:solidFill>
                <a:latin typeface="Dotum"/>
                <a:cs typeface="Dotum"/>
              </a:rPr>
              <a:t>팁</a:t>
            </a:r>
            <a:endParaRPr sz="1350">
              <a:latin typeface="Dotum"/>
              <a:cs typeface="Dotum"/>
            </a:endParaRPr>
          </a:p>
          <a:p>
            <a:pPr marL="12700" marR="5080" algn="just">
              <a:lnSpc>
                <a:spcPct val="111100"/>
              </a:lnSpc>
              <a:spcBef>
                <a:spcPts val="375"/>
              </a:spcBef>
            </a:pPr>
            <a:r>
              <a:rPr sz="1200" spc="-65" dirty="0">
                <a:latin typeface="Liberation Sans"/>
                <a:cs typeface="Liberation Sans"/>
              </a:rPr>
              <a:t>GCP</a:t>
            </a:r>
            <a:r>
              <a:rPr sz="1350" spc="-65" dirty="0">
                <a:latin typeface="Dotum"/>
                <a:cs typeface="Dotum"/>
              </a:rPr>
              <a:t>는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신규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가입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시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$300 </a:t>
            </a:r>
            <a:r>
              <a:rPr sz="1350" spc="-260" dirty="0">
                <a:latin typeface="Dotum"/>
                <a:cs typeface="Dotum"/>
              </a:rPr>
              <a:t>무료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크레딧을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10" dirty="0">
                <a:latin typeface="Dotum"/>
                <a:cs typeface="Dotum"/>
              </a:rPr>
              <a:t>제공하며</a:t>
            </a:r>
            <a:r>
              <a:rPr sz="1200" spc="-210" dirty="0">
                <a:latin typeface="Liberation Sans"/>
                <a:cs typeface="Liberation Sans"/>
              </a:rPr>
              <a:t>,</a:t>
            </a:r>
            <a:r>
              <a:rPr sz="1200" dirty="0">
                <a:latin typeface="Liberation Sans"/>
                <a:cs typeface="Liberation Sans"/>
              </a:rPr>
              <a:t> 90 </a:t>
            </a:r>
            <a:r>
              <a:rPr sz="1350" spc="-260" dirty="0">
                <a:latin typeface="Dotum"/>
                <a:cs typeface="Dotum"/>
              </a:rPr>
              <a:t>일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동안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사용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15" dirty="0">
                <a:latin typeface="Dotum"/>
                <a:cs typeface="Dotum"/>
              </a:rPr>
              <a:t>가능합니다</a:t>
            </a:r>
            <a:r>
              <a:rPr sz="1200" spc="-215" dirty="0">
                <a:latin typeface="Liberation Sans"/>
                <a:cs typeface="Liberation Sans"/>
              </a:rPr>
              <a:t>.</a:t>
            </a:r>
            <a:r>
              <a:rPr sz="120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이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크레딧으로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실제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프로덕션</a:t>
            </a:r>
            <a:r>
              <a:rPr sz="1350" spc="-9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환경을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29" dirty="0">
                <a:latin typeface="Dotum"/>
                <a:cs typeface="Dotum"/>
              </a:rPr>
              <a:t>테스트해보세요</a:t>
            </a:r>
            <a:r>
              <a:rPr sz="1200" spc="-229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29149" y="1057274"/>
            <a:ext cx="7181850" cy="952500"/>
          </a:xfrm>
          <a:custGeom>
            <a:avLst/>
            <a:gdLst/>
            <a:ahLst/>
            <a:cxnLst/>
            <a:rect l="l" t="t" r="r" b="b"/>
            <a:pathLst>
              <a:path w="7181850" h="952500">
                <a:moveTo>
                  <a:pt x="7092854" y="952499"/>
                </a:moveTo>
                <a:lnTo>
                  <a:pt x="88995" y="952499"/>
                </a:lnTo>
                <a:lnTo>
                  <a:pt x="82801" y="951889"/>
                </a:lnTo>
                <a:lnTo>
                  <a:pt x="37131" y="932972"/>
                </a:lnTo>
                <a:lnTo>
                  <a:pt x="9643" y="899478"/>
                </a:lnTo>
                <a:lnTo>
                  <a:pt x="0" y="863504"/>
                </a:lnTo>
                <a:lnTo>
                  <a:pt x="0" y="857249"/>
                </a:lnTo>
                <a:lnTo>
                  <a:pt x="0" y="88995"/>
                </a:lnTo>
                <a:lnTo>
                  <a:pt x="12578" y="47532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2"/>
                </a:lnTo>
                <a:lnTo>
                  <a:pt x="7181849" y="88995"/>
                </a:lnTo>
                <a:lnTo>
                  <a:pt x="7181849" y="863504"/>
                </a:lnTo>
                <a:lnTo>
                  <a:pt x="7169271" y="904967"/>
                </a:lnTo>
                <a:lnTo>
                  <a:pt x="7134315" y="939921"/>
                </a:lnTo>
                <a:lnTo>
                  <a:pt x="7099047" y="951889"/>
                </a:lnTo>
                <a:lnTo>
                  <a:pt x="7092854" y="9524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06949" y="1235075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latin typeface="Liberation Sans"/>
                <a:cs typeface="Liberation Sans"/>
              </a:rPr>
              <a:t>01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7017" y="1215614"/>
            <a:ext cx="5768340" cy="628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Google</a:t>
            </a:r>
            <a:r>
              <a:rPr sz="1050" b="1" spc="1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계정</a:t>
            </a:r>
            <a:r>
              <a:rPr sz="1200" spc="-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85" dirty="0">
                <a:solidFill>
                  <a:srgbClr val="4F37A6"/>
                </a:solidFill>
                <a:latin typeface="Dotum"/>
                <a:cs typeface="Dotum"/>
              </a:rPr>
              <a:t>로그인</a:t>
            </a:r>
            <a:r>
              <a:rPr sz="1050" spc="-18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기존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Gmail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계정으로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로그인하거나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새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생성합니다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가능하면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회사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도메인의</a:t>
            </a:r>
            <a:endParaRPr sz="1150">
              <a:latin typeface="Dotum"/>
              <a:cs typeface="Dotum"/>
            </a:endParaRPr>
          </a:p>
          <a:p>
            <a:pPr marL="12700" marR="159385">
              <a:lnSpc>
                <a:spcPts val="1580"/>
              </a:lnSpc>
              <a:spcBef>
                <a:spcPts val="75"/>
              </a:spcBef>
            </a:pP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G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Suite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권장합니다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개인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계정보다는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기업용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계정으로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시작하면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이후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관리가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용이합니다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Google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Cloud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35" dirty="0">
                <a:solidFill>
                  <a:srgbClr val="333333"/>
                </a:solidFill>
                <a:latin typeface="Liberation Sans"/>
                <a:cs typeface="Liberation Sans"/>
              </a:rPr>
              <a:t>Console</a:t>
            </a:r>
            <a:r>
              <a:rPr sz="1150" spc="-35" dirty="0">
                <a:solidFill>
                  <a:srgbClr val="333333"/>
                </a:solidFill>
                <a:latin typeface="Dotum"/>
                <a:cs typeface="Dotum"/>
              </a:rPr>
              <a:t>에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처음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접속하면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이용약관에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동의하는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과정이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필요합니다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29149" y="2124074"/>
            <a:ext cx="7181850" cy="1152525"/>
          </a:xfrm>
          <a:custGeom>
            <a:avLst/>
            <a:gdLst/>
            <a:ahLst/>
            <a:cxnLst/>
            <a:rect l="l" t="t" r="r" b="b"/>
            <a:pathLst>
              <a:path w="7181850" h="1152525">
                <a:moveTo>
                  <a:pt x="7092854" y="1152524"/>
                </a:moveTo>
                <a:lnTo>
                  <a:pt x="88995" y="1152524"/>
                </a:lnTo>
                <a:lnTo>
                  <a:pt x="82801" y="1151914"/>
                </a:lnTo>
                <a:lnTo>
                  <a:pt x="37131" y="1132997"/>
                </a:lnTo>
                <a:lnTo>
                  <a:pt x="9643" y="1099503"/>
                </a:lnTo>
                <a:lnTo>
                  <a:pt x="0" y="1063528"/>
                </a:lnTo>
                <a:lnTo>
                  <a:pt x="0" y="1057274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063528"/>
                </a:lnTo>
                <a:lnTo>
                  <a:pt x="7169271" y="1104992"/>
                </a:lnTo>
                <a:lnTo>
                  <a:pt x="7134315" y="1139946"/>
                </a:lnTo>
                <a:lnTo>
                  <a:pt x="7099047" y="1151914"/>
                </a:lnTo>
                <a:lnTo>
                  <a:pt x="7092854" y="115252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06949" y="2397125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02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7017" y="2282414"/>
            <a:ext cx="5789930" cy="828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55"/>
              </a:spcBef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GCP</a:t>
            </a:r>
            <a:r>
              <a:rPr sz="1050" b="1" spc="-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프로젝트</a:t>
            </a:r>
            <a:r>
              <a:rPr sz="1200" spc="-9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65" dirty="0">
                <a:solidFill>
                  <a:srgbClr val="4F37A6"/>
                </a:solidFill>
                <a:latin typeface="Dotum"/>
                <a:cs typeface="Dotum"/>
              </a:rPr>
              <a:t>생성</a:t>
            </a:r>
            <a:r>
              <a:rPr sz="1050" spc="-16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모든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050" spc="-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리소스는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내에서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관리됩니다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70" dirty="0">
                <a:solidFill>
                  <a:srgbClr val="333333"/>
                </a:solidFill>
                <a:latin typeface="Liberation Sans"/>
                <a:cs typeface="Liberation Sans"/>
              </a:rPr>
              <a:t>ID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글로벌하게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유일해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하며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나중에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변경할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없습니다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개발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스테이징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프로덕션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환경을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명확히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구분하기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위해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별도의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프로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젝트를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생성하는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것이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좋습니다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이름은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나중에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변경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가능하므로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명확한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네이밍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규칙을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적용하세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요</a:t>
            </a:r>
            <a:r>
              <a:rPr sz="1050" spc="-2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29149" y="3390899"/>
            <a:ext cx="7181850" cy="1152525"/>
          </a:xfrm>
          <a:custGeom>
            <a:avLst/>
            <a:gdLst/>
            <a:ahLst/>
            <a:cxnLst/>
            <a:rect l="l" t="t" r="r" b="b"/>
            <a:pathLst>
              <a:path w="7181850" h="1152525">
                <a:moveTo>
                  <a:pt x="7092854" y="1152524"/>
                </a:moveTo>
                <a:lnTo>
                  <a:pt x="88995" y="1152524"/>
                </a:lnTo>
                <a:lnTo>
                  <a:pt x="82801" y="1151914"/>
                </a:lnTo>
                <a:lnTo>
                  <a:pt x="37131" y="1132997"/>
                </a:lnTo>
                <a:lnTo>
                  <a:pt x="9643" y="1099502"/>
                </a:lnTo>
                <a:lnTo>
                  <a:pt x="0" y="1063528"/>
                </a:lnTo>
                <a:lnTo>
                  <a:pt x="0" y="1057274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063528"/>
                </a:lnTo>
                <a:lnTo>
                  <a:pt x="7169271" y="1104992"/>
                </a:lnTo>
                <a:lnTo>
                  <a:pt x="7134315" y="1139946"/>
                </a:lnTo>
                <a:lnTo>
                  <a:pt x="7099047" y="1151914"/>
                </a:lnTo>
                <a:lnTo>
                  <a:pt x="7092854" y="115252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06949" y="3663950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03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27017" y="3549239"/>
            <a:ext cx="5740400" cy="828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55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결제</a:t>
            </a:r>
            <a:r>
              <a:rPr sz="1200" spc="-9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계정</a:t>
            </a:r>
            <a:r>
              <a:rPr sz="1200" spc="-9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65" dirty="0">
                <a:solidFill>
                  <a:srgbClr val="4F37A6"/>
                </a:solidFill>
                <a:latin typeface="Dotum"/>
                <a:cs typeface="Dotum"/>
              </a:rPr>
              <a:t>연결</a:t>
            </a:r>
            <a:r>
              <a:rPr sz="1050" spc="-16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55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150" spc="-55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사용하려면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유효한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신용카드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정보가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필요합니다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프로젝트에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결제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연결해</a:t>
            </a:r>
            <a:r>
              <a:rPr sz="11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하며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하나의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결제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계정으로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여러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프로젝트를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관리할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스타트업은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특히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'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결제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관리자</a:t>
            </a:r>
            <a:r>
              <a:rPr sz="1050" spc="-145" dirty="0">
                <a:solidFill>
                  <a:srgbClr val="333333"/>
                </a:solidFill>
                <a:latin typeface="Liberation Sans"/>
                <a:cs typeface="Liberation Sans"/>
              </a:rPr>
              <a:t>'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Dotum"/>
                <a:cs typeface="Dotum"/>
              </a:rPr>
              <a:t>역할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별도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계정에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부여하는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것이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좋습니다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결제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세금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정보와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실제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사업장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정보를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정확히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입력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해야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Dotum"/>
                <a:cs typeface="Dotum"/>
              </a:rPr>
              <a:t>합니다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29149" y="4657724"/>
            <a:ext cx="7181850" cy="1152525"/>
          </a:xfrm>
          <a:custGeom>
            <a:avLst/>
            <a:gdLst/>
            <a:ahLst/>
            <a:cxnLst/>
            <a:rect l="l" t="t" r="r" b="b"/>
            <a:pathLst>
              <a:path w="7181850" h="1152525">
                <a:moveTo>
                  <a:pt x="7092854" y="1152524"/>
                </a:moveTo>
                <a:lnTo>
                  <a:pt x="88995" y="1152524"/>
                </a:lnTo>
                <a:lnTo>
                  <a:pt x="82801" y="1151915"/>
                </a:lnTo>
                <a:lnTo>
                  <a:pt x="37131" y="1132997"/>
                </a:lnTo>
                <a:lnTo>
                  <a:pt x="9643" y="1099503"/>
                </a:lnTo>
                <a:lnTo>
                  <a:pt x="0" y="1063529"/>
                </a:lnTo>
                <a:lnTo>
                  <a:pt x="0" y="1057274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063529"/>
                </a:lnTo>
                <a:lnTo>
                  <a:pt x="7169271" y="1104992"/>
                </a:lnTo>
                <a:lnTo>
                  <a:pt x="7134315" y="1139946"/>
                </a:lnTo>
                <a:lnTo>
                  <a:pt x="7099047" y="1151915"/>
                </a:lnTo>
                <a:lnTo>
                  <a:pt x="7092854" y="115252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06949" y="4930775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04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27017" y="4816064"/>
            <a:ext cx="5772785" cy="828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55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예산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설정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알림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65" dirty="0">
                <a:solidFill>
                  <a:srgbClr val="4F37A6"/>
                </a:solidFill>
                <a:latin typeface="Dotum"/>
                <a:cs typeface="Dotum"/>
              </a:rPr>
              <a:t>구성</a:t>
            </a:r>
            <a:r>
              <a:rPr sz="1050" spc="-16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Billing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메뉴에서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프로젝트별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예산을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설정할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예산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금액의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50%,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90%,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50" dirty="0">
                <a:solidFill>
                  <a:srgbClr val="333333"/>
                </a:solidFill>
                <a:latin typeface="Liberation Sans"/>
                <a:cs typeface="Liberation Sans"/>
              </a:rPr>
              <a:t>100%</a:t>
            </a:r>
            <a:r>
              <a:rPr sz="1150" spc="-50" dirty="0">
                <a:solidFill>
                  <a:srgbClr val="333333"/>
                </a:solidFill>
                <a:latin typeface="Dotum"/>
                <a:cs typeface="Dotum"/>
              </a:rPr>
              <a:t>에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도달했을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때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이메일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알림을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받도록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구성하세요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또한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특정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서비스나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리소스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라벨별로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세부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예산을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설정하면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관리가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더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5" dirty="0">
                <a:solidFill>
                  <a:srgbClr val="333333"/>
                </a:solidFill>
                <a:latin typeface="Dotum"/>
                <a:cs typeface="Dotum"/>
              </a:rPr>
              <a:t>효율적입니다</a:t>
            </a:r>
            <a:r>
              <a:rPr sz="1050" spc="-16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Cloud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Billing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35" dirty="0">
                <a:solidFill>
                  <a:srgbClr val="333333"/>
                </a:solidFill>
                <a:latin typeface="Liberation Sans"/>
                <a:cs typeface="Liberation Sans"/>
              </a:rPr>
              <a:t>Reports</a:t>
            </a:r>
            <a:r>
              <a:rPr sz="1150" spc="-35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활용하면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일별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/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월별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5" dirty="0">
                <a:solidFill>
                  <a:srgbClr val="333333"/>
                </a:solidFill>
                <a:latin typeface="Dotum"/>
                <a:cs typeface="Dotum"/>
              </a:rPr>
              <a:t>추이를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그래프로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확인할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있어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급증을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조기에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발견할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8549" y="729456"/>
            <a:ext cx="5822950" cy="170815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455"/>
              </a:spcBef>
            </a:pPr>
            <a:r>
              <a:rPr sz="6000" b="1" spc="-425" dirty="0">
                <a:solidFill>
                  <a:srgbClr val="000000"/>
                </a:solidFill>
                <a:latin typeface="Noto Sans JP"/>
                <a:cs typeface="Noto Sans JP"/>
              </a:rPr>
              <a:t>GCP</a:t>
            </a:r>
            <a:r>
              <a:rPr sz="6000" b="1" spc="150" dirty="0">
                <a:solidFill>
                  <a:srgbClr val="000000"/>
                </a:solidFill>
                <a:latin typeface="Noto Sans JP"/>
                <a:cs typeface="Noto Sans JP"/>
              </a:rPr>
              <a:t> </a:t>
            </a:r>
            <a:r>
              <a:rPr sz="6000" b="1" spc="-385" dirty="0">
                <a:solidFill>
                  <a:srgbClr val="000000"/>
                </a:solidFill>
                <a:latin typeface="Noto Sans JP"/>
                <a:cs typeface="Noto Sans JP"/>
              </a:rPr>
              <a:t>IAM</a:t>
            </a:r>
            <a:r>
              <a:rPr sz="6000" b="1" spc="155" dirty="0">
                <a:solidFill>
                  <a:srgbClr val="000000"/>
                </a:solidFill>
                <a:latin typeface="Noto Sans JP"/>
                <a:cs typeface="Noto Sans JP"/>
              </a:rPr>
              <a:t> </a:t>
            </a:r>
            <a:r>
              <a:rPr sz="6100" b="1" spc="-1160" dirty="0">
                <a:solidFill>
                  <a:srgbClr val="000000"/>
                </a:solidFill>
                <a:latin typeface="Malgun Gothic"/>
                <a:cs typeface="Malgun Gothic"/>
              </a:rPr>
              <a:t>및</a:t>
            </a:r>
            <a:r>
              <a:rPr sz="6100" b="1" spc="-630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6100" b="1" spc="-1185" dirty="0" err="1">
                <a:solidFill>
                  <a:srgbClr val="000000"/>
                </a:solidFill>
                <a:latin typeface="Malgun Gothic"/>
                <a:cs typeface="Malgun Gothic"/>
              </a:rPr>
              <a:t>서비</a:t>
            </a:r>
            <a:r>
              <a:rPr sz="6100" b="1" spc="-1185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6100" b="1" spc="-1160" dirty="0">
                <a:solidFill>
                  <a:srgbClr val="000000"/>
                </a:solidFill>
                <a:latin typeface="Malgun Gothic"/>
                <a:cs typeface="Malgun Gothic"/>
              </a:rPr>
              <a:t>스</a:t>
            </a:r>
            <a:r>
              <a:rPr sz="6100" b="1" spc="-635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6100" b="1" spc="-1185" dirty="0">
                <a:solidFill>
                  <a:srgbClr val="000000"/>
                </a:solidFill>
                <a:latin typeface="Malgun Gothic"/>
                <a:cs typeface="Malgun Gothic"/>
              </a:rPr>
              <a:t>계정</a:t>
            </a:r>
            <a:endParaRPr sz="61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8549" y="2559153"/>
            <a:ext cx="5450840" cy="33889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6515" algn="just">
              <a:lnSpc>
                <a:spcPct val="109200"/>
              </a:lnSpc>
              <a:spcBef>
                <a:spcPts val="85"/>
              </a:spcBef>
            </a:pPr>
            <a:r>
              <a:rPr sz="1450" spc="-190" dirty="0">
                <a:solidFill>
                  <a:srgbClr val="333333"/>
                </a:solidFill>
                <a:latin typeface="Noto Sans JP"/>
                <a:cs typeface="Noto Sans JP"/>
              </a:rPr>
              <a:t>GCP</a:t>
            </a:r>
            <a:r>
              <a:rPr sz="1350" spc="-190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b="1" spc="-130" dirty="0">
                <a:solidFill>
                  <a:srgbClr val="4F37A6"/>
                </a:solidFill>
                <a:latin typeface="Noto Sans JP"/>
                <a:cs typeface="Noto Sans JP"/>
              </a:rPr>
              <a:t>Identity</a:t>
            </a:r>
            <a:r>
              <a:rPr sz="1450" b="1" spc="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65" dirty="0">
                <a:solidFill>
                  <a:srgbClr val="4F37A6"/>
                </a:solidFill>
                <a:latin typeface="Noto Sans JP"/>
                <a:cs typeface="Noto Sans JP"/>
              </a:rPr>
              <a:t>and</a:t>
            </a:r>
            <a:r>
              <a:rPr sz="1450" b="1" spc="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60" dirty="0">
                <a:solidFill>
                  <a:srgbClr val="4F37A6"/>
                </a:solidFill>
                <a:latin typeface="Noto Sans JP"/>
                <a:cs typeface="Noto Sans JP"/>
              </a:rPr>
              <a:t>Access</a:t>
            </a:r>
            <a:r>
              <a:rPr sz="1450" b="1" spc="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75" dirty="0">
                <a:solidFill>
                  <a:srgbClr val="4F37A6"/>
                </a:solidFill>
                <a:latin typeface="Noto Sans JP"/>
                <a:cs typeface="Noto Sans JP"/>
              </a:rPr>
              <a:t>Management</a:t>
            </a:r>
            <a:r>
              <a:rPr sz="1450" b="1" spc="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450" b="1" spc="-155" dirty="0">
                <a:solidFill>
                  <a:srgbClr val="4F37A6"/>
                </a:solidFill>
                <a:latin typeface="Noto Sans JP"/>
                <a:cs typeface="Noto Sans JP"/>
              </a:rPr>
              <a:t>(IAM)</a:t>
            </a:r>
            <a:r>
              <a:rPr sz="1350" spc="-155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스타트업이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리소스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에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대한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접근을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세밀하게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제어할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있도록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합니다</a:t>
            </a:r>
            <a:r>
              <a:rPr sz="1450" spc="-21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450" spc="1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기본적으로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세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주요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5" dirty="0">
                <a:solidFill>
                  <a:srgbClr val="333333"/>
                </a:solidFill>
                <a:latin typeface="Dotum"/>
                <a:cs typeface="Dotum"/>
              </a:rPr>
              <a:t>역할</a:t>
            </a:r>
            <a:r>
              <a:rPr sz="1450" spc="-225" dirty="0">
                <a:solidFill>
                  <a:srgbClr val="333333"/>
                </a:solidFill>
                <a:latin typeface="Noto Sans JP"/>
                <a:cs typeface="Noto Sans JP"/>
              </a:rPr>
              <a:t>(</a:t>
            </a:r>
            <a:r>
              <a:rPr sz="1350" spc="-225" dirty="0">
                <a:solidFill>
                  <a:srgbClr val="333333"/>
                </a:solidFill>
                <a:latin typeface="Dotum"/>
                <a:cs typeface="Dotum"/>
              </a:rPr>
              <a:t>소유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65" dirty="0">
                <a:solidFill>
                  <a:srgbClr val="333333"/>
                </a:solidFill>
                <a:latin typeface="Dotum"/>
                <a:cs typeface="Dotum"/>
              </a:rPr>
              <a:t>자</a:t>
            </a:r>
            <a:r>
              <a:rPr sz="1450" spc="-165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450" spc="1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편집자</a:t>
            </a:r>
            <a:r>
              <a:rPr sz="1450" spc="-215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450" spc="1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뷰어</a:t>
            </a:r>
            <a:r>
              <a:rPr sz="1450" spc="-215" dirty="0">
                <a:solidFill>
                  <a:srgbClr val="333333"/>
                </a:solidFill>
                <a:latin typeface="Noto Sans JP"/>
                <a:cs typeface="Noto Sans JP"/>
              </a:rPr>
              <a:t>)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함께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수백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개의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정의된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역할을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제공하여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최소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원칙을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현할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450" spc="-22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45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200">
              <a:latin typeface="Noto Sans JP"/>
              <a:cs typeface="Noto Sans JP"/>
            </a:endParaRPr>
          </a:p>
          <a:p>
            <a:pPr marL="12700" marR="54610" algn="just">
              <a:lnSpc>
                <a:spcPct val="110600"/>
              </a:lnSpc>
            </a:pP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서비스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계정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사용자가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아닌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애플리케이션과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워크로드를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특별한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계정으로</a:t>
            </a:r>
            <a:r>
              <a:rPr sz="1450" spc="-22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450" spc="1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트업의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자동화된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프로세스와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배포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파이프라인에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35" dirty="0">
                <a:solidFill>
                  <a:srgbClr val="333333"/>
                </a:solidFill>
                <a:latin typeface="Dotum"/>
                <a:cs typeface="Dotum"/>
              </a:rPr>
              <a:t>필수적입니다</a:t>
            </a:r>
            <a:r>
              <a:rPr sz="1450" spc="-23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450" spc="1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계정에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필요한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b="1" spc="-180" dirty="0">
                <a:solidFill>
                  <a:srgbClr val="4F37A6"/>
                </a:solidFill>
                <a:latin typeface="Noto Sans JP"/>
                <a:cs typeface="Noto Sans JP"/>
              </a:rPr>
              <a:t>JSON</a:t>
            </a:r>
            <a:r>
              <a:rPr sz="1450" b="1" spc="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키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파일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최고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수준의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보안으로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관리해야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95" dirty="0">
                <a:solidFill>
                  <a:srgbClr val="333333"/>
                </a:solidFill>
                <a:latin typeface="Dotum"/>
                <a:cs typeface="Dotum"/>
              </a:rPr>
              <a:t>하며</a:t>
            </a:r>
            <a:r>
              <a:rPr sz="1450" spc="-195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450" spc="1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가능한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경우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spc="-190" dirty="0">
                <a:solidFill>
                  <a:srgbClr val="333333"/>
                </a:solidFill>
                <a:latin typeface="Noto Sans JP"/>
                <a:cs typeface="Noto Sans JP"/>
              </a:rPr>
              <a:t>GCP</a:t>
            </a:r>
            <a:r>
              <a:rPr sz="1350" spc="-190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키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없는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증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방식을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활용하는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것이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좋습니다</a:t>
            </a:r>
            <a:r>
              <a:rPr sz="1450" spc="-22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45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200">
              <a:latin typeface="Noto Sans JP"/>
              <a:cs typeface="Noto Sans JP"/>
            </a:endParaRPr>
          </a:p>
          <a:p>
            <a:pPr marL="12700" marR="5080" algn="just">
              <a:lnSpc>
                <a:spcPct val="112100"/>
              </a:lnSpc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성장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단계에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따라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구성원의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역할을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명확히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구분하고</a:t>
            </a:r>
            <a:r>
              <a:rPr sz="1450" spc="-22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450" spc="1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필요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이상의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권한을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부여하지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않는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최소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권한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원칙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적용해야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합니다</a:t>
            </a:r>
            <a:r>
              <a:rPr sz="1450" spc="-21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450" spc="1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또한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spc="-140" dirty="0">
                <a:solidFill>
                  <a:srgbClr val="333333"/>
                </a:solidFill>
                <a:latin typeface="Noto Sans JP"/>
                <a:cs typeface="Noto Sans JP"/>
              </a:rPr>
              <a:t>Cloud</a:t>
            </a:r>
            <a:r>
              <a:rPr sz="1450" spc="1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spc="-130" dirty="0">
                <a:solidFill>
                  <a:srgbClr val="333333"/>
                </a:solidFill>
                <a:latin typeface="Noto Sans JP"/>
                <a:cs typeface="Noto Sans JP"/>
              </a:rPr>
              <a:t>Audit</a:t>
            </a:r>
            <a:r>
              <a:rPr sz="1450" spc="1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spc="-170" dirty="0">
                <a:solidFill>
                  <a:srgbClr val="333333"/>
                </a:solidFill>
                <a:latin typeface="Noto Sans JP"/>
                <a:cs typeface="Noto Sans JP"/>
              </a:rPr>
              <a:t>Logs</a:t>
            </a:r>
            <a:r>
              <a:rPr sz="1350" spc="-17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활성화하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여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누가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언제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어떤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작업을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수행했는지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추적하는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것이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9" dirty="0">
                <a:solidFill>
                  <a:srgbClr val="333333"/>
                </a:solidFill>
                <a:latin typeface="Dotum"/>
                <a:cs typeface="Dotum"/>
              </a:rPr>
              <a:t>중요합니다</a:t>
            </a:r>
            <a:r>
              <a:rPr sz="1450" spc="-229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450">
              <a:latin typeface="Noto Sans JP"/>
              <a:cs typeface="Noto Sans JP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8549" y="6416516"/>
            <a:ext cx="427418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i="1" spc="-180" dirty="0">
                <a:solidFill>
                  <a:srgbClr val="545454"/>
                </a:solidFill>
                <a:latin typeface="Calibri"/>
                <a:cs typeface="Calibri"/>
              </a:rPr>
              <a:t>"</a:t>
            </a:r>
            <a:r>
              <a:rPr sz="1200" spc="-180" dirty="0">
                <a:solidFill>
                  <a:srgbClr val="545454"/>
                </a:solidFill>
                <a:latin typeface="Dotum"/>
                <a:cs typeface="Dotum"/>
              </a:rPr>
              <a:t>적절한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50" i="1" spc="-35" dirty="0">
                <a:solidFill>
                  <a:srgbClr val="545454"/>
                </a:solidFill>
                <a:latin typeface="Calibri"/>
                <a:cs typeface="Calibri"/>
              </a:rPr>
              <a:t>IAM</a:t>
            </a:r>
            <a:r>
              <a:rPr sz="1150" i="1" spc="1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설정은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스타트업의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보안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기반이자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효율적인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협업의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135" dirty="0">
                <a:solidFill>
                  <a:srgbClr val="545454"/>
                </a:solidFill>
                <a:latin typeface="Dotum"/>
                <a:cs typeface="Dotum"/>
              </a:rPr>
              <a:t>핵심입니다</a:t>
            </a:r>
            <a:r>
              <a:rPr sz="1150" i="1" spc="-135" dirty="0">
                <a:solidFill>
                  <a:srgbClr val="545454"/>
                </a:solidFill>
                <a:latin typeface="Calibri"/>
                <a:cs typeface="Calibri"/>
              </a:rPr>
              <a:t>."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0999" y="4342606"/>
            <a:ext cx="5429250" cy="0"/>
          </a:xfrm>
          <a:custGeom>
            <a:avLst/>
            <a:gdLst/>
            <a:ahLst/>
            <a:cxnLst/>
            <a:rect l="l" t="t" r="r" b="b"/>
            <a:pathLst>
              <a:path w="5429250">
                <a:moveTo>
                  <a:pt x="0" y="0"/>
                </a:moveTo>
                <a:lnTo>
                  <a:pt x="5429249" y="0"/>
                </a:lnTo>
              </a:path>
            </a:pathLst>
          </a:custGeom>
          <a:ln w="9524">
            <a:solidFill>
              <a:srgbClr val="4F37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380999" y="5180806"/>
            <a:ext cx="5429250" cy="857250"/>
            <a:chOff x="380999" y="6219825"/>
            <a:chExt cx="5429250" cy="857250"/>
          </a:xfrm>
        </p:grpSpPr>
        <p:sp>
          <p:nvSpPr>
            <p:cNvPr id="19" name="object 19"/>
            <p:cNvSpPr/>
            <p:nvPr/>
          </p:nvSpPr>
          <p:spPr>
            <a:xfrm>
              <a:off x="380999" y="6219825"/>
              <a:ext cx="5429250" cy="857250"/>
            </a:xfrm>
            <a:custGeom>
              <a:avLst/>
              <a:gdLst/>
              <a:ahLst/>
              <a:cxnLst/>
              <a:rect l="l" t="t" r="r" b="b"/>
              <a:pathLst>
                <a:path w="5429250" h="857250">
                  <a:moveTo>
                    <a:pt x="5340253" y="857248"/>
                  </a:moveTo>
                  <a:lnTo>
                    <a:pt x="88995" y="857248"/>
                  </a:lnTo>
                  <a:lnTo>
                    <a:pt x="82801" y="856638"/>
                  </a:lnTo>
                  <a:lnTo>
                    <a:pt x="37131" y="837721"/>
                  </a:lnTo>
                  <a:lnTo>
                    <a:pt x="9643" y="804227"/>
                  </a:lnTo>
                  <a:lnTo>
                    <a:pt x="0" y="768253"/>
                  </a:lnTo>
                  <a:lnTo>
                    <a:pt x="0" y="76199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6"/>
                  </a:lnTo>
                  <a:lnTo>
                    <a:pt x="88995" y="0"/>
                  </a:lnTo>
                  <a:lnTo>
                    <a:pt x="5340253" y="0"/>
                  </a:lnTo>
                  <a:lnTo>
                    <a:pt x="5381717" y="12576"/>
                  </a:lnTo>
                  <a:lnTo>
                    <a:pt x="5416671" y="47531"/>
                  </a:lnTo>
                  <a:lnTo>
                    <a:pt x="5429249" y="88995"/>
                  </a:lnTo>
                  <a:lnTo>
                    <a:pt x="5429249" y="768253"/>
                  </a:lnTo>
                  <a:lnTo>
                    <a:pt x="5416671" y="809716"/>
                  </a:lnTo>
                  <a:lnTo>
                    <a:pt x="5381717" y="844671"/>
                  </a:lnTo>
                  <a:lnTo>
                    <a:pt x="5346447" y="856638"/>
                  </a:lnTo>
                  <a:lnTo>
                    <a:pt x="5340253" y="857248"/>
                  </a:lnTo>
                  <a:close/>
                </a:path>
              </a:pathLst>
            </a:custGeom>
            <a:solidFill>
              <a:srgbClr val="DDD8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874" y="6553199"/>
              <a:ext cx="228600" cy="2286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380999" y="6180930"/>
            <a:ext cx="5429250" cy="561975"/>
            <a:chOff x="380999" y="7219949"/>
            <a:chExt cx="5429250" cy="561975"/>
          </a:xfrm>
        </p:grpSpPr>
        <p:sp>
          <p:nvSpPr>
            <p:cNvPr id="22" name="object 22"/>
            <p:cNvSpPr/>
            <p:nvPr/>
          </p:nvSpPr>
          <p:spPr>
            <a:xfrm>
              <a:off x="380999" y="7219949"/>
              <a:ext cx="5429250" cy="561975"/>
            </a:xfrm>
            <a:custGeom>
              <a:avLst/>
              <a:gdLst/>
              <a:ahLst/>
              <a:cxnLst/>
              <a:rect l="l" t="t" r="r" b="b"/>
              <a:pathLst>
                <a:path w="5429250" h="561975">
                  <a:moveTo>
                    <a:pt x="5429249" y="561974"/>
                  </a:moveTo>
                  <a:lnTo>
                    <a:pt x="0" y="561974"/>
                  </a:lnTo>
                  <a:lnTo>
                    <a:pt x="0" y="0"/>
                  </a:lnTo>
                  <a:lnTo>
                    <a:pt x="5429249" y="0"/>
                  </a:lnTo>
                  <a:lnTo>
                    <a:pt x="5429249" y="561974"/>
                  </a:lnTo>
                  <a:close/>
                </a:path>
              </a:pathLst>
            </a:custGeom>
            <a:solidFill>
              <a:srgbClr val="FFC7C7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0999" y="7219949"/>
              <a:ext cx="38100" cy="561975"/>
            </a:xfrm>
            <a:custGeom>
              <a:avLst/>
              <a:gdLst/>
              <a:ahLst/>
              <a:cxnLst/>
              <a:rect l="l" t="t" r="r" b="b"/>
              <a:pathLst>
                <a:path w="38100" h="561975">
                  <a:moveTo>
                    <a:pt x="38099" y="561974"/>
                  </a:moveTo>
                  <a:lnTo>
                    <a:pt x="0" y="5619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61974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8299" y="576494"/>
            <a:ext cx="206121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-100" dirty="0">
                <a:solidFill>
                  <a:srgbClr val="4F37A6"/>
                </a:solidFill>
                <a:latin typeface="Noto Sans JP"/>
                <a:cs typeface="Noto Sans JP"/>
              </a:rPr>
              <a:t>GCP</a:t>
            </a:r>
            <a:r>
              <a:rPr sz="1550" b="1" spc="2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550" b="1" spc="-90" dirty="0">
                <a:solidFill>
                  <a:srgbClr val="4F37A6"/>
                </a:solidFill>
                <a:latin typeface="Noto Sans JP"/>
                <a:cs typeface="Noto Sans JP"/>
              </a:rPr>
              <a:t>IAM</a:t>
            </a:r>
            <a:r>
              <a:rPr sz="1550" b="1" spc="3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550" b="1" spc="-270" dirty="0">
                <a:solidFill>
                  <a:srgbClr val="4F37A6"/>
                </a:solidFill>
                <a:latin typeface="Malgun Gothic"/>
                <a:cs typeface="Malgun Gothic"/>
              </a:rPr>
              <a:t>역할</a:t>
            </a:r>
            <a:r>
              <a:rPr sz="1550" b="1" spc="-15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50" b="1" spc="-270" dirty="0">
                <a:solidFill>
                  <a:srgbClr val="4F37A6"/>
                </a:solidFill>
                <a:latin typeface="Malgun Gothic"/>
                <a:cs typeface="Malgun Gothic"/>
              </a:rPr>
              <a:t>기반</a:t>
            </a:r>
            <a:r>
              <a:rPr sz="1550" b="1" spc="-15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50" b="1" spc="-295" dirty="0">
                <a:solidFill>
                  <a:srgbClr val="4F37A6"/>
                </a:solidFill>
                <a:latin typeface="Malgun Gothic"/>
                <a:cs typeface="Malgun Gothic"/>
              </a:rPr>
              <a:t>사용자</a:t>
            </a:r>
            <a:endParaRPr sz="1550">
              <a:latin typeface="Malgun Gothic"/>
              <a:cs typeface="Malgun Gothic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95BBB3C-0893-2335-5401-C3D0268F0F21}"/>
              </a:ext>
            </a:extLst>
          </p:cNvPr>
          <p:cNvGrpSpPr/>
          <p:nvPr/>
        </p:nvGrpSpPr>
        <p:grpSpPr>
          <a:xfrm>
            <a:off x="380999" y="1028699"/>
            <a:ext cx="5429250" cy="3237707"/>
            <a:chOff x="380999" y="1028699"/>
            <a:chExt cx="5429250" cy="3743325"/>
          </a:xfrm>
        </p:grpSpPr>
        <p:grpSp>
          <p:nvGrpSpPr>
            <p:cNvPr id="5" name="object 5"/>
            <p:cNvGrpSpPr/>
            <p:nvPr/>
          </p:nvGrpSpPr>
          <p:grpSpPr>
            <a:xfrm>
              <a:off x="380999" y="1028699"/>
              <a:ext cx="5429250" cy="1152525"/>
              <a:chOff x="380999" y="1028699"/>
              <a:chExt cx="5429250" cy="1152525"/>
            </a:xfrm>
          </p:grpSpPr>
          <p:sp>
            <p:nvSpPr>
              <p:cNvPr id="6" name="object 6"/>
              <p:cNvSpPr/>
              <p:nvPr/>
            </p:nvSpPr>
            <p:spPr>
              <a:xfrm>
                <a:off x="404812" y="1028699"/>
                <a:ext cx="5405755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5405755" h="1152525">
                    <a:moveTo>
                      <a:pt x="5316441" y="1152524"/>
                    </a:moveTo>
                    <a:lnTo>
                      <a:pt x="66746" y="1152524"/>
                    </a:lnTo>
                    <a:lnTo>
                      <a:pt x="62101" y="1151914"/>
                    </a:lnTo>
                    <a:lnTo>
                      <a:pt x="27848" y="1132997"/>
                    </a:lnTo>
                    <a:lnTo>
                      <a:pt x="7232" y="1099503"/>
                    </a:lnTo>
                    <a:lnTo>
                      <a:pt x="0" y="1063529"/>
                    </a:lnTo>
                    <a:lnTo>
                      <a:pt x="0" y="1057274"/>
                    </a:lnTo>
                    <a:lnTo>
                      <a:pt x="0" y="88995"/>
                    </a:lnTo>
                    <a:lnTo>
                      <a:pt x="9433" y="47531"/>
                    </a:lnTo>
                    <a:lnTo>
                      <a:pt x="35649" y="12577"/>
                    </a:lnTo>
                    <a:lnTo>
                      <a:pt x="66746" y="0"/>
                    </a:lnTo>
                    <a:lnTo>
                      <a:pt x="5316441" y="0"/>
                    </a:lnTo>
                    <a:lnTo>
                      <a:pt x="5357905" y="12577"/>
                    </a:lnTo>
                    <a:lnTo>
                      <a:pt x="5392858" y="47531"/>
                    </a:lnTo>
                    <a:lnTo>
                      <a:pt x="5405437" y="88995"/>
                    </a:lnTo>
                    <a:lnTo>
                      <a:pt x="5405437" y="1063529"/>
                    </a:lnTo>
                    <a:lnTo>
                      <a:pt x="5392858" y="1104992"/>
                    </a:lnTo>
                    <a:lnTo>
                      <a:pt x="5357905" y="1139946"/>
                    </a:lnTo>
                    <a:lnTo>
                      <a:pt x="5322635" y="1151914"/>
                    </a:lnTo>
                    <a:lnTo>
                      <a:pt x="5316441" y="1152524"/>
                    </a:lnTo>
                    <a:close/>
                  </a:path>
                </a:pathLst>
              </a:custGeom>
              <a:solidFill>
                <a:srgbClr val="DDD8F6">
                  <a:alpha val="30198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380999" y="1029047"/>
                <a:ext cx="88265" cy="1151890"/>
              </a:xfrm>
              <a:custGeom>
                <a:avLst/>
                <a:gdLst/>
                <a:ahLst/>
                <a:cxnLst/>
                <a:rect l="l" t="t" r="r" b="b"/>
                <a:pathLst>
                  <a:path w="88265" h="1151889">
                    <a:moveTo>
                      <a:pt x="88061" y="1151830"/>
                    </a:moveTo>
                    <a:lnTo>
                      <a:pt x="50303" y="1140917"/>
                    </a:lnTo>
                    <a:lnTo>
                      <a:pt x="16037" y="1109855"/>
                    </a:lnTo>
                    <a:lnTo>
                      <a:pt x="453" y="1066310"/>
                    </a:lnTo>
                    <a:lnTo>
                      <a:pt x="0" y="1056927"/>
                    </a:lnTo>
                    <a:lnTo>
                      <a:pt x="0" y="94902"/>
                    </a:lnTo>
                    <a:lnTo>
                      <a:pt x="11259" y="49956"/>
                    </a:lnTo>
                    <a:lnTo>
                      <a:pt x="42321" y="15690"/>
                    </a:lnTo>
                    <a:lnTo>
                      <a:pt x="85866" y="106"/>
                    </a:lnTo>
                    <a:lnTo>
                      <a:pt x="88061" y="0"/>
                    </a:lnTo>
                    <a:lnTo>
                      <a:pt x="82859" y="2069"/>
                    </a:lnTo>
                    <a:lnTo>
                      <a:pt x="77024" y="6903"/>
                    </a:lnTo>
                    <a:lnTo>
                      <a:pt x="55643" y="41974"/>
                    </a:lnTo>
                    <a:lnTo>
                      <a:pt x="47851" y="85519"/>
                    </a:lnTo>
                    <a:lnTo>
                      <a:pt x="47625" y="94902"/>
                    </a:lnTo>
                    <a:lnTo>
                      <a:pt x="47625" y="1056927"/>
                    </a:lnTo>
                    <a:lnTo>
                      <a:pt x="53254" y="1101873"/>
                    </a:lnTo>
                    <a:lnTo>
                      <a:pt x="72776" y="1140917"/>
                    </a:lnTo>
                    <a:lnTo>
                      <a:pt x="82859" y="1149760"/>
                    </a:lnTo>
                    <a:lnTo>
                      <a:pt x="88061" y="1151830"/>
                    </a:lnTo>
                    <a:close/>
                  </a:path>
                </a:pathLst>
              </a:custGeom>
              <a:solidFill>
                <a:srgbClr val="4F37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600062" y="1552586"/>
                <a:ext cx="4762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428625">
                    <a:moveTo>
                      <a:pt x="47625" y="401650"/>
                    </a:moveTo>
                    <a:lnTo>
                      <a:pt x="26974" y="381000"/>
                    </a:lnTo>
                    <a:lnTo>
                      <a:pt x="20662" y="381000"/>
                    </a:lnTo>
                    <a:lnTo>
                      <a:pt x="0" y="401650"/>
                    </a:lnTo>
                    <a:lnTo>
                      <a:pt x="0" y="407962"/>
                    </a:lnTo>
                    <a:lnTo>
                      <a:pt x="20662" y="428625"/>
                    </a:lnTo>
                    <a:lnTo>
                      <a:pt x="26974" y="428625"/>
                    </a:lnTo>
                    <a:lnTo>
                      <a:pt x="47625" y="407962"/>
                    </a:lnTo>
                    <a:lnTo>
                      <a:pt x="47625" y="404812"/>
                    </a:lnTo>
                    <a:lnTo>
                      <a:pt x="47625" y="401650"/>
                    </a:lnTo>
                    <a:close/>
                  </a:path>
                  <a:path w="47625" h="428625">
                    <a:moveTo>
                      <a:pt x="47625" y="211150"/>
                    </a:moveTo>
                    <a:lnTo>
                      <a:pt x="26974" y="190500"/>
                    </a:lnTo>
                    <a:lnTo>
                      <a:pt x="20662" y="190500"/>
                    </a:lnTo>
                    <a:lnTo>
                      <a:pt x="0" y="211150"/>
                    </a:lnTo>
                    <a:lnTo>
                      <a:pt x="0" y="217462"/>
                    </a:lnTo>
                    <a:lnTo>
                      <a:pt x="20662" y="238125"/>
                    </a:lnTo>
                    <a:lnTo>
                      <a:pt x="26974" y="238125"/>
                    </a:lnTo>
                    <a:lnTo>
                      <a:pt x="47625" y="217462"/>
                    </a:lnTo>
                    <a:lnTo>
                      <a:pt x="47625" y="214312"/>
                    </a:lnTo>
                    <a:lnTo>
                      <a:pt x="47625" y="211150"/>
                    </a:lnTo>
                    <a:close/>
                  </a:path>
                  <a:path w="47625" h="428625">
                    <a:moveTo>
                      <a:pt x="47625" y="20650"/>
                    </a:moveTo>
                    <a:lnTo>
                      <a:pt x="26974" y="0"/>
                    </a:lnTo>
                    <a:lnTo>
                      <a:pt x="20662" y="0"/>
                    </a:lnTo>
                    <a:lnTo>
                      <a:pt x="0" y="20650"/>
                    </a:lnTo>
                    <a:lnTo>
                      <a:pt x="0" y="26962"/>
                    </a:lnTo>
                    <a:lnTo>
                      <a:pt x="20662" y="47625"/>
                    </a:lnTo>
                    <a:lnTo>
                      <a:pt x="26974" y="47625"/>
                    </a:lnTo>
                    <a:lnTo>
                      <a:pt x="47625" y="26962"/>
                    </a:lnTo>
                    <a:lnTo>
                      <a:pt x="47625" y="23812"/>
                    </a:lnTo>
                    <a:lnTo>
                      <a:pt x="47625" y="20650"/>
                    </a:lnTo>
                    <a:close/>
                  </a:path>
                </a:pathLst>
              </a:custGeom>
              <a:solidFill>
                <a:srgbClr val="33333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" name="object 9"/>
            <p:cNvGrpSpPr/>
            <p:nvPr/>
          </p:nvGrpSpPr>
          <p:grpSpPr>
            <a:xfrm>
              <a:off x="380999" y="2324099"/>
              <a:ext cx="5429250" cy="1152525"/>
              <a:chOff x="380999" y="2324099"/>
              <a:chExt cx="5429250" cy="1152525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404812" y="2324099"/>
                <a:ext cx="5405755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5405755" h="1152525">
                    <a:moveTo>
                      <a:pt x="5316441" y="1152524"/>
                    </a:moveTo>
                    <a:lnTo>
                      <a:pt x="66746" y="1152524"/>
                    </a:lnTo>
                    <a:lnTo>
                      <a:pt x="62101" y="1151914"/>
                    </a:lnTo>
                    <a:lnTo>
                      <a:pt x="27848" y="1132997"/>
                    </a:lnTo>
                    <a:lnTo>
                      <a:pt x="7232" y="1099503"/>
                    </a:lnTo>
                    <a:lnTo>
                      <a:pt x="0" y="1063528"/>
                    </a:lnTo>
                    <a:lnTo>
                      <a:pt x="0" y="1057274"/>
                    </a:lnTo>
                    <a:lnTo>
                      <a:pt x="0" y="88995"/>
                    </a:lnTo>
                    <a:lnTo>
                      <a:pt x="9433" y="47531"/>
                    </a:lnTo>
                    <a:lnTo>
                      <a:pt x="35649" y="12577"/>
                    </a:lnTo>
                    <a:lnTo>
                      <a:pt x="66746" y="0"/>
                    </a:lnTo>
                    <a:lnTo>
                      <a:pt x="5316441" y="0"/>
                    </a:lnTo>
                    <a:lnTo>
                      <a:pt x="5357905" y="12577"/>
                    </a:lnTo>
                    <a:lnTo>
                      <a:pt x="5392858" y="47531"/>
                    </a:lnTo>
                    <a:lnTo>
                      <a:pt x="5405437" y="88995"/>
                    </a:lnTo>
                    <a:lnTo>
                      <a:pt x="5405437" y="1063528"/>
                    </a:lnTo>
                    <a:lnTo>
                      <a:pt x="5392858" y="1104992"/>
                    </a:lnTo>
                    <a:lnTo>
                      <a:pt x="5357905" y="1139946"/>
                    </a:lnTo>
                    <a:lnTo>
                      <a:pt x="5322635" y="1151914"/>
                    </a:lnTo>
                    <a:lnTo>
                      <a:pt x="5316441" y="1152524"/>
                    </a:lnTo>
                    <a:close/>
                  </a:path>
                </a:pathLst>
              </a:custGeom>
              <a:solidFill>
                <a:srgbClr val="DDD8F6">
                  <a:alpha val="30198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80999" y="2324447"/>
                <a:ext cx="88265" cy="1151890"/>
              </a:xfrm>
              <a:custGeom>
                <a:avLst/>
                <a:gdLst/>
                <a:ahLst/>
                <a:cxnLst/>
                <a:rect l="l" t="t" r="r" b="b"/>
                <a:pathLst>
                  <a:path w="88265" h="1151889">
                    <a:moveTo>
                      <a:pt x="88061" y="1151830"/>
                    </a:moveTo>
                    <a:lnTo>
                      <a:pt x="50303" y="1140917"/>
                    </a:lnTo>
                    <a:lnTo>
                      <a:pt x="16037" y="1109855"/>
                    </a:lnTo>
                    <a:lnTo>
                      <a:pt x="453" y="1066310"/>
                    </a:lnTo>
                    <a:lnTo>
                      <a:pt x="0" y="1056927"/>
                    </a:lnTo>
                    <a:lnTo>
                      <a:pt x="0" y="94902"/>
                    </a:lnTo>
                    <a:lnTo>
                      <a:pt x="11259" y="49956"/>
                    </a:lnTo>
                    <a:lnTo>
                      <a:pt x="42321" y="15690"/>
                    </a:lnTo>
                    <a:lnTo>
                      <a:pt x="85866" y="106"/>
                    </a:lnTo>
                    <a:lnTo>
                      <a:pt x="88061" y="0"/>
                    </a:lnTo>
                    <a:lnTo>
                      <a:pt x="82859" y="2069"/>
                    </a:lnTo>
                    <a:lnTo>
                      <a:pt x="77024" y="6903"/>
                    </a:lnTo>
                    <a:lnTo>
                      <a:pt x="55643" y="41974"/>
                    </a:lnTo>
                    <a:lnTo>
                      <a:pt x="47851" y="85519"/>
                    </a:lnTo>
                    <a:lnTo>
                      <a:pt x="47625" y="94902"/>
                    </a:lnTo>
                    <a:lnTo>
                      <a:pt x="47625" y="1056927"/>
                    </a:lnTo>
                    <a:lnTo>
                      <a:pt x="53254" y="1101873"/>
                    </a:lnTo>
                    <a:lnTo>
                      <a:pt x="72776" y="1140917"/>
                    </a:lnTo>
                    <a:lnTo>
                      <a:pt x="82859" y="1149760"/>
                    </a:lnTo>
                    <a:lnTo>
                      <a:pt x="88061" y="1151830"/>
                    </a:lnTo>
                    <a:close/>
                  </a:path>
                </a:pathLst>
              </a:custGeom>
              <a:solidFill>
                <a:srgbClr val="4F37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600062" y="2847986"/>
                <a:ext cx="4762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428625">
                    <a:moveTo>
                      <a:pt x="47625" y="401650"/>
                    </a:moveTo>
                    <a:lnTo>
                      <a:pt x="26974" y="381000"/>
                    </a:lnTo>
                    <a:lnTo>
                      <a:pt x="20662" y="381000"/>
                    </a:lnTo>
                    <a:lnTo>
                      <a:pt x="0" y="401650"/>
                    </a:lnTo>
                    <a:lnTo>
                      <a:pt x="0" y="407962"/>
                    </a:lnTo>
                    <a:lnTo>
                      <a:pt x="20662" y="428612"/>
                    </a:lnTo>
                    <a:lnTo>
                      <a:pt x="26974" y="428612"/>
                    </a:lnTo>
                    <a:lnTo>
                      <a:pt x="47625" y="407962"/>
                    </a:lnTo>
                    <a:lnTo>
                      <a:pt x="47625" y="404812"/>
                    </a:lnTo>
                    <a:lnTo>
                      <a:pt x="47625" y="401650"/>
                    </a:lnTo>
                    <a:close/>
                  </a:path>
                  <a:path w="47625" h="428625">
                    <a:moveTo>
                      <a:pt x="47625" y="211150"/>
                    </a:moveTo>
                    <a:lnTo>
                      <a:pt x="26974" y="190500"/>
                    </a:lnTo>
                    <a:lnTo>
                      <a:pt x="20662" y="190500"/>
                    </a:lnTo>
                    <a:lnTo>
                      <a:pt x="0" y="211150"/>
                    </a:lnTo>
                    <a:lnTo>
                      <a:pt x="0" y="217462"/>
                    </a:lnTo>
                    <a:lnTo>
                      <a:pt x="20662" y="238112"/>
                    </a:lnTo>
                    <a:lnTo>
                      <a:pt x="26974" y="238112"/>
                    </a:lnTo>
                    <a:lnTo>
                      <a:pt x="47625" y="217462"/>
                    </a:lnTo>
                    <a:lnTo>
                      <a:pt x="47625" y="214312"/>
                    </a:lnTo>
                    <a:lnTo>
                      <a:pt x="47625" y="211150"/>
                    </a:lnTo>
                    <a:close/>
                  </a:path>
                  <a:path w="47625" h="428625">
                    <a:moveTo>
                      <a:pt x="47625" y="20650"/>
                    </a:moveTo>
                    <a:lnTo>
                      <a:pt x="26974" y="0"/>
                    </a:lnTo>
                    <a:lnTo>
                      <a:pt x="20662" y="0"/>
                    </a:lnTo>
                    <a:lnTo>
                      <a:pt x="0" y="20650"/>
                    </a:lnTo>
                    <a:lnTo>
                      <a:pt x="0" y="26962"/>
                    </a:lnTo>
                    <a:lnTo>
                      <a:pt x="20662" y="47612"/>
                    </a:lnTo>
                    <a:lnTo>
                      <a:pt x="26974" y="47612"/>
                    </a:lnTo>
                    <a:lnTo>
                      <a:pt x="47625" y="26962"/>
                    </a:lnTo>
                    <a:lnTo>
                      <a:pt x="47625" y="23812"/>
                    </a:lnTo>
                    <a:lnTo>
                      <a:pt x="47625" y="20650"/>
                    </a:lnTo>
                    <a:close/>
                  </a:path>
                </a:pathLst>
              </a:custGeom>
              <a:solidFill>
                <a:srgbClr val="33333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3" name="object 13"/>
            <p:cNvGrpSpPr/>
            <p:nvPr/>
          </p:nvGrpSpPr>
          <p:grpSpPr>
            <a:xfrm>
              <a:off x="380999" y="3619499"/>
              <a:ext cx="5429250" cy="1152525"/>
              <a:chOff x="380999" y="3619499"/>
              <a:chExt cx="5429250" cy="1152525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404812" y="3619499"/>
                <a:ext cx="5405755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5405755" h="1152525">
                    <a:moveTo>
                      <a:pt x="5316441" y="1152524"/>
                    </a:moveTo>
                    <a:lnTo>
                      <a:pt x="66746" y="1152524"/>
                    </a:lnTo>
                    <a:lnTo>
                      <a:pt x="62101" y="1151914"/>
                    </a:lnTo>
                    <a:lnTo>
                      <a:pt x="27848" y="1132997"/>
                    </a:lnTo>
                    <a:lnTo>
                      <a:pt x="7232" y="1099503"/>
                    </a:lnTo>
                    <a:lnTo>
                      <a:pt x="0" y="1063528"/>
                    </a:lnTo>
                    <a:lnTo>
                      <a:pt x="0" y="1057274"/>
                    </a:lnTo>
                    <a:lnTo>
                      <a:pt x="0" y="88995"/>
                    </a:lnTo>
                    <a:lnTo>
                      <a:pt x="9433" y="47531"/>
                    </a:lnTo>
                    <a:lnTo>
                      <a:pt x="35649" y="12577"/>
                    </a:lnTo>
                    <a:lnTo>
                      <a:pt x="66746" y="0"/>
                    </a:lnTo>
                    <a:lnTo>
                      <a:pt x="5316441" y="0"/>
                    </a:lnTo>
                    <a:lnTo>
                      <a:pt x="5357905" y="12577"/>
                    </a:lnTo>
                    <a:lnTo>
                      <a:pt x="5392858" y="47531"/>
                    </a:lnTo>
                    <a:lnTo>
                      <a:pt x="5405437" y="88995"/>
                    </a:lnTo>
                    <a:lnTo>
                      <a:pt x="5405437" y="1063528"/>
                    </a:lnTo>
                    <a:lnTo>
                      <a:pt x="5392858" y="1104992"/>
                    </a:lnTo>
                    <a:lnTo>
                      <a:pt x="5357905" y="1139946"/>
                    </a:lnTo>
                    <a:lnTo>
                      <a:pt x="5322635" y="1151914"/>
                    </a:lnTo>
                    <a:lnTo>
                      <a:pt x="5316441" y="1152524"/>
                    </a:lnTo>
                    <a:close/>
                  </a:path>
                </a:pathLst>
              </a:custGeom>
              <a:solidFill>
                <a:srgbClr val="DDD8F6">
                  <a:alpha val="30198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380999" y="3619846"/>
                <a:ext cx="88265" cy="1151890"/>
              </a:xfrm>
              <a:custGeom>
                <a:avLst/>
                <a:gdLst/>
                <a:ahLst/>
                <a:cxnLst/>
                <a:rect l="l" t="t" r="r" b="b"/>
                <a:pathLst>
                  <a:path w="88265" h="1151889">
                    <a:moveTo>
                      <a:pt x="88062" y="1151830"/>
                    </a:moveTo>
                    <a:lnTo>
                      <a:pt x="50304" y="1140917"/>
                    </a:lnTo>
                    <a:lnTo>
                      <a:pt x="16037" y="1109855"/>
                    </a:lnTo>
                    <a:lnTo>
                      <a:pt x="453" y="1066310"/>
                    </a:lnTo>
                    <a:lnTo>
                      <a:pt x="0" y="1056927"/>
                    </a:lnTo>
                    <a:lnTo>
                      <a:pt x="0" y="94902"/>
                    </a:lnTo>
                    <a:lnTo>
                      <a:pt x="11259" y="49956"/>
                    </a:lnTo>
                    <a:lnTo>
                      <a:pt x="42321" y="15690"/>
                    </a:lnTo>
                    <a:lnTo>
                      <a:pt x="85866" y="105"/>
                    </a:lnTo>
                    <a:lnTo>
                      <a:pt x="88061" y="0"/>
                    </a:lnTo>
                    <a:lnTo>
                      <a:pt x="82859" y="2069"/>
                    </a:lnTo>
                    <a:lnTo>
                      <a:pt x="77024" y="6903"/>
                    </a:lnTo>
                    <a:lnTo>
                      <a:pt x="55643" y="41974"/>
                    </a:lnTo>
                    <a:lnTo>
                      <a:pt x="47851" y="85519"/>
                    </a:lnTo>
                    <a:lnTo>
                      <a:pt x="47625" y="94902"/>
                    </a:lnTo>
                    <a:lnTo>
                      <a:pt x="47625" y="1056927"/>
                    </a:lnTo>
                    <a:lnTo>
                      <a:pt x="53254" y="1101873"/>
                    </a:lnTo>
                    <a:lnTo>
                      <a:pt x="72776" y="1140917"/>
                    </a:lnTo>
                    <a:lnTo>
                      <a:pt x="82859" y="1149760"/>
                    </a:lnTo>
                    <a:lnTo>
                      <a:pt x="88062" y="1151830"/>
                    </a:lnTo>
                    <a:close/>
                  </a:path>
                </a:pathLst>
              </a:custGeom>
              <a:solidFill>
                <a:srgbClr val="4F37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600062" y="4143386"/>
                <a:ext cx="4762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428625">
                    <a:moveTo>
                      <a:pt x="47625" y="401650"/>
                    </a:moveTo>
                    <a:lnTo>
                      <a:pt x="26974" y="381000"/>
                    </a:lnTo>
                    <a:lnTo>
                      <a:pt x="20662" y="381000"/>
                    </a:lnTo>
                    <a:lnTo>
                      <a:pt x="0" y="401650"/>
                    </a:lnTo>
                    <a:lnTo>
                      <a:pt x="0" y="407962"/>
                    </a:lnTo>
                    <a:lnTo>
                      <a:pt x="20662" y="428612"/>
                    </a:lnTo>
                    <a:lnTo>
                      <a:pt x="26974" y="428612"/>
                    </a:lnTo>
                    <a:lnTo>
                      <a:pt x="47625" y="407962"/>
                    </a:lnTo>
                    <a:lnTo>
                      <a:pt x="47625" y="404812"/>
                    </a:lnTo>
                    <a:lnTo>
                      <a:pt x="47625" y="401650"/>
                    </a:lnTo>
                    <a:close/>
                  </a:path>
                  <a:path w="47625" h="428625">
                    <a:moveTo>
                      <a:pt x="47625" y="211150"/>
                    </a:moveTo>
                    <a:lnTo>
                      <a:pt x="26974" y="190500"/>
                    </a:lnTo>
                    <a:lnTo>
                      <a:pt x="20662" y="190500"/>
                    </a:lnTo>
                    <a:lnTo>
                      <a:pt x="0" y="211150"/>
                    </a:lnTo>
                    <a:lnTo>
                      <a:pt x="0" y="217462"/>
                    </a:lnTo>
                    <a:lnTo>
                      <a:pt x="20662" y="238112"/>
                    </a:lnTo>
                    <a:lnTo>
                      <a:pt x="26974" y="238112"/>
                    </a:lnTo>
                    <a:lnTo>
                      <a:pt x="47625" y="217462"/>
                    </a:lnTo>
                    <a:lnTo>
                      <a:pt x="47625" y="214312"/>
                    </a:lnTo>
                    <a:lnTo>
                      <a:pt x="47625" y="211150"/>
                    </a:lnTo>
                    <a:close/>
                  </a:path>
                  <a:path w="47625" h="428625">
                    <a:moveTo>
                      <a:pt x="47625" y="20650"/>
                    </a:moveTo>
                    <a:lnTo>
                      <a:pt x="26974" y="0"/>
                    </a:lnTo>
                    <a:lnTo>
                      <a:pt x="20662" y="0"/>
                    </a:lnTo>
                    <a:lnTo>
                      <a:pt x="0" y="20650"/>
                    </a:lnTo>
                    <a:lnTo>
                      <a:pt x="0" y="26962"/>
                    </a:lnTo>
                    <a:lnTo>
                      <a:pt x="20662" y="47612"/>
                    </a:lnTo>
                    <a:lnTo>
                      <a:pt x="26974" y="47612"/>
                    </a:lnTo>
                    <a:lnTo>
                      <a:pt x="47625" y="26962"/>
                    </a:lnTo>
                    <a:lnTo>
                      <a:pt x="47625" y="23812"/>
                    </a:lnTo>
                    <a:lnTo>
                      <a:pt x="47625" y="20650"/>
                    </a:lnTo>
                    <a:close/>
                  </a:path>
                </a:pathLst>
              </a:custGeom>
              <a:solidFill>
                <a:srgbClr val="33333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5" name="object 25"/>
            <p:cNvSpPr txBox="1"/>
            <p:nvPr/>
          </p:nvSpPr>
          <p:spPr>
            <a:xfrm>
              <a:off x="558800" y="1080277"/>
              <a:ext cx="2242820" cy="963294"/>
            </a:xfrm>
            <a:prstGeom prst="rect">
              <a:avLst/>
            </a:prstGeom>
          </p:spPr>
          <p:txBody>
            <a:bodyPr vert="horz" wrap="square" lIns="0" tIns="876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690"/>
                </a:spcBef>
              </a:pPr>
              <a:r>
                <a:rPr sz="1500" b="1" spc="-270" dirty="0">
                  <a:solidFill>
                    <a:srgbClr val="4F37A6"/>
                  </a:solidFill>
                  <a:latin typeface="Malgun Gothic"/>
                  <a:cs typeface="Malgun Gothic"/>
                </a:rPr>
                <a:t>소유자</a:t>
              </a:r>
              <a:r>
                <a:rPr sz="1500" b="1" spc="-150" dirty="0">
                  <a:solidFill>
                    <a:srgbClr val="4F37A6"/>
                  </a:solidFill>
                  <a:latin typeface="Malgun Gothic"/>
                  <a:cs typeface="Malgun Gothic"/>
                </a:rPr>
                <a:t> </a:t>
              </a:r>
              <a:r>
                <a:rPr sz="1600" b="1" spc="-10" dirty="0">
                  <a:solidFill>
                    <a:srgbClr val="4F37A6"/>
                  </a:solidFill>
                  <a:latin typeface="Noto Sans JP"/>
                  <a:cs typeface="Noto Sans JP"/>
                </a:rPr>
                <a:t>(Owner)</a:t>
              </a:r>
              <a:endParaRPr sz="1600">
                <a:latin typeface="Noto Sans JP"/>
                <a:cs typeface="Noto Sans JP"/>
              </a:endParaRPr>
            </a:p>
            <a:p>
              <a:pPr marL="202565" marR="5080">
                <a:lnSpc>
                  <a:spcPct val="108700"/>
                </a:lnSpc>
                <a:spcBef>
                  <a:spcPts val="360"/>
                </a:spcBef>
              </a:pP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모든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리소스에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대한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완전한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제어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204" dirty="0">
                  <a:solidFill>
                    <a:srgbClr val="333333"/>
                  </a:solidFill>
                  <a:latin typeface="Dotum"/>
                  <a:cs typeface="Dotum"/>
                </a:rPr>
                <a:t>권한</a:t>
              </a:r>
              <a:r>
                <a:rPr sz="1150" spc="50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결제</a:t>
              </a:r>
              <a:r>
                <a:rPr sz="1150" spc="-8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관리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및</a:t>
              </a:r>
              <a:r>
                <a:rPr sz="1150" spc="-8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프로젝트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삭제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25" dirty="0">
                  <a:solidFill>
                    <a:srgbClr val="333333"/>
                  </a:solidFill>
                  <a:latin typeface="Dotum"/>
                  <a:cs typeface="Dotum"/>
                </a:rPr>
                <a:t>권한 </a:t>
              </a:r>
              <a:r>
                <a:rPr sz="1150" spc="-45" dirty="0">
                  <a:solidFill>
                    <a:srgbClr val="333333"/>
                  </a:solidFill>
                  <a:latin typeface="Noto Sans JP"/>
                  <a:cs typeface="Noto Sans JP"/>
                </a:rPr>
                <a:t>IAM</a:t>
              </a:r>
              <a:r>
                <a:rPr sz="1150" spc="15" dirty="0">
                  <a:solidFill>
                    <a:srgbClr val="333333"/>
                  </a:solidFill>
                  <a:latin typeface="Noto Sans JP"/>
                  <a:cs typeface="Noto Sans JP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권한</a:t>
              </a:r>
              <a:r>
                <a:rPr sz="1150" spc="-9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할당</a:t>
              </a:r>
              <a:r>
                <a:rPr sz="1150" spc="-9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및</a:t>
              </a:r>
              <a:r>
                <a:rPr sz="1150" spc="-9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25" dirty="0">
                  <a:solidFill>
                    <a:srgbClr val="333333"/>
                  </a:solidFill>
                  <a:latin typeface="Dotum"/>
                  <a:cs typeface="Dotum"/>
                </a:rPr>
                <a:t>변경</a:t>
              </a:r>
              <a:endParaRPr sz="1150">
                <a:latin typeface="Dotum"/>
                <a:cs typeface="Dotum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58800" y="2375677"/>
              <a:ext cx="2120265" cy="963294"/>
            </a:xfrm>
            <a:prstGeom prst="rect">
              <a:avLst/>
            </a:prstGeom>
          </p:spPr>
          <p:txBody>
            <a:bodyPr vert="horz" wrap="square" lIns="0" tIns="876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690"/>
                </a:spcBef>
              </a:pPr>
              <a:r>
                <a:rPr sz="1500" b="1" spc="-270" dirty="0">
                  <a:solidFill>
                    <a:srgbClr val="4F37A6"/>
                  </a:solidFill>
                  <a:latin typeface="Malgun Gothic"/>
                  <a:cs typeface="Malgun Gothic"/>
                </a:rPr>
                <a:t>편집자</a:t>
              </a:r>
              <a:r>
                <a:rPr sz="1500" b="1" spc="-150" dirty="0">
                  <a:solidFill>
                    <a:srgbClr val="4F37A6"/>
                  </a:solidFill>
                  <a:latin typeface="Malgun Gothic"/>
                  <a:cs typeface="Malgun Gothic"/>
                </a:rPr>
                <a:t> </a:t>
              </a:r>
              <a:r>
                <a:rPr sz="1600" b="1" spc="-10" dirty="0">
                  <a:solidFill>
                    <a:srgbClr val="4F37A6"/>
                  </a:solidFill>
                  <a:latin typeface="Noto Sans JP"/>
                  <a:cs typeface="Noto Sans JP"/>
                </a:rPr>
                <a:t>(Editor)</a:t>
              </a:r>
              <a:endParaRPr sz="1600" dirty="0">
                <a:latin typeface="Noto Sans JP"/>
                <a:cs typeface="Noto Sans JP"/>
              </a:endParaRPr>
            </a:p>
            <a:p>
              <a:pPr marL="202565" marR="5080">
                <a:lnSpc>
                  <a:spcPct val="108700"/>
                </a:lnSpc>
                <a:spcBef>
                  <a:spcPts val="360"/>
                </a:spcBef>
              </a:pP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대부분의</a:t>
              </a:r>
              <a:r>
                <a:rPr sz="1150" spc="-8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리소스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생성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및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수정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204" dirty="0">
                  <a:solidFill>
                    <a:srgbClr val="333333"/>
                  </a:solidFill>
                  <a:latin typeface="Dotum"/>
                  <a:cs typeface="Dotum"/>
                </a:rPr>
                <a:t>가능</a:t>
              </a:r>
              <a:r>
                <a:rPr sz="1150" spc="50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애플리케이션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배포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및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관리</a:t>
              </a:r>
              <a:r>
                <a:rPr sz="1150" spc="-7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25" dirty="0">
                  <a:solidFill>
                    <a:srgbClr val="333333"/>
                  </a:solidFill>
                  <a:latin typeface="Dotum"/>
                  <a:cs typeface="Dotum"/>
                </a:rPr>
                <a:t>권한 </a:t>
              </a:r>
              <a:r>
                <a:rPr sz="1150" spc="-45" dirty="0">
                  <a:solidFill>
                    <a:srgbClr val="333333"/>
                  </a:solidFill>
                  <a:latin typeface="Noto Sans JP"/>
                  <a:cs typeface="Noto Sans JP"/>
                </a:rPr>
                <a:t>IAM</a:t>
              </a:r>
              <a:r>
                <a:rPr sz="1150" spc="15" dirty="0">
                  <a:solidFill>
                    <a:srgbClr val="333333"/>
                  </a:solidFill>
                  <a:latin typeface="Noto Sans JP"/>
                  <a:cs typeface="Noto Sans JP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권한</a:t>
              </a:r>
              <a:r>
                <a:rPr sz="1150" spc="-9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변경은</a:t>
              </a:r>
              <a:r>
                <a:rPr sz="1150" spc="-9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25" dirty="0">
                  <a:solidFill>
                    <a:srgbClr val="333333"/>
                  </a:solidFill>
                  <a:latin typeface="Dotum"/>
                  <a:cs typeface="Dotum"/>
                </a:rPr>
                <a:t>불가</a:t>
              </a:r>
              <a:endParaRPr sz="1150" dirty="0">
                <a:latin typeface="Dotum"/>
                <a:cs typeface="Dotum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558800" y="3671077"/>
              <a:ext cx="2210435" cy="963294"/>
            </a:xfrm>
            <a:prstGeom prst="rect">
              <a:avLst/>
            </a:prstGeom>
          </p:spPr>
          <p:txBody>
            <a:bodyPr vert="horz" wrap="square" lIns="0" tIns="876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690"/>
                </a:spcBef>
              </a:pPr>
              <a:r>
                <a:rPr sz="1500" b="1" spc="-270" dirty="0">
                  <a:solidFill>
                    <a:srgbClr val="4F37A6"/>
                  </a:solidFill>
                  <a:latin typeface="Malgun Gothic"/>
                  <a:cs typeface="Malgun Gothic"/>
                </a:rPr>
                <a:t>뷰어</a:t>
              </a:r>
              <a:r>
                <a:rPr sz="1500" b="1" spc="-150" dirty="0">
                  <a:solidFill>
                    <a:srgbClr val="4F37A6"/>
                  </a:solidFill>
                  <a:latin typeface="Malgun Gothic"/>
                  <a:cs typeface="Malgun Gothic"/>
                </a:rPr>
                <a:t> </a:t>
              </a:r>
              <a:r>
                <a:rPr sz="1600" b="1" spc="-20" dirty="0">
                  <a:solidFill>
                    <a:srgbClr val="4F37A6"/>
                  </a:solidFill>
                  <a:latin typeface="Noto Sans JP"/>
                  <a:cs typeface="Noto Sans JP"/>
                </a:rPr>
                <a:t>(Viewer)</a:t>
              </a:r>
              <a:endParaRPr sz="1600">
                <a:latin typeface="Noto Sans JP"/>
                <a:cs typeface="Noto Sans JP"/>
              </a:endParaRPr>
            </a:p>
            <a:p>
              <a:pPr marL="202565" marR="217804">
                <a:lnSpc>
                  <a:spcPct val="108700"/>
                </a:lnSpc>
                <a:spcBef>
                  <a:spcPts val="360"/>
                </a:spcBef>
              </a:pP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리소스</a:t>
              </a:r>
              <a:r>
                <a:rPr sz="1150" spc="-8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상태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및</a:t>
              </a:r>
              <a:r>
                <a:rPr sz="1150" spc="-8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구성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확인만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204" dirty="0">
                  <a:solidFill>
                    <a:srgbClr val="333333"/>
                  </a:solidFill>
                  <a:latin typeface="Dotum"/>
                  <a:cs typeface="Dotum"/>
                </a:rPr>
                <a:t>가능</a:t>
              </a:r>
              <a:r>
                <a:rPr sz="1150" spc="50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데이터</a:t>
              </a:r>
              <a:r>
                <a:rPr sz="1150" spc="-8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읽기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전용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25" dirty="0">
                  <a:solidFill>
                    <a:srgbClr val="333333"/>
                  </a:solidFill>
                  <a:latin typeface="Dotum"/>
                  <a:cs typeface="Dotum"/>
                </a:rPr>
                <a:t>접근</a:t>
              </a:r>
              <a:endParaRPr sz="1150">
                <a:latin typeface="Dotum"/>
                <a:cs typeface="Dotum"/>
              </a:endParaRPr>
            </a:p>
            <a:p>
              <a:pPr marL="202565">
                <a:lnSpc>
                  <a:spcPct val="100000"/>
                </a:lnSpc>
                <a:spcBef>
                  <a:spcPts val="120"/>
                </a:spcBef>
              </a:pP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변경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작업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불가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60" dirty="0">
                  <a:solidFill>
                    <a:srgbClr val="333333"/>
                  </a:solidFill>
                  <a:latin typeface="Noto Sans JP"/>
                  <a:cs typeface="Noto Sans JP"/>
                </a:rPr>
                <a:t>(</a:t>
              </a:r>
              <a:r>
                <a:rPr sz="1150" spc="-160" dirty="0">
                  <a:solidFill>
                    <a:srgbClr val="333333"/>
                  </a:solidFill>
                  <a:latin typeface="Dotum"/>
                  <a:cs typeface="Dotum"/>
                </a:rPr>
                <a:t>모니터링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팀에</a:t>
              </a:r>
              <a:r>
                <a:rPr sz="1150" spc="-7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20" dirty="0">
                  <a:solidFill>
                    <a:srgbClr val="333333"/>
                  </a:solidFill>
                  <a:latin typeface="Dotum"/>
                  <a:cs typeface="Dotum"/>
                </a:rPr>
                <a:t>적합</a:t>
              </a:r>
              <a:r>
                <a:rPr sz="1150" spc="-120" dirty="0">
                  <a:solidFill>
                    <a:srgbClr val="333333"/>
                  </a:solidFill>
                  <a:latin typeface="Noto Sans JP"/>
                  <a:cs typeface="Noto Sans JP"/>
                </a:rPr>
                <a:t>)</a:t>
              </a:r>
              <a:endParaRPr sz="1150">
                <a:latin typeface="Noto Sans JP"/>
                <a:cs typeface="Noto Sans JP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68299" y="4495006"/>
            <a:ext cx="5441950" cy="22574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-270" dirty="0">
                <a:solidFill>
                  <a:srgbClr val="4F37A6"/>
                </a:solidFill>
                <a:latin typeface="Malgun Gothic"/>
                <a:cs typeface="Malgun Gothic"/>
              </a:rPr>
              <a:t>서비스</a:t>
            </a:r>
            <a:r>
              <a:rPr sz="1550" b="1" spc="-15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50" b="1" spc="-270" dirty="0">
                <a:solidFill>
                  <a:srgbClr val="4F37A6"/>
                </a:solidFill>
                <a:latin typeface="Malgun Gothic"/>
                <a:cs typeface="Malgun Gothic"/>
              </a:rPr>
              <a:t>계정</a:t>
            </a:r>
            <a:r>
              <a:rPr sz="1550" b="1" spc="-15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50" b="1" spc="-265" dirty="0">
                <a:solidFill>
                  <a:srgbClr val="4F37A6"/>
                </a:solidFill>
                <a:latin typeface="Malgun Gothic"/>
                <a:cs typeface="Malgun Gothic"/>
              </a:rPr>
              <a:t>및</a:t>
            </a:r>
            <a:r>
              <a:rPr sz="1550" b="1" spc="-15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50" b="1" spc="-265" dirty="0">
                <a:solidFill>
                  <a:srgbClr val="4F37A6"/>
                </a:solidFill>
                <a:latin typeface="Malgun Gothic"/>
                <a:cs typeface="Malgun Gothic"/>
              </a:rPr>
              <a:t>키</a:t>
            </a:r>
            <a:r>
              <a:rPr sz="1550" b="1" spc="-15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50" b="1" spc="-295" dirty="0" err="1">
                <a:solidFill>
                  <a:srgbClr val="4F37A6"/>
                </a:solidFill>
                <a:latin typeface="Malgun Gothic"/>
                <a:cs typeface="Malgun Gothic"/>
              </a:rPr>
              <a:t>관리</a:t>
            </a:r>
            <a:endParaRPr lang="ko-KR" altLang="en-US" sz="155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lang="ko-KR" altLang="en-US" sz="1150" spc="-190" dirty="0">
                <a:latin typeface="Dotum"/>
                <a:cs typeface="Dotum"/>
              </a:rPr>
              <a:t>애플리케이션이</a:t>
            </a:r>
            <a:r>
              <a:rPr lang="ko-KR" altLang="en-US" sz="1150" spc="-85" dirty="0">
                <a:latin typeface="Dotum"/>
                <a:cs typeface="Dotum"/>
              </a:rPr>
              <a:t> </a:t>
            </a:r>
            <a:r>
              <a:rPr lang="en-US" altLang="ko-KR" sz="1150" spc="-55" dirty="0">
                <a:latin typeface="Noto Sans JP"/>
                <a:cs typeface="Noto Sans JP"/>
              </a:rPr>
              <a:t>GCP</a:t>
            </a:r>
            <a:r>
              <a:rPr lang="ko-KR" altLang="en-US" sz="1150" spc="50" dirty="0">
                <a:latin typeface="Noto Sans JP"/>
                <a:cs typeface="Noto Sans JP"/>
              </a:rPr>
              <a:t> </a:t>
            </a:r>
            <a:r>
              <a:rPr lang="ko-KR" altLang="en-US" sz="1150" spc="-190" dirty="0">
                <a:latin typeface="Dotum"/>
                <a:cs typeface="Dotum"/>
              </a:rPr>
              <a:t>리소스에</a:t>
            </a:r>
            <a:r>
              <a:rPr lang="ko-KR" altLang="en-US" sz="1150" spc="-80" dirty="0">
                <a:latin typeface="Dotum"/>
                <a:cs typeface="Dotum"/>
              </a:rPr>
              <a:t> </a:t>
            </a:r>
            <a:r>
              <a:rPr lang="ko-KR" altLang="en-US" sz="1150" spc="-190" dirty="0">
                <a:latin typeface="Dotum"/>
                <a:cs typeface="Dotum"/>
              </a:rPr>
              <a:t>안전하게</a:t>
            </a:r>
            <a:r>
              <a:rPr lang="ko-KR" altLang="en-US" sz="1150" spc="-85" dirty="0">
                <a:latin typeface="Dotum"/>
                <a:cs typeface="Dotum"/>
              </a:rPr>
              <a:t> </a:t>
            </a:r>
            <a:r>
              <a:rPr lang="ko-KR" altLang="en-US" sz="1150" spc="-190" dirty="0">
                <a:latin typeface="Dotum"/>
                <a:cs typeface="Dotum"/>
              </a:rPr>
              <a:t>접근하기</a:t>
            </a:r>
            <a:r>
              <a:rPr lang="ko-KR" altLang="en-US" sz="1150" spc="-80" dirty="0">
                <a:latin typeface="Dotum"/>
                <a:cs typeface="Dotum"/>
              </a:rPr>
              <a:t> </a:t>
            </a:r>
            <a:r>
              <a:rPr lang="ko-KR" altLang="en-US" sz="1150" spc="-190" dirty="0">
                <a:latin typeface="Dotum"/>
                <a:cs typeface="Dotum"/>
              </a:rPr>
              <a:t>위한</a:t>
            </a:r>
            <a:r>
              <a:rPr lang="ko-KR" altLang="en-US" sz="1150" spc="-85" dirty="0">
                <a:latin typeface="Dotum"/>
                <a:cs typeface="Dotum"/>
              </a:rPr>
              <a:t> </a:t>
            </a:r>
            <a:r>
              <a:rPr lang="ko-KR" altLang="en-US" sz="1150" spc="-190" dirty="0">
                <a:latin typeface="Dotum"/>
                <a:cs typeface="Dotum"/>
              </a:rPr>
              <a:t>특별</a:t>
            </a:r>
            <a:r>
              <a:rPr lang="ko-KR" altLang="en-US" sz="1150" spc="-80" dirty="0">
                <a:latin typeface="Dotum"/>
                <a:cs typeface="Dotum"/>
              </a:rPr>
              <a:t> </a:t>
            </a:r>
            <a:r>
              <a:rPr lang="ko-KR" altLang="en-US" sz="1150" spc="-25" dirty="0">
                <a:latin typeface="Dotum"/>
                <a:cs typeface="Dotum"/>
              </a:rPr>
              <a:t>계정</a:t>
            </a:r>
            <a:endParaRPr lang="ko-KR" altLang="en-US" sz="115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005"/>
              </a:spcBef>
            </a:pPr>
            <a:endParaRPr sz="1050" dirty="0">
              <a:latin typeface="Dotum"/>
              <a:cs typeface="Dotum"/>
            </a:endParaRPr>
          </a:p>
          <a:p>
            <a:pPr marL="526415">
              <a:lnSpc>
                <a:spcPct val="100000"/>
              </a:lnSpc>
            </a:pPr>
            <a:r>
              <a:rPr sz="1150" b="1" spc="-65" dirty="0">
                <a:latin typeface="Noto Sans JP"/>
                <a:cs typeface="Noto Sans JP"/>
              </a:rPr>
              <a:t>JSON</a:t>
            </a:r>
            <a:r>
              <a:rPr sz="1150" b="1" spc="5" dirty="0">
                <a:latin typeface="Noto Sans JP"/>
                <a:cs typeface="Noto Sans JP"/>
              </a:rPr>
              <a:t> </a:t>
            </a:r>
            <a:r>
              <a:rPr sz="1150" b="1" spc="-190" dirty="0">
                <a:latin typeface="Malgun Gothic"/>
                <a:cs typeface="Malgun Gothic"/>
              </a:rPr>
              <a:t>키</a:t>
            </a:r>
            <a:r>
              <a:rPr sz="1150" b="1" spc="-114" dirty="0">
                <a:latin typeface="Malgun Gothic"/>
                <a:cs typeface="Malgun Gothic"/>
              </a:rPr>
              <a:t> </a:t>
            </a:r>
            <a:r>
              <a:rPr sz="1150" b="1" spc="-25" dirty="0">
                <a:latin typeface="Malgun Gothic"/>
                <a:cs typeface="Malgun Gothic"/>
              </a:rPr>
              <a:t>파일</a:t>
            </a:r>
            <a:endParaRPr sz="1150" dirty="0">
              <a:latin typeface="Malgun Gothic"/>
              <a:cs typeface="Malgun Gothic"/>
            </a:endParaRPr>
          </a:p>
          <a:p>
            <a:pPr marL="526415" marR="2842895">
              <a:lnSpc>
                <a:spcPct val="108700"/>
              </a:lnSpc>
            </a:pPr>
            <a:r>
              <a:rPr sz="1150" spc="-190" dirty="0">
                <a:latin typeface="Dotum"/>
                <a:cs typeface="Dotum"/>
              </a:rPr>
              <a:t>서비스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계정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인증을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위한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비공개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50" dirty="0">
                <a:latin typeface="Dotum"/>
                <a:cs typeface="Dotum"/>
              </a:rPr>
              <a:t>키로</a:t>
            </a:r>
            <a:r>
              <a:rPr sz="1150" spc="-150" dirty="0">
                <a:latin typeface="Noto Sans JP"/>
                <a:cs typeface="Noto Sans JP"/>
              </a:rPr>
              <a:t>,</a:t>
            </a:r>
            <a:r>
              <a:rPr sz="1150" spc="500" dirty="0">
                <a:latin typeface="Noto Sans JP"/>
                <a:cs typeface="Noto Sans JP"/>
              </a:rPr>
              <a:t> </a:t>
            </a:r>
            <a:r>
              <a:rPr sz="1150" spc="-190" dirty="0">
                <a:latin typeface="Dotum"/>
                <a:cs typeface="Dotum"/>
              </a:rPr>
              <a:t>안전한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보관과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관리가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25" dirty="0">
                <a:latin typeface="Dotum"/>
                <a:cs typeface="Dotum"/>
              </a:rPr>
              <a:t>필수적</a:t>
            </a:r>
            <a:endParaRPr sz="1150" dirty="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05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050" dirty="0">
              <a:latin typeface="Dotum"/>
              <a:cs typeface="Dotum"/>
            </a:endParaRPr>
          </a:p>
          <a:p>
            <a:pPr marL="145415" marR="119380">
              <a:lnSpc>
                <a:spcPct val="108700"/>
              </a:lnSpc>
            </a:pPr>
            <a:r>
              <a:rPr sz="1150" b="1" spc="-190" dirty="0">
                <a:latin typeface="Malgun Gothic"/>
                <a:cs typeface="Malgun Gothic"/>
              </a:rPr>
              <a:t>보안</a:t>
            </a:r>
            <a:r>
              <a:rPr sz="1150" b="1" spc="-105" dirty="0">
                <a:latin typeface="Malgun Gothic"/>
                <a:cs typeface="Malgun Gothic"/>
              </a:rPr>
              <a:t> </a:t>
            </a:r>
            <a:r>
              <a:rPr sz="1150" b="1" spc="-160" dirty="0">
                <a:latin typeface="Malgun Gothic"/>
                <a:cs typeface="Malgun Gothic"/>
              </a:rPr>
              <a:t>주의사항</a:t>
            </a:r>
            <a:r>
              <a:rPr sz="1150" b="1" spc="-160" dirty="0">
                <a:latin typeface="Noto Sans JP"/>
                <a:cs typeface="Noto Sans JP"/>
              </a:rPr>
              <a:t>:</a:t>
            </a:r>
            <a:r>
              <a:rPr sz="1150" b="1" spc="45" dirty="0">
                <a:latin typeface="Noto Sans JP"/>
                <a:cs typeface="Noto Sans JP"/>
              </a:rPr>
              <a:t> </a:t>
            </a:r>
            <a:r>
              <a:rPr sz="1150" spc="-60" dirty="0">
                <a:latin typeface="Noto Sans JP"/>
                <a:cs typeface="Noto Sans JP"/>
              </a:rPr>
              <a:t>JSON</a:t>
            </a:r>
            <a:r>
              <a:rPr sz="1150" spc="50" dirty="0">
                <a:latin typeface="Noto Sans JP"/>
                <a:cs typeface="Noto Sans JP"/>
              </a:rPr>
              <a:t> </a:t>
            </a:r>
            <a:r>
              <a:rPr sz="1150" spc="-190" dirty="0">
                <a:latin typeface="Dotum"/>
                <a:cs typeface="Dotum"/>
              </a:rPr>
              <a:t>키는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절대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버전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관리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시스템이나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공개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저장소에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포함시키지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50" dirty="0">
                <a:latin typeface="Dotum"/>
                <a:cs typeface="Dotum"/>
              </a:rPr>
              <a:t>마세요</a:t>
            </a:r>
            <a:r>
              <a:rPr sz="1150" spc="-150" dirty="0">
                <a:latin typeface="Noto Sans JP"/>
                <a:cs typeface="Noto Sans JP"/>
              </a:rPr>
              <a:t>.</a:t>
            </a:r>
            <a:r>
              <a:rPr sz="1150" spc="50" dirty="0">
                <a:latin typeface="Noto Sans JP"/>
                <a:cs typeface="Noto Sans JP"/>
              </a:rPr>
              <a:t> </a:t>
            </a:r>
            <a:r>
              <a:rPr sz="1150" spc="-200" dirty="0">
                <a:latin typeface="Dotum"/>
                <a:cs typeface="Dotum"/>
              </a:rPr>
              <a:t>키가</a:t>
            </a:r>
            <a:r>
              <a:rPr sz="1150" spc="50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노출되면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즉시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폐기하고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새로운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키를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발급해야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20" dirty="0">
                <a:latin typeface="Dotum"/>
                <a:cs typeface="Dotum"/>
              </a:rPr>
              <a:t>합니다</a:t>
            </a:r>
            <a:r>
              <a:rPr sz="1150" spc="-20" dirty="0">
                <a:latin typeface="Noto Sans JP"/>
                <a:cs typeface="Noto Sans JP"/>
              </a:rPr>
              <a:t>.</a:t>
            </a:r>
            <a:endParaRPr sz="1150" dirty="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9406" y="387350"/>
            <a:ext cx="23133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40%</a:t>
            </a:r>
            <a:endParaRPr sz="90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0739" y="1708048"/>
            <a:ext cx="575056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1100" dirty="0"/>
              <a:t>비용</a:t>
            </a:r>
            <a:r>
              <a:rPr sz="5500" spc="-505" dirty="0"/>
              <a:t> </a:t>
            </a:r>
            <a:r>
              <a:rPr sz="5500" spc="-1100" dirty="0"/>
              <a:t>관리</a:t>
            </a:r>
            <a:r>
              <a:rPr sz="5500" spc="-505" dirty="0"/>
              <a:t> </a:t>
            </a:r>
            <a:r>
              <a:rPr sz="5500" spc="-1100" dirty="0"/>
              <a:t>및</a:t>
            </a:r>
            <a:r>
              <a:rPr sz="5500" spc="-505" dirty="0"/>
              <a:t> </a:t>
            </a:r>
            <a:r>
              <a:rPr sz="5500" spc="-1100" dirty="0"/>
              <a:t>알림</a:t>
            </a:r>
            <a:r>
              <a:rPr sz="5500" spc="-505" dirty="0"/>
              <a:t> </a:t>
            </a:r>
            <a:r>
              <a:rPr sz="5500" spc="-1125" dirty="0"/>
              <a:t>설정</a:t>
            </a:r>
            <a:endParaRPr sz="5500"/>
          </a:p>
        </p:txBody>
      </p:sp>
      <p:sp>
        <p:nvSpPr>
          <p:cNvPr id="4" name="object 4"/>
          <p:cNvSpPr txBox="1"/>
          <p:nvPr/>
        </p:nvSpPr>
        <p:spPr>
          <a:xfrm>
            <a:off x="1804193" y="2666206"/>
            <a:ext cx="8583930" cy="17621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065" marR="5080" indent="-635" algn="ctr">
              <a:lnSpc>
                <a:spcPct val="120200"/>
              </a:lnSpc>
              <a:spcBef>
                <a:spcPts val="65"/>
              </a:spcBef>
            </a:pP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스타트업의</a:t>
            </a:r>
            <a:r>
              <a:rPr sz="150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약</a:t>
            </a:r>
            <a:r>
              <a:rPr sz="1550" spc="-14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b="1" spc="-85" dirty="0">
                <a:solidFill>
                  <a:srgbClr val="4F37A6"/>
                </a:solidFill>
                <a:latin typeface="Liberation Sans"/>
                <a:cs typeface="Liberation Sans"/>
              </a:rPr>
              <a:t>40%</a:t>
            </a:r>
            <a:r>
              <a:rPr sz="1550" spc="-85" dirty="0">
                <a:solidFill>
                  <a:srgbClr val="4F37A6"/>
                </a:solidFill>
                <a:latin typeface="Dotum"/>
                <a:cs typeface="Dotum"/>
              </a:rPr>
              <a:t>가</a:t>
            </a:r>
            <a:r>
              <a:rPr sz="1550" spc="-14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클라우드</a:t>
            </a:r>
            <a:r>
              <a:rPr sz="1550" spc="-14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비용</a:t>
            </a:r>
            <a:r>
              <a:rPr sz="1550" spc="-13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00" dirty="0">
                <a:solidFill>
                  <a:srgbClr val="4F37A6"/>
                </a:solidFill>
                <a:latin typeface="Dotum"/>
                <a:cs typeface="Dotum"/>
              </a:rPr>
              <a:t>초과</a:t>
            </a:r>
            <a:r>
              <a:rPr sz="1500" spc="-30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25" dirty="0">
                <a:solidFill>
                  <a:srgbClr val="333333"/>
                </a:solidFill>
                <a:latin typeface="Dotum"/>
                <a:cs typeface="Dotum"/>
              </a:rPr>
              <a:t>경험하며</a:t>
            </a:r>
            <a:r>
              <a:rPr sz="1350" spc="-22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3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효과적인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관리는</a:t>
            </a:r>
            <a:r>
              <a:rPr sz="150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도입의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핵심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25" dirty="0">
                <a:solidFill>
                  <a:srgbClr val="333333"/>
                </a:solidFill>
                <a:latin typeface="Dotum"/>
                <a:cs typeface="Dotum"/>
              </a:rPr>
              <a:t>과제입니다</a:t>
            </a:r>
            <a:r>
              <a:rPr sz="1350" spc="-22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3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5" dirty="0">
                <a:solidFill>
                  <a:srgbClr val="333333"/>
                </a:solidFill>
                <a:latin typeface="Liberation Sans"/>
                <a:cs typeface="Liberation Sans"/>
              </a:rPr>
              <a:t>AWS </a:t>
            </a: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Cost </a:t>
            </a:r>
            <a:r>
              <a:rPr sz="1350" spc="-30" dirty="0">
                <a:solidFill>
                  <a:srgbClr val="333333"/>
                </a:solidFill>
                <a:latin typeface="Liberation Sans"/>
                <a:cs typeface="Liberation Sans"/>
              </a:rPr>
              <a:t>Explorer</a:t>
            </a:r>
            <a:r>
              <a:rPr sz="1500" spc="-30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350" spc="-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40" dirty="0">
                <a:solidFill>
                  <a:srgbClr val="333333"/>
                </a:solidFill>
                <a:latin typeface="Liberation Sans"/>
                <a:cs typeface="Liberation Sans"/>
              </a:rPr>
              <a:t>Billing</a:t>
            </a:r>
            <a:r>
              <a:rPr sz="1500" spc="-40" dirty="0">
                <a:solidFill>
                  <a:srgbClr val="333333"/>
                </a:solidFill>
                <a:latin typeface="Dotum"/>
                <a:cs typeface="Dotum"/>
              </a:rPr>
              <a:t>은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180" dirty="0">
                <a:solidFill>
                  <a:srgbClr val="333333"/>
                </a:solidFill>
                <a:latin typeface="Dotum"/>
                <a:cs typeface="Dotum"/>
              </a:rPr>
              <a:t>추적</a:t>
            </a:r>
            <a:r>
              <a:rPr sz="1350" spc="-18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3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예산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18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350" spc="-18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알림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자동화를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예상치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못한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증가를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방지하고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최적화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95" dirty="0">
                <a:solidFill>
                  <a:srgbClr val="333333"/>
                </a:solidFill>
                <a:latin typeface="Dotum"/>
                <a:cs typeface="Dotum"/>
              </a:rPr>
              <a:t>기회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식별하는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데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도움을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0" dirty="0">
                <a:solidFill>
                  <a:srgbClr val="333333"/>
                </a:solidFill>
                <a:latin typeface="Dotum"/>
                <a:cs typeface="Dotum"/>
              </a:rPr>
              <a:t>줍니다</a:t>
            </a:r>
            <a:r>
              <a:rPr sz="1350" spc="-2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3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350">
              <a:latin typeface="Liberation Sans"/>
              <a:cs typeface="Liberation Sans"/>
            </a:endParaRPr>
          </a:p>
          <a:p>
            <a:pPr marL="69850" marR="61594" algn="ctr">
              <a:lnSpc>
                <a:spcPct val="119600"/>
              </a:lnSpc>
              <a:spcBef>
                <a:spcPts val="5"/>
              </a:spcBef>
            </a:pP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알림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자동화는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실시간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05" dirty="0">
                <a:solidFill>
                  <a:srgbClr val="4F37A6"/>
                </a:solidFill>
                <a:latin typeface="Dotum"/>
                <a:cs typeface="Dotum"/>
              </a:rPr>
              <a:t>모니터링</a:t>
            </a:r>
            <a:r>
              <a:rPr sz="1500" spc="-305" dirty="0">
                <a:solidFill>
                  <a:srgbClr val="333333"/>
                </a:solidFill>
                <a:latin typeface="Dotum"/>
                <a:cs typeface="Dotum"/>
              </a:rPr>
              <a:t>과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사전</a:t>
            </a:r>
            <a:r>
              <a:rPr sz="1550" spc="-14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00" dirty="0">
                <a:solidFill>
                  <a:srgbClr val="4F37A6"/>
                </a:solidFill>
                <a:latin typeface="Dotum"/>
                <a:cs typeface="Dotum"/>
              </a:rPr>
              <a:t>대응</a:t>
            </a:r>
            <a:r>
              <a:rPr sz="1500" spc="-300" dirty="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가능하게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180" dirty="0">
                <a:solidFill>
                  <a:srgbClr val="333333"/>
                </a:solidFill>
                <a:latin typeface="Dotum"/>
                <a:cs typeface="Dotum"/>
              </a:rPr>
              <a:t>하여</a:t>
            </a:r>
            <a:r>
              <a:rPr sz="1350" spc="-18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3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스타트업이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제한된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예산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내에서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효율적으로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90" dirty="0">
                <a:solidFill>
                  <a:srgbClr val="333333"/>
                </a:solidFill>
                <a:latin typeface="Dotum"/>
                <a:cs typeface="Dotum"/>
              </a:rPr>
              <a:t>클라우드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리소스를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활용할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있도록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10" dirty="0">
                <a:solidFill>
                  <a:srgbClr val="333333"/>
                </a:solidFill>
                <a:latin typeface="Dotum"/>
                <a:cs typeface="Dotum"/>
              </a:rPr>
              <a:t>합니다</a:t>
            </a:r>
            <a:r>
              <a:rPr sz="1350" spc="-2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적절한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도구를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활용하면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지출을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최대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25%</a:t>
            </a:r>
            <a:r>
              <a:rPr sz="13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절감할</a:t>
            </a:r>
            <a:r>
              <a:rPr sz="15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50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3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8526" y="4906739"/>
            <a:ext cx="2235200" cy="159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9900"/>
                </a:solidFill>
                <a:latin typeface="Liberation Sans"/>
                <a:cs typeface="Liberation Sans"/>
              </a:rPr>
              <a:t>AWS</a:t>
            </a:r>
            <a:r>
              <a:rPr sz="1800" b="1" spc="-70" dirty="0">
                <a:solidFill>
                  <a:srgbClr val="FF990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FF9900"/>
                </a:solidFill>
                <a:latin typeface="Liberation Sans"/>
                <a:cs typeface="Liberation Sans"/>
              </a:rPr>
              <a:t>Cost</a:t>
            </a:r>
            <a:r>
              <a:rPr sz="1800" b="1" spc="-65" dirty="0">
                <a:solidFill>
                  <a:srgbClr val="FF9900"/>
                </a:solidFill>
                <a:latin typeface="Liberation Sans"/>
                <a:cs typeface="Liberation Sans"/>
              </a:rPr>
              <a:t> </a:t>
            </a:r>
            <a:r>
              <a:rPr sz="1800" b="1" spc="-10" dirty="0">
                <a:solidFill>
                  <a:srgbClr val="FF9900"/>
                </a:solidFill>
                <a:latin typeface="Liberation Sans"/>
                <a:cs typeface="Liberation Sans"/>
              </a:rPr>
              <a:t>Explorer</a:t>
            </a:r>
            <a:endParaRPr sz="1800">
              <a:latin typeface="Liberation Sans"/>
              <a:cs typeface="Liberation Sans"/>
            </a:endParaRPr>
          </a:p>
          <a:p>
            <a:pPr marL="266700" marR="5080" algn="ctr">
              <a:lnSpc>
                <a:spcPct val="111100"/>
              </a:lnSpc>
              <a:spcBef>
                <a:spcPts val="1185"/>
              </a:spcBef>
            </a:pPr>
            <a:r>
              <a:rPr sz="1200" dirty="0">
                <a:latin typeface="Liberation Sans"/>
                <a:cs typeface="Liberation Sans"/>
              </a:rPr>
              <a:t>AWS</a:t>
            </a:r>
            <a:r>
              <a:rPr sz="1200" spc="-4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예산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설정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및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임계값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알림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태그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기반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비용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추적</a:t>
            </a:r>
            <a:endParaRPr sz="1350">
              <a:latin typeface="Dotum"/>
              <a:cs typeface="Dotum"/>
            </a:endParaRPr>
          </a:p>
          <a:p>
            <a:pPr marL="318770" marR="56515" algn="ctr">
              <a:lnSpc>
                <a:spcPct val="111100"/>
              </a:lnSpc>
            </a:pPr>
            <a:r>
              <a:rPr sz="1350" spc="-260" dirty="0">
                <a:latin typeface="Dotum"/>
                <a:cs typeface="Dotum"/>
              </a:rPr>
              <a:t>예측</a:t>
            </a:r>
            <a:r>
              <a:rPr sz="1350" spc="-12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기능으로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월별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지출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95" dirty="0">
                <a:latin typeface="Dotum"/>
                <a:cs typeface="Dotum"/>
              </a:rPr>
              <a:t>예상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비용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이상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탐지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기능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200" spc="-120" dirty="0">
                <a:latin typeface="Liberation Sans"/>
                <a:cs typeface="Liberation Sans"/>
              </a:rPr>
              <a:t>SMS/</a:t>
            </a:r>
            <a:r>
              <a:rPr sz="1350" spc="-120" dirty="0">
                <a:latin typeface="Dotum"/>
                <a:cs typeface="Dotum"/>
              </a:rPr>
              <a:t>이메일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알림</a:t>
            </a:r>
            <a:r>
              <a:rPr sz="1350" spc="-95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설정</a:t>
            </a:r>
            <a:endParaRPr sz="1350">
              <a:latin typeface="Dotum"/>
              <a:cs typeface="Dot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57424" y="547188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57424" y="570048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7424" y="592908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57424" y="615768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7424" y="638628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82123" y="4906739"/>
            <a:ext cx="2095500" cy="159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185F4"/>
                </a:solidFill>
                <a:latin typeface="Liberation Sans"/>
                <a:cs typeface="Liberation Sans"/>
              </a:rPr>
              <a:t>GCP</a:t>
            </a:r>
            <a:r>
              <a:rPr sz="1800" b="1" spc="-35" dirty="0">
                <a:solidFill>
                  <a:srgbClr val="4185F4"/>
                </a:solidFill>
                <a:latin typeface="Liberation Sans"/>
                <a:cs typeface="Liberation Sans"/>
              </a:rPr>
              <a:t> </a:t>
            </a:r>
            <a:r>
              <a:rPr sz="1800" b="1" spc="-10" dirty="0">
                <a:solidFill>
                  <a:srgbClr val="4185F4"/>
                </a:solidFill>
                <a:latin typeface="Liberation Sans"/>
                <a:cs typeface="Liberation Sans"/>
              </a:rPr>
              <a:t>Billing</a:t>
            </a:r>
            <a:endParaRPr sz="180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1365"/>
              </a:spcBef>
            </a:pPr>
            <a:r>
              <a:rPr sz="1350" spc="-260" dirty="0">
                <a:latin typeface="Dotum"/>
                <a:cs typeface="Dotum"/>
              </a:rPr>
              <a:t>예산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알림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및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프로그래매틱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알림</a:t>
            </a:r>
            <a:endParaRPr sz="1350">
              <a:latin typeface="Dotum"/>
              <a:cs typeface="Dotum"/>
            </a:endParaRPr>
          </a:p>
          <a:p>
            <a:pPr marL="407034" marR="399415" algn="ctr">
              <a:lnSpc>
                <a:spcPct val="111100"/>
              </a:lnSpc>
            </a:pPr>
            <a:r>
              <a:rPr sz="1200" dirty="0">
                <a:latin typeface="Liberation Sans"/>
                <a:cs typeface="Liberation Sans"/>
              </a:rPr>
              <a:t>BigQuery </a:t>
            </a:r>
            <a:r>
              <a:rPr sz="1350" spc="-260" dirty="0">
                <a:latin typeface="Dotum"/>
                <a:cs typeface="Dotum"/>
              </a:rPr>
              <a:t>연동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분석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라벨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기반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비용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분석</a:t>
            </a:r>
            <a:endParaRPr sz="1350">
              <a:latin typeface="Dotum"/>
              <a:cs typeface="Dotum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latin typeface="Liberation Sans"/>
                <a:cs typeface="Liberation Sans"/>
              </a:rPr>
              <a:t>Pub/Sub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통합으로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자동화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설정</a:t>
            </a:r>
            <a:endParaRPr sz="1350">
              <a:latin typeface="Dotum"/>
              <a:cs typeface="Dotum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latin typeface="Liberation Sans"/>
                <a:cs typeface="Liberation Sans"/>
              </a:rPr>
              <a:t>Cloud Functions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연동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자동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대응</a:t>
            </a:r>
            <a:endParaRPr sz="1350">
              <a:latin typeface="Dotum"/>
              <a:cs typeface="Dotu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43674" y="547188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5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5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43674" y="570048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5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5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43674" y="592908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5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5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43674" y="615768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5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5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43674" y="638628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5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5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1499" y="2942127"/>
            <a:ext cx="5524500" cy="1571625"/>
            <a:chOff x="571499" y="4029074"/>
            <a:chExt cx="5524500" cy="1571625"/>
          </a:xfrm>
        </p:grpSpPr>
        <p:sp>
          <p:nvSpPr>
            <p:cNvPr id="3" name="object 3"/>
            <p:cNvSpPr/>
            <p:nvPr/>
          </p:nvSpPr>
          <p:spPr>
            <a:xfrm>
              <a:off x="590549" y="4029074"/>
              <a:ext cx="5505450" cy="1571625"/>
            </a:xfrm>
            <a:custGeom>
              <a:avLst/>
              <a:gdLst/>
              <a:ahLst/>
              <a:cxnLst/>
              <a:rect l="l" t="t" r="r" b="b"/>
              <a:pathLst>
                <a:path w="5505450" h="1571625">
                  <a:moveTo>
                    <a:pt x="5472401" y="1571624"/>
                  </a:moveTo>
                  <a:lnTo>
                    <a:pt x="16523" y="1571624"/>
                  </a:lnTo>
                  <a:lnTo>
                    <a:pt x="14093" y="1570658"/>
                  </a:lnTo>
                  <a:lnTo>
                    <a:pt x="0" y="1538576"/>
                  </a:lnTo>
                  <a:lnTo>
                    <a:pt x="0" y="15335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472401" y="0"/>
                  </a:lnTo>
                  <a:lnTo>
                    <a:pt x="5504482" y="28187"/>
                  </a:lnTo>
                  <a:lnTo>
                    <a:pt x="5505449" y="33047"/>
                  </a:lnTo>
                  <a:lnTo>
                    <a:pt x="5505449" y="1538576"/>
                  </a:lnTo>
                  <a:lnTo>
                    <a:pt x="5477261" y="1570658"/>
                  </a:lnTo>
                  <a:lnTo>
                    <a:pt x="5472401" y="1571624"/>
                  </a:lnTo>
                  <a:close/>
                </a:path>
              </a:pathLst>
            </a:custGeom>
            <a:solidFill>
              <a:srgbClr val="F5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1499" y="4029074"/>
              <a:ext cx="38100" cy="1571625"/>
            </a:xfrm>
            <a:custGeom>
              <a:avLst/>
              <a:gdLst/>
              <a:ahLst/>
              <a:cxnLst/>
              <a:rect l="l" t="t" r="r" b="b"/>
              <a:pathLst>
                <a:path w="38100" h="1571625">
                  <a:moveTo>
                    <a:pt x="38099" y="1571624"/>
                  </a:moveTo>
                  <a:lnTo>
                    <a:pt x="2789" y="1548150"/>
                  </a:lnTo>
                  <a:lnTo>
                    <a:pt x="0" y="1533524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571624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71499" y="4656627"/>
            <a:ext cx="5524500" cy="1571625"/>
            <a:chOff x="571499" y="5743574"/>
            <a:chExt cx="5524500" cy="1571625"/>
          </a:xfrm>
        </p:grpSpPr>
        <p:sp>
          <p:nvSpPr>
            <p:cNvPr id="6" name="object 6"/>
            <p:cNvSpPr/>
            <p:nvPr/>
          </p:nvSpPr>
          <p:spPr>
            <a:xfrm>
              <a:off x="590549" y="5743574"/>
              <a:ext cx="5505450" cy="1571625"/>
            </a:xfrm>
            <a:custGeom>
              <a:avLst/>
              <a:gdLst/>
              <a:ahLst/>
              <a:cxnLst/>
              <a:rect l="l" t="t" r="r" b="b"/>
              <a:pathLst>
                <a:path w="5505450" h="1571625">
                  <a:moveTo>
                    <a:pt x="5472401" y="1571624"/>
                  </a:moveTo>
                  <a:lnTo>
                    <a:pt x="16523" y="1571624"/>
                  </a:lnTo>
                  <a:lnTo>
                    <a:pt x="14093" y="1570656"/>
                  </a:lnTo>
                  <a:lnTo>
                    <a:pt x="0" y="1538576"/>
                  </a:lnTo>
                  <a:lnTo>
                    <a:pt x="0" y="15335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472401" y="0"/>
                  </a:lnTo>
                  <a:lnTo>
                    <a:pt x="5504482" y="28186"/>
                  </a:lnTo>
                  <a:lnTo>
                    <a:pt x="5505449" y="33047"/>
                  </a:lnTo>
                  <a:lnTo>
                    <a:pt x="5505449" y="1538576"/>
                  </a:lnTo>
                  <a:lnTo>
                    <a:pt x="5477261" y="1570656"/>
                  </a:lnTo>
                  <a:lnTo>
                    <a:pt x="5472401" y="1571624"/>
                  </a:lnTo>
                  <a:close/>
                </a:path>
              </a:pathLst>
            </a:custGeom>
            <a:solidFill>
              <a:srgbClr val="F5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499" y="5743574"/>
              <a:ext cx="38100" cy="1571625"/>
            </a:xfrm>
            <a:custGeom>
              <a:avLst/>
              <a:gdLst/>
              <a:ahLst/>
              <a:cxnLst/>
              <a:rect l="l" t="t" r="r" b="b"/>
              <a:pathLst>
                <a:path w="38100" h="1571625">
                  <a:moveTo>
                    <a:pt x="38099" y="1571624"/>
                  </a:moveTo>
                  <a:lnTo>
                    <a:pt x="2789" y="1548150"/>
                  </a:lnTo>
                  <a:lnTo>
                    <a:pt x="0" y="1533524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571624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558800" y="1030173"/>
            <a:ext cx="9347200" cy="95474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545"/>
              </a:spcBef>
            </a:pPr>
            <a:r>
              <a:rPr spc="-1230" dirty="0"/>
              <a:t>무료</a:t>
            </a:r>
            <a:r>
              <a:rPr spc="-555" dirty="0"/>
              <a:t> </a:t>
            </a:r>
            <a:r>
              <a:rPr spc="-1230" dirty="0"/>
              <a:t>티어</a:t>
            </a:r>
            <a:r>
              <a:rPr spc="-555" dirty="0"/>
              <a:t> </a:t>
            </a:r>
            <a:r>
              <a:rPr spc="-1250" dirty="0"/>
              <a:t>제한사항 </a:t>
            </a:r>
            <a:r>
              <a:rPr spc="-1230" dirty="0"/>
              <a:t>과</a:t>
            </a:r>
            <a:r>
              <a:rPr spc="-555" dirty="0"/>
              <a:t> </a:t>
            </a:r>
            <a:r>
              <a:rPr spc="-1255" dirty="0"/>
              <a:t>주의점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8800" y="1980406"/>
            <a:ext cx="5539105" cy="48964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8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제공업체들은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신규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사용자들이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경험할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있도록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무료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티어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제공합니다</a:t>
            </a:r>
            <a:r>
              <a:rPr sz="1200" spc="-21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하지만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활용할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때는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각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제한사항을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명확히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이해해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예상치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못한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발생을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방지할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200" spc="-2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200">
              <a:latin typeface="Liberation Sans"/>
              <a:cs typeface="Liberation Sans"/>
            </a:endParaRPr>
          </a:p>
          <a:p>
            <a:pPr marL="193040">
              <a:lnSpc>
                <a:spcPct val="100000"/>
              </a:lnSpc>
              <a:spcBef>
                <a:spcPts val="5"/>
              </a:spcBef>
            </a:pPr>
            <a:r>
              <a:rPr sz="1350" b="1" spc="-10" dirty="0">
                <a:solidFill>
                  <a:srgbClr val="4F37A6"/>
                </a:solidFill>
                <a:latin typeface="Liberation Sans"/>
                <a:cs typeface="Liberation Sans"/>
              </a:rPr>
              <a:t>AWS</a:t>
            </a:r>
            <a:r>
              <a:rPr sz="1350" b="1" spc="-8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주요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무료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4F37A6"/>
                </a:solidFill>
                <a:latin typeface="Dotum"/>
                <a:cs typeface="Dotum"/>
              </a:rPr>
              <a:t>티어</a:t>
            </a:r>
            <a:endParaRPr sz="1550">
              <a:latin typeface="Dotum"/>
              <a:cs typeface="Dotum"/>
            </a:endParaRPr>
          </a:p>
          <a:p>
            <a:pPr marL="276225" indent="-83185">
              <a:lnSpc>
                <a:spcPct val="100000"/>
              </a:lnSpc>
              <a:spcBef>
                <a:spcPts val="489"/>
              </a:spcBef>
              <a:buClr>
                <a:srgbClr val="333333"/>
              </a:buClr>
              <a:buFont typeface="Liberation Sans"/>
              <a:buChar char="•"/>
              <a:tabLst>
                <a:tab pos="276225" algn="l"/>
              </a:tabLst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EC2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90" dirty="0">
                <a:solidFill>
                  <a:srgbClr val="333333"/>
                </a:solidFill>
                <a:latin typeface="Liberation Sans"/>
                <a:cs typeface="Liberation Sans"/>
              </a:rPr>
              <a:t>750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시간</a:t>
            </a:r>
            <a:r>
              <a:rPr sz="1050" spc="-90" dirty="0">
                <a:solidFill>
                  <a:srgbClr val="333333"/>
                </a:solidFill>
                <a:latin typeface="Liberation Sans"/>
                <a:cs typeface="Liberation Sans"/>
              </a:rPr>
              <a:t>/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월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t2.micro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(Linux/Windows),</a:t>
            </a:r>
            <a:r>
              <a:rPr sz="105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0" dirty="0">
                <a:solidFill>
                  <a:srgbClr val="333333"/>
                </a:solidFill>
                <a:latin typeface="Liberation Sans"/>
                <a:cs typeface="Liberation Sans"/>
              </a:rPr>
              <a:t>12</a:t>
            </a:r>
            <a:r>
              <a:rPr sz="1150" spc="-100" dirty="0">
                <a:solidFill>
                  <a:srgbClr val="333333"/>
                </a:solidFill>
                <a:latin typeface="Dotum"/>
                <a:cs typeface="Dotum"/>
              </a:rPr>
              <a:t>개월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한정</a:t>
            </a:r>
            <a:endParaRPr sz="1150">
              <a:latin typeface="Dotum"/>
              <a:cs typeface="Dotum"/>
            </a:endParaRPr>
          </a:p>
          <a:p>
            <a:pPr marL="276225" indent="-83185">
              <a:lnSpc>
                <a:spcPct val="100000"/>
              </a:lnSpc>
              <a:spcBef>
                <a:spcPts val="120"/>
              </a:spcBef>
              <a:buClr>
                <a:srgbClr val="333333"/>
              </a:buClr>
              <a:buFont typeface="Liberation Sans"/>
              <a:buChar char="•"/>
              <a:tabLst>
                <a:tab pos="276225" algn="l"/>
              </a:tabLst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S3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-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5GB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20,000 Get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요청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2,000 Put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요청</a:t>
            </a:r>
            <a:endParaRPr sz="1150">
              <a:latin typeface="Dotum"/>
              <a:cs typeface="Dotum"/>
            </a:endParaRPr>
          </a:p>
          <a:p>
            <a:pPr marL="276225" indent="-83185">
              <a:lnSpc>
                <a:spcPct val="100000"/>
              </a:lnSpc>
              <a:spcBef>
                <a:spcPts val="120"/>
              </a:spcBef>
              <a:buClr>
                <a:srgbClr val="333333"/>
              </a:buClr>
              <a:buFont typeface="Liberation Sans"/>
              <a:buChar char="•"/>
              <a:tabLst>
                <a:tab pos="276225" algn="l"/>
              </a:tabLst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RDS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90" dirty="0">
                <a:solidFill>
                  <a:srgbClr val="333333"/>
                </a:solidFill>
                <a:latin typeface="Liberation Sans"/>
                <a:cs typeface="Liberation Sans"/>
              </a:rPr>
              <a:t>750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시간</a:t>
            </a:r>
            <a:r>
              <a:rPr sz="1050" spc="-90" dirty="0">
                <a:solidFill>
                  <a:srgbClr val="333333"/>
                </a:solidFill>
                <a:latin typeface="Liberation Sans"/>
                <a:cs typeface="Liberation Sans"/>
              </a:rPr>
              <a:t>/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월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db.t2.micro,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20GB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endParaRPr sz="1150">
              <a:latin typeface="Dotum"/>
              <a:cs typeface="Dotum"/>
            </a:endParaRPr>
          </a:p>
          <a:p>
            <a:pPr marL="276225" indent="-83185">
              <a:lnSpc>
                <a:spcPct val="100000"/>
              </a:lnSpc>
              <a:spcBef>
                <a:spcPts val="120"/>
              </a:spcBef>
              <a:buClr>
                <a:srgbClr val="333333"/>
              </a:buClr>
              <a:buFont typeface="Liberation Sans"/>
              <a:buChar char="•"/>
              <a:tabLst>
                <a:tab pos="276225" algn="l"/>
              </a:tabLst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Lambda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매월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55" dirty="0">
                <a:solidFill>
                  <a:srgbClr val="333333"/>
                </a:solidFill>
                <a:latin typeface="Liberation Sans"/>
                <a:cs typeface="Liberation Sans"/>
              </a:rPr>
              <a:t>100</a:t>
            </a:r>
            <a:r>
              <a:rPr sz="1150" spc="-55" dirty="0">
                <a:solidFill>
                  <a:srgbClr val="333333"/>
                </a:solidFill>
                <a:latin typeface="Dotum"/>
                <a:cs typeface="Dotum"/>
              </a:rPr>
              <a:t>만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요청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400,000GB-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초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컴퓨팅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시간</a:t>
            </a:r>
            <a:endParaRPr sz="1150">
              <a:latin typeface="Dotum"/>
              <a:cs typeface="Dotum"/>
            </a:endParaRPr>
          </a:p>
          <a:p>
            <a:pPr marL="193040">
              <a:lnSpc>
                <a:spcPct val="100000"/>
              </a:lnSpc>
              <a:spcBef>
                <a:spcPts val="145"/>
              </a:spcBef>
            </a:pPr>
            <a:r>
              <a:rPr sz="1350" spc="-180" dirty="0">
                <a:solidFill>
                  <a:srgbClr val="D32E2E"/>
                </a:solidFill>
                <a:latin typeface="Dotum"/>
                <a:cs typeface="Dotum"/>
              </a:rPr>
              <a:t>주의</a:t>
            </a:r>
            <a:r>
              <a:rPr sz="1200" b="1" spc="-180" dirty="0">
                <a:solidFill>
                  <a:srgbClr val="D32E2E"/>
                </a:solidFill>
                <a:latin typeface="Liberation Sans"/>
                <a:cs typeface="Liberation Sans"/>
              </a:rPr>
              <a:t>:</a:t>
            </a:r>
            <a:r>
              <a:rPr sz="1200" b="1" spc="5" dirty="0">
                <a:solidFill>
                  <a:srgbClr val="D32E2E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D32E2E"/>
                </a:solidFill>
                <a:latin typeface="Dotum"/>
                <a:cs typeface="Dotum"/>
              </a:rPr>
              <a:t>무료</a:t>
            </a:r>
            <a:r>
              <a:rPr sz="1350" spc="-110" dirty="0">
                <a:solidFill>
                  <a:srgbClr val="D32E2E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D32E2E"/>
                </a:solidFill>
                <a:latin typeface="Dotum"/>
                <a:cs typeface="Dotum"/>
              </a:rPr>
              <a:t>티어</a:t>
            </a:r>
            <a:r>
              <a:rPr sz="1350" spc="-110" dirty="0">
                <a:solidFill>
                  <a:srgbClr val="D32E2E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D32E2E"/>
                </a:solidFill>
                <a:latin typeface="Dotum"/>
                <a:cs typeface="Dotum"/>
              </a:rPr>
              <a:t>만료</a:t>
            </a:r>
            <a:r>
              <a:rPr sz="1350" spc="-110" dirty="0">
                <a:solidFill>
                  <a:srgbClr val="D32E2E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D32E2E"/>
                </a:solidFill>
                <a:latin typeface="Dotum"/>
                <a:cs typeface="Dotum"/>
              </a:rPr>
              <a:t>또는</a:t>
            </a:r>
            <a:r>
              <a:rPr sz="1350" spc="-110" dirty="0">
                <a:solidFill>
                  <a:srgbClr val="D32E2E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D32E2E"/>
                </a:solidFill>
                <a:latin typeface="Dotum"/>
                <a:cs typeface="Dotum"/>
              </a:rPr>
              <a:t>초과</a:t>
            </a:r>
            <a:r>
              <a:rPr sz="1350" spc="-110" dirty="0">
                <a:solidFill>
                  <a:srgbClr val="D32E2E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D32E2E"/>
                </a:solidFill>
                <a:latin typeface="Dotum"/>
                <a:cs typeface="Dotum"/>
              </a:rPr>
              <a:t>시</a:t>
            </a:r>
            <a:r>
              <a:rPr sz="1350" spc="-114" dirty="0">
                <a:solidFill>
                  <a:srgbClr val="D32E2E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D32E2E"/>
                </a:solidFill>
                <a:latin typeface="Dotum"/>
                <a:cs typeface="Dotum"/>
              </a:rPr>
              <a:t>자동으로</a:t>
            </a:r>
            <a:r>
              <a:rPr sz="1350" spc="-110" dirty="0">
                <a:solidFill>
                  <a:srgbClr val="D32E2E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D32E2E"/>
                </a:solidFill>
                <a:latin typeface="Dotum"/>
                <a:cs typeface="Dotum"/>
              </a:rPr>
              <a:t>유료</a:t>
            </a:r>
            <a:r>
              <a:rPr sz="1350" spc="-110" dirty="0">
                <a:solidFill>
                  <a:srgbClr val="D32E2E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D32E2E"/>
                </a:solidFill>
                <a:latin typeface="Dotum"/>
                <a:cs typeface="Dotum"/>
              </a:rPr>
              <a:t>전환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2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Dotum"/>
              <a:cs typeface="Dotum"/>
            </a:endParaRPr>
          </a:p>
          <a:p>
            <a:pPr marL="193040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solidFill>
                  <a:srgbClr val="4F37A6"/>
                </a:solidFill>
                <a:latin typeface="Liberation Sans"/>
                <a:cs typeface="Liberation Sans"/>
              </a:rPr>
              <a:t>GCP</a:t>
            </a:r>
            <a:r>
              <a:rPr sz="13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주요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무료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4F37A6"/>
                </a:solidFill>
                <a:latin typeface="Dotum"/>
                <a:cs typeface="Dotum"/>
              </a:rPr>
              <a:t>티어</a:t>
            </a:r>
            <a:endParaRPr sz="1550">
              <a:latin typeface="Dotum"/>
              <a:cs typeface="Dotum"/>
            </a:endParaRPr>
          </a:p>
          <a:p>
            <a:pPr marL="276225" indent="-83185">
              <a:lnSpc>
                <a:spcPct val="100000"/>
              </a:lnSpc>
              <a:spcBef>
                <a:spcPts val="489"/>
              </a:spcBef>
              <a:buClr>
                <a:srgbClr val="333333"/>
              </a:buClr>
              <a:buFont typeface="Liberation Sans"/>
              <a:buChar char="•"/>
              <a:tabLst>
                <a:tab pos="276225" algn="l"/>
              </a:tabLst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Compute Engine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e2-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micro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인스턴스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00" dirty="0">
                <a:solidFill>
                  <a:srgbClr val="333333"/>
                </a:solidFill>
                <a:latin typeface="Liberation Sans"/>
                <a:cs typeface="Liberation Sans"/>
              </a:rPr>
              <a:t>1</a:t>
            </a:r>
            <a:r>
              <a:rPr sz="1150" spc="-100" dirty="0">
                <a:solidFill>
                  <a:srgbClr val="333333"/>
                </a:solidFill>
                <a:latin typeface="Dotum"/>
                <a:cs typeface="Dotum"/>
              </a:rPr>
              <a:t>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(North</a:t>
            </a:r>
            <a:r>
              <a:rPr sz="1050" spc="-5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America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리전</a:t>
            </a:r>
            <a:r>
              <a:rPr sz="1050" spc="-25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endParaRPr sz="1050">
              <a:latin typeface="Liberation Sans"/>
              <a:cs typeface="Liberation Sans"/>
            </a:endParaRPr>
          </a:p>
          <a:p>
            <a:pPr marL="276225" indent="-83185">
              <a:lnSpc>
                <a:spcPct val="100000"/>
              </a:lnSpc>
              <a:spcBef>
                <a:spcPts val="120"/>
              </a:spcBef>
              <a:buClr>
                <a:srgbClr val="333333"/>
              </a:buClr>
              <a:buFont typeface="Liberation Sans"/>
              <a:buChar char="•"/>
              <a:tabLst>
                <a:tab pos="276225" algn="l"/>
              </a:tabLst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Cloud</a:t>
            </a:r>
            <a:r>
              <a:rPr sz="1050" b="1" spc="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Storage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5GB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표준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일정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수준의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작업</a:t>
            </a:r>
            <a:endParaRPr sz="1150">
              <a:latin typeface="Dotum"/>
              <a:cs typeface="Dotum"/>
            </a:endParaRPr>
          </a:p>
          <a:p>
            <a:pPr marL="276225" indent="-83185">
              <a:lnSpc>
                <a:spcPct val="100000"/>
              </a:lnSpc>
              <a:spcBef>
                <a:spcPts val="120"/>
              </a:spcBef>
              <a:buClr>
                <a:srgbClr val="333333"/>
              </a:buClr>
              <a:buFont typeface="Liberation Sans"/>
              <a:buChar char="•"/>
              <a:tabLst>
                <a:tab pos="276225" algn="l"/>
              </a:tabLst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BigQuery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: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매월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1TB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쿼리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처리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10GB </a:t>
            </a:r>
            <a:r>
              <a:rPr sz="1150" spc="-20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endParaRPr sz="1150">
              <a:latin typeface="Dotum"/>
              <a:cs typeface="Dotum"/>
            </a:endParaRPr>
          </a:p>
          <a:p>
            <a:pPr marL="276225" indent="-83185">
              <a:lnSpc>
                <a:spcPct val="100000"/>
              </a:lnSpc>
              <a:spcBef>
                <a:spcPts val="120"/>
              </a:spcBef>
              <a:buClr>
                <a:srgbClr val="333333"/>
              </a:buClr>
              <a:buFont typeface="Liberation Sans"/>
              <a:buChar char="•"/>
              <a:tabLst>
                <a:tab pos="276225" algn="l"/>
              </a:tabLst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Cloud Run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: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매월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2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백만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요청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360,000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vCPU-</a:t>
            </a:r>
            <a:r>
              <a:rPr sz="1150" spc="-100" dirty="0">
                <a:solidFill>
                  <a:srgbClr val="333333"/>
                </a:solidFill>
                <a:latin typeface="Dotum"/>
                <a:cs typeface="Dotum"/>
              </a:rPr>
              <a:t>초</a:t>
            </a:r>
            <a:r>
              <a:rPr sz="1050" spc="-10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180,000 GiB-</a:t>
            </a:r>
            <a:r>
              <a:rPr sz="1150" spc="-50" dirty="0">
                <a:solidFill>
                  <a:srgbClr val="333333"/>
                </a:solidFill>
                <a:latin typeface="Dotum"/>
                <a:cs typeface="Dotum"/>
              </a:rPr>
              <a:t>초</a:t>
            </a:r>
            <a:endParaRPr sz="1150">
              <a:latin typeface="Dotum"/>
              <a:cs typeface="Dotum"/>
            </a:endParaRPr>
          </a:p>
          <a:p>
            <a:pPr marL="193040">
              <a:lnSpc>
                <a:spcPct val="100000"/>
              </a:lnSpc>
              <a:spcBef>
                <a:spcPts val="145"/>
              </a:spcBef>
            </a:pPr>
            <a:r>
              <a:rPr sz="1350" spc="-180" dirty="0">
                <a:solidFill>
                  <a:srgbClr val="D32E2E"/>
                </a:solidFill>
                <a:latin typeface="Dotum"/>
                <a:cs typeface="Dotum"/>
              </a:rPr>
              <a:t>주의</a:t>
            </a:r>
            <a:r>
              <a:rPr sz="1200" b="1" spc="-180" dirty="0">
                <a:solidFill>
                  <a:srgbClr val="D32E2E"/>
                </a:solidFill>
                <a:latin typeface="Liberation Sans"/>
                <a:cs typeface="Liberation Sans"/>
              </a:rPr>
              <a:t>:</a:t>
            </a:r>
            <a:r>
              <a:rPr sz="1200" b="1" spc="10" dirty="0">
                <a:solidFill>
                  <a:srgbClr val="D32E2E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D32E2E"/>
                </a:solidFill>
                <a:latin typeface="Dotum"/>
                <a:cs typeface="Dotum"/>
              </a:rPr>
              <a:t>일부</a:t>
            </a:r>
            <a:r>
              <a:rPr sz="1350" spc="-110" dirty="0">
                <a:solidFill>
                  <a:srgbClr val="D32E2E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D32E2E"/>
                </a:solidFill>
                <a:latin typeface="Dotum"/>
                <a:cs typeface="Dotum"/>
              </a:rPr>
              <a:t>서비스는</a:t>
            </a:r>
            <a:r>
              <a:rPr sz="1350" spc="-105" dirty="0">
                <a:solidFill>
                  <a:srgbClr val="D32E2E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D32E2E"/>
                </a:solidFill>
                <a:latin typeface="Dotum"/>
                <a:cs typeface="Dotum"/>
              </a:rPr>
              <a:t>무기한</a:t>
            </a:r>
            <a:r>
              <a:rPr sz="1350" spc="-110" dirty="0">
                <a:solidFill>
                  <a:srgbClr val="D32E2E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D32E2E"/>
                </a:solidFill>
                <a:latin typeface="Dotum"/>
                <a:cs typeface="Dotum"/>
              </a:rPr>
              <a:t>무료</a:t>
            </a:r>
            <a:r>
              <a:rPr sz="1200" b="1" spc="-180" dirty="0">
                <a:solidFill>
                  <a:srgbClr val="D32E2E"/>
                </a:solidFill>
                <a:latin typeface="Liberation Sans"/>
                <a:cs typeface="Liberation Sans"/>
              </a:rPr>
              <a:t>,</a:t>
            </a:r>
            <a:r>
              <a:rPr sz="1200" b="1" spc="10" dirty="0">
                <a:solidFill>
                  <a:srgbClr val="D32E2E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D32E2E"/>
                </a:solidFill>
                <a:latin typeface="Dotum"/>
                <a:cs typeface="Dotum"/>
              </a:rPr>
              <a:t>일부는</a:t>
            </a:r>
            <a:r>
              <a:rPr sz="1350" spc="-105" dirty="0">
                <a:solidFill>
                  <a:srgbClr val="D32E2E"/>
                </a:solidFill>
                <a:latin typeface="Dotum"/>
                <a:cs typeface="Dotum"/>
              </a:rPr>
              <a:t> </a:t>
            </a:r>
            <a:r>
              <a:rPr sz="1200" b="1" dirty="0">
                <a:solidFill>
                  <a:srgbClr val="D32E2E"/>
                </a:solidFill>
                <a:latin typeface="Liberation Sans"/>
                <a:cs typeface="Liberation Sans"/>
              </a:rPr>
              <a:t>$300</a:t>
            </a:r>
            <a:r>
              <a:rPr sz="1200" b="1" spc="10" dirty="0">
                <a:solidFill>
                  <a:srgbClr val="D32E2E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D32E2E"/>
                </a:solidFill>
                <a:latin typeface="Dotum"/>
                <a:cs typeface="Dotum"/>
              </a:rPr>
              <a:t>크레딧</a:t>
            </a:r>
            <a:r>
              <a:rPr sz="1350" spc="-105" dirty="0">
                <a:solidFill>
                  <a:srgbClr val="D32E2E"/>
                </a:solidFill>
                <a:latin typeface="Dotum"/>
                <a:cs typeface="Dotum"/>
              </a:rPr>
              <a:t> </a:t>
            </a:r>
            <a:r>
              <a:rPr sz="1350" spc="-280" dirty="0">
                <a:solidFill>
                  <a:srgbClr val="D32E2E"/>
                </a:solidFill>
                <a:latin typeface="Dotum"/>
                <a:cs typeface="Dotum"/>
              </a:rPr>
              <a:t>소진까지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1200">
              <a:latin typeface="Dotum"/>
              <a:cs typeface="Dotum"/>
            </a:endParaRPr>
          </a:p>
          <a:p>
            <a:pPr marL="12700" marR="64769" algn="just">
              <a:lnSpc>
                <a:spcPct val="107100"/>
              </a:lnSpc>
            </a:pPr>
            <a:r>
              <a:rPr sz="1400" spc="-640" dirty="0">
                <a:solidFill>
                  <a:srgbClr val="4F37A6"/>
                </a:solidFill>
                <a:latin typeface="Dotum"/>
                <a:cs typeface="Dotum"/>
              </a:rPr>
              <a:t>실무</a:t>
            </a:r>
            <a:r>
              <a:rPr sz="1400" spc="30" dirty="0">
                <a:solidFill>
                  <a:srgbClr val="4F37A6"/>
                </a:solidFill>
                <a:latin typeface="Dotum"/>
                <a:cs typeface="Dotum"/>
              </a:rPr>
              <a:t>  </a:t>
            </a:r>
            <a:r>
              <a:rPr sz="1400" spc="-229" dirty="0">
                <a:solidFill>
                  <a:srgbClr val="4F37A6"/>
                </a:solidFill>
                <a:latin typeface="Dotum"/>
                <a:cs typeface="Dotum"/>
              </a:rPr>
              <a:t>팁</a:t>
            </a:r>
            <a:r>
              <a:rPr sz="1200" b="1" i="1" spc="-229" dirty="0">
                <a:solidFill>
                  <a:srgbClr val="4F37A6"/>
                </a:solidFill>
                <a:latin typeface="Liberation Sans"/>
                <a:cs typeface="Liberation Sans"/>
              </a:rPr>
              <a:t>:</a:t>
            </a:r>
            <a:r>
              <a:rPr sz="1200" b="1" i="1" spc="14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400" spc="-640" dirty="0">
                <a:solidFill>
                  <a:srgbClr val="333333"/>
                </a:solidFill>
                <a:latin typeface="Dotum"/>
                <a:cs typeface="Dotum"/>
              </a:rPr>
              <a:t>예산</a:t>
            </a:r>
            <a:r>
              <a:rPr sz="1400" spc="30" dirty="0">
                <a:solidFill>
                  <a:srgbClr val="333333"/>
                </a:solidFill>
                <a:latin typeface="Dotum"/>
                <a:cs typeface="Dotum"/>
              </a:rPr>
              <a:t>  </a:t>
            </a:r>
            <a:r>
              <a:rPr sz="1400" spc="-480" dirty="0">
                <a:solidFill>
                  <a:srgbClr val="333333"/>
                </a:solidFill>
                <a:latin typeface="Dotum"/>
                <a:cs typeface="Dotum"/>
              </a:rPr>
              <a:t>알림을</a:t>
            </a:r>
            <a:r>
              <a:rPr sz="1400" spc="3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480" dirty="0">
                <a:solidFill>
                  <a:srgbClr val="333333"/>
                </a:solidFill>
                <a:latin typeface="Dotum"/>
                <a:cs typeface="Dotum"/>
              </a:rPr>
              <a:t>필수로</a:t>
            </a:r>
            <a:r>
              <a:rPr sz="1400" spc="3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295" dirty="0">
                <a:solidFill>
                  <a:srgbClr val="333333"/>
                </a:solidFill>
                <a:latin typeface="Dotum"/>
                <a:cs typeface="Dotum"/>
              </a:rPr>
              <a:t>설정하고</a:t>
            </a:r>
            <a:r>
              <a:rPr sz="1200" i="1" spc="-29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i="1" spc="2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400" spc="-480" dirty="0">
                <a:solidFill>
                  <a:srgbClr val="333333"/>
                </a:solidFill>
                <a:latin typeface="Dotum"/>
                <a:cs typeface="Dotum"/>
              </a:rPr>
              <a:t>리소스</a:t>
            </a:r>
            <a:r>
              <a:rPr sz="1400" spc="3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480" dirty="0">
                <a:solidFill>
                  <a:srgbClr val="333333"/>
                </a:solidFill>
                <a:latin typeface="Dotum"/>
                <a:cs typeface="Dotum"/>
              </a:rPr>
              <a:t>태깅을</a:t>
            </a:r>
            <a:r>
              <a:rPr sz="1400" spc="3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640" dirty="0">
                <a:solidFill>
                  <a:srgbClr val="333333"/>
                </a:solidFill>
                <a:latin typeface="Dotum"/>
                <a:cs typeface="Dotum"/>
              </a:rPr>
              <a:t>통한</a:t>
            </a:r>
            <a:r>
              <a:rPr sz="1400" spc="30" dirty="0">
                <a:solidFill>
                  <a:srgbClr val="333333"/>
                </a:solidFill>
                <a:latin typeface="Dotum"/>
                <a:cs typeface="Dotum"/>
              </a:rPr>
              <a:t>  </a:t>
            </a:r>
            <a:r>
              <a:rPr sz="1400" spc="-64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400" spc="30" dirty="0">
                <a:solidFill>
                  <a:srgbClr val="333333"/>
                </a:solidFill>
                <a:latin typeface="Dotum"/>
                <a:cs typeface="Dotum"/>
              </a:rPr>
              <a:t>  </a:t>
            </a:r>
            <a:r>
              <a:rPr sz="1400" spc="-275" dirty="0">
                <a:solidFill>
                  <a:srgbClr val="333333"/>
                </a:solidFill>
                <a:latin typeface="Dotum"/>
                <a:cs typeface="Dotum"/>
              </a:rPr>
              <a:t>추적</a:t>
            </a:r>
            <a:r>
              <a:rPr sz="1200" i="1" spc="-27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i="1" spc="33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400" spc="-640" dirty="0">
                <a:solidFill>
                  <a:srgbClr val="333333"/>
                </a:solidFill>
                <a:latin typeface="Dotum"/>
                <a:cs typeface="Dotum"/>
              </a:rPr>
              <a:t>자동</a:t>
            </a:r>
            <a:r>
              <a:rPr sz="1400" spc="30" dirty="0">
                <a:solidFill>
                  <a:srgbClr val="333333"/>
                </a:solidFill>
                <a:latin typeface="Dotum"/>
                <a:cs typeface="Dotum"/>
              </a:rPr>
              <a:t>  </a:t>
            </a:r>
            <a:r>
              <a:rPr sz="1400" spc="-640" dirty="0">
                <a:solidFill>
                  <a:srgbClr val="333333"/>
                </a:solidFill>
                <a:latin typeface="Dotum"/>
                <a:cs typeface="Dotum"/>
              </a:rPr>
              <a:t>종료</a:t>
            </a:r>
            <a:r>
              <a:rPr sz="1400" spc="30" dirty="0">
                <a:solidFill>
                  <a:srgbClr val="333333"/>
                </a:solidFill>
                <a:latin typeface="Dotum"/>
                <a:cs typeface="Dotum"/>
              </a:rPr>
              <a:t>  </a:t>
            </a:r>
            <a:r>
              <a:rPr sz="1400" spc="-335" dirty="0">
                <a:solidFill>
                  <a:srgbClr val="333333"/>
                </a:solidFill>
                <a:latin typeface="Dotum"/>
                <a:cs typeface="Dotum"/>
              </a:rPr>
              <a:t>스크립</a:t>
            </a:r>
            <a:r>
              <a:rPr sz="140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310" dirty="0">
                <a:solidFill>
                  <a:srgbClr val="333333"/>
                </a:solidFill>
                <a:latin typeface="Dotum"/>
                <a:cs typeface="Dotum"/>
              </a:rPr>
              <a:t>트</a:t>
            </a:r>
            <a:r>
              <a:rPr sz="14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310" dirty="0">
                <a:solidFill>
                  <a:srgbClr val="333333"/>
                </a:solidFill>
                <a:latin typeface="Dotum"/>
                <a:cs typeface="Dotum"/>
              </a:rPr>
              <a:t>사용으로</a:t>
            </a:r>
            <a:r>
              <a:rPr sz="14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310" dirty="0">
                <a:solidFill>
                  <a:srgbClr val="333333"/>
                </a:solidFill>
                <a:latin typeface="Dotum"/>
                <a:cs typeface="Dotum"/>
              </a:rPr>
              <a:t>의도치</a:t>
            </a:r>
            <a:r>
              <a:rPr sz="14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310" dirty="0">
                <a:solidFill>
                  <a:srgbClr val="333333"/>
                </a:solidFill>
                <a:latin typeface="Dotum"/>
                <a:cs typeface="Dotum"/>
              </a:rPr>
              <a:t>않은</a:t>
            </a:r>
            <a:r>
              <a:rPr sz="14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310" dirty="0">
                <a:solidFill>
                  <a:srgbClr val="333333"/>
                </a:solidFill>
                <a:latin typeface="Dotum"/>
                <a:cs typeface="Dotum"/>
              </a:rPr>
              <a:t>과금을</a:t>
            </a:r>
            <a:r>
              <a:rPr sz="140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270" dirty="0">
                <a:solidFill>
                  <a:srgbClr val="333333"/>
                </a:solidFill>
                <a:latin typeface="Dotum"/>
                <a:cs typeface="Dotum"/>
              </a:rPr>
              <a:t>예방하세요</a:t>
            </a:r>
            <a:r>
              <a:rPr sz="1200" i="1" spc="-27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20000" y="2628899"/>
            <a:ext cx="3619500" cy="3619500"/>
          </a:xfrm>
          <a:custGeom>
            <a:avLst/>
            <a:gdLst/>
            <a:ahLst/>
            <a:cxnLst/>
            <a:rect l="l" t="t" r="r" b="b"/>
            <a:pathLst>
              <a:path w="3619500" h="3619500">
                <a:moveTo>
                  <a:pt x="1809749" y="3619499"/>
                </a:moveTo>
                <a:lnTo>
                  <a:pt x="1765336" y="3618954"/>
                </a:lnTo>
                <a:lnTo>
                  <a:pt x="1720949" y="3617319"/>
                </a:lnTo>
                <a:lnTo>
                  <a:pt x="1676616" y="3614595"/>
                </a:lnTo>
                <a:lnTo>
                  <a:pt x="1632363" y="3610785"/>
                </a:lnTo>
                <a:lnTo>
                  <a:pt x="1588217" y="3605889"/>
                </a:lnTo>
                <a:lnTo>
                  <a:pt x="1544204" y="3599911"/>
                </a:lnTo>
                <a:lnTo>
                  <a:pt x="1500351" y="3592855"/>
                </a:lnTo>
                <a:lnTo>
                  <a:pt x="1456685" y="3584725"/>
                </a:lnTo>
                <a:lnTo>
                  <a:pt x="1413231" y="3575526"/>
                </a:lnTo>
                <a:lnTo>
                  <a:pt x="1370016" y="3565263"/>
                </a:lnTo>
                <a:lnTo>
                  <a:pt x="1327066" y="3553943"/>
                </a:lnTo>
                <a:lnTo>
                  <a:pt x="1284407" y="3541572"/>
                </a:lnTo>
                <a:lnTo>
                  <a:pt x="1242064" y="3528158"/>
                </a:lnTo>
                <a:lnTo>
                  <a:pt x="1200063" y="3513708"/>
                </a:lnTo>
                <a:lnTo>
                  <a:pt x="1158429" y="3498233"/>
                </a:lnTo>
                <a:lnTo>
                  <a:pt x="1117188" y="3481740"/>
                </a:lnTo>
                <a:lnTo>
                  <a:pt x="1076364" y="3464240"/>
                </a:lnTo>
                <a:lnTo>
                  <a:pt x="1035982" y="3445743"/>
                </a:lnTo>
                <a:lnTo>
                  <a:pt x="996065" y="3426261"/>
                </a:lnTo>
                <a:lnTo>
                  <a:pt x="956639" y="3405806"/>
                </a:lnTo>
                <a:lnTo>
                  <a:pt x="917727" y="3384388"/>
                </a:lnTo>
                <a:lnTo>
                  <a:pt x="879352" y="3362023"/>
                </a:lnTo>
                <a:lnTo>
                  <a:pt x="841537" y="3338722"/>
                </a:lnTo>
                <a:lnTo>
                  <a:pt x="804306" y="3314501"/>
                </a:lnTo>
                <a:lnTo>
                  <a:pt x="767680" y="3289373"/>
                </a:lnTo>
                <a:lnTo>
                  <a:pt x="731683" y="3263354"/>
                </a:lnTo>
                <a:lnTo>
                  <a:pt x="696334" y="3236459"/>
                </a:lnTo>
                <a:lnTo>
                  <a:pt x="661656" y="3208705"/>
                </a:lnTo>
                <a:lnTo>
                  <a:pt x="627670" y="3180108"/>
                </a:lnTo>
                <a:lnTo>
                  <a:pt x="594396" y="3150685"/>
                </a:lnTo>
                <a:lnTo>
                  <a:pt x="561853" y="3120455"/>
                </a:lnTo>
                <a:lnTo>
                  <a:pt x="530063" y="3089435"/>
                </a:lnTo>
                <a:lnTo>
                  <a:pt x="499043" y="3057645"/>
                </a:lnTo>
                <a:lnTo>
                  <a:pt x="468813" y="3025103"/>
                </a:lnTo>
                <a:lnTo>
                  <a:pt x="439391" y="2991829"/>
                </a:lnTo>
                <a:lnTo>
                  <a:pt x="410794" y="2957843"/>
                </a:lnTo>
                <a:lnTo>
                  <a:pt x="383039" y="2923165"/>
                </a:lnTo>
                <a:lnTo>
                  <a:pt x="356145" y="2887816"/>
                </a:lnTo>
                <a:lnTo>
                  <a:pt x="330125" y="2851818"/>
                </a:lnTo>
                <a:lnTo>
                  <a:pt x="304997" y="2815192"/>
                </a:lnTo>
                <a:lnTo>
                  <a:pt x="280776" y="2777961"/>
                </a:lnTo>
                <a:lnTo>
                  <a:pt x="257475" y="2740146"/>
                </a:lnTo>
                <a:lnTo>
                  <a:pt x="235109" y="2701772"/>
                </a:lnTo>
                <a:lnTo>
                  <a:pt x="213692" y="2662859"/>
                </a:lnTo>
                <a:lnTo>
                  <a:pt x="193237" y="2623433"/>
                </a:lnTo>
                <a:lnTo>
                  <a:pt x="173755" y="2583517"/>
                </a:lnTo>
                <a:lnTo>
                  <a:pt x="155258" y="2543134"/>
                </a:lnTo>
                <a:lnTo>
                  <a:pt x="137758" y="2502310"/>
                </a:lnTo>
                <a:lnTo>
                  <a:pt x="121266" y="2461069"/>
                </a:lnTo>
                <a:lnTo>
                  <a:pt x="105790" y="2419435"/>
                </a:lnTo>
                <a:lnTo>
                  <a:pt x="91341" y="2377435"/>
                </a:lnTo>
                <a:lnTo>
                  <a:pt x="77927" y="2335092"/>
                </a:lnTo>
                <a:lnTo>
                  <a:pt x="65556" y="2292433"/>
                </a:lnTo>
                <a:lnTo>
                  <a:pt x="54235" y="2249482"/>
                </a:lnTo>
                <a:lnTo>
                  <a:pt x="43972" y="2206268"/>
                </a:lnTo>
                <a:lnTo>
                  <a:pt x="34773" y="2162814"/>
                </a:lnTo>
                <a:lnTo>
                  <a:pt x="26643" y="2119147"/>
                </a:lnTo>
                <a:lnTo>
                  <a:pt x="19587" y="2075294"/>
                </a:lnTo>
                <a:lnTo>
                  <a:pt x="13610" y="2031282"/>
                </a:lnTo>
                <a:lnTo>
                  <a:pt x="8714" y="1987136"/>
                </a:lnTo>
                <a:lnTo>
                  <a:pt x="4903" y="1942883"/>
                </a:lnTo>
                <a:lnTo>
                  <a:pt x="2179" y="1898549"/>
                </a:lnTo>
                <a:lnTo>
                  <a:pt x="544" y="1854163"/>
                </a:lnTo>
                <a:lnTo>
                  <a:pt x="0" y="1809749"/>
                </a:lnTo>
                <a:lnTo>
                  <a:pt x="136" y="1787539"/>
                </a:lnTo>
                <a:lnTo>
                  <a:pt x="1226" y="1743139"/>
                </a:lnTo>
                <a:lnTo>
                  <a:pt x="3405" y="1698773"/>
                </a:lnTo>
                <a:lnTo>
                  <a:pt x="6673" y="1654480"/>
                </a:lnTo>
                <a:lnTo>
                  <a:pt x="11026" y="1610273"/>
                </a:lnTo>
                <a:lnTo>
                  <a:pt x="16463" y="1566194"/>
                </a:lnTo>
                <a:lnTo>
                  <a:pt x="22981" y="1522254"/>
                </a:lnTo>
                <a:lnTo>
                  <a:pt x="30574" y="1478495"/>
                </a:lnTo>
                <a:lnTo>
                  <a:pt x="39240" y="1434928"/>
                </a:lnTo>
                <a:lnTo>
                  <a:pt x="48971" y="1391594"/>
                </a:lnTo>
                <a:lnTo>
                  <a:pt x="59764" y="1348505"/>
                </a:lnTo>
                <a:lnTo>
                  <a:pt x="71610" y="1305700"/>
                </a:lnTo>
                <a:lnTo>
                  <a:pt x="84504" y="1263193"/>
                </a:lnTo>
                <a:lnTo>
                  <a:pt x="98436" y="1221021"/>
                </a:lnTo>
                <a:lnTo>
                  <a:pt x="113401" y="1179197"/>
                </a:lnTo>
                <a:lnTo>
                  <a:pt x="129385" y="1137760"/>
                </a:lnTo>
                <a:lnTo>
                  <a:pt x="146384" y="1096721"/>
                </a:lnTo>
                <a:lnTo>
                  <a:pt x="164382" y="1056117"/>
                </a:lnTo>
                <a:lnTo>
                  <a:pt x="183374" y="1015962"/>
                </a:lnTo>
                <a:lnTo>
                  <a:pt x="203343" y="976291"/>
                </a:lnTo>
                <a:lnTo>
                  <a:pt x="224282" y="937116"/>
                </a:lnTo>
                <a:lnTo>
                  <a:pt x="246174" y="898472"/>
                </a:lnTo>
                <a:lnTo>
                  <a:pt x="269010" y="860372"/>
                </a:lnTo>
                <a:lnTo>
                  <a:pt x="292771" y="822849"/>
                </a:lnTo>
                <a:lnTo>
                  <a:pt x="317450" y="785915"/>
                </a:lnTo>
                <a:lnTo>
                  <a:pt x="343024" y="749603"/>
                </a:lnTo>
                <a:lnTo>
                  <a:pt x="369485" y="713924"/>
                </a:lnTo>
                <a:lnTo>
                  <a:pt x="396809" y="678911"/>
                </a:lnTo>
                <a:lnTo>
                  <a:pt x="424989" y="644574"/>
                </a:lnTo>
                <a:lnTo>
                  <a:pt x="453999" y="610944"/>
                </a:lnTo>
                <a:lnTo>
                  <a:pt x="483829" y="578030"/>
                </a:lnTo>
                <a:lnTo>
                  <a:pt x="514454" y="545864"/>
                </a:lnTo>
                <a:lnTo>
                  <a:pt x="545864" y="514454"/>
                </a:lnTo>
                <a:lnTo>
                  <a:pt x="578030" y="483829"/>
                </a:lnTo>
                <a:lnTo>
                  <a:pt x="610944" y="453999"/>
                </a:lnTo>
                <a:lnTo>
                  <a:pt x="644574" y="424989"/>
                </a:lnTo>
                <a:lnTo>
                  <a:pt x="678911" y="396809"/>
                </a:lnTo>
                <a:lnTo>
                  <a:pt x="713924" y="369485"/>
                </a:lnTo>
                <a:lnTo>
                  <a:pt x="749603" y="343023"/>
                </a:lnTo>
                <a:lnTo>
                  <a:pt x="785915" y="317450"/>
                </a:lnTo>
                <a:lnTo>
                  <a:pt x="822849" y="292771"/>
                </a:lnTo>
                <a:lnTo>
                  <a:pt x="860372" y="269010"/>
                </a:lnTo>
                <a:lnTo>
                  <a:pt x="898472" y="246174"/>
                </a:lnTo>
                <a:lnTo>
                  <a:pt x="937116" y="224282"/>
                </a:lnTo>
                <a:lnTo>
                  <a:pt x="976291" y="203343"/>
                </a:lnTo>
                <a:lnTo>
                  <a:pt x="1015962" y="183374"/>
                </a:lnTo>
                <a:lnTo>
                  <a:pt x="1056117" y="164382"/>
                </a:lnTo>
                <a:lnTo>
                  <a:pt x="1096721" y="146384"/>
                </a:lnTo>
                <a:lnTo>
                  <a:pt x="1137760" y="129385"/>
                </a:lnTo>
                <a:lnTo>
                  <a:pt x="1179197" y="113401"/>
                </a:lnTo>
                <a:lnTo>
                  <a:pt x="1221021" y="98436"/>
                </a:lnTo>
                <a:lnTo>
                  <a:pt x="1263192" y="84504"/>
                </a:lnTo>
                <a:lnTo>
                  <a:pt x="1305700" y="71610"/>
                </a:lnTo>
                <a:lnTo>
                  <a:pt x="1348505" y="59764"/>
                </a:lnTo>
                <a:lnTo>
                  <a:pt x="1391594" y="48971"/>
                </a:lnTo>
                <a:lnTo>
                  <a:pt x="1434928" y="39240"/>
                </a:lnTo>
                <a:lnTo>
                  <a:pt x="1478495" y="30574"/>
                </a:lnTo>
                <a:lnTo>
                  <a:pt x="1522254" y="22981"/>
                </a:lnTo>
                <a:lnTo>
                  <a:pt x="1566194" y="16463"/>
                </a:lnTo>
                <a:lnTo>
                  <a:pt x="1610273" y="11026"/>
                </a:lnTo>
                <a:lnTo>
                  <a:pt x="1654479" y="6673"/>
                </a:lnTo>
                <a:lnTo>
                  <a:pt x="1698773" y="3405"/>
                </a:lnTo>
                <a:lnTo>
                  <a:pt x="1743139" y="1226"/>
                </a:lnTo>
                <a:lnTo>
                  <a:pt x="1787539" y="136"/>
                </a:lnTo>
                <a:lnTo>
                  <a:pt x="1809749" y="0"/>
                </a:lnTo>
                <a:lnTo>
                  <a:pt x="1831959" y="136"/>
                </a:lnTo>
                <a:lnTo>
                  <a:pt x="1876359" y="1226"/>
                </a:lnTo>
                <a:lnTo>
                  <a:pt x="1920726" y="3405"/>
                </a:lnTo>
                <a:lnTo>
                  <a:pt x="1965019" y="6673"/>
                </a:lnTo>
                <a:lnTo>
                  <a:pt x="2009226" y="11026"/>
                </a:lnTo>
                <a:lnTo>
                  <a:pt x="2053305" y="16463"/>
                </a:lnTo>
                <a:lnTo>
                  <a:pt x="2097244" y="22981"/>
                </a:lnTo>
                <a:lnTo>
                  <a:pt x="2141004" y="30574"/>
                </a:lnTo>
                <a:lnTo>
                  <a:pt x="2184571" y="39240"/>
                </a:lnTo>
                <a:lnTo>
                  <a:pt x="2227905" y="48971"/>
                </a:lnTo>
                <a:lnTo>
                  <a:pt x="2270994" y="59764"/>
                </a:lnTo>
                <a:lnTo>
                  <a:pt x="2313799" y="71610"/>
                </a:lnTo>
                <a:lnTo>
                  <a:pt x="2356306" y="84504"/>
                </a:lnTo>
                <a:lnTo>
                  <a:pt x="2398478" y="98436"/>
                </a:lnTo>
                <a:lnTo>
                  <a:pt x="2440301" y="113401"/>
                </a:lnTo>
                <a:lnTo>
                  <a:pt x="2481739" y="129385"/>
                </a:lnTo>
                <a:lnTo>
                  <a:pt x="2522777" y="146384"/>
                </a:lnTo>
                <a:lnTo>
                  <a:pt x="2563381" y="164382"/>
                </a:lnTo>
                <a:lnTo>
                  <a:pt x="2603536" y="183374"/>
                </a:lnTo>
                <a:lnTo>
                  <a:pt x="2643207" y="203343"/>
                </a:lnTo>
                <a:lnTo>
                  <a:pt x="2682382" y="224282"/>
                </a:lnTo>
                <a:lnTo>
                  <a:pt x="2721026" y="246174"/>
                </a:lnTo>
                <a:lnTo>
                  <a:pt x="2759126" y="269010"/>
                </a:lnTo>
                <a:lnTo>
                  <a:pt x="2796649" y="292771"/>
                </a:lnTo>
                <a:lnTo>
                  <a:pt x="2833583" y="317450"/>
                </a:lnTo>
                <a:lnTo>
                  <a:pt x="2869895" y="343024"/>
                </a:lnTo>
                <a:lnTo>
                  <a:pt x="2905574" y="369485"/>
                </a:lnTo>
                <a:lnTo>
                  <a:pt x="2940587" y="396809"/>
                </a:lnTo>
                <a:lnTo>
                  <a:pt x="2974924" y="424989"/>
                </a:lnTo>
                <a:lnTo>
                  <a:pt x="3008555" y="453999"/>
                </a:lnTo>
                <a:lnTo>
                  <a:pt x="3041468" y="483829"/>
                </a:lnTo>
                <a:lnTo>
                  <a:pt x="3073634" y="514454"/>
                </a:lnTo>
                <a:lnTo>
                  <a:pt x="3105044" y="545864"/>
                </a:lnTo>
                <a:lnTo>
                  <a:pt x="3135669" y="578030"/>
                </a:lnTo>
                <a:lnTo>
                  <a:pt x="3165500" y="610944"/>
                </a:lnTo>
                <a:lnTo>
                  <a:pt x="3194509" y="644574"/>
                </a:lnTo>
                <a:lnTo>
                  <a:pt x="3222689" y="678911"/>
                </a:lnTo>
                <a:lnTo>
                  <a:pt x="3250013" y="713924"/>
                </a:lnTo>
                <a:lnTo>
                  <a:pt x="3276474" y="749603"/>
                </a:lnTo>
                <a:lnTo>
                  <a:pt x="3302048" y="785915"/>
                </a:lnTo>
                <a:lnTo>
                  <a:pt x="3326726" y="822849"/>
                </a:lnTo>
                <a:lnTo>
                  <a:pt x="3350487" y="860372"/>
                </a:lnTo>
                <a:lnTo>
                  <a:pt x="3373324" y="898472"/>
                </a:lnTo>
                <a:lnTo>
                  <a:pt x="3395216" y="937116"/>
                </a:lnTo>
                <a:lnTo>
                  <a:pt x="3416155" y="976291"/>
                </a:lnTo>
                <a:lnTo>
                  <a:pt x="3436124" y="1015962"/>
                </a:lnTo>
                <a:lnTo>
                  <a:pt x="3455116" y="1056117"/>
                </a:lnTo>
                <a:lnTo>
                  <a:pt x="3473114" y="1096721"/>
                </a:lnTo>
                <a:lnTo>
                  <a:pt x="3490113" y="1137760"/>
                </a:lnTo>
                <a:lnTo>
                  <a:pt x="3506097" y="1179197"/>
                </a:lnTo>
                <a:lnTo>
                  <a:pt x="3521062" y="1221021"/>
                </a:lnTo>
                <a:lnTo>
                  <a:pt x="3534994" y="1263192"/>
                </a:lnTo>
                <a:lnTo>
                  <a:pt x="3547889" y="1305700"/>
                </a:lnTo>
                <a:lnTo>
                  <a:pt x="3559734" y="1348505"/>
                </a:lnTo>
                <a:lnTo>
                  <a:pt x="3570528" y="1391594"/>
                </a:lnTo>
                <a:lnTo>
                  <a:pt x="3580259" y="1434928"/>
                </a:lnTo>
                <a:lnTo>
                  <a:pt x="3588924" y="1478495"/>
                </a:lnTo>
                <a:lnTo>
                  <a:pt x="3596517" y="1522254"/>
                </a:lnTo>
                <a:lnTo>
                  <a:pt x="3603035" y="1566194"/>
                </a:lnTo>
                <a:lnTo>
                  <a:pt x="3608472" y="1610273"/>
                </a:lnTo>
                <a:lnTo>
                  <a:pt x="3612826" y="1654479"/>
                </a:lnTo>
                <a:lnTo>
                  <a:pt x="3616093" y="1698773"/>
                </a:lnTo>
                <a:lnTo>
                  <a:pt x="3618273" y="1743139"/>
                </a:lnTo>
                <a:lnTo>
                  <a:pt x="3619363" y="1787539"/>
                </a:lnTo>
                <a:lnTo>
                  <a:pt x="3619499" y="1809749"/>
                </a:lnTo>
                <a:lnTo>
                  <a:pt x="3619363" y="1831959"/>
                </a:lnTo>
                <a:lnTo>
                  <a:pt x="3618273" y="1876359"/>
                </a:lnTo>
                <a:lnTo>
                  <a:pt x="3616093" y="1920726"/>
                </a:lnTo>
                <a:lnTo>
                  <a:pt x="3612826" y="1965019"/>
                </a:lnTo>
                <a:lnTo>
                  <a:pt x="3608472" y="2009226"/>
                </a:lnTo>
                <a:lnTo>
                  <a:pt x="3603035" y="2053305"/>
                </a:lnTo>
                <a:lnTo>
                  <a:pt x="3596517" y="2097244"/>
                </a:lnTo>
                <a:lnTo>
                  <a:pt x="3588924" y="2141004"/>
                </a:lnTo>
                <a:lnTo>
                  <a:pt x="3580259" y="2184571"/>
                </a:lnTo>
                <a:lnTo>
                  <a:pt x="3570528" y="2227905"/>
                </a:lnTo>
                <a:lnTo>
                  <a:pt x="3559734" y="2270994"/>
                </a:lnTo>
                <a:lnTo>
                  <a:pt x="3547889" y="2313799"/>
                </a:lnTo>
                <a:lnTo>
                  <a:pt x="3534994" y="2356306"/>
                </a:lnTo>
                <a:lnTo>
                  <a:pt x="3521062" y="2398478"/>
                </a:lnTo>
                <a:lnTo>
                  <a:pt x="3506097" y="2440301"/>
                </a:lnTo>
                <a:lnTo>
                  <a:pt x="3490113" y="2481739"/>
                </a:lnTo>
                <a:lnTo>
                  <a:pt x="3473114" y="2522777"/>
                </a:lnTo>
                <a:lnTo>
                  <a:pt x="3455116" y="2563381"/>
                </a:lnTo>
                <a:lnTo>
                  <a:pt x="3436124" y="2603536"/>
                </a:lnTo>
                <a:lnTo>
                  <a:pt x="3416155" y="2643207"/>
                </a:lnTo>
                <a:lnTo>
                  <a:pt x="3395216" y="2682382"/>
                </a:lnTo>
                <a:lnTo>
                  <a:pt x="3373324" y="2721026"/>
                </a:lnTo>
                <a:lnTo>
                  <a:pt x="3350488" y="2759126"/>
                </a:lnTo>
                <a:lnTo>
                  <a:pt x="3326727" y="2796649"/>
                </a:lnTo>
                <a:lnTo>
                  <a:pt x="3302048" y="2833583"/>
                </a:lnTo>
                <a:lnTo>
                  <a:pt x="3276475" y="2869895"/>
                </a:lnTo>
                <a:lnTo>
                  <a:pt x="3250014" y="2905574"/>
                </a:lnTo>
                <a:lnTo>
                  <a:pt x="3222689" y="2940587"/>
                </a:lnTo>
                <a:lnTo>
                  <a:pt x="3194509" y="2974924"/>
                </a:lnTo>
                <a:lnTo>
                  <a:pt x="3165500" y="3008555"/>
                </a:lnTo>
                <a:lnTo>
                  <a:pt x="3135669" y="3041468"/>
                </a:lnTo>
                <a:lnTo>
                  <a:pt x="3105044" y="3073634"/>
                </a:lnTo>
                <a:lnTo>
                  <a:pt x="3073634" y="3105044"/>
                </a:lnTo>
                <a:lnTo>
                  <a:pt x="3041468" y="3135669"/>
                </a:lnTo>
                <a:lnTo>
                  <a:pt x="3008555" y="3165500"/>
                </a:lnTo>
                <a:lnTo>
                  <a:pt x="2974925" y="3194509"/>
                </a:lnTo>
                <a:lnTo>
                  <a:pt x="2940588" y="3222689"/>
                </a:lnTo>
                <a:lnTo>
                  <a:pt x="2905574" y="3250013"/>
                </a:lnTo>
                <a:lnTo>
                  <a:pt x="2869895" y="3276474"/>
                </a:lnTo>
                <a:lnTo>
                  <a:pt x="2833584" y="3302048"/>
                </a:lnTo>
                <a:lnTo>
                  <a:pt x="2796649" y="3326726"/>
                </a:lnTo>
                <a:lnTo>
                  <a:pt x="2759126" y="3350487"/>
                </a:lnTo>
                <a:lnTo>
                  <a:pt x="2721026" y="3373324"/>
                </a:lnTo>
                <a:lnTo>
                  <a:pt x="2682383" y="3395216"/>
                </a:lnTo>
                <a:lnTo>
                  <a:pt x="2643207" y="3416155"/>
                </a:lnTo>
                <a:lnTo>
                  <a:pt x="2603536" y="3436124"/>
                </a:lnTo>
                <a:lnTo>
                  <a:pt x="2563381" y="3455116"/>
                </a:lnTo>
                <a:lnTo>
                  <a:pt x="2522777" y="3473114"/>
                </a:lnTo>
                <a:lnTo>
                  <a:pt x="2481739" y="3490113"/>
                </a:lnTo>
                <a:lnTo>
                  <a:pt x="2440301" y="3506097"/>
                </a:lnTo>
                <a:lnTo>
                  <a:pt x="2398478" y="3521062"/>
                </a:lnTo>
                <a:lnTo>
                  <a:pt x="2356306" y="3534994"/>
                </a:lnTo>
                <a:lnTo>
                  <a:pt x="2313799" y="3547889"/>
                </a:lnTo>
                <a:lnTo>
                  <a:pt x="2270994" y="3559734"/>
                </a:lnTo>
                <a:lnTo>
                  <a:pt x="2227905" y="3570528"/>
                </a:lnTo>
                <a:lnTo>
                  <a:pt x="2184571" y="3580259"/>
                </a:lnTo>
                <a:lnTo>
                  <a:pt x="2141004" y="3588924"/>
                </a:lnTo>
                <a:lnTo>
                  <a:pt x="2097244" y="3596517"/>
                </a:lnTo>
                <a:lnTo>
                  <a:pt x="2053305" y="3603035"/>
                </a:lnTo>
                <a:lnTo>
                  <a:pt x="2009226" y="3608472"/>
                </a:lnTo>
                <a:lnTo>
                  <a:pt x="1965019" y="3612826"/>
                </a:lnTo>
                <a:lnTo>
                  <a:pt x="1920726" y="3616093"/>
                </a:lnTo>
                <a:lnTo>
                  <a:pt x="1876359" y="3618273"/>
                </a:lnTo>
                <a:lnTo>
                  <a:pt x="1831959" y="3619363"/>
                </a:lnTo>
                <a:lnTo>
                  <a:pt x="1809749" y="3619499"/>
                </a:lnTo>
                <a:close/>
              </a:path>
            </a:pathLst>
          </a:custGeom>
          <a:solidFill>
            <a:srgbClr val="DDD8F6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0629899" y="8381999"/>
            <a:ext cx="1371600" cy="314325"/>
            <a:chOff x="10629899" y="8381999"/>
            <a:chExt cx="1371600" cy="314325"/>
          </a:xfrm>
        </p:grpSpPr>
        <p:sp>
          <p:nvSpPr>
            <p:cNvPr id="14" name="object 14"/>
            <p:cNvSpPr/>
            <p:nvPr/>
          </p:nvSpPr>
          <p:spPr>
            <a:xfrm>
              <a:off x="10629899" y="8381999"/>
              <a:ext cx="1371600" cy="314325"/>
            </a:xfrm>
            <a:custGeom>
              <a:avLst/>
              <a:gdLst/>
              <a:ahLst/>
              <a:cxnLst/>
              <a:rect l="l" t="t" r="r" b="b"/>
              <a:pathLst>
                <a:path w="1371600" h="314325">
                  <a:moveTo>
                    <a:pt x="1338552" y="314324"/>
                  </a:moveTo>
                  <a:lnTo>
                    <a:pt x="33047" y="314324"/>
                  </a:lnTo>
                  <a:lnTo>
                    <a:pt x="28187" y="313358"/>
                  </a:lnTo>
                  <a:lnTo>
                    <a:pt x="966" y="286137"/>
                  </a:lnTo>
                  <a:lnTo>
                    <a:pt x="0" y="281277"/>
                  </a:lnTo>
                  <a:lnTo>
                    <a:pt x="0" y="2762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38552" y="0"/>
                  </a:lnTo>
                  <a:lnTo>
                    <a:pt x="1370632" y="28187"/>
                  </a:lnTo>
                  <a:lnTo>
                    <a:pt x="1371599" y="33047"/>
                  </a:lnTo>
                  <a:lnTo>
                    <a:pt x="1371599" y="281277"/>
                  </a:lnTo>
                  <a:lnTo>
                    <a:pt x="1343412" y="313358"/>
                  </a:lnTo>
                  <a:lnTo>
                    <a:pt x="1338552" y="31432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4199" y="8477249"/>
              <a:ext cx="133349" cy="13334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926464" y="8475376"/>
            <a:ext cx="97345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z="900" spc="-20" dirty="0" err="1">
                <a:solidFill>
                  <a:srgbClr val="FFFFFF"/>
                </a:solidFill>
                <a:latin typeface="Liberation Sans"/>
                <a:cs typeface="Liberation Sans"/>
              </a:rPr>
              <a:t>mirae</a:t>
            </a:r>
            <a:r>
              <a:rPr sz="1000" spc="-20" dirty="0" err="1">
                <a:solidFill>
                  <a:srgbClr val="FFFFFF"/>
                </a:solidFill>
                <a:latin typeface="Dotum"/>
                <a:cs typeface="Dotum"/>
              </a:rPr>
              <a:t>로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60" dirty="0">
                <a:solidFill>
                  <a:srgbClr val="FFFFFF"/>
                </a:solidFill>
                <a:latin typeface="Dotum"/>
                <a:cs typeface="Dotum"/>
              </a:rPr>
              <a:t>제작됨</a:t>
            </a:r>
            <a:endParaRPr sz="1000" dirty="0">
              <a:latin typeface="Dotum"/>
              <a:cs typeface="Dotum"/>
            </a:endParaRPr>
          </a:p>
        </p:txBody>
      </p:sp>
      <p:pic>
        <p:nvPicPr>
          <p:cNvPr id="9218" name="Picture 2" descr="image 2 [AWS] Free Tier terms and conditions, 프리티어 무료 조건, 평생 무료? 한도 초과에 대한 알림 설정까지 확실하게 알고 가자! 엔지니어링">
            <a:extLst>
              <a:ext uri="{FF2B5EF4-FFF2-40B4-BE49-F238E27FC236}">
                <a16:creationId xmlns:a16="http://schemas.microsoft.com/office/drawing/2014/main" id="{40439ADA-F81F-5DCE-F89F-BD2BAF9B7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807" y="3291883"/>
            <a:ext cx="4210239" cy="22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0413" y="109372"/>
            <a:ext cx="9071610" cy="151765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5"/>
              </a:spcBef>
            </a:pPr>
            <a:r>
              <a:rPr sz="6100" b="1" spc="-1035" dirty="0">
                <a:latin typeface="Malgun Gothic"/>
                <a:cs typeface="Malgun Gothic"/>
              </a:rPr>
              <a:t>리전</a:t>
            </a:r>
            <a:r>
              <a:rPr sz="6100" b="1" spc="-1035" dirty="0">
                <a:latin typeface="Trebuchet MS"/>
                <a:cs typeface="Trebuchet MS"/>
              </a:rPr>
              <a:t>/</a:t>
            </a:r>
            <a:r>
              <a:rPr sz="6100" b="1" spc="-1035" dirty="0">
                <a:latin typeface="Malgun Gothic"/>
                <a:cs typeface="Malgun Gothic"/>
              </a:rPr>
              <a:t>가용영역</a:t>
            </a:r>
            <a:r>
              <a:rPr sz="6100" b="1" spc="-645" dirty="0">
                <a:latin typeface="Malgun Gothic"/>
                <a:cs typeface="Malgun Gothic"/>
              </a:rPr>
              <a:t> </a:t>
            </a:r>
            <a:r>
              <a:rPr sz="6100" b="1" spc="-1160" dirty="0">
                <a:latin typeface="Malgun Gothic"/>
                <a:cs typeface="Malgun Gothic"/>
              </a:rPr>
              <a:t>실무</a:t>
            </a:r>
            <a:r>
              <a:rPr sz="6100" b="1" spc="-630" dirty="0">
                <a:latin typeface="Malgun Gothic"/>
                <a:cs typeface="Malgun Gothic"/>
              </a:rPr>
              <a:t> </a:t>
            </a:r>
            <a:r>
              <a:rPr sz="6100" b="1" spc="-1160" dirty="0">
                <a:latin typeface="Malgun Gothic"/>
                <a:cs typeface="Malgun Gothic"/>
              </a:rPr>
              <a:t>선택</a:t>
            </a:r>
            <a:r>
              <a:rPr sz="6100" b="1" spc="-630" dirty="0">
                <a:latin typeface="Malgun Gothic"/>
                <a:cs typeface="Malgun Gothic"/>
              </a:rPr>
              <a:t> </a:t>
            </a:r>
            <a:r>
              <a:rPr sz="6100" b="1" spc="-1185" dirty="0">
                <a:latin typeface="Malgun Gothic"/>
                <a:cs typeface="Malgun Gothic"/>
              </a:rPr>
              <a:t>가이드</a:t>
            </a:r>
            <a:endParaRPr sz="61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000" spc="-260" dirty="0">
                <a:solidFill>
                  <a:srgbClr val="333333"/>
                </a:solidFill>
              </a:rPr>
              <a:t>비용</a:t>
            </a:r>
            <a:r>
              <a:rPr sz="2000" spc="-26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20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000" spc="-285" dirty="0">
                <a:solidFill>
                  <a:srgbClr val="333333"/>
                </a:solidFill>
              </a:rPr>
              <a:t>가용성</a:t>
            </a:r>
            <a:r>
              <a:rPr sz="2000" spc="-285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20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000" spc="-300" dirty="0">
                <a:solidFill>
                  <a:srgbClr val="333333"/>
                </a:solidFill>
              </a:rPr>
              <a:t>레이턴시</a:t>
            </a:r>
            <a:r>
              <a:rPr sz="2000" spc="-30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20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000" spc="-360" dirty="0">
                <a:solidFill>
                  <a:srgbClr val="333333"/>
                </a:solidFill>
              </a:rPr>
              <a:t>규제</a:t>
            </a:r>
            <a:r>
              <a:rPr sz="2000" spc="-165" dirty="0">
                <a:solidFill>
                  <a:srgbClr val="333333"/>
                </a:solidFill>
              </a:rPr>
              <a:t> </a:t>
            </a:r>
            <a:r>
              <a:rPr sz="2000" spc="-360" dirty="0">
                <a:solidFill>
                  <a:srgbClr val="333333"/>
                </a:solidFill>
              </a:rPr>
              <a:t>등</a:t>
            </a:r>
            <a:r>
              <a:rPr sz="2000" spc="-165" dirty="0">
                <a:solidFill>
                  <a:srgbClr val="333333"/>
                </a:solidFill>
              </a:rPr>
              <a:t> </a:t>
            </a:r>
            <a:r>
              <a:rPr sz="2000" spc="-360" dirty="0">
                <a:solidFill>
                  <a:srgbClr val="333333"/>
                </a:solidFill>
              </a:rPr>
              <a:t>클라우드</a:t>
            </a:r>
            <a:r>
              <a:rPr sz="2000" spc="-160" dirty="0">
                <a:solidFill>
                  <a:srgbClr val="333333"/>
                </a:solidFill>
              </a:rPr>
              <a:t> </a:t>
            </a:r>
            <a:r>
              <a:rPr sz="2000" spc="-360" dirty="0">
                <a:solidFill>
                  <a:srgbClr val="333333"/>
                </a:solidFill>
              </a:rPr>
              <a:t>리전</a:t>
            </a:r>
            <a:r>
              <a:rPr sz="2000" spc="-165" dirty="0">
                <a:solidFill>
                  <a:srgbClr val="333333"/>
                </a:solidFill>
              </a:rPr>
              <a:t> </a:t>
            </a:r>
            <a:r>
              <a:rPr sz="2000" spc="-360" dirty="0">
                <a:solidFill>
                  <a:srgbClr val="333333"/>
                </a:solidFill>
              </a:rPr>
              <a:t>선정</a:t>
            </a:r>
            <a:r>
              <a:rPr sz="2000" spc="-165" dirty="0">
                <a:solidFill>
                  <a:srgbClr val="333333"/>
                </a:solidFill>
              </a:rPr>
              <a:t> </a:t>
            </a:r>
            <a:r>
              <a:rPr sz="2000" spc="-360" dirty="0">
                <a:solidFill>
                  <a:srgbClr val="333333"/>
                </a:solidFill>
              </a:rPr>
              <a:t>기준</a:t>
            </a:r>
            <a:r>
              <a:rPr sz="2000" spc="-160" dirty="0">
                <a:solidFill>
                  <a:srgbClr val="333333"/>
                </a:solidFill>
              </a:rPr>
              <a:t> </a:t>
            </a:r>
            <a:r>
              <a:rPr sz="2000" spc="-385" dirty="0">
                <a:solidFill>
                  <a:srgbClr val="333333"/>
                </a:solidFill>
              </a:rPr>
              <a:t>비교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121" y="1914524"/>
            <a:ext cx="5572125" cy="1028700"/>
            <a:chOff x="381121" y="1914524"/>
            <a:chExt cx="5572125" cy="1028700"/>
          </a:xfrm>
        </p:grpSpPr>
        <p:sp>
          <p:nvSpPr>
            <p:cNvPr id="4" name="object 4"/>
            <p:cNvSpPr/>
            <p:nvPr/>
          </p:nvSpPr>
          <p:spPr>
            <a:xfrm>
              <a:off x="381121" y="1914524"/>
              <a:ext cx="5572125" cy="93345"/>
            </a:xfrm>
            <a:custGeom>
              <a:avLst/>
              <a:gdLst/>
              <a:ahLst/>
              <a:cxnLst/>
              <a:rect l="l" t="t" r="r" b="b"/>
              <a:pathLst>
                <a:path w="5572125" h="93344">
                  <a:moveTo>
                    <a:pt x="0" y="92729"/>
                  </a:moveTo>
                  <a:lnTo>
                    <a:pt x="331" y="85866"/>
                  </a:lnTo>
                  <a:lnTo>
                    <a:pt x="1426" y="78451"/>
                  </a:lnTo>
                  <a:lnTo>
                    <a:pt x="1545" y="77649"/>
                  </a:lnTo>
                  <a:lnTo>
                    <a:pt x="15915" y="42321"/>
                  </a:lnTo>
                  <a:lnTo>
                    <a:pt x="50182" y="11259"/>
                  </a:lnTo>
                  <a:lnTo>
                    <a:pt x="95128" y="0"/>
                  </a:lnTo>
                  <a:lnTo>
                    <a:pt x="5476753" y="0"/>
                  </a:lnTo>
                  <a:lnTo>
                    <a:pt x="5521698" y="11259"/>
                  </a:lnTo>
                  <a:lnTo>
                    <a:pt x="5555964" y="42321"/>
                  </a:lnTo>
                  <a:lnTo>
                    <a:pt x="5570096" y="76290"/>
                  </a:lnTo>
                  <a:lnTo>
                    <a:pt x="85745" y="76290"/>
                  </a:lnTo>
                  <a:lnTo>
                    <a:pt x="76542" y="76562"/>
                  </a:lnTo>
                  <a:lnTo>
                    <a:pt x="34731" y="80516"/>
                  </a:lnTo>
                  <a:lnTo>
                    <a:pt x="2295" y="90293"/>
                  </a:lnTo>
                  <a:lnTo>
                    <a:pt x="0" y="92729"/>
                  </a:lnTo>
                  <a:close/>
                </a:path>
                <a:path w="5572125" h="93344">
                  <a:moveTo>
                    <a:pt x="5571881" y="92729"/>
                  </a:moveTo>
                  <a:lnTo>
                    <a:pt x="5529680" y="79407"/>
                  </a:lnTo>
                  <a:lnTo>
                    <a:pt x="5486135" y="76290"/>
                  </a:lnTo>
                  <a:lnTo>
                    <a:pt x="5570096" y="76290"/>
                  </a:lnTo>
                  <a:lnTo>
                    <a:pt x="5570164" y="76562"/>
                  </a:lnTo>
                  <a:lnTo>
                    <a:pt x="5571514" y="85625"/>
                  </a:lnTo>
                  <a:lnTo>
                    <a:pt x="5571549" y="85866"/>
                  </a:lnTo>
                  <a:lnTo>
                    <a:pt x="5571763" y="90293"/>
                  </a:lnTo>
                  <a:lnTo>
                    <a:pt x="5571881" y="9272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00624" y="1990815"/>
              <a:ext cx="952500" cy="952500"/>
            </a:xfrm>
            <a:custGeom>
              <a:avLst/>
              <a:gdLst/>
              <a:ahLst/>
              <a:cxnLst/>
              <a:rect l="l" t="t" r="r" b="b"/>
              <a:pathLst>
                <a:path w="952500" h="952500">
                  <a:moveTo>
                    <a:pt x="761999" y="952409"/>
                  </a:moveTo>
                  <a:lnTo>
                    <a:pt x="705949" y="950345"/>
                  </a:lnTo>
                  <a:lnTo>
                    <a:pt x="650190" y="944162"/>
                  </a:lnTo>
                  <a:lnTo>
                    <a:pt x="595038" y="933892"/>
                  </a:lnTo>
                  <a:lnTo>
                    <a:pt x="540802" y="919597"/>
                  </a:lnTo>
                  <a:lnTo>
                    <a:pt x="487764" y="901351"/>
                  </a:lnTo>
                  <a:lnTo>
                    <a:pt x="436202" y="879249"/>
                  </a:lnTo>
                  <a:lnTo>
                    <a:pt x="386405" y="853412"/>
                  </a:lnTo>
                  <a:lnTo>
                    <a:pt x="338654" y="823988"/>
                  </a:lnTo>
                  <a:lnTo>
                    <a:pt x="293197" y="791132"/>
                  </a:lnTo>
                  <a:lnTo>
                    <a:pt x="250271" y="755014"/>
                  </a:lnTo>
                  <a:lnTo>
                    <a:pt x="210120" y="715834"/>
                  </a:lnTo>
                  <a:lnTo>
                    <a:pt x="172966" y="673816"/>
                  </a:lnTo>
                  <a:lnTo>
                    <a:pt x="139003" y="629179"/>
                  </a:lnTo>
                  <a:lnTo>
                    <a:pt x="108410" y="582155"/>
                  </a:lnTo>
                  <a:lnTo>
                    <a:pt x="81360" y="533007"/>
                  </a:lnTo>
                  <a:lnTo>
                    <a:pt x="58003" y="482013"/>
                  </a:lnTo>
                  <a:lnTo>
                    <a:pt x="38460" y="429439"/>
                  </a:lnTo>
                  <a:lnTo>
                    <a:pt x="22835" y="375560"/>
                  </a:lnTo>
                  <a:lnTo>
                    <a:pt x="11216" y="320676"/>
                  </a:lnTo>
                  <a:lnTo>
                    <a:pt x="3668" y="265098"/>
                  </a:lnTo>
                  <a:lnTo>
                    <a:pt x="229" y="209115"/>
                  </a:lnTo>
                  <a:lnTo>
                    <a:pt x="0" y="190409"/>
                  </a:lnTo>
                  <a:lnTo>
                    <a:pt x="229" y="171703"/>
                  </a:lnTo>
                  <a:lnTo>
                    <a:pt x="3668" y="115720"/>
                  </a:lnTo>
                  <a:lnTo>
                    <a:pt x="11216" y="60141"/>
                  </a:lnTo>
                  <a:lnTo>
                    <a:pt x="22780" y="5488"/>
                  </a:lnTo>
                  <a:lnTo>
                    <a:pt x="24220" y="0"/>
                  </a:lnTo>
                  <a:lnTo>
                    <a:pt x="866632" y="0"/>
                  </a:lnTo>
                  <a:lnTo>
                    <a:pt x="910177" y="3116"/>
                  </a:lnTo>
                  <a:lnTo>
                    <a:pt x="950082" y="14002"/>
                  </a:lnTo>
                  <a:lnTo>
                    <a:pt x="952500" y="928163"/>
                  </a:lnTo>
                  <a:lnTo>
                    <a:pt x="947150" y="929573"/>
                  </a:lnTo>
                  <a:lnTo>
                    <a:pt x="892266" y="941191"/>
                  </a:lnTo>
                  <a:lnTo>
                    <a:pt x="836688" y="948739"/>
                  </a:lnTo>
                  <a:lnTo>
                    <a:pt x="780705" y="952179"/>
                  </a:lnTo>
                  <a:lnTo>
                    <a:pt x="761999" y="952409"/>
                  </a:lnTo>
                  <a:close/>
                </a:path>
              </a:pathLst>
            </a:custGeom>
            <a:solidFill>
              <a:srgbClr val="DDD8F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81624" y="2285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24643" y="95696"/>
                  </a:moveTo>
                  <a:lnTo>
                    <a:pt x="95250" y="59531"/>
                  </a:lnTo>
                  <a:lnTo>
                    <a:pt x="106481" y="36353"/>
                  </a:lnTo>
                  <a:lnTo>
                    <a:pt x="137107" y="17431"/>
                  </a:lnTo>
                  <a:lnTo>
                    <a:pt x="182523" y="4676"/>
                  </a:lnTo>
                  <a:lnTo>
                    <a:pt x="238125" y="0"/>
                  </a:lnTo>
                  <a:lnTo>
                    <a:pt x="293726" y="4676"/>
                  </a:lnTo>
                  <a:lnTo>
                    <a:pt x="339142" y="17431"/>
                  </a:lnTo>
                  <a:lnTo>
                    <a:pt x="369768" y="36353"/>
                  </a:lnTo>
                  <a:lnTo>
                    <a:pt x="381000" y="59531"/>
                  </a:lnTo>
                  <a:lnTo>
                    <a:pt x="379057" y="69360"/>
                  </a:lnTo>
                  <a:lnTo>
                    <a:pt x="373437" y="78674"/>
                  </a:lnTo>
                  <a:lnTo>
                    <a:pt x="364455" y="87345"/>
                  </a:lnTo>
                  <a:lnTo>
                    <a:pt x="352425" y="95250"/>
                  </a:lnTo>
                  <a:lnTo>
                    <a:pt x="136698" y="95250"/>
                  </a:lnTo>
                  <a:lnTo>
                    <a:pt x="130671" y="95398"/>
                  </a:lnTo>
                  <a:lnTo>
                    <a:pt x="124643" y="95696"/>
                  </a:lnTo>
                  <a:close/>
                </a:path>
                <a:path w="381000" h="381000">
                  <a:moveTo>
                    <a:pt x="261416" y="118243"/>
                  </a:moveTo>
                  <a:lnTo>
                    <a:pt x="202629" y="100282"/>
                  </a:lnTo>
                  <a:lnTo>
                    <a:pt x="142875" y="95250"/>
                  </a:lnTo>
                  <a:lnTo>
                    <a:pt x="352425" y="95250"/>
                  </a:lnTo>
                  <a:lnTo>
                    <a:pt x="334280" y="103541"/>
                  </a:lnTo>
                  <a:lnTo>
                    <a:pt x="312697" y="110290"/>
                  </a:lnTo>
                  <a:lnTo>
                    <a:pt x="288225" y="115268"/>
                  </a:lnTo>
                  <a:lnTo>
                    <a:pt x="261416" y="118243"/>
                  </a:lnTo>
                  <a:close/>
                </a:path>
                <a:path w="381000" h="381000">
                  <a:moveTo>
                    <a:pt x="309413" y="182612"/>
                  </a:moveTo>
                  <a:lnTo>
                    <a:pt x="309472" y="181550"/>
                  </a:lnTo>
                  <a:lnTo>
                    <a:pt x="309562" y="178593"/>
                  </a:lnTo>
                  <a:lnTo>
                    <a:pt x="308173" y="166922"/>
                  </a:lnTo>
                  <a:lnTo>
                    <a:pt x="304362" y="156381"/>
                  </a:lnTo>
                  <a:lnTo>
                    <a:pt x="298668" y="147011"/>
                  </a:lnTo>
                  <a:lnTo>
                    <a:pt x="291628" y="138856"/>
                  </a:lnTo>
                  <a:lnTo>
                    <a:pt x="307070" y="136044"/>
                  </a:lnTo>
                  <a:lnTo>
                    <a:pt x="348332" y="123601"/>
                  </a:lnTo>
                  <a:lnTo>
                    <a:pt x="380999" y="104626"/>
                  </a:lnTo>
                  <a:lnTo>
                    <a:pt x="380999" y="130968"/>
                  </a:lnTo>
                  <a:lnTo>
                    <a:pt x="348406" y="168845"/>
                  </a:lnTo>
                  <a:lnTo>
                    <a:pt x="320257" y="179728"/>
                  </a:lnTo>
                  <a:lnTo>
                    <a:pt x="309413" y="182612"/>
                  </a:lnTo>
                  <a:close/>
                </a:path>
                <a:path w="381000" h="381000">
                  <a:moveTo>
                    <a:pt x="142875" y="238050"/>
                  </a:moveTo>
                  <a:lnTo>
                    <a:pt x="80953" y="232190"/>
                  </a:lnTo>
                  <a:lnTo>
                    <a:pt x="32593" y="216396"/>
                  </a:lnTo>
                  <a:lnTo>
                    <a:pt x="1941" y="188422"/>
                  </a:lnTo>
                  <a:lnTo>
                    <a:pt x="0" y="178593"/>
                  </a:lnTo>
                  <a:lnTo>
                    <a:pt x="7076" y="160042"/>
                  </a:lnTo>
                  <a:lnTo>
                    <a:pt x="26807" y="143870"/>
                  </a:lnTo>
                  <a:lnTo>
                    <a:pt x="57097" y="130968"/>
                  </a:lnTo>
                  <a:lnTo>
                    <a:pt x="57234" y="130968"/>
                  </a:lnTo>
                  <a:lnTo>
                    <a:pt x="95250" y="122485"/>
                  </a:lnTo>
                  <a:lnTo>
                    <a:pt x="103063" y="121369"/>
                  </a:lnTo>
                  <a:lnTo>
                    <a:pt x="111174" y="120476"/>
                  </a:lnTo>
                  <a:lnTo>
                    <a:pt x="127173" y="119360"/>
                  </a:lnTo>
                  <a:lnTo>
                    <a:pt x="134987" y="119062"/>
                  </a:lnTo>
                  <a:lnTo>
                    <a:pt x="142875" y="119062"/>
                  </a:lnTo>
                  <a:lnTo>
                    <a:pt x="207178" y="125415"/>
                  </a:lnTo>
                  <a:lnTo>
                    <a:pt x="256356" y="142428"/>
                  </a:lnTo>
                  <a:lnTo>
                    <a:pt x="285750" y="178593"/>
                  </a:lnTo>
                  <a:lnTo>
                    <a:pt x="285750" y="181550"/>
                  </a:lnTo>
                  <a:lnTo>
                    <a:pt x="258142" y="213717"/>
                  </a:lnTo>
                  <a:lnTo>
                    <a:pt x="207782" y="231557"/>
                  </a:lnTo>
                  <a:lnTo>
                    <a:pt x="176786" y="236360"/>
                  </a:lnTo>
                  <a:lnTo>
                    <a:pt x="142875" y="238050"/>
                  </a:lnTo>
                  <a:close/>
                </a:path>
                <a:path w="381000" h="381000">
                  <a:moveTo>
                    <a:pt x="309413" y="253975"/>
                  </a:moveTo>
                  <a:lnTo>
                    <a:pt x="309488" y="252710"/>
                  </a:lnTo>
                  <a:lnTo>
                    <a:pt x="309562" y="206945"/>
                  </a:lnTo>
                  <a:lnTo>
                    <a:pt x="319952" y="204446"/>
                  </a:lnTo>
                  <a:lnTo>
                    <a:pt x="357256" y="191017"/>
                  </a:lnTo>
                  <a:lnTo>
                    <a:pt x="381000" y="176063"/>
                  </a:lnTo>
                  <a:lnTo>
                    <a:pt x="381000" y="202406"/>
                  </a:lnTo>
                  <a:lnTo>
                    <a:pt x="380527" y="206376"/>
                  </a:lnTo>
                  <a:lnTo>
                    <a:pt x="380459" y="206945"/>
                  </a:lnTo>
                  <a:lnTo>
                    <a:pt x="380361" y="207768"/>
                  </a:lnTo>
                  <a:lnTo>
                    <a:pt x="345244" y="241808"/>
                  </a:lnTo>
                  <a:lnTo>
                    <a:pt x="328556" y="248484"/>
                  </a:lnTo>
                  <a:lnTo>
                    <a:pt x="309413" y="253975"/>
                  </a:lnTo>
                  <a:close/>
                </a:path>
                <a:path w="381000" h="381000">
                  <a:moveTo>
                    <a:pt x="142875" y="309562"/>
                  </a:moveTo>
                  <a:lnTo>
                    <a:pt x="77967" y="303069"/>
                  </a:lnTo>
                  <a:lnTo>
                    <a:pt x="28574" y="285750"/>
                  </a:lnTo>
                  <a:lnTo>
                    <a:pt x="0" y="250031"/>
                  </a:lnTo>
                  <a:lnTo>
                    <a:pt x="0" y="223688"/>
                  </a:lnTo>
                  <a:lnTo>
                    <a:pt x="7322" y="229175"/>
                  </a:lnTo>
                  <a:lnTo>
                    <a:pt x="15143" y="234071"/>
                  </a:lnTo>
                  <a:lnTo>
                    <a:pt x="56407" y="250855"/>
                  </a:lnTo>
                  <a:lnTo>
                    <a:pt x="112145" y="260652"/>
                  </a:lnTo>
                  <a:lnTo>
                    <a:pt x="142875" y="261937"/>
                  </a:lnTo>
                  <a:lnTo>
                    <a:pt x="282554" y="261937"/>
                  </a:lnTo>
                  <a:lnTo>
                    <a:pt x="278187" y="269174"/>
                  </a:lnTo>
                  <a:lnTo>
                    <a:pt x="269205" y="277845"/>
                  </a:lnTo>
                  <a:lnTo>
                    <a:pt x="257175" y="285750"/>
                  </a:lnTo>
                  <a:lnTo>
                    <a:pt x="255835" y="286494"/>
                  </a:lnTo>
                  <a:lnTo>
                    <a:pt x="254496" y="287163"/>
                  </a:lnTo>
                  <a:lnTo>
                    <a:pt x="253082" y="287908"/>
                  </a:lnTo>
                  <a:lnTo>
                    <a:pt x="231048" y="296879"/>
                  </a:lnTo>
                  <a:lnTo>
                    <a:pt x="204787" y="303702"/>
                  </a:lnTo>
                  <a:lnTo>
                    <a:pt x="175121" y="308041"/>
                  </a:lnTo>
                  <a:lnTo>
                    <a:pt x="142875" y="309562"/>
                  </a:lnTo>
                  <a:close/>
                </a:path>
                <a:path w="381000" h="381000">
                  <a:moveTo>
                    <a:pt x="282554" y="261937"/>
                  </a:moveTo>
                  <a:lnTo>
                    <a:pt x="142875" y="261937"/>
                  </a:lnTo>
                  <a:lnTo>
                    <a:pt x="173604" y="260652"/>
                  </a:lnTo>
                  <a:lnTo>
                    <a:pt x="202638" y="256905"/>
                  </a:lnTo>
                  <a:lnTo>
                    <a:pt x="253082" y="242664"/>
                  </a:lnTo>
                  <a:lnTo>
                    <a:pt x="284708" y="224507"/>
                  </a:lnTo>
                  <a:lnTo>
                    <a:pt x="285750" y="223688"/>
                  </a:lnTo>
                  <a:lnTo>
                    <a:pt x="285750" y="250031"/>
                  </a:lnTo>
                  <a:lnTo>
                    <a:pt x="283807" y="259860"/>
                  </a:lnTo>
                  <a:lnTo>
                    <a:pt x="282554" y="261937"/>
                  </a:lnTo>
                  <a:close/>
                </a:path>
                <a:path w="381000" h="381000">
                  <a:moveTo>
                    <a:pt x="142875" y="381000"/>
                  </a:moveTo>
                  <a:lnTo>
                    <a:pt x="87273" y="376323"/>
                  </a:lnTo>
                  <a:lnTo>
                    <a:pt x="41857" y="363568"/>
                  </a:lnTo>
                  <a:lnTo>
                    <a:pt x="11231" y="344646"/>
                  </a:lnTo>
                  <a:lnTo>
                    <a:pt x="0" y="321468"/>
                  </a:lnTo>
                  <a:lnTo>
                    <a:pt x="0" y="295126"/>
                  </a:lnTo>
                  <a:lnTo>
                    <a:pt x="7322" y="300613"/>
                  </a:lnTo>
                  <a:lnTo>
                    <a:pt x="15273" y="305590"/>
                  </a:lnTo>
                  <a:lnTo>
                    <a:pt x="56407" y="322293"/>
                  </a:lnTo>
                  <a:lnTo>
                    <a:pt x="112145" y="332090"/>
                  </a:lnTo>
                  <a:lnTo>
                    <a:pt x="142875" y="333375"/>
                  </a:lnTo>
                  <a:lnTo>
                    <a:pt x="279980" y="333375"/>
                  </a:lnTo>
                  <a:lnTo>
                    <a:pt x="274518" y="344646"/>
                  </a:lnTo>
                  <a:lnTo>
                    <a:pt x="243892" y="363568"/>
                  </a:lnTo>
                  <a:lnTo>
                    <a:pt x="198476" y="376323"/>
                  </a:lnTo>
                  <a:lnTo>
                    <a:pt x="142875" y="381000"/>
                  </a:lnTo>
                  <a:close/>
                </a:path>
                <a:path w="381000" h="381000">
                  <a:moveTo>
                    <a:pt x="279980" y="333375"/>
                  </a:moveTo>
                  <a:lnTo>
                    <a:pt x="142875" y="333375"/>
                  </a:lnTo>
                  <a:lnTo>
                    <a:pt x="173604" y="332090"/>
                  </a:lnTo>
                  <a:lnTo>
                    <a:pt x="202638" y="328342"/>
                  </a:lnTo>
                  <a:lnTo>
                    <a:pt x="253082" y="314101"/>
                  </a:lnTo>
                  <a:lnTo>
                    <a:pt x="285750" y="295126"/>
                  </a:lnTo>
                  <a:lnTo>
                    <a:pt x="285750" y="321468"/>
                  </a:lnTo>
                  <a:lnTo>
                    <a:pt x="279980" y="333375"/>
                  </a:lnTo>
                  <a:close/>
                </a:path>
              </a:pathLst>
            </a:custGeom>
            <a:solidFill>
              <a:srgbClr val="4F37A6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238996" y="1914524"/>
            <a:ext cx="5572125" cy="1028700"/>
            <a:chOff x="6238996" y="1914524"/>
            <a:chExt cx="5572125" cy="1028700"/>
          </a:xfrm>
        </p:grpSpPr>
        <p:sp>
          <p:nvSpPr>
            <p:cNvPr id="8" name="object 8"/>
            <p:cNvSpPr/>
            <p:nvPr/>
          </p:nvSpPr>
          <p:spPr>
            <a:xfrm>
              <a:off x="6238996" y="1914524"/>
              <a:ext cx="5572125" cy="93345"/>
            </a:xfrm>
            <a:custGeom>
              <a:avLst/>
              <a:gdLst/>
              <a:ahLst/>
              <a:cxnLst/>
              <a:rect l="l" t="t" r="r" b="b"/>
              <a:pathLst>
                <a:path w="5572125" h="93344">
                  <a:moveTo>
                    <a:pt x="0" y="92730"/>
                  </a:moveTo>
                  <a:lnTo>
                    <a:pt x="331" y="85866"/>
                  </a:lnTo>
                  <a:lnTo>
                    <a:pt x="1426" y="78451"/>
                  </a:lnTo>
                  <a:lnTo>
                    <a:pt x="1545" y="77649"/>
                  </a:lnTo>
                  <a:lnTo>
                    <a:pt x="15915" y="42321"/>
                  </a:lnTo>
                  <a:lnTo>
                    <a:pt x="50181" y="11259"/>
                  </a:lnTo>
                  <a:lnTo>
                    <a:pt x="95128" y="0"/>
                  </a:lnTo>
                  <a:lnTo>
                    <a:pt x="5476753" y="0"/>
                  </a:lnTo>
                  <a:lnTo>
                    <a:pt x="5521698" y="11259"/>
                  </a:lnTo>
                  <a:lnTo>
                    <a:pt x="5555964" y="42321"/>
                  </a:lnTo>
                  <a:lnTo>
                    <a:pt x="5570096" y="76290"/>
                  </a:lnTo>
                  <a:lnTo>
                    <a:pt x="85744" y="76290"/>
                  </a:lnTo>
                  <a:lnTo>
                    <a:pt x="76541" y="76562"/>
                  </a:lnTo>
                  <a:lnTo>
                    <a:pt x="34731" y="80516"/>
                  </a:lnTo>
                  <a:lnTo>
                    <a:pt x="2294" y="90293"/>
                  </a:lnTo>
                  <a:lnTo>
                    <a:pt x="0" y="92730"/>
                  </a:lnTo>
                  <a:close/>
                </a:path>
                <a:path w="5572125" h="93344">
                  <a:moveTo>
                    <a:pt x="5571881" y="92730"/>
                  </a:moveTo>
                  <a:lnTo>
                    <a:pt x="5529680" y="79407"/>
                  </a:lnTo>
                  <a:lnTo>
                    <a:pt x="5486135" y="76290"/>
                  </a:lnTo>
                  <a:lnTo>
                    <a:pt x="5570096" y="76290"/>
                  </a:lnTo>
                  <a:lnTo>
                    <a:pt x="5570164" y="76562"/>
                  </a:lnTo>
                  <a:lnTo>
                    <a:pt x="5571514" y="85625"/>
                  </a:lnTo>
                  <a:lnTo>
                    <a:pt x="5571549" y="85866"/>
                  </a:lnTo>
                  <a:lnTo>
                    <a:pt x="5571763" y="90293"/>
                  </a:lnTo>
                  <a:lnTo>
                    <a:pt x="5571881" y="92730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58498" y="1990815"/>
              <a:ext cx="952500" cy="952500"/>
            </a:xfrm>
            <a:custGeom>
              <a:avLst/>
              <a:gdLst/>
              <a:ahLst/>
              <a:cxnLst/>
              <a:rect l="l" t="t" r="r" b="b"/>
              <a:pathLst>
                <a:path w="952500" h="952500">
                  <a:moveTo>
                    <a:pt x="761999" y="952409"/>
                  </a:moveTo>
                  <a:lnTo>
                    <a:pt x="705950" y="950345"/>
                  </a:lnTo>
                  <a:lnTo>
                    <a:pt x="650191" y="944162"/>
                  </a:lnTo>
                  <a:lnTo>
                    <a:pt x="595039" y="933892"/>
                  </a:lnTo>
                  <a:lnTo>
                    <a:pt x="540802" y="919597"/>
                  </a:lnTo>
                  <a:lnTo>
                    <a:pt x="487765" y="901351"/>
                  </a:lnTo>
                  <a:lnTo>
                    <a:pt x="436202" y="879249"/>
                  </a:lnTo>
                  <a:lnTo>
                    <a:pt x="386406" y="853412"/>
                  </a:lnTo>
                  <a:lnTo>
                    <a:pt x="338653" y="823988"/>
                  </a:lnTo>
                  <a:lnTo>
                    <a:pt x="293197" y="791132"/>
                  </a:lnTo>
                  <a:lnTo>
                    <a:pt x="250271" y="755014"/>
                  </a:lnTo>
                  <a:lnTo>
                    <a:pt x="210119" y="715834"/>
                  </a:lnTo>
                  <a:lnTo>
                    <a:pt x="172965" y="673816"/>
                  </a:lnTo>
                  <a:lnTo>
                    <a:pt x="139002" y="629179"/>
                  </a:lnTo>
                  <a:lnTo>
                    <a:pt x="108409" y="582155"/>
                  </a:lnTo>
                  <a:lnTo>
                    <a:pt x="81360" y="533007"/>
                  </a:lnTo>
                  <a:lnTo>
                    <a:pt x="58003" y="482013"/>
                  </a:lnTo>
                  <a:lnTo>
                    <a:pt x="38460" y="429439"/>
                  </a:lnTo>
                  <a:lnTo>
                    <a:pt x="22834" y="375560"/>
                  </a:lnTo>
                  <a:lnTo>
                    <a:pt x="11216" y="320676"/>
                  </a:lnTo>
                  <a:lnTo>
                    <a:pt x="3670" y="265098"/>
                  </a:lnTo>
                  <a:lnTo>
                    <a:pt x="230" y="209115"/>
                  </a:lnTo>
                  <a:lnTo>
                    <a:pt x="0" y="190409"/>
                  </a:lnTo>
                  <a:lnTo>
                    <a:pt x="230" y="171703"/>
                  </a:lnTo>
                  <a:lnTo>
                    <a:pt x="3670" y="115720"/>
                  </a:lnTo>
                  <a:lnTo>
                    <a:pt x="11216" y="60141"/>
                  </a:lnTo>
                  <a:lnTo>
                    <a:pt x="22779" y="5488"/>
                  </a:lnTo>
                  <a:lnTo>
                    <a:pt x="24148" y="271"/>
                  </a:lnTo>
                  <a:lnTo>
                    <a:pt x="24220" y="0"/>
                  </a:lnTo>
                  <a:lnTo>
                    <a:pt x="866633" y="0"/>
                  </a:lnTo>
                  <a:lnTo>
                    <a:pt x="875835" y="271"/>
                  </a:lnTo>
                  <a:lnTo>
                    <a:pt x="917646" y="4225"/>
                  </a:lnTo>
                  <a:lnTo>
                    <a:pt x="952500" y="16433"/>
                  </a:lnTo>
                  <a:lnTo>
                    <a:pt x="952500" y="928162"/>
                  </a:lnTo>
                  <a:lnTo>
                    <a:pt x="910657" y="937767"/>
                  </a:lnTo>
                  <a:lnTo>
                    <a:pt x="855282" y="946677"/>
                  </a:lnTo>
                  <a:lnTo>
                    <a:pt x="799389" y="951491"/>
                  </a:lnTo>
                  <a:lnTo>
                    <a:pt x="780706" y="952179"/>
                  </a:lnTo>
                  <a:lnTo>
                    <a:pt x="761999" y="952409"/>
                  </a:lnTo>
                  <a:close/>
                </a:path>
              </a:pathLst>
            </a:custGeom>
            <a:solidFill>
              <a:srgbClr val="DDD8F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51405" y="2285999"/>
              <a:ext cx="357505" cy="379095"/>
            </a:xfrm>
            <a:custGeom>
              <a:avLst/>
              <a:gdLst/>
              <a:ahLst/>
              <a:cxnLst/>
              <a:rect l="l" t="t" r="r" b="b"/>
              <a:pathLst>
                <a:path w="357504" h="379094">
                  <a:moveTo>
                    <a:pt x="178593" y="378916"/>
                  </a:moveTo>
                  <a:lnTo>
                    <a:pt x="109792" y="344023"/>
                  </a:lnTo>
                  <a:lnTo>
                    <a:pt x="71430" y="306935"/>
                  </a:lnTo>
                  <a:lnTo>
                    <a:pt x="42677" y="265545"/>
                  </a:lnTo>
                  <a:lnTo>
                    <a:pt x="22345" y="222215"/>
                  </a:lnTo>
                  <a:lnTo>
                    <a:pt x="9246" y="179304"/>
                  </a:lnTo>
                  <a:lnTo>
                    <a:pt x="2193" y="139172"/>
                  </a:lnTo>
                  <a:lnTo>
                    <a:pt x="65" y="105221"/>
                  </a:lnTo>
                  <a:lnTo>
                    <a:pt x="0" y="104179"/>
                  </a:lnTo>
                  <a:lnTo>
                    <a:pt x="17130" y="68443"/>
                  </a:lnTo>
                  <a:lnTo>
                    <a:pt x="168696" y="2158"/>
                  </a:lnTo>
                  <a:lnTo>
                    <a:pt x="171747" y="744"/>
                  </a:lnTo>
                  <a:lnTo>
                    <a:pt x="175170" y="0"/>
                  </a:lnTo>
                  <a:lnTo>
                    <a:pt x="182016" y="0"/>
                  </a:lnTo>
                  <a:lnTo>
                    <a:pt x="185439" y="744"/>
                  </a:lnTo>
                  <a:lnTo>
                    <a:pt x="188565" y="2158"/>
                  </a:lnTo>
                  <a:lnTo>
                    <a:pt x="300627" y="49708"/>
                  </a:lnTo>
                  <a:lnTo>
                    <a:pt x="178593" y="49708"/>
                  </a:lnTo>
                  <a:lnTo>
                    <a:pt x="178593" y="330993"/>
                  </a:lnTo>
                  <a:lnTo>
                    <a:pt x="260872" y="330993"/>
                  </a:lnTo>
                  <a:lnTo>
                    <a:pt x="247395" y="344023"/>
                  </a:lnTo>
                  <a:lnTo>
                    <a:pt x="198239" y="374451"/>
                  </a:lnTo>
                  <a:lnTo>
                    <a:pt x="188604" y="377800"/>
                  </a:lnTo>
                  <a:lnTo>
                    <a:pt x="178593" y="378916"/>
                  </a:lnTo>
                  <a:close/>
                </a:path>
                <a:path w="357504" h="379094">
                  <a:moveTo>
                    <a:pt x="260872" y="330993"/>
                  </a:moveTo>
                  <a:lnTo>
                    <a:pt x="178593" y="330993"/>
                  </a:lnTo>
                  <a:lnTo>
                    <a:pt x="223905" y="301593"/>
                  </a:lnTo>
                  <a:lnTo>
                    <a:pt x="258040" y="265035"/>
                  </a:lnTo>
                  <a:lnTo>
                    <a:pt x="282336" y="224218"/>
                  </a:lnTo>
                  <a:lnTo>
                    <a:pt x="298130" y="182044"/>
                  </a:lnTo>
                  <a:lnTo>
                    <a:pt x="306759" y="141411"/>
                  </a:lnTo>
                  <a:lnTo>
                    <a:pt x="309562" y="105221"/>
                  </a:lnTo>
                  <a:lnTo>
                    <a:pt x="178593" y="49708"/>
                  </a:lnTo>
                  <a:lnTo>
                    <a:pt x="300627" y="49708"/>
                  </a:lnTo>
                  <a:lnTo>
                    <a:pt x="340057" y="68443"/>
                  </a:lnTo>
                  <a:lnTo>
                    <a:pt x="357187" y="104179"/>
                  </a:lnTo>
                  <a:lnTo>
                    <a:pt x="354994" y="139172"/>
                  </a:lnTo>
                  <a:lnTo>
                    <a:pt x="347941" y="179304"/>
                  </a:lnTo>
                  <a:lnTo>
                    <a:pt x="334842" y="222215"/>
                  </a:lnTo>
                  <a:lnTo>
                    <a:pt x="314509" y="265545"/>
                  </a:lnTo>
                  <a:lnTo>
                    <a:pt x="285756" y="306935"/>
                  </a:lnTo>
                  <a:lnTo>
                    <a:pt x="260872" y="330993"/>
                  </a:lnTo>
                  <a:close/>
                </a:path>
              </a:pathLst>
            </a:custGeom>
            <a:solidFill>
              <a:srgbClr val="4F37A6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81121" y="4438649"/>
            <a:ext cx="5572125" cy="1028700"/>
            <a:chOff x="381121" y="4438649"/>
            <a:chExt cx="5572125" cy="1028700"/>
          </a:xfrm>
        </p:grpSpPr>
        <p:sp>
          <p:nvSpPr>
            <p:cNvPr id="12" name="object 12"/>
            <p:cNvSpPr/>
            <p:nvPr/>
          </p:nvSpPr>
          <p:spPr>
            <a:xfrm>
              <a:off x="381121" y="4438649"/>
              <a:ext cx="5572125" cy="93345"/>
            </a:xfrm>
            <a:custGeom>
              <a:avLst/>
              <a:gdLst/>
              <a:ahLst/>
              <a:cxnLst/>
              <a:rect l="l" t="t" r="r" b="b"/>
              <a:pathLst>
                <a:path w="5572125" h="93345">
                  <a:moveTo>
                    <a:pt x="0" y="92729"/>
                  </a:moveTo>
                  <a:lnTo>
                    <a:pt x="331" y="85866"/>
                  </a:lnTo>
                  <a:lnTo>
                    <a:pt x="1426" y="78451"/>
                  </a:lnTo>
                  <a:lnTo>
                    <a:pt x="1545" y="77649"/>
                  </a:lnTo>
                  <a:lnTo>
                    <a:pt x="15915" y="42321"/>
                  </a:lnTo>
                  <a:lnTo>
                    <a:pt x="50182" y="11259"/>
                  </a:lnTo>
                  <a:lnTo>
                    <a:pt x="95128" y="0"/>
                  </a:lnTo>
                  <a:lnTo>
                    <a:pt x="5476753" y="0"/>
                  </a:lnTo>
                  <a:lnTo>
                    <a:pt x="5521698" y="11259"/>
                  </a:lnTo>
                  <a:lnTo>
                    <a:pt x="5555964" y="42321"/>
                  </a:lnTo>
                  <a:lnTo>
                    <a:pt x="5570096" y="76290"/>
                  </a:lnTo>
                  <a:lnTo>
                    <a:pt x="85745" y="76290"/>
                  </a:lnTo>
                  <a:lnTo>
                    <a:pt x="76542" y="76562"/>
                  </a:lnTo>
                  <a:lnTo>
                    <a:pt x="34731" y="80516"/>
                  </a:lnTo>
                  <a:lnTo>
                    <a:pt x="2295" y="90293"/>
                  </a:lnTo>
                  <a:lnTo>
                    <a:pt x="0" y="92729"/>
                  </a:lnTo>
                  <a:close/>
                </a:path>
                <a:path w="5572125" h="93345">
                  <a:moveTo>
                    <a:pt x="5571881" y="92729"/>
                  </a:moveTo>
                  <a:lnTo>
                    <a:pt x="5529680" y="79407"/>
                  </a:lnTo>
                  <a:lnTo>
                    <a:pt x="5486135" y="76290"/>
                  </a:lnTo>
                  <a:lnTo>
                    <a:pt x="5570096" y="76290"/>
                  </a:lnTo>
                  <a:lnTo>
                    <a:pt x="5570164" y="76562"/>
                  </a:lnTo>
                  <a:lnTo>
                    <a:pt x="5571513" y="85625"/>
                  </a:lnTo>
                  <a:lnTo>
                    <a:pt x="5571549" y="85866"/>
                  </a:lnTo>
                  <a:lnTo>
                    <a:pt x="5571763" y="90293"/>
                  </a:lnTo>
                  <a:lnTo>
                    <a:pt x="5571881" y="9272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00624" y="4514940"/>
              <a:ext cx="952500" cy="952500"/>
            </a:xfrm>
            <a:custGeom>
              <a:avLst/>
              <a:gdLst/>
              <a:ahLst/>
              <a:cxnLst/>
              <a:rect l="l" t="t" r="r" b="b"/>
              <a:pathLst>
                <a:path w="952500" h="952500">
                  <a:moveTo>
                    <a:pt x="761999" y="952409"/>
                  </a:moveTo>
                  <a:lnTo>
                    <a:pt x="705949" y="950344"/>
                  </a:lnTo>
                  <a:lnTo>
                    <a:pt x="650190" y="944161"/>
                  </a:lnTo>
                  <a:lnTo>
                    <a:pt x="595038" y="933892"/>
                  </a:lnTo>
                  <a:lnTo>
                    <a:pt x="540802" y="919596"/>
                  </a:lnTo>
                  <a:lnTo>
                    <a:pt x="487764" y="901351"/>
                  </a:lnTo>
                  <a:lnTo>
                    <a:pt x="436202" y="879248"/>
                  </a:lnTo>
                  <a:lnTo>
                    <a:pt x="386405" y="853411"/>
                  </a:lnTo>
                  <a:lnTo>
                    <a:pt x="338654" y="823987"/>
                  </a:lnTo>
                  <a:lnTo>
                    <a:pt x="293197" y="791131"/>
                  </a:lnTo>
                  <a:lnTo>
                    <a:pt x="250271" y="755013"/>
                  </a:lnTo>
                  <a:lnTo>
                    <a:pt x="210120" y="715834"/>
                  </a:lnTo>
                  <a:lnTo>
                    <a:pt x="172966" y="673816"/>
                  </a:lnTo>
                  <a:lnTo>
                    <a:pt x="139003" y="629178"/>
                  </a:lnTo>
                  <a:lnTo>
                    <a:pt x="108410" y="582155"/>
                  </a:lnTo>
                  <a:lnTo>
                    <a:pt x="81360" y="533007"/>
                  </a:lnTo>
                  <a:lnTo>
                    <a:pt x="58003" y="482013"/>
                  </a:lnTo>
                  <a:lnTo>
                    <a:pt x="38460" y="429439"/>
                  </a:lnTo>
                  <a:lnTo>
                    <a:pt x="22835" y="375559"/>
                  </a:lnTo>
                  <a:lnTo>
                    <a:pt x="11216" y="320675"/>
                  </a:lnTo>
                  <a:lnTo>
                    <a:pt x="3668" y="265098"/>
                  </a:lnTo>
                  <a:lnTo>
                    <a:pt x="229" y="209115"/>
                  </a:lnTo>
                  <a:lnTo>
                    <a:pt x="0" y="190409"/>
                  </a:lnTo>
                  <a:lnTo>
                    <a:pt x="229" y="171703"/>
                  </a:lnTo>
                  <a:lnTo>
                    <a:pt x="3668" y="115720"/>
                  </a:lnTo>
                  <a:lnTo>
                    <a:pt x="11216" y="60141"/>
                  </a:lnTo>
                  <a:lnTo>
                    <a:pt x="22780" y="5488"/>
                  </a:lnTo>
                  <a:lnTo>
                    <a:pt x="24149" y="271"/>
                  </a:lnTo>
                  <a:lnTo>
                    <a:pt x="24220" y="0"/>
                  </a:lnTo>
                  <a:lnTo>
                    <a:pt x="866632" y="0"/>
                  </a:lnTo>
                  <a:lnTo>
                    <a:pt x="875835" y="271"/>
                  </a:lnTo>
                  <a:lnTo>
                    <a:pt x="917646" y="4225"/>
                  </a:lnTo>
                  <a:lnTo>
                    <a:pt x="952500" y="928162"/>
                  </a:lnTo>
                  <a:lnTo>
                    <a:pt x="947151" y="929572"/>
                  </a:lnTo>
                  <a:lnTo>
                    <a:pt x="892266" y="941191"/>
                  </a:lnTo>
                  <a:lnTo>
                    <a:pt x="836688" y="948739"/>
                  </a:lnTo>
                  <a:lnTo>
                    <a:pt x="780705" y="952179"/>
                  </a:lnTo>
                  <a:lnTo>
                    <a:pt x="761999" y="952409"/>
                  </a:lnTo>
                  <a:close/>
                </a:path>
              </a:pathLst>
            </a:custGeom>
            <a:solidFill>
              <a:srgbClr val="DDD8F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81853" y="48101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08943" y="379730"/>
                  </a:moveTo>
                  <a:lnTo>
                    <a:pt x="171598" y="379730"/>
                  </a:lnTo>
                  <a:lnTo>
                    <a:pt x="153106" y="377190"/>
                  </a:lnTo>
                  <a:lnTo>
                    <a:pt x="108811" y="361950"/>
                  </a:lnTo>
                  <a:lnTo>
                    <a:pt x="69417" y="336550"/>
                  </a:lnTo>
                  <a:lnTo>
                    <a:pt x="62346" y="331470"/>
                  </a:lnTo>
                  <a:lnTo>
                    <a:pt x="55567" y="325120"/>
                  </a:lnTo>
                  <a:lnTo>
                    <a:pt x="49111" y="317500"/>
                  </a:lnTo>
                  <a:lnTo>
                    <a:pt x="43011" y="311150"/>
                  </a:lnTo>
                  <a:lnTo>
                    <a:pt x="37265" y="303530"/>
                  </a:lnTo>
                  <a:lnTo>
                    <a:pt x="31876" y="295910"/>
                  </a:lnTo>
                  <a:lnTo>
                    <a:pt x="26867" y="288290"/>
                  </a:lnTo>
                  <a:lnTo>
                    <a:pt x="22263" y="279400"/>
                  </a:lnTo>
                  <a:lnTo>
                    <a:pt x="18064" y="271780"/>
                  </a:lnTo>
                  <a:lnTo>
                    <a:pt x="3431" y="227330"/>
                  </a:lnTo>
                  <a:lnTo>
                    <a:pt x="0" y="199390"/>
                  </a:lnTo>
                  <a:lnTo>
                    <a:pt x="0" y="180340"/>
                  </a:lnTo>
                  <a:lnTo>
                    <a:pt x="7971" y="134620"/>
                  </a:lnTo>
                  <a:lnTo>
                    <a:pt x="22263" y="100330"/>
                  </a:lnTo>
                  <a:lnTo>
                    <a:pt x="26867" y="91440"/>
                  </a:lnTo>
                  <a:lnTo>
                    <a:pt x="31876" y="83820"/>
                  </a:lnTo>
                  <a:lnTo>
                    <a:pt x="37265" y="76200"/>
                  </a:lnTo>
                  <a:lnTo>
                    <a:pt x="43011" y="68580"/>
                  </a:lnTo>
                  <a:lnTo>
                    <a:pt x="49111" y="62230"/>
                  </a:lnTo>
                  <a:lnTo>
                    <a:pt x="55567" y="54610"/>
                  </a:lnTo>
                  <a:lnTo>
                    <a:pt x="62346" y="48260"/>
                  </a:lnTo>
                  <a:lnTo>
                    <a:pt x="69417" y="43180"/>
                  </a:lnTo>
                  <a:lnTo>
                    <a:pt x="76780" y="36830"/>
                  </a:lnTo>
                  <a:lnTo>
                    <a:pt x="126103" y="10160"/>
                  </a:lnTo>
                  <a:lnTo>
                    <a:pt x="171598" y="0"/>
                  </a:lnTo>
                  <a:lnTo>
                    <a:pt x="208943" y="0"/>
                  </a:lnTo>
                  <a:lnTo>
                    <a:pt x="254438" y="10160"/>
                  </a:lnTo>
                  <a:lnTo>
                    <a:pt x="296107" y="31750"/>
                  </a:lnTo>
                  <a:lnTo>
                    <a:pt x="311124" y="43180"/>
                  </a:lnTo>
                  <a:lnTo>
                    <a:pt x="316427" y="46990"/>
                  </a:lnTo>
                  <a:lnTo>
                    <a:pt x="184075" y="46990"/>
                  </a:lnTo>
                  <a:lnTo>
                    <a:pt x="178241" y="49530"/>
                  </a:lnTo>
                  <a:lnTo>
                    <a:pt x="175666" y="52070"/>
                  </a:lnTo>
                  <a:lnTo>
                    <a:pt x="171200" y="55880"/>
                  </a:lnTo>
                  <a:lnTo>
                    <a:pt x="169479" y="58420"/>
                  </a:lnTo>
                  <a:lnTo>
                    <a:pt x="167062" y="64770"/>
                  </a:lnTo>
                  <a:lnTo>
                    <a:pt x="166458" y="67310"/>
                  </a:lnTo>
                  <a:lnTo>
                    <a:pt x="166458" y="73660"/>
                  </a:lnTo>
                  <a:lnTo>
                    <a:pt x="167062" y="77470"/>
                  </a:lnTo>
                  <a:lnTo>
                    <a:pt x="169479" y="82550"/>
                  </a:lnTo>
                  <a:lnTo>
                    <a:pt x="103769" y="82550"/>
                  </a:lnTo>
                  <a:lnTo>
                    <a:pt x="83114" y="102870"/>
                  </a:lnTo>
                  <a:lnTo>
                    <a:pt x="83114" y="109220"/>
                  </a:lnTo>
                  <a:lnTo>
                    <a:pt x="103769" y="130810"/>
                  </a:lnTo>
                  <a:lnTo>
                    <a:pt x="228218" y="130810"/>
                  </a:lnTo>
                  <a:lnTo>
                    <a:pt x="212480" y="166370"/>
                  </a:lnTo>
                  <a:lnTo>
                    <a:pt x="65013" y="166370"/>
                  </a:lnTo>
                  <a:lnTo>
                    <a:pt x="59178" y="168910"/>
                  </a:lnTo>
                  <a:lnTo>
                    <a:pt x="47396" y="186690"/>
                  </a:lnTo>
                  <a:lnTo>
                    <a:pt x="47396" y="193040"/>
                  </a:lnTo>
                  <a:lnTo>
                    <a:pt x="65013" y="213360"/>
                  </a:lnTo>
                  <a:lnTo>
                    <a:pt x="190271" y="213360"/>
                  </a:lnTo>
                  <a:lnTo>
                    <a:pt x="171747" y="217170"/>
                  </a:lnTo>
                  <a:lnTo>
                    <a:pt x="156608" y="227330"/>
                  </a:lnTo>
                  <a:lnTo>
                    <a:pt x="146393" y="242570"/>
                  </a:lnTo>
                  <a:lnTo>
                    <a:pt x="142646" y="261620"/>
                  </a:lnTo>
                  <a:lnTo>
                    <a:pt x="146393" y="279400"/>
                  </a:lnTo>
                  <a:lnTo>
                    <a:pt x="156608" y="294640"/>
                  </a:lnTo>
                  <a:lnTo>
                    <a:pt x="171747" y="304800"/>
                  </a:lnTo>
                  <a:lnTo>
                    <a:pt x="190271" y="308610"/>
                  </a:lnTo>
                  <a:lnTo>
                    <a:pt x="339446" y="308610"/>
                  </a:lnTo>
                  <a:lnTo>
                    <a:pt x="337531" y="311150"/>
                  </a:lnTo>
                  <a:lnTo>
                    <a:pt x="331430" y="317500"/>
                  </a:lnTo>
                  <a:lnTo>
                    <a:pt x="324975" y="325120"/>
                  </a:lnTo>
                  <a:lnTo>
                    <a:pt x="318195" y="331470"/>
                  </a:lnTo>
                  <a:lnTo>
                    <a:pt x="311124" y="336550"/>
                  </a:lnTo>
                  <a:lnTo>
                    <a:pt x="303761" y="342900"/>
                  </a:lnTo>
                  <a:lnTo>
                    <a:pt x="296107" y="347980"/>
                  </a:lnTo>
                  <a:lnTo>
                    <a:pt x="254438" y="369570"/>
                  </a:lnTo>
                  <a:lnTo>
                    <a:pt x="227435" y="377190"/>
                  </a:lnTo>
                  <a:lnTo>
                    <a:pt x="208943" y="379730"/>
                  </a:lnTo>
                  <a:close/>
                </a:path>
                <a:path w="381000" h="381000">
                  <a:moveTo>
                    <a:pt x="354990" y="93980"/>
                  </a:moveTo>
                  <a:lnTo>
                    <a:pt x="196466" y="93980"/>
                  </a:lnTo>
                  <a:lnTo>
                    <a:pt x="202301" y="91440"/>
                  </a:lnTo>
                  <a:lnTo>
                    <a:pt x="204876" y="90170"/>
                  </a:lnTo>
                  <a:lnTo>
                    <a:pt x="209342" y="85090"/>
                  </a:lnTo>
                  <a:lnTo>
                    <a:pt x="211062" y="82550"/>
                  </a:lnTo>
                  <a:lnTo>
                    <a:pt x="213479" y="77470"/>
                  </a:lnTo>
                  <a:lnTo>
                    <a:pt x="214083" y="73660"/>
                  </a:lnTo>
                  <a:lnTo>
                    <a:pt x="214083" y="67310"/>
                  </a:lnTo>
                  <a:lnTo>
                    <a:pt x="213479" y="64770"/>
                  </a:lnTo>
                  <a:lnTo>
                    <a:pt x="211062" y="58420"/>
                  </a:lnTo>
                  <a:lnTo>
                    <a:pt x="209342" y="55880"/>
                  </a:lnTo>
                  <a:lnTo>
                    <a:pt x="204876" y="52070"/>
                  </a:lnTo>
                  <a:lnTo>
                    <a:pt x="202301" y="49530"/>
                  </a:lnTo>
                  <a:lnTo>
                    <a:pt x="196466" y="46990"/>
                  </a:lnTo>
                  <a:lnTo>
                    <a:pt x="316427" y="46990"/>
                  </a:lnTo>
                  <a:lnTo>
                    <a:pt x="318195" y="48260"/>
                  </a:lnTo>
                  <a:lnTo>
                    <a:pt x="324975" y="54610"/>
                  </a:lnTo>
                  <a:lnTo>
                    <a:pt x="331430" y="62230"/>
                  </a:lnTo>
                  <a:lnTo>
                    <a:pt x="337531" y="68580"/>
                  </a:lnTo>
                  <a:lnTo>
                    <a:pt x="343276" y="76200"/>
                  </a:lnTo>
                  <a:lnTo>
                    <a:pt x="348666" y="83820"/>
                  </a:lnTo>
                  <a:lnTo>
                    <a:pt x="353675" y="91440"/>
                  </a:lnTo>
                  <a:lnTo>
                    <a:pt x="354990" y="93980"/>
                  </a:lnTo>
                  <a:close/>
                </a:path>
                <a:path w="381000" h="381000">
                  <a:moveTo>
                    <a:pt x="228218" y="130810"/>
                  </a:moveTo>
                  <a:lnTo>
                    <a:pt x="110085" y="130810"/>
                  </a:lnTo>
                  <a:lnTo>
                    <a:pt x="113122" y="129540"/>
                  </a:lnTo>
                  <a:lnTo>
                    <a:pt x="118957" y="127000"/>
                  </a:lnTo>
                  <a:lnTo>
                    <a:pt x="130739" y="109220"/>
                  </a:lnTo>
                  <a:lnTo>
                    <a:pt x="130739" y="102870"/>
                  </a:lnTo>
                  <a:lnTo>
                    <a:pt x="110085" y="82550"/>
                  </a:lnTo>
                  <a:lnTo>
                    <a:pt x="169479" y="82550"/>
                  </a:lnTo>
                  <a:lnTo>
                    <a:pt x="171200" y="85090"/>
                  </a:lnTo>
                  <a:lnTo>
                    <a:pt x="175666" y="90170"/>
                  </a:lnTo>
                  <a:lnTo>
                    <a:pt x="178241" y="91440"/>
                  </a:lnTo>
                  <a:lnTo>
                    <a:pt x="184075" y="93980"/>
                  </a:lnTo>
                  <a:lnTo>
                    <a:pt x="354990" y="93980"/>
                  </a:lnTo>
                  <a:lnTo>
                    <a:pt x="355648" y="95250"/>
                  </a:lnTo>
                  <a:lnTo>
                    <a:pt x="256055" y="95250"/>
                  </a:lnTo>
                  <a:lnTo>
                    <a:pt x="249318" y="96520"/>
                  </a:lnTo>
                  <a:lnTo>
                    <a:pt x="243530" y="99060"/>
                  </a:lnTo>
                  <a:lnTo>
                    <a:pt x="239458" y="105410"/>
                  </a:lnTo>
                  <a:lnTo>
                    <a:pt x="228218" y="130810"/>
                  </a:lnTo>
                  <a:close/>
                </a:path>
                <a:path w="381000" h="381000">
                  <a:moveTo>
                    <a:pt x="339446" y="308610"/>
                  </a:moveTo>
                  <a:lnTo>
                    <a:pt x="190271" y="308610"/>
                  </a:lnTo>
                  <a:lnTo>
                    <a:pt x="208794" y="304800"/>
                  </a:lnTo>
                  <a:lnTo>
                    <a:pt x="223934" y="294640"/>
                  </a:lnTo>
                  <a:lnTo>
                    <a:pt x="234148" y="279400"/>
                  </a:lnTo>
                  <a:lnTo>
                    <a:pt x="237896" y="261620"/>
                  </a:lnTo>
                  <a:lnTo>
                    <a:pt x="236963" y="251460"/>
                  </a:lnTo>
                  <a:lnTo>
                    <a:pt x="234287" y="242570"/>
                  </a:lnTo>
                  <a:lnTo>
                    <a:pt x="230047" y="234950"/>
                  </a:lnTo>
                  <a:lnTo>
                    <a:pt x="224427" y="228600"/>
                  </a:lnTo>
                  <a:lnTo>
                    <a:pt x="272126" y="119380"/>
                  </a:lnTo>
                  <a:lnTo>
                    <a:pt x="273626" y="113030"/>
                  </a:lnTo>
                  <a:lnTo>
                    <a:pt x="272405" y="105410"/>
                  </a:lnTo>
                  <a:lnTo>
                    <a:pt x="268757" y="100330"/>
                  </a:lnTo>
                  <a:lnTo>
                    <a:pt x="262973" y="96520"/>
                  </a:lnTo>
                  <a:lnTo>
                    <a:pt x="256055" y="95250"/>
                  </a:lnTo>
                  <a:lnTo>
                    <a:pt x="355648" y="95250"/>
                  </a:lnTo>
                  <a:lnTo>
                    <a:pt x="358279" y="100330"/>
                  </a:lnTo>
                  <a:lnTo>
                    <a:pt x="362477" y="107950"/>
                  </a:lnTo>
                  <a:lnTo>
                    <a:pt x="366270" y="116840"/>
                  </a:lnTo>
                  <a:lnTo>
                    <a:pt x="378712" y="161290"/>
                  </a:lnTo>
                  <a:lnTo>
                    <a:pt x="379284" y="166370"/>
                  </a:lnTo>
                  <a:lnTo>
                    <a:pt x="303138" y="166370"/>
                  </a:lnTo>
                  <a:lnTo>
                    <a:pt x="297303" y="168910"/>
                  </a:lnTo>
                  <a:lnTo>
                    <a:pt x="285521" y="186690"/>
                  </a:lnTo>
                  <a:lnTo>
                    <a:pt x="285521" y="193040"/>
                  </a:lnTo>
                  <a:lnTo>
                    <a:pt x="303138" y="213360"/>
                  </a:lnTo>
                  <a:lnTo>
                    <a:pt x="379284" y="213360"/>
                  </a:lnTo>
                  <a:lnTo>
                    <a:pt x="378712" y="218440"/>
                  </a:lnTo>
                  <a:lnTo>
                    <a:pt x="366270" y="262890"/>
                  </a:lnTo>
                  <a:lnTo>
                    <a:pt x="358279" y="279400"/>
                  </a:lnTo>
                  <a:lnTo>
                    <a:pt x="353675" y="288290"/>
                  </a:lnTo>
                  <a:lnTo>
                    <a:pt x="348666" y="295910"/>
                  </a:lnTo>
                  <a:lnTo>
                    <a:pt x="343276" y="303530"/>
                  </a:lnTo>
                  <a:lnTo>
                    <a:pt x="339446" y="308610"/>
                  </a:lnTo>
                  <a:close/>
                </a:path>
                <a:path w="381000" h="381000">
                  <a:moveTo>
                    <a:pt x="191685" y="213360"/>
                  </a:moveTo>
                  <a:lnTo>
                    <a:pt x="77403" y="213360"/>
                  </a:lnTo>
                  <a:lnTo>
                    <a:pt x="83238" y="210820"/>
                  </a:lnTo>
                  <a:lnTo>
                    <a:pt x="85813" y="209550"/>
                  </a:lnTo>
                  <a:lnTo>
                    <a:pt x="90279" y="204470"/>
                  </a:lnTo>
                  <a:lnTo>
                    <a:pt x="92000" y="201930"/>
                  </a:lnTo>
                  <a:lnTo>
                    <a:pt x="94417" y="195580"/>
                  </a:lnTo>
                  <a:lnTo>
                    <a:pt x="95021" y="193040"/>
                  </a:lnTo>
                  <a:lnTo>
                    <a:pt x="95021" y="186690"/>
                  </a:lnTo>
                  <a:lnTo>
                    <a:pt x="77404" y="166370"/>
                  </a:lnTo>
                  <a:lnTo>
                    <a:pt x="212480" y="166370"/>
                  </a:lnTo>
                  <a:lnTo>
                    <a:pt x="191685" y="213360"/>
                  </a:lnTo>
                  <a:close/>
                </a:path>
                <a:path w="381000" h="381000">
                  <a:moveTo>
                    <a:pt x="379284" y="213360"/>
                  </a:moveTo>
                  <a:lnTo>
                    <a:pt x="315528" y="213360"/>
                  </a:lnTo>
                  <a:lnTo>
                    <a:pt x="321363" y="210820"/>
                  </a:lnTo>
                  <a:lnTo>
                    <a:pt x="323938" y="209550"/>
                  </a:lnTo>
                  <a:lnTo>
                    <a:pt x="328404" y="204470"/>
                  </a:lnTo>
                  <a:lnTo>
                    <a:pt x="330125" y="201930"/>
                  </a:lnTo>
                  <a:lnTo>
                    <a:pt x="332541" y="195580"/>
                  </a:lnTo>
                  <a:lnTo>
                    <a:pt x="333146" y="193040"/>
                  </a:lnTo>
                  <a:lnTo>
                    <a:pt x="333146" y="186690"/>
                  </a:lnTo>
                  <a:lnTo>
                    <a:pt x="315528" y="166370"/>
                  </a:lnTo>
                  <a:lnTo>
                    <a:pt x="379284" y="166370"/>
                  </a:lnTo>
                  <a:lnTo>
                    <a:pt x="379856" y="171450"/>
                  </a:lnTo>
                  <a:lnTo>
                    <a:pt x="380542" y="180340"/>
                  </a:lnTo>
                  <a:lnTo>
                    <a:pt x="380542" y="199390"/>
                  </a:lnTo>
                  <a:lnTo>
                    <a:pt x="379856" y="208280"/>
                  </a:lnTo>
                  <a:lnTo>
                    <a:pt x="379284" y="213360"/>
                  </a:lnTo>
                  <a:close/>
                </a:path>
                <a:path w="381000" h="381000">
                  <a:moveTo>
                    <a:pt x="190271" y="381000"/>
                  </a:moveTo>
                  <a:lnTo>
                    <a:pt x="180912" y="379730"/>
                  </a:lnTo>
                  <a:lnTo>
                    <a:pt x="199630" y="379730"/>
                  </a:lnTo>
                  <a:lnTo>
                    <a:pt x="190271" y="381000"/>
                  </a:lnTo>
                  <a:close/>
                </a:path>
              </a:pathLst>
            </a:custGeom>
            <a:solidFill>
              <a:srgbClr val="4F37A6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238996" y="4438649"/>
            <a:ext cx="5572125" cy="1028700"/>
            <a:chOff x="6238996" y="4438649"/>
            <a:chExt cx="5572125" cy="1028700"/>
          </a:xfrm>
        </p:grpSpPr>
        <p:sp>
          <p:nvSpPr>
            <p:cNvPr id="16" name="object 16"/>
            <p:cNvSpPr/>
            <p:nvPr/>
          </p:nvSpPr>
          <p:spPr>
            <a:xfrm>
              <a:off x="6238996" y="4438649"/>
              <a:ext cx="5572125" cy="93345"/>
            </a:xfrm>
            <a:custGeom>
              <a:avLst/>
              <a:gdLst/>
              <a:ahLst/>
              <a:cxnLst/>
              <a:rect l="l" t="t" r="r" b="b"/>
              <a:pathLst>
                <a:path w="5572125" h="93345">
                  <a:moveTo>
                    <a:pt x="0" y="92729"/>
                  </a:moveTo>
                  <a:lnTo>
                    <a:pt x="331" y="85866"/>
                  </a:lnTo>
                  <a:lnTo>
                    <a:pt x="1426" y="78451"/>
                  </a:lnTo>
                  <a:lnTo>
                    <a:pt x="1545" y="77649"/>
                  </a:lnTo>
                  <a:lnTo>
                    <a:pt x="15915" y="42321"/>
                  </a:lnTo>
                  <a:lnTo>
                    <a:pt x="50181" y="11259"/>
                  </a:lnTo>
                  <a:lnTo>
                    <a:pt x="95128" y="0"/>
                  </a:lnTo>
                  <a:lnTo>
                    <a:pt x="5476753" y="0"/>
                  </a:lnTo>
                  <a:lnTo>
                    <a:pt x="5521698" y="11259"/>
                  </a:lnTo>
                  <a:lnTo>
                    <a:pt x="5555964" y="42321"/>
                  </a:lnTo>
                  <a:lnTo>
                    <a:pt x="5570096" y="76290"/>
                  </a:lnTo>
                  <a:lnTo>
                    <a:pt x="85744" y="76290"/>
                  </a:lnTo>
                  <a:lnTo>
                    <a:pt x="76541" y="76562"/>
                  </a:lnTo>
                  <a:lnTo>
                    <a:pt x="34731" y="80516"/>
                  </a:lnTo>
                  <a:lnTo>
                    <a:pt x="2294" y="90293"/>
                  </a:lnTo>
                  <a:lnTo>
                    <a:pt x="0" y="92729"/>
                  </a:lnTo>
                  <a:close/>
                </a:path>
                <a:path w="5572125" h="93345">
                  <a:moveTo>
                    <a:pt x="5571881" y="92729"/>
                  </a:moveTo>
                  <a:lnTo>
                    <a:pt x="5529680" y="79407"/>
                  </a:lnTo>
                  <a:lnTo>
                    <a:pt x="5486135" y="76290"/>
                  </a:lnTo>
                  <a:lnTo>
                    <a:pt x="5570096" y="76290"/>
                  </a:lnTo>
                  <a:lnTo>
                    <a:pt x="5570164" y="76562"/>
                  </a:lnTo>
                  <a:lnTo>
                    <a:pt x="5571513" y="85625"/>
                  </a:lnTo>
                  <a:lnTo>
                    <a:pt x="5571549" y="85866"/>
                  </a:lnTo>
                  <a:lnTo>
                    <a:pt x="5571763" y="90293"/>
                  </a:lnTo>
                  <a:lnTo>
                    <a:pt x="5571881" y="9272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858498" y="4514940"/>
              <a:ext cx="952500" cy="952500"/>
            </a:xfrm>
            <a:custGeom>
              <a:avLst/>
              <a:gdLst/>
              <a:ahLst/>
              <a:cxnLst/>
              <a:rect l="l" t="t" r="r" b="b"/>
              <a:pathLst>
                <a:path w="952500" h="952500">
                  <a:moveTo>
                    <a:pt x="761999" y="952409"/>
                  </a:moveTo>
                  <a:lnTo>
                    <a:pt x="705950" y="950344"/>
                  </a:lnTo>
                  <a:lnTo>
                    <a:pt x="650191" y="944161"/>
                  </a:lnTo>
                  <a:lnTo>
                    <a:pt x="595039" y="933892"/>
                  </a:lnTo>
                  <a:lnTo>
                    <a:pt x="540802" y="919596"/>
                  </a:lnTo>
                  <a:lnTo>
                    <a:pt x="487765" y="901351"/>
                  </a:lnTo>
                  <a:lnTo>
                    <a:pt x="436202" y="879248"/>
                  </a:lnTo>
                  <a:lnTo>
                    <a:pt x="386406" y="853411"/>
                  </a:lnTo>
                  <a:lnTo>
                    <a:pt x="338653" y="823987"/>
                  </a:lnTo>
                  <a:lnTo>
                    <a:pt x="293197" y="791131"/>
                  </a:lnTo>
                  <a:lnTo>
                    <a:pt x="250271" y="755013"/>
                  </a:lnTo>
                  <a:lnTo>
                    <a:pt x="210119" y="715834"/>
                  </a:lnTo>
                  <a:lnTo>
                    <a:pt x="172965" y="673816"/>
                  </a:lnTo>
                  <a:lnTo>
                    <a:pt x="139002" y="629178"/>
                  </a:lnTo>
                  <a:lnTo>
                    <a:pt x="108409" y="582155"/>
                  </a:lnTo>
                  <a:lnTo>
                    <a:pt x="81360" y="533007"/>
                  </a:lnTo>
                  <a:lnTo>
                    <a:pt x="58003" y="482013"/>
                  </a:lnTo>
                  <a:lnTo>
                    <a:pt x="38460" y="429439"/>
                  </a:lnTo>
                  <a:lnTo>
                    <a:pt x="22834" y="375559"/>
                  </a:lnTo>
                  <a:lnTo>
                    <a:pt x="11216" y="320675"/>
                  </a:lnTo>
                  <a:lnTo>
                    <a:pt x="3670" y="265098"/>
                  </a:lnTo>
                  <a:lnTo>
                    <a:pt x="230" y="209115"/>
                  </a:lnTo>
                  <a:lnTo>
                    <a:pt x="0" y="190409"/>
                  </a:lnTo>
                  <a:lnTo>
                    <a:pt x="230" y="171703"/>
                  </a:lnTo>
                  <a:lnTo>
                    <a:pt x="3670" y="115720"/>
                  </a:lnTo>
                  <a:lnTo>
                    <a:pt x="11216" y="60141"/>
                  </a:lnTo>
                  <a:lnTo>
                    <a:pt x="22779" y="5488"/>
                  </a:lnTo>
                  <a:lnTo>
                    <a:pt x="24220" y="0"/>
                  </a:lnTo>
                  <a:lnTo>
                    <a:pt x="866633" y="0"/>
                  </a:lnTo>
                  <a:lnTo>
                    <a:pt x="910177" y="3116"/>
                  </a:lnTo>
                  <a:lnTo>
                    <a:pt x="950082" y="14002"/>
                  </a:lnTo>
                  <a:lnTo>
                    <a:pt x="952500" y="16432"/>
                  </a:lnTo>
                  <a:lnTo>
                    <a:pt x="952500" y="928162"/>
                  </a:lnTo>
                  <a:lnTo>
                    <a:pt x="910657" y="937766"/>
                  </a:lnTo>
                  <a:lnTo>
                    <a:pt x="855282" y="946677"/>
                  </a:lnTo>
                  <a:lnTo>
                    <a:pt x="799389" y="951491"/>
                  </a:lnTo>
                  <a:lnTo>
                    <a:pt x="761999" y="952409"/>
                  </a:lnTo>
                  <a:close/>
                </a:path>
              </a:pathLst>
            </a:custGeom>
            <a:solidFill>
              <a:srgbClr val="DDD8F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39443" y="4810143"/>
              <a:ext cx="381635" cy="381635"/>
            </a:xfrm>
            <a:custGeom>
              <a:avLst/>
              <a:gdLst/>
              <a:ahLst/>
              <a:cxnLst/>
              <a:rect l="l" t="t" r="r" b="b"/>
              <a:pathLst>
                <a:path w="381634" h="381635">
                  <a:moveTo>
                    <a:pt x="142893" y="148865"/>
                  </a:moveTo>
                  <a:lnTo>
                    <a:pt x="108900" y="122099"/>
                  </a:lnTo>
                  <a:lnTo>
                    <a:pt x="107156" y="113127"/>
                  </a:lnTo>
                  <a:lnTo>
                    <a:pt x="108900" y="104156"/>
                  </a:lnTo>
                  <a:lnTo>
                    <a:pt x="203282" y="7123"/>
                  </a:lnTo>
                  <a:lnTo>
                    <a:pt x="220284" y="0"/>
                  </a:lnTo>
                  <a:lnTo>
                    <a:pt x="229255" y="1744"/>
                  </a:lnTo>
                  <a:lnTo>
                    <a:pt x="237360" y="7123"/>
                  </a:lnTo>
                  <a:lnTo>
                    <a:pt x="249045" y="18808"/>
                  </a:lnTo>
                  <a:lnTo>
                    <a:pt x="254277" y="26691"/>
                  </a:lnTo>
                  <a:lnTo>
                    <a:pt x="256021" y="35662"/>
                  </a:lnTo>
                  <a:lnTo>
                    <a:pt x="254277" y="44634"/>
                  </a:lnTo>
                  <a:lnTo>
                    <a:pt x="249045" y="52517"/>
                  </a:lnTo>
                  <a:lnTo>
                    <a:pt x="246068" y="55494"/>
                  </a:lnTo>
                  <a:lnTo>
                    <a:pt x="325542" y="134968"/>
                  </a:lnTo>
                  <a:lnTo>
                    <a:pt x="365205" y="134968"/>
                  </a:lnTo>
                  <a:lnTo>
                    <a:pt x="369149" y="138912"/>
                  </a:lnTo>
                  <a:lnTo>
                    <a:pt x="162724" y="138912"/>
                  </a:lnTo>
                  <a:lnTo>
                    <a:pt x="159748" y="141889"/>
                  </a:lnTo>
                  <a:lnTo>
                    <a:pt x="151865" y="147121"/>
                  </a:lnTo>
                  <a:lnTo>
                    <a:pt x="142893" y="148865"/>
                  </a:lnTo>
                  <a:close/>
                </a:path>
                <a:path w="381634" h="381635">
                  <a:moveTo>
                    <a:pt x="365205" y="134968"/>
                  </a:moveTo>
                  <a:lnTo>
                    <a:pt x="325542" y="134968"/>
                  </a:lnTo>
                  <a:lnTo>
                    <a:pt x="328519" y="131991"/>
                  </a:lnTo>
                  <a:lnTo>
                    <a:pt x="336402" y="126759"/>
                  </a:lnTo>
                  <a:lnTo>
                    <a:pt x="345374" y="125015"/>
                  </a:lnTo>
                  <a:lnTo>
                    <a:pt x="354345" y="126759"/>
                  </a:lnTo>
                  <a:lnTo>
                    <a:pt x="362229" y="131991"/>
                  </a:lnTo>
                  <a:lnTo>
                    <a:pt x="365205" y="134968"/>
                  </a:lnTo>
                  <a:close/>
                </a:path>
                <a:path w="381634" h="381635">
                  <a:moveTo>
                    <a:pt x="268079" y="273862"/>
                  </a:moveTo>
                  <a:lnTo>
                    <a:pt x="267887" y="273862"/>
                  </a:lnTo>
                  <a:lnTo>
                    <a:pt x="259012" y="272136"/>
                  </a:lnTo>
                  <a:lnTo>
                    <a:pt x="251128" y="266904"/>
                  </a:lnTo>
                  <a:lnTo>
                    <a:pt x="239222" y="254998"/>
                  </a:lnTo>
                  <a:lnTo>
                    <a:pt x="233990" y="247115"/>
                  </a:lnTo>
                  <a:lnTo>
                    <a:pt x="232246" y="238143"/>
                  </a:lnTo>
                  <a:lnTo>
                    <a:pt x="233990" y="229172"/>
                  </a:lnTo>
                  <a:lnTo>
                    <a:pt x="239259" y="221251"/>
                  </a:lnTo>
                  <a:lnTo>
                    <a:pt x="242199" y="218312"/>
                  </a:lnTo>
                  <a:lnTo>
                    <a:pt x="162724" y="138912"/>
                  </a:lnTo>
                  <a:lnTo>
                    <a:pt x="369149" y="138912"/>
                  </a:lnTo>
                  <a:lnTo>
                    <a:pt x="374135" y="143898"/>
                  </a:lnTo>
                  <a:lnTo>
                    <a:pt x="379367" y="151781"/>
                  </a:lnTo>
                  <a:lnTo>
                    <a:pt x="381111" y="160752"/>
                  </a:lnTo>
                  <a:lnTo>
                    <a:pt x="379367" y="169724"/>
                  </a:lnTo>
                  <a:lnTo>
                    <a:pt x="374135" y="177607"/>
                  </a:lnTo>
                  <a:lnTo>
                    <a:pt x="284838" y="266904"/>
                  </a:lnTo>
                  <a:lnTo>
                    <a:pt x="276955" y="272136"/>
                  </a:lnTo>
                  <a:lnTo>
                    <a:pt x="268079" y="273862"/>
                  </a:lnTo>
                  <a:close/>
                </a:path>
                <a:path w="381634" h="381635">
                  <a:moveTo>
                    <a:pt x="192473" y="222256"/>
                  </a:moveTo>
                  <a:lnTo>
                    <a:pt x="125071" y="222256"/>
                  </a:lnTo>
                  <a:lnTo>
                    <a:pt x="168752" y="178575"/>
                  </a:lnTo>
                  <a:lnTo>
                    <a:pt x="202462" y="212284"/>
                  </a:lnTo>
                  <a:lnTo>
                    <a:pt x="192473" y="222256"/>
                  </a:lnTo>
                  <a:close/>
                </a:path>
                <a:path w="381634" h="381635">
                  <a:moveTo>
                    <a:pt x="59549" y="381037"/>
                  </a:moveTo>
                  <a:lnTo>
                    <a:pt x="6976" y="338342"/>
                  </a:lnTo>
                  <a:lnTo>
                    <a:pt x="0" y="321487"/>
                  </a:lnTo>
                  <a:lnTo>
                    <a:pt x="1744" y="312515"/>
                  </a:lnTo>
                  <a:lnTo>
                    <a:pt x="90173" y="221435"/>
                  </a:lnTo>
                  <a:lnTo>
                    <a:pt x="107174" y="214312"/>
                  </a:lnTo>
                  <a:lnTo>
                    <a:pt x="116146" y="216056"/>
                  </a:lnTo>
                  <a:lnTo>
                    <a:pt x="124250" y="221435"/>
                  </a:lnTo>
                  <a:lnTo>
                    <a:pt x="125071" y="222256"/>
                  </a:lnTo>
                  <a:lnTo>
                    <a:pt x="192473" y="222256"/>
                  </a:lnTo>
                  <a:lnTo>
                    <a:pt x="158706" y="255965"/>
                  </a:lnTo>
                  <a:lnTo>
                    <a:pt x="159748" y="257007"/>
                  </a:lnTo>
                  <a:lnTo>
                    <a:pt x="164980" y="264890"/>
                  </a:lnTo>
                  <a:lnTo>
                    <a:pt x="166724" y="273862"/>
                  </a:lnTo>
                  <a:lnTo>
                    <a:pt x="164980" y="282833"/>
                  </a:lnTo>
                  <a:lnTo>
                    <a:pt x="159748" y="290717"/>
                  </a:lnTo>
                  <a:lnTo>
                    <a:pt x="76404" y="374060"/>
                  </a:lnTo>
                  <a:lnTo>
                    <a:pt x="68521" y="379293"/>
                  </a:lnTo>
                  <a:lnTo>
                    <a:pt x="59549" y="381037"/>
                  </a:lnTo>
                  <a:close/>
                </a:path>
              </a:pathLst>
            </a:custGeom>
            <a:solidFill>
              <a:srgbClr val="4F37A6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54049" y="2276348"/>
            <a:ext cx="828357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69940" algn="l"/>
              </a:tabLst>
            </a:pPr>
            <a:r>
              <a:rPr sz="3050" b="1" spc="-580" dirty="0">
                <a:latin typeface="Malgun Gothic"/>
                <a:cs typeface="Malgun Gothic"/>
              </a:rPr>
              <a:t>비용</a:t>
            </a:r>
            <a:r>
              <a:rPr sz="3050" b="1" spc="-320" dirty="0">
                <a:latin typeface="Malgun Gothic"/>
                <a:cs typeface="Malgun Gothic"/>
              </a:rPr>
              <a:t> </a:t>
            </a:r>
            <a:r>
              <a:rPr sz="3050" b="1" spc="-605" dirty="0">
                <a:latin typeface="Malgun Gothic"/>
                <a:cs typeface="Malgun Gothic"/>
              </a:rPr>
              <a:t>최적화</a:t>
            </a:r>
            <a:r>
              <a:rPr sz="3050" b="1" dirty="0">
                <a:latin typeface="Malgun Gothic"/>
                <a:cs typeface="Malgun Gothic"/>
              </a:rPr>
              <a:t>	</a:t>
            </a:r>
            <a:r>
              <a:rPr sz="3050" b="1" spc="-580" dirty="0">
                <a:latin typeface="Malgun Gothic"/>
                <a:cs typeface="Malgun Gothic"/>
              </a:rPr>
              <a:t>가용성</a:t>
            </a:r>
            <a:r>
              <a:rPr sz="3050" b="1" spc="-320" dirty="0">
                <a:latin typeface="Malgun Gothic"/>
                <a:cs typeface="Malgun Gothic"/>
              </a:rPr>
              <a:t> </a:t>
            </a:r>
            <a:r>
              <a:rPr sz="3050" b="1" spc="-580" dirty="0">
                <a:latin typeface="Malgun Gothic"/>
                <a:cs typeface="Malgun Gothic"/>
              </a:rPr>
              <a:t>및</a:t>
            </a:r>
            <a:r>
              <a:rPr sz="3050" b="1" spc="-320" dirty="0">
                <a:latin typeface="Malgun Gothic"/>
                <a:cs typeface="Malgun Gothic"/>
              </a:rPr>
              <a:t> </a:t>
            </a:r>
            <a:r>
              <a:rPr sz="3050" b="1" spc="-605" dirty="0">
                <a:latin typeface="Malgun Gothic"/>
                <a:cs typeface="Malgun Gothic"/>
              </a:rPr>
              <a:t>복원력</a:t>
            </a:r>
            <a:endParaRPr sz="305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6274" y="30575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6274" y="36290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44550" y="3524451"/>
            <a:ext cx="45751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10" dirty="0">
                <a:solidFill>
                  <a:srgbClr val="4F37A6"/>
                </a:solidFill>
                <a:latin typeface="Noto Sans JP"/>
                <a:cs typeface="Noto Sans JP"/>
              </a:rPr>
              <a:t>AWS</a:t>
            </a:r>
            <a:r>
              <a:rPr sz="1400" spc="-110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미국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버지니아</a:t>
            </a:r>
            <a:r>
              <a:rPr sz="1400" spc="-180" dirty="0">
                <a:solidFill>
                  <a:srgbClr val="333333"/>
                </a:solidFill>
                <a:latin typeface="Noto Sans JP"/>
                <a:cs typeface="Noto Sans JP"/>
              </a:rPr>
              <a:t>(us-</a:t>
            </a:r>
            <a:r>
              <a:rPr sz="1400" spc="-114" dirty="0">
                <a:solidFill>
                  <a:srgbClr val="333333"/>
                </a:solidFill>
                <a:latin typeface="Noto Sans JP"/>
                <a:cs typeface="Noto Sans JP"/>
              </a:rPr>
              <a:t>east-</a:t>
            </a:r>
            <a:r>
              <a:rPr sz="1400" spc="-150" dirty="0">
                <a:solidFill>
                  <a:srgbClr val="333333"/>
                </a:solidFill>
                <a:latin typeface="Noto Sans JP"/>
                <a:cs typeface="Noto Sans JP"/>
              </a:rPr>
              <a:t>1)</a:t>
            </a:r>
            <a:r>
              <a:rPr sz="1350" spc="-150" dirty="0">
                <a:solidFill>
                  <a:srgbClr val="333333"/>
                </a:solidFill>
                <a:latin typeface="Dotum"/>
                <a:cs typeface="Dotum"/>
              </a:rPr>
              <a:t>가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가장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저렴하고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신규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출시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우선</a:t>
            </a:r>
            <a:endParaRPr sz="1350">
              <a:latin typeface="Dotum"/>
              <a:cs typeface="Dotu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6274" y="39433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4550" y="3838776"/>
            <a:ext cx="34093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0" dirty="0">
                <a:solidFill>
                  <a:srgbClr val="4F37A6"/>
                </a:solidFill>
                <a:latin typeface="Noto Sans JP"/>
                <a:cs typeface="Noto Sans JP"/>
              </a:rPr>
              <a:t>GCP</a:t>
            </a:r>
            <a:r>
              <a:rPr sz="1400" spc="-100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6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아이오와</a:t>
            </a:r>
            <a:r>
              <a:rPr sz="1400" spc="-180" dirty="0">
                <a:solidFill>
                  <a:srgbClr val="333333"/>
                </a:solidFill>
                <a:latin typeface="Noto Sans JP"/>
                <a:cs typeface="Noto Sans JP"/>
              </a:rPr>
              <a:t>(us-</a:t>
            </a:r>
            <a:r>
              <a:rPr sz="1400" spc="-125" dirty="0">
                <a:solidFill>
                  <a:srgbClr val="333333"/>
                </a:solidFill>
                <a:latin typeface="Noto Sans JP"/>
                <a:cs typeface="Noto Sans JP"/>
              </a:rPr>
              <a:t>central1)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가</a:t>
            </a:r>
            <a:r>
              <a:rPr sz="13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가장</a:t>
            </a:r>
            <a:r>
              <a:rPr sz="13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저렴하고</a:t>
            </a:r>
            <a:r>
              <a:rPr sz="13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안정적</a:t>
            </a:r>
            <a:endParaRPr sz="1350">
              <a:latin typeface="Dotum"/>
              <a:cs typeface="Dotu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34148" y="30575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34148" y="33813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19150" y="2842219"/>
            <a:ext cx="1065403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51800"/>
              </a:lnSpc>
              <a:spcBef>
                <a:spcPts val="100"/>
              </a:spcBef>
              <a:tabLst>
                <a:tab pos="5895340" algn="l"/>
              </a:tabLst>
            </a:pP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리전별</a:t>
            </a:r>
            <a:r>
              <a:rPr sz="1350" b="1" spc="-12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00" dirty="0">
                <a:solidFill>
                  <a:srgbClr val="4F37A6"/>
                </a:solidFill>
                <a:latin typeface="Malgun Gothic"/>
                <a:cs typeface="Malgun Gothic"/>
              </a:rPr>
              <a:t>차이</a:t>
            </a:r>
            <a:r>
              <a:rPr sz="1400" spc="-200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29" dirty="0">
                <a:solidFill>
                  <a:srgbClr val="333333"/>
                </a:solidFill>
                <a:latin typeface="Dotum"/>
                <a:cs typeface="Dotum"/>
              </a:rPr>
              <a:t>북미</a:t>
            </a:r>
            <a:r>
              <a:rPr sz="1400" spc="-229" dirty="0">
                <a:solidFill>
                  <a:srgbClr val="333333"/>
                </a:solidFill>
                <a:latin typeface="Noto Sans JP"/>
                <a:cs typeface="Noto Sans JP"/>
              </a:rPr>
              <a:t>/</a:t>
            </a:r>
            <a:r>
              <a:rPr sz="1350" spc="-229" dirty="0">
                <a:solidFill>
                  <a:srgbClr val="333333"/>
                </a:solidFill>
                <a:latin typeface="Dotum"/>
                <a:cs typeface="Dotum"/>
              </a:rPr>
              <a:t>유럽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지역보다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아시아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리전이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최대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140" dirty="0">
                <a:solidFill>
                  <a:srgbClr val="333333"/>
                </a:solidFill>
                <a:latin typeface="Noto Sans JP"/>
                <a:cs typeface="Noto Sans JP"/>
              </a:rPr>
              <a:t>20%</a:t>
            </a:r>
            <a:r>
              <a:rPr sz="14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비싸며</a:t>
            </a:r>
            <a:r>
              <a:rPr sz="1400" spc="-215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4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특히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서</a:t>
            </a:r>
            <a:r>
              <a:rPr sz="1350" dirty="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멀티</a:t>
            </a:r>
            <a:r>
              <a:rPr sz="1350" b="1" spc="-12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110" dirty="0">
                <a:solidFill>
                  <a:srgbClr val="4F37A6"/>
                </a:solidFill>
                <a:latin typeface="Noto Sans JP"/>
                <a:cs typeface="Noto Sans JP"/>
              </a:rPr>
              <a:t>AZ</a:t>
            </a:r>
            <a:r>
              <a:rPr sz="1350" b="1" spc="4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350" b="1" spc="-200" dirty="0">
                <a:solidFill>
                  <a:srgbClr val="4F37A6"/>
                </a:solidFill>
                <a:latin typeface="Malgun Gothic"/>
                <a:cs typeface="Malgun Gothic"/>
              </a:rPr>
              <a:t>배포</a:t>
            </a:r>
            <a:r>
              <a:rPr sz="1400" spc="-200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175" dirty="0">
                <a:solidFill>
                  <a:srgbClr val="333333"/>
                </a:solidFill>
                <a:latin typeface="Noto Sans JP"/>
                <a:cs typeface="Noto Sans JP"/>
              </a:rPr>
              <a:t>AWS</a:t>
            </a:r>
            <a:r>
              <a:rPr sz="1350" spc="-175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리전당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평균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Noto Sans JP"/>
                <a:cs typeface="Noto Sans JP"/>
              </a:rPr>
              <a:t>3-</a:t>
            </a:r>
            <a:r>
              <a:rPr sz="1400" spc="-190" dirty="0">
                <a:solidFill>
                  <a:srgbClr val="333333"/>
                </a:solidFill>
                <a:latin typeface="Noto Sans JP"/>
                <a:cs typeface="Noto Sans JP"/>
              </a:rPr>
              <a:t>6</a:t>
            </a:r>
            <a:r>
              <a:rPr sz="1350" spc="-190" dirty="0">
                <a:solidFill>
                  <a:srgbClr val="333333"/>
                </a:solidFill>
                <a:latin typeface="Dotum"/>
                <a:cs typeface="Dotum"/>
              </a:rPr>
              <a:t>개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114" dirty="0">
                <a:solidFill>
                  <a:srgbClr val="333333"/>
                </a:solidFill>
                <a:latin typeface="Noto Sans JP"/>
                <a:cs typeface="Noto Sans JP"/>
              </a:rPr>
              <a:t>AZ,</a:t>
            </a:r>
            <a:r>
              <a:rPr sz="140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170" dirty="0">
                <a:solidFill>
                  <a:srgbClr val="333333"/>
                </a:solidFill>
                <a:latin typeface="Noto Sans JP"/>
                <a:cs typeface="Noto Sans JP"/>
              </a:rPr>
              <a:t>GCP</a:t>
            </a:r>
            <a:r>
              <a:rPr sz="1350" spc="-170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리전당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190" dirty="0">
                <a:solidFill>
                  <a:srgbClr val="333333"/>
                </a:solidFill>
                <a:latin typeface="Noto Sans JP"/>
                <a:cs typeface="Noto Sans JP"/>
              </a:rPr>
              <a:t>3</a:t>
            </a:r>
            <a:r>
              <a:rPr sz="1350" spc="-190" dirty="0">
                <a:solidFill>
                  <a:srgbClr val="333333"/>
                </a:solidFill>
                <a:latin typeface="Dotum"/>
                <a:cs typeface="Dotum"/>
              </a:rPr>
              <a:t>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영역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제공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25" spc="-330" baseline="24691" dirty="0">
                <a:solidFill>
                  <a:srgbClr val="333333"/>
                </a:solidFill>
                <a:latin typeface="Dotum"/>
                <a:cs typeface="Dotum"/>
              </a:rPr>
              <a:t>울</a:t>
            </a:r>
            <a:r>
              <a:rPr sz="2100" spc="-330" baseline="23809" dirty="0">
                <a:solidFill>
                  <a:srgbClr val="333333"/>
                </a:solidFill>
                <a:latin typeface="Noto Sans JP"/>
                <a:cs typeface="Noto Sans JP"/>
              </a:rPr>
              <a:t>/</a:t>
            </a:r>
            <a:r>
              <a:rPr sz="2025" spc="-330" baseline="24691" dirty="0">
                <a:solidFill>
                  <a:srgbClr val="333333"/>
                </a:solidFill>
                <a:latin typeface="Dotum"/>
                <a:cs typeface="Dotum"/>
              </a:rPr>
              <a:t>도쿄</a:t>
            </a:r>
            <a:r>
              <a:rPr sz="2100" spc="-330" baseline="23809" dirty="0">
                <a:solidFill>
                  <a:srgbClr val="333333"/>
                </a:solidFill>
                <a:latin typeface="Noto Sans JP"/>
                <a:cs typeface="Noto Sans JP"/>
              </a:rPr>
              <a:t>/</a:t>
            </a:r>
            <a:r>
              <a:rPr sz="2025" spc="-330" baseline="24691" dirty="0">
                <a:solidFill>
                  <a:srgbClr val="333333"/>
                </a:solidFill>
                <a:latin typeface="Dotum"/>
                <a:cs typeface="Dotum"/>
              </a:rPr>
              <a:t>홍콩이</a:t>
            </a:r>
            <a:r>
              <a:rPr sz="2025" spc="-89" baseline="24691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25" spc="-427" baseline="24691" dirty="0">
                <a:solidFill>
                  <a:srgbClr val="333333"/>
                </a:solidFill>
                <a:latin typeface="Dotum"/>
                <a:cs typeface="Dotum"/>
              </a:rPr>
              <a:t>고비용</a:t>
            </a:r>
            <a:r>
              <a:rPr sz="2025" baseline="24691" dirty="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sz="1350" b="1" spc="-110" dirty="0">
                <a:solidFill>
                  <a:srgbClr val="4F37A6"/>
                </a:solidFill>
                <a:latin typeface="Noto Sans JP"/>
                <a:cs typeface="Noto Sans JP"/>
              </a:rPr>
              <a:t>AWS</a:t>
            </a:r>
            <a:r>
              <a:rPr sz="1400" spc="-110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버지니아</a:t>
            </a:r>
            <a:r>
              <a:rPr sz="1400" spc="-180" dirty="0">
                <a:solidFill>
                  <a:srgbClr val="333333"/>
                </a:solidFill>
                <a:latin typeface="Noto Sans JP"/>
                <a:cs typeface="Noto Sans JP"/>
              </a:rPr>
              <a:t>(us-</a:t>
            </a:r>
            <a:r>
              <a:rPr sz="1400" spc="-114" dirty="0">
                <a:solidFill>
                  <a:srgbClr val="333333"/>
                </a:solidFill>
                <a:latin typeface="Noto Sans JP"/>
                <a:cs typeface="Noto Sans JP"/>
              </a:rPr>
              <a:t>east-</a:t>
            </a:r>
            <a:r>
              <a:rPr sz="1400" spc="-150" dirty="0">
                <a:solidFill>
                  <a:srgbClr val="333333"/>
                </a:solidFill>
                <a:latin typeface="Noto Sans JP"/>
                <a:cs typeface="Noto Sans JP"/>
              </a:rPr>
              <a:t>1)</a:t>
            </a:r>
            <a:r>
              <a:rPr sz="1350" spc="-150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가장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많은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190" dirty="0">
                <a:solidFill>
                  <a:srgbClr val="333333"/>
                </a:solidFill>
                <a:latin typeface="Noto Sans JP"/>
                <a:cs typeface="Noto Sans JP"/>
              </a:rPr>
              <a:t>6</a:t>
            </a:r>
            <a:r>
              <a:rPr sz="1350" spc="-190" dirty="0">
                <a:solidFill>
                  <a:srgbClr val="333333"/>
                </a:solidFill>
                <a:latin typeface="Dotum"/>
                <a:cs typeface="Dotum"/>
              </a:rPr>
              <a:t>개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140" dirty="0">
                <a:solidFill>
                  <a:srgbClr val="333333"/>
                </a:solidFill>
                <a:latin typeface="Noto Sans JP"/>
                <a:cs typeface="Noto Sans JP"/>
              </a:rPr>
              <a:t>AZ</a:t>
            </a:r>
            <a:r>
              <a:rPr sz="140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보유하나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장애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빈도도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높음</a:t>
            </a:r>
            <a:endParaRPr sz="1350">
              <a:latin typeface="Dotum"/>
              <a:cs typeface="Dotum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34148" y="37052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702425" y="3600651"/>
            <a:ext cx="334200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0" dirty="0">
                <a:solidFill>
                  <a:srgbClr val="4F37A6"/>
                </a:solidFill>
                <a:latin typeface="Noto Sans JP"/>
                <a:cs typeface="Noto Sans JP"/>
              </a:rPr>
              <a:t>GCP</a:t>
            </a:r>
            <a:r>
              <a:rPr sz="1400" spc="-100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2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리전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네트워크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연결이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효율적으로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설계됨</a:t>
            </a:r>
            <a:endParaRPr sz="1350">
              <a:latin typeface="Dotum"/>
              <a:cs typeface="Dotum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534148" y="40195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702425" y="3914976"/>
            <a:ext cx="47732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전략</a:t>
            </a:r>
            <a:r>
              <a:rPr sz="1400" spc="-200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주요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워크로드는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최소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190" dirty="0">
                <a:solidFill>
                  <a:srgbClr val="333333"/>
                </a:solidFill>
                <a:latin typeface="Noto Sans JP"/>
                <a:cs typeface="Noto Sans JP"/>
              </a:rPr>
              <a:t>2</a:t>
            </a:r>
            <a:r>
              <a:rPr sz="1350" spc="-190" dirty="0">
                <a:solidFill>
                  <a:srgbClr val="333333"/>
                </a:solidFill>
                <a:latin typeface="Dotum"/>
                <a:cs typeface="Dotum"/>
              </a:rPr>
              <a:t>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180" dirty="0">
                <a:solidFill>
                  <a:srgbClr val="333333"/>
                </a:solidFill>
                <a:latin typeface="Noto Sans JP"/>
                <a:cs typeface="Noto Sans JP"/>
              </a:rPr>
              <a:t>AZ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에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배포</a:t>
            </a:r>
            <a:r>
              <a:rPr sz="1400" spc="-20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40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중요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데이터는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리전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간</a:t>
            </a:r>
            <a:endParaRPr sz="1350">
              <a:latin typeface="Dotum"/>
              <a:cs typeface="Dotu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4049" y="4800472"/>
            <a:ext cx="242570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b="1" spc="-580" dirty="0">
                <a:latin typeface="Malgun Gothic"/>
                <a:cs typeface="Malgun Gothic"/>
              </a:rPr>
              <a:t>레이턴시</a:t>
            </a:r>
            <a:r>
              <a:rPr sz="3050" b="1" spc="-330" dirty="0">
                <a:latin typeface="Malgun Gothic"/>
                <a:cs typeface="Malgun Gothic"/>
              </a:rPr>
              <a:t> </a:t>
            </a:r>
            <a:r>
              <a:rPr sz="3050" b="1" spc="-580" dirty="0">
                <a:latin typeface="Malgun Gothic"/>
                <a:cs typeface="Malgun Gothic"/>
              </a:rPr>
              <a:t>및</a:t>
            </a:r>
            <a:r>
              <a:rPr sz="3050" b="1" spc="-315" dirty="0">
                <a:latin typeface="Malgun Gothic"/>
                <a:cs typeface="Malgun Gothic"/>
              </a:rPr>
              <a:t> </a:t>
            </a:r>
            <a:r>
              <a:rPr sz="3050" b="1" spc="-605" dirty="0">
                <a:latin typeface="Malgun Gothic"/>
                <a:cs typeface="Malgun Gothic"/>
              </a:rPr>
              <a:t>성능</a:t>
            </a:r>
            <a:endParaRPr sz="3050">
              <a:latin typeface="Malgun Gothic"/>
              <a:cs typeface="Malgun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6274" y="558164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44550" y="5477076"/>
            <a:ext cx="44215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지리적</a:t>
            </a:r>
            <a:r>
              <a:rPr sz="1350" b="1" spc="-12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15" dirty="0">
                <a:solidFill>
                  <a:srgbClr val="4F37A6"/>
                </a:solidFill>
                <a:latin typeface="Malgun Gothic"/>
                <a:cs typeface="Malgun Gothic"/>
              </a:rPr>
              <a:t>근접성</a:t>
            </a:r>
            <a:r>
              <a:rPr sz="1400" spc="-215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사용자와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가까운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리전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선택이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응답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속도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105" dirty="0">
                <a:solidFill>
                  <a:srgbClr val="333333"/>
                </a:solidFill>
                <a:latin typeface="Noto Sans JP"/>
                <a:cs typeface="Noto Sans JP"/>
              </a:rPr>
              <a:t>30-</a:t>
            </a:r>
            <a:r>
              <a:rPr sz="1400" spc="-135" dirty="0">
                <a:solidFill>
                  <a:srgbClr val="333333"/>
                </a:solidFill>
                <a:latin typeface="Noto Sans JP"/>
                <a:cs typeface="Noto Sans JP"/>
              </a:rPr>
              <a:t>70ms</a:t>
            </a:r>
            <a:r>
              <a:rPr sz="140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개선</a:t>
            </a:r>
            <a:endParaRPr sz="1350">
              <a:latin typeface="Dotum"/>
              <a:cs typeface="Dotum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76274" y="590549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44550" y="5800926"/>
            <a:ext cx="45434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10" dirty="0">
                <a:solidFill>
                  <a:srgbClr val="4F37A6"/>
                </a:solidFill>
                <a:latin typeface="Noto Sans JP"/>
                <a:cs typeface="Noto Sans JP"/>
              </a:rPr>
              <a:t>AWS</a:t>
            </a:r>
            <a:r>
              <a:rPr sz="1400" spc="-110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글로벌</a:t>
            </a:r>
            <a:r>
              <a:rPr sz="13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엣지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로케이션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155" dirty="0">
                <a:solidFill>
                  <a:srgbClr val="333333"/>
                </a:solidFill>
                <a:latin typeface="Noto Sans JP"/>
                <a:cs typeface="Noto Sans JP"/>
              </a:rPr>
              <a:t>300</a:t>
            </a:r>
            <a:r>
              <a:rPr sz="1350" spc="-155" dirty="0">
                <a:solidFill>
                  <a:srgbClr val="333333"/>
                </a:solidFill>
                <a:latin typeface="Dotum"/>
                <a:cs typeface="Dotum"/>
              </a:rPr>
              <a:t>개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이상</a:t>
            </a:r>
            <a:r>
              <a:rPr sz="1400" spc="-20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40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135" dirty="0">
                <a:solidFill>
                  <a:srgbClr val="333333"/>
                </a:solidFill>
                <a:latin typeface="Noto Sans JP"/>
                <a:cs typeface="Noto Sans JP"/>
              </a:rPr>
              <a:t>CloudFront</a:t>
            </a:r>
            <a:r>
              <a:rPr sz="1350" spc="-135" dirty="0">
                <a:solidFill>
                  <a:srgbClr val="333333"/>
                </a:solidFill>
                <a:latin typeface="Dotum"/>
                <a:cs typeface="Dotum"/>
              </a:rPr>
              <a:t>로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전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세계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최적화</a:t>
            </a:r>
            <a:endParaRPr sz="1350">
              <a:latin typeface="Dotum"/>
              <a:cs typeface="Dotum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6274" y="622934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44550" y="6124776"/>
            <a:ext cx="38950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0" dirty="0">
                <a:solidFill>
                  <a:srgbClr val="4F37A6"/>
                </a:solidFill>
                <a:latin typeface="Noto Sans JP"/>
                <a:cs typeface="Noto Sans JP"/>
              </a:rPr>
              <a:t>GCP</a:t>
            </a:r>
            <a:r>
              <a:rPr sz="1400" spc="-100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3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135" dirty="0">
                <a:solidFill>
                  <a:srgbClr val="333333"/>
                </a:solidFill>
                <a:latin typeface="Noto Sans JP"/>
                <a:cs typeface="Noto Sans JP"/>
              </a:rPr>
              <a:t>Premium</a:t>
            </a:r>
            <a:r>
              <a:rPr sz="140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Noto Sans JP"/>
                <a:cs typeface="Noto Sans JP"/>
              </a:rPr>
              <a:t>Tier</a:t>
            </a:r>
            <a:r>
              <a:rPr sz="1400" spc="3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네트워크로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리전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간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우수한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연결성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제공</a:t>
            </a:r>
            <a:endParaRPr sz="1350">
              <a:latin typeface="Dotum"/>
              <a:cs typeface="Dotum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6274" y="65436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44550" y="6439101"/>
            <a:ext cx="4763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전략</a:t>
            </a:r>
            <a:r>
              <a:rPr sz="1400" spc="-200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주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사용자층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기준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리전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선택</a:t>
            </a:r>
            <a:r>
              <a:rPr sz="1400" spc="-20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40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145" dirty="0">
                <a:solidFill>
                  <a:srgbClr val="333333"/>
                </a:solidFill>
                <a:latin typeface="Noto Sans JP"/>
                <a:cs typeface="Noto Sans JP"/>
              </a:rPr>
              <a:t>CDN</a:t>
            </a:r>
            <a:r>
              <a:rPr sz="140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활용</a:t>
            </a:r>
            <a:r>
              <a:rPr sz="1400" spc="-20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40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글로벌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확장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다중</a:t>
            </a:r>
            <a:endParaRPr sz="1350">
              <a:latin typeface="Dotum"/>
              <a:cs typeface="Dot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11925" y="4800472"/>
            <a:ext cx="283718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b="1" spc="-580" dirty="0">
                <a:latin typeface="Malgun Gothic"/>
                <a:cs typeface="Malgun Gothic"/>
              </a:rPr>
              <a:t>규제</a:t>
            </a:r>
            <a:r>
              <a:rPr sz="3050" b="1" spc="-330" dirty="0">
                <a:latin typeface="Malgun Gothic"/>
                <a:cs typeface="Malgun Gothic"/>
              </a:rPr>
              <a:t> </a:t>
            </a:r>
            <a:r>
              <a:rPr sz="3050" b="1" spc="-580" dirty="0">
                <a:latin typeface="Malgun Gothic"/>
                <a:cs typeface="Malgun Gothic"/>
              </a:rPr>
              <a:t>및</a:t>
            </a:r>
            <a:r>
              <a:rPr sz="3050" b="1" spc="-320" dirty="0">
                <a:latin typeface="Malgun Gothic"/>
                <a:cs typeface="Malgun Gothic"/>
              </a:rPr>
              <a:t> </a:t>
            </a:r>
            <a:r>
              <a:rPr sz="3050" b="1" spc="-580" dirty="0">
                <a:latin typeface="Malgun Gothic"/>
                <a:cs typeface="Malgun Gothic"/>
              </a:rPr>
              <a:t>데이터</a:t>
            </a:r>
            <a:r>
              <a:rPr sz="3050" b="1" spc="-315" dirty="0">
                <a:latin typeface="Malgun Gothic"/>
                <a:cs typeface="Malgun Gothic"/>
              </a:rPr>
              <a:t> </a:t>
            </a:r>
            <a:r>
              <a:rPr sz="3050" b="1" spc="-605" dirty="0">
                <a:latin typeface="Malgun Gothic"/>
                <a:cs typeface="Malgun Gothic"/>
              </a:rPr>
              <a:t>주권</a:t>
            </a:r>
            <a:endParaRPr sz="3050">
              <a:latin typeface="Malgun Gothic"/>
              <a:cs typeface="Malgun Gothic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534148" y="558164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702425" y="5435908"/>
            <a:ext cx="4718685" cy="52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데이터</a:t>
            </a:r>
            <a:r>
              <a:rPr sz="1350" b="1" spc="-10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상주</a:t>
            </a:r>
            <a:r>
              <a:rPr sz="1350" b="1" spc="-9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25" dirty="0">
                <a:solidFill>
                  <a:srgbClr val="4F37A6"/>
                </a:solidFill>
                <a:latin typeface="Malgun Gothic"/>
                <a:cs typeface="Malgun Gothic"/>
              </a:rPr>
              <a:t>요구사항</a:t>
            </a:r>
            <a:r>
              <a:rPr sz="1400" spc="-225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6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120" dirty="0">
                <a:solidFill>
                  <a:srgbClr val="333333"/>
                </a:solidFill>
                <a:latin typeface="Noto Sans JP"/>
                <a:cs typeface="Noto Sans JP"/>
              </a:rPr>
              <a:t>GDPR(EU),</a:t>
            </a:r>
            <a:r>
              <a:rPr sz="1400" spc="6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145" dirty="0">
                <a:solidFill>
                  <a:srgbClr val="333333"/>
                </a:solidFill>
                <a:latin typeface="Noto Sans JP"/>
                <a:cs typeface="Noto Sans JP"/>
              </a:rPr>
              <a:t>PIPA(</a:t>
            </a:r>
            <a:r>
              <a:rPr sz="1350" spc="-145" dirty="0">
                <a:solidFill>
                  <a:srgbClr val="333333"/>
                </a:solidFill>
                <a:latin typeface="Dotum"/>
                <a:cs typeface="Dotum"/>
              </a:rPr>
              <a:t>한국</a:t>
            </a:r>
            <a:r>
              <a:rPr sz="1400" spc="-145" dirty="0">
                <a:solidFill>
                  <a:srgbClr val="333333"/>
                </a:solidFill>
                <a:latin typeface="Noto Sans JP"/>
                <a:cs typeface="Noto Sans JP"/>
              </a:rPr>
              <a:t>),</a:t>
            </a:r>
            <a:r>
              <a:rPr sz="1400" spc="6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195" dirty="0">
                <a:solidFill>
                  <a:srgbClr val="333333"/>
                </a:solidFill>
                <a:latin typeface="Noto Sans JP"/>
                <a:cs typeface="Noto Sans JP"/>
              </a:rPr>
              <a:t>CCPA(</a:t>
            </a:r>
            <a:r>
              <a:rPr sz="1350" spc="-195" dirty="0">
                <a:solidFill>
                  <a:srgbClr val="333333"/>
                </a:solidFill>
                <a:latin typeface="Dotum"/>
                <a:cs typeface="Dotum"/>
              </a:rPr>
              <a:t>캘리포니아</a:t>
            </a:r>
            <a:r>
              <a:rPr sz="1400" spc="-195" dirty="0">
                <a:solidFill>
                  <a:srgbClr val="333333"/>
                </a:solidFill>
                <a:latin typeface="Noto Sans JP"/>
                <a:cs typeface="Noto Sans JP"/>
              </a:rPr>
              <a:t>)</a:t>
            </a:r>
            <a:r>
              <a:rPr sz="1400" spc="6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등</a:t>
            </a:r>
            <a:r>
              <a:rPr sz="13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지역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규제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95" dirty="0">
                <a:solidFill>
                  <a:srgbClr val="333333"/>
                </a:solidFill>
                <a:latin typeface="Dotum"/>
                <a:cs typeface="Dotum"/>
              </a:rPr>
              <a:t>고려</a:t>
            </a:r>
            <a:endParaRPr sz="1350">
              <a:latin typeface="Dotum"/>
              <a:cs typeface="Dotum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534148" y="615314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3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702425" y="6048576"/>
            <a:ext cx="42240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10" dirty="0">
                <a:solidFill>
                  <a:srgbClr val="4F37A6"/>
                </a:solidFill>
                <a:latin typeface="Noto Sans JP"/>
                <a:cs typeface="Noto Sans JP"/>
              </a:rPr>
              <a:t>AWS</a:t>
            </a:r>
            <a:r>
              <a:rPr sz="1400" spc="-110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더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많은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국가별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리전과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규제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인증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45" dirty="0">
                <a:solidFill>
                  <a:srgbClr val="333333"/>
                </a:solidFill>
                <a:latin typeface="Dotum"/>
                <a:cs typeface="Dotum"/>
              </a:rPr>
              <a:t>보유</a:t>
            </a:r>
            <a:r>
              <a:rPr sz="1400" spc="-145" dirty="0">
                <a:solidFill>
                  <a:srgbClr val="333333"/>
                </a:solidFill>
                <a:latin typeface="Noto Sans JP"/>
                <a:cs typeface="Noto Sans JP"/>
              </a:rPr>
              <a:t>(IRAP,</a:t>
            </a:r>
            <a:r>
              <a:rPr sz="14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Noto Sans JP"/>
                <a:cs typeface="Noto Sans JP"/>
              </a:rPr>
              <a:t>C5,</a:t>
            </a:r>
            <a:r>
              <a:rPr sz="140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130" dirty="0">
                <a:solidFill>
                  <a:srgbClr val="333333"/>
                </a:solidFill>
                <a:latin typeface="Noto Sans JP"/>
                <a:cs typeface="Noto Sans JP"/>
              </a:rPr>
              <a:t>FINMA</a:t>
            </a:r>
            <a:r>
              <a:rPr sz="14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5" dirty="0">
                <a:solidFill>
                  <a:srgbClr val="333333"/>
                </a:solidFill>
                <a:latin typeface="Dotum"/>
                <a:cs typeface="Dotum"/>
              </a:rPr>
              <a:t>등</a:t>
            </a:r>
            <a:r>
              <a:rPr sz="1400" spc="-25" dirty="0">
                <a:solidFill>
                  <a:srgbClr val="333333"/>
                </a:solidFill>
                <a:latin typeface="Noto Sans JP"/>
                <a:cs typeface="Noto Sans JP"/>
              </a:rPr>
              <a:t>)</a:t>
            </a:r>
            <a:endParaRPr sz="1400">
              <a:latin typeface="Noto Sans JP"/>
              <a:cs typeface="Noto Sans JP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534148" y="646747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702425" y="6362901"/>
            <a:ext cx="40043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0" dirty="0">
                <a:solidFill>
                  <a:srgbClr val="4F37A6"/>
                </a:solidFill>
                <a:latin typeface="Noto Sans JP"/>
                <a:cs typeface="Noto Sans JP"/>
              </a:rPr>
              <a:t>GCP</a:t>
            </a:r>
            <a:r>
              <a:rPr sz="1400" spc="-100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더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투명한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처리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정책과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00" spc="-110" dirty="0">
                <a:solidFill>
                  <a:srgbClr val="333333"/>
                </a:solidFill>
                <a:latin typeface="Noto Sans JP"/>
                <a:cs typeface="Noto Sans JP"/>
              </a:rPr>
              <a:t>Assured</a:t>
            </a:r>
            <a:r>
              <a:rPr sz="14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00" spc="-125" dirty="0">
                <a:solidFill>
                  <a:srgbClr val="333333"/>
                </a:solidFill>
                <a:latin typeface="Noto Sans JP"/>
                <a:cs typeface="Noto Sans JP"/>
              </a:rPr>
              <a:t>Workloads</a:t>
            </a:r>
            <a:r>
              <a:rPr sz="14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제공</a:t>
            </a:r>
            <a:endParaRPr sz="13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629149" y="476249"/>
            <a:ext cx="7181850" cy="1895475"/>
          </a:xfrm>
          <a:custGeom>
            <a:avLst/>
            <a:gdLst/>
            <a:ahLst/>
            <a:cxnLst/>
            <a:rect l="l" t="t" r="r" b="b"/>
            <a:pathLst>
              <a:path w="7181850" h="1895475">
                <a:moveTo>
                  <a:pt x="7092854" y="1895474"/>
                </a:moveTo>
                <a:lnTo>
                  <a:pt x="88995" y="1895474"/>
                </a:lnTo>
                <a:lnTo>
                  <a:pt x="82801" y="1894864"/>
                </a:lnTo>
                <a:lnTo>
                  <a:pt x="37131" y="1875947"/>
                </a:lnTo>
                <a:lnTo>
                  <a:pt x="9643" y="1842453"/>
                </a:lnTo>
                <a:lnTo>
                  <a:pt x="0" y="1806478"/>
                </a:lnTo>
                <a:lnTo>
                  <a:pt x="0" y="1800224"/>
                </a:lnTo>
                <a:lnTo>
                  <a:pt x="0" y="88995"/>
                </a:lnTo>
                <a:lnTo>
                  <a:pt x="12578" y="47532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2"/>
                </a:lnTo>
                <a:lnTo>
                  <a:pt x="7181849" y="88995"/>
                </a:lnTo>
                <a:lnTo>
                  <a:pt x="7181849" y="1806478"/>
                </a:lnTo>
                <a:lnTo>
                  <a:pt x="7169271" y="1847942"/>
                </a:lnTo>
                <a:lnTo>
                  <a:pt x="7134315" y="1882896"/>
                </a:lnTo>
                <a:lnTo>
                  <a:pt x="7099047" y="1894864"/>
                </a:lnTo>
                <a:lnTo>
                  <a:pt x="7092854" y="189547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41">
            <a:extLst>
              <a:ext uri="{FF2B5EF4-FFF2-40B4-BE49-F238E27FC236}">
                <a16:creationId xmlns:a16="http://schemas.microsoft.com/office/drawing/2014/main" id="{83D3DDAE-03E3-82EF-787B-BBD9A33C778F}"/>
              </a:ext>
            </a:extLst>
          </p:cNvPr>
          <p:cNvSpPr/>
          <p:nvPr/>
        </p:nvSpPr>
        <p:spPr>
          <a:xfrm>
            <a:off x="7687432" y="1227072"/>
            <a:ext cx="685398" cy="222633"/>
          </a:xfrm>
          <a:custGeom>
            <a:avLst/>
            <a:gdLst/>
            <a:ahLst/>
            <a:cxnLst/>
            <a:rect l="l" t="t" r="r" b="b"/>
            <a:pathLst>
              <a:path w="1295400" h="209550">
                <a:moveTo>
                  <a:pt x="1262352" y="209549"/>
                </a:moveTo>
                <a:lnTo>
                  <a:pt x="33047" y="209549"/>
                </a:lnTo>
                <a:lnTo>
                  <a:pt x="28186" y="208582"/>
                </a:lnTo>
                <a:lnTo>
                  <a:pt x="966" y="181361"/>
                </a:lnTo>
                <a:lnTo>
                  <a:pt x="0" y="176502"/>
                </a:lnTo>
                <a:lnTo>
                  <a:pt x="0" y="171449"/>
                </a:lnTo>
                <a:lnTo>
                  <a:pt x="0" y="33047"/>
                </a:lnTo>
                <a:lnTo>
                  <a:pt x="28186" y="966"/>
                </a:lnTo>
                <a:lnTo>
                  <a:pt x="33047" y="0"/>
                </a:lnTo>
                <a:lnTo>
                  <a:pt x="1262352" y="0"/>
                </a:lnTo>
                <a:lnTo>
                  <a:pt x="1294433" y="28187"/>
                </a:lnTo>
                <a:lnTo>
                  <a:pt x="1295399" y="33047"/>
                </a:lnTo>
                <a:lnTo>
                  <a:pt x="1295399" y="176502"/>
                </a:lnTo>
                <a:lnTo>
                  <a:pt x="1267212" y="208582"/>
                </a:lnTo>
                <a:lnTo>
                  <a:pt x="1262352" y="20954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41">
            <a:extLst>
              <a:ext uri="{FF2B5EF4-FFF2-40B4-BE49-F238E27FC236}">
                <a16:creationId xmlns:a16="http://schemas.microsoft.com/office/drawing/2014/main" id="{77F8E3CE-353B-DE26-06CC-A66B53F6A1BB}"/>
              </a:ext>
            </a:extLst>
          </p:cNvPr>
          <p:cNvSpPr/>
          <p:nvPr/>
        </p:nvSpPr>
        <p:spPr>
          <a:xfrm>
            <a:off x="6924064" y="1227072"/>
            <a:ext cx="685398" cy="222633"/>
          </a:xfrm>
          <a:custGeom>
            <a:avLst/>
            <a:gdLst/>
            <a:ahLst/>
            <a:cxnLst/>
            <a:rect l="l" t="t" r="r" b="b"/>
            <a:pathLst>
              <a:path w="1295400" h="209550">
                <a:moveTo>
                  <a:pt x="1262352" y="209549"/>
                </a:moveTo>
                <a:lnTo>
                  <a:pt x="33047" y="209549"/>
                </a:lnTo>
                <a:lnTo>
                  <a:pt x="28186" y="208582"/>
                </a:lnTo>
                <a:lnTo>
                  <a:pt x="966" y="181361"/>
                </a:lnTo>
                <a:lnTo>
                  <a:pt x="0" y="176502"/>
                </a:lnTo>
                <a:lnTo>
                  <a:pt x="0" y="171449"/>
                </a:lnTo>
                <a:lnTo>
                  <a:pt x="0" y="33047"/>
                </a:lnTo>
                <a:lnTo>
                  <a:pt x="28186" y="966"/>
                </a:lnTo>
                <a:lnTo>
                  <a:pt x="33047" y="0"/>
                </a:lnTo>
                <a:lnTo>
                  <a:pt x="1262352" y="0"/>
                </a:lnTo>
                <a:lnTo>
                  <a:pt x="1294433" y="28187"/>
                </a:lnTo>
                <a:lnTo>
                  <a:pt x="1295399" y="33047"/>
                </a:lnTo>
                <a:lnTo>
                  <a:pt x="1295399" y="176502"/>
                </a:lnTo>
                <a:lnTo>
                  <a:pt x="1267212" y="208582"/>
                </a:lnTo>
                <a:lnTo>
                  <a:pt x="1262352" y="20954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68299" y="2046985"/>
            <a:ext cx="3498215" cy="144018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1295"/>
              </a:spcBef>
            </a:pPr>
            <a:r>
              <a:rPr sz="5150" spc="-1030" dirty="0">
                <a:solidFill>
                  <a:srgbClr val="4F37A6"/>
                </a:solidFill>
                <a:latin typeface="Dotum"/>
                <a:cs typeface="Dotum"/>
              </a:rPr>
              <a:t>실습</a:t>
            </a:r>
            <a:r>
              <a:rPr sz="5150" spc="-47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5150" spc="-1030" dirty="0">
                <a:solidFill>
                  <a:srgbClr val="4F37A6"/>
                </a:solidFill>
                <a:latin typeface="Dotum"/>
                <a:cs typeface="Dotum"/>
              </a:rPr>
              <a:t>환경</a:t>
            </a:r>
            <a:r>
              <a:rPr sz="5150" spc="-47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5150" spc="-1055" dirty="0">
                <a:solidFill>
                  <a:srgbClr val="4F37A6"/>
                </a:solidFill>
                <a:latin typeface="Dotum"/>
                <a:cs typeface="Dotum"/>
              </a:rPr>
              <a:t>체크 리스트</a:t>
            </a:r>
            <a:endParaRPr sz="5150">
              <a:latin typeface="Dotum"/>
              <a:cs typeface="Dot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3850792"/>
            <a:ext cx="3879850" cy="1006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12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학습과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실습을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위해서는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적절한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개발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환경이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필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 요합니다</a:t>
            </a:r>
            <a:r>
              <a:rPr sz="1200" spc="-21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로컬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머신에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다음과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같은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도구와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환경을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0" dirty="0">
                <a:solidFill>
                  <a:srgbClr val="333333"/>
                </a:solidFill>
                <a:latin typeface="Dotum"/>
                <a:cs typeface="Dotum"/>
              </a:rPr>
              <a:t>구성하면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AWS/GCP</a:t>
            </a:r>
            <a:r>
              <a:rPr sz="1200" spc="-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실습을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효율적으로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진행할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200" spc="-21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본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체크리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스트를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필요한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도구를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확인하고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0" dirty="0">
                <a:solidFill>
                  <a:srgbClr val="333333"/>
                </a:solidFill>
                <a:latin typeface="Dotum"/>
                <a:cs typeface="Dotum"/>
              </a:rPr>
              <a:t>설치하세요</a:t>
            </a:r>
            <a:r>
              <a:rPr sz="1200" spc="-3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6949" y="1120775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01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7017" y="653630"/>
            <a:ext cx="7988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로컬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25" dirty="0">
                <a:solidFill>
                  <a:srgbClr val="4F37A6"/>
                </a:solidFill>
                <a:latin typeface="Dotum"/>
                <a:cs typeface="Dotum"/>
              </a:rPr>
              <a:t>개발환경</a:t>
            </a:r>
            <a:endParaRPr sz="1200">
              <a:latin typeface="Dotum"/>
              <a:cs typeface="Dotu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86448" y="10286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05648" y="942974"/>
            <a:ext cx="619125" cy="209550"/>
          </a:xfrm>
          <a:custGeom>
            <a:avLst/>
            <a:gdLst/>
            <a:ahLst/>
            <a:cxnLst/>
            <a:rect l="l" t="t" r="r" b="b"/>
            <a:pathLst>
              <a:path w="619125" h="209550">
                <a:moveTo>
                  <a:pt x="586077" y="209549"/>
                </a:moveTo>
                <a:lnTo>
                  <a:pt x="33047" y="209549"/>
                </a:lnTo>
                <a:lnTo>
                  <a:pt x="28187" y="208583"/>
                </a:lnTo>
                <a:lnTo>
                  <a:pt x="966" y="181362"/>
                </a:lnTo>
                <a:lnTo>
                  <a:pt x="0" y="176502"/>
                </a:lnTo>
                <a:lnTo>
                  <a:pt x="0" y="1714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86077" y="0"/>
                </a:lnTo>
                <a:lnTo>
                  <a:pt x="618158" y="28187"/>
                </a:lnTo>
                <a:lnTo>
                  <a:pt x="619124" y="33047"/>
                </a:lnTo>
                <a:lnTo>
                  <a:pt x="619124" y="176502"/>
                </a:lnTo>
                <a:lnTo>
                  <a:pt x="590937" y="208583"/>
                </a:lnTo>
                <a:lnTo>
                  <a:pt x="586077" y="20954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17517" y="922464"/>
            <a:ext cx="164465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65860" algn="l"/>
              </a:tabLst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명령줄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도구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(CLI):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	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AWS</a:t>
            </a:r>
            <a:r>
              <a:rPr sz="900" spc="-5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Liberation Sans"/>
                <a:cs typeface="Liberation Sans"/>
              </a:rPr>
              <a:t>CLI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00962" y="942974"/>
            <a:ext cx="1438275" cy="209550"/>
          </a:xfrm>
          <a:custGeom>
            <a:avLst/>
            <a:gdLst/>
            <a:ahLst/>
            <a:cxnLst/>
            <a:rect l="l" t="t" r="r" b="b"/>
            <a:pathLst>
              <a:path w="1438275" h="209550">
                <a:moveTo>
                  <a:pt x="695325" y="33058"/>
                </a:moveTo>
                <a:lnTo>
                  <a:pt x="667143" y="977"/>
                </a:lnTo>
                <a:lnTo>
                  <a:pt x="662279" y="0"/>
                </a:lnTo>
                <a:lnTo>
                  <a:pt x="33058" y="0"/>
                </a:lnTo>
                <a:lnTo>
                  <a:pt x="965" y="28194"/>
                </a:lnTo>
                <a:lnTo>
                  <a:pt x="0" y="33058"/>
                </a:lnTo>
                <a:lnTo>
                  <a:pt x="0" y="171450"/>
                </a:lnTo>
                <a:lnTo>
                  <a:pt x="0" y="176504"/>
                </a:lnTo>
                <a:lnTo>
                  <a:pt x="28194" y="208584"/>
                </a:lnTo>
                <a:lnTo>
                  <a:pt x="33058" y="209550"/>
                </a:lnTo>
                <a:lnTo>
                  <a:pt x="662279" y="209550"/>
                </a:lnTo>
                <a:lnTo>
                  <a:pt x="694359" y="181368"/>
                </a:lnTo>
                <a:lnTo>
                  <a:pt x="695325" y="176504"/>
                </a:lnTo>
                <a:lnTo>
                  <a:pt x="695325" y="33058"/>
                </a:lnTo>
                <a:close/>
              </a:path>
              <a:path w="1438275" h="209550">
                <a:moveTo>
                  <a:pt x="1438275" y="33058"/>
                </a:moveTo>
                <a:lnTo>
                  <a:pt x="1410093" y="977"/>
                </a:lnTo>
                <a:lnTo>
                  <a:pt x="1405229" y="0"/>
                </a:lnTo>
                <a:lnTo>
                  <a:pt x="804583" y="0"/>
                </a:lnTo>
                <a:lnTo>
                  <a:pt x="772502" y="28194"/>
                </a:lnTo>
                <a:lnTo>
                  <a:pt x="771525" y="33058"/>
                </a:lnTo>
                <a:lnTo>
                  <a:pt x="771525" y="171450"/>
                </a:lnTo>
                <a:lnTo>
                  <a:pt x="771525" y="176504"/>
                </a:lnTo>
                <a:lnTo>
                  <a:pt x="799719" y="208584"/>
                </a:lnTo>
                <a:lnTo>
                  <a:pt x="804583" y="209550"/>
                </a:lnTo>
                <a:lnTo>
                  <a:pt x="1405229" y="209550"/>
                </a:lnTo>
                <a:lnTo>
                  <a:pt x="1437309" y="181368"/>
                </a:lnTo>
                <a:lnTo>
                  <a:pt x="1438275" y="176504"/>
                </a:lnTo>
                <a:lnTo>
                  <a:pt x="1438275" y="33058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17517" y="958850"/>
            <a:ext cx="3154680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9280">
              <a:lnSpc>
                <a:spcPct val="100000"/>
              </a:lnSpc>
              <a:spcBef>
                <a:spcPts val="100"/>
              </a:spcBef>
              <a:tabLst>
                <a:tab pos="2633345" algn="l"/>
              </a:tabLst>
            </a:pP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gcloud </a:t>
            </a:r>
            <a:r>
              <a:rPr sz="900" spc="-25" dirty="0">
                <a:solidFill>
                  <a:srgbClr val="FFFFFF"/>
                </a:solidFill>
                <a:latin typeface="Liberation Sans"/>
                <a:cs typeface="Liberation Sans"/>
              </a:rPr>
              <a:t>CLI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	Azure </a:t>
            </a:r>
            <a:r>
              <a:rPr sz="900" spc="-25" dirty="0">
                <a:solidFill>
                  <a:srgbClr val="FFFFFF"/>
                </a:solidFill>
                <a:latin typeface="Liberation Sans"/>
                <a:cs typeface="Liberation Sans"/>
              </a:rPr>
              <a:t>CLI</a:t>
            </a:r>
            <a:endParaRPr sz="9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tabLst>
                <a:tab pos="955040" algn="l"/>
                <a:tab pos="1671320" algn="l"/>
                <a:tab pos="2248535" algn="l"/>
              </a:tabLst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인프라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Dotum"/>
                <a:cs typeface="Dotum"/>
              </a:rPr>
              <a:t>자동화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	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Terraform</a:t>
            </a:r>
            <a:r>
              <a:rPr lang="en-US"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          Ansible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	</a:t>
            </a:r>
            <a:endParaRPr sz="900" dirty="0">
              <a:latin typeface="Liberation Sans"/>
              <a:cs typeface="Liberation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86448" y="1552574"/>
            <a:ext cx="3495675" cy="209550"/>
            <a:chOff x="5886448" y="1552574"/>
            <a:chExt cx="3495675" cy="209550"/>
          </a:xfrm>
        </p:grpSpPr>
        <p:sp>
          <p:nvSpPr>
            <p:cNvPr id="17" name="object 17"/>
            <p:cNvSpPr/>
            <p:nvPr/>
          </p:nvSpPr>
          <p:spPr>
            <a:xfrm>
              <a:off x="5886448" y="16382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9049"/>
                  </a:lnTo>
                  <a:lnTo>
                    <a:pt x="38099" y="2157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34162" y="1552574"/>
              <a:ext cx="2647950" cy="209550"/>
            </a:xfrm>
            <a:custGeom>
              <a:avLst/>
              <a:gdLst/>
              <a:ahLst/>
              <a:cxnLst/>
              <a:rect l="l" t="t" r="r" b="b"/>
              <a:pathLst>
                <a:path w="2647950" h="209550">
                  <a:moveTo>
                    <a:pt x="514350" y="33058"/>
                  </a:moveTo>
                  <a:lnTo>
                    <a:pt x="486168" y="977"/>
                  </a:lnTo>
                  <a:lnTo>
                    <a:pt x="481304" y="0"/>
                  </a:lnTo>
                  <a:lnTo>
                    <a:pt x="33058" y="0"/>
                  </a:lnTo>
                  <a:lnTo>
                    <a:pt x="977" y="28194"/>
                  </a:lnTo>
                  <a:lnTo>
                    <a:pt x="0" y="33058"/>
                  </a:lnTo>
                  <a:lnTo>
                    <a:pt x="0" y="171450"/>
                  </a:lnTo>
                  <a:lnTo>
                    <a:pt x="0" y="176504"/>
                  </a:lnTo>
                  <a:lnTo>
                    <a:pt x="28194" y="208584"/>
                  </a:lnTo>
                  <a:lnTo>
                    <a:pt x="33058" y="209550"/>
                  </a:lnTo>
                  <a:lnTo>
                    <a:pt x="481304" y="209550"/>
                  </a:lnTo>
                  <a:lnTo>
                    <a:pt x="513384" y="181368"/>
                  </a:lnTo>
                  <a:lnTo>
                    <a:pt x="514350" y="176504"/>
                  </a:lnTo>
                  <a:lnTo>
                    <a:pt x="514350" y="33058"/>
                  </a:lnTo>
                  <a:close/>
                </a:path>
                <a:path w="2647950" h="209550">
                  <a:moveTo>
                    <a:pt x="1628775" y="33058"/>
                  </a:moveTo>
                  <a:lnTo>
                    <a:pt x="1600593" y="977"/>
                  </a:lnTo>
                  <a:lnTo>
                    <a:pt x="1595729" y="0"/>
                  </a:lnTo>
                  <a:lnTo>
                    <a:pt x="623608" y="0"/>
                  </a:lnTo>
                  <a:lnTo>
                    <a:pt x="591527" y="28194"/>
                  </a:lnTo>
                  <a:lnTo>
                    <a:pt x="590550" y="33058"/>
                  </a:lnTo>
                  <a:lnTo>
                    <a:pt x="590550" y="171450"/>
                  </a:lnTo>
                  <a:lnTo>
                    <a:pt x="590550" y="176504"/>
                  </a:lnTo>
                  <a:lnTo>
                    <a:pt x="618744" y="208584"/>
                  </a:lnTo>
                  <a:lnTo>
                    <a:pt x="623608" y="209550"/>
                  </a:lnTo>
                  <a:lnTo>
                    <a:pt x="1595729" y="209550"/>
                  </a:lnTo>
                  <a:lnTo>
                    <a:pt x="1627809" y="181368"/>
                  </a:lnTo>
                  <a:lnTo>
                    <a:pt x="1628775" y="176504"/>
                  </a:lnTo>
                  <a:lnTo>
                    <a:pt x="1628775" y="33058"/>
                  </a:lnTo>
                  <a:close/>
                </a:path>
                <a:path w="2647950" h="209550">
                  <a:moveTo>
                    <a:pt x="2647950" y="33058"/>
                  </a:moveTo>
                  <a:lnTo>
                    <a:pt x="2619768" y="977"/>
                  </a:lnTo>
                  <a:lnTo>
                    <a:pt x="2614904" y="0"/>
                  </a:lnTo>
                  <a:lnTo>
                    <a:pt x="1738033" y="0"/>
                  </a:lnTo>
                  <a:lnTo>
                    <a:pt x="1705952" y="28194"/>
                  </a:lnTo>
                  <a:lnTo>
                    <a:pt x="1704975" y="33058"/>
                  </a:lnTo>
                  <a:lnTo>
                    <a:pt x="1704975" y="171450"/>
                  </a:lnTo>
                  <a:lnTo>
                    <a:pt x="1704975" y="176504"/>
                  </a:lnTo>
                  <a:lnTo>
                    <a:pt x="1733169" y="208584"/>
                  </a:lnTo>
                  <a:lnTo>
                    <a:pt x="1738033" y="209550"/>
                  </a:lnTo>
                  <a:lnTo>
                    <a:pt x="2614904" y="209550"/>
                  </a:lnTo>
                  <a:lnTo>
                    <a:pt x="2646984" y="181368"/>
                  </a:lnTo>
                  <a:lnTo>
                    <a:pt x="2647950" y="176504"/>
                  </a:lnTo>
                  <a:lnTo>
                    <a:pt x="2647950" y="33058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17517" y="1532064"/>
            <a:ext cx="330327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95020" algn="l"/>
                <a:tab pos="1384935" algn="l"/>
                <a:tab pos="2495550" algn="l"/>
              </a:tabLst>
            </a:pP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컨테이너화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	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Docker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	Docker 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Compose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	Kubernetes </a:t>
            </a:r>
            <a:r>
              <a:rPr sz="900" spc="-25" dirty="0">
                <a:solidFill>
                  <a:srgbClr val="FFFFFF"/>
                </a:solidFill>
                <a:latin typeface="Liberation Sans"/>
                <a:cs typeface="Liberation Sans"/>
              </a:rPr>
              <a:t>CLI</a:t>
            </a:r>
            <a:endParaRPr sz="900" dirty="0">
              <a:latin typeface="Liberation Sans"/>
              <a:cs typeface="Liberation San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86448" y="1857374"/>
            <a:ext cx="2628900" cy="209550"/>
            <a:chOff x="5886448" y="1857374"/>
            <a:chExt cx="2628900" cy="209550"/>
          </a:xfrm>
        </p:grpSpPr>
        <p:sp>
          <p:nvSpPr>
            <p:cNvPr id="21" name="object 21"/>
            <p:cNvSpPr/>
            <p:nvPr/>
          </p:nvSpPr>
          <p:spPr>
            <a:xfrm>
              <a:off x="5886448" y="19430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9049"/>
                  </a:lnTo>
                  <a:lnTo>
                    <a:pt x="38099" y="2157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48437" y="1857374"/>
              <a:ext cx="1866900" cy="209550"/>
            </a:xfrm>
            <a:custGeom>
              <a:avLst/>
              <a:gdLst/>
              <a:ahLst/>
              <a:cxnLst/>
              <a:rect l="l" t="t" r="r" b="b"/>
              <a:pathLst>
                <a:path w="1866900" h="209550">
                  <a:moveTo>
                    <a:pt x="304800" y="33058"/>
                  </a:moveTo>
                  <a:lnTo>
                    <a:pt x="276618" y="977"/>
                  </a:lnTo>
                  <a:lnTo>
                    <a:pt x="271754" y="0"/>
                  </a:lnTo>
                  <a:lnTo>
                    <a:pt x="33058" y="0"/>
                  </a:lnTo>
                  <a:lnTo>
                    <a:pt x="977" y="28194"/>
                  </a:lnTo>
                  <a:lnTo>
                    <a:pt x="0" y="33058"/>
                  </a:lnTo>
                  <a:lnTo>
                    <a:pt x="0" y="171450"/>
                  </a:lnTo>
                  <a:lnTo>
                    <a:pt x="0" y="176504"/>
                  </a:lnTo>
                  <a:lnTo>
                    <a:pt x="28194" y="208584"/>
                  </a:lnTo>
                  <a:lnTo>
                    <a:pt x="33058" y="209550"/>
                  </a:lnTo>
                  <a:lnTo>
                    <a:pt x="271754" y="209550"/>
                  </a:lnTo>
                  <a:lnTo>
                    <a:pt x="303834" y="181368"/>
                  </a:lnTo>
                  <a:lnTo>
                    <a:pt x="304800" y="176504"/>
                  </a:lnTo>
                  <a:lnTo>
                    <a:pt x="304800" y="33058"/>
                  </a:lnTo>
                  <a:close/>
                </a:path>
                <a:path w="1866900" h="209550">
                  <a:moveTo>
                    <a:pt x="1095375" y="33058"/>
                  </a:moveTo>
                  <a:lnTo>
                    <a:pt x="1067193" y="977"/>
                  </a:lnTo>
                  <a:lnTo>
                    <a:pt x="1062329" y="0"/>
                  </a:lnTo>
                  <a:lnTo>
                    <a:pt x="414058" y="0"/>
                  </a:lnTo>
                  <a:lnTo>
                    <a:pt x="381965" y="28194"/>
                  </a:lnTo>
                  <a:lnTo>
                    <a:pt x="381000" y="33058"/>
                  </a:lnTo>
                  <a:lnTo>
                    <a:pt x="381000" y="171450"/>
                  </a:lnTo>
                  <a:lnTo>
                    <a:pt x="381000" y="176504"/>
                  </a:lnTo>
                  <a:lnTo>
                    <a:pt x="409194" y="208584"/>
                  </a:lnTo>
                  <a:lnTo>
                    <a:pt x="414058" y="209550"/>
                  </a:lnTo>
                  <a:lnTo>
                    <a:pt x="1062329" y="209550"/>
                  </a:lnTo>
                  <a:lnTo>
                    <a:pt x="1094409" y="181368"/>
                  </a:lnTo>
                  <a:lnTo>
                    <a:pt x="1095375" y="176504"/>
                  </a:lnTo>
                  <a:lnTo>
                    <a:pt x="1095375" y="33058"/>
                  </a:lnTo>
                  <a:close/>
                </a:path>
                <a:path w="1866900" h="209550">
                  <a:moveTo>
                    <a:pt x="1866900" y="33058"/>
                  </a:moveTo>
                  <a:lnTo>
                    <a:pt x="1838718" y="977"/>
                  </a:lnTo>
                  <a:lnTo>
                    <a:pt x="1833854" y="0"/>
                  </a:lnTo>
                  <a:lnTo>
                    <a:pt x="1204633" y="0"/>
                  </a:lnTo>
                  <a:lnTo>
                    <a:pt x="1172552" y="28194"/>
                  </a:lnTo>
                  <a:lnTo>
                    <a:pt x="1171575" y="33058"/>
                  </a:lnTo>
                  <a:lnTo>
                    <a:pt x="1171575" y="171450"/>
                  </a:lnTo>
                  <a:lnTo>
                    <a:pt x="1171575" y="176504"/>
                  </a:lnTo>
                  <a:lnTo>
                    <a:pt x="1199769" y="208584"/>
                  </a:lnTo>
                  <a:lnTo>
                    <a:pt x="1204633" y="209550"/>
                  </a:lnTo>
                  <a:lnTo>
                    <a:pt x="1833854" y="209550"/>
                  </a:lnTo>
                  <a:lnTo>
                    <a:pt x="1865934" y="181368"/>
                  </a:lnTo>
                  <a:lnTo>
                    <a:pt x="1866900" y="176504"/>
                  </a:lnTo>
                  <a:lnTo>
                    <a:pt x="1866900" y="33058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17517" y="1836864"/>
            <a:ext cx="243586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09295" algn="l"/>
                <a:tab pos="1083310" algn="l"/>
                <a:tab pos="1876425" algn="l"/>
              </a:tabLst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버전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050" spc="-2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	</a:t>
            </a:r>
            <a:r>
              <a:rPr sz="900" spc="-25" dirty="0">
                <a:solidFill>
                  <a:srgbClr val="FFFFFF"/>
                </a:solidFill>
                <a:latin typeface="Liberation Sans"/>
                <a:cs typeface="Liberation Sans"/>
              </a:rPr>
              <a:t>Git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	GitHub </a:t>
            </a:r>
            <a:r>
              <a:rPr sz="900" spc="-25" dirty="0">
                <a:solidFill>
                  <a:srgbClr val="FFFFFF"/>
                </a:solidFill>
                <a:latin typeface="Liberation Sans"/>
                <a:cs typeface="Liberation Sans"/>
              </a:rPr>
              <a:t>CLI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	GitLab </a:t>
            </a:r>
            <a:r>
              <a:rPr sz="900" spc="-25" dirty="0">
                <a:solidFill>
                  <a:srgbClr val="FFFFFF"/>
                </a:solidFill>
                <a:latin typeface="Liberation Sans"/>
                <a:cs typeface="Liberation Sans"/>
              </a:rPr>
              <a:t>CLI</a:t>
            </a:r>
            <a:endParaRPr sz="900" dirty="0">
              <a:latin typeface="Liberation Sans"/>
              <a:cs typeface="Liberation San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29149" y="2486024"/>
            <a:ext cx="7181850" cy="1895475"/>
          </a:xfrm>
          <a:custGeom>
            <a:avLst/>
            <a:gdLst/>
            <a:ahLst/>
            <a:cxnLst/>
            <a:rect l="l" t="t" r="r" b="b"/>
            <a:pathLst>
              <a:path w="7181850" h="1895475">
                <a:moveTo>
                  <a:pt x="7092854" y="1895474"/>
                </a:moveTo>
                <a:lnTo>
                  <a:pt x="88995" y="1895474"/>
                </a:lnTo>
                <a:lnTo>
                  <a:pt x="82801" y="1894864"/>
                </a:lnTo>
                <a:lnTo>
                  <a:pt x="37131" y="1875947"/>
                </a:lnTo>
                <a:lnTo>
                  <a:pt x="9643" y="1842453"/>
                </a:lnTo>
                <a:lnTo>
                  <a:pt x="0" y="1806478"/>
                </a:lnTo>
                <a:lnTo>
                  <a:pt x="0" y="1800224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8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8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806478"/>
                </a:lnTo>
                <a:lnTo>
                  <a:pt x="7169271" y="1847942"/>
                </a:lnTo>
                <a:lnTo>
                  <a:pt x="7134315" y="1882896"/>
                </a:lnTo>
                <a:lnTo>
                  <a:pt x="7099047" y="1894864"/>
                </a:lnTo>
                <a:lnTo>
                  <a:pt x="7092854" y="189547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06949" y="3130550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02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27017" y="2663405"/>
            <a:ext cx="812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IDE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20" dirty="0">
                <a:solidFill>
                  <a:srgbClr val="4F37A6"/>
                </a:solidFill>
                <a:latin typeface="Dotum"/>
                <a:cs typeface="Dotum"/>
              </a:rPr>
              <a:t>편집기</a:t>
            </a:r>
            <a:endParaRPr sz="1200" dirty="0">
              <a:latin typeface="Dotum"/>
              <a:cs typeface="Dotum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886448" y="2952749"/>
            <a:ext cx="4248150" cy="209550"/>
            <a:chOff x="5886448" y="2952749"/>
            <a:chExt cx="4248150" cy="209550"/>
          </a:xfrm>
        </p:grpSpPr>
        <p:sp>
          <p:nvSpPr>
            <p:cNvPr id="28" name="object 28"/>
            <p:cNvSpPr/>
            <p:nvPr/>
          </p:nvSpPr>
          <p:spPr>
            <a:xfrm>
              <a:off x="5886448" y="303847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9049"/>
                  </a:lnTo>
                  <a:lnTo>
                    <a:pt x="38099" y="2157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58037" y="2952749"/>
              <a:ext cx="2876550" cy="209550"/>
            </a:xfrm>
            <a:custGeom>
              <a:avLst/>
              <a:gdLst/>
              <a:ahLst/>
              <a:cxnLst/>
              <a:rect l="l" t="t" r="r" b="b"/>
              <a:pathLst>
                <a:path w="2876550" h="209550">
                  <a:moveTo>
                    <a:pt x="762000" y="33058"/>
                  </a:moveTo>
                  <a:lnTo>
                    <a:pt x="733818" y="977"/>
                  </a:lnTo>
                  <a:lnTo>
                    <a:pt x="728954" y="0"/>
                  </a:lnTo>
                  <a:lnTo>
                    <a:pt x="33058" y="0"/>
                  </a:lnTo>
                  <a:lnTo>
                    <a:pt x="977" y="28194"/>
                  </a:lnTo>
                  <a:lnTo>
                    <a:pt x="0" y="33058"/>
                  </a:lnTo>
                  <a:lnTo>
                    <a:pt x="0" y="171450"/>
                  </a:lnTo>
                  <a:lnTo>
                    <a:pt x="0" y="176504"/>
                  </a:lnTo>
                  <a:lnTo>
                    <a:pt x="28194" y="208584"/>
                  </a:lnTo>
                  <a:lnTo>
                    <a:pt x="33058" y="209550"/>
                  </a:lnTo>
                  <a:lnTo>
                    <a:pt x="728954" y="209550"/>
                  </a:lnTo>
                  <a:lnTo>
                    <a:pt x="761034" y="181368"/>
                  </a:lnTo>
                  <a:lnTo>
                    <a:pt x="762000" y="176504"/>
                  </a:lnTo>
                  <a:lnTo>
                    <a:pt x="762000" y="33058"/>
                  </a:lnTo>
                  <a:close/>
                </a:path>
                <a:path w="2876550" h="209550">
                  <a:moveTo>
                    <a:pt x="1590675" y="33058"/>
                  </a:moveTo>
                  <a:lnTo>
                    <a:pt x="1562493" y="977"/>
                  </a:lnTo>
                  <a:lnTo>
                    <a:pt x="1557629" y="0"/>
                  </a:lnTo>
                  <a:lnTo>
                    <a:pt x="871258" y="0"/>
                  </a:lnTo>
                  <a:lnTo>
                    <a:pt x="839177" y="28194"/>
                  </a:lnTo>
                  <a:lnTo>
                    <a:pt x="838200" y="33058"/>
                  </a:lnTo>
                  <a:lnTo>
                    <a:pt x="838200" y="171450"/>
                  </a:lnTo>
                  <a:lnTo>
                    <a:pt x="838200" y="176504"/>
                  </a:lnTo>
                  <a:lnTo>
                    <a:pt x="866394" y="208584"/>
                  </a:lnTo>
                  <a:lnTo>
                    <a:pt x="871258" y="209550"/>
                  </a:lnTo>
                  <a:lnTo>
                    <a:pt x="1557629" y="209550"/>
                  </a:lnTo>
                  <a:lnTo>
                    <a:pt x="1589709" y="181368"/>
                  </a:lnTo>
                  <a:lnTo>
                    <a:pt x="1590675" y="176504"/>
                  </a:lnTo>
                  <a:lnTo>
                    <a:pt x="1590675" y="33058"/>
                  </a:lnTo>
                  <a:close/>
                </a:path>
                <a:path w="2876550" h="209550">
                  <a:moveTo>
                    <a:pt x="2876550" y="33058"/>
                  </a:moveTo>
                  <a:lnTo>
                    <a:pt x="2848368" y="977"/>
                  </a:lnTo>
                  <a:lnTo>
                    <a:pt x="2843504" y="0"/>
                  </a:lnTo>
                  <a:lnTo>
                    <a:pt x="1699933" y="0"/>
                  </a:lnTo>
                  <a:lnTo>
                    <a:pt x="1667840" y="28194"/>
                  </a:lnTo>
                  <a:lnTo>
                    <a:pt x="1666875" y="33058"/>
                  </a:lnTo>
                  <a:lnTo>
                    <a:pt x="1666875" y="171450"/>
                  </a:lnTo>
                  <a:lnTo>
                    <a:pt x="1666875" y="176504"/>
                  </a:lnTo>
                  <a:lnTo>
                    <a:pt x="1695069" y="208584"/>
                  </a:lnTo>
                  <a:lnTo>
                    <a:pt x="1699933" y="209550"/>
                  </a:lnTo>
                  <a:lnTo>
                    <a:pt x="2843504" y="209550"/>
                  </a:lnTo>
                  <a:lnTo>
                    <a:pt x="2875584" y="181368"/>
                  </a:lnTo>
                  <a:lnTo>
                    <a:pt x="2876550" y="176504"/>
                  </a:lnTo>
                  <a:lnTo>
                    <a:pt x="2876550" y="33058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17517" y="2949575"/>
            <a:ext cx="40544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3815" algn="l"/>
                <a:tab pos="2150745" algn="l"/>
                <a:tab pos="2981960" algn="l"/>
              </a:tabLst>
            </a:pP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Visual</a:t>
            </a:r>
            <a:r>
              <a:rPr sz="1050" spc="-4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Studio</a:t>
            </a:r>
            <a:r>
              <a:rPr sz="1050" spc="-3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Code: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	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AWS</a:t>
            </a:r>
            <a:r>
              <a:rPr sz="900" spc="-4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Toolkit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	Cloud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Liberation Sans"/>
                <a:cs typeface="Liberation Sans"/>
              </a:rPr>
              <a:t>Code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	HashiCorp</a:t>
            </a:r>
            <a:r>
              <a:rPr sz="90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Terraform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886448" y="3257549"/>
            <a:ext cx="3600450" cy="209550"/>
            <a:chOff x="5886448" y="3257549"/>
            <a:chExt cx="3600450" cy="209550"/>
          </a:xfrm>
        </p:grpSpPr>
        <p:sp>
          <p:nvSpPr>
            <p:cNvPr id="32" name="object 32"/>
            <p:cNvSpPr/>
            <p:nvPr/>
          </p:nvSpPr>
          <p:spPr>
            <a:xfrm>
              <a:off x="5886448" y="334327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9049"/>
                  </a:lnTo>
                  <a:lnTo>
                    <a:pt x="38099" y="2157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34187" y="3257549"/>
              <a:ext cx="2552700" cy="209550"/>
            </a:xfrm>
            <a:custGeom>
              <a:avLst/>
              <a:gdLst/>
              <a:ahLst/>
              <a:cxnLst/>
              <a:rect l="l" t="t" r="r" b="b"/>
              <a:pathLst>
                <a:path w="2552700" h="209550">
                  <a:moveTo>
                    <a:pt x="1114425" y="33058"/>
                  </a:moveTo>
                  <a:lnTo>
                    <a:pt x="1086243" y="977"/>
                  </a:lnTo>
                  <a:lnTo>
                    <a:pt x="1081379" y="0"/>
                  </a:lnTo>
                  <a:lnTo>
                    <a:pt x="33058" y="0"/>
                  </a:lnTo>
                  <a:lnTo>
                    <a:pt x="965" y="28194"/>
                  </a:lnTo>
                  <a:lnTo>
                    <a:pt x="0" y="33058"/>
                  </a:lnTo>
                  <a:lnTo>
                    <a:pt x="0" y="171450"/>
                  </a:lnTo>
                  <a:lnTo>
                    <a:pt x="0" y="176504"/>
                  </a:lnTo>
                  <a:lnTo>
                    <a:pt x="28194" y="208584"/>
                  </a:lnTo>
                  <a:lnTo>
                    <a:pt x="33058" y="209550"/>
                  </a:lnTo>
                  <a:lnTo>
                    <a:pt x="1081379" y="209550"/>
                  </a:lnTo>
                  <a:lnTo>
                    <a:pt x="1113459" y="181368"/>
                  </a:lnTo>
                  <a:lnTo>
                    <a:pt x="1114425" y="176504"/>
                  </a:lnTo>
                  <a:lnTo>
                    <a:pt x="1114425" y="33058"/>
                  </a:lnTo>
                  <a:close/>
                </a:path>
                <a:path w="2552700" h="209550">
                  <a:moveTo>
                    <a:pt x="2552700" y="33058"/>
                  </a:moveTo>
                  <a:lnTo>
                    <a:pt x="2524518" y="977"/>
                  </a:lnTo>
                  <a:lnTo>
                    <a:pt x="2519654" y="0"/>
                  </a:lnTo>
                  <a:lnTo>
                    <a:pt x="1223683" y="0"/>
                  </a:lnTo>
                  <a:lnTo>
                    <a:pt x="1191602" y="28194"/>
                  </a:lnTo>
                  <a:lnTo>
                    <a:pt x="1190625" y="33058"/>
                  </a:lnTo>
                  <a:lnTo>
                    <a:pt x="1190625" y="171450"/>
                  </a:lnTo>
                  <a:lnTo>
                    <a:pt x="1190625" y="176504"/>
                  </a:lnTo>
                  <a:lnTo>
                    <a:pt x="1218819" y="208584"/>
                  </a:lnTo>
                  <a:lnTo>
                    <a:pt x="1223683" y="209550"/>
                  </a:lnTo>
                  <a:lnTo>
                    <a:pt x="2519654" y="209550"/>
                  </a:lnTo>
                  <a:lnTo>
                    <a:pt x="2551734" y="181368"/>
                  </a:lnTo>
                  <a:lnTo>
                    <a:pt x="2552700" y="176504"/>
                  </a:lnTo>
                  <a:lnTo>
                    <a:pt x="2552700" y="33058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017517" y="3254375"/>
            <a:ext cx="340423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6950" algn="l"/>
                <a:tab pos="2183765" algn="l"/>
              </a:tabLst>
            </a:pP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JetBrains</a:t>
            </a:r>
            <a:r>
              <a:rPr sz="1050" spc="-4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IDE: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	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IntelliJ</a:t>
            </a:r>
            <a:r>
              <a:rPr sz="900" spc="-6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AWS</a:t>
            </a:r>
            <a:r>
              <a:rPr sz="90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Toolkit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	PyCharm Google 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Cloud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886448" y="3562349"/>
            <a:ext cx="2295525" cy="209550"/>
            <a:chOff x="5886448" y="3562349"/>
            <a:chExt cx="2295525" cy="209550"/>
          </a:xfrm>
        </p:grpSpPr>
        <p:sp>
          <p:nvSpPr>
            <p:cNvPr id="36" name="object 36"/>
            <p:cNvSpPr/>
            <p:nvPr/>
          </p:nvSpPr>
          <p:spPr>
            <a:xfrm>
              <a:off x="5886448" y="364807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9049"/>
                  </a:lnTo>
                  <a:lnTo>
                    <a:pt x="38099" y="2157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86573" y="3562349"/>
              <a:ext cx="1295400" cy="209550"/>
            </a:xfrm>
            <a:custGeom>
              <a:avLst/>
              <a:gdLst/>
              <a:ahLst/>
              <a:cxnLst/>
              <a:rect l="l" t="t" r="r" b="b"/>
              <a:pathLst>
                <a:path w="1295400" h="209550">
                  <a:moveTo>
                    <a:pt x="1262352" y="209549"/>
                  </a:moveTo>
                  <a:lnTo>
                    <a:pt x="33047" y="209549"/>
                  </a:lnTo>
                  <a:lnTo>
                    <a:pt x="28187" y="208582"/>
                  </a:lnTo>
                  <a:lnTo>
                    <a:pt x="966" y="181362"/>
                  </a:lnTo>
                  <a:lnTo>
                    <a:pt x="0" y="176502"/>
                  </a:lnTo>
                  <a:lnTo>
                    <a:pt x="0" y="1714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176502"/>
                  </a:lnTo>
                  <a:lnTo>
                    <a:pt x="1267212" y="208582"/>
                  </a:lnTo>
                  <a:lnTo>
                    <a:pt x="1262352" y="20954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017517" y="3559175"/>
            <a:ext cx="21005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0435" algn="l"/>
              </a:tabLst>
            </a:pP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050" spc="-4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Cloud9: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	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클라우드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기반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개발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25" dirty="0">
                <a:solidFill>
                  <a:srgbClr val="FFFFFF"/>
                </a:solidFill>
                <a:latin typeface="Dotum"/>
                <a:cs typeface="Dotum"/>
              </a:rPr>
              <a:t>환경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886448" y="3867149"/>
            <a:ext cx="2686050" cy="209550"/>
            <a:chOff x="5886448" y="3867149"/>
            <a:chExt cx="2686050" cy="209550"/>
          </a:xfrm>
        </p:grpSpPr>
        <p:sp>
          <p:nvSpPr>
            <p:cNvPr id="40" name="object 40"/>
            <p:cNvSpPr/>
            <p:nvPr/>
          </p:nvSpPr>
          <p:spPr>
            <a:xfrm>
              <a:off x="5886448" y="395287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5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9049"/>
                  </a:lnTo>
                  <a:lnTo>
                    <a:pt x="38099" y="21575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77098" y="3867149"/>
              <a:ext cx="1295400" cy="209550"/>
            </a:xfrm>
            <a:custGeom>
              <a:avLst/>
              <a:gdLst/>
              <a:ahLst/>
              <a:cxnLst/>
              <a:rect l="l" t="t" r="r" b="b"/>
              <a:pathLst>
                <a:path w="1295400" h="209550">
                  <a:moveTo>
                    <a:pt x="1262352" y="209549"/>
                  </a:moveTo>
                  <a:lnTo>
                    <a:pt x="33047" y="209549"/>
                  </a:lnTo>
                  <a:lnTo>
                    <a:pt x="28186" y="208582"/>
                  </a:lnTo>
                  <a:lnTo>
                    <a:pt x="966" y="181361"/>
                  </a:lnTo>
                  <a:lnTo>
                    <a:pt x="0" y="176502"/>
                  </a:lnTo>
                  <a:lnTo>
                    <a:pt x="0" y="171449"/>
                  </a:lnTo>
                  <a:lnTo>
                    <a:pt x="0" y="33047"/>
                  </a:lnTo>
                  <a:lnTo>
                    <a:pt x="28186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176502"/>
                  </a:lnTo>
                  <a:lnTo>
                    <a:pt x="1267212" y="208582"/>
                  </a:lnTo>
                  <a:lnTo>
                    <a:pt x="1262352" y="20954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017517" y="3863975"/>
            <a:ext cx="249110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0960" algn="l"/>
              </a:tabLst>
            </a:pP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Google</a:t>
            </a:r>
            <a:r>
              <a:rPr sz="1050" spc="-3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Cloud</a:t>
            </a:r>
            <a:r>
              <a:rPr sz="1050" spc="-3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Shell: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	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브라우저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기반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개발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25" dirty="0">
                <a:solidFill>
                  <a:srgbClr val="FFFFFF"/>
                </a:solidFill>
                <a:latin typeface="Dotum"/>
                <a:cs typeface="Dotum"/>
              </a:rPr>
              <a:t>환경</a:t>
            </a:r>
            <a:endParaRPr sz="1000" dirty="0">
              <a:latin typeface="Dotum"/>
              <a:cs typeface="Dotum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629149" y="4495799"/>
            <a:ext cx="7181850" cy="1895475"/>
          </a:xfrm>
          <a:custGeom>
            <a:avLst/>
            <a:gdLst/>
            <a:ahLst/>
            <a:cxnLst/>
            <a:rect l="l" t="t" r="r" b="b"/>
            <a:pathLst>
              <a:path w="7181850" h="1895475">
                <a:moveTo>
                  <a:pt x="7092854" y="1895474"/>
                </a:moveTo>
                <a:lnTo>
                  <a:pt x="88995" y="1895474"/>
                </a:lnTo>
                <a:lnTo>
                  <a:pt x="82801" y="1894864"/>
                </a:lnTo>
                <a:lnTo>
                  <a:pt x="37131" y="1875946"/>
                </a:lnTo>
                <a:lnTo>
                  <a:pt x="9643" y="1842452"/>
                </a:lnTo>
                <a:lnTo>
                  <a:pt x="0" y="1806479"/>
                </a:lnTo>
                <a:lnTo>
                  <a:pt x="0" y="1800224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806479"/>
                </a:lnTo>
                <a:lnTo>
                  <a:pt x="7169271" y="1847941"/>
                </a:lnTo>
                <a:lnTo>
                  <a:pt x="7134315" y="1882896"/>
                </a:lnTo>
                <a:lnTo>
                  <a:pt x="7099047" y="1894864"/>
                </a:lnTo>
                <a:lnTo>
                  <a:pt x="7092854" y="189547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806949" y="5140325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03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27017" y="4673180"/>
            <a:ext cx="12407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브라우저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확장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85" dirty="0">
                <a:solidFill>
                  <a:srgbClr val="4F37A6"/>
                </a:solidFill>
                <a:latin typeface="Dotum"/>
                <a:cs typeface="Dotum"/>
              </a:rPr>
              <a:t>도구</a:t>
            </a:r>
            <a:endParaRPr sz="1200">
              <a:latin typeface="Dotum"/>
              <a:cs typeface="Dotum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886448" y="4962524"/>
            <a:ext cx="2371725" cy="209550"/>
            <a:chOff x="5886448" y="4962524"/>
            <a:chExt cx="2371725" cy="209550"/>
          </a:xfrm>
        </p:grpSpPr>
        <p:sp>
          <p:nvSpPr>
            <p:cNvPr id="47" name="object 47"/>
            <p:cNvSpPr/>
            <p:nvPr/>
          </p:nvSpPr>
          <p:spPr>
            <a:xfrm>
              <a:off x="5886448" y="504824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5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9049"/>
                  </a:lnTo>
                  <a:lnTo>
                    <a:pt x="38099" y="2157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77048" y="4962524"/>
              <a:ext cx="1381125" cy="209550"/>
            </a:xfrm>
            <a:custGeom>
              <a:avLst/>
              <a:gdLst/>
              <a:ahLst/>
              <a:cxnLst/>
              <a:rect l="l" t="t" r="r" b="b"/>
              <a:pathLst>
                <a:path w="1381125" h="209550">
                  <a:moveTo>
                    <a:pt x="1348076" y="209549"/>
                  </a:moveTo>
                  <a:lnTo>
                    <a:pt x="33047" y="209549"/>
                  </a:lnTo>
                  <a:lnTo>
                    <a:pt x="28187" y="208582"/>
                  </a:lnTo>
                  <a:lnTo>
                    <a:pt x="966" y="181361"/>
                  </a:lnTo>
                  <a:lnTo>
                    <a:pt x="0" y="176501"/>
                  </a:lnTo>
                  <a:lnTo>
                    <a:pt x="0" y="1714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48076" y="0"/>
                  </a:lnTo>
                  <a:lnTo>
                    <a:pt x="1380158" y="28186"/>
                  </a:lnTo>
                  <a:lnTo>
                    <a:pt x="1381124" y="33047"/>
                  </a:lnTo>
                  <a:lnTo>
                    <a:pt x="1381124" y="176501"/>
                  </a:lnTo>
                  <a:lnTo>
                    <a:pt x="1352937" y="208582"/>
                  </a:lnTo>
                  <a:lnTo>
                    <a:pt x="1348076" y="20954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017517" y="4942014"/>
            <a:ext cx="217995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38530" algn="l"/>
              </a:tabLst>
            </a:pP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Chrome</a:t>
            </a:r>
            <a:r>
              <a:rPr sz="1050" spc="-4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확장</a:t>
            </a:r>
            <a:r>
              <a:rPr sz="1050" spc="-2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	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AWS</a:t>
            </a:r>
            <a:r>
              <a:rPr sz="900" spc="-2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Console</a:t>
            </a:r>
            <a:r>
              <a:rPr sz="900" spc="-2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Enhancer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334373" y="4962524"/>
            <a:ext cx="1219200" cy="209550"/>
          </a:xfrm>
          <a:custGeom>
            <a:avLst/>
            <a:gdLst/>
            <a:ahLst/>
            <a:cxnLst/>
            <a:rect l="l" t="t" r="r" b="b"/>
            <a:pathLst>
              <a:path w="1219200" h="209550">
                <a:moveTo>
                  <a:pt x="1186151" y="209549"/>
                </a:moveTo>
                <a:lnTo>
                  <a:pt x="33047" y="209549"/>
                </a:lnTo>
                <a:lnTo>
                  <a:pt x="28187" y="208582"/>
                </a:lnTo>
                <a:lnTo>
                  <a:pt x="966" y="181361"/>
                </a:lnTo>
                <a:lnTo>
                  <a:pt x="0" y="176501"/>
                </a:lnTo>
                <a:lnTo>
                  <a:pt x="0" y="1714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186151" y="0"/>
                </a:lnTo>
                <a:lnTo>
                  <a:pt x="1218232" y="28186"/>
                </a:lnTo>
                <a:lnTo>
                  <a:pt x="1219199" y="33047"/>
                </a:lnTo>
                <a:lnTo>
                  <a:pt x="1219199" y="176501"/>
                </a:lnTo>
                <a:lnTo>
                  <a:pt x="1191011" y="208582"/>
                </a:lnTo>
                <a:lnTo>
                  <a:pt x="1186151" y="20954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399512" y="4978400"/>
            <a:ext cx="1090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GCP</a:t>
            </a:r>
            <a:r>
              <a:rPr sz="900" spc="-2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Console 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Helper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886448" y="5267324"/>
            <a:ext cx="2667000" cy="209550"/>
            <a:chOff x="5886448" y="5267324"/>
            <a:chExt cx="2667000" cy="209550"/>
          </a:xfrm>
        </p:grpSpPr>
        <p:sp>
          <p:nvSpPr>
            <p:cNvPr id="53" name="object 53"/>
            <p:cNvSpPr/>
            <p:nvPr/>
          </p:nvSpPr>
          <p:spPr>
            <a:xfrm>
              <a:off x="5886448" y="535304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5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9049"/>
                  </a:lnTo>
                  <a:lnTo>
                    <a:pt x="38099" y="2157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43687" y="5267324"/>
              <a:ext cx="1809750" cy="209550"/>
            </a:xfrm>
            <a:custGeom>
              <a:avLst/>
              <a:gdLst/>
              <a:ahLst/>
              <a:cxnLst/>
              <a:rect l="l" t="t" r="r" b="b"/>
              <a:pathLst>
                <a:path w="1809750" h="209550">
                  <a:moveTo>
                    <a:pt x="600075" y="33058"/>
                  </a:moveTo>
                  <a:lnTo>
                    <a:pt x="571893" y="977"/>
                  </a:lnTo>
                  <a:lnTo>
                    <a:pt x="567029" y="0"/>
                  </a:lnTo>
                  <a:lnTo>
                    <a:pt x="33058" y="0"/>
                  </a:lnTo>
                  <a:lnTo>
                    <a:pt x="977" y="28194"/>
                  </a:lnTo>
                  <a:lnTo>
                    <a:pt x="0" y="33058"/>
                  </a:lnTo>
                  <a:lnTo>
                    <a:pt x="0" y="171450"/>
                  </a:lnTo>
                  <a:lnTo>
                    <a:pt x="0" y="176504"/>
                  </a:lnTo>
                  <a:lnTo>
                    <a:pt x="28194" y="208584"/>
                  </a:lnTo>
                  <a:lnTo>
                    <a:pt x="33058" y="209550"/>
                  </a:lnTo>
                  <a:lnTo>
                    <a:pt x="567029" y="209550"/>
                  </a:lnTo>
                  <a:lnTo>
                    <a:pt x="599109" y="181368"/>
                  </a:lnTo>
                  <a:lnTo>
                    <a:pt x="600075" y="176504"/>
                  </a:lnTo>
                  <a:lnTo>
                    <a:pt x="600075" y="33058"/>
                  </a:lnTo>
                  <a:close/>
                </a:path>
                <a:path w="1809750" h="209550">
                  <a:moveTo>
                    <a:pt x="1295400" y="33058"/>
                  </a:moveTo>
                  <a:lnTo>
                    <a:pt x="1267218" y="977"/>
                  </a:lnTo>
                  <a:lnTo>
                    <a:pt x="1262354" y="0"/>
                  </a:lnTo>
                  <a:lnTo>
                    <a:pt x="709333" y="0"/>
                  </a:lnTo>
                  <a:lnTo>
                    <a:pt x="677252" y="28194"/>
                  </a:lnTo>
                  <a:lnTo>
                    <a:pt x="676275" y="33058"/>
                  </a:lnTo>
                  <a:lnTo>
                    <a:pt x="676275" y="171450"/>
                  </a:lnTo>
                  <a:lnTo>
                    <a:pt x="676275" y="176504"/>
                  </a:lnTo>
                  <a:lnTo>
                    <a:pt x="704469" y="208584"/>
                  </a:lnTo>
                  <a:lnTo>
                    <a:pt x="709333" y="209550"/>
                  </a:lnTo>
                  <a:lnTo>
                    <a:pt x="1262354" y="209550"/>
                  </a:lnTo>
                  <a:lnTo>
                    <a:pt x="1294434" y="181368"/>
                  </a:lnTo>
                  <a:lnTo>
                    <a:pt x="1295400" y="176504"/>
                  </a:lnTo>
                  <a:lnTo>
                    <a:pt x="1295400" y="33058"/>
                  </a:lnTo>
                  <a:close/>
                </a:path>
                <a:path w="1809750" h="209550">
                  <a:moveTo>
                    <a:pt x="1809750" y="33058"/>
                  </a:moveTo>
                  <a:lnTo>
                    <a:pt x="1781568" y="977"/>
                  </a:lnTo>
                  <a:lnTo>
                    <a:pt x="1776704" y="0"/>
                  </a:lnTo>
                  <a:lnTo>
                    <a:pt x="1404658" y="0"/>
                  </a:lnTo>
                  <a:lnTo>
                    <a:pt x="1372565" y="28194"/>
                  </a:lnTo>
                  <a:lnTo>
                    <a:pt x="1371600" y="33058"/>
                  </a:lnTo>
                  <a:lnTo>
                    <a:pt x="1371600" y="171450"/>
                  </a:lnTo>
                  <a:lnTo>
                    <a:pt x="1371600" y="176504"/>
                  </a:lnTo>
                  <a:lnTo>
                    <a:pt x="1399794" y="208584"/>
                  </a:lnTo>
                  <a:lnTo>
                    <a:pt x="1404658" y="209550"/>
                  </a:lnTo>
                  <a:lnTo>
                    <a:pt x="1776704" y="209550"/>
                  </a:lnTo>
                  <a:lnTo>
                    <a:pt x="1808784" y="181368"/>
                  </a:lnTo>
                  <a:lnTo>
                    <a:pt x="1809750" y="176504"/>
                  </a:lnTo>
                  <a:lnTo>
                    <a:pt x="1809750" y="33058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017517" y="5246814"/>
            <a:ext cx="247078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02005" algn="l"/>
                <a:tab pos="1480185" algn="l"/>
                <a:tab pos="2171700" algn="l"/>
              </a:tabLst>
            </a:pP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API </a:t>
            </a:r>
            <a:r>
              <a:rPr sz="1150" spc="-20" dirty="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	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Postman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	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Insomnia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	</a:t>
            </a:r>
            <a:r>
              <a:rPr sz="900" spc="-20" dirty="0">
                <a:solidFill>
                  <a:srgbClr val="FFFFFF"/>
                </a:solidFill>
                <a:latin typeface="Liberation Sans"/>
                <a:cs typeface="Liberation Sans"/>
              </a:rPr>
              <a:t>cURL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886448" y="5572124"/>
            <a:ext cx="1790700" cy="209550"/>
            <a:chOff x="5886448" y="5572124"/>
            <a:chExt cx="1790700" cy="209550"/>
          </a:xfrm>
        </p:grpSpPr>
        <p:sp>
          <p:nvSpPr>
            <p:cNvPr id="57" name="object 57"/>
            <p:cNvSpPr/>
            <p:nvPr/>
          </p:nvSpPr>
          <p:spPr>
            <a:xfrm>
              <a:off x="5886448" y="565784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5"/>
                  </a:lnTo>
                  <a:lnTo>
                    <a:pt x="0" y="21575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9049"/>
                  </a:lnTo>
                  <a:lnTo>
                    <a:pt x="38099" y="21575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610348" y="5572124"/>
              <a:ext cx="1066800" cy="209550"/>
            </a:xfrm>
            <a:custGeom>
              <a:avLst/>
              <a:gdLst/>
              <a:ahLst/>
              <a:cxnLst/>
              <a:rect l="l" t="t" r="r" b="b"/>
              <a:pathLst>
                <a:path w="1066800" h="209550">
                  <a:moveTo>
                    <a:pt x="1033751" y="209549"/>
                  </a:moveTo>
                  <a:lnTo>
                    <a:pt x="33047" y="209549"/>
                  </a:lnTo>
                  <a:lnTo>
                    <a:pt x="28187" y="208583"/>
                  </a:lnTo>
                  <a:lnTo>
                    <a:pt x="966" y="181362"/>
                  </a:lnTo>
                  <a:lnTo>
                    <a:pt x="0" y="176502"/>
                  </a:lnTo>
                  <a:lnTo>
                    <a:pt x="0" y="1714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033751" y="0"/>
                  </a:lnTo>
                  <a:lnTo>
                    <a:pt x="1065831" y="28187"/>
                  </a:lnTo>
                  <a:lnTo>
                    <a:pt x="1066799" y="33047"/>
                  </a:lnTo>
                  <a:lnTo>
                    <a:pt x="1066799" y="176502"/>
                  </a:lnTo>
                  <a:lnTo>
                    <a:pt x="1038612" y="208583"/>
                  </a:lnTo>
                  <a:lnTo>
                    <a:pt x="1033751" y="20954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017517" y="5551614"/>
            <a:ext cx="159194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72465" algn="l"/>
              </a:tabLst>
            </a:pP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모니터링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	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AWS</a:t>
            </a:r>
            <a:r>
              <a:rPr sz="900" spc="-5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CloudWatch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743823" y="5572124"/>
            <a:ext cx="1419225" cy="209550"/>
          </a:xfrm>
          <a:custGeom>
            <a:avLst/>
            <a:gdLst/>
            <a:ahLst/>
            <a:cxnLst/>
            <a:rect l="l" t="t" r="r" b="b"/>
            <a:pathLst>
              <a:path w="1419225" h="209550">
                <a:moveTo>
                  <a:pt x="1386176" y="209549"/>
                </a:moveTo>
                <a:lnTo>
                  <a:pt x="33047" y="209549"/>
                </a:lnTo>
                <a:lnTo>
                  <a:pt x="28187" y="208583"/>
                </a:lnTo>
                <a:lnTo>
                  <a:pt x="966" y="181362"/>
                </a:lnTo>
                <a:lnTo>
                  <a:pt x="0" y="176502"/>
                </a:lnTo>
                <a:lnTo>
                  <a:pt x="0" y="1714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386176" y="0"/>
                </a:lnTo>
                <a:lnTo>
                  <a:pt x="1418258" y="28187"/>
                </a:lnTo>
                <a:lnTo>
                  <a:pt x="1419224" y="33047"/>
                </a:lnTo>
                <a:lnTo>
                  <a:pt x="1419224" y="176502"/>
                </a:lnTo>
                <a:lnTo>
                  <a:pt x="1391037" y="208583"/>
                </a:lnTo>
                <a:lnTo>
                  <a:pt x="1386176" y="20954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811492" y="5588000"/>
            <a:ext cx="1290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Google Cloud 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Monitoring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886448" y="5876924"/>
            <a:ext cx="1981200" cy="209550"/>
            <a:chOff x="5886448" y="5876924"/>
            <a:chExt cx="1981200" cy="209550"/>
          </a:xfrm>
        </p:grpSpPr>
        <p:sp>
          <p:nvSpPr>
            <p:cNvPr id="63" name="object 63"/>
            <p:cNvSpPr/>
            <p:nvPr/>
          </p:nvSpPr>
          <p:spPr>
            <a:xfrm>
              <a:off x="5886448" y="596264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9049"/>
                  </a:lnTo>
                  <a:lnTo>
                    <a:pt x="38099" y="2157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48448" y="5876924"/>
              <a:ext cx="1219200" cy="209550"/>
            </a:xfrm>
            <a:custGeom>
              <a:avLst/>
              <a:gdLst/>
              <a:ahLst/>
              <a:cxnLst/>
              <a:rect l="l" t="t" r="r" b="b"/>
              <a:pathLst>
                <a:path w="1219200" h="209550">
                  <a:moveTo>
                    <a:pt x="1186152" y="209549"/>
                  </a:moveTo>
                  <a:lnTo>
                    <a:pt x="33047" y="209549"/>
                  </a:lnTo>
                  <a:lnTo>
                    <a:pt x="28187" y="208582"/>
                  </a:lnTo>
                  <a:lnTo>
                    <a:pt x="966" y="181361"/>
                  </a:lnTo>
                  <a:lnTo>
                    <a:pt x="0" y="176502"/>
                  </a:lnTo>
                  <a:lnTo>
                    <a:pt x="0" y="1714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186152" y="0"/>
                  </a:lnTo>
                  <a:lnTo>
                    <a:pt x="1218233" y="28187"/>
                  </a:lnTo>
                  <a:lnTo>
                    <a:pt x="1219199" y="33047"/>
                  </a:lnTo>
                  <a:lnTo>
                    <a:pt x="1219199" y="176502"/>
                  </a:lnTo>
                  <a:lnTo>
                    <a:pt x="1191012" y="208582"/>
                  </a:lnTo>
                  <a:lnTo>
                    <a:pt x="1186152" y="20954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017517" y="5856414"/>
            <a:ext cx="1790064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09295" algn="l"/>
              </a:tabLst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점검</a:t>
            </a:r>
            <a:r>
              <a:rPr sz="1050" spc="-2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	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IAM</a:t>
            </a:r>
            <a:r>
              <a:rPr sz="900" spc="-5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Access</a:t>
            </a:r>
            <a:r>
              <a:rPr sz="900" spc="-5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Analyzer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943848" y="5876924"/>
            <a:ext cx="1504950" cy="209550"/>
          </a:xfrm>
          <a:custGeom>
            <a:avLst/>
            <a:gdLst/>
            <a:ahLst/>
            <a:cxnLst/>
            <a:rect l="l" t="t" r="r" b="b"/>
            <a:pathLst>
              <a:path w="1504950" h="209550">
                <a:moveTo>
                  <a:pt x="1471902" y="209549"/>
                </a:moveTo>
                <a:lnTo>
                  <a:pt x="33047" y="209549"/>
                </a:lnTo>
                <a:lnTo>
                  <a:pt x="28187" y="208582"/>
                </a:lnTo>
                <a:lnTo>
                  <a:pt x="966" y="181361"/>
                </a:lnTo>
                <a:lnTo>
                  <a:pt x="0" y="176502"/>
                </a:lnTo>
                <a:lnTo>
                  <a:pt x="0" y="1714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471902" y="0"/>
                </a:lnTo>
                <a:lnTo>
                  <a:pt x="1503983" y="28187"/>
                </a:lnTo>
                <a:lnTo>
                  <a:pt x="1504949" y="33047"/>
                </a:lnTo>
                <a:lnTo>
                  <a:pt x="1504949" y="176502"/>
                </a:lnTo>
                <a:lnTo>
                  <a:pt x="1476762" y="208582"/>
                </a:lnTo>
                <a:lnTo>
                  <a:pt x="1471902" y="20954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8009582" y="5892799"/>
            <a:ext cx="1372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Security Command 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Center</a:t>
            </a:r>
            <a:endParaRPr sz="9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8549" y="1298321"/>
            <a:ext cx="4826000" cy="170815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455"/>
              </a:spcBef>
            </a:pPr>
            <a:r>
              <a:rPr sz="6100" b="1" spc="-1160" dirty="0">
                <a:latin typeface="Malgun Gothic"/>
                <a:cs typeface="Malgun Gothic"/>
              </a:rPr>
              <a:t>실전</a:t>
            </a:r>
            <a:r>
              <a:rPr sz="6100" b="1" spc="-635" dirty="0">
                <a:latin typeface="Malgun Gothic"/>
                <a:cs typeface="Malgun Gothic"/>
              </a:rPr>
              <a:t> </a:t>
            </a:r>
            <a:r>
              <a:rPr sz="6100" b="1" spc="-1160" dirty="0">
                <a:latin typeface="Malgun Gothic"/>
                <a:cs typeface="Malgun Gothic"/>
              </a:rPr>
              <a:t>보안</a:t>
            </a:r>
            <a:r>
              <a:rPr sz="6100" b="1" spc="-635" dirty="0">
                <a:latin typeface="Malgun Gothic"/>
                <a:cs typeface="Malgun Gothic"/>
              </a:rPr>
              <a:t> </a:t>
            </a:r>
            <a:r>
              <a:rPr sz="6100" b="1" spc="-1185" dirty="0">
                <a:latin typeface="Malgun Gothic"/>
                <a:cs typeface="Malgun Gothic"/>
              </a:rPr>
              <a:t>체크리 스트</a:t>
            </a:r>
            <a:endParaRPr sz="6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8549" y="3412642"/>
            <a:ext cx="5402580" cy="18256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60"/>
              </a:spcBef>
            </a:pPr>
            <a:r>
              <a:rPr sz="1350" spc="-325" dirty="0">
                <a:solidFill>
                  <a:srgbClr val="333333"/>
                </a:solidFill>
                <a:latin typeface="Dotum"/>
                <a:cs typeface="Dotum"/>
              </a:rPr>
              <a:t>스타트업이</a:t>
            </a:r>
            <a:r>
              <a:rPr sz="1350" spc="2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23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환경에서</a:t>
            </a:r>
            <a:r>
              <a:rPr sz="1350" spc="229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540" dirty="0">
                <a:solidFill>
                  <a:srgbClr val="4F37A6"/>
                </a:solidFill>
                <a:latin typeface="Malgun Gothic"/>
                <a:cs typeface="Malgun Gothic"/>
              </a:rPr>
              <a:t>보안</a:t>
            </a:r>
            <a:r>
              <a:rPr sz="1350" b="1" spc="42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350" dirty="0">
                <a:solidFill>
                  <a:srgbClr val="4F37A6"/>
                </a:solidFill>
                <a:latin typeface="Malgun Gothic"/>
                <a:cs typeface="Malgun Gothic"/>
              </a:rPr>
              <a:t>인시던트</a:t>
            </a:r>
            <a:r>
              <a:rPr sz="1350" b="1" spc="23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400" dirty="0">
                <a:solidFill>
                  <a:srgbClr val="4F37A6"/>
                </a:solidFill>
                <a:latin typeface="Malgun Gothic"/>
                <a:cs typeface="Malgun Gothic"/>
              </a:rPr>
              <a:t>위험을</a:t>
            </a:r>
            <a:r>
              <a:rPr sz="1350" b="1" spc="28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325" dirty="0">
                <a:solidFill>
                  <a:srgbClr val="4F37A6"/>
                </a:solidFill>
                <a:latin typeface="Malgun Gothic"/>
                <a:cs typeface="Malgun Gothic"/>
              </a:rPr>
              <a:t>최소화</a:t>
            </a:r>
            <a:r>
              <a:rPr sz="1350" spc="-325" dirty="0">
                <a:solidFill>
                  <a:srgbClr val="333333"/>
                </a:solidFill>
                <a:latin typeface="Dotum"/>
                <a:cs typeface="Dotum"/>
              </a:rPr>
              <a:t>하기</a:t>
            </a:r>
            <a:r>
              <a:rPr sz="1350" spc="3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sz="1350" spc="41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필수</a:t>
            </a:r>
            <a:r>
              <a:rPr sz="1350" spc="409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350" spc="41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체크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54" dirty="0">
                <a:solidFill>
                  <a:srgbClr val="333333"/>
                </a:solidFill>
                <a:latin typeface="Dotum"/>
                <a:cs typeface="Dotum"/>
              </a:rPr>
              <a:t>리스트입니다</a:t>
            </a:r>
            <a:r>
              <a:rPr sz="1350" spc="-254" dirty="0">
                <a:solidFill>
                  <a:srgbClr val="333333"/>
                </a:solidFill>
                <a:latin typeface="Microsoft Sans Serif"/>
                <a:cs typeface="Microsoft Sans Serif"/>
              </a:rPr>
              <a:t>.</a:t>
            </a:r>
            <a:r>
              <a:rPr sz="1350" spc="1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비즈니스</a:t>
            </a:r>
            <a:r>
              <a:rPr sz="1350" spc="23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초기</a:t>
            </a:r>
            <a:r>
              <a:rPr sz="1350" spc="409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단계부터</a:t>
            </a:r>
            <a:r>
              <a:rPr sz="1350" spc="23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이러한</a:t>
            </a:r>
            <a:r>
              <a:rPr sz="1350" spc="2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350" spc="41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체계를</a:t>
            </a:r>
            <a:r>
              <a:rPr sz="1350" spc="2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구축하면</a:t>
            </a:r>
            <a:r>
              <a:rPr sz="1350" spc="3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향후</a:t>
            </a:r>
            <a:r>
              <a:rPr sz="1350" spc="409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확장</a:t>
            </a:r>
            <a:r>
              <a:rPr sz="1350" spc="41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과정에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발생할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있는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대규모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사고를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예방할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3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18100"/>
              </a:lnSpc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특히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00" b="1" spc="-100" dirty="0">
                <a:solidFill>
                  <a:srgbClr val="4F37A6"/>
                </a:solidFill>
                <a:latin typeface="Noto Sans JP"/>
                <a:cs typeface="Noto Sans JP"/>
              </a:rPr>
              <a:t>MFA</a:t>
            </a:r>
            <a:r>
              <a:rPr sz="1300" b="1" spc="4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적용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키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관리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자동화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최우선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순위로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구현하고</a:t>
            </a:r>
            <a:r>
              <a:rPr sz="1350" spc="-215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135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리소스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태깅과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비용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모니</a:t>
            </a:r>
            <a:r>
              <a:rPr sz="1350" b="1" spc="-9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터링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보안과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함께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최적화에도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5" dirty="0">
                <a:solidFill>
                  <a:srgbClr val="333333"/>
                </a:solidFill>
                <a:latin typeface="Dotum"/>
                <a:cs typeface="Dotum"/>
              </a:rPr>
              <a:t>기여합니다</a:t>
            </a:r>
            <a:r>
              <a:rPr sz="1350" spc="-225" dirty="0">
                <a:solidFill>
                  <a:srgbClr val="333333"/>
                </a:solidFill>
                <a:latin typeface="Microsoft Sans Serif"/>
                <a:cs typeface="Microsoft Sans Serif"/>
              </a:rPr>
              <a:t>.</a:t>
            </a:r>
            <a:r>
              <a:rPr sz="135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모든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체크리스트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항목은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가능한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화하여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지속적인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부담을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줄이는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것이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5" dirty="0">
                <a:solidFill>
                  <a:srgbClr val="333333"/>
                </a:solidFill>
                <a:latin typeface="Dotum"/>
                <a:cs typeface="Dotum"/>
              </a:rPr>
              <a:t>중요합니다</a:t>
            </a:r>
            <a:r>
              <a:rPr sz="1350" spc="-225" dirty="0">
                <a:solidFill>
                  <a:srgbClr val="333333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8549" y="5708901"/>
            <a:ext cx="5354320" cy="4025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60"/>
              </a:spcBef>
            </a:pPr>
            <a:r>
              <a:rPr sz="1200" i="1" spc="-170" dirty="0">
                <a:solidFill>
                  <a:srgbClr val="545454"/>
                </a:solidFill>
                <a:latin typeface="Arial"/>
                <a:cs typeface="Arial"/>
              </a:rPr>
              <a:t>"</a:t>
            </a:r>
            <a:r>
              <a:rPr sz="1200" spc="-170" dirty="0">
                <a:solidFill>
                  <a:srgbClr val="545454"/>
                </a:solidFill>
                <a:latin typeface="Dotum"/>
                <a:cs typeface="Dotum"/>
              </a:rPr>
              <a:t>보안은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개별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기능이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아닌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전체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개발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및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운영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문화의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일부가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되어야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145" dirty="0">
                <a:solidFill>
                  <a:srgbClr val="545454"/>
                </a:solidFill>
                <a:latin typeface="Dotum"/>
                <a:cs typeface="Dotum"/>
              </a:rPr>
              <a:t>합니다</a:t>
            </a:r>
            <a:r>
              <a:rPr sz="1200" i="1" spc="-145" dirty="0">
                <a:solidFill>
                  <a:srgbClr val="545454"/>
                </a:solidFill>
                <a:latin typeface="Arial"/>
                <a:cs typeface="Arial"/>
              </a:rPr>
              <a:t>."</a:t>
            </a:r>
            <a:r>
              <a:rPr sz="1200" i="1" spc="-3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i="1" spc="-265" dirty="0">
                <a:solidFill>
                  <a:srgbClr val="545454"/>
                </a:solidFill>
                <a:latin typeface="Arial"/>
                <a:cs typeface="Arial"/>
              </a:rPr>
              <a:t>—</a:t>
            </a:r>
            <a:r>
              <a:rPr sz="1200" i="1" spc="-3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i="1" spc="-200" dirty="0">
                <a:solidFill>
                  <a:srgbClr val="545454"/>
                </a:solidFill>
                <a:latin typeface="Arial"/>
                <a:cs typeface="Arial"/>
              </a:rPr>
              <a:t>AWS</a:t>
            </a:r>
            <a:r>
              <a:rPr sz="1200" i="1" spc="-3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보안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모범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50" dirty="0">
                <a:solidFill>
                  <a:srgbClr val="545454"/>
                </a:solidFill>
                <a:latin typeface="Dotum"/>
                <a:cs typeface="Dotum"/>
              </a:rPr>
              <a:t>사 례</a:t>
            </a:r>
            <a:endParaRPr sz="1200">
              <a:latin typeface="Dotum"/>
              <a:cs typeface="Dotum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7224" y="380999"/>
            <a:ext cx="4886325" cy="1457325"/>
            <a:chOff x="657224" y="380999"/>
            <a:chExt cx="4886325" cy="1457325"/>
          </a:xfrm>
        </p:grpSpPr>
        <p:sp>
          <p:nvSpPr>
            <p:cNvPr id="6" name="object 6"/>
            <p:cNvSpPr/>
            <p:nvPr/>
          </p:nvSpPr>
          <p:spPr>
            <a:xfrm>
              <a:off x="681037" y="380999"/>
              <a:ext cx="4862830" cy="1457325"/>
            </a:xfrm>
            <a:custGeom>
              <a:avLst/>
              <a:gdLst/>
              <a:ahLst/>
              <a:cxnLst/>
              <a:rect l="l" t="t" r="r" b="b"/>
              <a:pathLst>
                <a:path w="4862830" h="1457325">
                  <a:moveTo>
                    <a:pt x="4773516" y="1457324"/>
                  </a:moveTo>
                  <a:lnTo>
                    <a:pt x="66746" y="1457324"/>
                  </a:lnTo>
                  <a:lnTo>
                    <a:pt x="62101" y="1456714"/>
                  </a:lnTo>
                  <a:lnTo>
                    <a:pt x="27848" y="1437797"/>
                  </a:lnTo>
                  <a:lnTo>
                    <a:pt x="7232" y="1404303"/>
                  </a:lnTo>
                  <a:lnTo>
                    <a:pt x="0" y="1368329"/>
                  </a:lnTo>
                  <a:lnTo>
                    <a:pt x="0" y="1362074"/>
                  </a:lnTo>
                  <a:lnTo>
                    <a:pt x="0" y="88995"/>
                  </a:lnTo>
                  <a:lnTo>
                    <a:pt x="9433" y="47532"/>
                  </a:lnTo>
                  <a:lnTo>
                    <a:pt x="35649" y="12577"/>
                  </a:lnTo>
                  <a:lnTo>
                    <a:pt x="66746" y="0"/>
                  </a:lnTo>
                  <a:lnTo>
                    <a:pt x="4773516" y="0"/>
                  </a:lnTo>
                  <a:lnTo>
                    <a:pt x="4814978" y="12577"/>
                  </a:lnTo>
                  <a:lnTo>
                    <a:pt x="4849933" y="47532"/>
                  </a:lnTo>
                  <a:lnTo>
                    <a:pt x="4862512" y="88995"/>
                  </a:lnTo>
                  <a:lnTo>
                    <a:pt x="4862512" y="1368329"/>
                  </a:lnTo>
                  <a:lnTo>
                    <a:pt x="4849933" y="1409792"/>
                  </a:lnTo>
                  <a:lnTo>
                    <a:pt x="4814978" y="1444746"/>
                  </a:lnTo>
                  <a:lnTo>
                    <a:pt x="4779710" y="1456714"/>
                  </a:lnTo>
                  <a:lnTo>
                    <a:pt x="4773516" y="1457324"/>
                  </a:lnTo>
                  <a:close/>
                </a:path>
              </a:pathLst>
            </a:custGeom>
            <a:solidFill>
              <a:srgbClr val="DDD8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7212" y="381355"/>
              <a:ext cx="562610" cy="1456690"/>
            </a:xfrm>
            <a:custGeom>
              <a:avLst/>
              <a:gdLst/>
              <a:ahLst/>
              <a:cxnLst/>
              <a:rect l="l" t="t" r="r" b="b"/>
              <a:pathLst>
                <a:path w="562610" h="1456689">
                  <a:moveTo>
                    <a:pt x="88074" y="0"/>
                  </a:moveTo>
                  <a:lnTo>
                    <a:pt x="50304" y="10909"/>
                  </a:lnTo>
                  <a:lnTo>
                    <a:pt x="16040" y="41973"/>
                  </a:lnTo>
                  <a:lnTo>
                    <a:pt x="457" y="85521"/>
                  </a:lnTo>
                  <a:lnTo>
                    <a:pt x="0" y="94894"/>
                  </a:lnTo>
                  <a:lnTo>
                    <a:pt x="0" y="1361719"/>
                  </a:lnTo>
                  <a:lnTo>
                    <a:pt x="11264" y="1406677"/>
                  </a:lnTo>
                  <a:lnTo>
                    <a:pt x="42329" y="1440942"/>
                  </a:lnTo>
                  <a:lnTo>
                    <a:pt x="85877" y="1456524"/>
                  </a:lnTo>
                  <a:lnTo>
                    <a:pt x="88074" y="1456626"/>
                  </a:lnTo>
                  <a:lnTo>
                    <a:pt x="82867" y="1454556"/>
                  </a:lnTo>
                  <a:lnTo>
                    <a:pt x="77025" y="1449730"/>
                  </a:lnTo>
                  <a:lnTo>
                    <a:pt x="55651" y="1414653"/>
                  </a:lnTo>
                  <a:lnTo>
                    <a:pt x="47853" y="1371104"/>
                  </a:lnTo>
                  <a:lnTo>
                    <a:pt x="47625" y="1361719"/>
                  </a:lnTo>
                  <a:lnTo>
                    <a:pt x="47625" y="94894"/>
                  </a:lnTo>
                  <a:lnTo>
                    <a:pt x="53263" y="49949"/>
                  </a:lnTo>
                  <a:lnTo>
                    <a:pt x="72783" y="10909"/>
                  </a:lnTo>
                  <a:lnTo>
                    <a:pt x="82867" y="2070"/>
                  </a:lnTo>
                  <a:lnTo>
                    <a:pt x="88074" y="0"/>
                  </a:lnTo>
                  <a:close/>
                </a:path>
                <a:path w="562610" h="1456689">
                  <a:moveTo>
                    <a:pt x="562571" y="668337"/>
                  </a:moveTo>
                  <a:lnTo>
                    <a:pt x="541197" y="636409"/>
                  </a:lnTo>
                  <a:lnTo>
                    <a:pt x="526859" y="630339"/>
                  </a:lnTo>
                  <a:lnTo>
                    <a:pt x="526859" y="669112"/>
                  </a:lnTo>
                  <a:lnTo>
                    <a:pt x="522135" y="711212"/>
                  </a:lnTo>
                  <a:lnTo>
                    <a:pt x="506437" y="758367"/>
                  </a:lnTo>
                  <a:lnTo>
                    <a:pt x="476402" y="803224"/>
                  </a:lnTo>
                  <a:lnTo>
                    <a:pt x="428625" y="838441"/>
                  </a:lnTo>
                  <a:lnTo>
                    <a:pt x="428625" y="627481"/>
                  </a:lnTo>
                  <a:lnTo>
                    <a:pt x="526859" y="669112"/>
                  </a:lnTo>
                  <a:lnTo>
                    <a:pt x="526859" y="630339"/>
                  </a:lnTo>
                  <a:lnTo>
                    <a:pt x="520153" y="627481"/>
                  </a:lnTo>
                  <a:lnTo>
                    <a:pt x="436105" y="591820"/>
                  </a:lnTo>
                  <a:lnTo>
                    <a:pt x="433768" y="590753"/>
                  </a:lnTo>
                  <a:lnTo>
                    <a:pt x="431203" y="590194"/>
                  </a:lnTo>
                  <a:lnTo>
                    <a:pt x="426059" y="590194"/>
                  </a:lnTo>
                  <a:lnTo>
                    <a:pt x="423494" y="590753"/>
                  </a:lnTo>
                  <a:lnTo>
                    <a:pt x="421208" y="591820"/>
                  </a:lnTo>
                  <a:lnTo>
                    <a:pt x="316064" y="636409"/>
                  </a:lnTo>
                  <a:lnTo>
                    <a:pt x="307530" y="641527"/>
                  </a:lnTo>
                  <a:lnTo>
                    <a:pt x="300748" y="648843"/>
                  </a:lnTo>
                  <a:lnTo>
                    <a:pt x="296278" y="657910"/>
                  </a:lnTo>
                  <a:lnTo>
                    <a:pt x="294690" y="668337"/>
                  </a:lnTo>
                  <a:lnTo>
                    <a:pt x="294754" y="669112"/>
                  </a:lnTo>
                  <a:lnTo>
                    <a:pt x="309079" y="750341"/>
                  </a:lnTo>
                  <a:lnTo>
                    <a:pt x="330479" y="795743"/>
                  </a:lnTo>
                  <a:lnTo>
                    <a:pt x="364604" y="837590"/>
                  </a:lnTo>
                  <a:lnTo>
                    <a:pt x="413893" y="871042"/>
                  </a:lnTo>
                  <a:lnTo>
                    <a:pt x="428625" y="874382"/>
                  </a:lnTo>
                  <a:lnTo>
                    <a:pt x="436143" y="873556"/>
                  </a:lnTo>
                  <a:lnTo>
                    <a:pt x="443369" y="871042"/>
                  </a:lnTo>
                  <a:lnTo>
                    <a:pt x="491401" y="838441"/>
                  </a:lnTo>
                  <a:lnTo>
                    <a:pt x="492658" y="837590"/>
                  </a:lnTo>
                  <a:lnTo>
                    <a:pt x="526783" y="795743"/>
                  </a:lnTo>
                  <a:lnTo>
                    <a:pt x="548182" y="750341"/>
                  </a:lnTo>
                  <a:lnTo>
                    <a:pt x="559308" y="706259"/>
                  </a:lnTo>
                  <a:lnTo>
                    <a:pt x="562571" y="668337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86149" y="609599"/>
              <a:ext cx="361950" cy="219075"/>
            </a:xfrm>
            <a:custGeom>
              <a:avLst/>
              <a:gdLst/>
              <a:ahLst/>
              <a:cxnLst/>
              <a:rect l="l" t="t" r="r" b="b"/>
              <a:pathLst>
                <a:path w="361950" h="219075">
                  <a:moveTo>
                    <a:pt x="272953" y="219074"/>
                  </a:moveTo>
                  <a:lnTo>
                    <a:pt x="88995" y="219074"/>
                  </a:lnTo>
                  <a:lnTo>
                    <a:pt x="82801" y="218464"/>
                  </a:lnTo>
                  <a:lnTo>
                    <a:pt x="37131" y="199547"/>
                  </a:lnTo>
                  <a:lnTo>
                    <a:pt x="9643" y="166053"/>
                  </a:lnTo>
                  <a:lnTo>
                    <a:pt x="0" y="130079"/>
                  </a:lnTo>
                  <a:lnTo>
                    <a:pt x="0" y="123824"/>
                  </a:lnTo>
                  <a:lnTo>
                    <a:pt x="0" y="88995"/>
                  </a:lnTo>
                  <a:lnTo>
                    <a:pt x="12577" y="47532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272953" y="0"/>
                  </a:lnTo>
                  <a:lnTo>
                    <a:pt x="314417" y="12577"/>
                  </a:lnTo>
                  <a:lnTo>
                    <a:pt x="349371" y="47532"/>
                  </a:lnTo>
                  <a:lnTo>
                    <a:pt x="361949" y="88995"/>
                  </a:lnTo>
                  <a:lnTo>
                    <a:pt x="361949" y="130079"/>
                  </a:lnTo>
                  <a:lnTo>
                    <a:pt x="349371" y="171542"/>
                  </a:lnTo>
                  <a:lnTo>
                    <a:pt x="314417" y="206497"/>
                  </a:lnTo>
                  <a:lnTo>
                    <a:pt x="279148" y="218464"/>
                  </a:lnTo>
                  <a:lnTo>
                    <a:pt x="272953" y="219074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57224" y="2124074"/>
            <a:ext cx="4886325" cy="1276350"/>
            <a:chOff x="657224" y="2124074"/>
            <a:chExt cx="4886325" cy="1276350"/>
          </a:xfrm>
        </p:grpSpPr>
        <p:sp>
          <p:nvSpPr>
            <p:cNvPr id="10" name="object 10"/>
            <p:cNvSpPr/>
            <p:nvPr/>
          </p:nvSpPr>
          <p:spPr>
            <a:xfrm>
              <a:off x="681037" y="2124074"/>
              <a:ext cx="4862830" cy="1276350"/>
            </a:xfrm>
            <a:custGeom>
              <a:avLst/>
              <a:gdLst/>
              <a:ahLst/>
              <a:cxnLst/>
              <a:rect l="l" t="t" r="r" b="b"/>
              <a:pathLst>
                <a:path w="4862830" h="1276350">
                  <a:moveTo>
                    <a:pt x="4773516" y="1276349"/>
                  </a:moveTo>
                  <a:lnTo>
                    <a:pt x="66746" y="1276349"/>
                  </a:lnTo>
                  <a:lnTo>
                    <a:pt x="62101" y="1275739"/>
                  </a:lnTo>
                  <a:lnTo>
                    <a:pt x="27848" y="1256822"/>
                  </a:lnTo>
                  <a:lnTo>
                    <a:pt x="7232" y="1223328"/>
                  </a:lnTo>
                  <a:lnTo>
                    <a:pt x="0" y="1187353"/>
                  </a:lnTo>
                  <a:lnTo>
                    <a:pt x="0" y="1181099"/>
                  </a:lnTo>
                  <a:lnTo>
                    <a:pt x="0" y="88995"/>
                  </a:lnTo>
                  <a:lnTo>
                    <a:pt x="9433" y="47531"/>
                  </a:lnTo>
                  <a:lnTo>
                    <a:pt x="35649" y="12577"/>
                  </a:lnTo>
                  <a:lnTo>
                    <a:pt x="66746" y="0"/>
                  </a:lnTo>
                  <a:lnTo>
                    <a:pt x="4773516" y="0"/>
                  </a:lnTo>
                  <a:lnTo>
                    <a:pt x="4814978" y="12577"/>
                  </a:lnTo>
                  <a:lnTo>
                    <a:pt x="4849933" y="47531"/>
                  </a:lnTo>
                  <a:lnTo>
                    <a:pt x="4862512" y="88995"/>
                  </a:lnTo>
                  <a:lnTo>
                    <a:pt x="4862512" y="1187353"/>
                  </a:lnTo>
                  <a:lnTo>
                    <a:pt x="4849933" y="1228817"/>
                  </a:lnTo>
                  <a:lnTo>
                    <a:pt x="4814978" y="1263771"/>
                  </a:lnTo>
                  <a:lnTo>
                    <a:pt x="4779710" y="1275739"/>
                  </a:lnTo>
                  <a:lnTo>
                    <a:pt x="4773516" y="1276349"/>
                  </a:lnTo>
                  <a:close/>
                </a:path>
              </a:pathLst>
            </a:custGeom>
            <a:solidFill>
              <a:srgbClr val="DDD8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7212" y="2124430"/>
              <a:ext cx="571500" cy="1275715"/>
            </a:xfrm>
            <a:custGeom>
              <a:avLst/>
              <a:gdLst/>
              <a:ahLst/>
              <a:cxnLst/>
              <a:rect l="l" t="t" r="r" b="b"/>
              <a:pathLst>
                <a:path w="571500" h="1275714">
                  <a:moveTo>
                    <a:pt x="88074" y="0"/>
                  </a:moveTo>
                  <a:lnTo>
                    <a:pt x="50304" y="10909"/>
                  </a:lnTo>
                  <a:lnTo>
                    <a:pt x="16040" y="41973"/>
                  </a:lnTo>
                  <a:lnTo>
                    <a:pt x="457" y="85521"/>
                  </a:lnTo>
                  <a:lnTo>
                    <a:pt x="0" y="94894"/>
                  </a:lnTo>
                  <a:lnTo>
                    <a:pt x="0" y="1180744"/>
                  </a:lnTo>
                  <a:lnTo>
                    <a:pt x="11264" y="1225702"/>
                  </a:lnTo>
                  <a:lnTo>
                    <a:pt x="42329" y="1259967"/>
                  </a:lnTo>
                  <a:lnTo>
                    <a:pt x="85877" y="1275549"/>
                  </a:lnTo>
                  <a:lnTo>
                    <a:pt x="88074" y="1275651"/>
                  </a:lnTo>
                  <a:lnTo>
                    <a:pt x="82867" y="1273581"/>
                  </a:lnTo>
                  <a:lnTo>
                    <a:pt x="77025" y="1268755"/>
                  </a:lnTo>
                  <a:lnTo>
                    <a:pt x="55651" y="1233678"/>
                  </a:lnTo>
                  <a:lnTo>
                    <a:pt x="47853" y="1190129"/>
                  </a:lnTo>
                  <a:lnTo>
                    <a:pt x="47625" y="1180744"/>
                  </a:lnTo>
                  <a:lnTo>
                    <a:pt x="47625" y="94894"/>
                  </a:lnTo>
                  <a:lnTo>
                    <a:pt x="53263" y="49949"/>
                  </a:lnTo>
                  <a:lnTo>
                    <a:pt x="72783" y="10909"/>
                  </a:lnTo>
                  <a:lnTo>
                    <a:pt x="82867" y="2070"/>
                  </a:lnTo>
                  <a:lnTo>
                    <a:pt x="88074" y="0"/>
                  </a:lnTo>
                  <a:close/>
                </a:path>
                <a:path w="571500" h="1275714">
                  <a:moveTo>
                    <a:pt x="571500" y="593178"/>
                  </a:moveTo>
                  <a:lnTo>
                    <a:pt x="571385" y="592607"/>
                  </a:lnTo>
                  <a:lnTo>
                    <a:pt x="563791" y="554939"/>
                  </a:lnTo>
                  <a:lnTo>
                    <a:pt x="559460" y="548525"/>
                  </a:lnTo>
                  <a:lnTo>
                    <a:pt x="542734" y="523722"/>
                  </a:lnTo>
                  <a:lnTo>
                    <a:pt x="517931" y="506996"/>
                  </a:lnTo>
                  <a:lnTo>
                    <a:pt x="517931" y="567893"/>
                  </a:lnTo>
                  <a:lnTo>
                    <a:pt x="517931" y="573811"/>
                  </a:lnTo>
                  <a:lnTo>
                    <a:pt x="498563" y="593178"/>
                  </a:lnTo>
                  <a:lnTo>
                    <a:pt x="492645" y="593178"/>
                  </a:lnTo>
                  <a:lnTo>
                    <a:pt x="473278" y="573811"/>
                  </a:lnTo>
                  <a:lnTo>
                    <a:pt x="473278" y="567893"/>
                  </a:lnTo>
                  <a:lnTo>
                    <a:pt x="492645" y="548525"/>
                  </a:lnTo>
                  <a:lnTo>
                    <a:pt x="498563" y="548525"/>
                  </a:lnTo>
                  <a:lnTo>
                    <a:pt x="517931" y="567893"/>
                  </a:lnTo>
                  <a:lnTo>
                    <a:pt x="517931" y="506996"/>
                  </a:lnTo>
                  <a:lnTo>
                    <a:pt x="511517" y="502666"/>
                  </a:lnTo>
                  <a:lnTo>
                    <a:pt x="473278" y="494944"/>
                  </a:lnTo>
                  <a:lnTo>
                    <a:pt x="435051" y="502666"/>
                  </a:lnTo>
                  <a:lnTo>
                    <a:pt x="403821" y="523722"/>
                  </a:lnTo>
                  <a:lnTo>
                    <a:pt x="382778" y="554939"/>
                  </a:lnTo>
                  <a:lnTo>
                    <a:pt x="375056" y="593178"/>
                  </a:lnTo>
                  <a:lnTo>
                    <a:pt x="375348" y="600938"/>
                  </a:lnTo>
                  <a:lnTo>
                    <a:pt x="376237" y="608533"/>
                  </a:lnTo>
                  <a:lnTo>
                    <a:pt x="377685" y="615950"/>
                  </a:lnTo>
                  <a:lnTo>
                    <a:pt x="379679" y="623150"/>
                  </a:lnTo>
                  <a:lnTo>
                    <a:pt x="287147" y="715683"/>
                  </a:lnTo>
                  <a:lnTo>
                    <a:pt x="285750" y="719086"/>
                  </a:lnTo>
                  <a:lnTo>
                    <a:pt x="285750" y="774725"/>
                  </a:lnTo>
                  <a:lnTo>
                    <a:pt x="291731" y="780694"/>
                  </a:lnTo>
                  <a:lnTo>
                    <a:pt x="351218" y="780694"/>
                  </a:lnTo>
                  <a:lnTo>
                    <a:pt x="357187" y="774725"/>
                  </a:lnTo>
                  <a:lnTo>
                    <a:pt x="357187" y="744982"/>
                  </a:lnTo>
                  <a:lnTo>
                    <a:pt x="386943" y="744982"/>
                  </a:lnTo>
                  <a:lnTo>
                    <a:pt x="392912" y="739013"/>
                  </a:lnTo>
                  <a:lnTo>
                    <a:pt x="392912" y="709256"/>
                  </a:lnTo>
                  <a:lnTo>
                    <a:pt x="418807" y="709256"/>
                  </a:lnTo>
                  <a:lnTo>
                    <a:pt x="422211" y="707872"/>
                  </a:lnTo>
                  <a:lnTo>
                    <a:pt x="443306" y="686765"/>
                  </a:lnTo>
                  <a:lnTo>
                    <a:pt x="450507" y="688771"/>
                  </a:lnTo>
                  <a:lnTo>
                    <a:pt x="457923" y="690219"/>
                  </a:lnTo>
                  <a:lnTo>
                    <a:pt x="465518" y="691108"/>
                  </a:lnTo>
                  <a:lnTo>
                    <a:pt x="473278" y="691400"/>
                  </a:lnTo>
                  <a:lnTo>
                    <a:pt x="496227" y="686765"/>
                  </a:lnTo>
                  <a:lnTo>
                    <a:pt x="511517" y="683679"/>
                  </a:lnTo>
                  <a:lnTo>
                    <a:pt x="542734" y="662635"/>
                  </a:lnTo>
                  <a:lnTo>
                    <a:pt x="563791" y="631405"/>
                  </a:lnTo>
                  <a:lnTo>
                    <a:pt x="571500" y="593178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71824" y="2352674"/>
              <a:ext cx="361950" cy="219075"/>
            </a:xfrm>
            <a:custGeom>
              <a:avLst/>
              <a:gdLst/>
              <a:ahLst/>
              <a:cxnLst/>
              <a:rect l="l" t="t" r="r" b="b"/>
              <a:pathLst>
                <a:path w="361950" h="219075">
                  <a:moveTo>
                    <a:pt x="272954" y="219074"/>
                  </a:moveTo>
                  <a:lnTo>
                    <a:pt x="88995" y="219074"/>
                  </a:lnTo>
                  <a:lnTo>
                    <a:pt x="82801" y="218464"/>
                  </a:lnTo>
                  <a:lnTo>
                    <a:pt x="37131" y="199547"/>
                  </a:lnTo>
                  <a:lnTo>
                    <a:pt x="9643" y="166053"/>
                  </a:lnTo>
                  <a:lnTo>
                    <a:pt x="0" y="130079"/>
                  </a:lnTo>
                  <a:lnTo>
                    <a:pt x="0" y="123824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272954" y="0"/>
                  </a:lnTo>
                  <a:lnTo>
                    <a:pt x="314417" y="12577"/>
                  </a:lnTo>
                  <a:lnTo>
                    <a:pt x="349371" y="47531"/>
                  </a:lnTo>
                  <a:lnTo>
                    <a:pt x="361949" y="88995"/>
                  </a:lnTo>
                  <a:lnTo>
                    <a:pt x="361949" y="130079"/>
                  </a:lnTo>
                  <a:lnTo>
                    <a:pt x="349371" y="171542"/>
                  </a:lnTo>
                  <a:lnTo>
                    <a:pt x="314417" y="206496"/>
                  </a:lnTo>
                  <a:lnTo>
                    <a:pt x="279148" y="218464"/>
                  </a:lnTo>
                  <a:lnTo>
                    <a:pt x="272954" y="219074"/>
                  </a:lnTo>
                  <a:close/>
                </a:path>
              </a:pathLst>
            </a:custGeom>
            <a:solidFill>
              <a:srgbClr val="DD6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57224" y="3686174"/>
            <a:ext cx="4886325" cy="1276350"/>
            <a:chOff x="657224" y="3686174"/>
            <a:chExt cx="4886325" cy="1276350"/>
          </a:xfrm>
        </p:grpSpPr>
        <p:sp>
          <p:nvSpPr>
            <p:cNvPr id="14" name="object 14"/>
            <p:cNvSpPr/>
            <p:nvPr/>
          </p:nvSpPr>
          <p:spPr>
            <a:xfrm>
              <a:off x="681037" y="3686174"/>
              <a:ext cx="4862830" cy="1276350"/>
            </a:xfrm>
            <a:custGeom>
              <a:avLst/>
              <a:gdLst/>
              <a:ahLst/>
              <a:cxnLst/>
              <a:rect l="l" t="t" r="r" b="b"/>
              <a:pathLst>
                <a:path w="4862830" h="1276350">
                  <a:moveTo>
                    <a:pt x="4773516" y="1276349"/>
                  </a:moveTo>
                  <a:lnTo>
                    <a:pt x="66746" y="1276349"/>
                  </a:lnTo>
                  <a:lnTo>
                    <a:pt x="62101" y="1275739"/>
                  </a:lnTo>
                  <a:lnTo>
                    <a:pt x="27848" y="1256822"/>
                  </a:lnTo>
                  <a:lnTo>
                    <a:pt x="7232" y="1223327"/>
                  </a:lnTo>
                  <a:lnTo>
                    <a:pt x="0" y="1187353"/>
                  </a:lnTo>
                  <a:lnTo>
                    <a:pt x="0" y="1181099"/>
                  </a:lnTo>
                  <a:lnTo>
                    <a:pt x="0" y="88995"/>
                  </a:lnTo>
                  <a:lnTo>
                    <a:pt x="9433" y="47531"/>
                  </a:lnTo>
                  <a:lnTo>
                    <a:pt x="35649" y="12577"/>
                  </a:lnTo>
                  <a:lnTo>
                    <a:pt x="66746" y="0"/>
                  </a:lnTo>
                  <a:lnTo>
                    <a:pt x="4773516" y="0"/>
                  </a:lnTo>
                  <a:lnTo>
                    <a:pt x="4814978" y="12577"/>
                  </a:lnTo>
                  <a:lnTo>
                    <a:pt x="4849933" y="47531"/>
                  </a:lnTo>
                  <a:lnTo>
                    <a:pt x="4862512" y="88995"/>
                  </a:lnTo>
                  <a:lnTo>
                    <a:pt x="4862512" y="1187353"/>
                  </a:lnTo>
                  <a:lnTo>
                    <a:pt x="4849933" y="1228816"/>
                  </a:lnTo>
                  <a:lnTo>
                    <a:pt x="4814978" y="1263771"/>
                  </a:lnTo>
                  <a:lnTo>
                    <a:pt x="4779710" y="1275739"/>
                  </a:lnTo>
                  <a:lnTo>
                    <a:pt x="4773516" y="1276349"/>
                  </a:lnTo>
                  <a:close/>
                </a:path>
              </a:pathLst>
            </a:custGeom>
            <a:solidFill>
              <a:srgbClr val="DDD8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7212" y="3686530"/>
              <a:ext cx="571500" cy="1275715"/>
            </a:xfrm>
            <a:custGeom>
              <a:avLst/>
              <a:gdLst/>
              <a:ahLst/>
              <a:cxnLst/>
              <a:rect l="l" t="t" r="r" b="b"/>
              <a:pathLst>
                <a:path w="571500" h="1275714">
                  <a:moveTo>
                    <a:pt x="88074" y="1275651"/>
                  </a:moveTo>
                  <a:lnTo>
                    <a:pt x="61582" y="1248105"/>
                  </a:lnTo>
                  <a:lnTo>
                    <a:pt x="49669" y="1208354"/>
                  </a:lnTo>
                  <a:lnTo>
                    <a:pt x="47625" y="1180744"/>
                  </a:lnTo>
                  <a:lnTo>
                    <a:pt x="47625" y="94894"/>
                  </a:lnTo>
                  <a:lnTo>
                    <a:pt x="53263" y="49949"/>
                  </a:lnTo>
                  <a:lnTo>
                    <a:pt x="72783" y="10909"/>
                  </a:lnTo>
                  <a:lnTo>
                    <a:pt x="88061" y="0"/>
                  </a:lnTo>
                  <a:lnTo>
                    <a:pt x="85877" y="101"/>
                  </a:lnTo>
                  <a:lnTo>
                    <a:pt x="42329" y="15684"/>
                  </a:lnTo>
                  <a:lnTo>
                    <a:pt x="11264" y="49949"/>
                  </a:lnTo>
                  <a:lnTo>
                    <a:pt x="0" y="94894"/>
                  </a:lnTo>
                  <a:lnTo>
                    <a:pt x="0" y="1180744"/>
                  </a:lnTo>
                  <a:lnTo>
                    <a:pt x="11264" y="1225689"/>
                  </a:lnTo>
                  <a:lnTo>
                    <a:pt x="42329" y="1259967"/>
                  </a:lnTo>
                  <a:lnTo>
                    <a:pt x="85877" y="1275549"/>
                  </a:lnTo>
                  <a:lnTo>
                    <a:pt x="88074" y="1275651"/>
                  </a:lnTo>
                  <a:close/>
                </a:path>
                <a:path w="571500" h="1275714">
                  <a:moveTo>
                    <a:pt x="553631" y="566356"/>
                  </a:moveTo>
                  <a:lnTo>
                    <a:pt x="552323" y="559625"/>
                  </a:lnTo>
                  <a:lnTo>
                    <a:pt x="548398" y="553720"/>
                  </a:lnTo>
                  <a:lnTo>
                    <a:pt x="542493" y="549795"/>
                  </a:lnTo>
                  <a:lnTo>
                    <a:pt x="535762" y="548487"/>
                  </a:lnTo>
                  <a:lnTo>
                    <a:pt x="529031" y="549795"/>
                  </a:lnTo>
                  <a:lnTo>
                    <a:pt x="523113" y="553720"/>
                  </a:lnTo>
                  <a:lnTo>
                    <a:pt x="464350" y="612546"/>
                  </a:lnTo>
                  <a:lnTo>
                    <a:pt x="432320" y="580504"/>
                  </a:lnTo>
                  <a:lnTo>
                    <a:pt x="426402" y="576580"/>
                  </a:lnTo>
                  <a:lnTo>
                    <a:pt x="419671" y="575271"/>
                  </a:lnTo>
                  <a:lnTo>
                    <a:pt x="412940" y="576580"/>
                  </a:lnTo>
                  <a:lnTo>
                    <a:pt x="407035" y="580504"/>
                  </a:lnTo>
                  <a:lnTo>
                    <a:pt x="344525" y="643013"/>
                  </a:lnTo>
                  <a:lnTo>
                    <a:pt x="340601" y="648931"/>
                  </a:lnTo>
                  <a:lnTo>
                    <a:pt x="339293" y="655662"/>
                  </a:lnTo>
                  <a:lnTo>
                    <a:pt x="340601" y="662381"/>
                  </a:lnTo>
                  <a:lnTo>
                    <a:pt x="344525" y="668299"/>
                  </a:lnTo>
                  <a:lnTo>
                    <a:pt x="350431" y="672223"/>
                  </a:lnTo>
                  <a:lnTo>
                    <a:pt x="357162" y="673531"/>
                  </a:lnTo>
                  <a:lnTo>
                    <a:pt x="363893" y="672223"/>
                  </a:lnTo>
                  <a:lnTo>
                    <a:pt x="369811" y="668299"/>
                  </a:lnTo>
                  <a:lnTo>
                    <a:pt x="419696" y="618464"/>
                  </a:lnTo>
                  <a:lnTo>
                    <a:pt x="451739" y="650494"/>
                  </a:lnTo>
                  <a:lnTo>
                    <a:pt x="457644" y="654418"/>
                  </a:lnTo>
                  <a:lnTo>
                    <a:pt x="464019" y="655662"/>
                  </a:lnTo>
                  <a:lnTo>
                    <a:pt x="464731" y="655662"/>
                  </a:lnTo>
                  <a:lnTo>
                    <a:pt x="471106" y="654418"/>
                  </a:lnTo>
                  <a:lnTo>
                    <a:pt x="477024" y="650494"/>
                  </a:lnTo>
                  <a:lnTo>
                    <a:pt x="509054" y="618464"/>
                  </a:lnTo>
                  <a:lnTo>
                    <a:pt x="514972" y="612546"/>
                  </a:lnTo>
                  <a:lnTo>
                    <a:pt x="548182" y="579335"/>
                  </a:lnTo>
                  <a:lnTo>
                    <a:pt x="552323" y="573087"/>
                  </a:lnTo>
                  <a:lnTo>
                    <a:pt x="553631" y="566356"/>
                  </a:lnTo>
                  <a:close/>
                </a:path>
                <a:path w="571500" h="1275714">
                  <a:moveTo>
                    <a:pt x="571500" y="735101"/>
                  </a:moveTo>
                  <a:lnTo>
                    <a:pt x="563524" y="727125"/>
                  </a:lnTo>
                  <a:lnTo>
                    <a:pt x="325488" y="727125"/>
                  </a:lnTo>
                  <a:lnTo>
                    <a:pt x="321475" y="723099"/>
                  </a:lnTo>
                  <a:lnTo>
                    <a:pt x="321475" y="520788"/>
                  </a:lnTo>
                  <a:lnTo>
                    <a:pt x="313499" y="512813"/>
                  </a:lnTo>
                  <a:lnTo>
                    <a:pt x="293738" y="512813"/>
                  </a:lnTo>
                  <a:lnTo>
                    <a:pt x="285750" y="520788"/>
                  </a:lnTo>
                  <a:lnTo>
                    <a:pt x="285750" y="718197"/>
                  </a:lnTo>
                  <a:lnTo>
                    <a:pt x="289267" y="735571"/>
                  </a:lnTo>
                  <a:lnTo>
                    <a:pt x="298831" y="749769"/>
                  </a:lnTo>
                  <a:lnTo>
                    <a:pt x="313016" y="759333"/>
                  </a:lnTo>
                  <a:lnTo>
                    <a:pt x="330403" y="762838"/>
                  </a:lnTo>
                  <a:lnTo>
                    <a:pt x="563524" y="762838"/>
                  </a:lnTo>
                  <a:lnTo>
                    <a:pt x="571500" y="754862"/>
                  </a:lnTo>
                  <a:lnTo>
                    <a:pt x="571500" y="735101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7599" y="3914774"/>
              <a:ext cx="361950" cy="219075"/>
            </a:xfrm>
            <a:custGeom>
              <a:avLst/>
              <a:gdLst/>
              <a:ahLst/>
              <a:cxnLst/>
              <a:rect l="l" t="t" r="r" b="b"/>
              <a:pathLst>
                <a:path w="361950" h="219075">
                  <a:moveTo>
                    <a:pt x="272954" y="219074"/>
                  </a:moveTo>
                  <a:lnTo>
                    <a:pt x="88995" y="219074"/>
                  </a:lnTo>
                  <a:lnTo>
                    <a:pt x="82801" y="218464"/>
                  </a:lnTo>
                  <a:lnTo>
                    <a:pt x="37131" y="199547"/>
                  </a:lnTo>
                  <a:lnTo>
                    <a:pt x="9643" y="166053"/>
                  </a:lnTo>
                  <a:lnTo>
                    <a:pt x="0" y="130079"/>
                  </a:lnTo>
                  <a:lnTo>
                    <a:pt x="0" y="123824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272954" y="0"/>
                  </a:lnTo>
                  <a:lnTo>
                    <a:pt x="314417" y="12577"/>
                  </a:lnTo>
                  <a:lnTo>
                    <a:pt x="349371" y="47531"/>
                  </a:lnTo>
                  <a:lnTo>
                    <a:pt x="361949" y="88995"/>
                  </a:lnTo>
                  <a:lnTo>
                    <a:pt x="361949" y="130079"/>
                  </a:lnTo>
                  <a:lnTo>
                    <a:pt x="349371" y="171542"/>
                  </a:lnTo>
                  <a:lnTo>
                    <a:pt x="314417" y="206496"/>
                  </a:lnTo>
                  <a:lnTo>
                    <a:pt x="279148" y="218464"/>
                  </a:lnTo>
                  <a:lnTo>
                    <a:pt x="272954" y="219074"/>
                  </a:lnTo>
                  <a:close/>
                </a:path>
              </a:pathLst>
            </a:custGeom>
            <a:solidFill>
              <a:srgbClr val="D59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57224" y="5248274"/>
            <a:ext cx="4886325" cy="1276350"/>
            <a:chOff x="657224" y="5248274"/>
            <a:chExt cx="4886325" cy="1276350"/>
          </a:xfrm>
        </p:grpSpPr>
        <p:sp>
          <p:nvSpPr>
            <p:cNvPr id="18" name="object 18"/>
            <p:cNvSpPr/>
            <p:nvPr/>
          </p:nvSpPr>
          <p:spPr>
            <a:xfrm>
              <a:off x="681037" y="5248274"/>
              <a:ext cx="4862830" cy="1276350"/>
            </a:xfrm>
            <a:custGeom>
              <a:avLst/>
              <a:gdLst/>
              <a:ahLst/>
              <a:cxnLst/>
              <a:rect l="l" t="t" r="r" b="b"/>
              <a:pathLst>
                <a:path w="4862830" h="1276350">
                  <a:moveTo>
                    <a:pt x="4773516" y="1276349"/>
                  </a:moveTo>
                  <a:lnTo>
                    <a:pt x="66746" y="1276349"/>
                  </a:lnTo>
                  <a:lnTo>
                    <a:pt x="62101" y="1275739"/>
                  </a:lnTo>
                  <a:lnTo>
                    <a:pt x="27848" y="1256822"/>
                  </a:lnTo>
                  <a:lnTo>
                    <a:pt x="7232" y="1223327"/>
                  </a:lnTo>
                  <a:lnTo>
                    <a:pt x="0" y="1187354"/>
                  </a:lnTo>
                  <a:lnTo>
                    <a:pt x="0" y="1181099"/>
                  </a:lnTo>
                  <a:lnTo>
                    <a:pt x="0" y="88995"/>
                  </a:lnTo>
                  <a:lnTo>
                    <a:pt x="9433" y="47531"/>
                  </a:lnTo>
                  <a:lnTo>
                    <a:pt x="35649" y="12577"/>
                  </a:lnTo>
                  <a:lnTo>
                    <a:pt x="66746" y="0"/>
                  </a:lnTo>
                  <a:lnTo>
                    <a:pt x="4773516" y="0"/>
                  </a:lnTo>
                  <a:lnTo>
                    <a:pt x="4814978" y="12577"/>
                  </a:lnTo>
                  <a:lnTo>
                    <a:pt x="4849933" y="47531"/>
                  </a:lnTo>
                  <a:lnTo>
                    <a:pt x="4862512" y="88995"/>
                  </a:lnTo>
                  <a:lnTo>
                    <a:pt x="4862512" y="1187354"/>
                  </a:lnTo>
                  <a:lnTo>
                    <a:pt x="4849933" y="1228817"/>
                  </a:lnTo>
                  <a:lnTo>
                    <a:pt x="4814978" y="1263770"/>
                  </a:lnTo>
                  <a:lnTo>
                    <a:pt x="4779710" y="1275739"/>
                  </a:lnTo>
                  <a:lnTo>
                    <a:pt x="4773516" y="1276349"/>
                  </a:lnTo>
                  <a:close/>
                </a:path>
              </a:pathLst>
            </a:custGeom>
            <a:solidFill>
              <a:srgbClr val="DDD8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7212" y="5248630"/>
              <a:ext cx="545465" cy="1275715"/>
            </a:xfrm>
            <a:custGeom>
              <a:avLst/>
              <a:gdLst/>
              <a:ahLst/>
              <a:cxnLst/>
              <a:rect l="l" t="t" r="r" b="b"/>
              <a:pathLst>
                <a:path w="545465" h="1275715">
                  <a:moveTo>
                    <a:pt x="88074" y="1275651"/>
                  </a:moveTo>
                  <a:lnTo>
                    <a:pt x="61582" y="1248105"/>
                  </a:lnTo>
                  <a:lnTo>
                    <a:pt x="49669" y="1208354"/>
                  </a:lnTo>
                  <a:lnTo>
                    <a:pt x="47625" y="1180744"/>
                  </a:lnTo>
                  <a:lnTo>
                    <a:pt x="47625" y="94894"/>
                  </a:lnTo>
                  <a:lnTo>
                    <a:pt x="53263" y="49949"/>
                  </a:lnTo>
                  <a:lnTo>
                    <a:pt x="72783" y="10909"/>
                  </a:lnTo>
                  <a:lnTo>
                    <a:pt x="88061" y="0"/>
                  </a:lnTo>
                  <a:lnTo>
                    <a:pt x="85877" y="101"/>
                  </a:lnTo>
                  <a:lnTo>
                    <a:pt x="42329" y="15684"/>
                  </a:lnTo>
                  <a:lnTo>
                    <a:pt x="11264" y="49949"/>
                  </a:lnTo>
                  <a:lnTo>
                    <a:pt x="0" y="94894"/>
                  </a:lnTo>
                  <a:lnTo>
                    <a:pt x="0" y="1180744"/>
                  </a:lnTo>
                  <a:lnTo>
                    <a:pt x="11264" y="1225689"/>
                  </a:lnTo>
                  <a:lnTo>
                    <a:pt x="42329" y="1259967"/>
                  </a:lnTo>
                  <a:lnTo>
                    <a:pt x="85877" y="1275549"/>
                  </a:lnTo>
                  <a:lnTo>
                    <a:pt x="88074" y="1275651"/>
                  </a:lnTo>
                  <a:close/>
                </a:path>
                <a:path w="545465" h="1275715">
                  <a:moveTo>
                    <a:pt x="545312" y="637819"/>
                  </a:moveTo>
                  <a:lnTo>
                    <a:pt x="542505" y="623938"/>
                  </a:lnTo>
                  <a:lnTo>
                    <a:pt x="534835" y="612584"/>
                  </a:lnTo>
                  <a:lnTo>
                    <a:pt x="523481" y="604913"/>
                  </a:lnTo>
                  <a:lnTo>
                    <a:pt x="509587" y="602107"/>
                  </a:lnTo>
                  <a:lnTo>
                    <a:pt x="500659" y="602107"/>
                  </a:lnTo>
                  <a:lnTo>
                    <a:pt x="500659" y="575322"/>
                  </a:lnTo>
                  <a:lnTo>
                    <a:pt x="494347" y="544042"/>
                  </a:lnTo>
                  <a:lnTo>
                    <a:pt x="485330" y="530669"/>
                  </a:lnTo>
                  <a:lnTo>
                    <a:pt x="477113" y="518490"/>
                  </a:lnTo>
                  <a:lnTo>
                    <a:pt x="464947" y="510298"/>
                  </a:lnTo>
                  <a:lnTo>
                    <a:pt x="464947" y="575322"/>
                  </a:lnTo>
                  <a:lnTo>
                    <a:pt x="464947" y="602107"/>
                  </a:lnTo>
                  <a:lnTo>
                    <a:pt x="375653" y="602107"/>
                  </a:lnTo>
                  <a:lnTo>
                    <a:pt x="375653" y="575322"/>
                  </a:lnTo>
                  <a:lnTo>
                    <a:pt x="379158" y="557936"/>
                  </a:lnTo>
                  <a:lnTo>
                    <a:pt x="388721" y="543737"/>
                  </a:lnTo>
                  <a:lnTo>
                    <a:pt x="402907" y="534174"/>
                  </a:lnTo>
                  <a:lnTo>
                    <a:pt x="420293" y="530669"/>
                  </a:lnTo>
                  <a:lnTo>
                    <a:pt x="437680" y="534174"/>
                  </a:lnTo>
                  <a:lnTo>
                    <a:pt x="451866" y="543737"/>
                  </a:lnTo>
                  <a:lnTo>
                    <a:pt x="461441" y="557936"/>
                  </a:lnTo>
                  <a:lnTo>
                    <a:pt x="464947" y="575322"/>
                  </a:lnTo>
                  <a:lnTo>
                    <a:pt x="464947" y="510298"/>
                  </a:lnTo>
                  <a:lnTo>
                    <a:pt x="451573" y="501269"/>
                  </a:lnTo>
                  <a:lnTo>
                    <a:pt x="420293" y="494944"/>
                  </a:lnTo>
                  <a:lnTo>
                    <a:pt x="389026" y="501269"/>
                  </a:lnTo>
                  <a:lnTo>
                    <a:pt x="363474" y="518490"/>
                  </a:lnTo>
                  <a:lnTo>
                    <a:pt x="346252" y="544042"/>
                  </a:lnTo>
                  <a:lnTo>
                    <a:pt x="339928" y="575322"/>
                  </a:lnTo>
                  <a:lnTo>
                    <a:pt x="339928" y="602107"/>
                  </a:lnTo>
                  <a:lnTo>
                    <a:pt x="331000" y="602107"/>
                  </a:lnTo>
                  <a:lnTo>
                    <a:pt x="317106" y="604913"/>
                  </a:lnTo>
                  <a:lnTo>
                    <a:pt x="305752" y="612584"/>
                  </a:lnTo>
                  <a:lnTo>
                    <a:pt x="298094" y="623938"/>
                  </a:lnTo>
                  <a:lnTo>
                    <a:pt x="295275" y="637819"/>
                  </a:lnTo>
                  <a:lnTo>
                    <a:pt x="295275" y="744982"/>
                  </a:lnTo>
                  <a:lnTo>
                    <a:pt x="298094" y="758875"/>
                  </a:lnTo>
                  <a:lnTo>
                    <a:pt x="305752" y="770229"/>
                  </a:lnTo>
                  <a:lnTo>
                    <a:pt x="317106" y="777887"/>
                  </a:lnTo>
                  <a:lnTo>
                    <a:pt x="331000" y="780694"/>
                  </a:lnTo>
                  <a:lnTo>
                    <a:pt x="509587" y="780694"/>
                  </a:lnTo>
                  <a:lnTo>
                    <a:pt x="523481" y="777887"/>
                  </a:lnTo>
                  <a:lnTo>
                    <a:pt x="534835" y="770229"/>
                  </a:lnTo>
                  <a:lnTo>
                    <a:pt x="542505" y="758875"/>
                  </a:lnTo>
                  <a:lnTo>
                    <a:pt x="545312" y="744982"/>
                  </a:lnTo>
                  <a:lnTo>
                    <a:pt x="545312" y="63781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62274" y="5476874"/>
              <a:ext cx="361950" cy="219075"/>
            </a:xfrm>
            <a:custGeom>
              <a:avLst/>
              <a:gdLst/>
              <a:ahLst/>
              <a:cxnLst/>
              <a:rect l="l" t="t" r="r" b="b"/>
              <a:pathLst>
                <a:path w="361950" h="219075">
                  <a:moveTo>
                    <a:pt x="272954" y="219074"/>
                  </a:moveTo>
                  <a:lnTo>
                    <a:pt x="88995" y="219074"/>
                  </a:lnTo>
                  <a:lnTo>
                    <a:pt x="82801" y="218464"/>
                  </a:lnTo>
                  <a:lnTo>
                    <a:pt x="37131" y="199547"/>
                  </a:lnTo>
                  <a:lnTo>
                    <a:pt x="9643" y="166053"/>
                  </a:lnTo>
                  <a:lnTo>
                    <a:pt x="0" y="130078"/>
                  </a:lnTo>
                  <a:lnTo>
                    <a:pt x="0" y="123824"/>
                  </a:lnTo>
                  <a:lnTo>
                    <a:pt x="0" y="88995"/>
                  </a:lnTo>
                  <a:lnTo>
                    <a:pt x="12578" y="47530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272954" y="0"/>
                  </a:lnTo>
                  <a:lnTo>
                    <a:pt x="314417" y="12577"/>
                  </a:lnTo>
                  <a:lnTo>
                    <a:pt x="349372" y="47530"/>
                  </a:lnTo>
                  <a:lnTo>
                    <a:pt x="361950" y="88995"/>
                  </a:lnTo>
                  <a:lnTo>
                    <a:pt x="361950" y="130078"/>
                  </a:lnTo>
                  <a:lnTo>
                    <a:pt x="349372" y="171542"/>
                  </a:lnTo>
                  <a:lnTo>
                    <a:pt x="314417" y="206496"/>
                  </a:lnTo>
                  <a:lnTo>
                    <a:pt x="279148" y="218464"/>
                  </a:lnTo>
                  <a:lnTo>
                    <a:pt x="272954" y="219074"/>
                  </a:lnTo>
                  <a:close/>
                </a:path>
              </a:pathLst>
            </a:custGeom>
            <a:solidFill>
              <a:srgbClr val="DD6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449387" y="565086"/>
            <a:ext cx="2338705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115185" algn="l"/>
              </a:tabLst>
            </a:pPr>
            <a:r>
              <a:rPr sz="1500" b="1" spc="-270" dirty="0">
                <a:latin typeface="Malgun Gothic"/>
                <a:cs typeface="Malgun Gothic"/>
              </a:rPr>
              <a:t>다중</a:t>
            </a:r>
            <a:r>
              <a:rPr sz="1500" b="1" spc="-140" dirty="0">
                <a:latin typeface="Malgun Gothic"/>
                <a:cs typeface="Malgun Gothic"/>
              </a:rPr>
              <a:t> </a:t>
            </a:r>
            <a:r>
              <a:rPr sz="1500" b="1" spc="-135" dirty="0">
                <a:latin typeface="Malgun Gothic"/>
                <a:cs typeface="Malgun Gothic"/>
              </a:rPr>
              <a:t>인증</a:t>
            </a:r>
            <a:r>
              <a:rPr sz="1450" b="1" spc="-135" dirty="0">
                <a:latin typeface="Noto Sans JP"/>
                <a:cs typeface="Noto Sans JP"/>
              </a:rPr>
              <a:t>(MFA)</a:t>
            </a:r>
            <a:r>
              <a:rPr sz="1450" b="1" spc="55" dirty="0">
                <a:latin typeface="Noto Sans JP"/>
                <a:cs typeface="Noto Sans JP"/>
              </a:rPr>
              <a:t> </a:t>
            </a:r>
            <a:r>
              <a:rPr sz="1500" b="1" spc="-270" dirty="0">
                <a:latin typeface="Malgun Gothic"/>
                <a:cs typeface="Malgun Gothic"/>
              </a:rPr>
              <a:t>필수</a:t>
            </a:r>
            <a:r>
              <a:rPr sz="1500" b="1" spc="-135" dirty="0">
                <a:latin typeface="Malgun Gothic"/>
                <a:cs typeface="Malgun Gothic"/>
              </a:rPr>
              <a:t> </a:t>
            </a:r>
            <a:r>
              <a:rPr sz="1500" b="1" spc="-295" dirty="0">
                <a:latin typeface="Malgun Gothic"/>
                <a:cs typeface="Malgun Gothic"/>
              </a:rPr>
              <a:t>적용</a:t>
            </a:r>
            <a:r>
              <a:rPr sz="1500" b="1" dirty="0">
                <a:latin typeface="Malgun Gothic"/>
                <a:cs typeface="Malgun Gothic"/>
              </a:rPr>
              <a:t>	</a:t>
            </a:r>
            <a:r>
              <a:rPr sz="1000" b="1" spc="-145" dirty="0">
                <a:solidFill>
                  <a:srgbClr val="FFFFFF"/>
                </a:solidFill>
                <a:latin typeface="Malgun Gothic"/>
                <a:cs typeface="Malgun Gothic"/>
              </a:rPr>
              <a:t>필수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49387" y="874652"/>
            <a:ext cx="3896995" cy="780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8300"/>
              </a:lnSpc>
              <a:spcBef>
                <a:spcPts val="135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모든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관리자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계정과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50" spc="-125" dirty="0">
                <a:solidFill>
                  <a:srgbClr val="333333"/>
                </a:solidFill>
                <a:latin typeface="Noto Sans JP"/>
                <a:cs typeface="Noto Sans JP"/>
              </a:rPr>
              <a:t>IAM</a:t>
            </a:r>
            <a:r>
              <a:rPr sz="1250" spc="3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사용자에게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50" spc="-155" dirty="0">
                <a:solidFill>
                  <a:srgbClr val="333333"/>
                </a:solidFill>
                <a:latin typeface="Noto Sans JP"/>
                <a:cs typeface="Noto Sans JP"/>
              </a:rPr>
              <a:t>MFA</a:t>
            </a:r>
            <a:r>
              <a:rPr sz="1250" spc="3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강제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0" dirty="0">
                <a:solidFill>
                  <a:srgbClr val="333333"/>
                </a:solidFill>
                <a:latin typeface="Dotum"/>
                <a:cs typeface="Dotum"/>
              </a:rPr>
              <a:t>적용</a:t>
            </a:r>
            <a:r>
              <a:rPr sz="1250" spc="-15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250" spc="3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250" spc="-165" dirty="0">
                <a:solidFill>
                  <a:srgbClr val="333333"/>
                </a:solidFill>
                <a:latin typeface="Noto Sans JP"/>
                <a:cs typeface="Noto Sans JP"/>
              </a:rPr>
              <a:t>AWS</a:t>
            </a:r>
            <a:r>
              <a:rPr sz="1150" spc="-165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경우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가상 </a:t>
            </a:r>
            <a:r>
              <a:rPr sz="1250" spc="-130" dirty="0">
                <a:solidFill>
                  <a:srgbClr val="333333"/>
                </a:solidFill>
                <a:latin typeface="Noto Sans JP"/>
                <a:cs typeface="Noto Sans JP"/>
              </a:rPr>
              <a:t>MFA,</a:t>
            </a:r>
            <a:r>
              <a:rPr sz="1250" spc="3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하드웨어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50" spc="-114" dirty="0">
                <a:solidFill>
                  <a:srgbClr val="333333"/>
                </a:solidFill>
                <a:latin typeface="Noto Sans JP"/>
                <a:cs typeface="Noto Sans JP"/>
              </a:rPr>
              <a:t>U2F,</a:t>
            </a:r>
            <a:r>
              <a:rPr sz="125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250" spc="-155" dirty="0">
                <a:solidFill>
                  <a:srgbClr val="333333"/>
                </a:solidFill>
                <a:latin typeface="Noto Sans JP"/>
                <a:cs typeface="Noto Sans JP"/>
              </a:rPr>
              <a:t>GCP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경우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50" spc="-125" dirty="0">
                <a:solidFill>
                  <a:srgbClr val="333333"/>
                </a:solidFill>
                <a:latin typeface="Noto Sans JP"/>
                <a:cs typeface="Noto Sans JP"/>
              </a:rPr>
              <a:t>Google</a:t>
            </a:r>
            <a:r>
              <a:rPr sz="125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250" spc="-110" dirty="0">
                <a:solidFill>
                  <a:srgbClr val="333333"/>
                </a:solidFill>
                <a:latin typeface="Noto Sans JP"/>
                <a:cs typeface="Noto Sans JP"/>
              </a:rPr>
              <a:t>Authenticator</a:t>
            </a:r>
            <a:r>
              <a:rPr sz="125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또는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타사 </a:t>
            </a:r>
            <a:r>
              <a:rPr sz="1250" spc="-155" dirty="0">
                <a:solidFill>
                  <a:srgbClr val="333333"/>
                </a:solidFill>
                <a:latin typeface="Noto Sans JP"/>
                <a:cs typeface="Noto Sans JP"/>
              </a:rPr>
              <a:t>TOTP</a:t>
            </a:r>
            <a:r>
              <a:rPr sz="1250" spc="3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앱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0" dirty="0">
                <a:solidFill>
                  <a:srgbClr val="333333"/>
                </a:solidFill>
                <a:latin typeface="Dotum"/>
                <a:cs typeface="Dotum"/>
              </a:rPr>
              <a:t>활용</a:t>
            </a:r>
            <a:r>
              <a:rPr sz="1250" spc="-15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250" spc="3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비활성화된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50" spc="-165" dirty="0">
                <a:solidFill>
                  <a:srgbClr val="333333"/>
                </a:solidFill>
                <a:latin typeface="Noto Sans JP"/>
                <a:cs typeface="Noto Sans JP"/>
              </a:rPr>
              <a:t>MFA</a:t>
            </a:r>
            <a:r>
              <a:rPr sz="1150" spc="-165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정기적으로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감사하고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자동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알림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Dotum"/>
                <a:cs typeface="Dotum"/>
              </a:rPr>
              <a:t>설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정</a:t>
            </a:r>
            <a:r>
              <a:rPr sz="1250" spc="-2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250">
              <a:latin typeface="Noto Sans JP"/>
              <a:cs typeface="Noto Sans JP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49387" y="2215058"/>
            <a:ext cx="3832860" cy="100203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55"/>
              </a:spcBef>
            </a:pPr>
            <a:r>
              <a:rPr sz="1500" b="1" spc="-270" dirty="0">
                <a:solidFill>
                  <a:srgbClr val="4F37A6"/>
                </a:solidFill>
                <a:latin typeface="Malgun Gothic"/>
                <a:cs typeface="Malgun Gothic"/>
              </a:rPr>
              <a:t>접근</a:t>
            </a:r>
            <a:r>
              <a:rPr sz="1500" b="1" spc="-15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F37A6"/>
                </a:solidFill>
                <a:latin typeface="Malgun Gothic"/>
                <a:cs typeface="Malgun Gothic"/>
              </a:rPr>
              <a:t>키</a:t>
            </a:r>
            <a:r>
              <a:rPr sz="1500" b="1" spc="-15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F37A6"/>
                </a:solidFill>
                <a:latin typeface="Malgun Gothic"/>
                <a:cs typeface="Malgun Gothic"/>
              </a:rPr>
              <a:t>관리</a:t>
            </a:r>
            <a:r>
              <a:rPr sz="1500" b="1" spc="-15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F37A6"/>
                </a:solidFill>
                <a:latin typeface="Malgun Gothic"/>
                <a:cs typeface="Malgun Gothic"/>
              </a:rPr>
              <a:t>시스템화</a:t>
            </a:r>
            <a:r>
              <a:rPr sz="1500" b="1" spc="335" dirty="0">
                <a:solidFill>
                  <a:srgbClr val="4F37A6"/>
                </a:solidFill>
                <a:latin typeface="Malgun Gothic"/>
                <a:cs typeface="Malgun Gothic"/>
              </a:rPr>
              <a:t>  </a:t>
            </a:r>
            <a:r>
              <a:rPr sz="1000" b="1" spc="-25" dirty="0">
                <a:solidFill>
                  <a:srgbClr val="FFFFFF"/>
                </a:solidFill>
                <a:latin typeface="Malgun Gothic"/>
                <a:cs typeface="Malgun Gothic"/>
              </a:rPr>
              <a:t>중요</a:t>
            </a:r>
            <a:endParaRPr sz="1000" dirty="0">
              <a:latin typeface="Malgun Gothic"/>
              <a:cs typeface="Malgun Gothic"/>
            </a:endParaRPr>
          </a:p>
          <a:p>
            <a:pPr marL="12700" marR="5080" algn="just">
              <a:lnSpc>
                <a:spcPct val="100000"/>
              </a:lnSpc>
              <a:spcBef>
                <a:spcPts val="625"/>
              </a:spcBef>
            </a:pPr>
            <a:r>
              <a:rPr sz="1250" spc="-150" dirty="0">
                <a:solidFill>
                  <a:srgbClr val="333333"/>
                </a:solidFill>
                <a:latin typeface="Noto Sans JP"/>
                <a:cs typeface="Noto Sans JP"/>
              </a:rPr>
              <a:t>AWS</a:t>
            </a:r>
            <a:r>
              <a:rPr sz="1250" spc="1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액세스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키와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50" spc="-140" dirty="0">
                <a:solidFill>
                  <a:srgbClr val="333333"/>
                </a:solidFill>
                <a:latin typeface="Noto Sans JP"/>
                <a:cs typeface="Noto Sans JP"/>
              </a:rPr>
              <a:t>GCP</a:t>
            </a:r>
            <a:r>
              <a:rPr sz="1250" spc="1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키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정기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교체</a:t>
            </a:r>
            <a:r>
              <a:rPr sz="1250" spc="-145" dirty="0">
                <a:solidFill>
                  <a:srgbClr val="333333"/>
                </a:solidFill>
                <a:latin typeface="Noto Sans JP"/>
                <a:cs typeface="Noto Sans JP"/>
              </a:rPr>
              <a:t>(90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일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25" dirty="0">
                <a:solidFill>
                  <a:srgbClr val="333333"/>
                </a:solidFill>
                <a:latin typeface="Dotum"/>
                <a:cs typeface="Dotum"/>
              </a:rPr>
              <a:t>주기</a:t>
            </a:r>
            <a:r>
              <a:rPr sz="1250" spc="-125" dirty="0">
                <a:solidFill>
                  <a:srgbClr val="333333"/>
                </a:solidFill>
                <a:latin typeface="Noto Sans JP"/>
                <a:cs typeface="Noto Sans JP"/>
              </a:rPr>
              <a:t>),</a:t>
            </a:r>
            <a:r>
              <a:rPr sz="1250" spc="1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미사용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키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자동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탐지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제거</a:t>
            </a:r>
            <a:r>
              <a:rPr sz="1250" spc="-145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250" spc="1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저장소</a:t>
            </a:r>
            <a:r>
              <a:rPr sz="1250" spc="-130" dirty="0">
                <a:solidFill>
                  <a:srgbClr val="333333"/>
                </a:solidFill>
                <a:latin typeface="Noto Sans JP"/>
                <a:cs typeface="Noto Sans JP"/>
              </a:rPr>
              <a:t>(Secret</a:t>
            </a:r>
            <a:r>
              <a:rPr sz="1250" spc="1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250" spc="-125" dirty="0">
                <a:solidFill>
                  <a:srgbClr val="333333"/>
                </a:solidFill>
                <a:latin typeface="Noto Sans JP"/>
                <a:cs typeface="Noto Sans JP"/>
              </a:rPr>
              <a:t>Manager/KMS)</a:t>
            </a:r>
            <a:r>
              <a:rPr sz="1150" spc="-125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통한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중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앙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250" spc="-145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250" spc="1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250" spc="-110" dirty="0">
                <a:solidFill>
                  <a:srgbClr val="333333"/>
                </a:solidFill>
                <a:latin typeface="Noto Sans JP"/>
                <a:cs typeface="Noto Sans JP"/>
              </a:rPr>
              <a:t>GitLab/GitHub</a:t>
            </a:r>
            <a:r>
              <a:rPr sz="1250" spc="1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저장소에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키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업로드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방지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필터링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적용</a:t>
            </a:r>
            <a:r>
              <a:rPr sz="1250" spc="-14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250" dirty="0">
              <a:latin typeface="Noto Sans JP"/>
              <a:cs typeface="Noto Sans JP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49387" y="3777158"/>
            <a:ext cx="3881754" cy="9925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2287270" algn="l"/>
              </a:tabLst>
            </a:pPr>
            <a:r>
              <a:rPr sz="1500" b="1" spc="-240" dirty="0">
                <a:solidFill>
                  <a:srgbClr val="4F37A6"/>
                </a:solidFill>
                <a:latin typeface="Malgun Gothic"/>
                <a:cs typeface="Malgun Gothic"/>
              </a:rPr>
              <a:t>비용</a:t>
            </a:r>
            <a:r>
              <a:rPr sz="1450" b="1" spc="-240" dirty="0">
                <a:solidFill>
                  <a:srgbClr val="4F37A6"/>
                </a:solidFill>
                <a:latin typeface="Noto Sans JP"/>
                <a:cs typeface="Noto Sans JP"/>
              </a:rPr>
              <a:t>/</a:t>
            </a:r>
            <a:r>
              <a:rPr sz="1500" b="1" spc="-240" dirty="0">
                <a:solidFill>
                  <a:srgbClr val="4F37A6"/>
                </a:solidFill>
                <a:latin typeface="Malgun Gothic"/>
                <a:cs typeface="Malgun Gothic"/>
              </a:rPr>
              <a:t>리소스</a:t>
            </a:r>
            <a:r>
              <a:rPr sz="1500" b="1" spc="-12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F37A6"/>
                </a:solidFill>
                <a:latin typeface="Malgun Gothic"/>
                <a:cs typeface="Malgun Gothic"/>
              </a:rPr>
              <a:t>모니터링</a:t>
            </a:r>
            <a:r>
              <a:rPr sz="1500" b="1" spc="-12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4F37A6"/>
                </a:solidFill>
                <a:latin typeface="Malgun Gothic"/>
                <a:cs typeface="Malgun Gothic"/>
              </a:rPr>
              <a:t>체계화</a:t>
            </a:r>
            <a:r>
              <a:rPr sz="1500" b="1" dirty="0">
                <a:solidFill>
                  <a:srgbClr val="4F37A6"/>
                </a:solidFill>
                <a:latin typeface="Malgun Gothic"/>
                <a:cs typeface="Malgun Gothic"/>
              </a:rPr>
              <a:t>	</a:t>
            </a:r>
            <a:r>
              <a:rPr sz="1000" b="1" spc="-25" dirty="0">
                <a:solidFill>
                  <a:srgbClr val="FFFFFF"/>
                </a:solidFill>
                <a:latin typeface="Malgun Gothic"/>
                <a:cs typeface="Malgun Gothic"/>
              </a:rPr>
              <a:t>권장</a:t>
            </a:r>
            <a:endParaRPr sz="1000">
              <a:latin typeface="Malgun Gothic"/>
              <a:cs typeface="Malgun Gothic"/>
            </a:endParaRPr>
          </a:p>
          <a:p>
            <a:pPr marL="12700" marR="5080">
              <a:lnSpc>
                <a:spcPct val="97500"/>
              </a:lnSpc>
              <a:spcBef>
                <a:spcPts val="665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모든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리소스에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70" dirty="0">
                <a:solidFill>
                  <a:srgbClr val="333333"/>
                </a:solidFill>
                <a:latin typeface="Dotum"/>
                <a:cs typeface="Dotum"/>
              </a:rPr>
              <a:t>소유자</a:t>
            </a:r>
            <a:r>
              <a:rPr sz="1250" spc="-170" dirty="0">
                <a:solidFill>
                  <a:srgbClr val="333333"/>
                </a:solidFill>
                <a:latin typeface="Noto Sans JP"/>
                <a:cs typeface="Noto Sans JP"/>
              </a:rPr>
              <a:t>/</a:t>
            </a:r>
            <a:r>
              <a:rPr sz="1150" spc="-170" dirty="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sz="1250" spc="-170" dirty="0">
                <a:solidFill>
                  <a:srgbClr val="333333"/>
                </a:solidFill>
                <a:latin typeface="Noto Sans JP"/>
                <a:cs typeface="Noto Sans JP"/>
              </a:rPr>
              <a:t>/</a:t>
            </a:r>
            <a:r>
              <a:rPr sz="1150" spc="-170" dirty="0">
                <a:solidFill>
                  <a:srgbClr val="333333"/>
                </a:solidFill>
                <a:latin typeface="Dotum"/>
                <a:cs typeface="Dotum"/>
              </a:rPr>
              <a:t>환경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태그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필수화</a:t>
            </a:r>
            <a:r>
              <a:rPr sz="1250" spc="-16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25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250" spc="-155" dirty="0">
                <a:solidFill>
                  <a:srgbClr val="333333"/>
                </a:solidFill>
                <a:latin typeface="Noto Sans JP"/>
                <a:cs typeface="Noto Sans JP"/>
              </a:rPr>
              <a:t>AWS</a:t>
            </a:r>
            <a:r>
              <a:rPr sz="125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250" spc="-125" dirty="0">
                <a:solidFill>
                  <a:srgbClr val="333333"/>
                </a:solidFill>
                <a:latin typeface="Noto Sans JP"/>
                <a:cs typeface="Noto Sans JP"/>
              </a:rPr>
              <a:t>Budget/GCP</a:t>
            </a:r>
            <a:r>
              <a:rPr sz="1250" spc="50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250" spc="-130" dirty="0">
                <a:solidFill>
                  <a:srgbClr val="333333"/>
                </a:solidFill>
                <a:latin typeface="Noto Sans JP"/>
                <a:cs typeface="Noto Sans JP"/>
              </a:rPr>
              <a:t>Budget</a:t>
            </a:r>
            <a:r>
              <a:rPr sz="125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250" spc="-100" dirty="0">
                <a:solidFill>
                  <a:srgbClr val="333333"/>
                </a:solidFill>
                <a:latin typeface="Noto Sans JP"/>
                <a:cs typeface="Noto Sans JP"/>
              </a:rPr>
              <a:t>Alert</a:t>
            </a:r>
            <a:r>
              <a:rPr sz="125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5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250" spc="-15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25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이상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징후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실시간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0" dirty="0">
                <a:solidFill>
                  <a:srgbClr val="333333"/>
                </a:solidFill>
                <a:latin typeface="Dotum"/>
                <a:cs typeface="Dotum"/>
              </a:rPr>
              <a:t>알림</a:t>
            </a:r>
            <a:r>
              <a:rPr sz="1250" spc="-15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25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250" spc="-60" dirty="0">
                <a:solidFill>
                  <a:srgbClr val="333333"/>
                </a:solidFill>
                <a:latin typeface="Noto Sans JP"/>
                <a:cs typeface="Noto Sans JP"/>
              </a:rPr>
              <a:t>CloudWatch/Cloud </a:t>
            </a:r>
            <a:r>
              <a:rPr sz="1250" spc="-114" dirty="0">
                <a:solidFill>
                  <a:srgbClr val="333333"/>
                </a:solidFill>
                <a:latin typeface="Noto Sans JP"/>
                <a:cs typeface="Noto Sans JP"/>
              </a:rPr>
              <a:t>Monitoring</a:t>
            </a:r>
            <a:r>
              <a:rPr sz="1250" spc="3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대시보드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0" dirty="0">
                <a:solidFill>
                  <a:srgbClr val="333333"/>
                </a:solidFill>
                <a:latin typeface="Dotum"/>
                <a:cs typeface="Dotum"/>
              </a:rPr>
              <a:t>구성</a:t>
            </a:r>
            <a:r>
              <a:rPr sz="1250" spc="-15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250" spc="3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미사용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리소스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자동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감지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종료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30" dirty="0">
                <a:solidFill>
                  <a:srgbClr val="333333"/>
                </a:solidFill>
                <a:latin typeface="Dotum"/>
                <a:cs typeface="Dotum"/>
              </a:rPr>
              <a:t>자동화</a:t>
            </a:r>
            <a:r>
              <a:rPr sz="1250" spc="-3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250">
              <a:latin typeface="Noto Sans JP"/>
              <a:cs typeface="Noto Sans JP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49387" y="5339258"/>
            <a:ext cx="3783329" cy="9925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1590040" algn="l"/>
              </a:tabLst>
            </a:pPr>
            <a:r>
              <a:rPr sz="1500" b="1" spc="-270" dirty="0">
                <a:solidFill>
                  <a:srgbClr val="4F37A6"/>
                </a:solidFill>
                <a:latin typeface="Malgun Gothic"/>
                <a:cs typeface="Malgun Gothic"/>
              </a:rPr>
              <a:t>네트워크</a:t>
            </a:r>
            <a:r>
              <a:rPr sz="1500" b="1" spc="-15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F37A6"/>
                </a:solidFill>
                <a:latin typeface="Malgun Gothic"/>
                <a:cs typeface="Malgun Gothic"/>
              </a:rPr>
              <a:t>보안</a:t>
            </a:r>
            <a:r>
              <a:rPr sz="1500" b="1" spc="-15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4F37A6"/>
                </a:solidFill>
                <a:latin typeface="Malgun Gothic"/>
                <a:cs typeface="Malgun Gothic"/>
              </a:rPr>
              <a:t>강화</a:t>
            </a:r>
            <a:r>
              <a:rPr sz="1500" b="1" dirty="0">
                <a:solidFill>
                  <a:srgbClr val="4F37A6"/>
                </a:solidFill>
                <a:latin typeface="Malgun Gothic"/>
                <a:cs typeface="Malgun Gothic"/>
              </a:rPr>
              <a:t>	</a:t>
            </a:r>
            <a:r>
              <a:rPr sz="1000" b="1" spc="-25" dirty="0">
                <a:solidFill>
                  <a:srgbClr val="FFFFFF"/>
                </a:solidFill>
                <a:latin typeface="Malgun Gothic"/>
                <a:cs typeface="Malgun Gothic"/>
              </a:rPr>
              <a:t>중요</a:t>
            </a:r>
            <a:endParaRPr sz="1000">
              <a:latin typeface="Malgun Gothic"/>
              <a:cs typeface="Malgun Gothic"/>
            </a:endParaRPr>
          </a:p>
          <a:p>
            <a:pPr marL="12700" marR="5080">
              <a:lnSpc>
                <a:spcPct val="97500"/>
              </a:lnSpc>
              <a:spcBef>
                <a:spcPts val="665"/>
              </a:spcBef>
            </a:pPr>
            <a:r>
              <a:rPr sz="1250" spc="-135" dirty="0">
                <a:solidFill>
                  <a:srgbClr val="333333"/>
                </a:solidFill>
                <a:latin typeface="Noto Sans JP"/>
                <a:cs typeface="Noto Sans JP"/>
              </a:rPr>
              <a:t>VPC</a:t>
            </a:r>
            <a:r>
              <a:rPr sz="1250" spc="2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환경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75" dirty="0">
                <a:solidFill>
                  <a:srgbClr val="333333"/>
                </a:solidFill>
                <a:latin typeface="Dotum"/>
                <a:cs typeface="Dotum"/>
              </a:rPr>
              <a:t>그룹</a:t>
            </a:r>
            <a:r>
              <a:rPr sz="1250" spc="-175" dirty="0">
                <a:solidFill>
                  <a:srgbClr val="333333"/>
                </a:solidFill>
                <a:latin typeface="Noto Sans JP"/>
                <a:cs typeface="Noto Sans JP"/>
              </a:rPr>
              <a:t>/</a:t>
            </a:r>
            <a:r>
              <a:rPr sz="1150" spc="-175" dirty="0">
                <a:solidFill>
                  <a:srgbClr val="333333"/>
                </a:solidFill>
                <a:latin typeface="Dotum"/>
                <a:cs typeface="Dotum"/>
              </a:rPr>
              <a:t>방화벽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규칙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최소화</a:t>
            </a:r>
            <a:r>
              <a:rPr sz="1250" spc="-16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250" spc="3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퍼블릭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접근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포트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제한</a:t>
            </a:r>
            <a:r>
              <a:rPr sz="1250" spc="-25" dirty="0">
                <a:solidFill>
                  <a:srgbClr val="333333"/>
                </a:solidFill>
                <a:latin typeface="Noto Sans JP"/>
                <a:cs typeface="Noto Sans JP"/>
              </a:rPr>
              <a:t>, </a:t>
            </a:r>
            <a:r>
              <a:rPr sz="1250" spc="-145" dirty="0">
                <a:solidFill>
                  <a:srgbClr val="333333"/>
                </a:solidFill>
                <a:latin typeface="Noto Sans JP"/>
                <a:cs typeface="Noto Sans JP"/>
              </a:rPr>
              <a:t>WAF</a:t>
            </a:r>
            <a:r>
              <a:rPr sz="125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50" dirty="0">
                <a:solidFill>
                  <a:srgbClr val="333333"/>
                </a:solidFill>
                <a:latin typeface="Dotum"/>
                <a:cs typeface="Dotum"/>
              </a:rPr>
              <a:t>적용</a:t>
            </a:r>
            <a:r>
              <a:rPr sz="1250" spc="-15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25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외부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통신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엔드포인트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0" dirty="0">
                <a:solidFill>
                  <a:srgbClr val="333333"/>
                </a:solidFill>
                <a:latin typeface="Dotum"/>
                <a:cs typeface="Dotum"/>
              </a:rPr>
              <a:t>암호화</a:t>
            </a:r>
            <a:r>
              <a:rPr sz="1250" spc="-150" dirty="0">
                <a:solidFill>
                  <a:srgbClr val="333333"/>
                </a:solidFill>
                <a:latin typeface="Noto Sans JP"/>
                <a:cs typeface="Noto Sans JP"/>
              </a:rPr>
              <a:t>(TLS</a:t>
            </a:r>
            <a:r>
              <a:rPr sz="125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250" spc="-95" dirty="0">
                <a:solidFill>
                  <a:srgbClr val="333333"/>
                </a:solidFill>
                <a:latin typeface="Noto Sans JP"/>
                <a:cs typeface="Noto Sans JP"/>
              </a:rPr>
              <a:t>1.2+),</a:t>
            </a:r>
            <a:r>
              <a:rPr sz="1250" spc="3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250" spc="-110" dirty="0">
                <a:solidFill>
                  <a:srgbClr val="333333"/>
                </a:solidFill>
                <a:latin typeface="Noto Sans JP"/>
                <a:cs typeface="Noto Sans JP"/>
              </a:rPr>
              <a:t>API</a:t>
            </a:r>
            <a:r>
              <a:rPr sz="125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게이트웨이</a:t>
            </a:r>
            <a:r>
              <a:rPr sz="11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인증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필수화</a:t>
            </a:r>
            <a:r>
              <a:rPr sz="1250" spc="-16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250" spc="3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정기적인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취약점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스캔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Dotum"/>
                <a:cs typeface="Dotum"/>
              </a:rPr>
              <a:t>자동화</a:t>
            </a:r>
            <a:r>
              <a:rPr sz="1250" spc="-2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2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1077798"/>
            <a:ext cx="5013960" cy="17214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545"/>
              </a:spcBef>
            </a:pPr>
            <a:r>
              <a:rPr spc="-1230" dirty="0"/>
              <a:t>학습</a:t>
            </a:r>
            <a:r>
              <a:rPr spc="-555" dirty="0"/>
              <a:t> </a:t>
            </a:r>
            <a:r>
              <a:rPr spc="-1230" dirty="0"/>
              <a:t>목표</a:t>
            </a:r>
            <a:r>
              <a:rPr spc="-555" dirty="0"/>
              <a:t> </a:t>
            </a:r>
            <a:r>
              <a:rPr spc="-1230" dirty="0"/>
              <a:t>및</a:t>
            </a:r>
            <a:r>
              <a:rPr spc="-555" dirty="0"/>
              <a:t> </a:t>
            </a:r>
            <a:r>
              <a:rPr spc="-1265" dirty="0"/>
              <a:t>기대 </a:t>
            </a:r>
            <a:r>
              <a:rPr spc="-1255" dirty="0"/>
              <a:t>성과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1428750" h="1428750">
                <a:moveTo>
                  <a:pt x="17534" y="1428642"/>
                </a:moveTo>
                <a:lnTo>
                  <a:pt x="0" y="1428642"/>
                </a:lnTo>
                <a:lnTo>
                  <a:pt x="0" y="0"/>
                </a:lnTo>
                <a:lnTo>
                  <a:pt x="1428749" y="0"/>
                </a:lnTo>
                <a:lnTo>
                  <a:pt x="1428642" y="17534"/>
                </a:lnTo>
                <a:lnTo>
                  <a:pt x="1427028" y="70105"/>
                </a:lnTo>
                <a:lnTo>
                  <a:pt x="1423481" y="122581"/>
                </a:lnTo>
                <a:lnTo>
                  <a:pt x="1418005" y="174894"/>
                </a:lnTo>
                <a:lnTo>
                  <a:pt x="1410606" y="226969"/>
                </a:lnTo>
                <a:lnTo>
                  <a:pt x="1401296" y="278735"/>
                </a:lnTo>
                <a:lnTo>
                  <a:pt x="1390087" y="330122"/>
                </a:lnTo>
                <a:lnTo>
                  <a:pt x="1376994" y="381065"/>
                </a:lnTo>
                <a:lnTo>
                  <a:pt x="1362035" y="431492"/>
                </a:lnTo>
                <a:lnTo>
                  <a:pt x="1345230" y="481331"/>
                </a:lnTo>
                <a:lnTo>
                  <a:pt x="1326603" y="530518"/>
                </a:lnTo>
                <a:lnTo>
                  <a:pt x="1306176" y="578988"/>
                </a:lnTo>
                <a:lnTo>
                  <a:pt x="1283980" y="626674"/>
                </a:lnTo>
                <a:lnTo>
                  <a:pt x="1260044" y="673508"/>
                </a:lnTo>
                <a:lnTo>
                  <a:pt x="1234401" y="719429"/>
                </a:lnTo>
                <a:lnTo>
                  <a:pt x="1207084" y="764377"/>
                </a:lnTo>
                <a:lnTo>
                  <a:pt x="1178131" y="808290"/>
                </a:lnTo>
                <a:lnTo>
                  <a:pt x="1147582" y="851105"/>
                </a:lnTo>
                <a:lnTo>
                  <a:pt x="1115478" y="892766"/>
                </a:lnTo>
                <a:lnTo>
                  <a:pt x="1081861" y="933220"/>
                </a:lnTo>
                <a:lnTo>
                  <a:pt x="1046778" y="972409"/>
                </a:lnTo>
                <a:lnTo>
                  <a:pt x="1010278" y="1010278"/>
                </a:lnTo>
                <a:lnTo>
                  <a:pt x="972409" y="1046778"/>
                </a:lnTo>
                <a:lnTo>
                  <a:pt x="933220" y="1081861"/>
                </a:lnTo>
                <a:lnTo>
                  <a:pt x="892766" y="1115478"/>
                </a:lnTo>
                <a:lnTo>
                  <a:pt x="851105" y="1147582"/>
                </a:lnTo>
                <a:lnTo>
                  <a:pt x="808290" y="1178131"/>
                </a:lnTo>
                <a:lnTo>
                  <a:pt x="764377" y="1207084"/>
                </a:lnTo>
                <a:lnTo>
                  <a:pt x="719429" y="1234401"/>
                </a:lnTo>
                <a:lnTo>
                  <a:pt x="673508" y="1260044"/>
                </a:lnTo>
                <a:lnTo>
                  <a:pt x="626674" y="1283980"/>
                </a:lnTo>
                <a:lnTo>
                  <a:pt x="578988" y="1306176"/>
                </a:lnTo>
                <a:lnTo>
                  <a:pt x="530518" y="1326603"/>
                </a:lnTo>
                <a:lnTo>
                  <a:pt x="481331" y="1345230"/>
                </a:lnTo>
                <a:lnTo>
                  <a:pt x="431492" y="1362035"/>
                </a:lnTo>
                <a:lnTo>
                  <a:pt x="381065" y="1376994"/>
                </a:lnTo>
                <a:lnTo>
                  <a:pt x="330122" y="1390088"/>
                </a:lnTo>
                <a:lnTo>
                  <a:pt x="278735" y="1401296"/>
                </a:lnTo>
                <a:lnTo>
                  <a:pt x="226969" y="1410606"/>
                </a:lnTo>
                <a:lnTo>
                  <a:pt x="174894" y="1418005"/>
                </a:lnTo>
                <a:lnTo>
                  <a:pt x="122581" y="1423481"/>
                </a:lnTo>
                <a:lnTo>
                  <a:pt x="70105" y="1427028"/>
                </a:lnTo>
                <a:lnTo>
                  <a:pt x="17534" y="1428642"/>
                </a:lnTo>
                <a:close/>
              </a:path>
            </a:pathLst>
          </a:custGeom>
          <a:solidFill>
            <a:srgbClr val="4F37A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219861" y="1217523"/>
            <a:ext cx="4972139" cy="5638890"/>
            <a:chOff x="7219950" y="1219199"/>
            <a:chExt cx="4972139" cy="5638890"/>
          </a:xfrm>
        </p:grpSpPr>
        <p:sp>
          <p:nvSpPr>
            <p:cNvPr id="5" name="object 5"/>
            <p:cNvSpPr/>
            <p:nvPr/>
          </p:nvSpPr>
          <p:spPr>
            <a:xfrm>
              <a:off x="10763339" y="5429339"/>
              <a:ext cx="1428750" cy="1428750"/>
            </a:xfrm>
            <a:custGeom>
              <a:avLst/>
              <a:gdLst/>
              <a:ahLst/>
              <a:cxnLst/>
              <a:rect l="l" t="t" r="r" b="b"/>
              <a:pathLst>
                <a:path w="1428750" h="1428750">
                  <a:moveTo>
                    <a:pt x="1428660" y="1428660"/>
                  </a:moveTo>
                  <a:lnTo>
                    <a:pt x="23987" y="1428660"/>
                  </a:lnTo>
                  <a:lnTo>
                    <a:pt x="22786" y="1422814"/>
                  </a:lnTo>
                  <a:lnTo>
                    <a:pt x="15030" y="1379676"/>
                  </a:lnTo>
                  <a:lnTo>
                    <a:pt x="8865" y="1336280"/>
                  </a:lnTo>
                  <a:lnTo>
                    <a:pt x="4300" y="1292686"/>
                  </a:lnTo>
                  <a:lnTo>
                    <a:pt x="1345" y="1248956"/>
                  </a:lnTo>
                  <a:lnTo>
                    <a:pt x="0" y="1205147"/>
                  </a:lnTo>
                  <a:lnTo>
                    <a:pt x="0" y="1175922"/>
                  </a:lnTo>
                  <a:lnTo>
                    <a:pt x="1345" y="1132113"/>
                  </a:lnTo>
                  <a:lnTo>
                    <a:pt x="4300" y="1088383"/>
                  </a:lnTo>
                  <a:lnTo>
                    <a:pt x="8865" y="1044789"/>
                  </a:lnTo>
                  <a:lnTo>
                    <a:pt x="15030" y="1001393"/>
                  </a:lnTo>
                  <a:lnTo>
                    <a:pt x="22786" y="958255"/>
                  </a:lnTo>
                  <a:lnTo>
                    <a:pt x="32127" y="915432"/>
                  </a:lnTo>
                  <a:lnTo>
                    <a:pt x="43038" y="872979"/>
                  </a:lnTo>
                  <a:lnTo>
                    <a:pt x="55504" y="830957"/>
                  </a:lnTo>
                  <a:lnTo>
                    <a:pt x="69507" y="789424"/>
                  </a:lnTo>
                  <a:lnTo>
                    <a:pt x="85030" y="748436"/>
                  </a:lnTo>
                  <a:lnTo>
                    <a:pt x="102052" y="708044"/>
                  </a:lnTo>
                  <a:lnTo>
                    <a:pt x="120549" y="668306"/>
                  </a:lnTo>
                  <a:lnTo>
                    <a:pt x="140495" y="629278"/>
                  </a:lnTo>
                  <a:lnTo>
                    <a:pt x="161865" y="591011"/>
                  </a:lnTo>
                  <a:lnTo>
                    <a:pt x="184629" y="553553"/>
                  </a:lnTo>
                  <a:lnTo>
                    <a:pt x="208757" y="516959"/>
                  </a:lnTo>
                  <a:lnTo>
                    <a:pt x="234214" y="481280"/>
                  </a:lnTo>
                  <a:lnTo>
                    <a:pt x="260968" y="446562"/>
                  </a:lnTo>
                  <a:lnTo>
                    <a:pt x="288982" y="412851"/>
                  </a:lnTo>
                  <a:lnTo>
                    <a:pt x="318218" y="380193"/>
                  </a:lnTo>
                  <a:lnTo>
                    <a:pt x="348635" y="348636"/>
                  </a:lnTo>
                  <a:lnTo>
                    <a:pt x="380192" y="318219"/>
                  </a:lnTo>
                  <a:lnTo>
                    <a:pt x="412850" y="288983"/>
                  </a:lnTo>
                  <a:lnTo>
                    <a:pt x="446562" y="260969"/>
                  </a:lnTo>
                  <a:lnTo>
                    <a:pt x="481279" y="234216"/>
                  </a:lnTo>
                  <a:lnTo>
                    <a:pt x="516958" y="208759"/>
                  </a:lnTo>
                  <a:lnTo>
                    <a:pt x="553552" y="184631"/>
                  </a:lnTo>
                  <a:lnTo>
                    <a:pt x="591010" y="161866"/>
                  </a:lnTo>
                  <a:lnTo>
                    <a:pt x="629277" y="140497"/>
                  </a:lnTo>
                  <a:lnTo>
                    <a:pt x="668305" y="120551"/>
                  </a:lnTo>
                  <a:lnTo>
                    <a:pt x="708043" y="102053"/>
                  </a:lnTo>
                  <a:lnTo>
                    <a:pt x="748435" y="85032"/>
                  </a:lnTo>
                  <a:lnTo>
                    <a:pt x="789424" y="69508"/>
                  </a:lnTo>
                  <a:lnTo>
                    <a:pt x="830957" y="55505"/>
                  </a:lnTo>
                  <a:lnTo>
                    <a:pt x="872979" y="43039"/>
                  </a:lnTo>
                  <a:lnTo>
                    <a:pt x="915431" y="32128"/>
                  </a:lnTo>
                  <a:lnTo>
                    <a:pt x="958254" y="22788"/>
                  </a:lnTo>
                  <a:lnTo>
                    <a:pt x="1001391" y="15030"/>
                  </a:lnTo>
                  <a:lnTo>
                    <a:pt x="1044788" y="8865"/>
                  </a:lnTo>
                  <a:lnTo>
                    <a:pt x="1088382" y="4301"/>
                  </a:lnTo>
                  <a:lnTo>
                    <a:pt x="1132113" y="1345"/>
                  </a:lnTo>
                  <a:lnTo>
                    <a:pt x="1175923" y="0"/>
                  </a:lnTo>
                  <a:lnTo>
                    <a:pt x="1205147" y="0"/>
                  </a:lnTo>
                  <a:lnTo>
                    <a:pt x="1248957" y="1345"/>
                  </a:lnTo>
                  <a:lnTo>
                    <a:pt x="1292687" y="4301"/>
                  </a:lnTo>
                  <a:lnTo>
                    <a:pt x="1336280" y="8865"/>
                  </a:lnTo>
                  <a:lnTo>
                    <a:pt x="1379676" y="15030"/>
                  </a:lnTo>
                  <a:lnTo>
                    <a:pt x="1422814" y="22788"/>
                  </a:lnTo>
                  <a:lnTo>
                    <a:pt x="1428660" y="23988"/>
                  </a:lnTo>
                  <a:lnTo>
                    <a:pt x="1428660" y="1428660"/>
                  </a:lnTo>
                  <a:close/>
                </a:path>
              </a:pathLst>
            </a:custGeom>
            <a:solidFill>
              <a:srgbClr val="4F37A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9950" y="1219199"/>
              <a:ext cx="4419599" cy="4419599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8381999" y="0"/>
            <a:ext cx="1905000" cy="1143000"/>
          </a:xfrm>
          <a:custGeom>
            <a:avLst/>
            <a:gdLst/>
            <a:ahLst/>
            <a:cxnLst/>
            <a:rect l="l" t="t" r="r" b="b"/>
            <a:pathLst>
              <a:path w="1905000" h="1143000">
                <a:moveTo>
                  <a:pt x="964188" y="1142999"/>
                </a:moveTo>
                <a:lnTo>
                  <a:pt x="940810" y="1142999"/>
                </a:lnTo>
                <a:lnTo>
                  <a:pt x="917441" y="1142354"/>
                </a:lnTo>
                <a:lnTo>
                  <a:pt x="870778" y="1139487"/>
                </a:lnTo>
                <a:lnTo>
                  <a:pt x="824311" y="1134334"/>
                </a:lnTo>
                <a:lnTo>
                  <a:pt x="778153" y="1126907"/>
                </a:lnTo>
                <a:lnTo>
                  <a:pt x="732416" y="1117225"/>
                </a:lnTo>
                <a:lnTo>
                  <a:pt x="687210" y="1105310"/>
                </a:lnTo>
                <a:lnTo>
                  <a:pt x="642641" y="1091191"/>
                </a:lnTo>
                <a:lnTo>
                  <a:pt x="598820" y="1074902"/>
                </a:lnTo>
                <a:lnTo>
                  <a:pt x="555850" y="1056482"/>
                </a:lnTo>
                <a:lnTo>
                  <a:pt x="513836" y="1035976"/>
                </a:lnTo>
                <a:lnTo>
                  <a:pt x="472879" y="1013434"/>
                </a:lnTo>
                <a:lnTo>
                  <a:pt x="433077" y="988909"/>
                </a:lnTo>
                <a:lnTo>
                  <a:pt x="394526" y="962460"/>
                </a:lnTo>
                <a:lnTo>
                  <a:pt x="357320" y="934152"/>
                </a:lnTo>
                <a:lnTo>
                  <a:pt x="321548" y="904052"/>
                </a:lnTo>
                <a:lnTo>
                  <a:pt x="287296" y="872234"/>
                </a:lnTo>
                <a:lnTo>
                  <a:pt x="254646" y="838772"/>
                </a:lnTo>
                <a:lnTo>
                  <a:pt x="223677" y="803750"/>
                </a:lnTo>
                <a:lnTo>
                  <a:pt x="194464" y="767249"/>
                </a:lnTo>
                <a:lnTo>
                  <a:pt x="167078" y="729360"/>
                </a:lnTo>
                <a:lnTo>
                  <a:pt x="141583" y="690172"/>
                </a:lnTo>
                <a:lnTo>
                  <a:pt x="118042" y="649780"/>
                </a:lnTo>
                <a:lnTo>
                  <a:pt x="96511" y="608282"/>
                </a:lnTo>
                <a:lnTo>
                  <a:pt x="77042" y="565778"/>
                </a:lnTo>
                <a:lnTo>
                  <a:pt x="59683" y="522369"/>
                </a:lnTo>
                <a:lnTo>
                  <a:pt x="44475" y="478161"/>
                </a:lnTo>
                <a:lnTo>
                  <a:pt x="31454" y="433260"/>
                </a:lnTo>
                <a:lnTo>
                  <a:pt x="20651" y="387774"/>
                </a:lnTo>
                <a:lnTo>
                  <a:pt x="12094" y="341813"/>
                </a:lnTo>
                <a:lnTo>
                  <a:pt x="5802" y="295487"/>
                </a:lnTo>
                <a:lnTo>
                  <a:pt x="1791" y="248908"/>
                </a:lnTo>
                <a:lnTo>
                  <a:pt x="0" y="202189"/>
                </a:lnTo>
                <a:lnTo>
                  <a:pt x="0" y="178810"/>
                </a:lnTo>
                <a:lnTo>
                  <a:pt x="1791" y="132091"/>
                </a:lnTo>
                <a:lnTo>
                  <a:pt x="5802" y="85512"/>
                </a:lnTo>
                <a:lnTo>
                  <a:pt x="12094" y="39186"/>
                </a:lnTo>
                <a:lnTo>
                  <a:pt x="19260" y="0"/>
                </a:lnTo>
                <a:lnTo>
                  <a:pt x="1885735" y="0"/>
                </a:lnTo>
                <a:lnTo>
                  <a:pt x="1892902" y="39186"/>
                </a:lnTo>
                <a:lnTo>
                  <a:pt x="1899195" y="85512"/>
                </a:lnTo>
                <a:lnTo>
                  <a:pt x="1903206" y="132091"/>
                </a:lnTo>
                <a:lnTo>
                  <a:pt x="1904999" y="178810"/>
                </a:lnTo>
                <a:lnTo>
                  <a:pt x="1904999" y="202189"/>
                </a:lnTo>
                <a:lnTo>
                  <a:pt x="1903206" y="248908"/>
                </a:lnTo>
                <a:lnTo>
                  <a:pt x="1899195" y="295487"/>
                </a:lnTo>
                <a:lnTo>
                  <a:pt x="1892902" y="341813"/>
                </a:lnTo>
                <a:lnTo>
                  <a:pt x="1884344" y="387774"/>
                </a:lnTo>
                <a:lnTo>
                  <a:pt x="1873543" y="433260"/>
                </a:lnTo>
                <a:lnTo>
                  <a:pt x="1860521" y="478161"/>
                </a:lnTo>
                <a:lnTo>
                  <a:pt x="1845312" y="522369"/>
                </a:lnTo>
                <a:lnTo>
                  <a:pt x="1827952" y="565778"/>
                </a:lnTo>
                <a:lnTo>
                  <a:pt x="1808485" y="608282"/>
                </a:lnTo>
                <a:lnTo>
                  <a:pt x="1786954" y="649780"/>
                </a:lnTo>
                <a:lnTo>
                  <a:pt x="1763412" y="690172"/>
                </a:lnTo>
                <a:lnTo>
                  <a:pt x="1737917" y="729360"/>
                </a:lnTo>
                <a:lnTo>
                  <a:pt x="1710531" y="767249"/>
                </a:lnTo>
                <a:lnTo>
                  <a:pt x="1681319" y="803750"/>
                </a:lnTo>
                <a:lnTo>
                  <a:pt x="1650350" y="838772"/>
                </a:lnTo>
                <a:lnTo>
                  <a:pt x="1617701" y="872234"/>
                </a:lnTo>
                <a:lnTo>
                  <a:pt x="1583448" y="904052"/>
                </a:lnTo>
                <a:lnTo>
                  <a:pt x="1547676" y="934152"/>
                </a:lnTo>
                <a:lnTo>
                  <a:pt x="1510470" y="962460"/>
                </a:lnTo>
                <a:lnTo>
                  <a:pt x="1471919" y="988909"/>
                </a:lnTo>
                <a:lnTo>
                  <a:pt x="1432117" y="1013434"/>
                </a:lnTo>
                <a:lnTo>
                  <a:pt x="1391160" y="1035976"/>
                </a:lnTo>
                <a:lnTo>
                  <a:pt x="1349146" y="1056482"/>
                </a:lnTo>
                <a:lnTo>
                  <a:pt x="1306176" y="1074902"/>
                </a:lnTo>
                <a:lnTo>
                  <a:pt x="1262355" y="1091191"/>
                </a:lnTo>
                <a:lnTo>
                  <a:pt x="1217788" y="1105310"/>
                </a:lnTo>
                <a:lnTo>
                  <a:pt x="1172580" y="1117225"/>
                </a:lnTo>
                <a:lnTo>
                  <a:pt x="1126842" y="1126907"/>
                </a:lnTo>
                <a:lnTo>
                  <a:pt x="1080686" y="1134334"/>
                </a:lnTo>
                <a:lnTo>
                  <a:pt x="1034220" y="1139487"/>
                </a:lnTo>
                <a:lnTo>
                  <a:pt x="987557" y="1142354"/>
                </a:lnTo>
                <a:lnTo>
                  <a:pt x="964188" y="1142999"/>
                </a:lnTo>
                <a:close/>
              </a:path>
            </a:pathLst>
          </a:custGeom>
          <a:solidFill>
            <a:srgbClr val="4F37A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499" y="4362449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499" y="4686299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499" y="5010149"/>
            <a:ext cx="76200" cy="76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499" y="5333999"/>
            <a:ext cx="76200" cy="761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58800" y="3158444"/>
            <a:ext cx="5506720" cy="265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1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본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강의를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엔지니어들은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85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350" spc="-85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200" spc="-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환경에서의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운영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배포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관리에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대한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실무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능력을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갖추게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95" dirty="0">
                <a:solidFill>
                  <a:srgbClr val="333333"/>
                </a:solidFill>
                <a:latin typeface="Dotum"/>
                <a:cs typeface="Dotum"/>
              </a:rPr>
              <a:t>됩니다</a:t>
            </a:r>
            <a:r>
              <a:rPr sz="1200" spc="-19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특히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비용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효율성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확장성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고려한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실전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아키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텍처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구성에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중점을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95" dirty="0">
                <a:solidFill>
                  <a:srgbClr val="333333"/>
                </a:solidFill>
                <a:latin typeface="Dotum"/>
                <a:cs typeface="Dotum"/>
              </a:rPr>
              <a:t>둡니다</a:t>
            </a:r>
            <a:r>
              <a:rPr sz="1200" spc="-19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240665" marR="614680">
              <a:lnSpc>
                <a:spcPct val="157400"/>
              </a:lnSpc>
            </a:pPr>
            <a:r>
              <a:rPr sz="1350" spc="-260" dirty="0">
                <a:latin typeface="Dotum"/>
                <a:cs typeface="Dotum"/>
              </a:rPr>
              <a:t>클라우드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서비스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70" dirty="0">
                <a:latin typeface="Dotum"/>
                <a:cs typeface="Dotum"/>
              </a:rPr>
              <a:t>모델</a:t>
            </a:r>
            <a:r>
              <a:rPr sz="1200" spc="-70" dirty="0">
                <a:latin typeface="Liberation Sans"/>
                <a:cs typeface="Liberation Sans"/>
              </a:rPr>
              <a:t>(IaaS,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PaaS,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200" spc="-50" dirty="0">
                <a:latin typeface="Liberation Sans"/>
                <a:cs typeface="Liberation Sans"/>
              </a:rPr>
              <a:t>SaaS)</a:t>
            </a:r>
            <a:r>
              <a:rPr sz="1350" spc="-50" dirty="0">
                <a:latin typeface="Dotum"/>
                <a:cs typeface="Dotum"/>
              </a:rPr>
              <a:t>의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핵심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개념과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적용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전략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이해</a:t>
            </a:r>
            <a:r>
              <a:rPr sz="1350" spc="-90" dirty="0">
                <a:latin typeface="Dotum"/>
                <a:cs typeface="Dotum"/>
              </a:rPr>
              <a:t> </a:t>
            </a:r>
            <a:r>
              <a:rPr sz="1200" spc="-90" dirty="0">
                <a:latin typeface="Liberation Sans"/>
                <a:cs typeface="Liberation Sans"/>
              </a:rPr>
              <a:t>AWS</a:t>
            </a:r>
            <a:r>
              <a:rPr sz="1350" spc="-90" dirty="0">
                <a:latin typeface="Dotum"/>
                <a:cs typeface="Dotum"/>
              </a:rPr>
              <a:t>와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200" spc="-70" dirty="0">
                <a:latin typeface="Liberation Sans"/>
                <a:cs typeface="Liberation Sans"/>
              </a:rPr>
              <a:t>GCP</a:t>
            </a:r>
            <a:r>
              <a:rPr sz="1350" spc="-70" dirty="0">
                <a:latin typeface="Dotum"/>
                <a:cs typeface="Dotum"/>
              </a:rPr>
              <a:t>의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주요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서비스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비교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분석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및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스타트업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환경에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맞는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선택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능력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비용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최적화와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자원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효율성을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고려한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클라우드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아키텍처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설계</a:t>
            </a:r>
            <a:endParaRPr sz="1350" dirty="0">
              <a:latin typeface="Dotum"/>
              <a:cs typeface="Dotum"/>
            </a:endParaRPr>
          </a:p>
          <a:p>
            <a:pPr marL="240665">
              <a:lnSpc>
                <a:spcPct val="100000"/>
              </a:lnSpc>
              <a:spcBef>
                <a:spcPts val="930"/>
              </a:spcBef>
            </a:pPr>
            <a:r>
              <a:rPr sz="1200" dirty="0">
                <a:latin typeface="Liberation Sans"/>
                <a:cs typeface="Liberation Sans"/>
              </a:rPr>
              <a:t>DevOps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파이프라인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구축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및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CI/CD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자동화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능력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확보</a:t>
            </a:r>
            <a:endParaRPr sz="1350" dirty="0">
              <a:latin typeface="Dotum"/>
              <a:cs typeface="Dotum"/>
            </a:endParaRPr>
          </a:p>
          <a:p>
            <a:pPr marL="240665">
              <a:lnSpc>
                <a:spcPct val="100000"/>
              </a:lnSpc>
              <a:spcBef>
                <a:spcPts val="930"/>
              </a:spcBef>
            </a:pPr>
            <a:r>
              <a:rPr sz="1350" spc="-260" dirty="0">
                <a:latin typeface="Dotum"/>
                <a:cs typeface="Dotum"/>
              </a:rPr>
              <a:t>실제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15" dirty="0">
                <a:latin typeface="Dotum"/>
                <a:cs typeface="Dotum"/>
              </a:rPr>
              <a:t>넷플릭스</a:t>
            </a:r>
            <a:r>
              <a:rPr sz="1200" spc="-215" dirty="0">
                <a:latin typeface="Liberation Sans"/>
                <a:cs typeface="Liberation Sans"/>
              </a:rPr>
              <a:t>,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에어비앤비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등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유명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스타트업의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클라우드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성공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사례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분석</a:t>
            </a:r>
            <a:endParaRPr sz="1350" dirty="0">
              <a:latin typeface="Dotum"/>
              <a:cs typeface="Dotum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499" y="5657849"/>
            <a:ext cx="76200" cy="7619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1030173"/>
            <a:ext cx="5242560" cy="17214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545"/>
              </a:spcBef>
              <a:tabLst>
                <a:tab pos="2514600" algn="l"/>
              </a:tabLst>
            </a:pPr>
            <a:r>
              <a:rPr spc="-1230" dirty="0"/>
              <a:t>실무</a:t>
            </a:r>
            <a:r>
              <a:rPr spc="-555" dirty="0"/>
              <a:t> </a:t>
            </a:r>
            <a:r>
              <a:rPr spc="-650" dirty="0"/>
              <a:t>팁</a:t>
            </a:r>
            <a:r>
              <a:rPr sz="5400" b="1" spc="-650" dirty="0">
                <a:latin typeface="Liberation Sans"/>
                <a:cs typeface="Liberation Sans"/>
              </a:rPr>
              <a:t>:</a:t>
            </a:r>
            <a:r>
              <a:rPr sz="5400" b="1" dirty="0">
                <a:latin typeface="Liberation Sans"/>
                <a:cs typeface="Liberation Sans"/>
              </a:rPr>
              <a:t>	</a:t>
            </a:r>
            <a:r>
              <a:rPr spc="-1230" dirty="0"/>
              <a:t>계정</a:t>
            </a:r>
            <a:r>
              <a:rPr spc="-565" dirty="0"/>
              <a:t> </a:t>
            </a:r>
            <a:r>
              <a:rPr spc="-1265" dirty="0"/>
              <a:t>분리 </a:t>
            </a:r>
            <a:r>
              <a:rPr spc="-1230" dirty="0"/>
              <a:t>와</a:t>
            </a:r>
            <a:r>
              <a:rPr spc="-555" dirty="0"/>
              <a:t> </a:t>
            </a:r>
            <a:r>
              <a:rPr spc="-1230" dirty="0"/>
              <a:t>운영</a:t>
            </a:r>
            <a:r>
              <a:rPr spc="-555" dirty="0"/>
              <a:t> </a:t>
            </a:r>
            <a:r>
              <a:rPr spc="-1255" dirty="0"/>
              <a:t>정책</a:t>
            </a:r>
            <a:endParaRPr sz="5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800" y="2783681"/>
            <a:ext cx="5535930" cy="384492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50" spc="-250" dirty="0">
                <a:solidFill>
                  <a:srgbClr val="4F37A6"/>
                </a:solidFill>
                <a:latin typeface="Dotum"/>
                <a:cs typeface="Dotum"/>
              </a:rPr>
              <a:t>개인</a:t>
            </a:r>
            <a:r>
              <a:rPr sz="1350" b="1" spc="-250" dirty="0">
                <a:solidFill>
                  <a:srgbClr val="4F37A6"/>
                </a:solidFill>
                <a:latin typeface="Liberation Sans"/>
                <a:cs typeface="Liberation Sans"/>
              </a:rPr>
              <a:t>/</a:t>
            </a:r>
            <a:r>
              <a:rPr sz="1550" spc="-250" dirty="0">
                <a:solidFill>
                  <a:srgbClr val="4F37A6"/>
                </a:solidFill>
                <a:latin typeface="Dotum"/>
                <a:cs typeface="Dotum"/>
              </a:rPr>
              <a:t>업무</a:t>
            </a:r>
            <a:r>
              <a:rPr sz="1350" b="1" spc="-250" dirty="0">
                <a:solidFill>
                  <a:srgbClr val="4F37A6"/>
                </a:solidFill>
                <a:latin typeface="Liberation Sans"/>
                <a:cs typeface="Liberation Sans"/>
              </a:rPr>
              <a:t>/</a:t>
            </a:r>
            <a:r>
              <a:rPr sz="1550" spc="-250" dirty="0">
                <a:solidFill>
                  <a:srgbClr val="4F37A6"/>
                </a:solidFill>
                <a:latin typeface="Dotum"/>
                <a:cs typeface="Dotum"/>
              </a:rPr>
              <a:t>시스템</a:t>
            </a:r>
            <a:r>
              <a:rPr sz="15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계정</a:t>
            </a:r>
            <a:r>
              <a:rPr sz="15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4F37A6"/>
                </a:solidFill>
                <a:latin typeface="Dotum"/>
                <a:cs typeface="Dotum"/>
              </a:rPr>
              <a:t>분할</a:t>
            </a:r>
            <a:endParaRPr sz="1550">
              <a:latin typeface="Dotum"/>
              <a:cs typeface="Dotum"/>
            </a:endParaRPr>
          </a:p>
          <a:p>
            <a:pPr marL="59690" marR="107314">
              <a:lnSpc>
                <a:spcPct val="111100"/>
              </a:lnSpc>
              <a:spcBef>
                <a:spcPts val="560"/>
              </a:spcBef>
            </a:pPr>
            <a:r>
              <a:rPr sz="1350" spc="-260" dirty="0">
                <a:latin typeface="Dotum"/>
                <a:cs typeface="Dotum"/>
              </a:rPr>
              <a:t>스타트업에서도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계정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분리</a:t>
            </a:r>
            <a:r>
              <a:rPr sz="1350" spc="-260" dirty="0">
                <a:latin typeface="Dotum"/>
                <a:cs typeface="Dotum"/>
              </a:rPr>
              <a:t>는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20" dirty="0">
                <a:latin typeface="Dotum"/>
                <a:cs typeface="Dotum"/>
              </a:rPr>
              <a:t>필수입니다</a:t>
            </a:r>
            <a:r>
              <a:rPr sz="1200" spc="-220" dirty="0">
                <a:latin typeface="Liberation Sans"/>
                <a:cs typeface="Liberation Sans"/>
              </a:rPr>
              <a:t>.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개발자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개인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180" dirty="0">
                <a:latin typeface="Dotum"/>
                <a:cs typeface="Dotum"/>
              </a:rPr>
              <a:t>계정</a:t>
            </a:r>
            <a:r>
              <a:rPr sz="1200" spc="-180" dirty="0">
                <a:latin typeface="Liberation Sans"/>
                <a:cs typeface="Liberation Sans"/>
              </a:rPr>
              <a:t>,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공용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업무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180" dirty="0">
                <a:latin typeface="Dotum"/>
                <a:cs typeface="Dotum"/>
              </a:rPr>
              <a:t>계정</a:t>
            </a:r>
            <a:r>
              <a:rPr sz="1200" spc="-180" dirty="0">
                <a:latin typeface="Liberation Sans"/>
                <a:cs typeface="Liberation Sans"/>
              </a:rPr>
              <a:t>,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시스템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310" dirty="0">
                <a:latin typeface="Dotum"/>
                <a:cs typeface="Dotum"/>
              </a:rPr>
              <a:t>자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동화용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계정을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분리하여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책임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소재를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명확히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하고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보안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위험을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29" dirty="0">
                <a:latin typeface="Dotum"/>
                <a:cs typeface="Dotum"/>
              </a:rPr>
              <a:t>최소화하세요</a:t>
            </a:r>
            <a:r>
              <a:rPr sz="1200" spc="-229" dirty="0">
                <a:latin typeface="Liberation Sans"/>
                <a:cs typeface="Liberation Sans"/>
              </a:rPr>
              <a:t>.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AWS Organizations</a:t>
            </a:r>
            <a:r>
              <a:rPr sz="1350" spc="-25" dirty="0">
                <a:latin typeface="Dotum"/>
                <a:cs typeface="Dotum"/>
              </a:rPr>
              <a:t>와</a:t>
            </a:r>
            <a:r>
              <a:rPr sz="1350" spc="-95" dirty="0"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GCP </a:t>
            </a:r>
            <a:r>
              <a:rPr sz="1350" spc="-260" dirty="0">
                <a:latin typeface="Dotum"/>
                <a:cs typeface="Dotum"/>
              </a:rPr>
              <a:t>프로젝트</a:t>
            </a:r>
            <a:r>
              <a:rPr sz="1350" spc="-9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구조를</a:t>
            </a:r>
            <a:r>
              <a:rPr sz="1350" spc="-9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활용하면</a:t>
            </a:r>
            <a:r>
              <a:rPr sz="1350" spc="-95" dirty="0">
                <a:latin typeface="Dotum"/>
                <a:cs typeface="Dotum"/>
              </a:rPr>
              <a:t> </a:t>
            </a:r>
            <a:r>
              <a:rPr sz="1350" spc="-60" dirty="0">
                <a:latin typeface="Dotum"/>
                <a:cs typeface="Dotum"/>
              </a:rPr>
              <a:t>효과적입니다</a:t>
            </a:r>
            <a:r>
              <a:rPr sz="1200" spc="-6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최소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권한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원칙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4F37A6"/>
                </a:solidFill>
                <a:latin typeface="Dotum"/>
                <a:cs typeface="Dotum"/>
              </a:rPr>
              <a:t>적용</a:t>
            </a:r>
            <a:endParaRPr sz="1550">
              <a:latin typeface="Dotum"/>
              <a:cs typeface="Dotum"/>
            </a:endParaRPr>
          </a:p>
          <a:p>
            <a:pPr marL="59690" marR="94615" algn="just">
              <a:lnSpc>
                <a:spcPct val="111100"/>
              </a:lnSpc>
              <a:spcBef>
                <a:spcPts val="560"/>
              </a:spcBef>
            </a:pPr>
            <a:r>
              <a:rPr sz="1350" spc="-530" dirty="0">
                <a:latin typeface="Dotum"/>
                <a:cs typeface="Dotum"/>
              </a:rPr>
              <a:t>모든</a:t>
            </a:r>
            <a:r>
              <a:rPr sz="1350" spc="415" dirty="0">
                <a:latin typeface="Dotum"/>
                <a:cs typeface="Dotum"/>
              </a:rPr>
              <a:t> </a:t>
            </a:r>
            <a:r>
              <a:rPr sz="1350" spc="-390" dirty="0">
                <a:latin typeface="Dotum"/>
                <a:cs typeface="Dotum"/>
              </a:rPr>
              <a:t>계정에</a:t>
            </a:r>
            <a:r>
              <a:rPr sz="1350" spc="280" dirty="0"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4F37A6"/>
                </a:solidFill>
                <a:latin typeface="Dotum"/>
                <a:cs typeface="Dotum"/>
              </a:rPr>
              <a:t>필요한</a:t>
            </a:r>
            <a:r>
              <a:rPr sz="1350" spc="27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4F37A6"/>
                </a:solidFill>
                <a:latin typeface="Dotum"/>
                <a:cs typeface="Dotum"/>
              </a:rPr>
              <a:t>최소한의</a:t>
            </a:r>
            <a:r>
              <a:rPr sz="1350" spc="23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4F37A6"/>
                </a:solidFill>
                <a:latin typeface="Dotum"/>
                <a:cs typeface="Dotum"/>
              </a:rPr>
              <a:t>권한만</a:t>
            </a:r>
            <a:r>
              <a:rPr sz="1350" spc="27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50" dirty="0">
                <a:solidFill>
                  <a:srgbClr val="4F37A6"/>
                </a:solidFill>
                <a:latin typeface="Dotum"/>
                <a:cs typeface="Dotum"/>
              </a:rPr>
              <a:t>부여</a:t>
            </a:r>
            <a:r>
              <a:rPr sz="1350" spc="-250" dirty="0">
                <a:latin typeface="Dotum"/>
                <a:cs typeface="Dotum"/>
              </a:rPr>
              <a:t>하세요</a:t>
            </a:r>
            <a:r>
              <a:rPr sz="1200" spc="-250" dirty="0">
                <a:latin typeface="Liberation Sans"/>
                <a:cs typeface="Liberation Sans"/>
              </a:rPr>
              <a:t>.</a:t>
            </a:r>
            <a:r>
              <a:rPr sz="1200" spc="16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AWS</a:t>
            </a:r>
            <a:r>
              <a:rPr sz="1200" spc="-8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IAM</a:t>
            </a:r>
            <a:r>
              <a:rPr sz="1200" spc="-85" dirty="0">
                <a:latin typeface="Liberation Sans"/>
                <a:cs typeface="Liberation Sans"/>
              </a:rPr>
              <a:t> </a:t>
            </a:r>
            <a:r>
              <a:rPr sz="1350" spc="-390" dirty="0">
                <a:latin typeface="Dotum"/>
                <a:cs typeface="Dotum"/>
              </a:rPr>
              <a:t>정책과</a:t>
            </a:r>
            <a:r>
              <a:rPr sz="1350" spc="280" dirty="0"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GCP</a:t>
            </a:r>
            <a:r>
              <a:rPr sz="1200" spc="-8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IAM</a:t>
            </a:r>
            <a:r>
              <a:rPr sz="1200" spc="190" dirty="0">
                <a:latin typeface="Liberation Sans"/>
                <a:cs typeface="Liberation Sans"/>
              </a:rPr>
              <a:t> </a:t>
            </a:r>
            <a:r>
              <a:rPr sz="1350" spc="-285" dirty="0">
                <a:latin typeface="Dotum"/>
                <a:cs typeface="Dotum"/>
              </a:rPr>
              <a:t>역할을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330" dirty="0">
                <a:latin typeface="Dotum"/>
                <a:cs typeface="Dotum"/>
              </a:rPr>
              <a:t>세분화하여</a:t>
            </a:r>
            <a:r>
              <a:rPr sz="1350" spc="215" dirty="0">
                <a:latin typeface="Dotum"/>
                <a:cs typeface="Dotum"/>
              </a:rPr>
              <a:t> </a:t>
            </a:r>
            <a:r>
              <a:rPr sz="1350" spc="-245" dirty="0">
                <a:latin typeface="Dotum"/>
                <a:cs typeface="Dotum"/>
              </a:rPr>
              <a:t>설정하고</a:t>
            </a:r>
            <a:r>
              <a:rPr sz="1200" spc="-245" dirty="0">
                <a:latin typeface="Liberation Sans"/>
                <a:cs typeface="Liberation Sans"/>
              </a:rPr>
              <a:t>,</a:t>
            </a:r>
            <a:r>
              <a:rPr sz="1200" spc="160" dirty="0">
                <a:latin typeface="Liberation Sans"/>
                <a:cs typeface="Liberation Sans"/>
              </a:rPr>
              <a:t> </a:t>
            </a:r>
            <a:r>
              <a:rPr sz="1350" spc="-330" dirty="0">
                <a:latin typeface="Dotum"/>
                <a:cs typeface="Dotum"/>
              </a:rPr>
              <a:t>정기적으로</a:t>
            </a:r>
            <a:r>
              <a:rPr sz="1350" spc="220" dirty="0">
                <a:latin typeface="Dotum"/>
                <a:cs typeface="Dotum"/>
              </a:rPr>
              <a:t> </a:t>
            </a:r>
            <a:r>
              <a:rPr sz="1350" spc="-390" dirty="0">
                <a:latin typeface="Dotum"/>
                <a:cs typeface="Dotum"/>
              </a:rPr>
              <a:t>미사용</a:t>
            </a:r>
            <a:r>
              <a:rPr sz="1350" spc="275" dirty="0">
                <a:latin typeface="Dotum"/>
                <a:cs typeface="Dotum"/>
              </a:rPr>
              <a:t> </a:t>
            </a:r>
            <a:r>
              <a:rPr sz="1350" spc="-390" dirty="0">
                <a:latin typeface="Dotum"/>
                <a:cs typeface="Dotum"/>
              </a:rPr>
              <a:t>권한을</a:t>
            </a:r>
            <a:r>
              <a:rPr sz="1350" spc="280" dirty="0">
                <a:latin typeface="Dotum"/>
                <a:cs typeface="Dotum"/>
              </a:rPr>
              <a:t> </a:t>
            </a:r>
            <a:r>
              <a:rPr sz="1350" spc="-250" dirty="0">
                <a:latin typeface="Dotum"/>
                <a:cs typeface="Dotum"/>
              </a:rPr>
              <a:t>제거합니다</a:t>
            </a:r>
            <a:r>
              <a:rPr sz="1200" spc="-250" dirty="0">
                <a:latin typeface="Liberation Sans"/>
                <a:cs typeface="Liberation Sans"/>
              </a:rPr>
              <a:t>.</a:t>
            </a:r>
            <a:r>
              <a:rPr sz="1200" spc="254" dirty="0">
                <a:latin typeface="Liberation Sans"/>
                <a:cs typeface="Liberation Sans"/>
              </a:rPr>
              <a:t> </a:t>
            </a:r>
            <a:r>
              <a:rPr sz="1350" spc="-229" dirty="0">
                <a:latin typeface="Dotum"/>
                <a:cs typeface="Dotum"/>
              </a:rPr>
              <a:t>개발</a:t>
            </a:r>
            <a:r>
              <a:rPr sz="1200" spc="-229" dirty="0">
                <a:latin typeface="Liberation Sans"/>
                <a:cs typeface="Liberation Sans"/>
              </a:rPr>
              <a:t>/</a:t>
            </a:r>
            <a:r>
              <a:rPr sz="1350" spc="-229" dirty="0">
                <a:latin typeface="Dotum"/>
                <a:cs typeface="Dotum"/>
              </a:rPr>
              <a:t>테스트</a:t>
            </a:r>
            <a:r>
              <a:rPr sz="1200" spc="-229" dirty="0">
                <a:latin typeface="Liberation Sans"/>
                <a:cs typeface="Liberation Sans"/>
              </a:rPr>
              <a:t>/</a:t>
            </a:r>
            <a:r>
              <a:rPr sz="1350" spc="-229" dirty="0">
                <a:latin typeface="Dotum"/>
                <a:cs typeface="Dotum"/>
              </a:rPr>
              <a:t>운영</a:t>
            </a:r>
            <a:r>
              <a:rPr sz="1350" spc="195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환경별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권한을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분리하면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실수로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인한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장애를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방지할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수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10" dirty="0">
                <a:latin typeface="Dotum"/>
                <a:cs typeface="Dotum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감사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로그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병행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4F37A6"/>
                </a:solidFill>
                <a:latin typeface="Dotum"/>
                <a:cs typeface="Dotum"/>
              </a:rPr>
              <a:t>설정</a:t>
            </a:r>
            <a:endParaRPr sz="1550">
              <a:latin typeface="Dotum"/>
              <a:cs typeface="Dotum"/>
            </a:endParaRPr>
          </a:p>
          <a:p>
            <a:pPr marL="59690" marR="5080">
              <a:lnSpc>
                <a:spcPct val="111100"/>
              </a:lnSpc>
              <a:spcBef>
                <a:spcPts val="560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모든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클라우드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활동을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기록하고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35" dirty="0">
                <a:solidFill>
                  <a:srgbClr val="4F37A6"/>
                </a:solidFill>
                <a:latin typeface="Dotum"/>
                <a:cs typeface="Dotum"/>
              </a:rPr>
              <a:t>모니터링</a:t>
            </a:r>
            <a:r>
              <a:rPr sz="1350" spc="-235" dirty="0">
                <a:latin typeface="Dotum"/>
                <a:cs typeface="Dotum"/>
              </a:rPr>
              <a:t>하세요</a:t>
            </a:r>
            <a:r>
              <a:rPr sz="1200" spc="-235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AWS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200" spc="-35" dirty="0">
                <a:latin typeface="Liberation Sans"/>
                <a:cs typeface="Liberation Sans"/>
              </a:rPr>
              <a:t>CloudTrail</a:t>
            </a:r>
            <a:r>
              <a:rPr sz="1350" spc="-35" dirty="0">
                <a:latin typeface="Dotum"/>
                <a:cs typeface="Dotum"/>
              </a:rPr>
              <a:t>과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GCP</a:t>
            </a:r>
            <a:r>
              <a:rPr sz="1200" spc="-1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Cloud</a:t>
            </a:r>
            <a:r>
              <a:rPr sz="1200" spc="-55" dirty="0">
                <a:latin typeface="Liberation Sans"/>
                <a:cs typeface="Liberation Sans"/>
              </a:rPr>
              <a:t> </a:t>
            </a:r>
            <a:r>
              <a:rPr sz="1200" spc="-10" dirty="0">
                <a:latin typeface="Liberation Sans"/>
                <a:cs typeface="Liberation Sans"/>
              </a:rPr>
              <a:t>Audit </a:t>
            </a:r>
            <a:r>
              <a:rPr sz="1200" spc="-60" dirty="0">
                <a:latin typeface="Liberation Sans"/>
                <a:cs typeface="Liberation Sans"/>
              </a:rPr>
              <a:t>Logs</a:t>
            </a:r>
            <a:r>
              <a:rPr sz="1350" spc="-60" dirty="0">
                <a:latin typeface="Dotum"/>
                <a:cs typeface="Dotum"/>
              </a:rPr>
              <a:t>를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20" dirty="0">
                <a:latin typeface="Dotum"/>
                <a:cs typeface="Dotum"/>
              </a:rPr>
              <a:t>활성화하고</a:t>
            </a:r>
            <a:r>
              <a:rPr sz="1200" spc="-220" dirty="0">
                <a:latin typeface="Liberation Sans"/>
                <a:cs typeface="Liberation Sans"/>
              </a:rPr>
              <a:t>,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중요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활동에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대한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알림을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20" dirty="0">
                <a:latin typeface="Dotum"/>
                <a:cs typeface="Dotum"/>
              </a:rPr>
              <a:t>설정합니다</a:t>
            </a:r>
            <a:r>
              <a:rPr sz="1200" spc="-220" dirty="0">
                <a:latin typeface="Liberation Sans"/>
                <a:cs typeface="Liberation Sans"/>
              </a:rPr>
              <a:t>.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로그는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최소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200" spc="-95" dirty="0">
                <a:latin typeface="Liberation Sans"/>
                <a:cs typeface="Liberation Sans"/>
              </a:rPr>
              <a:t>90</a:t>
            </a:r>
            <a:r>
              <a:rPr sz="1350" spc="-95" dirty="0">
                <a:latin typeface="Dotum"/>
                <a:cs typeface="Dotum"/>
              </a:rPr>
              <a:t>일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이상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보관</a:t>
            </a:r>
            <a:r>
              <a:rPr sz="1350" spc="-180" dirty="0">
                <a:latin typeface="Dotum"/>
                <a:cs typeface="Dotum"/>
              </a:rPr>
              <a:t> 하고</a:t>
            </a:r>
            <a:r>
              <a:rPr sz="1200" spc="-180" dirty="0">
                <a:latin typeface="Liberation Sans"/>
                <a:cs typeface="Liberation Sans"/>
              </a:rPr>
              <a:t>,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보안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이벤트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분석을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위한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대시보드를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구축하면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위협에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신속하게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대응할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수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있습니</a:t>
            </a:r>
            <a:r>
              <a:rPr sz="1350" spc="-25" dirty="0">
                <a:latin typeface="Dotum"/>
                <a:cs typeface="Dotum"/>
              </a:rPr>
              <a:t> 다</a:t>
            </a:r>
            <a:r>
              <a:rPr sz="1200" spc="-25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0785" y="2313235"/>
            <a:ext cx="3389560" cy="310306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8549" y="456406"/>
            <a:ext cx="5822950" cy="1701107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 marR="5080">
              <a:lnSpc>
                <a:spcPts val="5920"/>
              </a:lnSpc>
              <a:spcBef>
                <a:spcPts val="1465"/>
              </a:spcBef>
            </a:pPr>
            <a:r>
              <a:rPr sz="6100" b="1" spc="-1160" dirty="0">
                <a:latin typeface="Malgun Gothic"/>
                <a:cs typeface="Malgun Gothic"/>
              </a:rPr>
              <a:t>문제</a:t>
            </a:r>
            <a:r>
              <a:rPr sz="6100" b="1" spc="-635" dirty="0">
                <a:latin typeface="Malgun Gothic"/>
                <a:cs typeface="Malgun Gothic"/>
              </a:rPr>
              <a:t> </a:t>
            </a:r>
            <a:r>
              <a:rPr sz="6100" b="1" spc="-869" dirty="0">
                <a:latin typeface="Malgun Gothic"/>
                <a:cs typeface="Malgun Gothic"/>
              </a:rPr>
              <a:t>해결</a:t>
            </a:r>
            <a:r>
              <a:rPr sz="6100" b="1" spc="-869" dirty="0">
                <a:latin typeface="Arial"/>
                <a:cs typeface="Arial"/>
              </a:rPr>
              <a:t>:</a:t>
            </a:r>
            <a:r>
              <a:rPr sz="6100" b="1" spc="-180" dirty="0">
                <a:latin typeface="Arial"/>
                <a:cs typeface="Arial"/>
              </a:rPr>
              <a:t> </a:t>
            </a:r>
            <a:r>
              <a:rPr sz="6100" b="1" spc="-1160" dirty="0">
                <a:latin typeface="Malgun Gothic"/>
                <a:cs typeface="Malgun Gothic"/>
              </a:rPr>
              <a:t>계정</a:t>
            </a:r>
            <a:r>
              <a:rPr sz="6100" b="1" spc="-630" dirty="0">
                <a:latin typeface="Malgun Gothic"/>
                <a:cs typeface="Malgun Gothic"/>
              </a:rPr>
              <a:t> </a:t>
            </a:r>
            <a:r>
              <a:rPr sz="6100" b="1" spc="-1265" dirty="0">
                <a:latin typeface="Malgun Gothic"/>
                <a:cs typeface="Malgun Gothic"/>
              </a:rPr>
              <a:t>인 </a:t>
            </a:r>
            <a:r>
              <a:rPr sz="6100" b="1" spc="-1160" dirty="0">
                <a:latin typeface="Malgun Gothic"/>
                <a:cs typeface="Malgun Gothic"/>
              </a:rPr>
              <a:t>증</a:t>
            </a:r>
            <a:r>
              <a:rPr sz="6100" b="1" spc="-635" dirty="0">
                <a:latin typeface="Malgun Gothic"/>
                <a:cs typeface="Malgun Gothic"/>
              </a:rPr>
              <a:t> </a:t>
            </a:r>
            <a:r>
              <a:rPr sz="6100" b="1" spc="-1160" dirty="0">
                <a:latin typeface="Malgun Gothic"/>
                <a:cs typeface="Malgun Gothic"/>
              </a:rPr>
              <a:t>오류와</a:t>
            </a:r>
            <a:r>
              <a:rPr sz="6100" b="1" spc="-635" dirty="0">
                <a:latin typeface="Malgun Gothic"/>
                <a:cs typeface="Malgun Gothic"/>
              </a:rPr>
              <a:t> </a:t>
            </a:r>
            <a:r>
              <a:rPr sz="6100" b="1" spc="-1185" dirty="0">
                <a:latin typeface="Malgun Gothic"/>
                <a:cs typeface="Malgun Gothic"/>
              </a:rPr>
              <a:t>리커버 </a:t>
            </a:r>
            <a:r>
              <a:rPr sz="6100" b="1" spc="-1210" dirty="0">
                <a:latin typeface="Malgun Gothic"/>
                <a:cs typeface="Malgun Gothic"/>
              </a:rPr>
              <a:t>리</a:t>
            </a:r>
            <a:endParaRPr sz="61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8549" y="2453382"/>
            <a:ext cx="5390515" cy="7588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3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액세스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문제는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스타트업에게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심각한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비즈니스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중단을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초래할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있습니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45" dirty="0">
                <a:solidFill>
                  <a:srgbClr val="333333"/>
                </a:solidFill>
                <a:latin typeface="Dotum"/>
                <a:cs typeface="Dotum"/>
              </a:rPr>
              <a:t>다</a:t>
            </a:r>
            <a:r>
              <a:rPr sz="1300" spc="-14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30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계정이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15" dirty="0">
                <a:solidFill>
                  <a:srgbClr val="4F37A6"/>
                </a:solidFill>
                <a:latin typeface="Malgun Gothic"/>
                <a:cs typeface="Malgun Gothic"/>
              </a:rPr>
              <a:t>잠기거나</a:t>
            </a:r>
            <a:r>
              <a:rPr sz="1300" spc="-215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30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결제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이슈가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20" dirty="0">
                <a:solidFill>
                  <a:srgbClr val="4F37A6"/>
                </a:solidFill>
                <a:latin typeface="Malgun Gothic"/>
                <a:cs typeface="Malgun Gothic"/>
              </a:rPr>
              <a:t>발생하거나</a:t>
            </a:r>
            <a:r>
              <a:rPr sz="1300" spc="-22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30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보안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인증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정보를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분실했을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때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체계적인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해결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방법을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알아두는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것이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중요합니다</a:t>
            </a:r>
            <a:r>
              <a:rPr sz="1300" spc="-22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8549" y="3529707"/>
            <a:ext cx="5450205" cy="7588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35"/>
              </a:spcBef>
            </a:pPr>
            <a:r>
              <a:rPr sz="1300" spc="-130" dirty="0">
                <a:solidFill>
                  <a:srgbClr val="333333"/>
                </a:solidFill>
                <a:latin typeface="Noto Sans JP"/>
                <a:cs typeface="Noto Sans JP"/>
              </a:rPr>
              <a:t>AWS</a:t>
            </a:r>
            <a:r>
              <a:rPr sz="1350" spc="-130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Noto Sans JP"/>
                <a:cs typeface="Noto Sans JP"/>
              </a:rPr>
              <a:t>GCP</a:t>
            </a:r>
            <a:r>
              <a:rPr sz="130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모두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85" dirty="0">
                <a:solidFill>
                  <a:srgbClr val="4F37A6"/>
                </a:solidFill>
                <a:latin typeface="Noto Sans JP"/>
                <a:cs typeface="Noto Sans JP"/>
              </a:rPr>
              <a:t>24/7</a:t>
            </a:r>
            <a:r>
              <a:rPr sz="1350" b="1" spc="3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복구</a:t>
            </a:r>
            <a:r>
              <a:rPr sz="1350" b="1" spc="-13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지원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시스템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갖추고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있지만</a:t>
            </a:r>
            <a:r>
              <a:rPr sz="1300" spc="-21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30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대응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시간을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줄이기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위해서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적절한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문의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채널과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필요한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정보를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사전에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준비해야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합니다</a:t>
            </a:r>
            <a:r>
              <a:rPr sz="1300" spc="-21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30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특히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135" dirty="0">
                <a:solidFill>
                  <a:srgbClr val="4F37A6"/>
                </a:solidFill>
                <a:latin typeface="Noto Sans JP"/>
                <a:cs typeface="Noto Sans JP"/>
              </a:rPr>
              <a:t>MFA</a:t>
            </a:r>
            <a:r>
              <a:rPr sz="1350" b="1" spc="3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관련</a:t>
            </a:r>
            <a:r>
              <a:rPr sz="1350" b="1" spc="-12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85" dirty="0">
                <a:solidFill>
                  <a:srgbClr val="4F37A6"/>
                </a:solidFill>
                <a:latin typeface="Malgun Gothic"/>
                <a:cs typeface="Malgun Gothic"/>
              </a:rPr>
              <a:t>이슈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별도의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검증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절차가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필요하므로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백업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코드를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안전하게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보관하는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습관이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중요합니다</a:t>
            </a:r>
            <a:r>
              <a:rPr sz="1300" spc="-1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8549" y="4615557"/>
            <a:ext cx="5304790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결제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이슈로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정지는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선결제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크레딧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백업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결제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수단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등록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으로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예방할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 있으며</a:t>
            </a:r>
            <a:r>
              <a:rPr sz="1300" spc="-21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30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중요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운영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중인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경우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비즈니스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지원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계획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업그레이드도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고려해볼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endParaRPr sz="1350">
              <a:latin typeface="Dotum"/>
              <a:cs typeface="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8549" y="5132802"/>
            <a:ext cx="6292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300" spc="-20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8549" y="5845016"/>
            <a:ext cx="5395595" cy="4025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60"/>
              </a:spcBef>
            </a:pPr>
            <a:r>
              <a:rPr sz="1200" i="1" spc="-200" dirty="0">
                <a:solidFill>
                  <a:srgbClr val="545454"/>
                </a:solidFill>
                <a:latin typeface="Calibri"/>
                <a:cs typeface="Calibri"/>
              </a:rPr>
              <a:t>"</a:t>
            </a:r>
            <a:r>
              <a:rPr sz="1200" spc="-200" dirty="0">
                <a:solidFill>
                  <a:srgbClr val="545454"/>
                </a:solidFill>
                <a:latin typeface="Dotum"/>
                <a:cs typeface="Dotum"/>
              </a:rPr>
              <a:t>클라우드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계정은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디지털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비즈니스의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10" dirty="0">
                <a:solidFill>
                  <a:srgbClr val="545454"/>
                </a:solidFill>
                <a:latin typeface="Dotum"/>
                <a:cs typeface="Dotum"/>
              </a:rPr>
              <a:t>열쇠입니다</a:t>
            </a:r>
            <a:r>
              <a:rPr sz="1200" i="1" spc="-210" dirty="0">
                <a:solidFill>
                  <a:srgbClr val="545454"/>
                </a:solidFill>
                <a:latin typeface="Calibri"/>
                <a:cs typeface="Calibri"/>
              </a:rPr>
              <a:t>.</a:t>
            </a:r>
            <a:r>
              <a:rPr sz="1200" i="1" spc="3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항상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i="1" spc="-145" dirty="0">
                <a:solidFill>
                  <a:srgbClr val="545454"/>
                </a:solidFill>
                <a:latin typeface="Calibri"/>
                <a:cs typeface="Calibri"/>
              </a:rPr>
              <a:t>2</a:t>
            </a:r>
            <a:r>
              <a:rPr sz="1200" spc="-145" dirty="0">
                <a:solidFill>
                  <a:srgbClr val="545454"/>
                </a:solidFill>
                <a:latin typeface="Dotum"/>
                <a:cs typeface="Dotum"/>
              </a:rPr>
              <a:t>개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이상의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관리자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계정을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안전하게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160" dirty="0">
                <a:solidFill>
                  <a:srgbClr val="545454"/>
                </a:solidFill>
                <a:latin typeface="Dotum"/>
                <a:cs typeface="Dotum"/>
              </a:rPr>
              <a:t>유지하 </a:t>
            </a:r>
            <a:r>
              <a:rPr sz="1200" spc="-20" dirty="0">
                <a:solidFill>
                  <a:srgbClr val="545454"/>
                </a:solidFill>
                <a:latin typeface="Dotum"/>
                <a:cs typeface="Dotum"/>
              </a:rPr>
              <a:t>세요</a:t>
            </a:r>
            <a:r>
              <a:rPr sz="1200" i="1" spc="-20" dirty="0">
                <a:solidFill>
                  <a:srgbClr val="545454"/>
                </a:solidFill>
                <a:latin typeface="Calibri"/>
                <a:cs typeface="Calibri"/>
              </a:rPr>
              <a:t>."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9124" y="243608"/>
            <a:ext cx="4953000" cy="1776514"/>
            <a:chOff x="619124" y="380999"/>
            <a:chExt cx="4953000" cy="2162175"/>
          </a:xfrm>
        </p:grpSpPr>
        <p:sp>
          <p:nvSpPr>
            <p:cNvPr id="9" name="object 9"/>
            <p:cNvSpPr/>
            <p:nvPr/>
          </p:nvSpPr>
          <p:spPr>
            <a:xfrm>
              <a:off x="642937" y="380999"/>
              <a:ext cx="4929505" cy="2162175"/>
            </a:xfrm>
            <a:custGeom>
              <a:avLst/>
              <a:gdLst/>
              <a:ahLst/>
              <a:cxnLst/>
              <a:rect l="l" t="t" r="r" b="b"/>
              <a:pathLst>
                <a:path w="4929505" h="2162175">
                  <a:moveTo>
                    <a:pt x="4857990" y="2162174"/>
                  </a:moveTo>
                  <a:lnTo>
                    <a:pt x="0" y="2162174"/>
                  </a:lnTo>
                  <a:lnTo>
                    <a:pt x="0" y="0"/>
                  </a:lnTo>
                  <a:lnTo>
                    <a:pt x="4857990" y="0"/>
                  </a:lnTo>
                  <a:lnTo>
                    <a:pt x="4862945" y="488"/>
                  </a:lnTo>
                  <a:lnTo>
                    <a:pt x="4899480" y="15621"/>
                  </a:lnTo>
                  <a:lnTo>
                    <a:pt x="4925300" y="51661"/>
                  </a:lnTo>
                  <a:lnTo>
                    <a:pt x="4929186" y="71196"/>
                  </a:lnTo>
                  <a:lnTo>
                    <a:pt x="4929186" y="2090978"/>
                  </a:lnTo>
                  <a:lnTo>
                    <a:pt x="4913564" y="2132469"/>
                  </a:lnTo>
                  <a:lnTo>
                    <a:pt x="4877524" y="2158288"/>
                  </a:lnTo>
                  <a:lnTo>
                    <a:pt x="4857990" y="2162174"/>
                  </a:lnTo>
                  <a:close/>
                </a:path>
              </a:pathLst>
            </a:custGeom>
            <a:solidFill>
              <a:srgbClr val="F7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9112" y="381011"/>
              <a:ext cx="495300" cy="2162175"/>
            </a:xfrm>
            <a:custGeom>
              <a:avLst/>
              <a:gdLst/>
              <a:ahLst/>
              <a:cxnLst/>
              <a:rect l="l" t="t" r="r" b="b"/>
              <a:pathLst>
                <a:path w="495300" h="2162175">
                  <a:moveTo>
                    <a:pt x="47625" y="0"/>
                  </a:moveTo>
                  <a:lnTo>
                    <a:pt x="0" y="0"/>
                  </a:lnTo>
                  <a:lnTo>
                    <a:pt x="0" y="2162175"/>
                  </a:lnTo>
                  <a:lnTo>
                    <a:pt x="47625" y="2162175"/>
                  </a:lnTo>
                  <a:lnTo>
                    <a:pt x="47625" y="0"/>
                  </a:lnTo>
                  <a:close/>
                </a:path>
                <a:path w="495300" h="2162175">
                  <a:moveTo>
                    <a:pt x="495300" y="295275"/>
                  </a:moveTo>
                  <a:lnTo>
                    <a:pt x="488746" y="251028"/>
                  </a:lnTo>
                  <a:lnTo>
                    <a:pt x="469620" y="210604"/>
                  </a:lnTo>
                  <a:lnTo>
                    <a:pt x="439585" y="177457"/>
                  </a:lnTo>
                  <a:lnTo>
                    <a:pt x="401231" y="154470"/>
                  </a:lnTo>
                  <a:lnTo>
                    <a:pt x="357847" y="143598"/>
                  </a:lnTo>
                  <a:lnTo>
                    <a:pt x="342900" y="142875"/>
                  </a:lnTo>
                  <a:lnTo>
                    <a:pt x="335419" y="143052"/>
                  </a:lnTo>
                  <a:lnTo>
                    <a:pt x="291566" y="151777"/>
                  </a:lnTo>
                  <a:lnTo>
                    <a:pt x="252107" y="172859"/>
                  </a:lnTo>
                  <a:lnTo>
                    <a:pt x="220497" y="204482"/>
                  </a:lnTo>
                  <a:lnTo>
                    <a:pt x="199415" y="243928"/>
                  </a:lnTo>
                  <a:lnTo>
                    <a:pt x="190690" y="287782"/>
                  </a:lnTo>
                  <a:lnTo>
                    <a:pt x="190500" y="295275"/>
                  </a:lnTo>
                  <a:lnTo>
                    <a:pt x="190690" y="302755"/>
                  </a:lnTo>
                  <a:lnTo>
                    <a:pt x="199415" y="346608"/>
                  </a:lnTo>
                  <a:lnTo>
                    <a:pt x="220497" y="386067"/>
                  </a:lnTo>
                  <a:lnTo>
                    <a:pt x="252107" y="417677"/>
                  </a:lnTo>
                  <a:lnTo>
                    <a:pt x="291566" y="438759"/>
                  </a:lnTo>
                  <a:lnTo>
                    <a:pt x="335419" y="447484"/>
                  </a:lnTo>
                  <a:lnTo>
                    <a:pt x="342900" y="447675"/>
                  </a:lnTo>
                  <a:lnTo>
                    <a:pt x="350393" y="447484"/>
                  </a:lnTo>
                  <a:lnTo>
                    <a:pt x="394246" y="438759"/>
                  </a:lnTo>
                  <a:lnTo>
                    <a:pt x="433692" y="417677"/>
                  </a:lnTo>
                  <a:lnTo>
                    <a:pt x="465315" y="386067"/>
                  </a:lnTo>
                  <a:lnTo>
                    <a:pt x="486397" y="346608"/>
                  </a:lnTo>
                  <a:lnTo>
                    <a:pt x="495122" y="302755"/>
                  </a:lnTo>
                  <a:lnTo>
                    <a:pt x="495300" y="295275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289" y="609599"/>
              <a:ext cx="153471" cy="13334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44599" y="379208"/>
            <a:ext cx="909955" cy="21234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spc="-30" dirty="0">
                <a:solidFill>
                  <a:srgbClr val="4F37A6"/>
                </a:solidFill>
                <a:latin typeface="Noto Sans JP"/>
                <a:cs typeface="Noto Sans JP"/>
              </a:rPr>
              <a:t>1.</a:t>
            </a:r>
            <a:r>
              <a:rPr sz="1500" b="1" spc="-5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500" b="1" spc="-270" dirty="0">
                <a:solidFill>
                  <a:srgbClr val="4F37A6"/>
                </a:solidFill>
                <a:latin typeface="Malgun Gothic"/>
                <a:cs typeface="Malgun Gothic"/>
              </a:rPr>
              <a:t>문제</a:t>
            </a:r>
            <a:r>
              <a:rPr sz="1500" b="1" spc="-15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4F37A6"/>
                </a:solidFill>
                <a:latin typeface="Malgun Gothic"/>
                <a:cs typeface="Malgun Gothic"/>
              </a:rPr>
              <a:t>식별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57299" y="1890030"/>
            <a:ext cx="885825" cy="203477"/>
            <a:chOff x="1257299" y="2105025"/>
            <a:chExt cx="885825" cy="247650"/>
          </a:xfrm>
        </p:grpSpPr>
        <p:sp>
          <p:nvSpPr>
            <p:cNvPr id="14" name="object 14"/>
            <p:cNvSpPr/>
            <p:nvPr/>
          </p:nvSpPr>
          <p:spPr>
            <a:xfrm>
              <a:off x="1257299" y="2105025"/>
              <a:ext cx="409575" cy="247650"/>
            </a:xfrm>
            <a:custGeom>
              <a:avLst/>
              <a:gdLst/>
              <a:ahLst/>
              <a:cxnLst/>
              <a:rect l="l" t="t" r="r" b="b"/>
              <a:pathLst>
                <a:path w="409575" h="247650">
                  <a:moveTo>
                    <a:pt x="371474" y="247649"/>
                  </a:moveTo>
                  <a:lnTo>
                    <a:pt x="38099" y="247649"/>
                  </a:lnTo>
                  <a:lnTo>
                    <a:pt x="30498" y="246952"/>
                  </a:lnTo>
                  <a:lnTo>
                    <a:pt x="697" y="217151"/>
                  </a:lnTo>
                  <a:lnTo>
                    <a:pt x="0" y="20954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71474" y="0"/>
                  </a:lnTo>
                  <a:lnTo>
                    <a:pt x="406784" y="23473"/>
                  </a:lnTo>
                  <a:lnTo>
                    <a:pt x="409574" y="38099"/>
                  </a:lnTo>
                  <a:lnTo>
                    <a:pt x="409574" y="209549"/>
                  </a:lnTo>
                  <a:lnTo>
                    <a:pt x="386100" y="244860"/>
                  </a:lnTo>
                  <a:lnTo>
                    <a:pt x="371474" y="247649"/>
                  </a:lnTo>
                  <a:close/>
                </a:path>
              </a:pathLst>
            </a:custGeom>
            <a:solidFill>
              <a:srgbClr val="FF99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7299" y="2105025"/>
              <a:ext cx="409575" cy="247650"/>
            </a:xfrm>
            <a:custGeom>
              <a:avLst/>
              <a:gdLst/>
              <a:ahLst/>
              <a:cxnLst/>
              <a:rect l="l" t="t" r="r" b="b"/>
              <a:pathLst>
                <a:path w="409575" h="247650">
                  <a:moveTo>
                    <a:pt x="371474" y="247649"/>
                  </a:moveTo>
                  <a:lnTo>
                    <a:pt x="38099" y="247649"/>
                  </a:lnTo>
                  <a:lnTo>
                    <a:pt x="30498" y="246952"/>
                  </a:lnTo>
                  <a:lnTo>
                    <a:pt x="697" y="217151"/>
                  </a:lnTo>
                  <a:lnTo>
                    <a:pt x="0" y="209549"/>
                  </a:lnTo>
                  <a:lnTo>
                    <a:pt x="0" y="38099"/>
                  </a:lnTo>
                  <a:lnTo>
                    <a:pt x="682" y="30665"/>
                  </a:lnTo>
                  <a:lnTo>
                    <a:pt x="697" y="30498"/>
                  </a:lnTo>
                  <a:lnTo>
                    <a:pt x="30498" y="697"/>
                  </a:lnTo>
                  <a:lnTo>
                    <a:pt x="38099" y="0"/>
                  </a:lnTo>
                  <a:lnTo>
                    <a:pt x="371474" y="0"/>
                  </a:lnTo>
                  <a:lnTo>
                    <a:pt x="379076" y="697"/>
                  </a:lnTo>
                  <a:lnTo>
                    <a:pt x="386100" y="2789"/>
                  </a:lnTo>
                  <a:lnTo>
                    <a:pt x="392547" y="6276"/>
                  </a:lnTo>
                  <a:lnTo>
                    <a:pt x="396451" y="9524"/>
                  </a:lnTo>
                  <a:lnTo>
                    <a:pt x="34310" y="9524"/>
                  </a:lnTo>
                  <a:lnTo>
                    <a:pt x="30665" y="10249"/>
                  </a:lnTo>
                  <a:lnTo>
                    <a:pt x="23663" y="13149"/>
                  </a:lnTo>
                  <a:lnTo>
                    <a:pt x="20573" y="15214"/>
                  </a:lnTo>
                  <a:lnTo>
                    <a:pt x="15214" y="20573"/>
                  </a:lnTo>
                  <a:lnTo>
                    <a:pt x="13276" y="23473"/>
                  </a:lnTo>
                  <a:lnTo>
                    <a:pt x="13149" y="23663"/>
                  </a:lnTo>
                  <a:lnTo>
                    <a:pt x="10319" y="30498"/>
                  </a:lnTo>
                  <a:lnTo>
                    <a:pt x="10249" y="30665"/>
                  </a:lnTo>
                  <a:lnTo>
                    <a:pt x="9524" y="34310"/>
                  </a:lnTo>
                  <a:lnTo>
                    <a:pt x="9524" y="213339"/>
                  </a:lnTo>
                  <a:lnTo>
                    <a:pt x="10249" y="216984"/>
                  </a:lnTo>
                  <a:lnTo>
                    <a:pt x="34310" y="238124"/>
                  </a:lnTo>
                  <a:lnTo>
                    <a:pt x="396451" y="238124"/>
                  </a:lnTo>
                  <a:lnTo>
                    <a:pt x="392547" y="241372"/>
                  </a:lnTo>
                  <a:lnTo>
                    <a:pt x="386100" y="244860"/>
                  </a:lnTo>
                  <a:lnTo>
                    <a:pt x="379076" y="246952"/>
                  </a:lnTo>
                  <a:lnTo>
                    <a:pt x="371474" y="247649"/>
                  </a:lnTo>
                  <a:close/>
                </a:path>
                <a:path w="409575" h="247650">
                  <a:moveTo>
                    <a:pt x="396451" y="238124"/>
                  </a:moveTo>
                  <a:lnTo>
                    <a:pt x="375264" y="238124"/>
                  </a:lnTo>
                  <a:lnTo>
                    <a:pt x="378909" y="237399"/>
                  </a:lnTo>
                  <a:lnTo>
                    <a:pt x="385910" y="234499"/>
                  </a:lnTo>
                  <a:lnTo>
                    <a:pt x="389000" y="232434"/>
                  </a:lnTo>
                  <a:lnTo>
                    <a:pt x="394359" y="227075"/>
                  </a:lnTo>
                  <a:lnTo>
                    <a:pt x="396424" y="223985"/>
                  </a:lnTo>
                  <a:lnTo>
                    <a:pt x="399255" y="217151"/>
                  </a:lnTo>
                  <a:lnTo>
                    <a:pt x="399324" y="216984"/>
                  </a:lnTo>
                  <a:lnTo>
                    <a:pt x="400049" y="213339"/>
                  </a:lnTo>
                  <a:lnTo>
                    <a:pt x="400049" y="34310"/>
                  </a:lnTo>
                  <a:lnTo>
                    <a:pt x="375264" y="9524"/>
                  </a:lnTo>
                  <a:lnTo>
                    <a:pt x="396451" y="9524"/>
                  </a:lnTo>
                  <a:lnTo>
                    <a:pt x="409574" y="209549"/>
                  </a:lnTo>
                  <a:lnTo>
                    <a:pt x="408892" y="216984"/>
                  </a:lnTo>
                  <a:lnTo>
                    <a:pt x="408877" y="217151"/>
                  </a:lnTo>
                  <a:lnTo>
                    <a:pt x="406841" y="223985"/>
                  </a:lnTo>
                  <a:lnTo>
                    <a:pt x="406784" y="224175"/>
                  </a:lnTo>
                  <a:lnTo>
                    <a:pt x="403297" y="230622"/>
                  </a:lnTo>
                  <a:lnTo>
                    <a:pt x="398415" y="236490"/>
                  </a:lnTo>
                  <a:lnTo>
                    <a:pt x="396451" y="238124"/>
                  </a:lnTo>
                  <a:close/>
                </a:path>
              </a:pathLst>
            </a:custGeom>
            <a:solidFill>
              <a:srgbClr val="FF9900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52599" y="2105025"/>
              <a:ext cx="390525" cy="247650"/>
            </a:xfrm>
            <a:custGeom>
              <a:avLst/>
              <a:gdLst/>
              <a:ahLst/>
              <a:cxnLst/>
              <a:rect l="l" t="t" r="r" b="b"/>
              <a:pathLst>
                <a:path w="390525" h="247650">
                  <a:moveTo>
                    <a:pt x="352424" y="247649"/>
                  </a:moveTo>
                  <a:lnTo>
                    <a:pt x="38099" y="247649"/>
                  </a:lnTo>
                  <a:lnTo>
                    <a:pt x="30498" y="246952"/>
                  </a:lnTo>
                  <a:lnTo>
                    <a:pt x="697" y="217151"/>
                  </a:lnTo>
                  <a:lnTo>
                    <a:pt x="0" y="209549"/>
                  </a:lnTo>
                  <a:lnTo>
                    <a:pt x="0" y="38099"/>
                  </a:lnTo>
                  <a:lnTo>
                    <a:pt x="23474" y="2789"/>
                  </a:lnTo>
                  <a:lnTo>
                    <a:pt x="38099" y="0"/>
                  </a:lnTo>
                  <a:lnTo>
                    <a:pt x="352424" y="0"/>
                  </a:lnTo>
                  <a:lnTo>
                    <a:pt x="387735" y="23473"/>
                  </a:lnTo>
                  <a:lnTo>
                    <a:pt x="390524" y="38099"/>
                  </a:lnTo>
                  <a:lnTo>
                    <a:pt x="390524" y="209549"/>
                  </a:lnTo>
                  <a:lnTo>
                    <a:pt x="367050" y="244860"/>
                  </a:lnTo>
                  <a:lnTo>
                    <a:pt x="352424" y="247649"/>
                  </a:lnTo>
                  <a:close/>
                </a:path>
              </a:pathLst>
            </a:custGeom>
            <a:solidFill>
              <a:srgbClr val="33A753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599" y="2105025"/>
              <a:ext cx="390525" cy="247650"/>
            </a:xfrm>
            <a:custGeom>
              <a:avLst/>
              <a:gdLst/>
              <a:ahLst/>
              <a:cxnLst/>
              <a:rect l="l" t="t" r="r" b="b"/>
              <a:pathLst>
                <a:path w="390525" h="247650">
                  <a:moveTo>
                    <a:pt x="352424" y="247649"/>
                  </a:moveTo>
                  <a:lnTo>
                    <a:pt x="38099" y="247649"/>
                  </a:lnTo>
                  <a:lnTo>
                    <a:pt x="30498" y="246952"/>
                  </a:lnTo>
                  <a:lnTo>
                    <a:pt x="697" y="217151"/>
                  </a:lnTo>
                  <a:lnTo>
                    <a:pt x="0" y="209549"/>
                  </a:lnTo>
                  <a:lnTo>
                    <a:pt x="0" y="38099"/>
                  </a:lnTo>
                  <a:lnTo>
                    <a:pt x="682" y="30665"/>
                  </a:lnTo>
                  <a:lnTo>
                    <a:pt x="697" y="30498"/>
                  </a:lnTo>
                  <a:lnTo>
                    <a:pt x="30498" y="697"/>
                  </a:lnTo>
                  <a:lnTo>
                    <a:pt x="38099" y="0"/>
                  </a:lnTo>
                  <a:lnTo>
                    <a:pt x="352424" y="0"/>
                  </a:lnTo>
                  <a:lnTo>
                    <a:pt x="360026" y="697"/>
                  </a:lnTo>
                  <a:lnTo>
                    <a:pt x="367050" y="2789"/>
                  </a:lnTo>
                  <a:lnTo>
                    <a:pt x="373497" y="6276"/>
                  </a:lnTo>
                  <a:lnTo>
                    <a:pt x="377401" y="9524"/>
                  </a:lnTo>
                  <a:lnTo>
                    <a:pt x="34310" y="9524"/>
                  </a:lnTo>
                  <a:lnTo>
                    <a:pt x="30665" y="10249"/>
                  </a:lnTo>
                  <a:lnTo>
                    <a:pt x="9524" y="34310"/>
                  </a:lnTo>
                  <a:lnTo>
                    <a:pt x="9524" y="213339"/>
                  </a:lnTo>
                  <a:lnTo>
                    <a:pt x="34310" y="238124"/>
                  </a:lnTo>
                  <a:lnTo>
                    <a:pt x="377401" y="238124"/>
                  </a:lnTo>
                  <a:lnTo>
                    <a:pt x="373497" y="241372"/>
                  </a:lnTo>
                  <a:lnTo>
                    <a:pt x="367050" y="244860"/>
                  </a:lnTo>
                  <a:lnTo>
                    <a:pt x="360026" y="246952"/>
                  </a:lnTo>
                  <a:lnTo>
                    <a:pt x="352424" y="247649"/>
                  </a:lnTo>
                  <a:close/>
                </a:path>
                <a:path w="390525" h="247650">
                  <a:moveTo>
                    <a:pt x="377401" y="238124"/>
                  </a:moveTo>
                  <a:lnTo>
                    <a:pt x="356214" y="238124"/>
                  </a:lnTo>
                  <a:lnTo>
                    <a:pt x="359858" y="237399"/>
                  </a:lnTo>
                  <a:lnTo>
                    <a:pt x="366860" y="234499"/>
                  </a:lnTo>
                  <a:lnTo>
                    <a:pt x="369950" y="232434"/>
                  </a:lnTo>
                  <a:lnTo>
                    <a:pt x="375309" y="227075"/>
                  </a:lnTo>
                  <a:lnTo>
                    <a:pt x="377374" y="223985"/>
                  </a:lnTo>
                  <a:lnTo>
                    <a:pt x="380204" y="217151"/>
                  </a:lnTo>
                  <a:lnTo>
                    <a:pt x="380274" y="216984"/>
                  </a:lnTo>
                  <a:lnTo>
                    <a:pt x="380999" y="213339"/>
                  </a:lnTo>
                  <a:lnTo>
                    <a:pt x="380999" y="34310"/>
                  </a:lnTo>
                  <a:lnTo>
                    <a:pt x="356214" y="9524"/>
                  </a:lnTo>
                  <a:lnTo>
                    <a:pt x="377401" y="9524"/>
                  </a:lnTo>
                  <a:lnTo>
                    <a:pt x="390524" y="209549"/>
                  </a:lnTo>
                  <a:lnTo>
                    <a:pt x="389842" y="216984"/>
                  </a:lnTo>
                  <a:lnTo>
                    <a:pt x="389827" y="217151"/>
                  </a:lnTo>
                  <a:lnTo>
                    <a:pt x="387791" y="223985"/>
                  </a:lnTo>
                  <a:lnTo>
                    <a:pt x="387735" y="224175"/>
                  </a:lnTo>
                  <a:lnTo>
                    <a:pt x="384247" y="230622"/>
                  </a:lnTo>
                  <a:lnTo>
                    <a:pt x="379365" y="236490"/>
                  </a:lnTo>
                  <a:lnTo>
                    <a:pt x="377401" y="238124"/>
                  </a:lnTo>
                  <a:close/>
                </a:path>
              </a:pathLst>
            </a:custGeom>
            <a:solidFill>
              <a:srgbClr val="33A75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44599" y="680667"/>
            <a:ext cx="3710940" cy="1151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latin typeface="Dotum"/>
                <a:cs typeface="Dotum"/>
              </a:rPr>
              <a:t>정확한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에러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메시지와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코드를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65" dirty="0">
                <a:latin typeface="Dotum"/>
                <a:cs typeface="Dotum"/>
              </a:rPr>
              <a:t>기록하세요</a:t>
            </a:r>
            <a:r>
              <a:rPr sz="1150" spc="-165" dirty="0">
                <a:latin typeface="Noto Sans JP"/>
                <a:cs typeface="Noto Sans JP"/>
              </a:rPr>
              <a:t>.</a:t>
            </a:r>
            <a:r>
              <a:rPr sz="1150" spc="55" dirty="0">
                <a:latin typeface="Noto Sans JP"/>
                <a:cs typeface="Noto Sans JP"/>
              </a:rPr>
              <a:t> </a:t>
            </a:r>
            <a:r>
              <a:rPr sz="1150" spc="-190" dirty="0">
                <a:latin typeface="Dotum"/>
                <a:cs typeface="Dotum"/>
              </a:rPr>
              <a:t>몇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가지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일반적인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140" dirty="0">
                <a:latin typeface="Dotum"/>
                <a:cs typeface="Dotum"/>
              </a:rPr>
              <a:t>케이스</a:t>
            </a:r>
            <a:r>
              <a:rPr sz="1150" spc="-140" dirty="0">
                <a:latin typeface="Noto Sans JP"/>
                <a:cs typeface="Noto Sans JP"/>
              </a:rPr>
              <a:t>:</a:t>
            </a:r>
            <a:endParaRPr sz="1150" dirty="0">
              <a:latin typeface="Noto Sans JP"/>
              <a:cs typeface="Noto Sans JP"/>
            </a:endParaRPr>
          </a:p>
          <a:p>
            <a:pPr marL="346075" indent="-143510">
              <a:lnSpc>
                <a:spcPct val="100000"/>
              </a:lnSpc>
              <a:spcBef>
                <a:spcPts val="944"/>
              </a:spcBef>
              <a:buClr>
                <a:srgbClr val="4F37A6"/>
              </a:buClr>
              <a:buFont typeface="Arial"/>
              <a:buChar char="•"/>
              <a:tabLst>
                <a:tab pos="346075" algn="l"/>
              </a:tabLst>
            </a:pPr>
            <a:r>
              <a:rPr sz="1150" spc="-190" dirty="0">
                <a:latin typeface="Dotum"/>
                <a:cs typeface="Dotum"/>
              </a:rPr>
              <a:t>인증</a:t>
            </a:r>
            <a:r>
              <a:rPr sz="1150" spc="-85" dirty="0">
                <a:latin typeface="Dotum"/>
                <a:cs typeface="Dotum"/>
              </a:rPr>
              <a:t> </a:t>
            </a:r>
            <a:r>
              <a:rPr sz="1150" spc="-135" dirty="0">
                <a:latin typeface="Dotum"/>
                <a:cs typeface="Dotum"/>
              </a:rPr>
              <a:t>실패</a:t>
            </a:r>
            <a:r>
              <a:rPr sz="1150" spc="-135" dirty="0">
                <a:latin typeface="Noto Sans JP"/>
                <a:cs typeface="Noto Sans JP"/>
              </a:rPr>
              <a:t>:</a:t>
            </a:r>
            <a:r>
              <a:rPr sz="1150" spc="55" dirty="0">
                <a:latin typeface="Noto Sans JP"/>
                <a:cs typeface="Noto Sans JP"/>
              </a:rPr>
              <a:t> </a:t>
            </a:r>
            <a:r>
              <a:rPr sz="1150" spc="-190" dirty="0">
                <a:latin typeface="Dotum"/>
                <a:cs typeface="Dotum"/>
              </a:rPr>
              <a:t>비밀번호</a:t>
            </a:r>
            <a:r>
              <a:rPr sz="1150" spc="-85" dirty="0">
                <a:latin typeface="Dotum"/>
                <a:cs typeface="Dotum"/>
              </a:rPr>
              <a:t> </a:t>
            </a:r>
            <a:r>
              <a:rPr sz="1150" spc="-130" dirty="0">
                <a:latin typeface="Noto Sans JP"/>
                <a:cs typeface="Noto Sans JP"/>
              </a:rPr>
              <a:t>5</a:t>
            </a:r>
            <a:r>
              <a:rPr sz="1150" spc="-130" dirty="0">
                <a:latin typeface="Dotum"/>
                <a:cs typeface="Dotum"/>
              </a:rPr>
              <a:t>회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이상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25" dirty="0">
                <a:latin typeface="Dotum"/>
                <a:cs typeface="Dotum"/>
              </a:rPr>
              <a:t>오류</a:t>
            </a:r>
            <a:endParaRPr sz="1150" dirty="0">
              <a:latin typeface="Dotum"/>
              <a:cs typeface="Dotum"/>
            </a:endParaRPr>
          </a:p>
          <a:p>
            <a:pPr marL="346075" indent="-143510">
              <a:lnSpc>
                <a:spcPct val="100000"/>
              </a:lnSpc>
              <a:spcBef>
                <a:spcPts val="944"/>
              </a:spcBef>
              <a:buClr>
                <a:srgbClr val="4F37A6"/>
              </a:buClr>
              <a:buFont typeface="Arial"/>
              <a:buChar char="•"/>
              <a:tabLst>
                <a:tab pos="346075" algn="l"/>
              </a:tabLst>
            </a:pPr>
            <a:r>
              <a:rPr sz="1150" spc="-190" dirty="0">
                <a:latin typeface="Dotum"/>
                <a:cs typeface="Dotum"/>
              </a:rPr>
              <a:t>계정</a:t>
            </a:r>
            <a:r>
              <a:rPr sz="1150" spc="-85" dirty="0">
                <a:latin typeface="Dotum"/>
                <a:cs typeface="Dotum"/>
              </a:rPr>
              <a:t> </a:t>
            </a:r>
            <a:r>
              <a:rPr sz="1150" spc="-135" dirty="0">
                <a:latin typeface="Dotum"/>
                <a:cs typeface="Dotum"/>
              </a:rPr>
              <a:t>정지</a:t>
            </a:r>
            <a:r>
              <a:rPr sz="1150" spc="-135" dirty="0">
                <a:latin typeface="Noto Sans JP"/>
                <a:cs typeface="Noto Sans JP"/>
              </a:rPr>
              <a:t>:</a:t>
            </a:r>
            <a:r>
              <a:rPr sz="1150" spc="45" dirty="0">
                <a:latin typeface="Noto Sans JP"/>
                <a:cs typeface="Noto Sans JP"/>
              </a:rPr>
              <a:t> </a:t>
            </a:r>
            <a:r>
              <a:rPr sz="1150" spc="-190" dirty="0">
                <a:latin typeface="Dotum"/>
                <a:cs typeface="Dotum"/>
              </a:rPr>
              <a:t>결제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실패</a:t>
            </a:r>
            <a:r>
              <a:rPr sz="1150" spc="-8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또는</a:t>
            </a:r>
            <a:r>
              <a:rPr sz="1150" spc="-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정책</a:t>
            </a:r>
            <a:r>
              <a:rPr sz="1150" spc="-85" dirty="0">
                <a:latin typeface="Dotum"/>
                <a:cs typeface="Dotum"/>
              </a:rPr>
              <a:t> </a:t>
            </a:r>
            <a:r>
              <a:rPr sz="1150" spc="-25" dirty="0">
                <a:latin typeface="Dotum"/>
                <a:cs typeface="Dotum"/>
              </a:rPr>
              <a:t>위반</a:t>
            </a:r>
            <a:endParaRPr sz="1150" dirty="0">
              <a:latin typeface="Dotum"/>
              <a:cs typeface="Dotum"/>
            </a:endParaRPr>
          </a:p>
          <a:p>
            <a:pPr marL="346075" indent="-143510">
              <a:lnSpc>
                <a:spcPct val="100000"/>
              </a:lnSpc>
              <a:spcBef>
                <a:spcPts val="944"/>
              </a:spcBef>
              <a:buClr>
                <a:srgbClr val="4F37A6"/>
              </a:buClr>
              <a:buFont typeface="Arial"/>
              <a:buChar char="•"/>
              <a:tabLst>
                <a:tab pos="346075" algn="l"/>
              </a:tabLst>
            </a:pPr>
            <a:r>
              <a:rPr sz="1150" spc="-80" dirty="0">
                <a:latin typeface="Noto Sans JP"/>
                <a:cs typeface="Noto Sans JP"/>
              </a:rPr>
              <a:t>MFA</a:t>
            </a:r>
            <a:r>
              <a:rPr sz="1150" spc="40" dirty="0">
                <a:latin typeface="Noto Sans JP"/>
                <a:cs typeface="Noto Sans JP"/>
              </a:rPr>
              <a:t> </a:t>
            </a:r>
            <a:r>
              <a:rPr sz="1150" spc="-190" dirty="0">
                <a:latin typeface="Dotum"/>
                <a:cs typeface="Dotum"/>
              </a:rPr>
              <a:t>장치</a:t>
            </a:r>
            <a:r>
              <a:rPr sz="1150" spc="-8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분실</a:t>
            </a:r>
            <a:r>
              <a:rPr sz="1150" spc="-8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또는</a:t>
            </a:r>
            <a:r>
              <a:rPr sz="1150" spc="-8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액세스</a:t>
            </a:r>
            <a:r>
              <a:rPr sz="1150" spc="-85" dirty="0">
                <a:latin typeface="Dotum"/>
                <a:cs typeface="Dotum"/>
              </a:rPr>
              <a:t> </a:t>
            </a:r>
            <a:r>
              <a:rPr sz="1150" spc="-25" dirty="0">
                <a:latin typeface="Dotum"/>
                <a:cs typeface="Dotum"/>
              </a:rPr>
              <a:t>불가</a:t>
            </a:r>
            <a:endParaRPr sz="1150" dirty="0">
              <a:latin typeface="Dotum"/>
              <a:cs typeface="Dotum"/>
            </a:endParaRPr>
          </a:p>
          <a:p>
            <a:pPr marL="97790">
              <a:lnSpc>
                <a:spcPct val="100000"/>
              </a:lnSpc>
              <a:spcBef>
                <a:spcPts val="1245"/>
              </a:spcBef>
              <a:tabLst>
                <a:tab pos="591185" algn="l"/>
              </a:tabLst>
            </a:pPr>
            <a:r>
              <a:rPr sz="1000" spc="-25" dirty="0">
                <a:solidFill>
                  <a:srgbClr val="FF9900"/>
                </a:solidFill>
                <a:latin typeface="Franklin Gothic Demi"/>
                <a:cs typeface="Franklin Gothic Demi"/>
              </a:rPr>
              <a:t>AWS</a:t>
            </a:r>
            <a:r>
              <a:rPr sz="1000" dirty="0">
                <a:solidFill>
                  <a:srgbClr val="FF9900"/>
                </a:solidFill>
                <a:latin typeface="Franklin Gothic Demi"/>
                <a:cs typeface="Franklin Gothic Demi"/>
              </a:rPr>
              <a:t>	</a:t>
            </a:r>
            <a:r>
              <a:rPr sz="1000" spc="-25" dirty="0">
                <a:solidFill>
                  <a:srgbClr val="33A753"/>
                </a:solidFill>
                <a:latin typeface="Franklin Gothic Heavy"/>
                <a:cs typeface="Franklin Gothic Heavy"/>
              </a:rPr>
              <a:t>GCP</a:t>
            </a:r>
            <a:endParaRPr sz="1000" dirty="0">
              <a:latin typeface="Franklin Gothic Heavy"/>
              <a:cs typeface="Franklin Gothic Heavy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B16E8BA-7A5C-8E11-D39E-9A89BBFF6EDB}"/>
              </a:ext>
            </a:extLst>
          </p:cNvPr>
          <p:cNvGrpSpPr/>
          <p:nvPr/>
        </p:nvGrpSpPr>
        <p:grpSpPr>
          <a:xfrm>
            <a:off x="619124" y="1995414"/>
            <a:ext cx="4953000" cy="1745358"/>
            <a:chOff x="619124" y="2543174"/>
            <a:chExt cx="4953000" cy="2352675"/>
          </a:xfrm>
        </p:grpSpPr>
        <p:grpSp>
          <p:nvGrpSpPr>
            <p:cNvPr id="19" name="object 19"/>
            <p:cNvGrpSpPr/>
            <p:nvPr/>
          </p:nvGrpSpPr>
          <p:grpSpPr>
            <a:xfrm>
              <a:off x="619124" y="2543174"/>
              <a:ext cx="4953000" cy="2352675"/>
              <a:chOff x="619124" y="2543174"/>
              <a:chExt cx="4953000" cy="2352675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952499" y="2543174"/>
                <a:ext cx="1905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0">
                    <a:moveTo>
                      <a:pt x="19049" y="190499"/>
                    </a:moveTo>
                    <a:lnTo>
                      <a:pt x="0" y="190499"/>
                    </a:lnTo>
                    <a:lnTo>
                      <a:pt x="0" y="0"/>
                    </a:lnTo>
                    <a:lnTo>
                      <a:pt x="19049" y="0"/>
                    </a:lnTo>
                    <a:lnTo>
                      <a:pt x="19049" y="190499"/>
                    </a:lnTo>
                    <a:close/>
                  </a:path>
                </a:pathLst>
              </a:custGeom>
              <a:solidFill>
                <a:srgbClr val="4F37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642937" y="2733674"/>
                <a:ext cx="4929505" cy="2162175"/>
              </a:xfrm>
              <a:custGeom>
                <a:avLst/>
                <a:gdLst/>
                <a:ahLst/>
                <a:cxnLst/>
                <a:rect l="l" t="t" r="r" b="b"/>
                <a:pathLst>
                  <a:path w="4929505" h="2162175">
                    <a:moveTo>
                      <a:pt x="4857990" y="2162174"/>
                    </a:moveTo>
                    <a:lnTo>
                      <a:pt x="0" y="2162174"/>
                    </a:lnTo>
                    <a:lnTo>
                      <a:pt x="0" y="0"/>
                    </a:lnTo>
                    <a:lnTo>
                      <a:pt x="4857990" y="0"/>
                    </a:lnTo>
                    <a:lnTo>
                      <a:pt x="4862945" y="488"/>
                    </a:lnTo>
                    <a:lnTo>
                      <a:pt x="4899480" y="15621"/>
                    </a:lnTo>
                    <a:lnTo>
                      <a:pt x="4925300" y="51661"/>
                    </a:lnTo>
                    <a:lnTo>
                      <a:pt x="4929186" y="71196"/>
                    </a:lnTo>
                    <a:lnTo>
                      <a:pt x="4929186" y="2090978"/>
                    </a:lnTo>
                    <a:lnTo>
                      <a:pt x="4913564" y="2132469"/>
                    </a:lnTo>
                    <a:lnTo>
                      <a:pt x="4877524" y="2158288"/>
                    </a:lnTo>
                    <a:lnTo>
                      <a:pt x="4857990" y="2162174"/>
                    </a:lnTo>
                    <a:close/>
                  </a:path>
                </a:pathLst>
              </a:custGeom>
              <a:solidFill>
                <a:srgbClr val="F7F6F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619112" y="2733686"/>
                <a:ext cx="495300" cy="2162175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2162175">
                    <a:moveTo>
                      <a:pt x="47625" y="0"/>
                    </a:moveTo>
                    <a:lnTo>
                      <a:pt x="0" y="0"/>
                    </a:lnTo>
                    <a:lnTo>
                      <a:pt x="0" y="2162175"/>
                    </a:lnTo>
                    <a:lnTo>
                      <a:pt x="47625" y="2162175"/>
                    </a:lnTo>
                    <a:lnTo>
                      <a:pt x="47625" y="0"/>
                    </a:lnTo>
                    <a:close/>
                  </a:path>
                  <a:path w="495300" h="2162175">
                    <a:moveTo>
                      <a:pt x="495300" y="295275"/>
                    </a:moveTo>
                    <a:lnTo>
                      <a:pt x="488746" y="251028"/>
                    </a:lnTo>
                    <a:lnTo>
                      <a:pt x="469620" y="210604"/>
                    </a:lnTo>
                    <a:lnTo>
                      <a:pt x="439585" y="177457"/>
                    </a:lnTo>
                    <a:lnTo>
                      <a:pt x="401231" y="154470"/>
                    </a:lnTo>
                    <a:lnTo>
                      <a:pt x="357847" y="143598"/>
                    </a:lnTo>
                    <a:lnTo>
                      <a:pt x="342900" y="142875"/>
                    </a:lnTo>
                    <a:lnTo>
                      <a:pt x="335419" y="143052"/>
                    </a:lnTo>
                    <a:lnTo>
                      <a:pt x="291566" y="151777"/>
                    </a:lnTo>
                    <a:lnTo>
                      <a:pt x="252107" y="172859"/>
                    </a:lnTo>
                    <a:lnTo>
                      <a:pt x="220497" y="204470"/>
                    </a:lnTo>
                    <a:lnTo>
                      <a:pt x="199415" y="243928"/>
                    </a:lnTo>
                    <a:lnTo>
                      <a:pt x="190690" y="287782"/>
                    </a:lnTo>
                    <a:lnTo>
                      <a:pt x="190500" y="295275"/>
                    </a:lnTo>
                    <a:lnTo>
                      <a:pt x="190690" y="302755"/>
                    </a:lnTo>
                    <a:lnTo>
                      <a:pt x="199415" y="346608"/>
                    </a:lnTo>
                    <a:lnTo>
                      <a:pt x="220497" y="386067"/>
                    </a:lnTo>
                    <a:lnTo>
                      <a:pt x="252107" y="417677"/>
                    </a:lnTo>
                    <a:lnTo>
                      <a:pt x="291566" y="438759"/>
                    </a:lnTo>
                    <a:lnTo>
                      <a:pt x="335419" y="447484"/>
                    </a:lnTo>
                    <a:lnTo>
                      <a:pt x="342900" y="447675"/>
                    </a:lnTo>
                    <a:lnTo>
                      <a:pt x="350393" y="447484"/>
                    </a:lnTo>
                    <a:lnTo>
                      <a:pt x="394246" y="438759"/>
                    </a:lnTo>
                    <a:lnTo>
                      <a:pt x="433692" y="417677"/>
                    </a:lnTo>
                    <a:lnTo>
                      <a:pt x="465315" y="386067"/>
                    </a:lnTo>
                    <a:lnTo>
                      <a:pt x="486397" y="346608"/>
                    </a:lnTo>
                    <a:lnTo>
                      <a:pt x="495122" y="302755"/>
                    </a:lnTo>
                    <a:lnTo>
                      <a:pt x="495300" y="295275"/>
                    </a:lnTo>
                    <a:close/>
                  </a:path>
                </a:pathLst>
              </a:custGeom>
              <a:solidFill>
                <a:srgbClr val="4F37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3" name="object 23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66774" y="2952749"/>
                <a:ext cx="190499" cy="152608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1244599" y="2898711"/>
              <a:ext cx="1273175" cy="2584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500" b="1" spc="-30" dirty="0">
                  <a:solidFill>
                    <a:srgbClr val="4F37A6"/>
                  </a:solidFill>
                  <a:latin typeface="Noto Sans JP"/>
                  <a:cs typeface="Noto Sans JP"/>
                </a:rPr>
                <a:t>2.</a:t>
              </a:r>
              <a:r>
                <a:rPr sz="1500" b="1" spc="-55" dirty="0">
                  <a:solidFill>
                    <a:srgbClr val="4F37A6"/>
                  </a:solidFill>
                  <a:latin typeface="Noto Sans JP"/>
                  <a:cs typeface="Noto Sans JP"/>
                </a:rPr>
                <a:t> </a:t>
              </a:r>
              <a:r>
                <a:rPr sz="1500" b="1" spc="-270" dirty="0">
                  <a:solidFill>
                    <a:srgbClr val="4F37A6"/>
                  </a:solidFill>
                  <a:latin typeface="Malgun Gothic"/>
                  <a:cs typeface="Malgun Gothic"/>
                </a:rPr>
                <a:t>본인</a:t>
              </a:r>
              <a:r>
                <a:rPr sz="1500" b="1" spc="-150" dirty="0">
                  <a:solidFill>
                    <a:srgbClr val="4F37A6"/>
                  </a:solidFill>
                  <a:latin typeface="Malgun Gothic"/>
                  <a:cs typeface="Malgun Gothic"/>
                </a:rPr>
                <a:t> </a:t>
              </a:r>
              <a:r>
                <a:rPr sz="1500" b="1" spc="-270" dirty="0">
                  <a:solidFill>
                    <a:srgbClr val="4F37A6"/>
                  </a:solidFill>
                  <a:latin typeface="Malgun Gothic"/>
                  <a:cs typeface="Malgun Gothic"/>
                </a:rPr>
                <a:t>인증</a:t>
              </a:r>
              <a:r>
                <a:rPr sz="1500" b="1" spc="-150" dirty="0">
                  <a:solidFill>
                    <a:srgbClr val="4F37A6"/>
                  </a:solidFill>
                  <a:latin typeface="Malgun Gothic"/>
                  <a:cs typeface="Malgun Gothic"/>
                </a:rPr>
                <a:t> </a:t>
              </a:r>
              <a:r>
                <a:rPr sz="1500" b="1" spc="-295" dirty="0">
                  <a:solidFill>
                    <a:srgbClr val="4F37A6"/>
                  </a:solidFill>
                  <a:latin typeface="Malgun Gothic"/>
                  <a:cs typeface="Malgun Gothic"/>
                </a:rPr>
                <a:t>준비</a:t>
              </a:r>
              <a:endParaRPr sz="1500">
                <a:latin typeface="Malgun Gothic"/>
                <a:cs typeface="Malgun Gothic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1244599" y="3265614"/>
              <a:ext cx="2334895" cy="50165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150" spc="-190" dirty="0">
                  <a:latin typeface="Dotum"/>
                  <a:cs typeface="Dotum"/>
                </a:rPr>
                <a:t>계정</a:t>
              </a:r>
              <a:r>
                <a:rPr sz="1150" spc="-8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복구를</a:t>
              </a:r>
              <a:r>
                <a:rPr sz="1150" spc="-80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위해</a:t>
              </a:r>
              <a:r>
                <a:rPr sz="1150" spc="-80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다음</a:t>
              </a:r>
              <a:r>
                <a:rPr sz="1150" spc="-80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정보를</a:t>
              </a:r>
              <a:r>
                <a:rPr sz="1150" spc="-80" dirty="0">
                  <a:latin typeface="Dotum"/>
                  <a:cs typeface="Dotum"/>
                </a:rPr>
                <a:t> </a:t>
              </a:r>
              <a:r>
                <a:rPr sz="1150" spc="-155" dirty="0">
                  <a:latin typeface="Dotum"/>
                  <a:cs typeface="Dotum"/>
                </a:rPr>
                <a:t>준비하세요</a:t>
              </a:r>
              <a:r>
                <a:rPr sz="1150" spc="-155" dirty="0">
                  <a:latin typeface="Noto Sans JP"/>
                  <a:cs typeface="Noto Sans JP"/>
                </a:rPr>
                <a:t>:</a:t>
              </a:r>
              <a:endParaRPr sz="1150">
                <a:latin typeface="Noto Sans JP"/>
                <a:cs typeface="Noto Sans JP"/>
              </a:endParaRPr>
            </a:p>
            <a:p>
              <a:pPr marL="346075" indent="-143510">
                <a:lnSpc>
                  <a:spcPct val="100000"/>
                </a:lnSpc>
                <a:spcBef>
                  <a:spcPts val="944"/>
                </a:spcBef>
                <a:buClr>
                  <a:srgbClr val="4F37A6"/>
                </a:buClr>
                <a:buFont typeface="Arial"/>
                <a:buChar char="•"/>
                <a:tabLst>
                  <a:tab pos="346075" algn="l"/>
                </a:tabLst>
              </a:pPr>
              <a:r>
                <a:rPr sz="1150" spc="-190" dirty="0">
                  <a:latin typeface="Dotum"/>
                  <a:cs typeface="Dotum"/>
                </a:rPr>
                <a:t>계정</a:t>
              </a:r>
              <a:r>
                <a:rPr sz="1150" spc="-8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생성</a:t>
              </a:r>
              <a:r>
                <a:rPr sz="1150" spc="-8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시</a:t>
              </a:r>
              <a:r>
                <a:rPr sz="1150" spc="-80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사용한</a:t>
              </a:r>
              <a:r>
                <a:rPr sz="1150" spc="-85" dirty="0">
                  <a:latin typeface="Dotum"/>
                  <a:cs typeface="Dotum"/>
                </a:rPr>
                <a:t> </a:t>
              </a:r>
              <a:r>
                <a:rPr sz="1150" spc="-25" dirty="0">
                  <a:latin typeface="Dotum"/>
                  <a:cs typeface="Dotum"/>
                </a:rPr>
                <a:t>이메일</a:t>
              </a:r>
              <a:endParaRPr sz="1150">
                <a:latin typeface="Dotum"/>
                <a:cs typeface="Dotum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1435099" y="3856164"/>
              <a:ext cx="2232660" cy="20637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56210" indent="-143510">
                <a:lnSpc>
                  <a:spcPct val="100000"/>
                </a:lnSpc>
                <a:spcBef>
                  <a:spcPts val="135"/>
                </a:spcBef>
                <a:buClr>
                  <a:srgbClr val="4F37A6"/>
                </a:buClr>
                <a:buFont typeface="Arial"/>
                <a:buChar char="•"/>
                <a:tabLst>
                  <a:tab pos="156210" algn="l"/>
                </a:tabLst>
              </a:pPr>
              <a:r>
                <a:rPr sz="1150" spc="-190" dirty="0">
                  <a:latin typeface="Dotum"/>
                  <a:cs typeface="Dotum"/>
                </a:rPr>
                <a:t>최근</a:t>
              </a:r>
              <a:r>
                <a:rPr sz="1150" spc="-8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결제</a:t>
              </a:r>
              <a:r>
                <a:rPr sz="1150" spc="-8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정보</a:t>
              </a:r>
              <a:r>
                <a:rPr sz="1150" spc="-8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및</a:t>
              </a:r>
              <a:r>
                <a:rPr sz="1150" spc="-8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결제</a:t>
              </a:r>
              <a:r>
                <a:rPr sz="1150" spc="-80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카드</a:t>
              </a:r>
              <a:r>
                <a:rPr sz="1150" spc="-85" dirty="0">
                  <a:latin typeface="Dotum"/>
                  <a:cs typeface="Dotum"/>
                </a:rPr>
                <a:t> </a:t>
              </a:r>
              <a:r>
                <a:rPr sz="1150" spc="-180" dirty="0">
                  <a:latin typeface="Dotum"/>
                  <a:cs typeface="Dotum"/>
                </a:rPr>
                <a:t>세부정보</a:t>
              </a:r>
              <a:endParaRPr sz="1150">
                <a:latin typeface="Dotum"/>
                <a:cs typeface="Dotum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1435099" y="4151439"/>
              <a:ext cx="1630045" cy="50165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56210" indent="-143510">
                <a:lnSpc>
                  <a:spcPct val="100000"/>
                </a:lnSpc>
                <a:spcBef>
                  <a:spcPts val="135"/>
                </a:spcBef>
                <a:buClr>
                  <a:srgbClr val="4F37A6"/>
                </a:buClr>
                <a:buFont typeface="Arial"/>
                <a:buChar char="•"/>
                <a:tabLst>
                  <a:tab pos="156210" algn="l"/>
                </a:tabLst>
              </a:pPr>
              <a:r>
                <a:rPr sz="1150" spc="-190" dirty="0">
                  <a:latin typeface="Dotum"/>
                  <a:cs typeface="Dotum"/>
                </a:rPr>
                <a:t>계정과</a:t>
              </a:r>
              <a:r>
                <a:rPr sz="1150" spc="-80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연결된</a:t>
              </a:r>
              <a:r>
                <a:rPr sz="1150" spc="-75" dirty="0">
                  <a:latin typeface="Dotum"/>
                  <a:cs typeface="Dotum"/>
                </a:rPr>
                <a:t> </a:t>
              </a:r>
              <a:r>
                <a:rPr sz="1150" spc="-20" dirty="0">
                  <a:latin typeface="Dotum"/>
                  <a:cs typeface="Dotum"/>
                </a:rPr>
                <a:t>전화번호</a:t>
              </a:r>
              <a:endParaRPr sz="1150" dirty="0">
                <a:latin typeface="Dotum"/>
                <a:cs typeface="Dotum"/>
              </a:endParaRPr>
            </a:p>
            <a:p>
              <a:pPr marL="156210" indent="-143510">
                <a:lnSpc>
                  <a:spcPct val="100000"/>
                </a:lnSpc>
                <a:spcBef>
                  <a:spcPts val="944"/>
                </a:spcBef>
                <a:buClr>
                  <a:srgbClr val="4F37A6"/>
                </a:buClr>
                <a:buFont typeface="Arial"/>
                <a:buChar char="•"/>
                <a:tabLst>
                  <a:tab pos="156210" algn="l"/>
                </a:tabLst>
              </a:pPr>
              <a:r>
                <a:rPr sz="1150" spc="-190" dirty="0">
                  <a:latin typeface="Dotum"/>
                  <a:cs typeface="Dotum"/>
                </a:rPr>
                <a:t>최근에</a:t>
              </a:r>
              <a:r>
                <a:rPr sz="1150" spc="-80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생성한</a:t>
              </a:r>
              <a:r>
                <a:rPr sz="1150" spc="-7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리소스</a:t>
              </a:r>
              <a:r>
                <a:rPr sz="1150" spc="-80" dirty="0">
                  <a:latin typeface="Dotum"/>
                  <a:cs typeface="Dotum"/>
                </a:rPr>
                <a:t> </a:t>
              </a:r>
              <a:r>
                <a:rPr sz="1150" spc="-165" dirty="0">
                  <a:latin typeface="Dotum"/>
                  <a:cs typeface="Dotum"/>
                </a:rPr>
                <a:t>목록</a:t>
              </a:r>
              <a:endParaRPr sz="1150" dirty="0">
                <a:latin typeface="Dotum"/>
                <a:cs typeface="Dotum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E01F1D0-EA39-AC85-ADE0-B6800F85AAFA}"/>
              </a:ext>
            </a:extLst>
          </p:cNvPr>
          <p:cNvGrpSpPr/>
          <p:nvPr/>
        </p:nvGrpSpPr>
        <p:grpSpPr>
          <a:xfrm>
            <a:off x="619124" y="3748014"/>
            <a:ext cx="4953000" cy="1579554"/>
            <a:chOff x="619124" y="4895849"/>
            <a:chExt cx="4953000" cy="2057400"/>
          </a:xfrm>
        </p:grpSpPr>
        <p:grpSp>
          <p:nvGrpSpPr>
            <p:cNvPr id="28" name="object 28"/>
            <p:cNvGrpSpPr/>
            <p:nvPr/>
          </p:nvGrpSpPr>
          <p:grpSpPr>
            <a:xfrm>
              <a:off x="619124" y="4895849"/>
              <a:ext cx="4953000" cy="2057400"/>
              <a:chOff x="619124" y="4895849"/>
              <a:chExt cx="4953000" cy="2057400"/>
            </a:xfrm>
          </p:grpSpPr>
          <p:sp>
            <p:nvSpPr>
              <p:cNvPr id="29" name="object 29"/>
              <p:cNvSpPr/>
              <p:nvPr/>
            </p:nvSpPr>
            <p:spPr>
              <a:xfrm>
                <a:off x="952499" y="4895849"/>
                <a:ext cx="1905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0">
                    <a:moveTo>
                      <a:pt x="19049" y="190499"/>
                    </a:moveTo>
                    <a:lnTo>
                      <a:pt x="0" y="190499"/>
                    </a:lnTo>
                    <a:lnTo>
                      <a:pt x="0" y="0"/>
                    </a:lnTo>
                    <a:lnTo>
                      <a:pt x="19049" y="0"/>
                    </a:lnTo>
                    <a:lnTo>
                      <a:pt x="19049" y="190499"/>
                    </a:lnTo>
                    <a:close/>
                  </a:path>
                </a:pathLst>
              </a:custGeom>
              <a:solidFill>
                <a:srgbClr val="4F37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642937" y="5086349"/>
                <a:ext cx="4929505" cy="1866900"/>
              </a:xfrm>
              <a:custGeom>
                <a:avLst/>
                <a:gdLst/>
                <a:ahLst/>
                <a:cxnLst/>
                <a:rect l="l" t="t" r="r" b="b"/>
                <a:pathLst>
                  <a:path w="4929505" h="1866900">
                    <a:moveTo>
                      <a:pt x="4857990" y="1866899"/>
                    </a:moveTo>
                    <a:lnTo>
                      <a:pt x="0" y="1866899"/>
                    </a:lnTo>
                    <a:lnTo>
                      <a:pt x="0" y="0"/>
                    </a:lnTo>
                    <a:lnTo>
                      <a:pt x="4857990" y="0"/>
                    </a:lnTo>
                    <a:lnTo>
                      <a:pt x="4862945" y="487"/>
                    </a:lnTo>
                    <a:lnTo>
                      <a:pt x="4899480" y="15620"/>
                    </a:lnTo>
                    <a:lnTo>
                      <a:pt x="4925300" y="51661"/>
                    </a:lnTo>
                    <a:lnTo>
                      <a:pt x="4929186" y="71196"/>
                    </a:lnTo>
                    <a:lnTo>
                      <a:pt x="4929186" y="1795703"/>
                    </a:lnTo>
                    <a:lnTo>
                      <a:pt x="4913564" y="1837193"/>
                    </a:lnTo>
                    <a:lnTo>
                      <a:pt x="4877524" y="1863013"/>
                    </a:lnTo>
                    <a:lnTo>
                      <a:pt x="4857990" y="1866899"/>
                    </a:lnTo>
                    <a:close/>
                  </a:path>
                </a:pathLst>
              </a:custGeom>
              <a:solidFill>
                <a:srgbClr val="F7F6F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619112" y="5086361"/>
                <a:ext cx="495300" cy="18669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1866900">
                    <a:moveTo>
                      <a:pt x="47625" y="0"/>
                    </a:moveTo>
                    <a:lnTo>
                      <a:pt x="0" y="0"/>
                    </a:lnTo>
                    <a:lnTo>
                      <a:pt x="0" y="1866887"/>
                    </a:lnTo>
                    <a:lnTo>
                      <a:pt x="47625" y="1866887"/>
                    </a:lnTo>
                    <a:lnTo>
                      <a:pt x="47625" y="0"/>
                    </a:lnTo>
                    <a:close/>
                  </a:path>
                  <a:path w="495300" h="1866900">
                    <a:moveTo>
                      <a:pt x="495300" y="295275"/>
                    </a:moveTo>
                    <a:lnTo>
                      <a:pt x="488746" y="251028"/>
                    </a:lnTo>
                    <a:lnTo>
                      <a:pt x="469620" y="210604"/>
                    </a:lnTo>
                    <a:lnTo>
                      <a:pt x="439585" y="177457"/>
                    </a:lnTo>
                    <a:lnTo>
                      <a:pt x="401231" y="154470"/>
                    </a:lnTo>
                    <a:lnTo>
                      <a:pt x="357847" y="143598"/>
                    </a:lnTo>
                    <a:lnTo>
                      <a:pt x="342900" y="142875"/>
                    </a:lnTo>
                    <a:lnTo>
                      <a:pt x="335419" y="143052"/>
                    </a:lnTo>
                    <a:lnTo>
                      <a:pt x="291566" y="151777"/>
                    </a:lnTo>
                    <a:lnTo>
                      <a:pt x="252107" y="172859"/>
                    </a:lnTo>
                    <a:lnTo>
                      <a:pt x="220497" y="204482"/>
                    </a:lnTo>
                    <a:lnTo>
                      <a:pt x="199415" y="243928"/>
                    </a:lnTo>
                    <a:lnTo>
                      <a:pt x="190690" y="287782"/>
                    </a:lnTo>
                    <a:lnTo>
                      <a:pt x="190500" y="295275"/>
                    </a:lnTo>
                    <a:lnTo>
                      <a:pt x="190690" y="302755"/>
                    </a:lnTo>
                    <a:lnTo>
                      <a:pt x="199415" y="346595"/>
                    </a:lnTo>
                    <a:lnTo>
                      <a:pt x="220497" y="386054"/>
                    </a:lnTo>
                    <a:lnTo>
                      <a:pt x="252107" y="417677"/>
                    </a:lnTo>
                    <a:lnTo>
                      <a:pt x="291566" y="438759"/>
                    </a:lnTo>
                    <a:lnTo>
                      <a:pt x="335419" y="447484"/>
                    </a:lnTo>
                    <a:lnTo>
                      <a:pt x="342900" y="447675"/>
                    </a:lnTo>
                    <a:lnTo>
                      <a:pt x="350393" y="447484"/>
                    </a:lnTo>
                    <a:lnTo>
                      <a:pt x="394246" y="438759"/>
                    </a:lnTo>
                    <a:lnTo>
                      <a:pt x="433692" y="417677"/>
                    </a:lnTo>
                    <a:lnTo>
                      <a:pt x="465315" y="386054"/>
                    </a:lnTo>
                    <a:lnTo>
                      <a:pt x="486397" y="346595"/>
                    </a:lnTo>
                    <a:lnTo>
                      <a:pt x="495122" y="302755"/>
                    </a:lnTo>
                    <a:lnTo>
                      <a:pt x="495300" y="295275"/>
                    </a:lnTo>
                    <a:close/>
                  </a:path>
                </a:pathLst>
              </a:custGeom>
              <a:solidFill>
                <a:srgbClr val="4F37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2" name="object 32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85824" y="5305424"/>
                <a:ext cx="152399" cy="152399"/>
              </a:xfrm>
              <a:prstGeom prst="rect">
                <a:avLst/>
              </a:prstGeom>
            </p:spPr>
          </p:pic>
        </p:grpSp>
        <p:sp>
          <p:nvSpPr>
            <p:cNvPr id="33" name="object 33"/>
            <p:cNvSpPr txBox="1"/>
            <p:nvPr/>
          </p:nvSpPr>
          <p:spPr>
            <a:xfrm>
              <a:off x="1244599" y="5251386"/>
              <a:ext cx="1067435" cy="2584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500" b="1" spc="-30" dirty="0">
                  <a:solidFill>
                    <a:srgbClr val="4F37A6"/>
                  </a:solidFill>
                  <a:latin typeface="Noto Sans JP"/>
                  <a:cs typeface="Noto Sans JP"/>
                </a:rPr>
                <a:t>3.</a:t>
              </a:r>
              <a:r>
                <a:rPr sz="1500" b="1" spc="-55" dirty="0">
                  <a:solidFill>
                    <a:srgbClr val="4F37A6"/>
                  </a:solidFill>
                  <a:latin typeface="Noto Sans JP"/>
                  <a:cs typeface="Noto Sans JP"/>
                </a:rPr>
                <a:t> </a:t>
              </a:r>
              <a:r>
                <a:rPr sz="1500" b="1" spc="-270" dirty="0">
                  <a:solidFill>
                    <a:srgbClr val="4F37A6"/>
                  </a:solidFill>
                  <a:latin typeface="Malgun Gothic"/>
                  <a:cs typeface="Malgun Gothic"/>
                </a:rPr>
                <a:t>지원팀</a:t>
              </a:r>
              <a:r>
                <a:rPr sz="1500" b="1" spc="-150" dirty="0">
                  <a:solidFill>
                    <a:srgbClr val="4F37A6"/>
                  </a:solidFill>
                  <a:latin typeface="Malgun Gothic"/>
                  <a:cs typeface="Malgun Gothic"/>
                </a:rPr>
                <a:t> </a:t>
              </a:r>
              <a:r>
                <a:rPr sz="1500" b="1" spc="-295" dirty="0">
                  <a:solidFill>
                    <a:srgbClr val="4F37A6"/>
                  </a:solidFill>
                  <a:latin typeface="Malgun Gothic"/>
                  <a:cs typeface="Malgun Gothic"/>
                </a:rPr>
                <a:t>연락</a:t>
              </a:r>
              <a:endParaRPr sz="1500">
                <a:latin typeface="Malgun Gothic"/>
                <a:cs typeface="Malgun Gothic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244599" y="5618289"/>
              <a:ext cx="1769745" cy="20637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150" spc="-190" dirty="0">
                  <a:latin typeface="Dotum"/>
                  <a:cs typeface="Dotum"/>
                </a:rPr>
                <a:t>적절한</a:t>
              </a:r>
              <a:r>
                <a:rPr sz="1150" spc="-80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채널을</a:t>
              </a:r>
              <a:r>
                <a:rPr sz="1150" spc="-80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통해</a:t>
              </a:r>
              <a:r>
                <a:rPr sz="1150" spc="-80" dirty="0">
                  <a:latin typeface="Dotum"/>
                  <a:cs typeface="Dotum"/>
                </a:rPr>
                <a:t> </a:t>
              </a:r>
              <a:r>
                <a:rPr sz="1150" spc="-155" dirty="0">
                  <a:latin typeface="Dotum"/>
                  <a:cs typeface="Dotum"/>
                </a:rPr>
                <a:t>연락하세요</a:t>
              </a:r>
              <a:r>
                <a:rPr sz="1150" spc="-155" dirty="0">
                  <a:latin typeface="Noto Sans JP"/>
                  <a:cs typeface="Noto Sans JP"/>
                </a:rPr>
                <a:t>:</a:t>
              </a:r>
              <a:endParaRPr sz="1150">
                <a:latin typeface="Noto Sans JP"/>
                <a:cs typeface="Noto Sans JP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1435099" y="5913564"/>
              <a:ext cx="2580640" cy="20637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56210" indent="-143510">
                <a:lnSpc>
                  <a:spcPct val="100000"/>
                </a:lnSpc>
                <a:spcBef>
                  <a:spcPts val="135"/>
                </a:spcBef>
                <a:buFont typeface="Arial"/>
                <a:buChar char="•"/>
                <a:tabLst>
                  <a:tab pos="156210" algn="l"/>
                </a:tabLst>
              </a:pPr>
              <a:r>
                <a:rPr sz="1150" b="1" spc="-60" dirty="0">
                  <a:solidFill>
                    <a:srgbClr val="4F37A6"/>
                  </a:solidFill>
                  <a:latin typeface="Noto Sans JP"/>
                  <a:cs typeface="Noto Sans JP"/>
                </a:rPr>
                <a:t>AWS:</a:t>
              </a:r>
              <a:r>
                <a:rPr sz="1150" b="1" spc="-10" dirty="0">
                  <a:solidFill>
                    <a:srgbClr val="4F37A6"/>
                  </a:solidFill>
                  <a:latin typeface="Noto Sans JP"/>
                  <a:cs typeface="Noto Sans JP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지원</a:t>
              </a:r>
              <a:r>
                <a:rPr sz="1150" spc="-9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센터</a:t>
              </a:r>
              <a:r>
                <a:rPr sz="1150" spc="-95" dirty="0">
                  <a:latin typeface="Dotum"/>
                  <a:cs typeface="Dotum"/>
                </a:rPr>
                <a:t> </a:t>
              </a:r>
              <a:r>
                <a:rPr sz="1150" dirty="0">
                  <a:latin typeface="Noto Sans JP"/>
                  <a:cs typeface="Noto Sans JP"/>
                </a:rPr>
                <a:t>&gt; </a:t>
              </a:r>
              <a:r>
                <a:rPr sz="1150" spc="-190" dirty="0">
                  <a:latin typeface="Dotum"/>
                  <a:cs typeface="Dotum"/>
                </a:rPr>
                <a:t>계정</a:t>
              </a:r>
              <a:r>
                <a:rPr sz="1150" spc="-9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및</a:t>
              </a:r>
              <a:r>
                <a:rPr sz="1150" spc="-9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결제</a:t>
              </a:r>
              <a:r>
                <a:rPr sz="1150" spc="-95" dirty="0">
                  <a:latin typeface="Dotum"/>
                  <a:cs typeface="Dotum"/>
                </a:rPr>
                <a:t> </a:t>
              </a:r>
              <a:r>
                <a:rPr sz="1150" dirty="0">
                  <a:latin typeface="Noto Sans JP"/>
                  <a:cs typeface="Noto Sans JP"/>
                </a:rPr>
                <a:t>&gt;</a:t>
              </a:r>
              <a:r>
                <a:rPr sz="1150" spc="30" dirty="0">
                  <a:latin typeface="Noto Sans JP"/>
                  <a:cs typeface="Noto Sans JP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사례</a:t>
              </a:r>
              <a:r>
                <a:rPr sz="1150" spc="-95" dirty="0">
                  <a:latin typeface="Dotum"/>
                  <a:cs typeface="Dotum"/>
                </a:rPr>
                <a:t> </a:t>
              </a:r>
              <a:r>
                <a:rPr sz="1150" spc="-155" dirty="0">
                  <a:latin typeface="Dotum"/>
                  <a:cs typeface="Dotum"/>
                </a:rPr>
                <a:t>생성</a:t>
              </a:r>
              <a:endParaRPr sz="1150">
                <a:latin typeface="Dotum"/>
                <a:cs typeface="Dotum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1435099" y="6208839"/>
              <a:ext cx="2125345" cy="20637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56210" indent="-143510">
                <a:lnSpc>
                  <a:spcPct val="100000"/>
                </a:lnSpc>
                <a:spcBef>
                  <a:spcPts val="135"/>
                </a:spcBef>
                <a:buFont typeface="Arial"/>
                <a:buChar char="•"/>
                <a:tabLst>
                  <a:tab pos="156210" algn="l"/>
                </a:tabLst>
              </a:pPr>
              <a:r>
                <a:rPr sz="1150" b="1" spc="-55" dirty="0">
                  <a:solidFill>
                    <a:srgbClr val="4F37A6"/>
                  </a:solidFill>
                  <a:latin typeface="Noto Sans JP"/>
                  <a:cs typeface="Noto Sans JP"/>
                </a:rPr>
                <a:t>GCP:</a:t>
              </a:r>
              <a:r>
                <a:rPr sz="1150" b="1" spc="-15" dirty="0">
                  <a:solidFill>
                    <a:srgbClr val="4F37A6"/>
                  </a:solidFill>
                  <a:latin typeface="Noto Sans JP"/>
                  <a:cs typeface="Noto Sans JP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지원</a:t>
              </a:r>
              <a:r>
                <a:rPr sz="1150" spc="-95" dirty="0">
                  <a:latin typeface="Dotum"/>
                  <a:cs typeface="Dotum"/>
                </a:rPr>
                <a:t> </a:t>
              </a:r>
              <a:r>
                <a:rPr sz="1150" dirty="0">
                  <a:latin typeface="Noto Sans JP"/>
                  <a:cs typeface="Noto Sans JP"/>
                </a:rPr>
                <a:t>&gt;</a:t>
              </a:r>
              <a:r>
                <a:rPr sz="1150" spc="-55" dirty="0">
                  <a:latin typeface="Noto Sans JP"/>
                  <a:cs typeface="Noto Sans JP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새</a:t>
              </a:r>
              <a:r>
                <a:rPr sz="1150" spc="-9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사례</a:t>
              </a:r>
              <a:r>
                <a:rPr sz="1150" spc="-95" dirty="0">
                  <a:latin typeface="Dotum"/>
                  <a:cs typeface="Dotum"/>
                </a:rPr>
                <a:t> </a:t>
              </a:r>
              <a:r>
                <a:rPr sz="1150" dirty="0">
                  <a:latin typeface="Noto Sans JP"/>
                  <a:cs typeface="Noto Sans JP"/>
                </a:rPr>
                <a:t>&gt;</a:t>
              </a:r>
              <a:r>
                <a:rPr sz="1150" spc="15" dirty="0">
                  <a:latin typeface="Noto Sans JP"/>
                  <a:cs typeface="Noto Sans JP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계정</a:t>
              </a:r>
              <a:r>
                <a:rPr sz="1150" spc="-95" dirty="0">
                  <a:latin typeface="Dotum"/>
                  <a:cs typeface="Dotum"/>
                </a:rPr>
                <a:t> </a:t>
              </a:r>
              <a:r>
                <a:rPr sz="1150" dirty="0">
                  <a:latin typeface="Noto Sans JP"/>
                  <a:cs typeface="Noto Sans JP"/>
                </a:rPr>
                <a:t>&amp;</a:t>
              </a:r>
              <a:r>
                <a:rPr sz="1150" spc="10" dirty="0">
                  <a:latin typeface="Noto Sans JP"/>
                  <a:cs typeface="Noto Sans JP"/>
                </a:rPr>
                <a:t> </a:t>
              </a:r>
              <a:r>
                <a:rPr sz="1150" spc="-155" dirty="0">
                  <a:latin typeface="Dotum"/>
                  <a:cs typeface="Dotum"/>
                </a:rPr>
                <a:t>결제</a:t>
              </a:r>
              <a:endParaRPr sz="1150">
                <a:latin typeface="Dotum"/>
                <a:cs typeface="Dotum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1435099" y="6504113"/>
              <a:ext cx="2526030" cy="20637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56210" indent="-143510">
                <a:lnSpc>
                  <a:spcPct val="100000"/>
                </a:lnSpc>
                <a:spcBef>
                  <a:spcPts val="135"/>
                </a:spcBef>
                <a:buClr>
                  <a:srgbClr val="4F37A6"/>
                </a:buClr>
                <a:buFont typeface="Arial"/>
                <a:buChar char="•"/>
                <a:tabLst>
                  <a:tab pos="156210" algn="l"/>
                </a:tabLst>
              </a:pPr>
              <a:r>
                <a:rPr sz="1150" spc="-190" dirty="0">
                  <a:latin typeface="Dotum"/>
                  <a:cs typeface="Dotum"/>
                </a:rPr>
                <a:t>비즈니스</a:t>
              </a:r>
              <a:r>
                <a:rPr sz="1150" spc="-7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고객은</a:t>
              </a:r>
              <a:r>
                <a:rPr sz="1150" spc="-70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기술지원</a:t>
              </a:r>
              <a:r>
                <a:rPr sz="1150" spc="-70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계정관리자</a:t>
              </a:r>
              <a:r>
                <a:rPr sz="1150" spc="-70" dirty="0">
                  <a:latin typeface="Dotum"/>
                  <a:cs typeface="Dotum"/>
                </a:rPr>
                <a:t> </a:t>
              </a:r>
              <a:r>
                <a:rPr sz="1150" spc="-165" dirty="0">
                  <a:latin typeface="Dotum"/>
                  <a:cs typeface="Dotum"/>
                </a:rPr>
                <a:t>연락</a:t>
              </a:r>
              <a:endParaRPr sz="1150">
                <a:latin typeface="Dotum"/>
                <a:cs typeface="Dotum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A429491-AF15-0B22-8006-73CF3BA544F6}"/>
              </a:ext>
            </a:extLst>
          </p:cNvPr>
          <p:cNvGrpSpPr/>
          <p:nvPr/>
        </p:nvGrpSpPr>
        <p:grpSpPr>
          <a:xfrm>
            <a:off x="642937" y="5322888"/>
            <a:ext cx="4953000" cy="1305718"/>
            <a:chOff x="619124" y="6953249"/>
            <a:chExt cx="4953000" cy="2352675"/>
          </a:xfrm>
        </p:grpSpPr>
        <p:grpSp>
          <p:nvGrpSpPr>
            <p:cNvPr id="38" name="object 38"/>
            <p:cNvGrpSpPr/>
            <p:nvPr/>
          </p:nvGrpSpPr>
          <p:grpSpPr>
            <a:xfrm>
              <a:off x="619124" y="6953249"/>
              <a:ext cx="4953000" cy="2352675"/>
              <a:chOff x="619124" y="6953249"/>
              <a:chExt cx="4953000" cy="2352675"/>
            </a:xfrm>
          </p:grpSpPr>
          <p:sp>
            <p:nvSpPr>
              <p:cNvPr id="39" name="object 39"/>
              <p:cNvSpPr/>
              <p:nvPr/>
            </p:nvSpPr>
            <p:spPr>
              <a:xfrm>
                <a:off x="952499" y="6953249"/>
                <a:ext cx="1905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0">
                    <a:moveTo>
                      <a:pt x="19049" y="190499"/>
                    </a:moveTo>
                    <a:lnTo>
                      <a:pt x="0" y="190499"/>
                    </a:lnTo>
                    <a:lnTo>
                      <a:pt x="0" y="0"/>
                    </a:lnTo>
                    <a:lnTo>
                      <a:pt x="19049" y="0"/>
                    </a:lnTo>
                    <a:lnTo>
                      <a:pt x="19049" y="190499"/>
                    </a:lnTo>
                    <a:close/>
                  </a:path>
                </a:pathLst>
              </a:custGeom>
              <a:solidFill>
                <a:srgbClr val="4F37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40"/>
              <p:cNvSpPr/>
              <p:nvPr/>
            </p:nvSpPr>
            <p:spPr>
              <a:xfrm>
                <a:off x="642937" y="7143749"/>
                <a:ext cx="4929505" cy="2162175"/>
              </a:xfrm>
              <a:custGeom>
                <a:avLst/>
                <a:gdLst/>
                <a:ahLst/>
                <a:cxnLst/>
                <a:rect l="l" t="t" r="r" b="b"/>
                <a:pathLst>
                  <a:path w="4929505" h="2162175">
                    <a:moveTo>
                      <a:pt x="4857990" y="2162174"/>
                    </a:moveTo>
                    <a:lnTo>
                      <a:pt x="0" y="2162174"/>
                    </a:lnTo>
                    <a:lnTo>
                      <a:pt x="0" y="0"/>
                    </a:lnTo>
                    <a:lnTo>
                      <a:pt x="4857990" y="0"/>
                    </a:lnTo>
                    <a:lnTo>
                      <a:pt x="4862945" y="487"/>
                    </a:lnTo>
                    <a:lnTo>
                      <a:pt x="4899480" y="15620"/>
                    </a:lnTo>
                    <a:lnTo>
                      <a:pt x="4925300" y="51661"/>
                    </a:lnTo>
                    <a:lnTo>
                      <a:pt x="4929186" y="71196"/>
                    </a:lnTo>
                    <a:lnTo>
                      <a:pt x="4929186" y="2090978"/>
                    </a:lnTo>
                    <a:lnTo>
                      <a:pt x="4913564" y="2132467"/>
                    </a:lnTo>
                    <a:lnTo>
                      <a:pt x="4877524" y="2158287"/>
                    </a:lnTo>
                    <a:lnTo>
                      <a:pt x="4857990" y="2162174"/>
                    </a:lnTo>
                    <a:close/>
                  </a:path>
                </a:pathLst>
              </a:custGeom>
              <a:solidFill>
                <a:srgbClr val="F7F6F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41"/>
              <p:cNvSpPr/>
              <p:nvPr/>
            </p:nvSpPr>
            <p:spPr>
              <a:xfrm>
                <a:off x="619112" y="7143749"/>
                <a:ext cx="495300" cy="2162175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2162175">
                    <a:moveTo>
                      <a:pt x="47625" y="0"/>
                    </a:moveTo>
                    <a:lnTo>
                      <a:pt x="0" y="0"/>
                    </a:lnTo>
                    <a:lnTo>
                      <a:pt x="0" y="2162175"/>
                    </a:lnTo>
                    <a:lnTo>
                      <a:pt x="47625" y="2162175"/>
                    </a:lnTo>
                    <a:lnTo>
                      <a:pt x="47625" y="0"/>
                    </a:lnTo>
                    <a:close/>
                  </a:path>
                  <a:path w="495300" h="2162175">
                    <a:moveTo>
                      <a:pt x="495300" y="295275"/>
                    </a:moveTo>
                    <a:lnTo>
                      <a:pt x="488746" y="251040"/>
                    </a:lnTo>
                    <a:lnTo>
                      <a:pt x="469620" y="210616"/>
                    </a:lnTo>
                    <a:lnTo>
                      <a:pt x="439585" y="177469"/>
                    </a:lnTo>
                    <a:lnTo>
                      <a:pt x="401231" y="154482"/>
                    </a:lnTo>
                    <a:lnTo>
                      <a:pt x="357847" y="143611"/>
                    </a:lnTo>
                    <a:lnTo>
                      <a:pt x="342900" y="142875"/>
                    </a:lnTo>
                    <a:lnTo>
                      <a:pt x="335419" y="143065"/>
                    </a:lnTo>
                    <a:lnTo>
                      <a:pt x="291566" y="151790"/>
                    </a:lnTo>
                    <a:lnTo>
                      <a:pt x="252107" y="172872"/>
                    </a:lnTo>
                    <a:lnTo>
                      <a:pt x="220497" y="204482"/>
                    </a:lnTo>
                    <a:lnTo>
                      <a:pt x="199415" y="243941"/>
                    </a:lnTo>
                    <a:lnTo>
                      <a:pt x="190690" y="287794"/>
                    </a:lnTo>
                    <a:lnTo>
                      <a:pt x="190500" y="295275"/>
                    </a:lnTo>
                    <a:lnTo>
                      <a:pt x="190690" y="302768"/>
                    </a:lnTo>
                    <a:lnTo>
                      <a:pt x="199415" y="346608"/>
                    </a:lnTo>
                    <a:lnTo>
                      <a:pt x="220497" y="386067"/>
                    </a:lnTo>
                    <a:lnTo>
                      <a:pt x="252107" y="417690"/>
                    </a:lnTo>
                    <a:lnTo>
                      <a:pt x="291566" y="438772"/>
                    </a:lnTo>
                    <a:lnTo>
                      <a:pt x="335419" y="447497"/>
                    </a:lnTo>
                    <a:lnTo>
                      <a:pt x="342900" y="447675"/>
                    </a:lnTo>
                    <a:lnTo>
                      <a:pt x="350393" y="447497"/>
                    </a:lnTo>
                    <a:lnTo>
                      <a:pt x="394246" y="438772"/>
                    </a:lnTo>
                    <a:lnTo>
                      <a:pt x="433692" y="417690"/>
                    </a:lnTo>
                    <a:lnTo>
                      <a:pt x="465315" y="386067"/>
                    </a:lnTo>
                    <a:lnTo>
                      <a:pt x="486397" y="346608"/>
                    </a:lnTo>
                    <a:lnTo>
                      <a:pt x="495122" y="302768"/>
                    </a:lnTo>
                    <a:lnTo>
                      <a:pt x="495300" y="295275"/>
                    </a:lnTo>
                    <a:close/>
                  </a:path>
                </a:pathLst>
              </a:custGeom>
              <a:solidFill>
                <a:srgbClr val="4F37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2" name="object 42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85824" y="7362824"/>
                <a:ext cx="152399" cy="152399"/>
              </a:xfrm>
              <a:prstGeom prst="rect">
                <a:avLst/>
              </a:prstGeom>
            </p:spPr>
          </p:pic>
        </p:grpSp>
        <p:sp>
          <p:nvSpPr>
            <p:cNvPr id="43" name="object 43"/>
            <p:cNvSpPr txBox="1"/>
            <p:nvPr/>
          </p:nvSpPr>
          <p:spPr>
            <a:xfrm>
              <a:off x="1244599" y="7308786"/>
              <a:ext cx="1115695" cy="2584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500" b="1" spc="-30" dirty="0">
                  <a:solidFill>
                    <a:srgbClr val="4F37A6"/>
                  </a:solidFill>
                  <a:latin typeface="Noto Sans JP"/>
                  <a:cs typeface="Noto Sans JP"/>
                </a:rPr>
                <a:t>4.</a:t>
              </a:r>
              <a:r>
                <a:rPr sz="1500" b="1" spc="-55" dirty="0">
                  <a:solidFill>
                    <a:srgbClr val="4F37A6"/>
                  </a:solidFill>
                  <a:latin typeface="Noto Sans JP"/>
                  <a:cs typeface="Noto Sans JP"/>
                </a:rPr>
                <a:t> </a:t>
              </a:r>
              <a:r>
                <a:rPr sz="1500" b="1" spc="-270" dirty="0">
                  <a:solidFill>
                    <a:srgbClr val="4F37A6"/>
                  </a:solidFill>
                  <a:latin typeface="Malgun Gothic"/>
                  <a:cs typeface="Malgun Gothic"/>
                </a:rPr>
                <a:t>복구</a:t>
              </a:r>
              <a:r>
                <a:rPr sz="1500" b="1" spc="-150" dirty="0">
                  <a:solidFill>
                    <a:srgbClr val="4F37A6"/>
                  </a:solidFill>
                  <a:latin typeface="Malgun Gothic"/>
                  <a:cs typeface="Malgun Gothic"/>
                </a:rPr>
                <a:t> </a:t>
              </a:r>
              <a:r>
                <a:rPr sz="1500" b="1" spc="-270" dirty="0">
                  <a:solidFill>
                    <a:srgbClr val="4F37A6"/>
                  </a:solidFill>
                  <a:latin typeface="Malgun Gothic"/>
                  <a:cs typeface="Malgun Gothic"/>
                </a:rPr>
                <a:t>후</a:t>
              </a:r>
              <a:r>
                <a:rPr sz="1500" b="1" spc="-150" dirty="0">
                  <a:solidFill>
                    <a:srgbClr val="4F37A6"/>
                  </a:solidFill>
                  <a:latin typeface="Malgun Gothic"/>
                  <a:cs typeface="Malgun Gothic"/>
                </a:rPr>
                <a:t> </a:t>
              </a:r>
              <a:r>
                <a:rPr sz="1500" b="1" spc="-295" dirty="0">
                  <a:solidFill>
                    <a:srgbClr val="4F37A6"/>
                  </a:solidFill>
                  <a:latin typeface="Malgun Gothic"/>
                  <a:cs typeface="Malgun Gothic"/>
                </a:rPr>
                <a:t>조치</a:t>
              </a:r>
              <a:endParaRPr sz="1500">
                <a:latin typeface="Malgun Gothic"/>
                <a:cs typeface="Malgun Gothic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1244599" y="7675688"/>
              <a:ext cx="1598930" cy="20637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150" spc="-190" dirty="0">
                  <a:latin typeface="Dotum"/>
                  <a:cs typeface="Dotum"/>
                </a:rPr>
                <a:t>계정</a:t>
              </a:r>
              <a:r>
                <a:rPr sz="1150" spc="-8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복구</a:t>
              </a:r>
              <a:r>
                <a:rPr sz="1150" spc="-8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후</a:t>
              </a:r>
              <a:r>
                <a:rPr sz="1150" spc="-8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필수</a:t>
              </a:r>
              <a:r>
                <a:rPr sz="1150" spc="-8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보안</a:t>
              </a:r>
              <a:r>
                <a:rPr sz="1150" spc="-85" dirty="0">
                  <a:latin typeface="Dotum"/>
                  <a:cs typeface="Dotum"/>
                </a:rPr>
                <a:t> </a:t>
              </a:r>
              <a:r>
                <a:rPr sz="1150" spc="-120" dirty="0">
                  <a:latin typeface="Dotum"/>
                  <a:cs typeface="Dotum"/>
                </a:rPr>
                <a:t>단계</a:t>
              </a:r>
              <a:r>
                <a:rPr sz="1150" spc="-120" dirty="0">
                  <a:latin typeface="Noto Sans JP"/>
                  <a:cs typeface="Noto Sans JP"/>
                </a:rPr>
                <a:t>:</a:t>
              </a:r>
              <a:endParaRPr sz="1150">
                <a:latin typeface="Noto Sans JP"/>
                <a:cs typeface="Noto Sans JP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1435099" y="7970963"/>
              <a:ext cx="1507490" cy="20637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56210" indent="-143510">
                <a:lnSpc>
                  <a:spcPct val="100000"/>
                </a:lnSpc>
                <a:spcBef>
                  <a:spcPts val="135"/>
                </a:spcBef>
                <a:buClr>
                  <a:srgbClr val="4F37A6"/>
                </a:buClr>
                <a:buFont typeface="Arial"/>
                <a:buChar char="•"/>
                <a:tabLst>
                  <a:tab pos="156210" algn="l"/>
                </a:tabLst>
              </a:pPr>
              <a:r>
                <a:rPr sz="1150" spc="-190" dirty="0">
                  <a:latin typeface="Dotum"/>
                  <a:cs typeface="Dotum"/>
                </a:rPr>
                <a:t>강력한</a:t>
              </a:r>
              <a:r>
                <a:rPr sz="1150" spc="-80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새</a:t>
              </a:r>
              <a:r>
                <a:rPr sz="1150" spc="-80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비밀번호</a:t>
              </a:r>
              <a:r>
                <a:rPr sz="1150" spc="-80" dirty="0">
                  <a:latin typeface="Dotum"/>
                  <a:cs typeface="Dotum"/>
                </a:rPr>
                <a:t> </a:t>
              </a:r>
              <a:r>
                <a:rPr sz="1150" spc="-165" dirty="0">
                  <a:latin typeface="Dotum"/>
                  <a:cs typeface="Dotum"/>
                </a:rPr>
                <a:t>설정</a:t>
              </a:r>
              <a:endParaRPr sz="1150">
                <a:latin typeface="Dotum"/>
                <a:cs typeface="Dotum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1435099" y="8266238"/>
              <a:ext cx="1678939" cy="20637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56210" indent="-143510">
                <a:lnSpc>
                  <a:spcPct val="100000"/>
                </a:lnSpc>
                <a:spcBef>
                  <a:spcPts val="135"/>
                </a:spcBef>
                <a:buClr>
                  <a:srgbClr val="4F37A6"/>
                </a:buClr>
                <a:buFont typeface="Arial"/>
                <a:buChar char="•"/>
                <a:tabLst>
                  <a:tab pos="156210" algn="l"/>
                </a:tabLst>
              </a:pPr>
              <a:r>
                <a:rPr sz="1150" spc="-80" dirty="0">
                  <a:latin typeface="Noto Sans JP"/>
                  <a:cs typeface="Noto Sans JP"/>
                </a:rPr>
                <a:t>MFA</a:t>
              </a:r>
              <a:r>
                <a:rPr sz="1150" spc="40" dirty="0">
                  <a:latin typeface="Noto Sans JP"/>
                  <a:cs typeface="Noto Sans JP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재설정</a:t>
              </a:r>
              <a:r>
                <a:rPr sz="1150" spc="-8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또는</a:t>
              </a:r>
              <a:r>
                <a:rPr sz="1150" spc="-8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신규</a:t>
              </a:r>
              <a:r>
                <a:rPr sz="1150" spc="-90" dirty="0">
                  <a:latin typeface="Dotum"/>
                  <a:cs typeface="Dotum"/>
                </a:rPr>
                <a:t> </a:t>
              </a:r>
              <a:r>
                <a:rPr sz="1150" spc="-170" dirty="0">
                  <a:latin typeface="Dotum"/>
                  <a:cs typeface="Dotum"/>
                </a:rPr>
                <a:t>등록</a:t>
              </a:r>
              <a:endParaRPr sz="1150">
                <a:latin typeface="Dotum"/>
                <a:cs typeface="Dotum"/>
              </a:endParaRPr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1435099" y="8561513"/>
              <a:ext cx="2195195" cy="50165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56210" indent="-143510">
                <a:lnSpc>
                  <a:spcPct val="100000"/>
                </a:lnSpc>
                <a:spcBef>
                  <a:spcPts val="135"/>
                </a:spcBef>
                <a:buClr>
                  <a:srgbClr val="4F37A6"/>
                </a:buClr>
                <a:buFont typeface="Arial"/>
                <a:buChar char="•"/>
                <a:tabLst>
                  <a:tab pos="156210" algn="l"/>
                </a:tabLst>
              </a:pPr>
              <a:r>
                <a:rPr sz="1150" spc="-190" dirty="0">
                  <a:latin typeface="Dotum"/>
                  <a:cs typeface="Dotum"/>
                </a:rPr>
                <a:t>비정상</a:t>
              </a:r>
              <a:r>
                <a:rPr sz="1150" spc="-80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활동이</a:t>
              </a:r>
              <a:r>
                <a:rPr sz="1150" spc="-80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없는지</a:t>
              </a:r>
              <a:r>
                <a:rPr sz="1150" spc="-80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활동</a:t>
              </a:r>
              <a:r>
                <a:rPr sz="1150" spc="-80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로그</a:t>
              </a:r>
              <a:r>
                <a:rPr sz="1150" spc="-80" dirty="0">
                  <a:latin typeface="Dotum"/>
                  <a:cs typeface="Dotum"/>
                </a:rPr>
                <a:t> </a:t>
              </a:r>
              <a:r>
                <a:rPr sz="1150" spc="-165" dirty="0">
                  <a:latin typeface="Dotum"/>
                  <a:cs typeface="Dotum"/>
                </a:rPr>
                <a:t>검토</a:t>
              </a:r>
              <a:endParaRPr sz="1150">
                <a:latin typeface="Dotum"/>
                <a:cs typeface="Dotum"/>
              </a:endParaRPr>
            </a:p>
            <a:p>
              <a:pPr marL="156210" indent="-143510">
                <a:lnSpc>
                  <a:spcPct val="100000"/>
                </a:lnSpc>
                <a:spcBef>
                  <a:spcPts val="944"/>
                </a:spcBef>
                <a:buClr>
                  <a:srgbClr val="4F37A6"/>
                </a:buClr>
                <a:buFont typeface="Arial"/>
                <a:buChar char="•"/>
                <a:tabLst>
                  <a:tab pos="156210" algn="l"/>
                </a:tabLst>
              </a:pPr>
              <a:r>
                <a:rPr sz="1150" spc="-190" dirty="0">
                  <a:latin typeface="Dotum"/>
                  <a:cs typeface="Dotum"/>
                </a:rPr>
                <a:t>결제</a:t>
              </a:r>
              <a:r>
                <a:rPr sz="1150" spc="-9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정보</a:t>
              </a:r>
              <a:r>
                <a:rPr sz="1150" spc="-8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및</a:t>
              </a:r>
              <a:r>
                <a:rPr sz="1150" spc="-8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알림</a:t>
              </a:r>
              <a:r>
                <a:rPr sz="1150" spc="-8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확인</a:t>
              </a:r>
              <a:r>
                <a:rPr sz="1150" spc="-85" dirty="0">
                  <a:latin typeface="Dotum"/>
                  <a:cs typeface="Dotum"/>
                </a:rPr>
                <a:t> </a:t>
              </a:r>
              <a:r>
                <a:rPr sz="1150" spc="-190" dirty="0">
                  <a:latin typeface="Dotum"/>
                  <a:cs typeface="Dotum"/>
                </a:rPr>
                <a:t>및</a:t>
              </a:r>
              <a:r>
                <a:rPr sz="1150" spc="-85" dirty="0">
                  <a:latin typeface="Dotum"/>
                  <a:cs typeface="Dotum"/>
                </a:rPr>
                <a:t> </a:t>
              </a:r>
              <a:r>
                <a:rPr sz="1150" spc="-25" dirty="0">
                  <a:latin typeface="Dotum"/>
                  <a:cs typeface="Dotum"/>
                </a:rPr>
                <a:t>재설정</a:t>
              </a:r>
              <a:endParaRPr sz="1150">
                <a:latin typeface="Dotum"/>
                <a:cs typeface="Dotum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2924" y="3825563"/>
            <a:ext cx="114300" cy="2895600"/>
            <a:chOff x="542924" y="4819649"/>
            <a:chExt cx="114300" cy="2895600"/>
          </a:xfrm>
        </p:grpSpPr>
        <p:sp>
          <p:nvSpPr>
            <p:cNvPr id="3" name="object 3"/>
            <p:cNvSpPr/>
            <p:nvPr/>
          </p:nvSpPr>
          <p:spPr>
            <a:xfrm>
              <a:off x="571499" y="4819649"/>
              <a:ext cx="28575" cy="2895600"/>
            </a:xfrm>
            <a:custGeom>
              <a:avLst/>
              <a:gdLst/>
              <a:ahLst/>
              <a:cxnLst/>
              <a:rect l="l" t="t" r="r" b="b"/>
              <a:pathLst>
                <a:path w="28575" h="2895600">
                  <a:moveTo>
                    <a:pt x="28574" y="2895599"/>
                  </a:moveTo>
                  <a:lnTo>
                    <a:pt x="0" y="2895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289559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924" y="4867274"/>
              <a:ext cx="114300" cy="114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924" y="5629274"/>
              <a:ext cx="114300" cy="1142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924" y="6391274"/>
              <a:ext cx="114300" cy="1142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800" y="1003198"/>
            <a:ext cx="8204200" cy="149028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 marR="5080">
              <a:lnSpc>
                <a:spcPct val="84600"/>
              </a:lnSpc>
              <a:spcBef>
                <a:spcPts val="1115"/>
              </a:spcBef>
              <a:tabLst>
                <a:tab pos="4088129" algn="l"/>
              </a:tabLst>
            </a:pPr>
            <a:r>
              <a:rPr sz="5500" spc="-1100" dirty="0"/>
              <a:t>실전</a:t>
            </a:r>
            <a:r>
              <a:rPr sz="5500" spc="-505" dirty="0"/>
              <a:t> </a:t>
            </a:r>
            <a:r>
              <a:rPr sz="5500" spc="-1100" dirty="0"/>
              <a:t>사례</a:t>
            </a:r>
            <a:r>
              <a:rPr sz="5500" spc="-505" dirty="0"/>
              <a:t> </a:t>
            </a:r>
            <a:r>
              <a:rPr sz="5500" spc="-765" dirty="0"/>
              <a:t>소개</a:t>
            </a:r>
            <a:r>
              <a:rPr sz="4800" b="1" spc="-765" dirty="0">
                <a:latin typeface="Liberation Sans"/>
                <a:cs typeface="Liberation Sans"/>
              </a:rPr>
              <a:t>:</a:t>
            </a:r>
            <a:r>
              <a:rPr sz="4800" b="1" dirty="0">
                <a:latin typeface="Liberation Sans"/>
                <a:cs typeface="Liberation Sans"/>
              </a:rPr>
              <a:t>	</a:t>
            </a:r>
            <a:r>
              <a:rPr sz="5500" spc="-1125" dirty="0"/>
              <a:t>유망 </a:t>
            </a:r>
            <a:r>
              <a:rPr sz="5500" spc="-1100" dirty="0"/>
              <a:t>스타트업의</a:t>
            </a:r>
            <a:r>
              <a:rPr sz="5500" spc="-505" dirty="0"/>
              <a:t> </a:t>
            </a:r>
            <a:r>
              <a:rPr sz="4800" b="1" spc="-10" dirty="0">
                <a:latin typeface="Liberation Sans"/>
                <a:cs typeface="Liberation Sans"/>
              </a:rPr>
              <a:t>Secure Onboarding</a:t>
            </a:r>
            <a:endParaRPr sz="4800" dirty="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800" y="2513806"/>
            <a:ext cx="5544185" cy="42068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18800"/>
              </a:lnSpc>
              <a:spcBef>
                <a:spcPts val="12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핀테크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b="1" spc="-20" dirty="0">
                <a:solidFill>
                  <a:srgbClr val="4F37A6"/>
                </a:solidFill>
                <a:latin typeface="Liberation Sans"/>
                <a:cs typeface="Liberation Sans"/>
              </a:rPr>
              <a:t>SecurePayKorea</a:t>
            </a:r>
            <a:r>
              <a:rPr sz="1350" spc="-20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인프라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구축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사례를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알아보는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안전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하고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체계적인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온보딩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과정입니다</a:t>
            </a:r>
            <a:r>
              <a:rPr sz="1200" spc="-21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스타트업은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결제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제공하므로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높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은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수준의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보안이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필요했지만</a:t>
            </a:r>
            <a:r>
              <a:rPr sz="1200" spc="-21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초기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단계에서는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제한된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리소스로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효율적인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설정이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필요했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95" dirty="0">
                <a:solidFill>
                  <a:srgbClr val="333333"/>
                </a:solidFill>
                <a:latin typeface="Dotum"/>
                <a:cs typeface="Dotum"/>
              </a:rPr>
              <a:t>습니다</a:t>
            </a:r>
            <a:r>
              <a:rPr sz="1200" spc="-19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200">
              <a:latin typeface="Liberation Sans"/>
              <a:cs typeface="Liberation Sans"/>
            </a:endParaRPr>
          </a:p>
          <a:p>
            <a:pPr marL="231140">
              <a:lnSpc>
                <a:spcPct val="100000"/>
              </a:lnSpc>
              <a:spcBef>
                <a:spcPts val="5"/>
              </a:spcBef>
            </a:pPr>
            <a:r>
              <a:rPr sz="1200" b="1" spc="-135" dirty="0">
                <a:solidFill>
                  <a:srgbClr val="4F37A6"/>
                </a:solidFill>
                <a:latin typeface="Liberation Sans"/>
                <a:cs typeface="Liberation Sans"/>
              </a:rPr>
              <a:t>1</a:t>
            </a:r>
            <a:r>
              <a:rPr sz="1350" spc="-135" dirty="0">
                <a:solidFill>
                  <a:srgbClr val="4F37A6"/>
                </a:solidFill>
                <a:latin typeface="Dotum"/>
                <a:cs typeface="Dotum"/>
              </a:rPr>
              <a:t>단계</a:t>
            </a:r>
            <a:r>
              <a:rPr sz="1200" b="1" spc="-135" dirty="0">
                <a:solidFill>
                  <a:srgbClr val="4F37A6"/>
                </a:solidFill>
                <a:latin typeface="Liberation Sans"/>
                <a:cs typeface="Liberation Sans"/>
              </a:rPr>
              <a:t>:</a:t>
            </a:r>
            <a:r>
              <a:rPr sz="1200" b="1" spc="1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분리된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계정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구조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설계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b="1" spc="-20" dirty="0">
                <a:solidFill>
                  <a:srgbClr val="4F37A6"/>
                </a:solidFill>
                <a:latin typeface="Liberation Sans"/>
                <a:cs typeface="Liberation Sans"/>
              </a:rPr>
              <a:t>(1</a:t>
            </a:r>
            <a:r>
              <a:rPr sz="1350" spc="-20" dirty="0">
                <a:solidFill>
                  <a:srgbClr val="4F37A6"/>
                </a:solidFill>
                <a:latin typeface="Dotum"/>
                <a:cs typeface="Dotum"/>
              </a:rPr>
              <a:t>주차</a:t>
            </a:r>
            <a:r>
              <a:rPr sz="1200" b="1" spc="-20" dirty="0">
                <a:solidFill>
                  <a:srgbClr val="4F37A6"/>
                </a:solidFill>
                <a:latin typeface="Liberation Sans"/>
                <a:cs typeface="Liberation Sans"/>
              </a:rPr>
              <a:t>)</a:t>
            </a:r>
            <a:endParaRPr sz="1200">
              <a:latin typeface="Liberation Sans"/>
              <a:cs typeface="Liberation Sans"/>
            </a:endParaRPr>
          </a:p>
          <a:p>
            <a:pPr marL="231140">
              <a:lnSpc>
                <a:spcPct val="100000"/>
              </a:lnSpc>
              <a:spcBef>
                <a:spcPts val="1380"/>
              </a:spcBef>
            </a:pPr>
            <a:r>
              <a:rPr sz="1350" spc="-210" dirty="0">
                <a:latin typeface="Dotum"/>
                <a:cs typeface="Dotum"/>
              </a:rPr>
              <a:t>운영</a:t>
            </a:r>
            <a:r>
              <a:rPr sz="1200" spc="-210" dirty="0">
                <a:latin typeface="Liberation Sans"/>
                <a:cs typeface="Liberation Sans"/>
              </a:rPr>
              <a:t>/</a:t>
            </a:r>
            <a:r>
              <a:rPr sz="1350" spc="-210" dirty="0">
                <a:latin typeface="Dotum"/>
                <a:cs typeface="Dotum"/>
              </a:rPr>
              <a:t>개발</a:t>
            </a:r>
            <a:r>
              <a:rPr sz="1200" spc="-210" dirty="0">
                <a:latin typeface="Liberation Sans"/>
                <a:cs typeface="Liberation Sans"/>
              </a:rPr>
              <a:t>/</a:t>
            </a:r>
            <a:r>
              <a:rPr sz="1350" spc="-210" dirty="0">
                <a:latin typeface="Dotum"/>
                <a:cs typeface="Dotum"/>
              </a:rPr>
              <a:t>테스트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환경을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위한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별도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AWS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Organizations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180" dirty="0">
                <a:latin typeface="Dotum"/>
                <a:cs typeface="Dotum"/>
              </a:rPr>
              <a:t>구성</a:t>
            </a:r>
            <a:r>
              <a:rPr sz="1200" spc="-180" dirty="0">
                <a:latin typeface="Liberation Sans"/>
                <a:cs typeface="Liberation Sans"/>
              </a:rPr>
              <a:t>,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멀티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계정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전략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도입</a:t>
            </a:r>
            <a:endParaRPr sz="1350">
              <a:latin typeface="Dotum"/>
              <a:cs typeface="Dotum"/>
            </a:endParaRPr>
          </a:p>
          <a:p>
            <a:pPr marL="231140">
              <a:lnSpc>
                <a:spcPct val="100000"/>
              </a:lnSpc>
              <a:spcBef>
                <a:spcPts val="1380"/>
              </a:spcBef>
            </a:pPr>
            <a:r>
              <a:rPr sz="1200" b="1" spc="-135" dirty="0">
                <a:solidFill>
                  <a:srgbClr val="4F37A6"/>
                </a:solidFill>
                <a:latin typeface="Liberation Sans"/>
                <a:cs typeface="Liberation Sans"/>
              </a:rPr>
              <a:t>2</a:t>
            </a:r>
            <a:r>
              <a:rPr sz="1350" spc="-135" dirty="0">
                <a:solidFill>
                  <a:srgbClr val="4F37A6"/>
                </a:solidFill>
                <a:latin typeface="Dotum"/>
                <a:cs typeface="Dotum"/>
              </a:rPr>
              <a:t>단계</a:t>
            </a:r>
            <a:r>
              <a:rPr sz="1200" b="1" spc="-135" dirty="0">
                <a:solidFill>
                  <a:srgbClr val="4F37A6"/>
                </a:solidFill>
                <a:latin typeface="Liberation Sans"/>
                <a:cs typeface="Liberation Sans"/>
              </a:rPr>
              <a:t>: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최소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권한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IAM</a:t>
            </a:r>
            <a:r>
              <a:rPr sz="1200" b="1" spc="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정책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구현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b="1" spc="-20" dirty="0">
                <a:solidFill>
                  <a:srgbClr val="4F37A6"/>
                </a:solidFill>
                <a:latin typeface="Liberation Sans"/>
                <a:cs typeface="Liberation Sans"/>
              </a:rPr>
              <a:t>(2</a:t>
            </a:r>
            <a:r>
              <a:rPr sz="1350" spc="-20" dirty="0">
                <a:solidFill>
                  <a:srgbClr val="4F37A6"/>
                </a:solidFill>
                <a:latin typeface="Dotum"/>
                <a:cs typeface="Dotum"/>
              </a:rPr>
              <a:t>주차</a:t>
            </a:r>
            <a:r>
              <a:rPr sz="1200" b="1" spc="-20" dirty="0">
                <a:solidFill>
                  <a:srgbClr val="4F37A6"/>
                </a:solidFill>
                <a:latin typeface="Liberation Sans"/>
                <a:cs typeface="Liberation Sans"/>
              </a:rPr>
              <a:t>)</a:t>
            </a:r>
            <a:endParaRPr sz="1200">
              <a:latin typeface="Liberation Sans"/>
              <a:cs typeface="Liberation Sans"/>
            </a:endParaRPr>
          </a:p>
          <a:p>
            <a:pPr marL="231140">
              <a:lnSpc>
                <a:spcPct val="100000"/>
              </a:lnSpc>
              <a:spcBef>
                <a:spcPts val="1380"/>
              </a:spcBef>
            </a:pPr>
            <a:r>
              <a:rPr sz="1350" spc="-260" dirty="0">
                <a:latin typeface="Dotum"/>
                <a:cs typeface="Dotum"/>
              </a:rPr>
              <a:t>직무별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권한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00" dirty="0">
                <a:latin typeface="Dotum"/>
                <a:cs typeface="Dotum"/>
              </a:rPr>
              <a:t>세분화</a:t>
            </a:r>
            <a:r>
              <a:rPr sz="1200" spc="-200" dirty="0">
                <a:latin typeface="Liberation Sans"/>
                <a:cs typeface="Liberation Sans"/>
              </a:rPr>
              <a:t>,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서비스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계정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180" dirty="0">
                <a:latin typeface="Dotum"/>
                <a:cs typeface="Dotum"/>
              </a:rPr>
              <a:t>분리</a:t>
            </a:r>
            <a:r>
              <a:rPr sz="1200" spc="-180" dirty="0">
                <a:latin typeface="Liberation Sans"/>
                <a:cs typeface="Liberation Sans"/>
              </a:rPr>
              <a:t>,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임시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보안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인증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정보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활용</a:t>
            </a:r>
            <a:endParaRPr sz="1350">
              <a:latin typeface="Dotum"/>
              <a:cs typeface="Dotum"/>
            </a:endParaRPr>
          </a:p>
          <a:p>
            <a:pPr marL="231140">
              <a:lnSpc>
                <a:spcPct val="100000"/>
              </a:lnSpc>
              <a:spcBef>
                <a:spcPts val="1380"/>
              </a:spcBef>
            </a:pPr>
            <a:r>
              <a:rPr sz="1200" b="1" spc="-135" dirty="0">
                <a:solidFill>
                  <a:srgbClr val="4F37A6"/>
                </a:solidFill>
                <a:latin typeface="Liberation Sans"/>
                <a:cs typeface="Liberation Sans"/>
              </a:rPr>
              <a:t>3</a:t>
            </a:r>
            <a:r>
              <a:rPr sz="1350" spc="-135" dirty="0">
                <a:solidFill>
                  <a:srgbClr val="4F37A6"/>
                </a:solidFill>
                <a:latin typeface="Dotum"/>
                <a:cs typeface="Dotum"/>
              </a:rPr>
              <a:t>단계</a:t>
            </a:r>
            <a:r>
              <a:rPr sz="1200" b="1" spc="-135" dirty="0">
                <a:solidFill>
                  <a:srgbClr val="4F37A6"/>
                </a:solidFill>
                <a:latin typeface="Liberation Sans"/>
                <a:cs typeface="Liberation Sans"/>
              </a:rPr>
              <a:t>:</a:t>
            </a:r>
            <a:r>
              <a:rPr sz="1200" b="1" spc="1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자동화된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보안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모니터링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b="1" spc="-20" dirty="0">
                <a:solidFill>
                  <a:srgbClr val="4F37A6"/>
                </a:solidFill>
                <a:latin typeface="Liberation Sans"/>
                <a:cs typeface="Liberation Sans"/>
              </a:rPr>
              <a:t>(3</a:t>
            </a:r>
            <a:r>
              <a:rPr sz="1350" spc="-20" dirty="0">
                <a:solidFill>
                  <a:srgbClr val="4F37A6"/>
                </a:solidFill>
                <a:latin typeface="Dotum"/>
                <a:cs typeface="Dotum"/>
              </a:rPr>
              <a:t>주차</a:t>
            </a:r>
            <a:r>
              <a:rPr sz="1200" b="1" spc="-20" dirty="0">
                <a:solidFill>
                  <a:srgbClr val="4F37A6"/>
                </a:solidFill>
                <a:latin typeface="Liberation Sans"/>
                <a:cs typeface="Liberation Sans"/>
              </a:rPr>
              <a:t>)</a:t>
            </a:r>
            <a:endParaRPr sz="1200">
              <a:latin typeface="Liberation Sans"/>
              <a:cs typeface="Liberation Sans"/>
            </a:endParaRPr>
          </a:p>
          <a:p>
            <a:pPr marL="231140">
              <a:lnSpc>
                <a:spcPct val="100000"/>
              </a:lnSpc>
              <a:spcBef>
                <a:spcPts val="1380"/>
              </a:spcBef>
            </a:pPr>
            <a:r>
              <a:rPr sz="1200" dirty="0">
                <a:latin typeface="Liberation Sans"/>
                <a:cs typeface="Liberation Sans"/>
              </a:rPr>
              <a:t>AWS CloudTrail,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Config,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200" spc="-35" dirty="0">
                <a:latin typeface="Liberation Sans"/>
                <a:cs typeface="Liberation Sans"/>
              </a:rPr>
              <a:t>GuardDuty</a:t>
            </a:r>
            <a:r>
              <a:rPr sz="1350" spc="-35" dirty="0">
                <a:latin typeface="Dotum"/>
                <a:cs typeface="Dotum"/>
              </a:rPr>
              <a:t>를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Slack </a:t>
            </a:r>
            <a:r>
              <a:rPr sz="1350" spc="-260" dirty="0">
                <a:latin typeface="Dotum"/>
                <a:cs typeface="Dotum"/>
              </a:rPr>
              <a:t>알림과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180" dirty="0">
                <a:latin typeface="Dotum"/>
                <a:cs typeface="Dotum"/>
              </a:rPr>
              <a:t>연동</a:t>
            </a:r>
            <a:r>
              <a:rPr sz="1200" spc="-180" dirty="0">
                <a:latin typeface="Liberation Sans"/>
                <a:cs typeface="Liberation Sans"/>
              </a:rPr>
              <a:t>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이상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행동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실시간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탐지</a:t>
            </a:r>
            <a:endParaRPr sz="1350">
              <a:latin typeface="Dotum"/>
              <a:cs typeface="Dotum"/>
            </a:endParaRPr>
          </a:p>
          <a:p>
            <a:pPr marL="231140">
              <a:lnSpc>
                <a:spcPct val="100000"/>
              </a:lnSpc>
              <a:spcBef>
                <a:spcPts val="1380"/>
              </a:spcBef>
            </a:pPr>
            <a:r>
              <a:rPr sz="1200" b="1" spc="-135" dirty="0">
                <a:solidFill>
                  <a:srgbClr val="4F37A6"/>
                </a:solidFill>
                <a:latin typeface="Liberation Sans"/>
                <a:cs typeface="Liberation Sans"/>
              </a:rPr>
              <a:t>4</a:t>
            </a:r>
            <a:r>
              <a:rPr sz="1350" spc="-135" dirty="0">
                <a:solidFill>
                  <a:srgbClr val="4F37A6"/>
                </a:solidFill>
                <a:latin typeface="Dotum"/>
                <a:cs typeface="Dotum"/>
              </a:rPr>
              <a:t>단계</a:t>
            </a:r>
            <a:r>
              <a:rPr sz="1200" b="1" spc="-135" dirty="0">
                <a:solidFill>
                  <a:srgbClr val="4F37A6"/>
                </a:solidFill>
                <a:latin typeface="Liberation Sans"/>
                <a:cs typeface="Liberation Sans"/>
              </a:rPr>
              <a:t>:</a:t>
            </a:r>
            <a:r>
              <a:rPr sz="1200" b="1" spc="1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환경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승인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프로세스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b="1" spc="-20" dirty="0">
                <a:solidFill>
                  <a:srgbClr val="4F37A6"/>
                </a:solidFill>
                <a:latin typeface="Liberation Sans"/>
                <a:cs typeface="Liberation Sans"/>
              </a:rPr>
              <a:t>(4</a:t>
            </a:r>
            <a:r>
              <a:rPr sz="1350" spc="-20" dirty="0">
                <a:solidFill>
                  <a:srgbClr val="4F37A6"/>
                </a:solidFill>
                <a:latin typeface="Dotum"/>
                <a:cs typeface="Dotum"/>
              </a:rPr>
              <a:t>주차</a:t>
            </a:r>
            <a:r>
              <a:rPr sz="1200" b="1" spc="-20" dirty="0">
                <a:solidFill>
                  <a:srgbClr val="4F37A6"/>
                </a:solidFill>
                <a:latin typeface="Liberation Sans"/>
                <a:cs typeface="Liberation Sans"/>
              </a:rPr>
              <a:t>)</a:t>
            </a:r>
            <a:endParaRPr sz="1200">
              <a:latin typeface="Liberation Sans"/>
              <a:cs typeface="Liberation Sans"/>
            </a:endParaRPr>
          </a:p>
          <a:p>
            <a:pPr marL="231140">
              <a:lnSpc>
                <a:spcPct val="100000"/>
              </a:lnSpc>
              <a:spcBef>
                <a:spcPts val="1380"/>
              </a:spcBef>
            </a:pPr>
            <a:r>
              <a:rPr sz="1200" dirty="0">
                <a:latin typeface="Liberation Sans"/>
                <a:cs typeface="Liberation Sans"/>
              </a:rPr>
              <a:t>CISO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주도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보안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15" dirty="0">
                <a:latin typeface="Dotum"/>
                <a:cs typeface="Dotum"/>
              </a:rPr>
              <a:t>검토회의</a:t>
            </a:r>
            <a:r>
              <a:rPr sz="1200" spc="-215" dirty="0">
                <a:latin typeface="Liberation Sans"/>
                <a:cs typeface="Liberation Sans"/>
              </a:rPr>
              <a:t>,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자동화된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보안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180" dirty="0">
                <a:latin typeface="Dotum"/>
                <a:cs typeface="Dotum"/>
              </a:rPr>
              <a:t>스캔</a:t>
            </a:r>
            <a:r>
              <a:rPr sz="1200" spc="-180" dirty="0">
                <a:latin typeface="Liberation Sans"/>
                <a:cs typeface="Liberation Sans"/>
              </a:rPr>
              <a:t>,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통과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프로덕션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배포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승인</a:t>
            </a:r>
            <a:endParaRPr sz="1350">
              <a:latin typeface="Dotum"/>
              <a:cs typeface="Dotum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24" y="6159188"/>
            <a:ext cx="114300" cy="11429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620000" y="2505075"/>
            <a:ext cx="3619500" cy="3619500"/>
            <a:chOff x="7620000" y="2505075"/>
            <a:chExt cx="3619500" cy="3619500"/>
          </a:xfrm>
        </p:grpSpPr>
        <p:sp>
          <p:nvSpPr>
            <p:cNvPr id="11" name="object 11"/>
            <p:cNvSpPr/>
            <p:nvPr/>
          </p:nvSpPr>
          <p:spPr>
            <a:xfrm>
              <a:off x="7620000" y="2505075"/>
              <a:ext cx="3619500" cy="3619500"/>
            </a:xfrm>
            <a:custGeom>
              <a:avLst/>
              <a:gdLst/>
              <a:ahLst/>
              <a:cxnLst/>
              <a:rect l="l" t="t" r="r" b="b"/>
              <a:pathLst>
                <a:path w="3619500" h="3619500">
                  <a:moveTo>
                    <a:pt x="1809749" y="3619499"/>
                  </a:moveTo>
                  <a:lnTo>
                    <a:pt x="1765336" y="3618954"/>
                  </a:lnTo>
                  <a:lnTo>
                    <a:pt x="1720949" y="3617319"/>
                  </a:lnTo>
                  <a:lnTo>
                    <a:pt x="1676616" y="3614595"/>
                  </a:lnTo>
                  <a:lnTo>
                    <a:pt x="1632363" y="3610785"/>
                  </a:lnTo>
                  <a:lnTo>
                    <a:pt x="1588217" y="3605889"/>
                  </a:lnTo>
                  <a:lnTo>
                    <a:pt x="1544204" y="3599911"/>
                  </a:lnTo>
                  <a:lnTo>
                    <a:pt x="1500351" y="3592855"/>
                  </a:lnTo>
                  <a:lnTo>
                    <a:pt x="1456685" y="3584725"/>
                  </a:lnTo>
                  <a:lnTo>
                    <a:pt x="1413231" y="3575526"/>
                  </a:lnTo>
                  <a:lnTo>
                    <a:pt x="1370016" y="3565263"/>
                  </a:lnTo>
                  <a:lnTo>
                    <a:pt x="1327066" y="3553943"/>
                  </a:lnTo>
                  <a:lnTo>
                    <a:pt x="1284407" y="3541572"/>
                  </a:lnTo>
                  <a:lnTo>
                    <a:pt x="1242064" y="3528158"/>
                  </a:lnTo>
                  <a:lnTo>
                    <a:pt x="1200063" y="3513708"/>
                  </a:lnTo>
                  <a:lnTo>
                    <a:pt x="1158429" y="3498233"/>
                  </a:lnTo>
                  <a:lnTo>
                    <a:pt x="1117188" y="3481740"/>
                  </a:lnTo>
                  <a:lnTo>
                    <a:pt x="1076364" y="3464240"/>
                  </a:lnTo>
                  <a:lnTo>
                    <a:pt x="1035982" y="3445743"/>
                  </a:lnTo>
                  <a:lnTo>
                    <a:pt x="996065" y="3426261"/>
                  </a:lnTo>
                  <a:lnTo>
                    <a:pt x="956639" y="3405806"/>
                  </a:lnTo>
                  <a:lnTo>
                    <a:pt x="917727" y="3384388"/>
                  </a:lnTo>
                  <a:lnTo>
                    <a:pt x="879352" y="3362023"/>
                  </a:lnTo>
                  <a:lnTo>
                    <a:pt x="841537" y="3338722"/>
                  </a:lnTo>
                  <a:lnTo>
                    <a:pt x="804306" y="3314501"/>
                  </a:lnTo>
                  <a:lnTo>
                    <a:pt x="767680" y="3289373"/>
                  </a:lnTo>
                  <a:lnTo>
                    <a:pt x="731683" y="3263354"/>
                  </a:lnTo>
                  <a:lnTo>
                    <a:pt x="696334" y="3236459"/>
                  </a:lnTo>
                  <a:lnTo>
                    <a:pt x="661656" y="3208705"/>
                  </a:lnTo>
                  <a:lnTo>
                    <a:pt x="627670" y="3180108"/>
                  </a:lnTo>
                  <a:lnTo>
                    <a:pt x="594396" y="3150685"/>
                  </a:lnTo>
                  <a:lnTo>
                    <a:pt x="561853" y="3120455"/>
                  </a:lnTo>
                  <a:lnTo>
                    <a:pt x="530063" y="3089435"/>
                  </a:lnTo>
                  <a:lnTo>
                    <a:pt x="499043" y="3057645"/>
                  </a:lnTo>
                  <a:lnTo>
                    <a:pt x="468813" y="3025103"/>
                  </a:lnTo>
                  <a:lnTo>
                    <a:pt x="439391" y="2991829"/>
                  </a:lnTo>
                  <a:lnTo>
                    <a:pt x="410794" y="2957843"/>
                  </a:lnTo>
                  <a:lnTo>
                    <a:pt x="383039" y="2923165"/>
                  </a:lnTo>
                  <a:lnTo>
                    <a:pt x="356145" y="2887816"/>
                  </a:lnTo>
                  <a:lnTo>
                    <a:pt x="330125" y="2851818"/>
                  </a:lnTo>
                  <a:lnTo>
                    <a:pt x="304997" y="2815192"/>
                  </a:lnTo>
                  <a:lnTo>
                    <a:pt x="280776" y="2777961"/>
                  </a:lnTo>
                  <a:lnTo>
                    <a:pt x="257475" y="2740146"/>
                  </a:lnTo>
                  <a:lnTo>
                    <a:pt x="235109" y="2701772"/>
                  </a:lnTo>
                  <a:lnTo>
                    <a:pt x="213692" y="2662859"/>
                  </a:lnTo>
                  <a:lnTo>
                    <a:pt x="193237" y="2623433"/>
                  </a:lnTo>
                  <a:lnTo>
                    <a:pt x="173755" y="2583517"/>
                  </a:lnTo>
                  <a:lnTo>
                    <a:pt x="155258" y="2543134"/>
                  </a:lnTo>
                  <a:lnTo>
                    <a:pt x="137758" y="2502310"/>
                  </a:lnTo>
                  <a:lnTo>
                    <a:pt x="121266" y="2461069"/>
                  </a:lnTo>
                  <a:lnTo>
                    <a:pt x="105790" y="2419435"/>
                  </a:lnTo>
                  <a:lnTo>
                    <a:pt x="91341" y="2377435"/>
                  </a:lnTo>
                  <a:lnTo>
                    <a:pt x="77927" y="2335092"/>
                  </a:lnTo>
                  <a:lnTo>
                    <a:pt x="65556" y="2292433"/>
                  </a:lnTo>
                  <a:lnTo>
                    <a:pt x="54235" y="2249482"/>
                  </a:lnTo>
                  <a:lnTo>
                    <a:pt x="43972" y="2206268"/>
                  </a:lnTo>
                  <a:lnTo>
                    <a:pt x="34773" y="2162814"/>
                  </a:lnTo>
                  <a:lnTo>
                    <a:pt x="26643" y="2119147"/>
                  </a:lnTo>
                  <a:lnTo>
                    <a:pt x="19587" y="2075294"/>
                  </a:lnTo>
                  <a:lnTo>
                    <a:pt x="13610" y="2031282"/>
                  </a:lnTo>
                  <a:lnTo>
                    <a:pt x="8714" y="1987136"/>
                  </a:lnTo>
                  <a:lnTo>
                    <a:pt x="4903" y="1942883"/>
                  </a:lnTo>
                  <a:lnTo>
                    <a:pt x="2179" y="1898549"/>
                  </a:lnTo>
                  <a:lnTo>
                    <a:pt x="544" y="1854163"/>
                  </a:lnTo>
                  <a:lnTo>
                    <a:pt x="0" y="1809749"/>
                  </a:lnTo>
                  <a:lnTo>
                    <a:pt x="136" y="1787539"/>
                  </a:lnTo>
                  <a:lnTo>
                    <a:pt x="1226" y="1743139"/>
                  </a:lnTo>
                  <a:lnTo>
                    <a:pt x="3405" y="1698773"/>
                  </a:lnTo>
                  <a:lnTo>
                    <a:pt x="6673" y="1654480"/>
                  </a:lnTo>
                  <a:lnTo>
                    <a:pt x="11026" y="1610273"/>
                  </a:lnTo>
                  <a:lnTo>
                    <a:pt x="16463" y="1566194"/>
                  </a:lnTo>
                  <a:lnTo>
                    <a:pt x="22981" y="1522254"/>
                  </a:lnTo>
                  <a:lnTo>
                    <a:pt x="30574" y="1478495"/>
                  </a:lnTo>
                  <a:lnTo>
                    <a:pt x="39240" y="1434928"/>
                  </a:lnTo>
                  <a:lnTo>
                    <a:pt x="48971" y="1391594"/>
                  </a:lnTo>
                  <a:lnTo>
                    <a:pt x="59764" y="1348505"/>
                  </a:lnTo>
                  <a:lnTo>
                    <a:pt x="71610" y="1305700"/>
                  </a:lnTo>
                  <a:lnTo>
                    <a:pt x="84504" y="1263193"/>
                  </a:lnTo>
                  <a:lnTo>
                    <a:pt x="98436" y="1221021"/>
                  </a:lnTo>
                  <a:lnTo>
                    <a:pt x="113401" y="1179197"/>
                  </a:lnTo>
                  <a:lnTo>
                    <a:pt x="129385" y="1137760"/>
                  </a:lnTo>
                  <a:lnTo>
                    <a:pt x="146384" y="1096721"/>
                  </a:lnTo>
                  <a:lnTo>
                    <a:pt x="164382" y="1056117"/>
                  </a:lnTo>
                  <a:lnTo>
                    <a:pt x="183374" y="1015962"/>
                  </a:lnTo>
                  <a:lnTo>
                    <a:pt x="203343" y="976291"/>
                  </a:lnTo>
                  <a:lnTo>
                    <a:pt x="224282" y="937116"/>
                  </a:lnTo>
                  <a:lnTo>
                    <a:pt x="246174" y="898472"/>
                  </a:lnTo>
                  <a:lnTo>
                    <a:pt x="269010" y="860372"/>
                  </a:lnTo>
                  <a:lnTo>
                    <a:pt x="292771" y="822849"/>
                  </a:lnTo>
                  <a:lnTo>
                    <a:pt x="317450" y="785915"/>
                  </a:lnTo>
                  <a:lnTo>
                    <a:pt x="343024" y="749603"/>
                  </a:lnTo>
                  <a:lnTo>
                    <a:pt x="369485" y="713924"/>
                  </a:lnTo>
                  <a:lnTo>
                    <a:pt x="396809" y="678911"/>
                  </a:lnTo>
                  <a:lnTo>
                    <a:pt x="424989" y="644574"/>
                  </a:lnTo>
                  <a:lnTo>
                    <a:pt x="453999" y="610944"/>
                  </a:lnTo>
                  <a:lnTo>
                    <a:pt x="483829" y="578030"/>
                  </a:lnTo>
                  <a:lnTo>
                    <a:pt x="514454" y="545864"/>
                  </a:lnTo>
                  <a:lnTo>
                    <a:pt x="545864" y="514454"/>
                  </a:lnTo>
                  <a:lnTo>
                    <a:pt x="578030" y="483829"/>
                  </a:lnTo>
                  <a:lnTo>
                    <a:pt x="610944" y="453999"/>
                  </a:lnTo>
                  <a:lnTo>
                    <a:pt x="644574" y="424989"/>
                  </a:lnTo>
                  <a:lnTo>
                    <a:pt x="678911" y="396809"/>
                  </a:lnTo>
                  <a:lnTo>
                    <a:pt x="713924" y="369485"/>
                  </a:lnTo>
                  <a:lnTo>
                    <a:pt x="749603" y="343023"/>
                  </a:lnTo>
                  <a:lnTo>
                    <a:pt x="785915" y="317450"/>
                  </a:lnTo>
                  <a:lnTo>
                    <a:pt x="822849" y="292771"/>
                  </a:lnTo>
                  <a:lnTo>
                    <a:pt x="860372" y="269010"/>
                  </a:lnTo>
                  <a:lnTo>
                    <a:pt x="898472" y="246174"/>
                  </a:lnTo>
                  <a:lnTo>
                    <a:pt x="937116" y="224282"/>
                  </a:lnTo>
                  <a:lnTo>
                    <a:pt x="976291" y="203343"/>
                  </a:lnTo>
                  <a:lnTo>
                    <a:pt x="1015962" y="183374"/>
                  </a:lnTo>
                  <a:lnTo>
                    <a:pt x="1056117" y="164382"/>
                  </a:lnTo>
                  <a:lnTo>
                    <a:pt x="1096721" y="146384"/>
                  </a:lnTo>
                  <a:lnTo>
                    <a:pt x="1137760" y="129385"/>
                  </a:lnTo>
                  <a:lnTo>
                    <a:pt x="1179197" y="113401"/>
                  </a:lnTo>
                  <a:lnTo>
                    <a:pt x="1221021" y="98436"/>
                  </a:lnTo>
                  <a:lnTo>
                    <a:pt x="1263192" y="84504"/>
                  </a:lnTo>
                  <a:lnTo>
                    <a:pt x="1305700" y="71610"/>
                  </a:lnTo>
                  <a:lnTo>
                    <a:pt x="1348505" y="59764"/>
                  </a:lnTo>
                  <a:lnTo>
                    <a:pt x="1391594" y="48971"/>
                  </a:lnTo>
                  <a:lnTo>
                    <a:pt x="1434928" y="39240"/>
                  </a:lnTo>
                  <a:lnTo>
                    <a:pt x="1478495" y="30574"/>
                  </a:lnTo>
                  <a:lnTo>
                    <a:pt x="1522254" y="22981"/>
                  </a:lnTo>
                  <a:lnTo>
                    <a:pt x="1566194" y="16463"/>
                  </a:lnTo>
                  <a:lnTo>
                    <a:pt x="1610273" y="11026"/>
                  </a:lnTo>
                  <a:lnTo>
                    <a:pt x="1654479" y="6673"/>
                  </a:lnTo>
                  <a:lnTo>
                    <a:pt x="1698773" y="3405"/>
                  </a:lnTo>
                  <a:lnTo>
                    <a:pt x="1743139" y="1226"/>
                  </a:lnTo>
                  <a:lnTo>
                    <a:pt x="1787539" y="136"/>
                  </a:lnTo>
                  <a:lnTo>
                    <a:pt x="1809749" y="0"/>
                  </a:lnTo>
                  <a:lnTo>
                    <a:pt x="1831959" y="136"/>
                  </a:lnTo>
                  <a:lnTo>
                    <a:pt x="1876359" y="1226"/>
                  </a:lnTo>
                  <a:lnTo>
                    <a:pt x="1920726" y="3405"/>
                  </a:lnTo>
                  <a:lnTo>
                    <a:pt x="1965019" y="6673"/>
                  </a:lnTo>
                  <a:lnTo>
                    <a:pt x="2009226" y="11026"/>
                  </a:lnTo>
                  <a:lnTo>
                    <a:pt x="2053305" y="16463"/>
                  </a:lnTo>
                  <a:lnTo>
                    <a:pt x="2097244" y="22981"/>
                  </a:lnTo>
                  <a:lnTo>
                    <a:pt x="2141004" y="30574"/>
                  </a:lnTo>
                  <a:lnTo>
                    <a:pt x="2184571" y="39240"/>
                  </a:lnTo>
                  <a:lnTo>
                    <a:pt x="2227905" y="48971"/>
                  </a:lnTo>
                  <a:lnTo>
                    <a:pt x="2270994" y="59764"/>
                  </a:lnTo>
                  <a:lnTo>
                    <a:pt x="2313799" y="71610"/>
                  </a:lnTo>
                  <a:lnTo>
                    <a:pt x="2356306" y="84504"/>
                  </a:lnTo>
                  <a:lnTo>
                    <a:pt x="2398478" y="98436"/>
                  </a:lnTo>
                  <a:lnTo>
                    <a:pt x="2440301" y="113401"/>
                  </a:lnTo>
                  <a:lnTo>
                    <a:pt x="2481739" y="129385"/>
                  </a:lnTo>
                  <a:lnTo>
                    <a:pt x="2522777" y="146384"/>
                  </a:lnTo>
                  <a:lnTo>
                    <a:pt x="2563381" y="164382"/>
                  </a:lnTo>
                  <a:lnTo>
                    <a:pt x="2603536" y="183374"/>
                  </a:lnTo>
                  <a:lnTo>
                    <a:pt x="2643207" y="203343"/>
                  </a:lnTo>
                  <a:lnTo>
                    <a:pt x="2682382" y="224282"/>
                  </a:lnTo>
                  <a:lnTo>
                    <a:pt x="2721026" y="246174"/>
                  </a:lnTo>
                  <a:lnTo>
                    <a:pt x="2759126" y="269010"/>
                  </a:lnTo>
                  <a:lnTo>
                    <a:pt x="2796649" y="292771"/>
                  </a:lnTo>
                  <a:lnTo>
                    <a:pt x="2833583" y="317450"/>
                  </a:lnTo>
                  <a:lnTo>
                    <a:pt x="2869895" y="343024"/>
                  </a:lnTo>
                  <a:lnTo>
                    <a:pt x="2905574" y="369485"/>
                  </a:lnTo>
                  <a:lnTo>
                    <a:pt x="2940587" y="396809"/>
                  </a:lnTo>
                  <a:lnTo>
                    <a:pt x="2974924" y="424989"/>
                  </a:lnTo>
                  <a:lnTo>
                    <a:pt x="3008555" y="453999"/>
                  </a:lnTo>
                  <a:lnTo>
                    <a:pt x="3041468" y="483829"/>
                  </a:lnTo>
                  <a:lnTo>
                    <a:pt x="3073634" y="514454"/>
                  </a:lnTo>
                  <a:lnTo>
                    <a:pt x="3105044" y="545864"/>
                  </a:lnTo>
                  <a:lnTo>
                    <a:pt x="3135669" y="578030"/>
                  </a:lnTo>
                  <a:lnTo>
                    <a:pt x="3165500" y="610944"/>
                  </a:lnTo>
                  <a:lnTo>
                    <a:pt x="3194509" y="644574"/>
                  </a:lnTo>
                  <a:lnTo>
                    <a:pt x="3222689" y="678911"/>
                  </a:lnTo>
                  <a:lnTo>
                    <a:pt x="3250013" y="713924"/>
                  </a:lnTo>
                  <a:lnTo>
                    <a:pt x="3276474" y="749603"/>
                  </a:lnTo>
                  <a:lnTo>
                    <a:pt x="3302048" y="785915"/>
                  </a:lnTo>
                  <a:lnTo>
                    <a:pt x="3326726" y="822849"/>
                  </a:lnTo>
                  <a:lnTo>
                    <a:pt x="3350487" y="860372"/>
                  </a:lnTo>
                  <a:lnTo>
                    <a:pt x="3373324" y="898472"/>
                  </a:lnTo>
                  <a:lnTo>
                    <a:pt x="3395216" y="937116"/>
                  </a:lnTo>
                  <a:lnTo>
                    <a:pt x="3416155" y="976291"/>
                  </a:lnTo>
                  <a:lnTo>
                    <a:pt x="3436124" y="1015962"/>
                  </a:lnTo>
                  <a:lnTo>
                    <a:pt x="3455116" y="1056117"/>
                  </a:lnTo>
                  <a:lnTo>
                    <a:pt x="3473114" y="1096721"/>
                  </a:lnTo>
                  <a:lnTo>
                    <a:pt x="3490113" y="1137760"/>
                  </a:lnTo>
                  <a:lnTo>
                    <a:pt x="3506097" y="1179197"/>
                  </a:lnTo>
                  <a:lnTo>
                    <a:pt x="3521062" y="1221021"/>
                  </a:lnTo>
                  <a:lnTo>
                    <a:pt x="3534994" y="1263192"/>
                  </a:lnTo>
                  <a:lnTo>
                    <a:pt x="3547889" y="1305700"/>
                  </a:lnTo>
                  <a:lnTo>
                    <a:pt x="3559734" y="1348505"/>
                  </a:lnTo>
                  <a:lnTo>
                    <a:pt x="3570528" y="1391594"/>
                  </a:lnTo>
                  <a:lnTo>
                    <a:pt x="3580259" y="1434928"/>
                  </a:lnTo>
                  <a:lnTo>
                    <a:pt x="3588924" y="1478495"/>
                  </a:lnTo>
                  <a:lnTo>
                    <a:pt x="3596517" y="1522254"/>
                  </a:lnTo>
                  <a:lnTo>
                    <a:pt x="3603035" y="1566194"/>
                  </a:lnTo>
                  <a:lnTo>
                    <a:pt x="3608472" y="1610273"/>
                  </a:lnTo>
                  <a:lnTo>
                    <a:pt x="3612826" y="1654479"/>
                  </a:lnTo>
                  <a:lnTo>
                    <a:pt x="3616093" y="1698773"/>
                  </a:lnTo>
                  <a:lnTo>
                    <a:pt x="3618273" y="1743139"/>
                  </a:lnTo>
                  <a:lnTo>
                    <a:pt x="3619363" y="1787539"/>
                  </a:lnTo>
                  <a:lnTo>
                    <a:pt x="3619499" y="1809749"/>
                  </a:lnTo>
                  <a:lnTo>
                    <a:pt x="3619363" y="1831959"/>
                  </a:lnTo>
                  <a:lnTo>
                    <a:pt x="3618273" y="1876359"/>
                  </a:lnTo>
                  <a:lnTo>
                    <a:pt x="3616093" y="1920726"/>
                  </a:lnTo>
                  <a:lnTo>
                    <a:pt x="3612826" y="1965019"/>
                  </a:lnTo>
                  <a:lnTo>
                    <a:pt x="3608472" y="2009226"/>
                  </a:lnTo>
                  <a:lnTo>
                    <a:pt x="3603035" y="2053305"/>
                  </a:lnTo>
                  <a:lnTo>
                    <a:pt x="3596517" y="2097244"/>
                  </a:lnTo>
                  <a:lnTo>
                    <a:pt x="3588924" y="2141004"/>
                  </a:lnTo>
                  <a:lnTo>
                    <a:pt x="3580259" y="2184571"/>
                  </a:lnTo>
                  <a:lnTo>
                    <a:pt x="3570528" y="2227905"/>
                  </a:lnTo>
                  <a:lnTo>
                    <a:pt x="3559734" y="2270994"/>
                  </a:lnTo>
                  <a:lnTo>
                    <a:pt x="3547889" y="2313799"/>
                  </a:lnTo>
                  <a:lnTo>
                    <a:pt x="3534994" y="2356306"/>
                  </a:lnTo>
                  <a:lnTo>
                    <a:pt x="3521062" y="2398478"/>
                  </a:lnTo>
                  <a:lnTo>
                    <a:pt x="3506097" y="2440301"/>
                  </a:lnTo>
                  <a:lnTo>
                    <a:pt x="3490113" y="2481739"/>
                  </a:lnTo>
                  <a:lnTo>
                    <a:pt x="3473114" y="2522777"/>
                  </a:lnTo>
                  <a:lnTo>
                    <a:pt x="3455116" y="2563381"/>
                  </a:lnTo>
                  <a:lnTo>
                    <a:pt x="3436124" y="2603536"/>
                  </a:lnTo>
                  <a:lnTo>
                    <a:pt x="3416155" y="2643207"/>
                  </a:lnTo>
                  <a:lnTo>
                    <a:pt x="3395216" y="2682382"/>
                  </a:lnTo>
                  <a:lnTo>
                    <a:pt x="3373324" y="2721026"/>
                  </a:lnTo>
                  <a:lnTo>
                    <a:pt x="3350488" y="2759126"/>
                  </a:lnTo>
                  <a:lnTo>
                    <a:pt x="3326727" y="2796649"/>
                  </a:lnTo>
                  <a:lnTo>
                    <a:pt x="3302048" y="2833583"/>
                  </a:lnTo>
                  <a:lnTo>
                    <a:pt x="3276475" y="2869895"/>
                  </a:lnTo>
                  <a:lnTo>
                    <a:pt x="3250014" y="2905574"/>
                  </a:lnTo>
                  <a:lnTo>
                    <a:pt x="3222689" y="2940587"/>
                  </a:lnTo>
                  <a:lnTo>
                    <a:pt x="3194509" y="2974924"/>
                  </a:lnTo>
                  <a:lnTo>
                    <a:pt x="3165500" y="3008555"/>
                  </a:lnTo>
                  <a:lnTo>
                    <a:pt x="3135669" y="3041468"/>
                  </a:lnTo>
                  <a:lnTo>
                    <a:pt x="3105044" y="3073634"/>
                  </a:lnTo>
                  <a:lnTo>
                    <a:pt x="3073634" y="3105044"/>
                  </a:lnTo>
                  <a:lnTo>
                    <a:pt x="3041468" y="3135669"/>
                  </a:lnTo>
                  <a:lnTo>
                    <a:pt x="3008555" y="3165500"/>
                  </a:lnTo>
                  <a:lnTo>
                    <a:pt x="2974925" y="3194509"/>
                  </a:lnTo>
                  <a:lnTo>
                    <a:pt x="2940588" y="3222689"/>
                  </a:lnTo>
                  <a:lnTo>
                    <a:pt x="2905574" y="3250013"/>
                  </a:lnTo>
                  <a:lnTo>
                    <a:pt x="2869895" y="3276474"/>
                  </a:lnTo>
                  <a:lnTo>
                    <a:pt x="2833584" y="3302048"/>
                  </a:lnTo>
                  <a:lnTo>
                    <a:pt x="2796649" y="3326726"/>
                  </a:lnTo>
                  <a:lnTo>
                    <a:pt x="2759126" y="3350487"/>
                  </a:lnTo>
                  <a:lnTo>
                    <a:pt x="2721026" y="3373324"/>
                  </a:lnTo>
                  <a:lnTo>
                    <a:pt x="2682383" y="3395216"/>
                  </a:lnTo>
                  <a:lnTo>
                    <a:pt x="2643207" y="3416155"/>
                  </a:lnTo>
                  <a:lnTo>
                    <a:pt x="2603536" y="3436124"/>
                  </a:lnTo>
                  <a:lnTo>
                    <a:pt x="2563381" y="3455116"/>
                  </a:lnTo>
                  <a:lnTo>
                    <a:pt x="2522777" y="3473114"/>
                  </a:lnTo>
                  <a:lnTo>
                    <a:pt x="2481739" y="3490113"/>
                  </a:lnTo>
                  <a:lnTo>
                    <a:pt x="2440301" y="3506097"/>
                  </a:lnTo>
                  <a:lnTo>
                    <a:pt x="2398478" y="3521062"/>
                  </a:lnTo>
                  <a:lnTo>
                    <a:pt x="2356306" y="3534994"/>
                  </a:lnTo>
                  <a:lnTo>
                    <a:pt x="2313799" y="3547889"/>
                  </a:lnTo>
                  <a:lnTo>
                    <a:pt x="2270994" y="3559734"/>
                  </a:lnTo>
                  <a:lnTo>
                    <a:pt x="2227905" y="3570528"/>
                  </a:lnTo>
                  <a:lnTo>
                    <a:pt x="2184571" y="3580259"/>
                  </a:lnTo>
                  <a:lnTo>
                    <a:pt x="2141004" y="3588924"/>
                  </a:lnTo>
                  <a:lnTo>
                    <a:pt x="2097244" y="3596517"/>
                  </a:lnTo>
                  <a:lnTo>
                    <a:pt x="2053305" y="3603035"/>
                  </a:lnTo>
                  <a:lnTo>
                    <a:pt x="2009226" y="3608472"/>
                  </a:lnTo>
                  <a:lnTo>
                    <a:pt x="1965019" y="3612826"/>
                  </a:lnTo>
                  <a:lnTo>
                    <a:pt x="1920726" y="3616093"/>
                  </a:lnTo>
                  <a:lnTo>
                    <a:pt x="1876359" y="3618273"/>
                  </a:lnTo>
                  <a:lnTo>
                    <a:pt x="1831959" y="3619363"/>
                  </a:lnTo>
                  <a:lnTo>
                    <a:pt x="1809749" y="3619499"/>
                  </a:lnTo>
                  <a:close/>
                </a:path>
              </a:pathLst>
            </a:custGeom>
            <a:solidFill>
              <a:srgbClr val="DDD8F6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5750" y="2790825"/>
              <a:ext cx="3047999" cy="304799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0629899" y="8124825"/>
            <a:ext cx="1371600" cy="314325"/>
            <a:chOff x="10629899" y="8124825"/>
            <a:chExt cx="1371600" cy="314325"/>
          </a:xfrm>
        </p:grpSpPr>
        <p:sp>
          <p:nvSpPr>
            <p:cNvPr id="14" name="object 14"/>
            <p:cNvSpPr/>
            <p:nvPr/>
          </p:nvSpPr>
          <p:spPr>
            <a:xfrm>
              <a:off x="10629899" y="8124825"/>
              <a:ext cx="1371600" cy="314325"/>
            </a:xfrm>
            <a:custGeom>
              <a:avLst/>
              <a:gdLst/>
              <a:ahLst/>
              <a:cxnLst/>
              <a:rect l="l" t="t" r="r" b="b"/>
              <a:pathLst>
                <a:path w="1371600" h="314325">
                  <a:moveTo>
                    <a:pt x="1338552" y="314324"/>
                  </a:moveTo>
                  <a:lnTo>
                    <a:pt x="33047" y="314324"/>
                  </a:lnTo>
                  <a:lnTo>
                    <a:pt x="28187" y="313358"/>
                  </a:lnTo>
                  <a:lnTo>
                    <a:pt x="966" y="286137"/>
                  </a:lnTo>
                  <a:lnTo>
                    <a:pt x="0" y="281277"/>
                  </a:lnTo>
                  <a:lnTo>
                    <a:pt x="0" y="2762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38552" y="0"/>
                  </a:lnTo>
                  <a:lnTo>
                    <a:pt x="1370632" y="28187"/>
                  </a:lnTo>
                  <a:lnTo>
                    <a:pt x="1371599" y="33047"/>
                  </a:lnTo>
                  <a:lnTo>
                    <a:pt x="1371599" y="281277"/>
                  </a:lnTo>
                  <a:lnTo>
                    <a:pt x="1343412" y="313358"/>
                  </a:lnTo>
                  <a:lnTo>
                    <a:pt x="1338552" y="31432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44199" y="8220074"/>
              <a:ext cx="133349" cy="13334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926464" y="8218202"/>
            <a:ext cx="97345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z="900" spc="-20" dirty="0" err="1">
                <a:solidFill>
                  <a:srgbClr val="FFFFFF"/>
                </a:solidFill>
                <a:latin typeface="Liberation Sans"/>
                <a:cs typeface="Liberation Sans"/>
              </a:rPr>
              <a:t>mirae</a:t>
            </a:r>
            <a:r>
              <a:rPr sz="1000" spc="-20" dirty="0" err="1">
                <a:solidFill>
                  <a:srgbClr val="FFFFFF"/>
                </a:solidFill>
                <a:latin typeface="Dotum"/>
                <a:cs typeface="Dotum"/>
              </a:rPr>
              <a:t>로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60" dirty="0">
                <a:solidFill>
                  <a:srgbClr val="FFFFFF"/>
                </a:solidFill>
                <a:latin typeface="Dotum"/>
                <a:cs typeface="Dotum"/>
              </a:rPr>
              <a:t>제작됨</a:t>
            </a:r>
            <a:endParaRPr sz="10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905000" cy="2381250"/>
          </a:xfrm>
          <a:custGeom>
            <a:avLst/>
            <a:gdLst/>
            <a:ahLst/>
            <a:cxnLst/>
            <a:rect l="l" t="t" r="r" b="b"/>
            <a:pathLst>
              <a:path w="1905000" h="2381250">
                <a:moveTo>
                  <a:pt x="493784" y="2381142"/>
                </a:moveTo>
                <a:lnTo>
                  <a:pt x="458715" y="2381142"/>
                </a:lnTo>
                <a:lnTo>
                  <a:pt x="441186" y="2380819"/>
                </a:lnTo>
                <a:lnTo>
                  <a:pt x="388636" y="2378560"/>
                </a:lnTo>
                <a:lnTo>
                  <a:pt x="336207" y="2374369"/>
                </a:lnTo>
                <a:lnTo>
                  <a:pt x="283968" y="2368252"/>
                </a:lnTo>
                <a:lnTo>
                  <a:pt x="231987" y="2360215"/>
                </a:lnTo>
                <a:lnTo>
                  <a:pt x="180338" y="2350270"/>
                </a:lnTo>
                <a:lnTo>
                  <a:pt x="129092" y="2338431"/>
                </a:lnTo>
                <a:lnTo>
                  <a:pt x="78316" y="2324715"/>
                </a:lnTo>
                <a:lnTo>
                  <a:pt x="28077" y="2309137"/>
                </a:lnTo>
                <a:lnTo>
                  <a:pt x="0" y="2299513"/>
                </a:lnTo>
                <a:lnTo>
                  <a:pt x="0" y="0"/>
                </a:lnTo>
                <a:lnTo>
                  <a:pt x="1541141" y="0"/>
                </a:lnTo>
                <a:lnTo>
                  <a:pt x="1546579" y="6074"/>
                </a:lnTo>
                <a:lnTo>
                  <a:pt x="1580688" y="46110"/>
                </a:lnTo>
                <a:lnTo>
                  <a:pt x="1613301" y="87374"/>
                </a:lnTo>
                <a:lnTo>
                  <a:pt x="1644374" y="129813"/>
                </a:lnTo>
                <a:lnTo>
                  <a:pt x="1673864" y="173367"/>
                </a:lnTo>
                <a:lnTo>
                  <a:pt x="1701729" y="217975"/>
                </a:lnTo>
                <a:lnTo>
                  <a:pt x="1727934" y="263578"/>
                </a:lnTo>
                <a:lnTo>
                  <a:pt x="1752444" y="310117"/>
                </a:lnTo>
                <a:lnTo>
                  <a:pt x="1775224" y="357527"/>
                </a:lnTo>
                <a:lnTo>
                  <a:pt x="1796242" y="405740"/>
                </a:lnTo>
                <a:lnTo>
                  <a:pt x="1815472" y="454695"/>
                </a:lnTo>
                <a:lnTo>
                  <a:pt x="1832888" y="504327"/>
                </a:lnTo>
                <a:lnTo>
                  <a:pt x="1848465" y="554566"/>
                </a:lnTo>
                <a:lnTo>
                  <a:pt x="1862181" y="605341"/>
                </a:lnTo>
                <a:lnTo>
                  <a:pt x="1874020" y="656588"/>
                </a:lnTo>
                <a:lnTo>
                  <a:pt x="1883965" y="708238"/>
                </a:lnTo>
                <a:lnTo>
                  <a:pt x="1892002" y="760218"/>
                </a:lnTo>
                <a:lnTo>
                  <a:pt x="1898120" y="812457"/>
                </a:lnTo>
                <a:lnTo>
                  <a:pt x="1902310" y="864886"/>
                </a:lnTo>
                <a:lnTo>
                  <a:pt x="1904569" y="917436"/>
                </a:lnTo>
                <a:lnTo>
                  <a:pt x="1904892" y="934965"/>
                </a:lnTo>
                <a:lnTo>
                  <a:pt x="1904892" y="970034"/>
                </a:lnTo>
                <a:lnTo>
                  <a:pt x="1903278" y="1022605"/>
                </a:lnTo>
                <a:lnTo>
                  <a:pt x="1899731" y="1075081"/>
                </a:lnTo>
                <a:lnTo>
                  <a:pt x="1894255" y="1127394"/>
                </a:lnTo>
                <a:lnTo>
                  <a:pt x="1886856" y="1179469"/>
                </a:lnTo>
                <a:lnTo>
                  <a:pt x="1877546" y="1231235"/>
                </a:lnTo>
                <a:lnTo>
                  <a:pt x="1866338" y="1282622"/>
                </a:lnTo>
                <a:lnTo>
                  <a:pt x="1853244" y="1333565"/>
                </a:lnTo>
                <a:lnTo>
                  <a:pt x="1838285" y="1383991"/>
                </a:lnTo>
                <a:lnTo>
                  <a:pt x="1821480" y="1433831"/>
                </a:lnTo>
                <a:lnTo>
                  <a:pt x="1802853" y="1483017"/>
                </a:lnTo>
                <a:lnTo>
                  <a:pt x="1782426" y="1531488"/>
                </a:lnTo>
                <a:lnTo>
                  <a:pt x="1760230" y="1579173"/>
                </a:lnTo>
                <a:lnTo>
                  <a:pt x="1736294" y="1626007"/>
                </a:lnTo>
                <a:lnTo>
                  <a:pt x="1710651" y="1671929"/>
                </a:lnTo>
                <a:lnTo>
                  <a:pt x="1683334" y="1716877"/>
                </a:lnTo>
                <a:lnTo>
                  <a:pt x="1654381" y="1760790"/>
                </a:lnTo>
                <a:lnTo>
                  <a:pt x="1623832" y="1803605"/>
                </a:lnTo>
                <a:lnTo>
                  <a:pt x="1591729" y="1845266"/>
                </a:lnTo>
                <a:lnTo>
                  <a:pt x="1558111" y="1885720"/>
                </a:lnTo>
                <a:lnTo>
                  <a:pt x="1523028" y="1924909"/>
                </a:lnTo>
                <a:lnTo>
                  <a:pt x="1486528" y="1962778"/>
                </a:lnTo>
                <a:lnTo>
                  <a:pt x="1448659" y="1999278"/>
                </a:lnTo>
                <a:lnTo>
                  <a:pt x="1409470" y="2034361"/>
                </a:lnTo>
                <a:lnTo>
                  <a:pt x="1369016" y="2067978"/>
                </a:lnTo>
                <a:lnTo>
                  <a:pt x="1327355" y="2100082"/>
                </a:lnTo>
                <a:lnTo>
                  <a:pt x="1284540" y="2130630"/>
                </a:lnTo>
                <a:lnTo>
                  <a:pt x="1240627" y="2159584"/>
                </a:lnTo>
                <a:lnTo>
                  <a:pt x="1195679" y="2186901"/>
                </a:lnTo>
                <a:lnTo>
                  <a:pt x="1149757" y="2212544"/>
                </a:lnTo>
                <a:lnTo>
                  <a:pt x="1102923" y="2236480"/>
                </a:lnTo>
                <a:lnTo>
                  <a:pt x="1055238" y="2258676"/>
                </a:lnTo>
                <a:lnTo>
                  <a:pt x="1006767" y="2279103"/>
                </a:lnTo>
                <a:lnTo>
                  <a:pt x="957581" y="2297730"/>
                </a:lnTo>
                <a:lnTo>
                  <a:pt x="907742" y="2314535"/>
                </a:lnTo>
                <a:lnTo>
                  <a:pt x="857315" y="2329494"/>
                </a:lnTo>
                <a:lnTo>
                  <a:pt x="806372" y="2342587"/>
                </a:lnTo>
                <a:lnTo>
                  <a:pt x="754985" y="2353796"/>
                </a:lnTo>
                <a:lnTo>
                  <a:pt x="703219" y="2363106"/>
                </a:lnTo>
                <a:lnTo>
                  <a:pt x="651144" y="2370504"/>
                </a:lnTo>
                <a:lnTo>
                  <a:pt x="598831" y="2375981"/>
                </a:lnTo>
                <a:lnTo>
                  <a:pt x="546355" y="2379528"/>
                </a:lnTo>
                <a:lnTo>
                  <a:pt x="493784" y="2381142"/>
                </a:lnTo>
                <a:close/>
              </a:path>
            </a:pathLst>
          </a:custGeom>
          <a:solidFill>
            <a:srgbClr val="4F37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63320" y="952571"/>
            <a:ext cx="1428750" cy="1905000"/>
          </a:xfrm>
          <a:custGeom>
            <a:avLst/>
            <a:gdLst/>
            <a:ahLst/>
            <a:cxnLst/>
            <a:rect l="l" t="t" r="r" b="b"/>
            <a:pathLst>
              <a:path w="1428750" h="1905000">
                <a:moveTo>
                  <a:pt x="964117" y="1904856"/>
                </a:moveTo>
                <a:lnTo>
                  <a:pt x="940738" y="1904856"/>
                </a:lnTo>
                <a:lnTo>
                  <a:pt x="917369" y="1904282"/>
                </a:lnTo>
                <a:lnTo>
                  <a:pt x="870707" y="1901415"/>
                </a:lnTo>
                <a:lnTo>
                  <a:pt x="824242" y="1896262"/>
                </a:lnTo>
                <a:lnTo>
                  <a:pt x="778083" y="1888835"/>
                </a:lnTo>
                <a:lnTo>
                  <a:pt x="732345" y="1879153"/>
                </a:lnTo>
                <a:lnTo>
                  <a:pt x="687138" y="1867238"/>
                </a:lnTo>
                <a:lnTo>
                  <a:pt x="642568" y="1853118"/>
                </a:lnTo>
                <a:lnTo>
                  <a:pt x="598747" y="1836829"/>
                </a:lnTo>
                <a:lnTo>
                  <a:pt x="555777" y="1818410"/>
                </a:lnTo>
                <a:lnTo>
                  <a:pt x="513764" y="1797904"/>
                </a:lnTo>
                <a:lnTo>
                  <a:pt x="472807" y="1775362"/>
                </a:lnTo>
                <a:lnTo>
                  <a:pt x="433005" y="1750837"/>
                </a:lnTo>
                <a:lnTo>
                  <a:pt x="394454" y="1724388"/>
                </a:lnTo>
                <a:lnTo>
                  <a:pt x="357248" y="1696080"/>
                </a:lnTo>
                <a:lnTo>
                  <a:pt x="321475" y="1665980"/>
                </a:lnTo>
                <a:lnTo>
                  <a:pt x="287223" y="1634162"/>
                </a:lnTo>
                <a:lnTo>
                  <a:pt x="254575" y="1600701"/>
                </a:lnTo>
                <a:lnTo>
                  <a:pt x="223606" y="1565678"/>
                </a:lnTo>
                <a:lnTo>
                  <a:pt x="194392" y="1529177"/>
                </a:lnTo>
                <a:lnTo>
                  <a:pt x="167005" y="1491287"/>
                </a:lnTo>
                <a:lnTo>
                  <a:pt x="141510" y="1452100"/>
                </a:lnTo>
                <a:lnTo>
                  <a:pt x="117970" y="1411708"/>
                </a:lnTo>
                <a:lnTo>
                  <a:pt x="96438" y="1370210"/>
                </a:lnTo>
                <a:lnTo>
                  <a:pt x="76971" y="1327706"/>
                </a:lnTo>
                <a:lnTo>
                  <a:pt x="59612" y="1284297"/>
                </a:lnTo>
                <a:lnTo>
                  <a:pt x="44404" y="1240089"/>
                </a:lnTo>
                <a:lnTo>
                  <a:pt x="31383" y="1195188"/>
                </a:lnTo>
                <a:lnTo>
                  <a:pt x="20580" y="1149702"/>
                </a:lnTo>
                <a:lnTo>
                  <a:pt x="12022" y="1103741"/>
                </a:lnTo>
                <a:lnTo>
                  <a:pt x="5730" y="1057415"/>
                </a:lnTo>
                <a:lnTo>
                  <a:pt x="1720" y="1010836"/>
                </a:lnTo>
                <a:lnTo>
                  <a:pt x="0" y="964117"/>
                </a:lnTo>
                <a:lnTo>
                  <a:pt x="0" y="940738"/>
                </a:lnTo>
                <a:lnTo>
                  <a:pt x="1720" y="894019"/>
                </a:lnTo>
                <a:lnTo>
                  <a:pt x="5730" y="847440"/>
                </a:lnTo>
                <a:lnTo>
                  <a:pt x="12022" y="801114"/>
                </a:lnTo>
                <a:lnTo>
                  <a:pt x="20580" y="755153"/>
                </a:lnTo>
                <a:lnTo>
                  <a:pt x="31383" y="709667"/>
                </a:lnTo>
                <a:lnTo>
                  <a:pt x="44404" y="664766"/>
                </a:lnTo>
                <a:lnTo>
                  <a:pt x="59613" y="620558"/>
                </a:lnTo>
                <a:lnTo>
                  <a:pt x="76971" y="577149"/>
                </a:lnTo>
                <a:lnTo>
                  <a:pt x="96438" y="534645"/>
                </a:lnTo>
                <a:lnTo>
                  <a:pt x="117970" y="493147"/>
                </a:lnTo>
                <a:lnTo>
                  <a:pt x="141510" y="452755"/>
                </a:lnTo>
                <a:lnTo>
                  <a:pt x="167005" y="413567"/>
                </a:lnTo>
                <a:lnTo>
                  <a:pt x="194392" y="375678"/>
                </a:lnTo>
                <a:lnTo>
                  <a:pt x="223605" y="339177"/>
                </a:lnTo>
                <a:lnTo>
                  <a:pt x="254574" y="304154"/>
                </a:lnTo>
                <a:lnTo>
                  <a:pt x="287223" y="270693"/>
                </a:lnTo>
                <a:lnTo>
                  <a:pt x="321475" y="238875"/>
                </a:lnTo>
                <a:lnTo>
                  <a:pt x="357248" y="208775"/>
                </a:lnTo>
                <a:lnTo>
                  <a:pt x="394454" y="180467"/>
                </a:lnTo>
                <a:lnTo>
                  <a:pt x="433005" y="154018"/>
                </a:lnTo>
                <a:lnTo>
                  <a:pt x="472807" y="129493"/>
                </a:lnTo>
                <a:lnTo>
                  <a:pt x="513764" y="106951"/>
                </a:lnTo>
                <a:lnTo>
                  <a:pt x="555777" y="86445"/>
                </a:lnTo>
                <a:lnTo>
                  <a:pt x="598747" y="68025"/>
                </a:lnTo>
                <a:lnTo>
                  <a:pt x="642568" y="51737"/>
                </a:lnTo>
                <a:lnTo>
                  <a:pt x="687138" y="37617"/>
                </a:lnTo>
                <a:lnTo>
                  <a:pt x="732345" y="25702"/>
                </a:lnTo>
                <a:lnTo>
                  <a:pt x="778083" y="16020"/>
                </a:lnTo>
                <a:lnTo>
                  <a:pt x="824241" y="8593"/>
                </a:lnTo>
                <a:lnTo>
                  <a:pt x="870707" y="3440"/>
                </a:lnTo>
                <a:lnTo>
                  <a:pt x="917369" y="573"/>
                </a:lnTo>
                <a:lnTo>
                  <a:pt x="964117" y="0"/>
                </a:lnTo>
                <a:lnTo>
                  <a:pt x="987485" y="573"/>
                </a:lnTo>
                <a:lnTo>
                  <a:pt x="1034149" y="3440"/>
                </a:lnTo>
                <a:lnTo>
                  <a:pt x="1080615" y="8593"/>
                </a:lnTo>
                <a:lnTo>
                  <a:pt x="1126772" y="16020"/>
                </a:lnTo>
                <a:lnTo>
                  <a:pt x="1172509" y="25702"/>
                </a:lnTo>
                <a:lnTo>
                  <a:pt x="1217717" y="37617"/>
                </a:lnTo>
                <a:lnTo>
                  <a:pt x="1262285" y="51737"/>
                </a:lnTo>
                <a:lnTo>
                  <a:pt x="1306106" y="68025"/>
                </a:lnTo>
                <a:lnTo>
                  <a:pt x="1349076" y="86445"/>
                </a:lnTo>
                <a:lnTo>
                  <a:pt x="1391091" y="106951"/>
                </a:lnTo>
                <a:lnTo>
                  <a:pt x="1428679" y="127557"/>
                </a:lnTo>
                <a:lnTo>
                  <a:pt x="1428679" y="1777298"/>
                </a:lnTo>
                <a:lnTo>
                  <a:pt x="1391091" y="1797904"/>
                </a:lnTo>
                <a:lnTo>
                  <a:pt x="1349076" y="1818410"/>
                </a:lnTo>
                <a:lnTo>
                  <a:pt x="1306106" y="1836829"/>
                </a:lnTo>
                <a:lnTo>
                  <a:pt x="1262285" y="1853118"/>
                </a:lnTo>
                <a:lnTo>
                  <a:pt x="1217717" y="1867238"/>
                </a:lnTo>
                <a:lnTo>
                  <a:pt x="1172510" y="1879153"/>
                </a:lnTo>
                <a:lnTo>
                  <a:pt x="1126772" y="1888835"/>
                </a:lnTo>
                <a:lnTo>
                  <a:pt x="1080615" y="1896262"/>
                </a:lnTo>
                <a:lnTo>
                  <a:pt x="1034149" y="1901415"/>
                </a:lnTo>
                <a:lnTo>
                  <a:pt x="987485" y="1904282"/>
                </a:lnTo>
                <a:lnTo>
                  <a:pt x="964117" y="1904856"/>
                </a:lnTo>
                <a:close/>
              </a:path>
            </a:pathLst>
          </a:custGeom>
          <a:solidFill>
            <a:srgbClr val="DDD8F6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53249" y="4952999"/>
            <a:ext cx="3333750" cy="1905000"/>
          </a:xfrm>
          <a:custGeom>
            <a:avLst/>
            <a:gdLst/>
            <a:ahLst/>
            <a:cxnLst/>
            <a:rect l="l" t="t" r="r" b="b"/>
            <a:pathLst>
              <a:path w="3333750" h="1905000">
                <a:moveTo>
                  <a:pt x="3316624" y="1905000"/>
                </a:moveTo>
                <a:lnTo>
                  <a:pt x="17124" y="1905000"/>
                </a:lnTo>
                <a:lnTo>
                  <a:pt x="15164" y="1891202"/>
                </a:lnTo>
                <a:lnTo>
                  <a:pt x="10156" y="1850602"/>
                </a:lnTo>
                <a:lnTo>
                  <a:pt x="6146" y="1809886"/>
                </a:lnTo>
                <a:lnTo>
                  <a:pt x="3137" y="1769090"/>
                </a:lnTo>
                <a:lnTo>
                  <a:pt x="1129" y="1728225"/>
                </a:lnTo>
                <a:lnTo>
                  <a:pt x="125" y="1687331"/>
                </a:lnTo>
                <a:lnTo>
                  <a:pt x="0" y="1666874"/>
                </a:lnTo>
                <a:lnTo>
                  <a:pt x="125" y="1646418"/>
                </a:lnTo>
                <a:lnTo>
                  <a:pt x="1129" y="1605523"/>
                </a:lnTo>
                <a:lnTo>
                  <a:pt x="3137" y="1564659"/>
                </a:lnTo>
                <a:lnTo>
                  <a:pt x="6146" y="1523863"/>
                </a:lnTo>
                <a:lnTo>
                  <a:pt x="10156" y="1483146"/>
                </a:lnTo>
                <a:lnTo>
                  <a:pt x="15163" y="1442546"/>
                </a:lnTo>
                <a:lnTo>
                  <a:pt x="21166" y="1402076"/>
                </a:lnTo>
                <a:lnTo>
                  <a:pt x="28160" y="1361771"/>
                </a:lnTo>
                <a:lnTo>
                  <a:pt x="36142" y="1321644"/>
                </a:lnTo>
                <a:lnTo>
                  <a:pt x="45104" y="1281730"/>
                </a:lnTo>
                <a:lnTo>
                  <a:pt x="55046" y="1242044"/>
                </a:lnTo>
                <a:lnTo>
                  <a:pt x="65957" y="1202618"/>
                </a:lnTo>
                <a:lnTo>
                  <a:pt x="77833" y="1163467"/>
                </a:lnTo>
                <a:lnTo>
                  <a:pt x="90664" y="1124625"/>
                </a:lnTo>
                <a:lnTo>
                  <a:pt x="104448" y="1086103"/>
                </a:lnTo>
                <a:lnTo>
                  <a:pt x="119170" y="1047936"/>
                </a:lnTo>
                <a:lnTo>
                  <a:pt x="134827" y="1010137"/>
                </a:lnTo>
                <a:lnTo>
                  <a:pt x="151404" y="972740"/>
                </a:lnTo>
                <a:lnTo>
                  <a:pt x="168897" y="935755"/>
                </a:lnTo>
                <a:lnTo>
                  <a:pt x="187289" y="899216"/>
                </a:lnTo>
                <a:lnTo>
                  <a:pt x="206575" y="863133"/>
                </a:lnTo>
                <a:lnTo>
                  <a:pt x="226738" y="827540"/>
                </a:lnTo>
                <a:lnTo>
                  <a:pt x="247771" y="792448"/>
                </a:lnTo>
                <a:lnTo>
                  <a:pt x="269657" y="757888"/>
                </a:lnTo>
                <a:lnTo>
                  <a:pt x="292387" y="723869"/>
                </a:lnTo>
                <a:lnTo>
                  <a:pt x="315942" y="690424"/>
                </a:lnTo>
                <a:lnTo>
                  <a:pt x="340315" y="657562"/>
                </a:lnTo>
                <a:lnTo>
                  <a:pt x="365482" y="625313"/>
                </a:lnTo>
                <a:lnTo>
                  <a:pt x="391437" y="593687"/>
                </a:lnTo>
                <a:lnTo>
                  <a:pt x="418157" y="562711"/>
                </a:lnTo>
                <a:lnTo>
                  <a:pt x="445632" y="532396"/>
                </a:lnTo>
                <a:lnTo>
                  <a:pt x="473839" y="502770"/>
                </a:lnTo>
                <a:lnTo>
                  <a:pt x="502769" y="473839"/>
                </a:lnTo>
                <a:lnTo>
                  <a:pt x="532396" y="445632"/>
                </a:lnTo>
                <a:lnTo>
                  <a:pt x="562711" y="418156"/>
                </a:lnTo>
                <a:lnTo>
                  <a:pt x="593686" y="391437"/>
                </a:lnTo>
                <a:lnTo>
                  <a:pt x="625312" y="365482"/>
                </a:lnTo>
                <a:lnTo>
                  <a:pt x="657561" y="340315"/>
                </a:lnTo>
                <a:lnTo>
                  <a:pt x="690423" y="315942"/>
                </a:lnTo>
                <a:lnTo>
                  <a:pt x="723868" y="292388"/>
                </a:lnTo>
                <a:lnTo>
                  <a:pt x="757887" y="269658"/>
                </a:lnTo>
                <a:lnTo>
                  <a:pt x="792447" y="247773"/>
                </a:lnTo>
                <a:lnTo>
                  <a:pt x="827540" y="226739"/>
                </a:lnTo>
                <a:lnTo>
                  <a:pt x="863133" y="206576"/>
                </a:lnTo>
                <a:lnTo>
                  <a:pt x="899215" y="187290"/>
                </a:lnTo>
                <a:lnTo>
                  <a:pt x="935754" y="168897"/>
                </a:lnTo>
                <a:lnTo>
                  <a:pt x="972739" y="151404"/>
                </a:lnTo>
                <a:lnTo>
                  <a:pt x="1010137" y="134827"/>
                </a:lnTo>
                <a:lnTo>
                  <a:pt x="1047936" y="119170"/>
                </a:lnTo>
                <a:lnTo>
                  <a:pt x="1086102" y="104448"/>
                </a:lnTo>
                <a:lnTo>
                  <a:pt x="1124623" y="90665"/>
                </a:lnTo>
                <a:lnTo>
                  <a:pt x="1163466" y="77833"/>
                </a:lnTo>
                <a:lnTo>
                  <a:pt x="1202618" y="65957"/>
                </a:lnTo>
                <a:lnTo>
                  <a:pt x="1242043" y="55046"/>
                </a:lnTo>
                <a:lnTo>
                  <a:pt x="1281730" y="45105"/>
                </a:lnTo>
                <a:lnTo>
                  <a:pt x="1321644" y="36142"/>
                </a:lnTo>
                <a:lnTo>
                  <a:pt x="1361770" y="28160"/>
                </a:lnTo>
                <a:lnTo>
                  <a:pt x="1402075" y="21167"/>
                </a:lnTo>
                <a:lnTo>
                  <a:pt x="1442546" y="15164"/>
                </a:lnTo>
                <a:lnTo>
                  <a:pt x="1483146" y="10156"/>
                </a:lnTo>
                <a:lnTo>
                  <a:pt x="1523863" y="6146"/>
                </a:lnTo>
                <a:lnTo>
                  <a:pt x="1564659" y="3137"/>
                </a:lnTo>
                <a:lnTo>
                  <a:pt x="1605523" y="1129"/>
                </a:lnTo>
                <a:lnTo>
                  <a:pt x="1646417" y="125"/>
                </a:lnTo>
                <a:lnTo>
                  <a:pt x="1666874" y="0"/>
                </a:lnTo>
                <a:lnTo>
                  <a:pt x="1687331" y="125"/>
                </a:lnTo>
                <a:lnTo>
                  <a:pt x="1728226" y="1129"/>
                </a:lnTo>
                <a:lnTo>
                  <a:pt x="1769090" y="3137"/>
                </a:lnTo>
                <a:lnTo>
                  <a:pt x="1809886" y="6146"/>
                </a:lnTo>
                <a:lnTo>
                  <a:pt x="1850602" y="10156"/>
                </a:lnTo>
                <a:lnTo>
                  <a:pt x="1891202" y="15163"/>
                </a:lnTo>
                <a:lnTo>
                  <a:pt x="1931672" y="21167"/>
                </a:lnTo>
                <a:lnTo>
                  <a:pt x="1971977" y="28160"/>
                </a:lnTo>
                <a:lnTo>
                  <a:pt x="2012104" y="36142"/>
                </a:lnTo>
                <a:lnTo>
                  <a:pt x="2052017" y="45105"/>
                </a:lnTo>
                <a:lnTo>
                  <a:pt x="2091704" y="55046"/>
                </a:lnTo>
                <a:lnTo>
                  <a:pt x="2131130" y="65957"/>
                </a:lnTo>
                <a:lnTo>
                  <a:pt x="2170281" y="77833"/>
                </a:lnTo>
                <a:lnTo>
                  <a:pt x="2209123" y="90665"/>
                </a:lnTo>
                <a:lnTo>
                  <a:pt x="2247645" y="104448"/>
                </a:lnTo>
                <a:lnTo>
                  <a:pt x="2285811" y="119170"/>
                </a:lnTo>
                <a:lnTo>
                  <a:pt x="2323610" y="134827"/>
                </a:lnTo>
                <a:lnTo>
                  <a:pt x="2361008" y="151404"/>
                </a:lnTo>
                <a:lnTo>
                  <a:pt x="2397993" y="168897"/>
                </a:lnTo>
                <a:lnTo>
                  <a:pt x="2434533" y="187290"/>
                </a:lnTo>
                <a:lnTo>
                  <a:pt x="2470615" y="206576"/>
                </a:lnTo>
                <a:lnTo>
                  <a:pt x="2506208" y="226739"/>
                </a:lnTo>
                <a:lnTo>
                  <a:pt x="2541301" y="247773"/>
                </a:lnTo>
                <a:lnTo>
                  <a:pt x="2575861" y="269658"/>
                </a:lnTo>
                <a:lnTo>
                  <a:pt x="2609879" y="292388"/>
                </a:lnTo>
                <a:lnTo>
                  <a:pt x="2643325" y="315942"/>
                </a:lnTo>
                <a:lnTo>
                  <a:pt x="2676187" y="340315"/>
                </a:lnTo>
                <a:lnTo>
                  <a:pt x="2708436" y="365482"/>
                </a:lnTo>
                <a:lnTo>
                  <a:pt x="2740062" y="391437"/>
                </a:lnTo>
                <a:lnTo>
                  <a:pt x="2771037" y="418156"/>
                </a:lnTo>
                <a:lnTo>
                  <a:pt x="2801351" y="445632"/>
                </a:lnTo>
                <a:lnTo>
                  <a:pt x="2830978" y="473839"/>
                </a:lnTo>
                <a:lnTo>
                  <a:pt x="2859909" y="502770"/>
                </a:lnTo>
                <a:lnTo>
                  <a:pt x="2888116" y="532396"/>
                </a:lnTo>
                <a:lnTo>
                  <a:pt x="2915592" y="562711"/>
                </a:lnTo>
                <a:lnTo>
                  <a:pt x="2942311" y="593687"/>
                </a:lnTo>
                <a:lnTo>
                  <a:pt x="2968265" y="625313"/>
                </a:lnTo>
                <a:lnTo>
                  <a:pt x="2993432" y="657562"/>
                </a:lnTo>
                <a:lnTo>
                  <a:pt x="3017804" y="690424"/>
                </a:lnTo>
                <a:lnTo>
                  <a:pt x="3041358" y="723869"/>
                </a:lnTo>
                <a:lnTo>
                  <a:pt x="3064089" y="757887"/>
                </a:lnTo>
                <a:lnTo>
                  <a:pt x="3085973" y="792447"/>
                </a:lnTo>
                <a:lnTo>
                  <a:pt x="3107007" y="827540"/>
                </a:lnTo>
                <a:lnTo>
                  <a:pt x="3127170" y="863133"/>
                </a:lnTo>
                <a:lnTo>
                  <a:pt x="3146457" y="899216"/>
                </a:lnTo>
                <a:lnTo>
                  <a:pt x="3164849" y="935755"/>
                </a:lnTo>
                <a:lnTo>
                  <a:pt x="3182342" y="972740"/>
                </a:lnTo>
                <a:lnTo>
                  <a:pt x="3198919" y="1010137"/>
                </a:lnTo>
                <a:lnTo>
                  <a:pt x="3214577" y="1047936"/>
                </a:lnTo>
                <a:lnTo>
                  <a:pt x="3229299" y="1086103"/>
                </a:lnTo>
                <a:lnTo>
                  <a:pt x="3243083" y="1124625"/>
                </a:lnTo>
                <a:lnTo>
                  <a:pt x="3255915" y="1163467"/>
                </a:lnTo>
                <a:lnTo>
                  <a:pt x="3267792" y="1202618"/>
                </a:lnTo>
                <a:lnTo>
                  <a:pt x="3278701" y="1242044"/>
                </a:lnTo>
                <a:lnTo>
                  <a:pt x="3288642" y="1281730"/>
                </a:lnTo>
                <a:lnTo>
                  <a:pt x="3297606" y="1321644"/>
                </a:lnTo>
                <a:lnTo>
                  <a:pt x="3305588" y="1361771"/>
                </a:lnTo>
                <a:lnTo>
                  <a:pt x="3312582" y="1402076"/>
                </a:lnTo>
                <a:lnTo>
                  <a:pt x="3318585" y="1442546"/>
                </a:lnTo>
                <a:lnTo>
                  <a:pt x="3323593" y="1483146"/>
                </a:lnTo>
                <a:lnTo>
                  <a:pt x="3327603" y="1523863"/>
                </a:lnTo>
                <a:lnTo>
                  <a:pt x="3330612" y="1564659"/>
                </a:lnTo>
                <a:lnTo>
                  <a:pt x="3332619" y="1605523"/>
                </a:lnTo>
                <a:lnTo>
                  <a:pt x="3333624" y="1646418"/>
                </a:lnTo>
                <a:lnTo>
                  <a:pt x="3333749" y="1666874"/>
                </a:lnTo>
                <a:lnTo>
                  <a:pt x="3333624" y="1687331"/>
                </a:lnTo>
                <a:lnTo>
                  <a:pt x="3332619" y="1728226"/>
                </a:lnTo>
                <a:lnTo>
                  <a:pt x="3330612" y="1769090"/>
                </a:lnTo>
                <a:lnTo>
                  <a:pt x="3327603" y="1809887"/>
                </a:lnTo>
                <a:lnTo>
                  <a:pt x="3323593" y="1850603"/>
                </a:lnTo>
                <a:lnTo>
                  <a:pt x="3318585" y="1891203"/>
                </a:lnTo>
                <a:lnTo>
                  <a:pt x="3316624" y="1905000"/>
                </a:lnTo>
                <a:close/>
              </a:path>
            </a:pathLst>
          </a:custGeom>
          <a:solidFill>
            <a:srgbClr val="4F37A6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1249" y="571499"/>
            <a:ext cx="1714500" cy="1714500"/>
          </a:xfrm>
          <a:custGeom>
            <a:avLst/>
            <a:gdLst/>
            <a:ahLst/>
            <a:cxnLst/>
            <a:rect l="l" t="t" r="r" b="b"/>
            <a:pathLst>
              <a:path w="1714500" h="1714500">
                <a:moveTo>
                  <a:pt x="857249" y="1714499"/>
                </a:moveTo>
                <a:lnTo>
                  <a:pt x="815186" y="1713467"/>
                </a:lnTo>
                <a:lnTo>
                  <a:pt x="773224" y="1710371"/>
                </a:lnTo>
                <a:lnTo>
                  <a:pt x="731464" y="1705221"/>
                </a:lnTo>
                <a:lnTo>
                  <a:pt x="690008" y="1698027"/>
                </a:lnTo>
                <a:lnTo>
                  <a:pt x="648954" y="1688809"/>
                </a:lnTo>
                <a:lnTo>
                  <a:pt x="608403" y="1677586"/>
                </a:lnTo>
                <a:lnTo>
                  <a:pt x="568450" y="1664388"/>
                </a:lnTo>
                <a:lnTo>
                  <a:pt x="529194" y="1649245"/>
                </a:lnTo>
                <a:lnTo>
                  <a:pt x="490727" y="1632194"/>
                </a:lnTo>
                <a:lnTo>
                  <a:pt x="453144" y="1613276"/>
                </a:lnTo>
                <a:lnTo>
                  <a:pt x="416534" y="1592537"/>
                </a:lnTo>
                <a:lnTo>
                  <a:pt x="380986" y="1570026"/>
                </a:lnTo>
                <a:lnTo>
                  <a:pt x="346586" y="1545799"/>
                </a:lnTo>
                <a:lnTo>
                  <a:pt x="313416" y="1519912"/>
                </a:lnTo>
                <a:lnTo>
                  <a:pt x="281555" y="1492430"/>
                </a:lnTo>
                <a:lnTo>
                  <a:pt x="251082" y="1463417"/>
                </a:lnTo>
                <a:lnTo>
                  <a:pt x="222069" y="1432943"/>
                </a:lnTo>
                <a:lnTo>
                  <a:pt x="194586" y="1401083"/>
                </a:lnTo>
                <a:lnTo>
                  <a:pt x="168699" y="1367912"/>
                </a:lnTo>
                <a:lnTo>
                  <a:pt x="144471" y="1333512"/>
                </a:lnTo>
                <a:lnTo>
                  <a:pt x="121961" y="1297964"/>
                </a:lnTo>
                <a:lnTo>
                  <a:pt x="101222" y="1261354"/>
                </a:lnTo>
                <a:lnTo>
                  <a:pt x="82304" y="1223771"/>
                </a:lnTo>
                <a:lnTo>
                  <a:pt x="65253" y="1185305"/>
                </a:lnTo>
                <a:lnTo>
                  <a:pt x="50111" y="1146048"/>
                </a:lnTo>
                <a:lnTo>
                  <a:pt x="36912" y="1106096"/>
                </a:lnTo>
                <a:lnTo>
                  <a:pt x="25690" y="1065544"/>
                </a:lnTo>
                <a:lnTo>
                  <a:pt x="16471" y="1024491"/>
                </a:lnTo>
                <a:lnTo>
                  <a:pt x="9278" y="983034"/>
                </a:lnTo>
                <a:lnTo>
                  <a:pt x="4127" y="941275"/>
                </a:lnTo>
                <a:lnTo>
                  <a:pt x="1032" y="899313"/>
                </a:lnTo>
                <a:lnTo>
                  <a:pt x="0" y="857249"/>
                </a:lnTo>
                <a:lnTo>
                  <a:pt x="257" y="836211"/>
                </a:lnTo>
                <a:lnTo>
                  <a:pt x="2322" y="794186"/>
                </a:lnTo>
                <a:lnTo>
                  <a:pt x="6446" y="752313"/>
                </a:lnTo>
                <a:lnTo>
                  <a:pt x="12620" y="710692"/>
                </a:lnTo>
                <a:lnTo>
                  <a:pt x="20828" y="669425"/>
                </a:lnTo>
                <a:lnTo>
                  <a:pt x="31052" y="628610"/>
                </a:lnTo>
                <a:lnTo>
                  <a:pt x="43266" y="588346"/>
                </a:lnTo>
                <a:lnTo>
                  <a:pt x="57441" y="548729"/>
                </a:lnTo>
                <a:lnTo>
                  <a:pt x="73543" y="509856"/>
                </a:lnTo>
                <a:lnTo>
                  <a:pt x="91532" y="471820"/>
                </a:lnTo>
                <a:lnTo>
                  <a:pt x="111367" y="434712"/>
                </a:lnTo>
                <a:lnTo>
                  <a:pt x="132998" y="398623"/>
                </a:lnTo>
                <a:lnTo>
                  <a:pt x="156374" y="363638"/>
                </a:lnTo>
                <a:lnTo>
                  <a:pt x="181439" y="329842"/>
                </a:lnTo>
                <a:lnTo>
                  <a:pt x="208132" y="297317"/>
                </a:lnTo>
                <a:lnTo>
                  <a:pt x="236388" y="266141"/>
                </a:lnTo>
                <a:lnTo>
                  <a:pt x="266140" y="236389"/>
                </a:lnTo>
                <a:lnTo>
                  <a:pt x="297317" y="208132"/>
                </a:lnTo>
                <a:lnTo>
                  <a:pt x="329842" y="181439"/>
                </a:lnTo>
                <a:lnTo>
                  <a:pt x="363638" y="156375"/>
                </a:lnTo>
                <a:lnTo>
                  <a:pt x="398622" y="132999"/>
                </a:lnTo>
                <a:lnTo>
                  <a:pt x="434712" y="111367"/>
                </a:lnTo>
                <a:lnTo>
                  <a:pt x="471820" y="91533"/>
                </a:lnTo>
                <a:lnTo>
                  <a:pt x="509856" y="73543"/>
                </a:lnTo>
                <a:lnTo>
                  <a:pt x="548729" y="57441"/>
                </a:lnTo>
                <a:lnTo>
                  <a:pt x="588345" y="43266"/>
                </a:lnTo>
                <a:lnTo>
                  <a:pt x="628610" y="31052"/>
                </a:lnTo>
                <a:lnTo>
                  <a:pt x="669424" y="20829"/>
                </a:lnTo>
                <a:lnTo>
                  <a:pt x="710692" y="12620"/>
                </a:lnTo>
                <a:lnTo>
                  <a:pt x="752313" y="6446"/>
                </a:lnTo>
                <a:lnTo>
                  <a:pt x="794186" y="2322"/>
                </a:lnTo>
                <a:lnTo>
                  <a:pt x="836211" y="258"/>
                </a:lnTo>
                <a:lnTo>
                  <a:pt x="857249" y="0"/>
                </a:lnTo>
                <a:lnTo>
                  <a:pt x="878287" y="258"/>
                </a:lnTo>
                <a:lnTo>
                  <a:pt x="920312" y="2322"/>
                </a:lnTo>
                <a:lnTo>
                  <a:pt x="962186" y="6446"/>
                </a:lnTo>
                <a:lnTo>
                  <a:pt x="1003806" y="12620"/>
                </a:lnTo>
                <a:lnTo>
                  <a:pt x="1045074" y="20829"/>
                </a:lnTo>
                <a:lnTo>
                  <a:pt x="1085889" y="31052"/>
                </a:lnTo>
                <a:lnTo>
                  <a:pt x="1126153" y="43266"/>
                </a:lnTo>
                <a:lnTo>
                  <a:pt x="1165769" y="57441"/>
                </a:lnTo>
                <a:lnTo>
                  <a:pt x="1204642" y="73543"/>
                </a:lnTo>
                <a:lnTo>
                  <a:pt x="1242679" y="91533"/>
                </a:lnTo>
                <a:lnTo>
                  <a:pt x="1279786" y="111367"/>
                </a:lnTo>
                <a:lnTo>
                  <a:pt x="1315876" y="132999"/>
                </a:lnTo>
                <a:lnTo>
                  <a:pt x="1350861" y="156375"/>
                </a:lnTo>
                <a:lnTo>
                  <a:pt x="1384657" y="181439"/>
                </a:lnTo>
                <a:lnTo>
                  <a:pt x="1417182" y="208132"/>
                </a:lnTo>
                <a:lnTo>
                  <a:pt x="1448358" y="236389"/>
                </a:lnTo>
                <a:lnTo>
                  <a:pt x="1478110" y="266141"/>
                </a:lnTo>
                <a:lnTo>
                  <a:pt x="1506366" y="297317"/>
                </a:lnTo>
                <a:lnTo>
                  <a:pt x="1533059" y="329842"/>
                </a:lnTo>
                <a:lnTo>
                  <a:pt x="1558124" y="363638"/>
                </a:lnTo>
                <a:lnTo>
                  <a:pt x="1581500" y="398623"/>
                </a:lnTo>
                <a:lnTo>
                  <a:pt x="1603131" y="434712"/>
                </a:lnTo>
                <a:lnTo>
                  <a:pt x="1622966" y="471820"/>
                </a:lnTo>
                <a:lnTo>
                  <a:pt x="1640956" y="509856"/>
                </a:lnTo>
                <a:lnTo>
                  <a:pt x="1657057" y="548729"/>
                </a:lnTo>
                <a:lnTo>
                  <a:pt x="1671232" y="588346"/>
                </a:lnTo>
                <a:lnTo>
                  <a:pt x="1683446" y="628610"/>
                </a:lnTo>
                <a:lnTo>
                  <a:pt x="1693670" y="669425"/>
                </a:lnTo>
                <a:lnTo>
                  <a:pt x="1701878" y="710692"/>
                </a:lnTo>
                <a:lnTo>
                  <a:pt x="1708053" y="752313"/>
                </a:lnTo>
                <a:lnTo>
                  <a:pt x="1712177" y="794186"/>
                </a:lnTo>
                <a:lnTo>
                  <a:pt x="1714241" y="836211"/>
                </a:lnTo>
                <a:lnTo>
                  <a:pt x="1714499" y="857249"/>
                </a:lnTo>
                <a:lnTo>
                  <a:pt x="1714241" y="878287"/>
                </a:lnTo>
                <a:lnTo>
                  <a:pt x="1712177" y="920313"/>
                </a:lnTo>
                <a:lnTo>
                  <a:pt x="1708052" y="962186"/>
                </a:lnTo>
                <a:lnTo>
                  <a:pt x="1701878" y="1003806"/>
                </a:lnTo>
                <a:lnTo>
                  <a:pt x="1693670" y="1045074"/>
                </a:lnTo>
                <a:lnTo>
                  <a:pt x="1683446" y="1085889"/>
                </a:lnTo>
                <a:lnTo>
                  <a:pt x="1671232" y="1126153"/>
                </a:lnTo>
                <a:lnTo>
                  <a:pt x="1657057" y="1165769"/>
                </a:lnTo>
                <a:lnTo>
                  <a:pt x="1640956" y="1204642"/>
                </a:lnTo>
                <a:lnTo>
                  <a:pt x="1622966" y="1242679"/>
                </a:lnTo>
                <a:lnTo>
                  <a:pt x="1603131" y="1279786"/>
                </a:lnTo>
                <a:lnTo>
                  <a:pt x="1581500" y="1315876"/>
                </a:lnTo>
                <a:lnTo>
                  <a:pt x="1558124" y="1350861"/>
                </a:lnTo>
                <a:lnTo>
                  <a:pt x="1533059" y="1384657"/>
                </a:lnTo>
                <a:lnTo>
                  <a:pt x="1506366" y="1417182"/>
                </a:lnTo>
                <a:lnTo>
                  <a:pt x="1478110" y="1448358"/>
                </a:lnTo>
                <a:lnTo>
                  <a:pt x="1448358" y="1478110"/>
                </a:lnTo>
                <a:lnTo>
                  <a:pt x="1417182" y="1506367"/>
                </a:lnTo>
                <a:lnTo>
                  <a:pt x="1384657" y="1533059"/>
                </a:lnTo>
                <a:lnTo>
                  <a:pt x="1350861" y="1558124"/>
                </a:lnTo>
                <a:lnTo>
                  <a:pt x="1315876" y="1581500"/>
                </a:lnTo>
                <a:lnTo>
                  <a:pt x="1279786" y="1603131"/>
                </a:lnTo>
                <a:lnTo>
                  <a:pt x="1242679" y="1622966"/>
                </a:lnTo>
                <a:lnTo>
                  <a:pt x="1204642" y="1640955"/>
                </a:lnTo>
                <a:lnTo>
                  <a:pt x="1165769" y="1657057"/>
                </a:lnTo>
                <a:lnTo>
                  <a:pt x="1126153" y="1671232"/>
                </a:lnTo>
                <a:lnTo>
                  <a:pt x="1085889" y="1683446"/>
                </a:lnTo>
                <a:lnTo>
                  <a:pt x="1045074" y="1693670"/>
                </a:lnTo>
                <a:lnTo>
                  <a:pt x="1003806" y="1701878"/>
                </a:lnTo>
                <a:lnTo>
                  <a:pt x="962186" y="1708052"/>
                </a:lnTo>
                <a:lnTo>
                  <a:pt x="920312" y="1712177"/>
                </a:lnTo>
                <a:lnTo>
                  <a:pt x="878287" y="1714241"/>
                </a:lnTo>
                <a:lnTo>
                  <a:pt x="857249" y="1714499"/>
                </a:lnTo>
                <a:close/>
              </a:path>
            </a:pathLst>
          </a:custGeom>
          <a:solidFill>
            <a:srgbClr val="DDD8F6">
              <a:alpha val="2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249" y="4000499"/>
            <a:ext cx="2381250" cy="2381250"/>
          </a:xfrm>
          <a:custGeom>
            <a:avLst/>
            <a:gdLst/>
            <a:ahLst/>
            <a:cxnLst/>
            <a:rect l="l" t="t" r="r" b="b"/>
            <a:pathLst>
              <a:path w="2381250" h="2381250">
                <a:moveTo>
                  <a:pt x="1190624" y="2381249"/>
                </a:moveTo>
                <a:lnTo>
                  <a:pt x="1132203" y="2379815"/>
                </a:lnTo>
                <a:lnTo>
                  <a:pt x="1073923" y="2375516"/>
                </a:lnTo>
                <a:lnTo>
                  <a:pt x="1015924" y="2368362"/>
                </a:lnTo>
                <a:lnTo>
                  <a:pt x="958345" y="2358371"/>
                </a:lnTo>
                <a:lnTo>
                  <a:pt x="901326" y="2345567"/>
                </a:lnTo>
                <a:lnTo>
                  <a:pt x="845004" y="2329981"/>
                </a:lnTo>
                <a:lnTo>
                  <a:pt x="789515" y="2311649"/>
                </a:lnTo>
                <a:lnTo>
                  <a:pt x="734992" y="2290617"/>
                </a:lnTo>
                <a:lnTo>
                  <a:pt x="681567" y="2266935"/>
                </a:lnTo>
                <a:lnTo>
                  <a:pt x="629368" y="2240661"/>
                </a:lnTo>
                <a:lnTo>
                  <a:pt x="578521" y="2211856"/>
                </a:lnTo>
                <a:lnTo>
                  <a:pt x="529149" y="2180591"/>
                </a:lnTo>
                <a:lnTo>
                  <a:pt x="481370" y="2146942"/>
                </a:lnTo>
                <a:lnTo>
                  <a:pt x="435300" y="2110989"/>
                </a:lnTo>
                <a:lnTo>
                  <a:pt x="391050" y="2072818"/>
                </a:lnTo>
                <a:lnTo>
                  <a:pt x="348725" y="2032522"/>
                </a:lnTo>
                <a:lnTo>
                  <a:pt x="308430" y="1990198"/>
                </a:lnTo>
                <a:lnTo>
                  <a:pt x="270259" y="1945949"/>
                </a:lnTo>
                <a:lnTo>
                  <a:pt x="234305" y="1899878"/>
                </a:lnTo>
                <a:lnTo>
                  <a:pt x="200656" y="1852100"/>
                </a:lnTo>
                <a:lnTo>
                  <a:pt x="169391" y="1802728"/>
                </a:lnTo>
                <a:lnTo>
                  <a:pt x="140587" y="1751881"/>
                </a:lnTo>
                <a:lnTo>
                  <a:pt x="114312" y="1699682"/>
                </a:lnTo>
                <a:lnTo>
                  <a:pt x="90630" y="1646256"/>
                </a:lnTo>
                <a:lnTo>
                  <a:pt x="69598" y="1591733"/>
                </a:lnTo>
                <a:lnTo>
                  <a:pt x="51267" y="1536244"/>
                </a:lnTo>
                <a:lnTo>
                  <a:pt x="35681" y="1479922"/>
                </a:lnTo>
                <a:lnTo>
                  <a:pt x="22877" y="1422903"/>
                </a:lnTo>
                <a:lnTo>
                  <a:pt x="12886" y="1365326"/>
                </a:lnTo>
                <a:lnTo>
                  <a:pt x="5733" y="1307327"/>
                </a:lnTo>
                <a:lnTo>
                  <a:pt x="1434" y="1249046"/>
                </a:lnTo>
                <a:lnTo>
                  <a:pt x="0" y="1190624"/>
                </a:lnTo>
                <a:lnTo>
                  <a:pt x="358" y="1161405"/>
                </a:lnTo>
                <a:lnTo>
                  <a:pt x="3225" y="1103037"/>
                </a:lnTo>
                <a:lnTo>
                  <a:pt x="8953" y="1044879"/>
                </a:lnTo>
                <a:lnTo>
                  <a:pt x="17528" y="987072"/>
                </a:lnTo>
                <a:lnTo>
                  <a:pt x="28929" y="929756"/>
                </a:lnTo>
                <a:lnTo>
                  <a:pt x="43128" y="873069"/>
                </a:lnTo>
                <a:lnTo>
                  <a:pt x="60092" y="817147"/>
                </a:lnTo>
                <a:lnTo>
                  <a:pt x="79780" y="762124"/>
                </a:lnTo>
                <a:lnTo>
                  <a:pt x="102143" y="708133"/>
                </a:lnTo>
                <a:lnTo>
                  <a:pt x="127129" y="655306"/>
                </a:lnTo>
                <a:lnTo>
                  <a:pt x="154677" y="603767"/>
                </a:lnTo>
                <a:lnTo>
                  <a:pt x="184721" y="553643"/>
                </a:lnTo>
                <a:lnTo>
                  <a:pt x="217187" y="505052"/>
                </a:lnTo>
                <a:lnTo>
                  <a:pt x="251999" y="458114"/>
                </a:lnTo>
                <a:lnTo>
                  <a:pt x="289073" y="412940"/>
                </a:lnTo>
                <a:lnTo>
                  <a:pt x="328318" y="369640"/>
                </a:lnTo>
                <a:lnTo>
                  <a:pt x="369640" y="328318"/>
                </a:lnTo>
                <a:lnTo>
                  <a:pt x="412940" y="289073"/>
                </a:lnTo>
                <a:lnTo>
                  <a:pt x="458114" y="251999"/>
                </a:lnTo>
                <a:lnTo>
                  <a:pt x="505053" y="217188"/>
                </a:lnTo>
                <a:lnTo>
                  <a:pt x="553643" y="184720"/>
                </a:lnTo>
                <a:lnTo>
                  <a:pt x="603767" y="154677"/>
                </a:lnTo>
                <a:lnTo>
                  <a:pt x="655306" y="127129"/>
                </a:lnTo>
                <a:lnTo>
                  <a:pt x="708134" y="102143"/>
                </a:lnTo>
                <a:lnTo>
                  <a:pt x="762124" y="79779"/>
                </a:lnTo>
                <a:lnTo>
                  <a:pt x="817147" y="60092"/>
                </a:lnTo>
                <a:lnTo>
                  <a:pt x="873070" y="43128"/>
                </a:lnTo>
                <a:lnTo>
                  <a:pt x="929757" y="28929"/>
                </a:lnTo>
                <a:lnTo>
                  <a:pt x="987073" y="17528"/>
                </a:lnTo>
                <a:lnTo>
                  <a:pt x="1044879" y="8954"/>
                </a:lnTo>
                <a:lnTo>
                  <a:pt x="1103037" y="3225"/>
                </a:lnTo>
                <a:lnTo>
                  <a:pt x="1161405" y="358"/>
                </a:lnTo>
                <a:lnTo>
                  <a:pt x="1190624" y="0"/>
                </a:lnTo>
                <a:lnTo>
                  <a:pt x="1219844" y="358"/>
                </a:lnTo>
                <a:lnTo>
                  <a:pt x="1278212" y="3225"/>
                </a:lnTo>
                <a:lnTo>
                  <a:pt x="1336369" y="8954"/>
                </a:lnTo>
                <a:lnTo>
                  <a:pt x="1394176" y="17528"/>
                </a:lnTo>
                <a:lnTo>
                  <a:pt x="1451492" y="28929"/>
                </a:lnTo>
                <a:lnTo>
                  <a:pt x="1508179" y="43128"/>
                </a:lnTo>
                <a:lnTo>
                  <a:pt x="1564101" y="60092"/>
                </a:lnTo>
                <a:lnTo>
                  <a:pt x="1619124" y="79779"/>
                </a:lnTo>
                <a:lnTo>
                  <a:pt x="1673115" y="102143"/>
                </a:lnTo>
                <a:lnTo>
                  <a:pt x="1725943" y="127129"/>
                </a:lnTo>
                <a:lnTo>
                  <a:pt x="1777481" y="154677"/>
                </a:lnTo>
                <a:lnTo>
                  <a:pt x="1827606" y="184720"/>
                </a:lnTo>
                <a:lnTo>
                  <a:pt x="1876196" y="217188"/>
                </a:lnTo>
                <a:lnTo>
                  <a:pt x="1923134" y="251999"/>
                </a:lnTo>
                <a:lnTo>
                  <a:pt x="1968308" y="289072"/>
                </a:lnTo>
                <a:lnTo>
                  <a:pt x="2011608" y="328318"/>
                </a:lnTo>
                <a:lnTo>
                  <a:pt x="2052931" y="369640"/>
                </a:lnTo>
                <a:lnTo>
                  <a:pt x="2092176" y="412940"/>
                </a:lnTo>
                <a:lnTo>
                  <a:pt x="2129249" y="458114"/>
                </a:lnTo>
                <a:lnTo>
                  <a:pt x="2164061" y="505052"/>
                </a:lnTo>
                <a:lnTo>
                  <a:pt x="2196528" y="553642"/>
                </a:lnTo>
                <a:lnTo>
                  <a:pt x="2226571" y="603767"/>
                </a:lnTo>
                <a:lnTo>
                  <a:pt x="2254119" y="655306"/>
                </a:lnTo>
                <a:lnTo>
                  <a:pt x="2279105" y="708133"/>
                </a:lnTo>
                <a:lnTo>
                  <a:pt x="2301469" y="762124"/>
                </a:lnTo>
                <a:lnTo>
                  <a:pt x="2321156" y="817147"/>
                </a:lnTo>
                <a:lnTo>
                  <a:pt x="2338120" y="873069"/>
                </a:lnTo>
                <a:lnTo>
                  <a:pt x="2352320" y="929756"/>
                </a:lnTo>
                <a:lnTo>
                  <a:pt x="2363720" y="987072"/>
                </a:lnTo>
                <a:lnTo>
                  <a:pt x="2372295" y="1044879"/>
                </a:lnTo>
                <a:lnTo>
                  <a:pt x="2378023" y="1103037"/>
                </a:lnTo>
                <a:lnTo>
                  <a:pt x="2380891" y="1161405"/>
                </a:lnTo>
                <a:lnTo>
                  <a:pt x="2381249" y="1190624"/>
                </a:lnTo>
                <a:lnTo>
                  <a:pt x="2380891" y="1219844"/>
                </a:lnTo>
                <a:lnTo>
                  <a:pt x="2378023" y="1278213"/>
                </a:lnTo>
                <a:lnTo>
                  <a:pt x="2372295" y="1336370"/>
                </a:lnTo>
                <a:lnTo>
                  <a:pt x="2363720" y="1394176"/>
                </a:lnTo>
                <a:lnTo>
                  <a:pt x="2352320" y="1451491"/>
                </a:lnTo>
                <a:lnTo>
                  <a:pt x="2338120" y="1508179"/>
                </a:lnTo>
                <a:lnTo>
                  <a:pt x="2321156" y="1564101"/>
                </a:lnTo>
                <a:lnTo>
                  <a:pt x="2301469" y="1619124"/>
                </a:lnTo>
                <a:lnTo>
                  <a:pt x="2279105" y="1673114"/>
                </a:lnTo>
                <a:lnTo>
                  <a:pt x="2254119" y="1725942"/>
                </a:lnTo>
                <a:lnTo>
                  <a:pt x="2226572" y="1777480"/>
                </a:lnTo>
                <a:lnTo>
                  <a:pt x="2196528" y="1827605"/>
                </a:lnTo>
                <a:lnTo>
                  <a:pt x="2164061" y="1876195"/>
                </a:lnTo>
                <a:lnTo>
                  <a:pt x="2129249" y="1923134"/>
                </a:lnTo>
                <a:lnTo>
                  <a:pt x="2092176" y="1968307"/>
                </a:lnTo>
                <a:lnTo>
                  <a:pt x="2052931" y="2011607"/>
                </a:lnTo>
                <a:lnTo>
                  <a:pt x="2011608" y="2052930"/>
                </a:lnTo>
                <a:lnTo>
                  <a:pt x="1968308" y="2092176"/>
                </a:lnTo>
                <a:lnTo>
                  <a:pt x="1923134" y="2129248"/>
                </a:lnTo>
                <a:lnTo>
                  <a:pt x="1876196" y="2164060"/>
                </a:lnTo>
                <a:lnTo>
                  <a:pt x="1827606" y="2196526"/>
                </a:lnTo>
                <a:lnTo>
                  <a:pt x="1777481" y="2226570"/>
                </a:lnTo>
                <a:lnTo>
                  <a:pt x="1725943" y="2254118"/>
                </a:lnTo>
                <a:lnTo>
                  <a:pt x="1673115" y="2279104"/>
                </a:lnTo>
                <a:lnTo>
                  <a:pt x="1619124" y="2301468"/>
                </a:lnTo>
                <a:lnTo>
                  <a:pt x="1564102" y="2321155"/>
                </a:lnTo>
                <a:lnTo>
                  <a:pt x="1508179" y="2338119"/>
                </a:lnTo>
                <a:lnTo>
                  <a:pt x="1451492" y="2352318"/>
                </a:lnTo>
                <a:lnTo>
                  <a:pt x="1394176" y="2363720"/>
                </a:lnTo>
                <a:lnTo>
                  <a:pt x="1336369" y="2372295"/>
                </a:lnTo>
                <a:lnTo>
                  <a:pt x="1278212" y="2378023"/>
                </a:lnTo>
                <a:lnTo>
                  <a:pt x="1219844" y="2380890"/>
                </a:lnTo>
                <a:lnTo>
                  <a:pt x="1190624" y="2381249"/>
                </a:lnTo>
                <a:close/>
              </a:path>
            </a:pathLst>
          </a:custGeom>
          <a:solidFill>
            <a:srgbClr val="4F37A6">
              <a:alpha val="39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20249" y="2381249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499" y="1142999"/>
                </a:moveTo>
                <a:lnTo>
                  <a:pt x="529462" y="1141451"/>
                </a:lnTo>
                <a:lnTo>
                  <a:pt x="487642" y="1136814"/>
                </a:lnTo>
                <a:lnTo>
                  <a:pt x="446277" y="1129112"/>
                </a:lnTo>
                <a:lnTo>
                  <a:pt x="405600" y="1118391"/>
                </a:lnTo>
                <a:lnTo>
                  <a:pt x="365822" y="1104706"/>
                </a:lnTo>
                <a:lnTo>
                  <a:pt x="327151" y="1088129"/>
                </a:lnTo>
                <a:lnTo>
                  <a:pt x="289804" y="1068752"/>
                </a:lnTo>
                <a:lnTo>
                  <a:pt x="253990" y="1046684"/>
                </a:lnTo>
                <a:lnTo>
                  <a:pt x="219897" y="1022042"/>
                </a:lnTo>
                <a:lnTo>
                  <a:pt x="187703" y="994953"/>
                </a:lnTo>
                <a:lnTo>
                  <a:pt x="157588" y="965569"/>
                </a:lnTo>
                <a:lnTo>
                  <a:pt x="129723" y="934055"/>
                </a:lnTo>
                <a:lnTo>
                  <a:pt x="104251" y="900577"/>
                </a:lnTo>
                <a:lnTo>
                  <a:pt x="81306" y="865309"/>
                </a:lnTo>
                <a:lnTo>
                  <a:pt x="61019" y="828448"/>
                </a:lnTo>
                <a:lnTo>
                  <a:pt x="43501" y="790203"/>
                </a:lnTo>
                <a:lnTo>
                  <a:pt x="28845" y="750772"/>
                </a:lnTo>
                <a:lnTo>
                  <a:pt x="17126" y="710362"/>
                </a:lnTo>
                <a:lnTo>
                  <a:pt x="8412" y="669200"/>
                </a:lnTo>
                <a:lnTo>
                  <a:pt x="2752" y="627516"/>
                </a:lnTo>
                <a:lnTo>
                  <a:pt x="172" y="585529"/>
                </a:lnTo>
                <a:lnTo>
                  <a:pt x="0" y="571499"/>
                </a:lnTo>
                <a:lnTo>
                  <a:pt x="172" y="557470"/>
                </a:lnTo>
                <a:lnTo>
                  <a:pt x="2752" y="515483"/>
                </a:lnTo>
                <a:lnTo>
                  <a:pt x="8412" y="473799"/>
                </a:lnTo>
                <a:lnTo>
                  <a:pt x="17126" y="432636"/>
                </a:lnTo>
                <a:lnTo>
                  <a:pt x="28845" y="392226"/>
                </a:lnTo>
                <a:lnTo>
                  <a:pt x="43501" y="352795"/>
                </a:lnTo>
                <a:lnTo>
                  <a:pt x="61019" y="314550"/>
                </a:lnTo>
                <a:lnTo>
                  <a:pt x="81306" y="277689"/>
                </a:lnTo>
                <a:lnTo>
                  <a:pt x="104251" y="242421"/>
                </a:lnTo>
                <a:lnTo>
                  <a:pt x="129723" y="208944"/>
                </a:lnTo>
                <a:lnTo>
                  <a:pt x="157588" y="177430"/>
                </a:lnTo>
                <a:lnTo>
                  <a:pt x="187703" y="148046"/>
                </a:lnTo>
                <a:lnTo>
                  <a:pt x="219898" y="120957"/>
                </a:lnTo>
                <a:lnTo>
                  <a:pt x="253990" y="96315"/>
                </a:lnTo>
                <a:lnTo>
                  <a:pt x="289804" y="74247"/>
                </a:lnTo>
                <a:lnTo>
                  <a:pt x="327151" y="54869"/>
                </a:lnTo>
                <a:lnTo>
                  <a:pt x="365822" y="38292"/>
                </a:lnTo>
                <a:lnTo>
                  <a:pt x="405600" y="24608"/>
                </a:lnTo>
                <a:lnTo>
                  <a:pt x="446277" y="13886"/>
                </a:lnTo>
                <a:lnTo>
                  <a:pt x="487642" y="6185"/>
                </a:lnTo>
                <a:lnTo>
                  <a:pt x="529462" y="1548"/>
                </a:lnTo>
                <a:lnTo>
                  <a:pt x="571499" y="0"/>
                </a:lnTo>
                <a:lnTo>
                  <a:pt x="585529" y="172"/>
                </a:lnTo>
                <a:lnTo>
                  <a:pt x="627517" y="2752"/>
                </a:lnTo>
                <a:lnTo>
                  <a:pt x="669200" y="8413"/>
                </a:lnTo>
                <a:lnTo>
                  <a:pt x="710362" y="17126"/>
                </a:lnTo>
                <a:lnTo>
                  <a:pt x="750772" y="28845"/>
                </a:lnTo>
                <a:lnTo>
                  <a:pt x="790201" y="43502"/>
                </a:lnTo>
                <a:lnTo>
                  <a:pt x="828448" y="61020"/>
                </a:lnTo>
                <a:lnTo>
                  <a:pt x="865308" y="81307"/>
                </a:lnTo>
                <a:lnTo>
                  <a:pt x="900576" y="104252"/>
                </a:lnTo>
                <a:lnTo>
                  <a:pt x="934054" y="129724"/>
                </a:lnTo>
                <a:lnTo>
                  <a:pt x="965568" y="157589"/>
                </a:lnTo>
                <a:lnTo>
                  <a:pt x="994952" y="187703"/>
                </a:lnTo>
                <a:lnTo>
                  <a:pt x="1022041" y="219898"/>
                </a:lnTo>
                <a:lnTo>
                  <a:pt x="1046682" y="253991"/>
                </a:lnTo>
                <a:lnTo>
                  <a:pt x="1068750" y="289804"/>
                </a:lnTo>
                <a:lnTo>
                  <a:pt x="1088128" y="327151"/>
                </a:lnTo>
                <a:lnTo>
                  <a:pt x="1104704" y="365823"/>
                </a:lnTo>
                <a:lnTo>
                  <a:pt x="1118388" y="405601"/>
                </a:lnTo>
                <a:lnTo>
                  <a:pt x="1129111" y="446279"/>
                </a:lnTo>
                <a:lnTo>
                  <a:pt x="1136813" y="487643"/>
                </a:lnTo>
                <a:lnTo>
                  <a:pt x="1141451" y="529462"/>
                </a:lnTo>
                <a:lnTo>
                  <a:pt x="1142999" y="571499"/>
                </a:lnTo>
                <a:lnTo>
                  <a:pt x="1142827" y="585529"/>
                </a:lnTo>
                <a:lnTo>
                  <a:pt x="1140246" y="627516"/>
                </a:lnTo>
                <a:lnTo>
                  <a:pt x="1134585" y="669200"/>
                </a:lnTo>
                <a:lnTo>
                  <a:pt x="1125871" y="710363"/>
                </a:lnTo>
                <a:lnTo>
                  <a:pt x="1114152" y="750773"/>
                </a:lnTo>
                <a:lnTo>
                  <a:pt x="1099494" y="790203"/>
                </a:lnTo>
                <a:lnTo>
                  <a:pt x="1081977" y="828448"/>
                </a:lnTo>
                <a:lnTo>
                  <a:pt x="1061690" y="865309"/>
                </a:lnTo>
                <a:lnTo>
                  <a:pt x="1038745" y="900577"/>
                </a:lnTo>
                <a:lnTo>
                  <a:pt x="1013274" y="934055"/>
                </a:lnTo>
                <a:lnTo>
                  <a:pt x="985408" y="965569"/>
                </a:lnTo>
                <a:lnTo>
                  <a:pt x="955294" y="994953"/>
                </a:lnTo>
                <a:lnTo>
                  <a:pt x="923100" y="1022042"/>
                </a:lnTo>
                <a:lnTo>
                  <a:pt x="889007" y="1046684"/>
                </a:lnTo>
                <a:lnTo>
                  <a:pt x="853193" y="1068752"/>
                </a:lnTo>
                <a:lnTo>
                  <a:pt x="815846" y="1088129"/>
                </a:lnTo>
                <a:lnTo>
                  <a:pt x="777175" y="1104706"/>
                </a:lnTo>
                <a:lnTo>
                  <a:pt x="737396" y="1118391"/>
                </a:lnTo>
                <a:lnTo>
                  <a:pt x="696719" y="1129112"/>
                </a:lnTo>
                <a:lnTo>
                  <a:pt x="655356" y="1136814"/>
                </a:lnTo>
                <a:lnTo>
                  <a:pt x="613538" y="1141451"/>
                </a:lnTo>
                <a:lnTo>
                  <a:pt x="571499" y="1142999"/>
                </a:lnTo>
                <a:close/>
              </a:path>
            </a:pathLst>
          </a:custGeom>
          <a:solidFill>
            <a:srgbClr val="DDD8F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11598" y="1995314"/>
            <a:ext cx="6769100" cy="1047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22095" algn="l"/>
                <a:tab pos="2924810" algn="l"/>
              </a:tabLst>
            </a:pPr>
            <a:r>
              <a:rPr sz="5850" b="1" spc="-475" dirty="0">
                <a:latin typeface="Liberation Sans"/>
                <a:cs typeface="Liberation Sans"/>
              </a:rPr>
              <a:t>3</a:t>
            </a:r>
            <a:r>
              <a:rPr sz="6700" spc="-475" dirty="0"/>
              <a:t>장</a:t>
            </a:r>
            <a:r>
              <a:rPr sz="5850" b="1" spc="-475" dirty="0">
                <a:latin typeface="Liberation Sans"/>
                <a:cs typeface="Liberation Sans"/>
              </a:rPr>
              <a:t>.</a:t>
            </a:r>
            <a:r>
              <a:rPr sz="5850" b="1" dirty="0">
                <a:latin typeface="Liberation Sans"/>
                <a:cs typeface="Liberation Sans"/>
              </a:rPr>
              <a:t>	</a:t>
            </a:r>
            <a:r>
              <a:rPr sz="5850" b="1" spc="-25" dirty="0">
                <a:latin typeface="Liberation Sans"/>
                <a:cs typeface="Liberation Sans"/>
              </a:rPr>
              <a:t>CLI</a:t>
            </a:r>
            <a:r>
              <a:rPr sz="5850" b="1" dirty="0">
                <a:latin typeface="Liberation Sans"/>
                <a:cs typeface="Liberation Sans"/>
              </a:rPr>
              <a:t>	</a:t>
            </a:r>
            <a:r>
              <a:rPr sz="6700" spc="-1340" dirty="0"/>
              <a:t>설치</a:t>
            </a:r>
            <a:r>
              <a:rPr sz="6700" spc="-615" dirty="0"/>
              <a:t> </a:t>
            </a:r>
            <a:r>
              <a:rPr sz="6700" spc="-1340" dirty="0"/>
              <a:t>및</a:t>
            </a:r>
            <a:r>
              <a:rPr sz="6700" spc="-615" dirty="0"/>
              <a:t> </a:t>
            </a:r>
            <a:r>
              <a:rPr sz="6700" spc="-1375" dirty="0"/>
              <a:t>인증</a:t>
            </a:r>
            <a:endParaRPr sz="67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6966" y="3353670"/>
            <a:ext cx="707834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dirty="0">
                <a:solidFill>
                  <a:srgbClr val="4F37A6"/>
                </a:solidFill>
                <a:latin typeface="Liberation Sans"/>
                <a:cs typeface="Liberation Sans"/>
              </a:rPr>
              <a:t>AWS</a:t>
            </a:r>
            <a:r>
              <a:rPr sz="1950" spc="-8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950" dirty="0">
                <a:solidFill>
                  <a:srgbClr val="4F37A6"/>
                </a:solidFill>
                <a:latin typeface="Liberation Sans"/>
                <a:cs typeface="Liberation Sans"/>
              </a:rPr>
              <a:t>CLI,</a:t>
            </a:r>
            <a:r>
              <a:rPr sz="1950" spc="-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950" dirty="0">
                <a:solidFill>
                  <a:srgbClr val="4F37A6"/>
                </a:solidFill>
                <a:latin typeface="Liberation Sans"/>
                <a:cs typeface="Liberation Sans"/>
              </a:rPr>
              <a:t>gcloud</a:t>
            </a:r>
            <a:r>
              <a:rPr sz="1950" spc="-1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2200" spc="-420" dirty="0">
                <a:solidFill>
                  <a:srgbClr val="4F37A6"/>
                </a:solidFill>
                <a:latin typeface="Dotum"/>
                <a:cs typeface="Dotum"/>
              </a:rPr>
              <a:t>등</a:t>
            </a:r>
            <a:r>
              <a:rPr sz="2200" spc="-1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4F37A6"/>
                </a:solidFill>
                <a:latin typeface="Dotum"/>
                <a:cs typeface="Dotum"/>
              </a:rPr>
              <a:t>자동화</a:t>
            </a:r>
            <a:r>
              <a:rPr sz="2200" spc="-1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4F37A6"/>
                </a:solidFill>
                <a:latin typeface="Dotum"/>
                <a:cs typeface="Dotum"/>
              </a:rPr>
              <a:t>환경</a:t>
            </a:r>
            <a:r>
              <a:rPr sz="2200" spc="-1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4F37A6"/>
                </a:solidFill>
                <a:latin typeface="Dotum"/>
                <a:cs typeface="Dotum"/>
              </a:rPr>
              <a:t>구축</a:t>
            </a:r>
            <a:r>
              <a:rPr sz="2200" spc="-1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2200" spc="-1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4F37A6"/>
                </a:solidFill>
                <a:latin typeface="Dotum"/>
                <a:cs typeface="Dotum"/>
              </a:rPr>
              <a:t>인증</a:t>
            </a:r>
            <a:r>
              <a:rPr sz="2200" spc="-1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4F37A6"/>
                </a:solidFill>
                <a:latin typeface="Dotum"/>
                <a:cs typeface="Dotum"/>
              </a:rPr>
              <a:t>프로세스</a:t>
            </a:r>
            <a:r>
              <a:rPr sz="2200" spc="-1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4F37A6"/>
                </a:solidFill>
                <a:latin typeface="Dotum"/>
                <a:cs typeface="Dotum"/>
              </a:rPr>
              <a:t>통합</a:t>
            </a:r>
            <a:r>
              <a:rPr sz="2200" spc="-1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2200" spc="-445" dirty="0">
                <a:solidFill>
                  <a:srgbClr val="4F37A6"/>
                </a:solidFill>
                <a:latin typeface="Dotum"/>
                <a:cs typeface="Dotum"/>
              </a:rPr>
              <a:t>가이드</a:t>
            </a:r>
            <a:endParaRPr sz="2200">
              <a:latin typeface="Dotum"/>
              <a:cs typeface="Dot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39964" y="4391025"/>
            <a:ext cx="2514600" cy="438150"/>
          </a:xfrm>
          <a:custGeom>
            <a:avLst/>
            <a:gdLst/>
            <a:ahLst/>
            <a:cxnLst/>
            <a:rect l="l" t="t" r="r" b="b"/>
            <a:pathLst>
              <a:path w="2514600" h="438150">
                <a:moveTo>
                  <a:pt x="2461202" y="438149"/>
                </a:moveTo>
                <a:lnTo>
                  <a:pt x="53397" y="438149"/>
                </a:lnTo>
                <a:lnTo>
                  <a:pt x="49681" y="437783"/>
                </a:lnTo>
                <a:lnTo>
                  <a:pt x="14085" y="418757"/>
                </a:lnTo>
                <a:lnTo>
                  <a:pt x="0" y="384752"/>
                </a:lnTo>
                <a:lnTo>
                  <a:pt x="0" y="380999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2461202" y="0"/>
                </a:lnTo>
                <a:lnTo>
                  <a:pt x="2500514" y="19392"/>
                </a:lnTo>
                <a:lnTo>
                  <a:pt x="2514599" y="53397"/>
                </a:lnTo>
                <a:lnTo>
                  <a:pt x="2514599" y="384752"/>
                </a:lnTo>
                <a:lnTo>
                  <a:pt x="2495207" y="424064"/>
                </a:lnTo>
                <a:lnTo>
                  <a:pt x="2464918" y="437783"/>
                </a:lnTo>
                <a:lnTo>
                  <a:pt x="2461202" y="43814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65389" y="4479861"/>
            <a:ext cx="206121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-270" dirty="0">
                <a:solidFill>
                  <a:srgbClr val="FFFFFF"/>
                </a:solidFill>
                <a:latin typeface="Dotum"/>
                <a:cs typeface="Dotum"/>
              </a:rPr>
              <a:t>클라우드</a:t>
            </a:r>
            <a:r>
              <a:rPr sz="1500" spc="-13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FFFFFF"/>
                </a:solidFill>
                <a:latin typeface="Dotum"/>
                <a:cs typeface="Dotum"/>
              </a:rPr>
              <a:t>운영</a:t>
            </a:r>
            <a:r>
              <a:rPr sz="1500" spc="-13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FFFFFF"/>
                </a:solidFill>
                <a:latin typeface="Dotum"/>
                <a:cs typeface="Dotum"/>
              </a:rPr>
              <a:t>자동화의</a:t>
            </a:r>
            <a:r>
              <a:rPr sz="1500" spc="-13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500" spc="-295" dirty="0">
                <a:solidFill>
                  <a:srgbClr val="FFFFFF"/>
                </a:solidFill>
                <a:latin typeface="Dotum"/>
                <a:cs typeface="Dotum"/>
              </a:rPr>
              <a:t>핵심</a:t>
            </a:r>
            <a:endParaRPr sz="1500">
              <a:latin typeface="Dotum"/>
              <a:cs typeface="Dotu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62562" y="5905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428624" y="571499"/>
                </a:moveTo>
                <a:lnTo>
                  <a:pt x="0" y="571499"/>
                </a:lnTo>
                <a:lnTo>
                  <a:pt x="0" y="96059"/>
                </a:lnTo>
                <a:lnTo>
                  <a:pt x="56721" y="0"/>
                </a:lnTo>
                <a:lnTo>
                  <a:pt x="371903" y="0"/>
                </a:lnTo>
                <a:lnTo>
                  <a:pt x="414086" y="71437"/>
                </a:lnTo>
                <a:lnTo>
                  <a:pt x="199248" y="71437"/>
                </a:lnTo>
                <a:lnTo>
                  <a:pt x="196210" y="72041"/>
                </a:lnTo>
                <a:lnTo>
                  <a:pt x="178593" y="92092"/>
                </a:lnTo>
                <a:lnTo>
                  <a:pt x="178593" y="98407"/>
                </a:lnTo>
                <a:lnTo>
                  <a:pt x="199248" y="119062"/>
                </a:lnTo>
                <a:lnTo>
                  <a:pt x="428624" y="119062"/>
                </a:lnTo>
                <a:lnTo>
                  <a:pt x="428624" y="214312"/>
                </a:lnTo>
                <a:lnTo>
                  <a:pt x="119062" y="214312"/>
                </a:lnTo>
                <a:lnTo>
                  <a:pt x="119062" y="542115"/>
                </a:lnTo>
                <a:lnTo>
                  <a:pt x="428624" y="542115"/>
                </a:lnTo>
                <a:lnTo>
                  <a:pt x="428624" y="571499"/>
                </a:lnTo>
                <a:close/>
              </a:path>
              <a:path w="571500" h="571500">
                <a:moveTo>
                  <a:pt x="282592" y="119062"/>
                </a:moveTo>
                <a:lnTo>
                  <a:pt x="205563" y="119062"/>
                </a:lnTo>
                <a:lnTo>
                  <a:pt x="208601" y="118458"/>
                </a:lnTo>
                <a:lnTo>
                  <a:pt x="214436" y="116041"/>
                </a:lnTo>
                <a:lnTo>
                  <a:pt x="226218" y="98407"/>
                </a:lnTo>
                <a:lnTo>
                  <a:pt x="226218" y="92092"/>
                </a:lnTo>
                <a:lnTo>
                  <a:pt x="205563" y="71437"/>
                </a:lnTo>
                <a:lnTo>
                  <a:pt x="282592" y="71437"/>
                </a:lnTo>
                <a:lnTo>
                  <a:pt x="261937" y="92092"/>
                </a:lnTo>
                <a:lnTo>
                  <a:pt x="261937" y="98407"/>
                </a:lnTo>
                <a:lnTo>
                  <a:pt x="279554" y="118458"/>
                </a:lnTo>
                <a:lnTo>
                  <a:pt x="282592" y="119062"/>
                </a:lnTo>
                <a:close/>
              </a:path>
              <a:path w="571500" h="571500">
                <a:moveTo>
                  <a:pt x="428624" y="119062"/>
                </a:moveTo>
                <a:lnTo>
                  <a:pt x="288907" y="119062"/>
                </a:lnTo>
                <a:lnTo>
                  <a:pt x="291945" y="118458"/>
                </a:lnTo>
                <a:lnTo>
                  <a:pt x="297779" y="116041"/>
                </a:lnTo>
                <a:lnTo>
                  <a:pt x="309562" y="98407"/>
                </a:lnTo>
                <a:lnTo>
                  <a:pt x="309562" y="92092"/>
                </a:lnTo>
                <a:lnTo>
                  <a:pt x="288907" y="71437"/>
                </a:lnTo>
                <a:lnTo>
                  <a:pt x="414086" y="71437"/>
                </a:lnTo>
                <a:lnTo>
                  <a:pt x="428624" y="96059"/>
                </a:lnTo>
                <a:lnTo>
                  <a:pt x="428624" y="119062"/>
                </a:lnTo>
                <a:close/>
              </a:path>
              <a:path w="571500" h="571500">
                <a:moveTo>
                  <a:pt x="428624" y="542115"/>
                </a:moveTo>
                <a:lnTo>
                  <a:pt x="309562" y="542115"/>
                </a:lnTo>
                <a:lnTo>
                  <a:pt x="309562" y="214312"/>
                </a:lnTo>
                <a:lnTo>
                  <a:pt x="428624" y="214312"/>
                </a:lnTo>
                <a:lnTo>
                  <a:pt x="428624" y="542115"/>
                </a:lnTo>
                <a:close/>
              </a:path>
              <a:path w="571500" h="571500">
                <a:moveTo>
                  <a:pt x="571499" y="571499"/>
                </a:moveTo>
                <a:lnTo>
                  <a:pt x="476249" y="571499"/>
                </a:lnTo>
                <a:lnTo>
                  <a:pt x="476249" y="119229"/>
                </a:lnTo>
                <a:lnTo>
                  <a:pt x="571499" y="119229"/>
                </a:lnTo>
                <a:lnTo>
                  <a:pt x="571499" y="571499"/>
                </a:lnTo>
                <a:close/>
              </a:path>
            </a:pathLst>
          </a:custGeom>
          <a:solidFill>
            <a:srgbClr val="4F37A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5057" y="5905499"/>
            <a:ext cx="681990" cy="504825"/>
          </a:xfrm>
          <a:custGeom>
            <a:avLst/>
            <a:gdLst/>
            <a:ahLst/>
            <a:cxnLst/>
            <a:rect l="l" t="t" r="r" b="b"/>
            <a:pathLst>
              <a:path w="681990" h="504825">
                <a:moveTo>
                  <a:pt x="591591" y="504426"/>
                </a:moveTo>
                <a:lnTo>
                  <a:pt x="60275" y="504426"/>
                </a:lnTo>
                <a:lnTo>
                  <a:pt x="36815" y="499687"/>
                </a:lnTo>
                <a:lnTo>
                  <a:pt x="17655" y="486765"/>
                </a:lnTo>
                <a:lnTo>
                  <a:pt x="4737" y="467602"/>
                </a:lnTo>
                <a:lnTo>
                  <a:pt x="0" y="444140"/>
                </a:lnTo>
                <a:lnTo>
                  <a:pt x="4" y="359207"/>
                </a:lnTo>
                <a:lnTo>
                  <a:pt x="495" y="355568"/>
                </a:lnTo>
                <a:lnTo>
                  <a:pt x="1455" y="352075"/>
                </a:lnTo>
                <a:lnTo>
                  <a:pt x="85885" y="35729"/>
                </a:lnTo>
                <a:lnTo>
                  <a:pt x="93221" y="20700"/>
                </a:lnTo>
                <a:lnTo>
                  <a:pt x="104792" y="9468"/>
                </a:lnTo>
                <a:lnTo>
                  <a:pt x="119534" y="2434"/>
                </a:lnTo>
                <a:lnTo>
                  <a:pt x="136383" y="0"/>
                </a:lnTo>
                <a:lnTo>
                  <a:pt x="457539" y="0"/>
                </a:lnTo>
                <a:lnTo>
                  <a:pt x="474389" y="2434"/>
                </a:lnTo>
                <a:lnTo>
                  <a:pt x="489133" y="9468"/>
                </a:lnTo>
                <a:lnTo>
                  <a:pt x="500705" y="20700"/>
                </a:lnTo>
                <a:lnTo>
                  <a:pt x="508036" y="35729"/>
                </a:lnTo>
                <a:lnTo>
                  <a:pt x="509961" y="39234"/>
                </a:lnTo>
                <a:lnTo>
                  <a:pt x="167704" y="39234"/>
                </a:lnTo>
                <a:lnTo>
                  <a:pt x="79378" y="361384"/>
                </a:lnTo>
                <a:lnTo>
                  <a:pt x="79300" y="448471"/>
                </a:lnTo>
                <a:lnTo>
                  <a:pt x="83173" y="452344"/>
                </a:lnTo>
                <a:lnTo>
                  <a:pt x="307394" y="452344"/>
                </a:lnTo>
                <a:lnTo>
                  <a:pt x="313415" y="460283"/>
                </a:lnTo>
                <a:lnTo>
                  <a:pt x="327534" y="471409"/>
                </a:lnTo>
                <a:lnTo>
                  <a:pt x="344096" y="478711"/>
                </a:lnTo>
                <a:lnTo>
                  <a:pt x="361407" y="481145"/>
                </a:lnTo>
                <a:lnTo>
                  <a:pt x="638004" y="481145"/>
                </a:lnTo>
                <a:lnTo>
                  <a:pt x="634215" y="486765"/>
                </a:lnTo>
                <a:lnTo>
                  <a:pt x="615054" y="499687"/>
                </a:lnTo>
                <a:lnTo>
                  <a:pt x="591591" y="504426"/>
                </a:lnTo>
                <a:close/>
              </a:path>
              <a:path w="681990" h="504825">
                <a:moveTo>
                  <a:pt x="638004" y="481145"/>
                </a:moveTo>
                <a:lnTo>
                  <a:pt x="361407" y="481145"/>
                </a:lnTo>
                <a:lnTo>
                  <a:pt x="378719" y="478711"/>
                </a:lnTo>
                <a:lnTo>
                  <a:pt x="395288" y="471409"/>
                </a:lnTo>
                <a:lnTo>
                  <a:pt x="409404" y="460283"/>
                </a:lnTo>
                <a:lnTo>
                  <a:pt x="415423" y="452344"/>
                </a:lnTo>
                <a:lnTo>
                  <a:pt x="623966" y="452344"/>
                </a:lnTo>
                <a:lnTo>
                  <a:pt x="627839" y="448471"/>
                </a:lnTo>
                <a:lnTo>
                  <a:pt x="627839" y="443705"/>
                </a:lnTo>
                <a:lnTo>
                  <a:pt x="583864" y="443705"/>
                </a:lnTo>
                <a:lnTo>
                  <a:pt x="583776" y="361384"/>
                </a:lnTo>
                <a:lnTo>
                  <a:pt x="499151" y="44525"/>
                </a:lnTo>
                <a:lnTo>
                  <a:pt x="498258" y="41322"/>
                </a:lnTo>
                <a:lnTo>
                  <a:pt x="495401" y="39234"/>
                </a:lnTo>
                <a:lnTo>
                  <a:pt x="509961" y="39234"/>
                </a:lnTo>
                <a:lnTo>
                  <a:pt x="681752" y="352075"/>
                </a:lnTo>
                <a:lnTo>
                  <a:pt x="650411" y="352075"/>
                </a:lnTo>
                <a:lnTo>
                  <a:pt x="651314" y="355370"/>
                </a:lnTo>
                <a:lnTo>
                  <a:pt x="651368" y="355568"/>
                </a:lnTo>
                <a:lnTo>
                  <a:pt x="651862" y="359207"/>
                </a:lnTo>
                <a:lnTo>
                  <a:pt x="651867" y="444140"/>
                </a:lnTo>
                <a:lnTo>
                  <a:pt x="647131" y="467602"/>
                </a:lnTo>
                <a:lnTo>
                  <a:pt x="638004" y="481145"/>
                </a:lnTo>
                <a:close/>
              </a:path>
              <a:path w="681990" h="504825">
                <a:moveTo>
                  <a:pt x="361407" y="481145"/>
                </a:moveTo>
                <a:lnTo>
                  <a:pt x="313415" y="460283"/>
                </a:lnTo>
                <a:lnTo>
                  <a:pt x="294527" y="413332"/>
                </a:lnTo>
                <a:lnTo>
                  <a:pt x="295269" y="402575"/>
                </a:lnTo>
                <a:lnTo>
                  <a:pt x="312465" y="362686"/>
                </a:lnTo>
                <a:lnTo>
                  <a:pt x="342613" y="344473"/>
                </a:lnTo>
                <a:lnTo>
                  <a:pt x="342883" y="344473"/>
                </a:lnTo>
                <a:lnTo>
                  <a:pt x="349129" y="343304"/>
                </a:lnTo>
                <a:lnTo>
                  <a:pt x="356243" y="342844"/>
                </a:lnTo>
                <a:lnTo>
                  <a:pt x="356899" y="342844"/>
                </a:lnTo>
                <a:lnTo>
                  <a:pt x="377373" y="347733"/>
                </a:lnTo>
                <a:lnTo>
                  <a:pt x="381067" y="349150"/>
                </a:lnTo>
                <a:lnTo>
                  <a:pt x="384628" y="350624"/>
                </a:lnTo>
                <a:lnTo>
                  <a:pt x="391577" y="353685"/>
                </a:lnTo>
                <a:lnTo>
                  <a:pt x="395030" y="355370"/>
                </a:lnTo>
                <a:lnTo>
                  <a:pt x="398413" y="357198"/>
                </a:lnTo>
                <a:lnTo>
                  <a:pt x="399072" y="357496"/>
                </a:lnTo>
                <a:lnTo>
                  <a:pt x="424296" y="389080"/>
                </a:lnTo>
                <a:lnTo>
                  <a:pt x="422747" y="393096"/>
                </a:lnTo>
                <a:lnTo>
                  <a:pt x="367717" y="393096"/>
                </a:lnTo>
                <a:lnTo>
                  <a:pt x="341419" y="420610"/>
                </a:lnTo>
                <a:lnTo>
                  <a:pt x="341855" y="421168"/>
                </a:lnTo>
                <a:lnTo>
                  <a:pt x="427313" y="421168"/>
                </a:lnTo>
                <a:lnTo>
                  <a:pt x="426115" y="430856"/>
                </a:lnTo>
                <a:lnTo>
                  <a:pt x="419751" y="446636"/>
                </a:lnTo>
                <a:lnTo>
                  <a:pt x="409404" y="460283"/>
                </a:lnTo>
                <a:lnTo>
                  <a:pt x="395288" y="471409"/>
                </a:lnTo>
                <a:lnTo>
                  <a:pt x="378719" y="478711"/>
                </a:lnTo>
                <a:lnTo>
                  <a:pt x="361407" y="481145"/>
                </a:lnTo>
                <a:close/>
              </a:path>
              <a:path w="681990" h="504825">
                <a:moveTo>
                  <a:pt x="395017" y="405572"/>
                </a:moveTo>
                <a:lnTo>
                  <a:pt x="390901" y="404548"/>
                </a:lnTo>
                <a:lnTo>
                  <a:pt x="375799" y="398118"/>
                </a:lnTo>
                <a:lnTo>
                  <a:pt x="373194" y="396478"/>
                </a:lnTo>
                <a:lnTo>
                  <a:pt x="370575" y="394993"/>
                </a:lnTo>
                <a:lnTo>
                  <a:pt x="367717" y="393096"/>
                </a:lnTo>
                <a:lnTo>
                  <a:pt x="422747" y="393096"/>
                </a:lnTo>
                <a:lnTo>
                  <a:pt x="421442" y="396478"/>
                </a:lnTo>
                <a:lnTo>
                  <a:pt x="419784" y="398306"/>
                </a:lnTo>
                <a:lnTo>
                  <a:pt x="395017" y="405572"/>
                </a:lnTo>
                <a:close/>
              </a:path>
              <a:path w="681990" h="504825">
                <a:moveTo>
                  <a:pt x="428161" y="406748"/>
                </a:moveTo>
                <a:lnTo>
                  <a:pt x="399744" y="406748"/>
                </a:lnTo>
                <a:lnTo>
                  <a:pt x="408230" y="406014"/>
                </a:lnTo>
                <a:lnTo>
                  <a:pt x="415670" y="402575"/>
                </a:lnTo>
                <a:lnTo>
                  <a:pt x="419784" y="398306"/>
                </a:lnTo>
                <a:lnTo>
                  <a:pt x="426017" y="396478"/>
                </a:lnTo>
                <a:lnTo>
                  <a:pt x="427524" y="402025"/>
                </a:lnTo>
                <a:lnTo>
                  <a:pt x="428002" y="405572"/>
                </a:lnTo>
                <a:lnTo>
                  <a:pt x="428062" y="406014"/>
                </a:lnTo>
                <a:lnTo>
                  <a:pt x="428161" y="406748"/>
                </a:lnTo>
                <a:close/>
              </a:path>
              <a:path w="681990" h="504825">
                <a:moveTo>
                  <a:pt x="399744" y="406748"/>
                </a:moveTo>
                <a:lnTo>
                  <a:pt x="395017" y="405572"/>
                </a:lnTo>
                <a:lnTo>
                  <a:pt x="419784" y="398306"/>
                </a:lnTo>
                <a:lnTo>
                  <a:pt x="415670" y="402575"/>
                </a:lnTo>
                <a:lnTo>
                  <a:pt x="408230" y="406014"/>
                </a:lnTo>
                <a:lnTo>
                  <a:pt x="399744" y="406748"/>
                </a:lnTo>
                <a:close/>
              </a:path>
              <a:path w="681990" h="504825">
                <a:moveTo>
                  <a:pt x="427313" y="421168"/>
                </a:moveTo>
                <a:lnTo>
                  <a:pt x="341855" y="421168"/>
                </a:lnTo>
                <a:lnTo>
                  <a:pt x="395017" y="405572"/>
                </a:lnTo>
                <a:lnTo>
                  <a:pt x="399744" y="406748"/>
                </a:lnTo>
                <a:lnTo>
                  <a:pt x="428161" y="406748"/>
                </a:lnTo>
                <a:lnTo>
                  <a:pt x="428283" y="413332"/>
                </a:lnTo>
                <a:lnTo>
                  <a:pt x="427382" y="420610"/>
                </a:lnTo>
                <a:lnTo>
                  <a:pt x="427313" y="421168"/>
                </a:lnTo>
                <a:close/>
              </a:path>
            </a:pathLst>
          </a:custGeom>
          <a:solidFill>
            <a:srgbClr val="4F37A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558799" y="1030173"/>
            <a:ext cx="7823199" cy="1903726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545"/>
              </a:spcBef>
              <a:tabLst>
                <a:tab pos="3602990" algn="l"/>
                <a:tab pos="4898390" algn="l"/>
              </a:tabLst>
            </a:pPr>
            <a:r>
              <a:rPr spc="-1230" dirty="0"/>
              <a:t>학습</a:t>
            </a:r>
            <a:r>
              <a:rPr spc="-555" dirty="0"/>
              <a:t> </a:t>
            </a:r>
            <a:r>
              <a:rPr spc="-1230" dirty="0"/>
              <a:t>목표</a:t>
            </a:r>
            <a:r>
              <a:rPr spc="-555" dirty="0"/>
              <a:t> </a:t>
            </a:r>
            <a:r>
              <a:rPr sz="5400" b="1" spc="-60" dirty="0">
                <a:latin typeface="Liberation Sans"/>
                <a:cs typeface="Liberation Sans"/>
              </a:rPr>
              <a:t>&amp;</a:t>
            </a:r>
            <a:r>
              <a:rPr sz="5400" b="1" dirty="0">
                <a:latin typeface="Liberation Sans"/>
                <a:cs typeface="Liberation Sans"/>
              </a:rPr>
              <a:t>	</a:t>
            </a:r>
            <a:endParaRPr lang="en-US" sz="5400" b="1" dirty="0">
              <a:latin typeface="Liberation Sans"/>
              <a:cs typeface="Liberation Sans"/>
            </a:endParaRPr>
          </a:p>
          <a:p>
            <a:pPr marL="12700" marR="5080">
              <a:lnSpc>
                <a:spcPts val="5930"/>
              </a:lnSpc>
              <a:spcBef>
                <a:spcPts val="1545"/>
              </a:spcBef>
              <a:tabLst>
                <a:tab pos="3602990" algn="l"/>
                <a:tab pos="4898390" algn="l"/>
              </a:tabLst>
            </a:pPr>
            <a:r>
              <a:rPr sz="5400" b="1" spc="-25" dirty="0">
                <a:latin typeface="Liberation Sans"/>
                <a:cs typeface="Liberation Sans"/>
              </a:rPr>
              <a:t>CL</a:t>
            </a:r>
            <a:r>
              <a:rPr lang="en-US" sz="5400" b="1" spc="-25" dirty="0">
                <a:latin typeface="Liberation Sans"/>
                <a:cs typeface="Liberation Sans"/>
              </a:rPr>
              <a:t>I</a:t>
            </a:r>
            <a:r>
              <a:rPr lang="ko-KR" altLang="en-US" sz="5400" b="1" spc="-25" dirty="0">
                <a:latin typeface="Liberation Sans"/>
                <a:cs typeface="Liberation Sans"/>
              </a:rPr>
              <a:t> </a:t>
            </a:r>
            <a:r>
              <a:rPr spc="-1280" dirty="0"/>
              <a:t>도 </a:t>
            </a:r>
            <a:r>
              <a:rPr spc="-1230" dirty="0"/>
              <a:t>입</a:t>
            </a:r>
            <a:r>
              <a:rPr spc="-555" dirty="0"/>
              <a:t> </a:t>
            </a:r>
            <a:r>
              <a:rPr spc="-1255" dirty="0"/>
              <a:t>혜택</a:t>
            </a:r>
            <a:endParaRPr sz="54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1428750" h="1428750">
                <a:moveTo>
                  <a:pt x="17534" y="1428642"/>
                </a:moveTo>
                <a:lnTo>
                  <a:pt x="0" y="1428642"/>
                </a:lnTo>
                <a:lnTo>
                  <a:pt x="0" y="0"/>
                </a:lnTo>
                <a:lnTo>
                  <a:pt x="1428749" y="0"/>
                </a:lnTo>
                <a:lnTo>
                  <a:pt x="1428642" y="17534"/>
                </a:lnTo>
                <a:lnTo>
                  <a:pt x="1427028" y="70105"/>
                </a:lnTo>
                <a:lnTo>
                  <a:pt x="1423481" y="122581"/>
                </a:lnTo>
                <a:lnTo>
                  <a:pt x="1418005" y="174894"/>
                </a:lnTo>
                <a:lnTo>
                  <a:pt x="1410606" y="226969"/>
                </a:lnTo>
                <a:lnTo>
                  <a:pt x="1401296" y="278735"/>
                </a:lnTo>
                <a:lnTo>
                  <a:pt x="1390087" y="330122"/>
                </a:lnTo>
                <a:lnTo>
                  <a:pt x="1376994" y="381065"/>
                </a:lnTo>
                <a:lnTo>
                  <a:pt x="1362035" y="431492"/>
                </a:lnTo>
                <a:lnTo>
                  <a:pt x="1345230" y="481331"/>
                </a:lnTo>
                <a:lnTo>
                  <a:pt x="1326603" y="530518"/>
                </a:lnTo>
                <a:lnTo>
                  <a:pt x="1306176" y="578988"/>
                </a:lnTo>
                <a:lnTo>
                  <a:pt x="1283980" y="626674"/>
                </a:lnTo>
                <a:lnTo>
                  <a:pt x="1260044" y="673508"/>
                </a:lnTo>
                <a:lnTo>
                  <a:pt x="1234401" y="719429"/>
                </a:lnTo>
                <a:lnTo>
                  <a:pt x="1207084" y="764377"/>
                </a:lnTo>
                <a:lnTo>
                  <a:pt x="1178131" y="808290"/>
                </a:lnTo>
                <a:lnTo>
                  <a:pt x="1147582" y="851105"/>
                </a:lnTo>
                <a:lnTo>
                  <a:pt x="1115478" y="892766"/>
                </a:lnTo>
                <a:lnTo>
                  <a:pt x="1081861" y="933220"/>
                </a:lnTo>
                <a:lnTo>
                  <a:pt x="1046778" y="972409"/>
                </a:lnTo>
                <a:lnTo>
                  <a:pt x="1010278" y="1010278"/>
                </a:lnTo>
                <a:lnTo>
                  <a:pt x="972409" y="1046778"/>
                </a:lnTo>
                <a:lnTo>
                  <a:pt x="933220" y="1081861"/>
                </a:lnTo>
                <a:lnTo>
                  <a:pt x="892766" y="1115478"/>
                </a:lnTo>
                <a:lnTo>
                  <a:pt x="851105" y="1147582"/>
                </a:lnTo>
                <a:lnTo>
                  <a:pt x="808290" y="1178131"/>
                </a:lnTo>
                <a:lnTo>
                  <a:pt x="764377" y="1207084"/>
                </a:lnTo>
                <a:lnTo>
                  <a:pt x="719429" y="1234401"/>
                </a:lnTo>
                <a:lnTo>
                  <a:pt x="673508" y="1260044"/>
                </a:lnTo>
                <a:lnTo>
                  <a:pt x="626674" y="1283980"/>
                </a:lnTo>
                <a:lnTo>
                  <a:pt x="578988" y="1306176"/>
                </a:lnTo>
                <a:lnTo>
                  <a:pt x="530518" y="1326603"/>
                </a:lnTo>
                <a:lnTo>
                  <a:pt x="481331" y="1345230"/>
                </a:lnTo>
                <a:lnTo>
                  <a:pt x="431492" y="1362035"/>
                </a:lnTo>
                <a:lnTo>
                  <a:pt x="381065" y="1376994"/>
                </a:lnTo>
                <a:lnTo>
                  <a:pt x="330122" y="1390088"/>
                </a:lnTo>
                <a:lnTo>
                  <a:pt x="278735" y="1401296"/>
                </a:lnTo>
                <a:lnTo>
                  <a:pt x="226969" y="1410606"/>
                </a:lnTo>
                <a:lnTo>
                  <a:pt x="174894" y="1418005"/>
                </a:lnTo>
                <a:lnTo>
                  <a:pt x="122581" y="1423481"/>
                </a:lnTo>
                <a:lnTo>
                  <a:pt x="70105" y="1427028"/>
                </a:lnTo>
                <a:lnTo>
                  <a:pt x="17534" y="1428642"/>
                </a:lnTo>
                <a:close/>
              </a:path>
            </a:pathLst>
          </a:custGeom>
          <a:solidFill>
            <a:srgbClr val="4F37A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63339" y="5800814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1428750" h="1428750">
                <a:moveTo>
                  <a:pt x="1428660" y="1428660"/>
                </a:moveTo>
                <a:lnTo>
                  <a:pt x="23987" y="1428660"/>
                </a:lnTo>
                <a:lnTo>
                  <a:pt x="22786" y="1422813"/>
                </a:lnTo>
                <a:lnTo>
                  <a:pt x="15030" y="1379676"/>
                </a:lnTo>
                <a:lnTo>
                  <a:pt x="8865" y="1336280"/>
                </a:lnTo>
                <a:lnTo>
                  <a:pt x="4300" y="1292686"/>
                </a:lnTo>
                <a:lnTo>
                  <a:pt x="1345" y="1248956"/>
                </a:lnTo>
                <a:lnTo>
                  <a:pt x="0" y="1205146"/>
                </a:lnTo>
                <a:lnTo>
                  <a:pt x="0" y="1175923"/>
                </a:lnTo>
                <a:lnTo>
                  <a:pt x="1345" y="1132113"/>
                </a:lnTo>
                <a:lnTo>
                  <a:pt x="4300" y="1088383"/>
                </a:lnTo>
                <a:lnTo>
                  <a:pt x="8865" y="1044789"/>
                </a:lnTo>
                <a:lnTo>
                  <a:pt x="15030" y="1001392"/>
                </a:lnTo>
                <a:lnTo>
                  <a:pt x="22786" y="958254"/>
                </a:lnTo>
                <a:lnTo>
                  <a:pt x="32127" y="915431"/>
                </a:lnTo>
                <a:lnTo>
                  <a:pt x="43038" y="872979"/>
                </a:lnTo>
                <a:lnTo>
                  <a:pt x="55504" y="830957"/>
                </a:lnTo>
                <a:lnTo>
                  <a:pt x="69507" y="789425"/>
                </a:lnTo>
                <a:lnTo>
                  <a:pt x="85030" y="748435"/>
                </a:lnTo>
                <a:lnTo>
                  <a:pt x="102052" y="708043"/>
                </a:lnTo>
                <a:lnTo>
                  <a:pt x="120549" y="668305"/>
                </a:lnTo>
                <a:lnTo>
                  <a:pt x="140495" y="629277"/>
                </a:lnTo>
                <a:lnTo>
                  <a:pt x="161865" y="591009"/>
                </a:lnTo>
                <a:lnTo>
                  <a:pt x="184629" y="553552"/>
                </a:lnTo>
                <a:lnTo>
                  <a:pt x="208757" y="516959"/>
                </a:lnTo>
                <a:lnTo>
                  <a:pt x="234214" y="481280"/>
                </a:lnTo>
                <a:lnTo>
                  <a:pt x="260968" y="446562"/>
                </a:lnTo>
                <a:lnTo>
                  <a:pt x="288982" y="412850"/>
                </a:lnTo>
                <a:lnTo>
                  <a:pt x="318218" y="380193"/>
                </a:lnTo>
                <a:lnTo>
                  <a:pt x="348635" y="348635"/>
                </a:lnTo>
                <a:lnTo>
                  <a:pt x="380192" y="318218"/>
                </a:lnTo>
                <a:lnTo>
                  <a:pt x="412850" y="288982"/>
                </a:lnTo>
                <a:lnTo>
                  <a:pt x="446562" y="260968"/>
                </a:lnTo>
                <a:lnTo>
                  <a:pt x="481279" y="234215"/>
                </a:lnTo>
                <a:lnTo>
                  <a:pt x="516958" y="208758"/>
                </a:lnTo>
                <a:lnTo>
                  <a:pt x="553552" y="184630"/>
                </a:lnTo>
                <a:lnTo>
                  <a:pt x="591010" y="161866"/>
                </a:lnTo>
                <a:lnTo>
                  <a:pt x="629277" y="140496"/>
                </a:lnTo>
                <a:lnTo>
                  <a:pt x="668305" y="120550"/>
                </a:lnTo>
                <a:lnTo>
                  <a:pt x="708043" y="102053"/>
                </a:lnTo>
                <a:lnTo>
                  <a:pt x="748435" y="85031"/>
                </a:lnTo>
                <a:lnTo>
                  <a:pt x="789424" y="69508"/>
                </a:lnTo>
                <a:lnTo>
                  <a:pt x="830957" y="55505"/>
                </a:lnTo>
                <a:lnTo>
                  <a:pt x="872979" y="43038"/>
                </a:lnTo>
                <a:lnTo>
                  <a:pt x="915431" y="32128"/>
                </a:lnTo>
                <a:lnTo>
                  <a:pt x="958254" y="22787"/>
                </a:lnTo>
                <a:lnTo>
                  <a:pt x="1001391" y="15029"/>
                </a:lnTo>
                <a:lnTo>
                  <a:pt x="1044788" y="8864"/>
                </a:lnTo>
                <a:lnTo>
                  <a:pt x="1088382" y="4301"/>
                </a:lnTo>
                <a:lnTo>
                  <a:pt x="1132113" y="1344"/>
                </a:lnTo>
                <a:lnTo>
                  <a:pt x="1175923" y="0"/>
                </a:lnTo>
                <a:lnTo>
                  <a:pt x="1205147" y="0"/>
                </a:lnTo>
                <a:lnTo>
                  <a:pt x="1248957" y="1344"/>
                </a:lnTo>
                <a:lnTo>
                  <a:pt x="1292687" y="4301"/>
                </a:lnTo>
                <a:lnTo>
                  <a:pt x="1336280" y="8864"/>
                </a:lnTo>
                <a:lnTo>
                  <a:pt x="1379676" y="15029"/>
                </a:lnTo>
                <a:lnTo>
                  <a:pt x="1422814" y="22787"/>
                </a:lnTo>
                <a:lnTo>
                  <a:pt x="1428660" y="23988"/>
                </a:lnTo>
                <a:lnTo>
                  <a:pt x="1428660" y="1428660"/>
                </a:lnTo>
                <a:close/>
              </a:path>
            </a:pathLst>
          </a:custGeom>
          <a:solidFill>
            <a:srgbClr val="4F37A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1999" y="0"/>
            <a:ext cx="1905000" cy="1143000"/>
          </a:xfrm>
          <a:custGeom>
            <a:avLst/>
            <a:gdLst/>
            <a:ahLst/>
            <a:cxnLst/>
            <a:rect l="l" t="t" r="r" b="b"/>
            <a:pathLst>
              <a:path w="1905000" h="1143000">
                <a:moveTo>
                  <a:pt x="964188" y="1142999"/>
                </a:moveTo>
                <a:lnTo>
                  <a:pt x="940810" y="1142999"/>
                </a:lnTo>
                <a:lnTo>
                  <a:pt x="917441" y="1142354"/>
                </a:lnTo>
                <a:lnTo>
                  <a:pt x="870778" y="1139487"/>
                </a:lnTo>
                <a:lnTo>
                  <a:pt x="824311" y="1134334"/>
                </a:lnTo>
                <a:lnTo>
                  <a:pt x="778153" y="1126907"/>
                </a:lnTo>
                <a:lnTo>
                  <a:pt x="732416" y="1117225"/>
                </a:lnTo>
                <a:lnTo>
                  <a:pt x="687210" y="1105310"/>
                </a:lnTo>
                <a:lnTo>
                  <a:pt x="642641" y="1091191"/>
                </a:lnTo>
                <a:lnTo>
                  <a:pt x="598820" y="1074902"/>
                </a:lnTo>
                <a:lnTo>
                  <a:pt x="555850" y="1056482"/>
                </a:lnTo>
                <a:lnTo>
                  <a:pt x="513836" y="1035976"/>
                </a:lnTo>
                <a:lnTo>
                  <a:pt x="472879" y="1013434"/>
                </a:lnTo>
                <a:lnTo>
                  <a:pt x="433077" y="988909"/>
                </a:lnTo>
                <a:lnTo>
                  <a:pt x="394526" y="962460"/>
                </a:lnTo>
                <a:lnTo>
                  <a:pt x="357320" y="934152"/>
                </a:lnTo>
                <a:lnTo>
                  <a:pt x="321548" y="904052"/>
                </a:lnTo>
                <a:lnTo>
                  <a:pt x="287296" y="872234"/>
                </a:lnTo>
                <a:lnTo>
                  <a:pt x="254646" y="838772"/>
                </a:lnTo>
                <a:lnTo>
                  <a:pt x="223677" y="803750"/>
                </a:lnTo>
                <a:lnTo>
                  <a:pt x="194464" y="767249"/>
                </a:lnTo>
                <a:lnTo>
                  <a:pt x="167078" y="729360"/>
                </a:lnTo>
                <a:lnTo>
                  <a:pt x="141583" y="690172"/>
                </a:lnTo>
                <a:lnTo>
                  <a:pt x="118042" y="649780"/>
                </a:lnTo>
                <a:lnTo>
                  <a:pt x="96511" y="608282"/>
                </a:lnTo>
                <a:lnTo>
                  <a:pt x="77042" y="565778"/>
                </a:lnTo>
                <a:lnTo>
                  <a:pt x="59683" y="522369"/>
                </a:lnTo>
                <a:lnTo>
                  <a:pt x="44475" y="478161"/>
                </a:lnTo>
                <a:lnTo>
                  <a:pt x="31454" y="433260"/>
                </a:lnTo>
                <a:lnTo>
                  <a:pt x="20651" y="387774"/>
                </a:lnTo>
                <a:lnTo>
                  <a:pt x="12094" y="341813"/>
                </a:lnTo>
                <a:lnTo>
                  <a:pt x="5802" y="295487"/>
                </a:lnTo>
                <a:lnTo>
                  <a:pt x="1791" y="248908"/>
                </a:lnTo>
                <a:lnTo>
                  <a:pt x="0" y="202189"/>
                </a:lnTo>
                <a:lnTo>
                  <a:pt x="0" y="178810"/>
                </a:lnTo>
                <a:lnTo>
                  <a:pt x="1791" y="132091"/>
                </a:lnTo>
                <a:lnTo>
                  <a:pt x="5802" y="85512"/>
                </a:lnTo>
                <a:lnTo>
                  <a:pt x="12094" y="39186"/>
                </a:lnTo>
                <a:lnTo>
                  <a:pt x="19260" y="0"/>
                </a:lnTo>
                <a:lnTo>
                  <a:pt x="1885735" y="0"/>
                </a:lnTo>
                <a:lnTo>
                  <a:pt x="1892902" y="39186"/>
                </a:lnTo>
                <a:lnTo>
                  <a:pt x="1899195" y="85512"/>
                </a:lnTo>
                <a:lnTo>
                  <a:pt x="1903206" y="132091"/>
                </a:lnTo>
                <a:lnTo>
                  <a:pt x="1904999" y="178810"/>
                </a:lnTo>
                <a:lnTo>
                  <a:pt x="1904999" y="202189"/>
                </a:lnTo>
                <a:lnTo>
                  <a:pt x="1903206" y="248908"/>
                </a:lnTo>
                <a:lnTo>
                  <a:pt x="1899195" y="295487"/>
                </a:lnTo>
                <a:lnTo>
                  <a:pt x="1892902" y="341813"/>
                </a:lnTo>
                <a:lnTo>
                  <a:pt x="1884344" y="387774"/>
                </a:lnTo>
                <a:lnTo>
                  <a:pt x="1873543" y="433260"/>
                </a:lnTo>
                <a:lnTo>
                  <a:pt x="1860521" y="478161"/>
                </a:lnTo>
                <a:lnTo>
                  <a:pt x="1845312" y="522369"/>
                </a:lnTo>
                <a:lnTo>
                  <a:pt x="1827952" y="565778"/>
                </a:lnTo>
                <a:lnTo>
                  <a:pt x="1808485" y="608282"/>
                </a:lnTo>
                <a:lnTo>
                  <a:pt x="1786954" y="649780"/>
                </a:lnTo>
                <a:lnTo>
                  <a:pt x="1763412" y="690172"/>
                </a:lnTo>
                <a:lnTo>
                  <a:pt x="1737917" y="729360"/>
                </a:lnTo>
                <a:lnTo>
                  <a:pt x="1710531" y="767249"/>
                </a:lnTo>
                <a:lnTo>
                  <a:pt x="1681319" y="803750"/>
                </a:lnTo>
                <a:lnTo>
                  <a:pt x="1650350" y="838772"/>
                </a:lnTo>
                <a:lnTo>
                  <a:pt x="1617701" y="872234"/>
                </a:lnTo>
                <a:lnTo>
                  <a:pt x="1583448" y="904052"/>
                </a:lnTo>
                <a:lnTo>
                  <a:pt x="1547676" y="934152"/>
                </a:lnTo>
                <a:lnTo>
                  <a:pt x="1510470" y="962460"/>
                </a:lnTo>
                <a:lnTo>
                  <a:pt x="1471919" y="988909"/>
                </a:lnTo>
                <a:lnTo>
                  <a:pt x="1432117" y="1013434"/>
                </a:lnTo>
                <a:lnTo>
                  <a:pt x="1391160" y="1035976"/>
                </a:lnTo>
                <a:lnTo>
                  <a:pt x="1349146" y="1056482"/>
                </a:lnTo>
                <a:lnTo>
                  <a:pt x="1306176" y="1074902"/>
                </a:lnTo>
                <a:lnTo>
                  <a:pt x="1262355" y="1091191"/>
                </a:lnTo>
                <a:lnTo>
                  <a:pt x="1217788" y="1105310"/>
                </a:lnTo>
                <a:lnTo>
                  <a:pt x="1172580" y="1117225"/>
                </a:lnTo>
                <a:lnTo>
                  <a:pt x="1126842" y="1126907"/>
                </a:lnTo>
                <a:lnTo>
                  <a:pt x="1080686" y="1134334"/>
                </a:lnTo>
                <a:lnTo>
                  <a:pt x="1034220" y="1139487"/>
                </a:lnTo>
                <a:lnTo>
                  <a:pt x="987557" y="1142354"/>
                </a:lnTo>
                <a:lnTo>
                  <a:pt x="964188" y="1142999"/>
                </a:lnTo>
                <a:close/>
              </a:path>
            </a:pathLst>
          </a:custGeom>
          <a:solidFill>
            <a:srgbClr val="4F37A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99" y="4314824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99" y="4867274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99" y="5419724"/>
            <a:ext cx="76200" cy="76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99" y="5743574"/>
            <a:ext cx="76200" cy="761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58800" y="3124502"/>
            <a:ext cx="5513070" cy="3095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80"/>
              </a:spcBef>
            </a:pP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명령줄</a:t>
            </a:r>
            <a:r>
              <a:rPr sz="1350" spc="2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60" dirty="0">
                <a:solidFill>
                  <a:srgbClr val="333333"/>
                </a:solidFill>
                <a:latin typeface="Dotum"/>
                <a:cs typeface="Dotum"/>
              </a:rPr>
              <a:t>인터페이스</a:t>
            </a:r>
            <a:r>
              <a:rPr sz="1200" spc="-160" dirty="0">
                <a:solidFill>
                  <a:srgbClr val="333333"/>
                </a:solidFill>
                <a:latin typeface="Liberation Sans"/>
                <a:cs typeface="Liberation Sans"/>
              </a:rPr>
              <a:t>(CLI)</a:t>
            </a:r>
            <a:r>
              <a:rPr sz="1350" spc="-160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4F37A6"/>
                </a:solidFill>
                <a:latin typeface="Dotum"/>
                <a:cs typeface="Dotum"/>
              </a:rPr>
              <a:t>클라우드</a:t>
            </a:r>
            <a:r>
              <a:rPr sz="1350" spc="25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4F37A6"/>
                </a:solidFill>
                <a:latin typeface="Dotum"/>
                <a:cs typeface="Dotum"/>
              </a:rPr>
              <a:t>자동화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350" spc="26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4F37A6"/>
                </a:solidFill>
                <a:latin typeface="Dotum"/>
                <a:cs typeface="Dotum"/>
              </a:rPr>
              <a:t>효율적인</a:t>
            </a:r>
            <a:r>
              <a:rPr sz="1350" spc="25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4F37A6"/>
                </a:solidFill>
                <a:latin typeface="Dotum"/>
                <a:cs typeface="Dotum"/>
              </a:rPr>
              <a:t>리소스</a:t>
            </a:r>
            <a:r>
              <a:rPr sz="1350" spc="28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4F37A6"/>
                </a:solidFill>
                <a:latin typeface="Dotum"/>
                <a:cs typeface="Dotum"/>
              </a:rPr>
              <a:t>관리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350" spc="2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30" dirty="0">
                <a:solidFill>
                  <a:srgbClr val="333333"/>
                </a:solidFill>
                <a:latin typeface="Dotum"/>
                <a:cs typeface="Dotum"/>
              </a:rPr>
              <a:t>핵심</a:t>
            </a:r>
            <a:r>
              <a:rPr sz="1350" spc="4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65" dirty="0">
                <a:solidFill>
                  <a:srgbClr val="333333"/>
                </a:solidFill>
                <a:latin typeface="Dotum"/>
                <a:cs typeface="Dotum"/>
              </a:rPr>
              <a:t>도구입니다</a:t>
            </a:r>
            <a:r>
              <a:rPr sz="1200" spc="-16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-90" dirty="0">
                <a:solidFill>
                  <a:srgbClr val="333333"/>
                </a:solidFill>
                <a:latin typeface="Liberation Sans"/>
                <a:cs typeface="Liberation Sans"/>
              </a:rPr>
              <a:t> CLI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350" spc="-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3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350" spc="4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스타트업</a:t>
            </a:r>
            <a:r>
              <a:rPr sz="1350" spc="229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엔지니어들은</a:t>
            </a:r>
            <a:r>
              <a:rPr sz="1350" spc="2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30" dirty="0">
                <a:solidFill>
                  <a:srgbClr val="333333"/>
                </a:solidFill>
                <a:latin typeface="Dotum"/>
                <a:cs typeface="Dotum"/>
              </a:rPr>
              <a:t>반복</a:t>
            </a:r>
            <a:r>
              <a:rPr sz="1350" spc="41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작업을</a:t>
            </a:r>
            <a:r>
              <a:rPr sz="1350" spc="2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50" dirty="0">
                <a:solidFill>
                  <a:srgbClr val="333333"/>
                </a:solidFill>
                <a:latin typeface="Dotum"/>
                <a:cs typeface="Dotum"/>
              </a:rPr>
              <a:t>자동화하고</a:t>
            </a:r>
            <a:r>
              <a:rPr sz="1200" spc="-25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24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인프라를</a:t>
            </a:r>
            <a:r>
              <a:rPr sz="1350" spc="24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코드로</a:t>
            </a:r>
            <a:r>
              <a:rPr sz="1350" spc="2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관리하며</a:t>
            </a:r>
            <a:r>
              <a:rPr sz="1200" spc="-114" dirty="0">
                <a:solidFill>
                  <a:srgbClr val="333333"/>
                </a:solidFill>
                <a:latin typeface="Liberation Sans"/>
                <a:cs typeface="Liberation Sans"/>
              </a:rPr>
              <a:t>,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협업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워크플로우를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최적화할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240665" marR="118110">
              <a:lnSpc>
                <a:spcPct val="111100"/>
              </a:lnSpc>
              <a:spcBef>
                <a:spcPts val="5"/>
              </a:spcBef>
            </a:pPr>
            <a:r>
              <a:rPr sz="1350" spc="-260" dirty="0">
                <a:latin typeface="Dotum"/>
                <a:cs typeface="Dotum"/>
              </a:rPr>
              <a:t>자동화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역량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180" dirty="0">
                <a:latin typeface="Dotum"/>
                <a:cs typeface="Dotum"/>
              </a:rPr>
              <a:t>강화</a:t>
            </a:r>
            <a:r>
              <a:rPr sz="1200" spc="-180" dirty="0">
                <a:latin typeface="Liberation Sans"/>
                <a:cs typeface="Liberation Sans"/>
              </a:rPr>
              <a:t>: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스크립트를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활용한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200" spc="-90" dirty="0">
                <a:latin typeface="Liberation Sans"/>
                <a:cs typeface="Liberation Sans"/>
              </a:rPr>
              <a:t>AWS</a:t>
            </a:r>
            <a:r>
              <a:rPr sz="1350" spc="-90" dirty="0">
                <a:latin typeface="Dotum"/>
                <a:cs typeface="Dotum"/>
              </a:rPr>
              <a:t>와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GCP</a:t>
            </a:r>
            <a:r>
              <a:rPr sz="1200" spc="-1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리소스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180" dirty="0">
                <a:latin typeface="Dotum"/>
                <a:cs typeface="Dotum"/>
              </a:rPr>
              <a:t>생성</a:t>
            </a:r>
            <a:r>
              <a:rPr sz="1200" spc="-180" dirty="0">
                <a:latin typeface="Liberation Sans"/>
                <a:cs typeface="Liberation Sans"/>
              </a:rPr>
              <a:t>,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배포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및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80" dirty="0">
                <a:latin typeface="Dotum"/>
                <a:cs typeface="Dotum"/>
              </a:rPr>
              <a:t>모니터링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자동화</a:t>
            </a:r>
            <a:endParaRPr sz="1350" dirty="0">
              <a:latin typeface="Dotum"/>
              <a:cs typeface="Dotum"/>
            </a:endParaRPr>
          </a:p>
          <a:p>
            <a:pPr marL="240665">
              <a:lnSpc>
                <a:spcPct val="100000"/>
              </a:lnSpc>
              <a:spcBef>
                <a:spcPts val="930"/>
              </a:spcBef>
            </a:pPr>
            <a:r>
              <a:rPr sz="1350" spc="-260" dirty="0">
                <a:latin typeface="Dotum"/>
                <a:cs typeface="Dotum"/>
              </a:rPr>
              <a:t>비용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절감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180" dirty="0">
                <a:latin typeface="Dotum"/>
                <a:cs typeface="Dotum"/>
              </a:rPr>
              <a:t>효과</a:t>
            </a:r>
            <a:r>
              <a:rPr sz="1200" spc="-180" dirty="0">
                <a:latin typeface="Liberation Sans"/>
                <a:cs typeface="Liberation Sans"/>
              </a:rPr>
              <a:t>: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CLI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자동화로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평균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운영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비용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43%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절감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및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업무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효율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37%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85" dirty="0">
                <a:latin typeface="Dotum"/>
                <a:cs typeface="Dotum"/>
              </a:rPr>
              <a:t>향상</a:t>
            </a:r>
            <a:endParaRPr sz="1350" dirty="0">
              <a:latin typeface="Dotum"/>
              <a:cs typeface="Dotum"/>
            </a:endParaRPr>
          </a:p>
          <a:p>
            <a:pPr marL="240665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latin typeface="Liberation Sans"/>
                <a:cs typeface="Liberation Sans"/>
              </a:rPr>
              <a:t>(2025 DevOps </a:t>
            </a:r>
            <a:r>
              <a:rPr sz="1350" spc="-20" dirty="0">
                <a:latin typeface="Dotum"/>
                <a:cs typeface="Dotum"/>
              </a:rPr>
              <a:t>보고서</a:t>
            </a:r>
            <a:r>
              <a:rPr sz="1200" spc="-20" dirty="0">
                <a:latin typeface="Liberation Sans"/>
                <a:cs typeface="Liberation Sans"/>
              </a:rPr>
              <a:t>)</a:t>
            </a:r>
            <a:endParaRPr sz="1200" dirty="0">
              <a:latin typeface="Liberation Sans"/>
              <a:cs typeface="Liberation Sans"/>
            </a:endParaRPr>
          </a:p>
          <a:p>
            <a:pPr marL="240665">
              <a:lnSpc>
                <a:spcPct val="100000"/>
              </a:lnSpc>
              <a:spcBef>
                <a:spcPts val="930"/>
              </a:spcBef>
            </a:pPr>
            <a:r>
              <a:rPr sz="1350" spc="-260" dirty="0">
                <a:latin typeface="Dotum"/>
                <a:cs typeface="Dotum"/>
              </a:rPr>
              <a:t>협업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및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버전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180" dirty="0">
                <a:latin typeface="Dotum"/>
                <a:cs typeface="Dotum"/>
              </a:rPr>
              <a:t>관리</a:t>
            </a:r>
            <a:r>
              <a:rPr sz="1200" spc="-180" dirty="0">
                <a:latin typeface="Liberation Sans"/>
                <a:cs typeface="Liberation Sans"/>
              </a:rPr>
              <a:t>: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인프라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코드로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관리하여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팀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협업과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버전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제어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용이</a:t>
            </a:r>
            <a:endParaRPr sz="1350" dirty="0">
              <a:latin typeface="Dotum"/>
              <a:cs typeface="Dotum"/>
            </a:endParaRPr>
          </a:p>
          <a:p>
            <a:pPr marL="240665" marR="311150">
              <a:lnSpc>
                <a:spcPct val="157400"/>
              </a:lnSpc>
            </a:pPr>
            <a:r>
              <a:rPr sz="1350" spc="-260" dirty="0">
                <a:latin typeface="Dotum"/>
                <a:cs typeface="Dotum"/>
              </a:rPr>
              <a:t>멀티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클라우드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00" dirty="0">
                <a:latin typeface="Dotum"/>
                <a:cs typeface="Dotum"/>
              </a:rPr>
              <a:t>일관성</a:t>
            </a:r>
            <a:r>
              <a:rPr sz="1200" spc="-200" dirty="0">
                <a:latin typeface="Liberation Sans"/>
                <a:cs typeface="Liberation Sans"/>
              </a:rPr>
              <a:t>: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동일한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스크립트와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패턴으로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200" spc="-10" dirty="0">
                <a:latin typeface="Liberation Sans"/>
                <a:cs typeface="Liberation Sans"/>
              </a:rPr>
              <a:t>AWS/GCP</a:t>
            </a:r>
            <a:r>
              <a:rPr sz="1200" spc="-2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환경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동시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제어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복잡한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배포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00" dirty="0">
                <a:latin typeface="Dotum"/>
                <a:cs typeface="Dotum"/>
              </a:rPr>
              <a:t>단순화</a:t>
            </a:r>
            <a:r>
              <a:rPr sz="1200" spc="-200" dirty="0">
                <a:latin typeface="Liberation Sans"/>
                <a:cs typeface="Liberation Sans"/>
              </a:rPr>
              <a:t>: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배포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파이프라인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구축과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연동으로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반복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가능한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인프라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관리</a:t>
            </a:r>
            <a:endParaRPr sz="1350" dirty="0">
              <a:latin typeface="Dotum"/>
              <a:cs typeface="Dotum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99" y="6067424"/>
            <a:ext cx="76200" cy="76199"/>
          </a:xfrm>
          <a:prstGeom prst="rect">
            <a:avLst/>
          </a:prstGeom>
        </p:spPr>
      </p:pic>
      <p:pic>
        <p:nvPicPr>
          <p:cNvPr id="12294" name="Picture 6" descr="AWS] 📚 AWS CLI 설치 &amp; 등록 방법 - 쉽고 빠르게 설명">
            <a:extLst>
              <a:ext uri="{FF2B5EF4-FFF2-40B4-BE49-F238E27FC236}">
                <a16:creationId xmlns:a16="http://schemas.microsoft.com/office/drawing/2014/main" id="{4806C7FE-6FAC-C208-3138-578949FA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457" y="1294606"/>
            <a:ext cx="4488743" cy="252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99" y="2351785"/>
            <a:ext cx="3616960" cy="1440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565"/>
              </a:lnSpc>
              <a:spcBef>
                <a:spcPts val="105"/>
              </a:spcBef>
              <a:tabLst>
                <a:tab pos="1473200" algn="l"/>
                <a:tab pos="2552065" algn="l"/>
              </a:tabLst>
            </a:pPr>
            <a:r>
              <a:rPr sz="450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AWS</a:t>
            </a:r>
            <a:r>
              <a:rPr sz="4500" b="1" dirty="0">
                <a:solidFill>
                  <a:srgbClr val="4F37A6"/>
                </a:solidFill>
                <a:latin typeface="Liberation Sans"/>
                <a:cs typeface="Liberation Sans"/>
              </a:rPr>
              <a:t>	</a:t>
            </a:r>
            <a:r>
              <a:rPr sz="450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CLI</a:t>
            </a:r>
            <a:r>
              <a:rPr sz="4500" b="1" dirty="0">
                <a:solidFill>
                  <a:srgbClr val="4F37A6"/>
                </a:solidFill>
                <a:latin typeface="Liberation Sans"/>
                <a:cs typeface="Liberation Sans"/>
              </a:rPr>
              <a:t>	</a:t>
            </a:r>
            <a:r>
              <a:rPr sz="5150" spc="-1065" dirty="0">
                <a:solidFill>
                  <a:srgbClr val="4F37A6"/>
                </a:solidFill>
                <a:latin typeface="Dotum"/>
                <a:cs typeface="Dotum"/>
              </a:rPr>
              <a:t>설치</a:t>
            </a:r>
            <a:endParaRPr sz="5150">
              <a:latin typeface="Dotum"/>
              <a:cs typeface="Dotum"/>
            </a:endParaRPr>
          </a:p>
          <a:p>
            <a:pPr marL="12700">
              <a:lnSpc>
                <a:spcPts val="5565"/>
              </a:lnSpc>
            </a:pPr>
            <a:r>
              <a:rPr sz="5150" spc="-1030" dirty="0">
                <a:solidFill>
                  <a:srgbClr val="4F37A6"/>
                </a:solidFill>
                <a:latin typeface="Dotum"/>
                <a:cs typeface="Dotum"/>
              </a:rPr>
              <a:t>단계별</a:t>
            </a:r>
            <a:r>
              <a:rPr sz="5150" spc="-47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5150" spc="-1055" dirty="0">
                <a:solidFill>
                  <a:srgbClr val="4F37A6"/>
                </a:solidFill>
                <a:latin typeface="Dotum"/>
                <a:cs typeface="Dotum"/>
              </a:rPr>
              <a:t>설명</a:t>
            </a:r>
            <a:endParaRPr sz="5150">
              <a:latin typeface="Dotum"/>
              <a:cs typeface="Dot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4155592"/>
            <a:ext cx="3867150" cy="1244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35"/>
              </a:spcBef>
            </a:pP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20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CLI(Command</a:t>
            </a:r>
            <a:r>
              <a:rPr sz="120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Line</a:t>
            </a:r>
            <a:r>
              <a:rPr sz="120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spc="-30" dirty="0">
                <a:solidFill>
                  <a:srgbClr val="333333"/>
                </a:solidFill>
                <a:latin typeface="Liberation Sans"/>
                <a:cs typeface="Liberation Sans"/>
              </a:rPr>
              <a:t>Interface)</a:t>
            </a:r>
            <a:r>
              <a:rPr sz="1350" spc="-30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명령줄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쉘에서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Liberation Sans"/>
                <a:cs typeface="Liberation Sans"/>
              </a:rPr>
              <a:t>AWS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상호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작용할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있는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오픈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소스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도구입니다</a:t>
            </a:r>
            <a:r>
              <a:rPr sz="1200" spc="-22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모든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주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운영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체제에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설치가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가능하며</a:t>
            </a:r>
            <a:r>
              <a:rPr sz="1200" spc="-21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스크립트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배포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파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이프라인에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9" dirty="0">
                <a:solidFill>
                  <a:srgbClr val="333333"/>
                </a:solidFill>
                <a:latin typeface="Dotum"/>
                <a:cs typeface="Dotum"/>
              </a:rPr>
              <a:t>필수적입니다</a:t>
            </a:r>
            <a:r>
              <a:rPr sz="1200" spc="-229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최신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버전</a:t>
            </a:r>
            <a:r>
              <a:rPr sz="1200" spc="-114" dirty="0">
                <a:solidFill>
                  <a:srgbClr val="333333"/>
                </a:solidFill>
                <a:latin typeface="Liberation Sans"/>
                <a:cs typeface="Liberation Sans"/>
              </a:rPr>
              <a:t>(v2)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설치하여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모든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기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능과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업데이트를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40" dirty="0">
                <a:solidFill>
                  <a:srgbClr val="333333"/>
                </a:solidFill>
                <a:latin typeface="Dotum"/>
                <a:cs typeface="Dotum"/>
              </a:rPr>
              <a:t>활용하세요</a:t>
            </a:r>
            <a:r>
              <a:rPr sz="1200" spc="-4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F6DD39-39DA-CA87-D3DB-4F627DB7CEE2}"/>
              </a:ext>
            </a:extLst>
          </p:cNvPr>
          <p:cNvGrpSpPr/>
          <p:nvPr/>
        </p:nvGrpSpPr>
        <p:grpSpPr>
          <a:xfrm>
            <a:off x="4629149" y="304006"/>
            <a:ext cx="7181850" cy="1453674"/>
            <a:chOff x="4629149" y="381000"/>
            <a:chExt cx="7181850" cy="1552575"/>
          </a:xfrm>
        </p:grpSpPr>
        <p:sp>
          <p:nvSpPr>
            <p:cNvPr id="4" name="object 4"/>
            <p:cNvSpPr/>
            <p:nvPr/>
          </p:nvSpPr>
          <p:spPr>
            <a:xfrm>
              <a:off x="4629149" y="381000"/>
              <a:ext cx="7181850" cy="1552575"/>
            </a:xfrm>
            <a:custGeom>
              <a:avLst/>
              <a:gdLst/>
              <a:ahLst/>
              <a:cxnLst/>
              <a:rect l="l" t="t" r="r" b="b"/>
              <a:pathLst>
                <a:path w="7181850" h="1552575">
                  <a:moveTo>
                    <a:pt x="7092854" y="1552574"/>
                  </a:moveTo>
                  <a:lnTo>
                    <a:pt x="88995" y="1552574"/>
                  </a:lnTo>
                  <a:lnTo>
                    <a:pt x="82801" y="1551964"/>
                  </a:lnTo>
                  <a:lnTo>
                    <a:pt x="37131" y="1533047"/>
                  </a:lnTo>
                  <a:lnTo>
                    <a:pt x="9643" y="1499553"/>
                  </a:lnTo>
                  <a:lnTo>
                    <a:pt x="0" y="1463578"/>
                  </a:lnTo>
                  <a:lnTo>
                    <a:pt x="0" y="1457324"/>
                  </a:lnTo>
                  <a:lnTo>
                    <a:pt x="0" y="88995"/>
                  </a:lnTo>
                  <a:lnTo>
                    <a:pt x="12578" y="47532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7092854" y="0"/>
                  </a:lnTo>
                  <a:lnTo>
                    <a:pt x="7134315" y="12577"/>
                  </a:lnTo>
                  <a:lnTo>
                    <a:pt x="7169271" y="47532"/>
                  </a:lnTo>
                  <a:lnTo>
                    <a:pt x="7181849" y="88995"/>
                  </a:lnTo>
                  <a:lnTo>
                    <a:pt x="7181849" y="1463578"/>
                  </a:lnTo>
                  <a:lnTo>
                    <a:pt x="7169271" y="1505042"/>
                  </a:lnTo>
                  <a:lnTo>
                    <a:pt x="7134315" y="1539996"/>
                  </a:lnTo>
                  <a:lnTo>
                    <a:pt x="7099047" y="1551964"/>
                  </a:lnTo>
                  <a:lnTo>
                    <a:pt x="7092854" y="1552574"/>
                  </a:lnTo>
                  <a:close/>
                </a:path>
              </a:pathLst>
            </a:custGeom>
            <a:solidFill>
              <a:srgbClr val="DDD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806949" y="863600"/>
              <a:ext cx="513080" cy="5511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450" b="1" spc="-25" dirty="0">
                  <a:solidFill>
                    <a:srgbClr val="4F37A6"/>
                  </a:solidFill>
                  <a:latin typeface="Liberation Sans"/>
                  <a:cs typeface="Liberation Sans"/>
                </a:rPr>
                <a:t>01</a:t>
              </a:r>
              <a:endParaRPr sz="3450">
                <a:latin typeface="Liberation Sans"/>
                <a:cs typeface="Liberation Sans"/>
              </a:endParaRPr>
            </a:p>
          </p:txBody>
        </p:sp>
        <p:grpSp>
          <p:nvGrpSpPr>
            <p:cNvPr id="6" name="object 6"/>
            <p:cNvGrpSpPr/>
            <p:nvPr/>
          </p:nvGrpSpPr>
          <p:grpSpPr>
            <a:xfrm>
              <a:off x="5838824" y="617934"/>
              <a:ext cx="4648200" cy="1153795"/>
              <a:chOff x="5838824" y="617934"/>
              <a:chExt cx="4648200" cy="1153795"/>
            </a:xfrm>
          </p:grpSpPr>
          <p:pic>
            <p:nvPicPr>
              <p:cNvPr id="7" name="object 7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838824" y="617934"/>
                <a:ext cx="116681" cy="116681"/>
              </a:xfrm>
              <a:prstGeom prst="rect">
                <a:avLst/>
              </a:prstGeom>
            </p:spPr>
          </p:pic>
          <p:sp>
            <p:nvSpPr>
              <p:cNvPr id="8" name="object 8"/>
              <p:cNvSpPr/>
              <p:nvPr/>
            </p:nvSpPr>
            <p:spPr>
              <a:xfrm>
                <a:off x="5838812" y="1181112"/>
                <a:ext cx="4648200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4648200" h="590550">
                    <a:moveTo>
                      <a:pt x="1562100" y="424827"/>
                    </a:moveTo>
                    <a:lnTo>
                      <a:pt x="1537322" y="400037"/>
                    </a:lnTo>
                    <a:lnTo>
                      <a:pt x="0" y="400037"/>
                    </a:lnTo>
                    <a:lnTo>
                      <a:pt x="0" y="590537"/>
                    </a:lnTo>
                    <a:lnTo>
                      <a:pt x="1537322" y="590537"/>
                    </a:lnTo>
                    <a:lnTo>
                      <a:pt x="1562100" y="565759"/>
                    </a:lnTo>
                    <a:lnTo>
                      <a:pt x="1562100" y="424827"/>
                    </a:lnTo>
                    <a:close/>
                  </a:path>
                  <a:path w="4648200" h="590550">
                    <a:moveTo>
                      <a:pt x="1866900" y="24777"/>
                    </a:moveTo>
                    <a:lnTo>
                      <a:pt x="1842122" y="0"/>
                    </a:lnTo>
                    <a:lnTo>
                      <a:pt x="777265" y="0"/>
                    </a:lnTo>
                    <a:lnTo>
                      <a:pt x="752475" y="24777"/>
                    </a:lnTo>
                    <a:lnTo>
                      <a:pt x="752475" y="161925"/>
                    </a:lnTo>
                    <a:lnTo>
                      <a:pt x="752475" y="165709"/>
                    </a:lnTo>
                    <a:lnTo>
                      <a:pt x="777265" y="190487"/>
                    </a:lnTo>
                    <a:lnTo>
                      <a:pt x="1842122" y="190487"/>
                    </a:lnTo>
                    <a:lnTo>
                      <a:pt x="1866900" y="165709"/>
                    </a:lnTo>
                    <a:lnTo>
                      <a:pt x="1866900" y="24777"/>
                    </a:lnTo>
                    <a:close/>
                  </a:path>
                  <a:path w="4648200" h="590550">
                    <a:moveTo>
                      <a:pt x="4648200" y="200025"/>
                    </a:moveTo>
                    <a:lnTo>
                      <a:pt x="3034690" y="200025"/>
                    </a:lnTo>
                    <a:lnTo>
                      <a:pt x="3031045" y="200748"/>
                    </a:lnTo>
                    <a:lnTo>
                      <a:pt x="3009900" y="224802"/>
                    </a:lnTo>
                    <a:lnTo>
                      <a:pt x="3009900" y="365734"/>
                    </a:lnTo>
                    <a:lnTo>
                      <a:pt x="3034690" y="390512"/>
                    </a:lnTo>
                    <a:lnTo>
                      <a:pt x="4648200" y="390512"/>
                    </a:lnTo>
                    <a:lnTo>
                      <a:pt x="4648200" y="200025"/>
                    </a:lnTo>
                    <a:close/>
                  </a:path>
                </a:pathLst>
              </a:custGeom>
              <a:solidFill>
                <a:srgbClr val="F6F6F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" name="object 9"/>
            <p:cNvSpPr txBox="1"/>
            <p:nvPr/>
          </p:nvSpPr>
          <p:spPr>
            <a:xfrm>
              <a:off x="5827017" y="539339"/>
              <a:ext cx="4677410" cy="1224280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 marL="205104">
                <a:lnSpc>
                  <a:spcPct val="100000"/>
                </a:lnSpc>
                <a:spcBef>
                  <a:spcPts val="250"/>
                </a:spcBef>
              </a:pPr>
              <a:r>
                <a:rPr sz="1050" b="1" dirty="0">
                  <a:solidFill>
                    <a:srgbClr val="4F37A6"/>
                  </a:solidFill>
                  <a:latin typeface="Liberation Sans"/>
                  <a:cs typeface="Liberation Sans"/>
                </a:rPr>
                <a:t>Windows</a:t>
              </a:r>
              <a:r>
                <a:rPr sz="1050" b="1" spc="-10" dirty="0">
                  <a:solidFill>
                    <a:srgbClr val="4F37A6"/>
                  </a:solidFill>
                  <a:latin typeface="Liberation Sans"/>
                  <a:cs typeface="Liberation Sans"/>
                </a:rPr>
                <a:t> </a:t>
              </a:r>
              <a:r>
                <a:rPr sz="1200" spc="-240" dirty="0">
                  <a:solidFill>
                    <a:srgbClr val="4F37A6"/>
                  </a:solidFill>
                  <a:latin typeface="Dotum"/>
                  <a:cs typeface="Dotum"/>
                </a:rPr>
                <a:t>설치</a:t>
              </a:r>
              <a:r>
                <a:rPr sz="1200" spc="-110" dirty="0">
                  <a:solidFill>
                    <a:srgbClr val="4F37A6"/>
                  </a:solidFill>
                  <a:latin typeface="Dotum"/>
                  <a:cs typeface="Dotum"/>
                </a:rPr>
                <a:t> </a:t>
              </a:r>
              <a:r>
                <a:rPr sz="1200" spc="-25" dirty="0">
                  <a:solidFill>
                    <a:srgbClr val="4F37A6"/>
                  </a:solidFill>
                  <a:latin typeface="Dotum"/>
                  <a:cs typeface="Dotum"/>
                </a:rPr>
                <a:t>방법</a:t>
              </a:r>
              <a:endParaRPr sz="1200" dirty="0">
                <a:latin typeface="Dotum"/>
                <a:cs typeface="Dotum"/>
              </a:endParaRPr>
            </a:p>
            <a:p>
              <a:pPr marL="160020" indent="-147320">
                <a:lnSpc>
                  <a:spcPct val="100000"/>
                </a:lnSpc>
                <a:spcBef>
                  <a:spcPts val="185"/>
                </a:spcBef>
                <a:buClr>
                  <a:srgbClr val="333333"/>
                </a:buClr>
                <a:buAutoNum type="arabicPeriod"/>
                <a:tabLst>
                  <a:tab pos="160020" algn="l"/>
                </a:tabLst>
              </a:pPr>
              <a:r>
                <a:rPr sz="1050" u="sng" dirty="0">
                  <a:solidFill>
                    <a:srgbClr val="0000ED"/>
                  </a:solidFill>
                  <a:uFill>
                    <a:solidFill>
                      <a:srgbClr val="0000ED"/>
                    </a:solidFill>
                  </a:uFill>
                  <a:latin typeface="Liberation Sans"/>
                  <a:cs typeface="Liberation Sans"/>
                  <a:hlinkClick r:id="rId3"/>
                </a:rPr>
                <a:t>AWS</a:t>
              </a:r>
              <a:r>
                <a:rPr sz="1050" u="sng" spc="-5" dirty="0">
                  <a:solidFill>
                    <a:srgbClr val="0000ED"/>
                  </a:solidFill>
                  <a:uFill>
                    <a:solidFill>
                      <a:srgbClr val="0000ED"/>
                    </a:solidFill>
                  </a:uFill>
                  <a:latin typeface="Liberation Sans"/>
                  <a:cs typeface="Liberation Sans"/>
                  <a:hlinkClick r:id="rId3"/>
                </a:rPr>
                <a:t> </a:t>
              </a:r>
              <a:r>
                <a:rPr sz="1050" u="sng" dirty="0">
                  <a:solidFill>
                    <a:srgbClr val="0000ED"/>
                  </a:solidFill>
                  <a:uFill>
                    <a:solidFill>
                      <a:srgbClr val="0000ED"/>
                    </a:solidFill>
                  </a:uFill>
                  <a:latin typeface="Liberation Sans"/>
                  <a:cs typeface="Liberation Sans"/>
                  <a:hlinkClick r:id="rId3"/>
                </a:rPr>
                <a:t>CLI MSI</a:t>
              </a:r>
              <a:r>
                <a:rPr sz="1050" u="sng" spc="-5" dirty="0">
                  <a:solidFill>
                    <a:srgbClr val="0000ED"/>
                  </a:solidFill>
                  <a:uFill>
                    <a:solidFill>
                      <a:srgbClr val="0000ED"/>
                    </a:solidFill>
                  </a:uFill>
                  <a:latin typeface="Liberation Sans"/>
                  <a:cs typeface="Liberation Sans"/>
                  <a:hlinkClick r:id="rId3"/>
                </a:rPr>
                <a:t> </a:t>
              </a:r>
              <a:r>
                <a:rPr sz="1150" u="sng" spc="-190" dirty="0">
                  <a:solidFill>
                    <a:srgbClr val="0000ED"/>
                  </a:solidFill>
                  <a:uFill>
                    <a:solidFill>
                      <a:srgbClr val="0000ED"/>
                    </a:solidFill>
                  </a:uFill>
                  <a:latin typeface="Dotum"/>
                  <a:cs typeface="Dotum"/>
                  <a:hlinkClick r:id="rId3"/>
                </a:rPr>
                <a:t>설치</a:t>
              </a:r>
              <a:r>
                <a:rPr sz="1150" u="sng" spc="-95" dirty="0">
                  <a:solidFill>
                    <a:srgbClr val="0000ED"/>
                  </a:solidFill>
                  <a:uFill>
                    <a:solidFill>
                      <a:srgbClr val="0000ED"/>
                    </a:solidFill>
                  </a:uFill>
                  <a:latin typeface="Dotum"/>
                  <a:cs typeface="Dotum"/>
                  <a:hlinkClick r:id="rId3"/>
                </a:rPr>
                <a:t> </a:t>
              </a:r>
              <a:r>
                <a:rPr sz="1150" u="sng" spc="-190" dirty="0">
                  <a:solidFill>
                    <a:srgbClr val="0000ED"/>
                  </a:solidFill>
                  <a:uFill>
                    <a:solidFill>
                      <a:srgbClr val="0000ED"/>
                    </a:solidFill>
                  </a:uFill>
                  <a:latin typeface="Dotum"/>
                  <a:cs typeface="Dotum"/>
                  <a:hlinkClick r:id="rId3"/>
                </a:rPr>
                <a:t>프로그램</a:t>
              </a:r>
              <a:r>
                <a:rPr sz="1150" u="none" spc="-190" dirty="0">
                  <a:solidFill>
                    <a:srgbClr val="333333"/>
                  </a:solidFill>
                  <a:latin typeface="Dotum"/>
                  <a:cs typeface="Dotum"/>
                </a:rPr>
                <a:t>을</a:t>
              </a:r>
              <a:r>
                <a:rPr sz="1150" u="none" spc="-9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u="none" spc="-50" dirty="0">
                  <a:solidFill>
                    <a:srgbClr val="333333"/>
                  </a:solidFill>
                  <a:latin typeface="Dotum"/>
                  <a:cs typeface="Dotum"/>
                </a:rPr>
                <a:t>다운로드합니다</a:t>
              </a:r>
              <a:r>
                <a:rPr sz="1050" u="none" spc="-50" dirty="0">
                  <a:solidFill>
                    <a:srgbClr val="333333"/>
                  </a:solidFill>
                  <a:latin typeface="Liberation Sans"/>
                  <a:cs typeface="Liberation Sans"/>
                </a:rPr>
                <a:t>.</a:t>
              </a:r>
              <a:endParaRPr sz="1050" dirty="0">
                <a:latin typeface="Liberation Sans"/>
                <a:cs typeface="Liberation Sans"/>
              </a:endParaRPr>
            </a:p>
            <a:p>
              <a:pPr marL="160020" indent="-147320">
                <a:lnSpc>
                  <a:spcPct val="100000"/>
                </a:lnSpc>
                <a:spcBef>
                  <a:spcPts val="195"/>
                </a:spcBef>
                <a:buSzPct val="91304"/>
                <a:buFont typeface="Liberation Sans"/>
                <a:buAutoNum type="arabicPeriod"/>
                <a:tabLst>
                  <a:tab pos="160020" algn="l"/>
                </a:tabLst>
              </a:pP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다운로드한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050" dirty="0">
                  <a:solidFill>
                    <a:srgbClr val="333333"/>
                  </a:solidFill>
                  <a:latin typeface="Liberation Sans"/>
                  <a:cs typeface="Liberation Sans"/>
                </a:rPr>
                <a:t>MSI</a:t>
              </a:r>
              <a:r>
                <a:rPr sz="1050" spc="20" dirty="0">
                  <a:solidFill>
                    <a:srgbClr val="333333"/>
                  </a:solidFill>
                  <a:latin typeface="Liberation Sans"/>
                  <a:cs typeface="Liberation Sans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파일을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실행하고</a:t>
              </a:r>
              <a:r>
                <a:rPr sz="1150" spc="-7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설치</a:t>
              </a:r>
              <a:r>
                <a:rPr sz="1150" spc="-8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마법사의</a:t>
              </a:r>
              <a:r>
                <a:rPr sz="1150" spc="-7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안내에</a:t>
              </a:r>
              <a:r>
                <a:rPr sz="1150" spc="-7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0" dirty="0">
                  <a:solidFill>
                    <a:srgbClr val="333333"/>
                  </a:solidFill>
                  <a:latin typeface="Dotum"/>
                  <a:cs typeface="Dotum"/>
                </a:rPr>
                <a:t>따릅니다</a:t>
              </a:r>
              <a:r>
                <a:rPr sz="1050" spc="-10" dirty="0">
                  <a:solidFill>
                    <a:srgbClr val="333333"/>
                  </a:solidFill>
                  <a:latin typeface="Liberation Sans"/>
                  <a:cs typeface="Liberation Sans"/>
                </a:rPr>
                <a:t>.</a:t>
              </a:r>
              <a:endParaRPr sz="1050" dirty="0">
                <a:latin typeface="Liberation Sans"/>
                <a:cs typeface="Liberation Sans"/>
              </a:endParaRPr>
            </a:p>
            <a:p>
              <a:pPr marL="160020" indent="-147320">
                <a:lnSpc>
                  <a:spcPct val="100000"/>
                </a:lnSpc>
                <a:spcBef>
                  <a:spcPts val="195"/>
                </a:spcBef>
                <a:buSzPct val="91304"/>
                <a:buFont typeface="Liberation Sans"/>
                <a:buAutoNum type="arabicPeriod"/>
                <a:tabLst>
                  <a:tab pos="160020" algn="l"/>
                </a:tabLst>
              </a:pP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설치</a:t>
              </a:r>
              <a:r>
                <a:rPr sz="1150" spc="-9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60" dirty="0">
                  <a:solidFill>
                    <a:srgbClr val="333333"/>
                  </a:solidFill>
                  <a:latin typeface="Dotum"/>
                  <a:cs typeface="Dotum"/>
                </a:rPr>
                <a:t>확인</a:t>
              </a:r>
              <a:r>
                <a:rPr sz="1050" spc="-60" dirty="0">
                  <a:solidFill>
                    <a:srgbClr val="333333"/>
                  </a:solidFill>
                  <a:latin typeface="Liberation Sans"/>
                  <a:cs typeface="Liberation Sans"/>
                </a:rPr>
                <a:t>:</a:t>
              </a:r>
              <a:r>
                <a:rPr sz="1050" spc="190" dirty="0">
                  <a:solidFill>
                    <a:srgbClr val="333333"/>
                  </a:solidFill>
                  <a:latin typeface="Liberation Sans"/>
                  <a:cs typeface="Liberation Sans"/>
                </a:rPr>
                <a:t> </a:t>
              </a:r>
              <a:r>
                <a:rPr sz="1050" dirty="0">
                  <a:solidFill>
                    <a:srgbClr val="333333"/>
                  </a:solidFill>
                  <a:latin typeface="DejaVu Sans Mono"/>
                  <a:cs typeface="DejaVu Sans Mono"/>
                </a:rPr>
                <a:t>aws</a:t>
              </a:r>
              <a:r>
                <a:rPr sz="1050" spc="-55" dirty="0">
                  <a:solidFill>
                    <a:srgbClr val="333333"/>
                  </a:solidFill>
                  <a:latin typeface="DejaVu Sans Mono"/>
                  <a:cs typeface="DejaVu Sans Mono"/>
                </a:rPr>
                <a:t> </a:t>
              </a:r>
              <a:r>
                <a:rPr sz="1050" spc="-10" dirty="0">
                  <a:solidFill>
                    <a:srgbClr val="333333"/>
                  </a:solidFill>
                  <a:latin typeface="DejaVu Sans Mono"/>
                  <a:cs typeface="DejaVu Sans Mono"/>
                </a:rPr>
                <a:t>--</a:t>
              </a:r>
              <a:r>
                <a:rPr sz="1050" dirty="0">
                  <a:solidFill>
                    <a:srgbClr val="333333"/>
                  </a:solidFill>
                  <a:latin typeface="DejaVu Sans Mono"/>
                  <a:cs typeface="DejaVu Sans Mono"/>
                </a:rPr>
                <a:t>version</a:t>
              </a:r>
              <a:r>
                <a:rPr sz="1050" spc="-100" dirty="0">
                  <a:solidFill>
                    <a:srgbClr val="333333"/>
                  </a:solidFill>
                  <a:latin typeface="DejaVu Sans Mono"/>
                  <a:cs typeface="DejaVu Sans Mono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명령어로</a:t>
              </a:r>
              <a:r>
                <a:rPr sz="1150" spc="-9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0" dirty="0">
                  <a:solidFill>
                    <a:srgbClr val="333333"/>
                  </a:solidFill>
                  <a:latin typeface="Dotum"/>
                  <a:cs typeface="Dotum"/>
                </a:rPr>
                <a:t>확인합니다</a:t>
              </a:r>
              <a:r>
                <a:rPr sz="1050" spc="-10" dirty="0">
                  <a:solidFill>
                    <a:srgbClr val="333333"/>
                  </a:solidFill>
                  <a:latin typeface="Liberation Sans"/>
                  <a:cs typeface="Liberation Sans"/>
                </a:rPr>
                <a:t>.</a:t>
              </a:r>
              <a:endParaRPr sz="1050" dirty="0">
                <a:latin typeface="Liberation Sans"/>
                <a:cs typeface="Liberation Sans"/>
              </a:endParaRPr>
            </a:p>
            <a:p>
              <a:pPr marL="12700" marR="5080" indent="147320">
                <a:lnSpc>
                  <a:spcPts val="1580"/>
                </a:lnSpc>
                <a:spcBef>
                  <a:spcPts val="70"/>
                </a:spcBef>
                <a:buAutoNum type="arabicPeriod"/>
                <a:tabLst>
                  <a:tab pos="160020" algn="l"/>
                </a:tabLst>
              </a:pPr>
              <a:r>
                <a:rPr sz="1050" spc="-45" dirty="0">
                  <a:solidFill>
                    <a:srgbClr val="333333"/>
                  </a:solidFill>
                  <a:latin typeface="Liberation Sans"/>
                  <a:cs typeface="Liberation Sans"/>
                </a:rPr>
                <a:t>PowerShell</a:t>
              </a:r>
              <a:r>
                <a:rPr sz="1150" spc="-45" dirty="0">
                  <a:solidFill>
                    <a:srgbClr val="333333"/>
                  </a:solidFill>
                  <a:latin typeface="Dotum"/>
                  <a:cs typeface="Dotum"/>
                </a:rPr>
                <a:t>에서</a:t>
              </a:r>
              <a:r>
                <a:rPr sz="1150" spc="-9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명령어</a:t>
              </a:r>
              <a:r>
                <a:rPr sz="1150" spc="-9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완성</a:t>
              </a:r>
              <a:r>
                <a:rPr sz="1150" spc="-9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90" dirty="0">
                  <a:solidFill>
                    <a:srgbClr val="333333"/>
                  </a:solidFill>
                  <a:latin typeface="Dotum"/>
                  <a:cs typeface="Dotum"/>
                </a:rPr>
                <a:t>기능을</a:t>
              </a:r>
              <a:r>
                <a:rPr sz="1150" spc="-9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150" spc="-135" dirty="0">
                  <a:solidFill>
                    <a:srgbClr val="333333"/>
                  </a:solidFill>
                  <a:latin typeface="Dotum"/>
                  <a:cs typeface="Dotum"/>
                </a:rPr>
                <a:t>활성화하려면</a:t>
              </a:r>
              <a:r>
                <a:rPr sz="1050" spc="-135" dirty="0">
                  <a:solidFill>
                    <a:srgbClr val="333333"/>
                  </a:solidFill>
                  <a:latin typeface="Liberation Sans"/>
                  <a:cs typeface="Liberation Sans"/>
                </a:rPr>
                <a:t>:</a:t>
              </a:r>
              <a:r>
                <a:rPr sz="1050" spc="290" dirty="0">
                  <a:solidFill>
                    <a:srgbClr val="333333"/>
                  </a:solidFill>
                  <a:latin typeface="Liberation Sans"/>
                  <a:cs typeface="Liberation Sans"/>
                </a:rPr>
                <a:t> </a:t>
              </a:r>
              <a:r>
                <a:rPr sz="1050" spc="-10" dirty="0">
                  <a:solidFill>
                    <a:srgbClr val="333333"/>
                  </a:solidFill>
                  <a:latin typeface="DejaVu Sans Mono"/>
                  <a:cs typeface="DejaVu Sans Mono"/>
                </a:rPr>
                <a:t>Install-</a:t>
              </a:r>
              <a:r>
                <a:rPr sz="1050" dirty="0">
                  <a:solidFill>
                    <a:srgbClr val="333333"/>
                  </a:solidFill>
                  <a:latin typeface="DejaVu Sans Mono"/>
                  <a:cs typeface="DejaVu Sans Mono"/>
                </a:rPr>
                <a:t>Module </a:t>
              </a:r>
              <a:r>
                <a:rPr sz="1050" spc="-10" dirty="0">
                  <a:solidFill>
                    <a:srgbClr val="333333"/>
                  </a:solidFill>
                  <a:latin typeface="DejaVu Sans Mono"/>
                  <a:cs typeface="DejaVu Sans Mono"/>
                </a:rPr>
                <a:t>-</a:t>
              </a:r>
              <a:r>
                <a:rPr sz="1050" spc="-20" dirty="0">
                  <a:solidFill>
                    <a:srgbClr val="333333"/>
                  </a:solidFill>
                  <a:latin typeface="DejaVu Sans Mono"/>
                  <a:cs typeface="DejaVu Sans Mono"/>
                </a:rPr>
                <a:t>Name </a:t>
              </a:r>
              <a:r>
                <a:rPr sz="1050" spc="-10" dirty="0">
                  <a:solidFill>
                    <a:srgbClr val="333333"/>
                  </a:solidFill>
                  <a:latin typeface="DejaVu Sans Mono"/>
                  <a:cs typeface="DejaVu Sans Mono"/>
                </a:rPr>
                <a:t>AWS.Tools.Installer</a:t>
              </a:r>
              <a:endParaRPr sz="1050" dirty="0">
                <a:latin typeface="DejaVu Sans Mono"/>
                <a:cs typeface="DejaVu Sans Mono"/>
              </a:endParaRPr>
            </a:p>
          </p:txBody>
        </p:sp>
      </p:grpSp>
      <p:sp>
        <p:nvSpPr>
          <p:cNvPr id="10" name="object 10"/>
          <p:cNvSpPr/>
          <p:nvPr/>
        </p:nvSpPr>
        <p:spPr>
          <a:xfrm>
            <a:off x="4629149" y="1828006"/>
            <a:ext cx="7181850" cy="1371600"/>
          </a:xfrm>
          <a:custGeom>
            <a:avLst/>
            <a:gdLst/>
            <a:ahLst/>
            <a:cxnLst/>
            <a:rect l="l" t="t" r="r" b="b"/>
            <a:pathLst>
              <a:path w="7181850" h="1552575">
                <a:moveTo>
                  <a:pt x="7092854" y="1552574"/>
                </a:moveTo>
                <a:lnTo>
                  <a:pt x="88995" y="1552574"/>
                </a:lnTo>
                <a:lnTo>
                  <a:pt x="82801" y="1551964"/>
                </a:lnTo>
                <a:lnTo>
                  <a:pt x="37131" y="1533047"/>
                </a:lnTo>
                <a:lnTo>
                  <a:pt x="9643" y="1499553"/>
                </a:lnTo>
                <a:lnTo>
                  <a:pt x="0" y="1463578"/>
                </a:lnTo>
                <a:lnTo>
                  <a:pt x="0" y="1457324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463578"/>
                </a:lnTo>
                <a:lnTo>
                  <a:pt x="7169271" y="1505042"/>
                </a:lnTo>
                <a:lnTo>
                  <a:pt x="7134315" y="1539996"/>
                </a:lnTo>
                <a:lnTo>
                  <a:pt x="7099047" y="1551964"/>
                </a:lnTo>
                <a:lnTo>
                  <a:pt x="7092854" y="155257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06949" y="2310606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02</a:t>
            </a:r>
            <a:endParaRPr sz="3450">
              <a:latin typeface="Liberation Sans"/>
              <a:cs typeface="Liberation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38823" y="1974052"/>
            <a:ext cx="5372100" cy="1019304"/>
            <a:chOff x="5838823" y="2284809"/>
            <a:chExt cx="5372100" cy="115379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9866" y="2284809"/>
              <a:ext cx="98033" cy="11665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838812" y="2447937"/>
              <a:ext cx="5372100" cy="990600"/>
            </a:xfrm>
            <a:custGeom>
              <a:avLst/>
              <a:gdLst/>
              <a:ahLst/>
              <a:cxnLst/>
              <a:rect l="l" t="t" r="r" b="b"/>
              <a:pathLst>
                <a:path w="5372100" h="990600">
                  <a:moveTo>
                    <a:pt x="1866900" y="824877"/>
                  </a:moveTo>
                  <a:lnTo>
                    <a:pt x="1842122" y="800087"/>
                  </a:lnTo>
                  <a:lnTo>
                    <a:pt x="777265" y="800087"/>
                  </a:lnTo>
                  <a:lnTo>
                    <a:pt x="752475" y="824877"/>
                  </a:lnTo>
                  <a:lnTo>
                    <a:pt x="752475" y="962012"/>
                  </a:lnTo>
                  <a:lnTo>
                    <a:pt x="752475" y="965809"/>
                  </a:lnTo>
                  <a:lnTo>
                    <a:pt x="777265" y="990587"/>
                  </a:lnTo>
                  <a:lnTo>
                    <a:pt x="1842122" y="990587"/>
                  </a:lnTo>
                  <a:lnTo>
                    <a:pt x="1866900" y="965809"/>
                  </a:lnTo>
                  <a:lnTo>
                    <a:pt x="1866900" y="824877"/>
                  </a:lnTo>
                  <a:close/>
                </a:path>
                <a:path w="5372100" h="990600">
                  <a:moveTo>
                    <a:pt x="2952750" y="24777"/>
                  </a:moveTo>
                  <a:lnTo>
                    <a:pt x="2927972" y="0"/>
                  </a:lnTo>
                  <a:lnTo>
                    <a:pt x="1377340" y="0"/>
                  </a:lnTo>
                  <a:lnTo>
                    <a:pt x="1352550" y="24777"/>
                  </a:lnTo>
                  <a:lnTo>
                    <a:pt x="1352550" y="161925"/>
                  </a:lnTo>
                  <a:lnTo>
                    <a:pt x="1352550" y="165709"/>
                  </a:lnTo>
                  <a:lnTo>
                    <a:pt x="1377340" y="190500"/>
                  </a:lnTo>
                  <a:lnTo>
                    <a:pt x="2927972" y="190500"/>
                  </a:lnTo>
                  <a:lnTo>
                    <a:pt x="2952750" y="165709"/>
                  </a:lnTo>
                  <a:lnTo>
                    <a:pt x="2952750" y="24777"/>
                  </a:lnTo>
                  <a:close/>
                </a:path>
                <a:path w="5372100" h="990600">
                  <a:moveTo>
                    <a:pt x="3448050" y="624852"/>
                  </a:moveTo>
                  <a:lnTo>
                    <a:pt x="3423272" y="600075"/>
                  </a:lnTo>
                  <a:lnTo>
                    <a:pt x="24790" y="600075"/>
                  </a:lnTo>
                  <a:lnTo>
                    <a:pt x="0" y="624852"/>
                  </a:lnTo>
                  <a:lnTo>
                    <a:pt x="0" y="761987"/>
                  </a:lnTo>
                  <a:lnTo>
                    <a:pt x="0" y="765784"/>
                  </a:lnTo>
                  <a:lnTo>
                    <a:pt x="24790" y="790562"/>
                  </a:lnTo>
                  <a:lnTo>
                    <a:pt x="3423272" y="790562"/>
                  </a:lnTo>
                  <a:lnTo>
                    <a:pt x="3448050" y="765784"/>
                  </a:lnTo>
                  <a:lnTo>
                    <a:pt x="3448050" y="624852"/>
                  </a:lnTo>
                  <a:close/>
                </a:path>
                <a:path w="5372100" h="990600">
                  <a:moveTo>
                    <a:pt x="5372100" y="424827"/>
                  </a:moveTo>
                  <a:lnTo>
                    <a:pt x="5347322" y="400050"/>
                  </a:lnTo>
                  <a:lnTo>
                    <a:pt x="24790" y="400050"/>
                  </a:lnTo>
                  <a:lnTo>
                    <a:pt x="0" y="424827"/>
                  </a:lnTo>
                  <a:lnTo>
                    <a:pt x="0" y="561975"/>
                  </a:lnTo>
                  <a:lnTo>
                    <a:pt x="0" y="565759"/>
                  </a:lnTo>
                  <a:lnTo>
                    <a:pt x="24790" y="590537"/>
                  </a:lnTo>
                  <a:lnTo>
                    <a:pt x="5347322" y="590537"/>
                  </a:lnTo>
                  <a:lnTo>
                    <a:pt x="5372100" y="565759"/>
                  </a:lnTo>
                  <a:lnTo>
                    <a:pt x="5372100" y="424827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27017" y="1897855"/>
            <a:ext cx="5362575" cy="122555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234"/>
              </a:spcBef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macOS</a:t>
            </a:r>
            <a:r>
              <a:rPr sz="1050" b="1" spc="-4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설치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5" dirty="0">
                <a:solidFill>
                  <a:srgbClr val="4F37A6"/>
                </a:solidFill>
                <a:latin typeface="Dotum"/>
                <a:cs typeface="Dotum"/>
              </a:rPr>
              <a:t>방법</a:t>
            </a:r>
            <a:endParaRPr sz="1200">
              <a:latin typeface="Dotum"/>
              <a:cs typeface="Dotum"/>
            </a:endParaRPr>
          </a:p>
          <a:p>
            <a:pPr marL="160020" indent="-147320">
              <a:lnSpc>
                <a:spcPct val="100000"/>
              </a:lnSpc>
              <a:spcBef>
                <a:spcPts val="135"/>
              </a:spcBef>
              <a:buClr>
                <a:srgbClr val="333333"/>
              </a:buClr>
              <a:buFont typeface="Liberation Sans"/>
              <a:buAutoNum type="arabicPeriod"/>
              <a:tabLst>
                <a:tab pos="160020" algn="l"/>
              </a:tabLst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Homebrew</a:t>
            </a:r>
            <a:r>
              <a:rPr sz="1050" b="1" spc="-7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사용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30" dirty="0">
                <a:solidFill>
                  <a:srgbClr val="4F37A6"/>
                </a:solidFill>
                <a:latin typeface="Dotum"/>
                <a:cs typeface="Dotum"/>
              </a:rPr>
              <a:t>시</a:t>
            </a:r>
            <a:r>
              <a:rPr sz="1050" b="1" spc="-30" dirty="0">
                <a:solidFill>
                  <a:srgbClr val="4F37A6"/>
                </a:solidFill>
                <a:latin typeface="Liberation Sans"/>
                <a:cs typeface="Liberation Sans"/>
              </a:rPr>
              <a:t>:</a:t>
            </a:r>
            <a:r>
              <a:rPr sz="1050" b="1" spc="21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brew</a:t>
            </a:r>
            <a:r>
              <a:rPr sz="1050" spc="-8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install</a:t>
            </a:r>
            <a:r>
              <a:rPr sz="1050" spc="-8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awscli</a:t>
            </a:r>
            <a:endParaRPr sz="1050">
              <a:latin typeface="DejaVu Sans Mono"/>
              <a:cs typeface="DejaVu Sans Mono"/>
            </a:endParaRPr>
          </a:p>
          <a:p>
            <a:pPr marL="160020" indent="-147320">
              <a:lnSpc>
                <a:spcPct val="100000"/>
              </a:lnSpc>
              <a:spcBef>
                <a:spcPts val="135"/>
              </a:spcBef>
              <a:buClr>
                <a:srgbClr val="333333"/>
              </a:buClr>
              <a:buSzPct val="87500"/>
              <a:buFont typeface="Liberation Sans"/>
              <a:buAutoNum type="arabicPeriod"/>
              <a:tabLst>
                <a:tab pos="160020" algn="l"/>
              </a:tabLst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수동</a:t>
            </a:r>
            <a:r>
              <a:rPr sz="120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설치</a:t>
            </a:r>
            <a:r>
              <a:rPr sz="120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30" dirty="0">
                <a:solidFill>
                  <a:srgbClr val="4F37A6"/>
                </a:solidFill>
                <a:latin typeface="Dotum"/>
                <a:cs typeface="Dotum"/>
              </a:rPr>
              <a:t>시</a:t>
            </a:r>
            <a:r>
              <a:rPr sz="1050" b="1" spc="-130" dirty="0">
                <a:solidFill>
                  <a:srgbClr val="4F37A6"/>
                </a:solidFill>
                <a:latin typeface="Liberation Sans"/>
                <a:cs typeface="Liberation Sans"/>
              </a:rPr>
              <a:t>:</a:t>
            </a:r>
            <a:r>
              <a:rPr sz="1050" b="1" spc="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macOS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pkg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파일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다운로드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후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설치</a:t>
            </a:r>
            <a:endParaRPr sz="1150">
              <a:latin typeface="Dotum"/>
              <a:cs typeface="Dotum"/>
            </a:endParaRPr>
          </a:p>
          <a:p>
            <a:pPr marL="50165" marR="5080">
              <a:lnSpc>
                <a:spcPts val="1580"/>
              </a:lnSpc>
              <a:spcBef>
                <a:spcPts val="70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curl</a:t>
            </a:r>
            <a:r>
              <a:rPr sz="1050" spc="4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  <a:hlinkClick r:id="rId5"/>
              </a:rPr>
              <a:t>"https://awscli.amazonaws.com/AWSCLIV2.pkg"</a:t>
            </a:r>
            <a:r>
              <a:rPr sz="1050" spc="4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-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o</a:t>
            </a:r>
            <a:r>
              <a:rPr sz="1050" spc="4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"AWSCLIV2.pkg"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sudo</a:t>
            </a:r>
            <a:r>
              <a:rPr sz="1050" spc="-4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installer</a:t>
            </a:r>
            <a:r>
              <a:rPr sz="1050" spc="-4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-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pkg</a:t>
            </a:r>
            <a:r>
              <a:rPr sz="1050" spc="-4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AWSCLIV2.pkg</a:t>
            </a:r>
            <a:r>
              <a:rPr sz="1050" spc="-4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-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target</a:t>
            </a:r>
            <a:r>
              <a:rPr sz="1050" spc="-4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50" dirty="0">
                <a:solidFill>
                  <a:srgbClr val="333333"/>
                </a:solidFill>
                <a:latin typeface="DejaVu Sans Mono"/>
                <a:cs typeface="DejaVu Sans Mono"/>
              </a:rPr>
              <a:t>/</a:t>
            </a:r>
            <a:endParaRPr sz="1050">
              <a:latin typeface="DejaVu Sans Mono"/>
              <a:cs typeface="DejaVu Sans Mono"/>
            </a:endParaRPr>
          </a:p>
          <a:p>
            <a:pPr marL="160020" indent="-147320">
              <a:lnSpc>
                <a:spcPct val="100000"/>
              </a:lnSpc>
              <a:spcBef>
                <a:spcPts val="105"/>
              </a:spcBef>
              <a:buSzPct val="91304"/>
              <a:buFont typeface="Liberation Sans"/>
              <a:buAutoNum type="arabicPeriod" startAt="3"/>
              <a:tabLst>
                <a:tab pos="160020" algn="l"/>
              </a:tabLst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설치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Dotum"/>
                <a:cs typeface="Dotum"/>
              </a:rPr>
              <a:t>확인</a:t>
            </a:r>
            <a:r>
              <a:rPr sz="1050" spc="-60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19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aws</a:t>
            </a:r>
            <a:r>
              <a:rPr sz="1050" spc="-5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--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version</a:t>
            </a:r>
            <a:r>
              <a:rPr sz="1050" spc="-10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명령어로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확인합니다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29149" y="3275805"/>
            <a:ext cx="7181850" cy="1981200"/>
          </a:xfrm>
          <a:custGeom>
            <a:avLst/>
            <a:gdLst/>
            <a:ahLst/>
            <a:cxnLst/>
            <a:rect l="l" t="t" r="r" b="b"/>
            <a:pathLst>
              <a:path w="7181850" h="2152650">
                <a:moveTo>
                  <a:pt x="7092854" y="2152649"/>
                </a:moveTo>
                <a:lnTo>
                  <a:pt x="88995" y="2152649"/>
                </a:lnTo>
                <a:lnTo>
                  <a:pt x="82801" y="2152039"/>
                </a:lnTo>
                <a:lnTo>
                  <a:pt x="37131" y="2133121"/>
                </a:lnTo>
                <a:lnTo>
                  <a:pt x="9643" y="2099628"/>
                </a:lnTo>
                <a:lnTo>
                  <a:pt x="0" y="2063653"/>
                </a:lnTo>
                <a:lnTo>
                  <a:pt x="0" y="205739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2063653"/>
                </a:lnTo>
                <a:lnTo>
                  <a:pt x="7169271" y="2105116"/>
                </a:lnTo>
                <a:lnTo>
                  <a:pt x="7134315" y="2140070"/>
                </a:lnTo>
                <a:lnTo>
                  <a:pt x="7099047" y="2152039"/>
                </a:lnTo>
                <a:lnTo>
                  <a:pt x="7092854" y="215264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06949" y="4053681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03</a:t>
            </a:r>
            <a:endParaRPr sz="3450">
              <a:latin typeface="Liberation Sans"/>
              <a:cs typeface="Liberation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838823" y="3419867"/>
            <a:ext cx="5334000" cy="1621779"/>
            <a:chOff x="5838823" y="3943350"/>
            <a:chExt cx="5334000" cy="176212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41767" y="3943350"/>
              <a:ext cx="110586" cy="1333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838812" y="4314824"/>
              <a:ext cx="5334000" cy="1390650"/>
            </a:xfrm>
            <a:custGeom>
              <a:avLst/>
              <a:gdLst/>
              <a:ahLst/>
              <a:cxnLst/>
              <a:rect l="l" t="t" r="r" b="b"/>
              <a:pathLst>
                <a:path w="5334000" h="1390650">
                  <a:moveTo>
                    <a:pt x="1162050" y="224815"/>
                  </a:moveTo>
                  <a:lnTo>
                    <a:pt x="1137272" y="200025"/>
                  </a:lnTo>
                  <a:lnTo>
                    <a:pt x="0" y="200025"/>
                  </a:lnTo>
                  <a:lnTo>
                    <a:pt x="0" y="390525"/>
                  </a:lnTo>
                  <a:lnTo>
                    <a:pt x="1137272" y="390525"/>
                  </a:lnTo>
                  <a:lnTo>
                    <a:pt x="1162050" y="365747"/>
                  </a:lnTo>
                  <a:lnTo>
                    <a:pt x="1162050" y="224815"/>
                  </a:lnTo>
                  <a:close/>
                </a:path>
                <a:path w="5334000" h="1390650">
                  <a:moveTo>
                    <a:pt x="1524000" y="824890"/>
                  </a:moveTo>
                  <a:lnTo>
                    <a:pt x="1499222" y="800100"/>
                  </a:lnTo>
                  <a:lnTo>
                    <a:pt x="24790" y="800100"/>
                  </a:lnTo>
                  <a:lnTo>
                    <a:pt x="0" y="824890"/>
                  </a:lnTo>
                  <a:lnTo>
                    <a:pt x="0" y="962025"/>
                  </a:lnTo>
                  <a:lnTo>
                    <a:pt x="0" y="965822"/>
                  </a:lnTo>
                  <a:lnTo>
                    <a:pt x="24790" y="990600"/>
                  </a:lnTo>
                  <a:lnTo>
                    <a:pt x="1499222" y="990600"/>
                  </a:lnTo>
                  <a:lnTo>
                    <a:pt x="1524000" y="965822"/>
                  </a:lnTo>
                  <a:lnTo>
                    <a:pt x="1524000" y="824890"/>
                  </a:lnTo>
                  <a:close/>
                </a:path>
                <a:path w="5334000" h="1390650">
                  <a:moveTo>
                    <a:pt x="1524000" y="424840"/>
                  </a:moveTo>
                  <a:lnTo>
                    <a:pt x="1499222" y="400050"/>
                  </a:lnTo>
                  <a:lnTo>
                    <a:pt x="24790" y="400050"/>
                  </a:lnTo>
                  <a:lnTo>
                    <a:pt x="0" y="424840"/>
                  </a:lnTo>
                  <a:lnTo>
                    <a:pt x="0" y="561975"/>
                  </a:lnTo>
                  <a:lnTo>
                    <a:pt x="0" y="565772"/>
                  </a:lnTo>
                  <a:lnTo>
                    <a:pt x="24790" y="590550"/>
                  </a:lnTo>
                  <a:lnTo>
                    <a:pt x="1499222" y="590550"/>
                  </a:lnTo>
                  <a:lnTo>
                    <a:pt x="1524000" y="565772"/>
                  </a:lnTo>
                  <a:lnTo>
                    <a:pt x="1524000" y="424840"/>
                  </a:lnTo>
                  <a:close/>
                </a:path>
                <a:path w="5334000" h="1390650">
                  <a:moveTo>
                    <a:pt x="4333875" y="1224940"/>
                  </a:moveTo>
                  <a:lnTo>
                    <a:pt x="4309097" y="1200150"/>
                  </a:lnTo>
                  <a:lnTo>
                    <a:pt x="24790" y="1200150"/>
                  </a:lnTo>
                  <a:lnTo>
                    <a:pt x="0" y="1224940"/>
                  </a:lnTo>
                  <a:lnTo>
                    <a:pt x="0" y="1362075"/>
                  </a:lnTo>
                  <a:lnTo>
                    <a:pt x="0" y="1365872"/>
                  </a:lnTo>
                  <a:lnTo>
                    <a:pt x="24790" y="1390650"/>
                  </a:lnTo>
                  <a:lnTo>
                    <a:pt x="4309097" y="1390650"/>
                  </a:lnTo>
                  <a:lnTo>
                    <a:pt x="4333875" y="1365872"/>
                  </a:lnTo>
                  <a:lnTo>
                    <a:pt x="4333875" y="1224940"/>
                  </a:lnTo>
                  <a:close/>
                </a:path>
                <a:path w="5334000" h="1390650">
                  <a:moveTo>
                    <a:pt x="5334000" y="0"/>
                  </a:moveTo>
                  <a:lnTo>
                    <a:pt x="24790" y="0"/>
                  </a:lnTo>
                  <a:lnTo>
                    <a:pt x="21145" y="736"/>
                  </a:lnTo>
                  <a:lnTo>
                    <a:pt x="0" y="24790"/>
                  </a:lnTo>
                  <a:lnTo>
                    <a:pt x="0" y="165722"/>
                  </a:lnTo>
                  <a:lnTo>
                    <a:pt x="24790" y="190500"/>
                  </a:lnTo>
                  <a:lnTo>
                    <a:pt x="5334000" y="1905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27017" y="3352005"/>
            <a:ext cx="5362575" cy="182181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234"/>
              </a:spcBef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Linux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설치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5" dirty="0">
                <a:solidFill>
                  <a:srgbClr val="4F37A6"/>
                </a:solidFill>
                <a:latin typeface="Dotum"/>
                <a:cs typeface="Dotum"/>
              </a:rPr>
              <a:t>방법</a:t>
            </a:r>
            <a:endParaRPr sz="1200">
              <a:latin typeface="Dotum"/>
              <a:cs typeface="Dotum"/>
            </a:endParaRPr>
          </a:p>
          <a:p>
            <a:pPr marL="160020" indent="-147320">
              <a:lnSpc>
                <a:spcPct val="100000"/>
              </a:lnSpc>
              <a:spcBef>
                <a:spcPts val="135"/>
              </a:spcBef>
              <a:buClr>
                <a:srgbClr val="333333"/>
              </a:buClr>
              <a:buFont typeface="Liberation Sans"/>
              <a:buAutoNum type="arabicPeriod"/>
              <a:tabLst>
                <a:tab pos="160020" algn="l"/>
              </a:tabLst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ZIP</a:t>
            </a:r>
            <a:r>
              <a:rPr sz="1050" b="1" spc="-2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파일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다운로드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압축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5" dirty="0">
                <a:solidFill>
                  <a:srgbClr val="4F37A6"/>
                </a:solidFill>
                <a:latin typeface="Dotum"/>
                <a:cs typeface="Dotum"/>
              </a:rPr>
              <a:t>해제</a:t>
            </a:r>
            <a:r>
              <a:rPr sz="10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:</a:t>
            </a:r>
            <a:endParaRPr sz="1050">
              <a:latin typeface="Liberation Sans"/>
              <a:cs typeface="Liberation Sans"/>
            </a:endParaRPr>
          </a:p>
          <a:p>
            <a:pPr marL="12700" marR="5080" indent="38100">
              <a:lnSpc>
                <a:spcPts val="1570"/>
              </a:lnSpc>
              <a:spcBef>
                <a:spcPts val="75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curl</a:t>
            </a:r>
            <a:r>
              <a:rPr sz="1050" spc="3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  <a:hlinkClick r:id="rId7"/>
              </a:rPr>
              <a:t>"https://awscli.amazonaws.com/awscli-exe-linux-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  <a:hlinkClick r:id="rId7"/>
              </a:rPr>
              <a:t>x86_64.zip"</a:t>
            </a:r>
            <a:r>
              <a:rPr sz="1050" spc="4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-</a:t>
            </a:r>
            <a:r>
              <a:rPr sz="1050" spc="-50" dirty="0">
                <a:solidFill>
                  <a:srgbClr val="333333"/>
                </a:solidFill>
                <a:latin typeface="DejaVu Sans Mono"/>
                <a:cs typeface="DejaVu Sans Mono"/>
              </a:rPr>
              <a:t>o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"awscliv2.zip"</a:t>
            </a:r>
            <a:endParaRPr sz="1050">
              <a:latin typeface="DejaVu Sans Mono"/>
              <a:cs typeface="DejaVu Sans Mono"/>
            </a:endParaRPr>
          </a:p>
          <a:p>
            <a:pPr marL="50165">
              <a:lnSpc>
                <a:spcPct val="100000"/>
              </a:lnSpc>
              <a:spcBef>
                <a:spcPts val="219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unzip</a:t>
            </a:r>
            <a:r>
              <a:rPr sz="1050" spc="-3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awscliv2.zip</a:t>
            </a:r>
            <a:endParaRPr sz="1050">
              <a:latin typeface="DejaVu Sans Mono"/>
              <a:cs typeface="DejaVu Sans Mono"/>
            </a:endParaRPr>
          </a:p>
          <a:p>
            <a:pPr marL="160020" indent="-147320">
              <a:lnSpc>
                <a:spcPct val="100000"/>
              </a:lnSpc>
              <a:spcBef>
                <a:spcPts val="165"/>
              </a:spcBef>
              <a:buClr>
                <a:srgbClr val="333333"/>
              </a:buClr>
              <a:buSzPct val="87500"/>
              <a:buFont typeface="Liberation Sans"/>
              <a:buAutoNum type="arabicPeriod" startAt="2"/>
              <a:tabLst>
                <a:tab pos="160020" algn="l"/>
              </a:tabLst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설치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스크립트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5" dirty="0">
                <a:solidFill>
                  <a:srgbClr val="4F37A6"/>
                </a:solidFill>
                <a:latin typeface="Dotum"/>
                <a:cs typeface="Dotum"/>
              </a:rPr>
              <a:t>실행</a:t>
            </a:r>
            <a:r>
              <a:rPr sz="10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:</a:t>
            </a:r>
            <a:endParaRPr sz="1050">
              <a:latin typeface="Liberation Sans"/>
              <a:cs typeface="Liberation Sans"/>
            </a:endParaRPr>
          </a:p>
          <a:p>
            <a:pPr marL="50165">
              <a:lnSpc>
                <a:spcPct val="100000"/>
              </a:lnSpc>
              <a:spcBef>
                <a:spcPts val="284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sudo</a:t>
            </a:r>
            <a:r>
              <a:rPr sz="1050" spc="-3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./aws/install</a:t>
            </a:r>
            <a:endParaRPr sz="1050">
              <a:latin typeface="DejaVu Sans Mono"/>
              <a:cs typeface="DejaVu Sans Mono"/>
            </a:endParaRPr>
          </a:p>
          <a:p>
            <a:pPr marL="160020" indent="-147320">
              <a:lnSpc>
                <a:spcPct val="100000"/>
              </a:lnSpc>
              <a:spcBef>
                <a:spcPts val="165"/>
              </a:spcBef>
              <a:buClr>
                <a:srgbClr val="333333"/>
              </a:buClr>
              <a:buSzPct val="87500"/>
              <a:buFont typeface="Liberation Sans"/>
              <a:buAutoNum type="arabicPeriod" startAt="3"/>
              <a:tabLst>
                <a:tab pos="160020" algn="l"/>
              </a:tabLst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패키지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관리자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사용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0" dirty="0">
                <a:solidFill>
                  <a:srgbClr val="4F37A6"/>
                </a:solidFill>
                <a:latin typeface="Dotum"/>
                <a:cs typeface="Dotum"/>
              </a:rPr>
              <a:t>시</a:t>
            </a:r>
            <a:r>
              <a:rPr sz="1050" b="1" spc="-10" dirty="0">
                <a:solidFill>
                  <a:srgbClr val="4F37A6"/>
                </a:solidFill>
                <a:latin typeface="Liberation Sans"/>
                <a:cs typeface="Liberation Sans"/>
              </a:rPr>
              <a:t>(Ubuntu):</a:t>
            </a:r>
            <a:endParaRPr sz="1050">
              <a:latin typeface="Liberation Sans"/>
              <a:cs typeface="Liberation Sans"/>
            </a:endParaRPr>
          </a:p>
          <a:p>
            <a:pPr marL="50165">
              <a:lnSpc>
                <a:spcPct val="100000"/>
              </a:lnSpc>
              <a:spcBef>
                <a:spcPts val="284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sudo</a:t>
            </a:r>
            <a:r>
              <a:rPr sz="1050" spc="-2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apt-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get</a:t>
            </a:r>
            <a:r>
              <a:rPr sz="1050" spc="-2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update</a:t>
            </a:r>
            <a:r>
              <a:rPr sz="1050" spc="-2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&amp;&amp;</a:t>
            </a:r>
            <a:r>
              <a:rPr sz="1050" spc="-2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sudo</a:t>
            </a:r>
            <a:r>
              <a:rPr sz="1050" spc="-2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apt-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get</a:t>
            </a:r>
            <a:r>
              <a:rPr sz="1050" spc="-2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install</a:t>
            </a:r>
            <a:r>
              <a:rPr sz="1050" spc="-2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awscli</a:t>
            </a:r>
            <a:r>
              <a:rPr sz="1050" spc="-2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-</a:t>
            </a:r>
            <a:r>
              <a:rPr sz="1050" spc="-50" dirty="0">
                <a:solidFill>
                  <a:srgbClr val="333333"/>
                </a:solidFill>
                <a:latin typeface="DejaVu Sans Mono"/>
                <a:cs typeface="DejaVu Sans Mono"/>
              </a:rPr>
              <a:t>y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29149" y="5333205"/>
            <a:ext cx="7181850" cy="1224542"/>
          </a:xfrm>
          <a:custGeom>
            <a:avLst/>
            <a:gdLst/>
            <a:ahLst/>
            <a:cxnLst/>
            <a:rect l="l" t="t" r="r" b="b"/>
            <a:pathLst>
              <a:path w="7181850" h="1352550">
                <a:moveTo>
                  <a:pt x="7092854" y="1352549"/>
                </a:moveTo>
                <a:lnTo>
                  <a:pt x="88995" y="1352549"/>
                </a:lnTo>
                <a:lnTo>
                  <a:pt x="82801" y="1351939"/>
                </a:lnTo>
                <a:lnTo>
                  <a:pt x="37131" y="1333022"/>
                </a:lnTo>
                <a:lnTo>
                  <a:pt x="9643" y="1299527"/>
                </a:lnTo>
                <a:lnTo>
                  <a:pt x="0" y="1263553"/>
                </a:lnTo>
                <a:lnTo>
                  <a:pt x="0" y="1257299"/>
                </a:lnTo>
                <a:lnTo>
                  <a:pt x="0" y="88995"/>
                </a:lnTo>
                <a:lnTo>
                  <a:pt x="12578" y="47530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0"/>
                </a:lnTo>
                <a:lnTo>
                  <a:pt x="7181849" y="88995"/>
                </a:lnTo>
                <a:lnTo>
                  <a:pt x="7181849" y="1263553"/>
                </a:lnTo>
                <a:lnTo>
                  <a:pt x="7169271" y="1305016"/>
                </a:lnTo>
                <a:lnTo>
                  <a:pt x="7134315" y="1339971"/>
                </a:lnTo>
                <a:lnTo>
                  <a:pt x="7099047" y="1351939"/>
                </a:lnTo>
                <a:lnTo>
                  <a:pt x="7092854" y="135254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06949" y="5711030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04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77049" y="5652703"/>
            <a:ext cx="885825" cy="190500"/>
          </a:xfrm>
          <a:custGeom>
            <a:avLst/>
            <a:gdLst/>
            <a:ahLst/>
            <a:cxnLst/>
            <a:rect l="l" t="t" r="r" b="b"/>
            <a:pathLst>
              <a:path w="885825" h="190500">
                <a:moveTo>
                  <a:pt x="861039" y="190499"/>
                </a:moveTo>
                <a:lnTo>
                  <a:pt x="24785" y="190499"/>
                </a:lnTo>
                <a:lnTo>
                  <a:pt x="21140" y="189773"/>
                </a:lnTo>
                <a:lnTo>
                  <a:pt x="0" y="165713"/>
                </a:lnTo>
                <a:lnTo>
                  <a:pt x="0" y="161924"/>
                </a:lnTo>
                <a:lnTo>
                  <a:pt x="0" y="24785"/>
                </a:lnTo>
                <a:lnTo>
                  <a:pt x="24785" y="0"/>
                </a:lnTo>
                <a:lnTo>
                  <a:pt x="861039" y="0"/>
                </a:lnTo>
                <a:lnTo>
                  <a:pt x="885824" y="24785"/>
                </a:lnTo>
                <a:lnTo>
                  <a:pt x="885824" y="165713"/>
                </a:lnTo>
                <a:lnTo>
                  <a:pt x="864683" y="189773"/>
                </a:lnTo>
                <a:lnTo>
                  <a:pt x="861039" y="19049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27017" y="5413392"/>
            <a:ext cx="3688715" cy="102552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설치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후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구성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0" dirty="0">
                <a:solidFill>
                  <a:srgbClr val="4F37A6"/>
                </a:solidFill>
                <a:latin typeface="Dotum"/>
                <a:cs typeface="Dotum"/>
              </a:rPr>
              <a:t>유의사항</a:t>
            </a:r>
            <a:endParaRPr sz="1200" dirty="0">
              <a:latin typeface="Dotum"/>
              <a:cs typeface="Dotum"/>
            </a:endParaRPr>
          </a:p>
          <a:p>
            <a:pPr marL="160020" indent="-147320">
              <a:lnSpc>
                <a:spcPct val="100000"/>
              </a:lnSpc>
              <a:spcBef>
                <a:spcPts val="135"/>
              </a:spcBef>
              <a:buClr>
                <a:srgbClr val="333333"/>
              </a:buClr>
              <a:buSzPct val="87500"/>
              <a:buFont typeface="Liberation Sans"/>
              <a:buAutoNum type="arabicPeriod"/>
              <a:tabLst>
                <a:tab pos="160020" algn="l"/>
              </a:tabLst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환경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변수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확인</a:t>
            </a:r>
            <a:r>
              <a:rPr sz="1050" b="1" spc="-100" dirty="0">
                <a:solidFill>
                  <a:srgbClr val="4F37A6"/>
                </a:solidFill>
                <a:latin typeface="Liberation Sans"/>
                <a:cs typeface="Liberation Sans"/>
              </a:rPr>
              <a:t>:</a:t>
            </a:r>
            <a:r>
              <a:rPr sz="1050" b="1" spc="16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echo</a:t>
            </a:r>
            <a:r>
              <a:rPr sz="1050" spc="-3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$PATH</a:t>
            </a:r>
            <a:r>
              <a:rPr sz="1050" spc="-33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실행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경로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확인</a:t>
            </a:r>
            <a:endParaRPr sz="1150" dirty="0">
              <a:latin typeface="Dotum"/>
              <a:cs typeface="Dotum"/>
            </a:endParaRPr>
          </a:p>
          <a:p>
            <a:pPr marL="160020" indent="-147320">
              <a:lnSpc>
                <a:spcPct val="100000"/>
              </a:lnSpc>
              <a:spcBef>
                <a:spcPts val="135"/>
              </a:spcBef>
              <a:buClr>
                <a:srgbClr val="333333"/>
              </a:buClr>
              <a:buSzPct val="87500"/>
              <a:buFont typeface="Liberation Sans"/>
              <a:buAutoNum type="arabicPeriod"/>
              <a:tabLst>
                <a:tab pos="160020" algn="l"/>
              </a:tabLst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최신</a:t>
            </a:r>
            <a:r>
              <a:rPr sz="1200" spc="-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버전</a:t>
            </a:r>
            <a:r>
              <a:rPr sz="1200" spc="-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00" dirty="0">
                <a:solidFill>
                  <a:srgbClr val="4F37A6"/>
                </a:solidFill>
                <a:latin typeface="Dotum"/>
                <a:cs typeface="Dotum"/>
              </a:rPr>
              <a:t>업데이트</a:t>
            </a:r>
            <a:r>
              <a:rPr sz="1050" b="1" spc="-200" dirty="0">
                <a:solidFill>
                  <a:srgbClr val="4F37A6"/>
                </a:solidFill>
                <a:latin typeface="Liberation Sans"/>
                <a:cs typeface="Liberation Sans"/>
              </a:rPr>
              <a:t>:</a:t>
            </a:r>
            <a:r>
              <a:rPr sz="1050" b="1" spc="1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각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70" dirty="0">
                <a:solidFill>
                  <a:srgbClr val="333333"/>
                </a:solidFill>
                <a:latin typeface="Liberation Sans"/>
                <a:cs typeface="Liberation Sans"/>
              </a:rPr>
              <a:t>OS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업데이트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명령어로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최신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상태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5" dirty="0">
                <a:solidFill>
                  <a:srgbClr val="333333"/>
                </a:solidFill>
                <a:latin typeface="Dotum"/>
                <a:cs typeface="Dotum"/>
              </a:rPr>
              <a:t>유지</a:t>
            </a:r>
            <a:endParaRPr sz="1150" dirty="0">
              <a:latin typeface="Dotum"/>
              <a:cs typeface="Dotum"/>
            </a:endParaRPr>
          </a:p>
          <a:p>
            <a:pPr marL="160020" indent="-147320">
              <a:lnSpc>
                <a:spcPct val="100000"/>
              </a:lnSpc>
              <a:spcBef>
                <a:spcPts val="135"/>
              </a:spcBef>
              <a:buClr>
                <a:srgbClr val="333333"/>
              </a:buClr>
              <a:buSzPct val="87500"/>
              <a:buFont typeface="Liberation Sans"/>
              <a:buAutoNum type="arabicPeriod"/>
              <a:tabLst>
                <a:tab pos="160020" algn="l"/>
              </a:tabLst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오류</a:t>
            </a:r>
            <a:r>
              <a:rPr sz="120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발생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30" dirty="0">
                <a:solidFill>
                  <a:srgbClr val="4F37A6"/>
                </a:solidFill>
                <a:latin typeface="Dotum"/>
                <a:cs typeface="Dotum"/>
              </a:rPr>
              <a:t>시</a:t>
            </a:r>
            <a:r>
              <a:rPr sz="1050" b="1" spc="-130" dirty="0">
                <a:solidFill>
                  <a:srgbClr val="4F37A6"/>
                </a:solidFill>
                <a:latin typeface="Liberation Sans"/>
                <a:cs typeface="Liberation Sans"/>
              </a:rPr>
              <a:t>:</a:t>
            </a:r>
            <a:r>
              <a:rPr sz="1050" b="1" spc="1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관리자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050" spc="-50" dirty="0">
                <a:solidFill>
                  <a:srgbClr val="333333"/>
                </a:solidFill>
                <a:latin typeface="Liberation Sans"/>
                <a:cs typeface="Liberation Sans"/>
              </a:rPr>
              <a:t>(sudo)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필요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여부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확인</a:t>
            </a:r>
            <a:endParaRPr sz="1150" dirty="0">
              <a:latin typeface="Dotum"/>
              <a:cs typeface="Dotum"/>
            </a:endParaRPr>
          </a:p>
          <a:p>
            <a:pPr marL="160020" indent="-147320">
              <a:lnSpc>
                <a:spcPct val="100000"/>
              </a:lnSpc>
              <a:spcBef>
                <a:spcPts val="135"/>
              </a:spcBef>
              <a:buClr>
                <a:srgbClr val="333333"/>
              </a:buClr>
              <a:buFont typeface="Liberation Sans"/>
              <a:buAutoNum type="arabicPeriod"/>
              <a:tabLst>
                <a:tab pos="160020" algn="l"/>
              </a:tabLst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AWS</a:t>
            </a:r>
            <a:r>
              <a:rPr sz="1050" b="1" spc="-3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지원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90" dirty="0">
                <a:solidFill>
                  <a:srgbClr val="4F37A6"/>
                </a:solidFill>
                <a:latin typeface="Dotum"/>
                <a:cs typeface="Dotum"/>
              </a:rPr>
              <a:t>페이지</a:t>
            </a:r>
            <a:r>
              <a:rPr sz="1050" b="1" spc="-190" dirty="0">
                <a:solidFill>
                  <a:srgbClr val="4F37A6"/>
                </a:solidFill>
                <a:latin typeface="Liberation Sans"/>
                <a:cs typeface="Liberation Sans"/>
              </a:rPr>
              <a:t>:</a:t>
            </a: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발생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050" spc="-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CLI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공식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문서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참조</a:t>
            </a:r>
            <a:endParaRPr sz="115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8549" y="837406"/>
            <a:ext cx="3651251" cy="170815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455"/>
              </a:spcBef>
            </a:pPr>
            <a:r>
              <a:rPr sz="6100" b="1" spc="-1160" dirty="0">
                <a:solidFill>
                  <a:srgbClr val="000000"/>
                </a:solidFill>
                <a:latin typeface="Malgun Gothic"/>
                <a:cs typeface="Malgun Gothic"/>
              </a:rPr>
              <a:t>환경</a:t>
            </a:r>
            <a:r>
              <a:rPr sz="6100" b="1" spc="-635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6100" b="1" spc="-1160" dirty="0">
                <a:solidFill>
                  <a:srgbClr val="000000"/>
                </a:solidFill>
                <a:latin typeface="Malgun Gothic"/>
                <a:cs typeface="Malgun Gothic"/>
              </a:rPr>
              <a:t>변수</a:t>
            </a:r>
            <a:r>
              <a:rPr sz="6100" b="1" spc="-635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6100" b="1" spc="-1160" dirty="0">
                <a:solidFill>
                  <a:srgbClr val="000000"/>
                </a:solidFill>
                <a:latin typeface="Malgun Gothic"/>
                <a:cs typeface="Malgun Gothic"/>
              </a:rPr>
              <a:t>및</a:t>
            </a:r>
            <a:r>
              <a:rPr sz="6100" b="1" spc="-630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6100" b="1" spc="-1185" dirty="0">
                <a:solidFill>
                  <a:srgbClr val="000000"/>
                </a:solidFill>
                <a:latin typeface="Malgun Gothic"/>
                <a:cs typeface="Malgun Gothic"/>
              </a:rPr>
              <a:t>인증 설정</a:t>
            </a:r>
            <a:endParaRPr sz="6100" dirty="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48" y="3114674"/>
            <a:ext cx="228600" cy="2285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534149" y="3133724"/>
            <a:ext cx="1238250" cy="247650"/>
          </a:xfrm>
          <a:custGeom>
            <a:avLst/>
            <a:gdLst/>
            <a:ahLst/>
            <a:cxnLst/>
            <a:rect l="l" t="t" r="r" b="b"/>
            <a:pathLst>
              <a:path w="1238250" h="247650">
                <a:moveTo>
                  <a:pt x="1205202" y="247649"/>
                </a:moveTo>
                <a:lnTo>
                  <a:pt x="33047" y="247649"/>
                </a:lnTo>
                <a:lnTo>
                  <a:pt x="28187" y="246682"/>
                </a:lnTo>
                <a:lnTo>
                  <a:pt x="966" y="219462"/>
                </a:lnTo>
                <a:lnTo>
                  <a:pt x="0" y="214602"/>
                </a:lnTo>
                <a:lnTo>
                  <a:pt x="0" y="2095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205202" y="0"/>
                </a:lnTo>
                <a:lnTo>
                  <a:pt x="1237283" y="28186"/>
                </a:lnTo>
                <a:lnTo>
                  <a:pt x="1238249" y="33047"/>
                </a:lnTo>
                <a:lnTo>
                  <a:pt x="1238249" y="214602"/>
                </a:lnTo>
                <a:lnTo>
                  <a:pt x="1210062" y="246682"/>
                </a:lnTo>
                <a:lnTo>
                  <a:pt x="1205202" y="2476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48" y="4505324"/>
            <a:ext cx="228600" cy="2285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534149" y="4524374"/>
            <a:ext cx="2676525" cy="247650"/>
          </a:xfrm>
          <a:custGeom>
            <a:avLst/>
            <a:gdLst/>
            <a:ahLst/>
            <a:cxnLst/>
            <a:rect l="l" t="t" r="r" b="b"/>
            <a:pathLst>
              <a:path w="2676525" h="247650">
                <a:moveTo>
                  <a:pt x="2643476" y="247649"/>
                </a:moveTo>
                <a:lnTo>
                  <a:pt x="33047" y="247649"/>
                </a:lnTo>
                <a:lnTo>
                  <a:pt x="28187" y="246682"/>
                </a:lnTo>
                <a:lnTo>
                  <a:pt x="966" y="219461"/>
                </a:lnTo>
                <a:lnTo>
                  <a:pt x="0" y="214602"/>
                </a:lnTo>
                <a:lnTo>
                  <a:pt x="0" y="2095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643476" y="0"/>
                </a:lnTo>
                <a:lnTo>
                  <a:pt x="2675557" y="28187"/>
                </a:lnTo>
                <a:lnTo>
                  <a:pt x="2676524" y="33047"/>
                </a:lnTo>
                <a:lnTo>
                  <a:pt x="2676524" y="214602"/>
                </a:lnTo>
                <a:lnTo>
                  <a:pt x="2648336" y="246682"/>
                </a:lnTo>
                <a:lnTo>
                  <a:pt x="2643476" y="2476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78549" y="3110738"/>
            <a:ext cx="5437505" cy="3044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5295" indent="-374015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128571"/>
              <a:buFont typeface="Trebuchet MS"/>
              <a:buAutoNum type="arabicPlain"/>
              <a:tabLst>
                <a:tab pos="455295" algn="l"/>
                <a:tab pos="1633220" algn="l"/>
              </a:tabLst>
            </a:pPr>
            <a:r>
              <a:rPr sz="1050" dirty="0">
                <a:latin typeface="Liberation Mono"/>
                <a:cs typeface="Liberation Mono"/>
              </a:rPr>
              <a:t>aws </a:t>
            </a:r>
            <a:r>
              <a:rPr sz="1050" spc="-10" dirty="0">
                <a:latin typeface="Liberation Mono"/>
                <a:cs typeface="Liberation Mono"/>
              </a:rPr>
              <a:t>configure</a:t>
            </a:r>
            <a:r>
              <a:rPr sz="1050" dirty="0">
                <a:latin typeface="Liberation Mono"/>
                <a:cs typeface="Liberation Mono"/>
              </a:rPr>
              <a:t>	</a:t>
            </a:r>
            <a:r>
              <a:rPr sz="1350" spc="-260" dirty="0">
                <a:latin typeface="Dotum"/>
                <a:cs typeface="Dotum"/>
              </a:rPr>
              <a:t>명령어로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기본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설정</a:t>
            </a:r>
            <a:r>
              <a:rPr sz="1350" spc="-260" dirty="0">
                <a:latin typeface="Dotum"/>
                <a:cs typeface="Dotum"/>
              </a:rPr>
              <a:t>을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70" dirty="0">
                <a:latin typeface="Dotum"/>
                <a:cs typeface="Dotum"/>
              </a:rPr>
              <a:t>구성합니다</a:t>
            </a:r>
            <a:endParaRPr sz="135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rebuchet MS"/>
              <a:buAutoNum type="arabicPlain"/>
            </a:pPr>
            <a:endParaRPr sz="12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710"/>
              </a:spcBef>
              <a:buClr>
                <a:srgbClr val="FFFFFF"/>
              </a:buClr>
              <a:buFont typeface="Trebuchet MS"/>
              <a:buAutoNum type="arabicPlain"/>
            </a:pPr>
            <a:endParaRPr sz="120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</a:pPr>
            <a:r>
              <a:rPr sz="1300" spc="-60" dirty="0">
                <a:solidFill>
                  <a:srgbClr val="333333"/>
                </a:solidFill>
                <a:latin typeface="Noto Sans JP"/>
                <a:cs typeface="Noto Sans JP"/>
              </a:rPr>
              <a:t>AWS</a:t>
            </a:r>
            <a:r>
              <a:rPr sz="130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00" spc="-30" dirty="0">
                <a:solidFill>
                  <a:srgbClr val="333333"/>
                </a:solidFill>
                <a:latin typeface="Noto Sans JP"/>
                <a:cs typeface="Noto Sans JP"/>
              </a:rPr>
              <a:t>CLI</a:t>
            </a:r>
            <a:r>
              <a:rPr sz="130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구성은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b="1" spc="-150" dirty="0">
                <a:solidFill>
                  <a:srgbClr val="4F37A6"/>
                </a:solidFill>
                <a:latin typeface="Noto Sans JP"/>
                <a:cs typeface="Noto Sans JP"/>
              </a:rPr>
              <a:t>credentials</a:t>
            </a:r>
            <a:r>
              <a:rPr sz="1350" spc="-150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b="1" spc="-145" dirty="0">
                <a:solidFill>
                  <a:srgbClr val="4F37A6"/>
                </a:solidFill>
                <a:latin typeface="Noto Sans JP"/>
                <a:cs typeface="Noto Sans JP"/>
              </a:rPr>
              <a:t>config</a:t>
            </a:r>
            <a:r>
              <a:rPr sz="1450" b="1" spc="1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두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파일을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5" dirty="0">
                <a:solidFill>
                  <a:srgbClr val="333333"/>
                </a:solidFill>
                <a:latin typeface="Dotum"/>
                <a:cs typeface="Dotum"/>
              </a:rPr>
              <a:t>관리됩니다</a:t>
            </a:r>
            <a:r>
              <a:rPr sz="1300" spc="-22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30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DejaVu Sans Mono"/>
                <a:cs typeface="DejaVu Sans Mono"/>
              </a:rPr>
              <a:t>~/.aws/</a:t>
            </a:r>
            <a:endParaRPr sz="1200" dirty="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디렉토리에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저장되며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사용자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인증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정보와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기본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설정을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담고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300" spc="-1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300" dirty="0">
              <a:latin typeface="Noto Sans JP"/>
              <a:cs typeface="Noto Sans JP"/>
            </a:endParaRPr>
          </a:p>
          <a:p>
            <a:pPr marL="12700" marR="81280" indent="442595">
              <a:lnSpc>
                <a:spcPct val="175900"/>
              </a:lnSpc>
              <a:spcBef>
                <a:spcPts val="600"/>
              </a:spcBef>
              <a:buClr>
                <a:srgbClr val="FFFFFF"/>
              </a:buClr>
              <a:buSzPct val="128571"/>
              <a:buFont typeface="Trebuchet MS"/>
              <a:buAutoNum type="arabicPlain" startAt="2"/>
              <a:tabLst>
                <a:tab pos="455295" algn="l"/>
              </a:tabLst>
            </a:pPr>
            <a:r>
              <a:rPr sz="1050" dirty="0">
                <a:latin typeface="Liberation Mono"/>
                <a:cs typeface="Liberation Mono"/>
              </a:rPr>
              <a:t>aws</a:t>
            </a:r>
            <a:r>
              <a:rPr sz="1050" spc="5" dirty="0">
                <a:latin typeface="Liberation Mono"/>
                <a:cs typeface="Liberation Mono"/>
              </a:rPr>
              <a:t> </a:t>
            </a:r>
            <a:r>
              <a:rPr sz="1050" dirty="0">
                <a:latin typeface="Liberation Mono"/>
                <a:cs typeface="Liberation Mono"/>
              </a:rPr>
              <a:t>--profile</a:t>
            </a:r>
            <a:r>
              <a:rPr sz="1050" spc="5" dirty="0">
                <a:latin typeface="Liberation Mono"/>
                <a:cs typeface="Liberation Mono"/>
              </a:rPr>
              <a:t> </a:t>
            </a:r>
            <a:r>
              <a:rPr sz="1050" dirty="0">
                <a:latin typeface="Liberation Mono"/>
                <a:cs typeface="Liberation Mono"/>
              </a:rPr>
              <a:t>dev-profile</a:t>
            </a:r>
            <a:r>
              <a:rPr sz="1050" spc="5" dirty="0">
                <a:latin typeface="Liberation Mono"/>
                <a:cs typeface="Liberation Mono"/>
              </a:rPr>
              <a:t> </a:t>
            </a:r>
            <a:r>
              <a:rPr sz="1050" dirty="0">
                <a:latin typeface="Liberation Mono"/>
                <a:cs typeface="Liberation Mono"/>
              </a:rPr>
              <a:t>s3</a:t>
            </a:r>
            <a:r>
              <a:rPr sz="1050" spc="5" dirty="0">
                <a:latin typeface="Liberation Mono"/>
                <a:cs typeface="Liberation Mono"/>
              </a:rPr>
              <a:t> </a:t>
            </a:r>
            <a:r>
              <a:rPr sz="1050" dirty="0">
                <a:latin typeface="Liberation Mono"/>
                <a:cs typeface="Liberation Mono"/>
              </a:rPr>
              <a:t>ls</a:t>
            </a:r>
            <a:r>
              <a:rPr sz="1050" spc="125" dirty="0">
                <a:latin typeface="Liberation Mono"/>
                <a:cs typeface="Liberation Mono"/>
              </a:rPr>
              <a:t> </a:t>
            </a:r>
            <a:r>
              <a:rPr sz="1350" spc="-260" dirty="0">
                <a:latin typeface="Dotum"/>
                <a:cs typeface="Dotum"/>
              </a:rPr>
              <a:t>와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같이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프로필별</a:t>
            </a:r>
            <a:r>
              <a:rPr sz="1350" b="1" spc="-13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명령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실행</a:t>
            </a:r>
            <a:r>
              <a:rPr sz="1350" spc="-260" dirty="0">
                <a:latin typeface="Dotum"/>
                <a:cs typeface="Dotum"/>
              </a:rPr>
              <a:t>이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가능합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니다</a:t>
            </a:r>
            <a:endParaRPr sz="135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1050" dirty="0">
              <a:latin typeface="Dotum"/>
              <a:cs typeface="Dotum"/>
            </a:endParaRPr>
          </a:p>
          <a:p>
            <a:pPr marL="12700" marR="5080">
              <a:lnSpc>
                <a:spcPct val="114999"/>
              </a:lnSpc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여러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Noto Sans JP"/>
                <a:cs typeface="Noto Sans JP"/>
              </a:rPr>
              <a:t>AWS</a:t>
            </a:r>
            <a:r>
              <a:rPr sz="130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계정을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관리해야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하는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개발자라면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다중</a:t>
            </a:r>
            <a:r>
              <a:rPr sz="1350" b="1" spc="-13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프로필</a:t>
            </a:r>
            <a:r>
              <a:rPr sz="1350" b="1" spc="-13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설정이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70" dirty="0">
                <a:solidFill>
                  <a:srgbClr val="333333"/>
                </a:solidFill>
                <a:latin typeface="Dotum"/>
                <a:cs typeface="Dotum"/>
              </a:rPr>
              <a:t>필수입니다</a:t>
            </a:r>
            <a:r>
              <a:rPr sz="1300" spc="-17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300" spc="50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190" dirty="0">
                <a:solidFill>
                  <a:srgbClr val="333333"/>
                </a:solidFill>
                <a:latin typeface="Dotum"/>
                <a:cs typeface="Dotum"/>
              </a:rPr>
              <a:t>개발</a:t>
            </a:r>
            <a:r>
              <a:rPr sz="1300" spc="-19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300" spc="5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r>
              <a:rPr sz="1300" spc="-21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300" spc="5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프로덕션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환경을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분리하여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안전하게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관리할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있으며</a:t>
            </a:r>
            <a:r>
              <a:rPr sz="1300" spc="-210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300" spc="6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환경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변수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b="1" spc="-180" dirty="0">
                <a:solidFill>
                  <a:srgbClr val="4F37A6"/>
                </a:solidFill>
                <a:latin typeface="Noto Sans JP"/>
                <a:cs typeface="Noto Sans JP"/>
              </a:rPr>
              <a:t>AWS_PROFILE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로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기본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프로필을</a:t>
            </a:r>
            <a:r>
              <a:rPr sz="13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전환할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300" spc="-1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300" dirty="0">
              <a:latin typeface="Noto Sans JP"/>
              <a:cs typeface="Noto Sans JP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8549" y="6095206"/>
            <a:ext cx="496189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-185" dirty="0">
                <a:solidFill>
                  <a:srgbClr val="545454"/>
                </a:solidFill>
                <a:latin typeface="Lucida Sans"/>
                <a:cs typeface="Lucida Sans"/>
              </a:rPr>
              <a:t>"</a:t>
            </a:r>
            <a:r>
              <a:rPr sz="1200" spc="-185" dirty="0">
                <a:solidFill>
                  <a:srgbClr val="545454"/>
                </a:solidFill>
                <a:latin typeface="Dotum"/>
                <a:cs typeface="Dotum"/>
              </a:rPr>
              <a:t>효율적인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i="1" spc="-130" dirty="0">
                <a:solidFill>
                  <a:srgbClr val="545454"/>
                </a:solidFill>
                <a:latin typeface="Lucida Sans"/>
                <a:cs typeface="Lucida Sans"/>
              </a:rPr>
              <a:t>AWS</a:t>
            </a:r>
            <a:r>
              <a:rPr sz="1200" i="1" spc="-80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z="1200" i="1" spc="-100" dirty="0">
                <a:solidFill>
                  <a:srgbClr val="545454"/>
                </a:solidFill>
                <a:latin typeface="Lucida Sans"/>
                <a:cs typeface="Lucida Sans"/>
              </a:rPr>
              <a:t>CLI</a:t>
            </a:r>
            <a:r>
              <a:rPr sz="1200" i="1" spc="-85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설정은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복잡한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클라우드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환경에서의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자동화와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보안의</a:t>
            </a:r>
            <a:r>
              <a:rPr sz="1200" spc="-10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기본이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95" dirty="0">
                <a:solidFill>
                  <a:srgbClr val="545454"/>
                </a:solidFill>
                <a:latin typeface="Dotum"/>
                <a:cs typeface="Dotum"/>
              </a:rPr>
              <a:t>됩니다</a:t>
            </a:r>
            <a:r>
              <a:rPr sz="1200" i="1" spc="-95" dirty="0">
                <a:solidFill>
                  <a:srgbClr val="545454"/>
                </a:solidFill>
                <a:latin typeface="Lucida Sans"/>
                <a:cs typeface="Lucida Sans"/>
              </a:rPr>
              <a:t>."</a:t>
            </a:r>
            <a:endParaRPr sz="1200">
              <a:latin typeface="Lucida Sans"/>
              <a:cs typeface="Lucida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7224" y="904874"/>
            <a:ext cx="4886325" cy="5924550"/>
            <a:chOff x="657224" y="904874"/>
            <a:chExt cx="4886325" cy="5924550"/>
          </a:xfrm>
        </p:grpSpPr>
        <p:sp>
          <p:nvSpPr>
            <p:cNvPr id="10" name="object 10"/>
            <p:cNvSpPr/>
            <p:nvPr/>
          </p:nvSpPr>
          <p:spPr>
            <a:xfrm>
              <a:off x="657224" y="904874"/>
              <a:ext cx="4886325" cy="438150"/>
            </a:xfrm>
            <a:custGeom>
              <a:avLst/>
              <a:gdLst/>
              <a:ahLst/>
              <a:cxnLst/>
              <a:rect l="l" t="t" r="r" b="b"/>
              <a:pathLst>
                <a:path w="4886325" h="438150">
                  <a:moveTo>
                    <a:pt x="4886324" y="438149"/>
                  </a:moveTo>
                  <a:lnTo>
                    <a:pt x="0" y="438149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4810124" y="0"/>
                  </a:lnTo>
                  <a:lnTo>
                    <a:pt x="4852466" y="12830"/>
                  </a:lnTo>
                  <a:lnTo>
                    <a:pt x="4880523" y="47039"/>
                  </a:lnTo>
                  <a:lnTo>
                    <a:pt x="4886324" y="43814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7224" y="1343024"/>
              <a:ext cx="4886325" cy="5486400"/>
            </a:xfrm>
            <a:custGeom>
              <a:avLst/>
              <a:gdLst/>
              <a:ahLst/>
              <a:cxnLst/>
              <a:rect l="l" t="t" r="r" b="b"/>
              <a:pathLst>
                <a:path w="4886325" h="5486400">
                  <a:moveTo>
                    <a:pt x="4810124" y="5486399"/>
                  </a:moveTo>
                  <a:lnTo>
                    <a:pt x="76200" y="5486399"/>
                  </a:lnTo>
                  <a:lnTo>
                    <a:pt x="68693" y="5486037"/>
                  </a:lnTo>
                  <a:lnTo>
                    <a:pt x="27882" y="5469132"/>
                  </a:lnTo>
                  <a:lnTo>
                    <a:pt x="3262" y="5432286"/>
                  </a:lnTo>
                  <a:lnTo>
                    <a:pt x="0" y="5410199"/>
                  </a:lnTo>
                  <a:lnTo>
                    <a:pt x="0" y="0"/>
                  </a:lnTo>
                  <a:lnTo>
                    <a:pt x="4886324" y="0"/>
                  </a:lnTo>
                  <a:lnTo>
                    <a:pt x="4886324" y="5410199"/>
                  </a:lnTo>
                  <a:lnTo>
                    <a:pt x="4873493" y="5452541"/>
                  </a:lnTo>
                  <a:lnTo>
                    <a:pt x="4839284" y="5480598"/>
                  </a:lnTo>
                  <a:lnTo>
                    <a:pt x="4810124" y="54863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2637" y="993711"/>
            <a:ext cx="148844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spc="-120" dirty="0">
                <a:solidFill>
                  <a:srgbClr val="FFFFFF"/>
                </a:solidFill>
                <a:latin typeface="Noto Sans JP"/>
                <a:cs typeface="Noto Sans JP"/>
              </a:rPr>
              <a:t>AWS</a:t>
            </a:r>
            <a:r>
              <a:rPr sz="1500" b="1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5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구성</a:t>
            </a:r>
            <a:r>
              <a:rPr sz="15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sz="15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FFFFFF"/>
                </a:solidFill>
                <a:latin typeface="Malgun Gothic"/>
                <a:cs typeface="Malgun Gothic"/>
              </a:rPr>
              <a:t>예시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57836" y="995957"/>
            <a:ext cx="65087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-75" dirty="0">
                <a:solidFill>
                  <a:srgbClr val="FFFFFF"/>
                </a:solidFill>
                <a:latin typeface="Noto Sans JP"/>
                <a:cs typeface="Noto Sans JP"/>
              </a:rPr>
              <a:t>~/.aws/</a:t>
            </a:r>
            <a:endParaRPr sz="1500">
              <a:latin typeface="Noto Sans JP"/>
              <a:cs typeface="Noto Sans JP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0262" y="1401901"/>
            <a:ext cx="3226435" cy="124777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050" i="1" dirty="0">
                <a:solidFill>
                  <a:srgbClr val="4F37A6"/>
                </a:solidFill>
                <a:latin typeface="Liberation Mono"/>
                <a:cs typeface="Liberation Mono"/>
              </a:rPr>
              <a:t># ~/.aws/credentials </a:t>
            </a:r>
            <a:r>
              <a:rPr sz="1200" spc="-25" dirty="0">
                <a:solidFill>
                  <a:srgbClr val="4F37A6"/>
                </a:solidFill>
                <a:latin typeface="Dotum"/>
                <a:cs typeface="Dotum"/>
              </a:rPr>
              <a:t>파일</a:t>
            </a:r>
            <a:endParaRPr sz="12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050" spc="-10" dirty="0">
                <a:solidFill>
                  <a:srgbClr val="333333"/>
                </a:solidFill>
                <a:latin typeface="Liberation Mono"/>
                <a:cs typeface="Liberation Mono"/>
              </a:rPr>
              <a:t>[default]</a:t>
            </a:r>
            <a:endParaRPr sz="105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050" dirty="0">
                <a:solidFill>
                  <a:srgbClr val="333333"/>
                </a:solidFill>
                <a:latin typeface="Liberation Mono"/>
                <a:cs typeface="Liberation Mono"/>
              </a:rPr>
              <a:t>aws_access_key_id = </a:t>
            </a:r>
            <a:r>
              <a:rPr sz="1050" spc="-10" dirty="0">
                <a:solidFill>
                  <a:srgbClr val="333333"/>
                </a:solidFill>
                <a:latin typeface="Liberation Mono"/>
                <a:cs typeface="Liberation Mono"/>
              </a:rPr>
              <a:t>AKIAIOSFODNN7EXAMPLE</a:t>
            </a:r>
            <a:endParaRPr sz="1050">
              <a:latin typeface="Liberation Mono"/>
              <a:cs typeface="Liberation Mono"/>
            </a:endParaRPr>
          </a:p>
          <a:p>
            <a:pPr marL="12700" marR="5080">
              <a:lnSpc>
                <a:spcPct val="125000"/>
              </a:lnSpc>
              <a:spcBef>
                <a:spcPts val="375"/>
              </a:spcBef>
            </a:pPr>
            <a:r>
              <a:rPr sz="1050" dirty="0">
                <a:solidFill>
                  <a:srgbClr val="333333"/>
                </a:solidFill>
                <a:latin typeface="Liberation Mono"/>
                <a:cs typeface="Liberation Mono"/>
              </a:rPr>
              <a:t>aws_secret_access_key </a:t>
            </a:r>
            <a:r>
              <a:rPr sz="1050" spc="-50" dirty="0">
                <a:solidFill>
                  <a:srgbClr val="333333"/>
                </a:solidFill>
                <a:latin typeface="Liberation Mono"/>
                <a:cs typeface="Liberation Mono"/>
              </a:rPr>
              <a:t>= </a:t>
            </a:r>
            <a:r>
              <a:rPr sz="1050" spc="-10" dirty="0">
                <a:solidFill>
                  <a:srgbClr val="333333"/>
                </a:solidFill>
                <a:latin typeface="Liberation Mono"/>
                <a:cs typeface="Liberation Mono"/>
              </a:rPr>
              <a:t>wJalrXUtnFEMI/K7MDENG/bPxRfiCYEXAMPLEKEY</a:t>
            </a:r>
            <a:endParaRPr sz="1050">
              <a:latin typeface="Liberation Mono"/>
              <a:cs typeface="Liberation Mon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/>
              <a:t>[dev-</a:t>
            </a:r>
            <a:r>
              <a:rPr spc="-10" dirty="0"/>
              <a:t>profile]</a:t>
            </a: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/>
              <a:t>aws_access_key_id = </a:t>
            </a:r>
            <a:r>
              <a:rPr spc="-10" dirty="0"/>
              <a:t>AKIAI44QH8DHBEXAMPLE</a:t>
            </a:r>
          </a:p>
          <a:p>
            <a:pPr marL="12700" marR="725170">
              <a:lnSpc>
                <a:spcPct val="125000"/>
              </a:lnSpc>
              <a:spcBef>
                <a:spcPts val="375"/>
              </a:spcBef>
            </a:pPr>
            <a:r>
              <a:rPr dirty="0"/>
              <a:t>aws_secret_access_key </a:t>
            </a:r>
            <a:r>
              <a:rPr spc="-50" dirty="0"/>
              <a:t>= </a:t>
            </a:r>
            <a:r>
              <a:rPr spc="-10" dirty="0"/>
              <a:t>je7MtGbClwBF/2Zp9Utk/h3yCo8nvbEXAMPLEKEY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i="1" dirty="0">
                <a:solidFill>
                  <a:srgbClr val="4F37A6"/>
                </a:solidFill>
                <a:latin typeface="Liberation Mono"/>
                <a:cs typeface="Liberation Mono"/>
              </a:rPr>
              <a:t># ~/.aws/config </a:t>
            </a:r>
            <a:r>
              <a:rPr sz="1200" spc="-25" dirty="0">
                <a:solidFill>
                  <a:srgbClr val="4F37A6"/>
                </a:solidFill>
                <a:latin typeface="Dotum"/>
                <a:cs typeface="Dotum"/>
              </a:rPr>
              <a:t>파일</a:t>
            </a:r>
            <a:endParaRPr sz="12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[default]</a:t>
            </a:r>
          </a:p>
          <a:p>
            <a:pPr marL="12700" marR="2085339">
              <a:lnSpc>
                <a:spcPct val="154800"/>
              </a:lnSpc>
            </a:pPr>
            <a:r>
              <a:rPr dirty="0"/>
              <a:t>region = ap-northeast-</a:t>
            </a:r>
            <a:r>
              <a:rPr spc="-50" dirty="0"/>
              <a:t>2 </a:t>
            </a:r>
            <a:r>
              <a:rPr dirty="0"/>
              <a:t>output = </a:t>
            </a:r>
            <a:r>
              <a:rPr spc="-20" dirty="0"/>
              <a:t>json</a:t>
            </a: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pc="-20" dirty="0"/>
          </a:p>
          <a:p>
            <a:pPr marL="12700" marR="2245360">
              <a:lnSpc>
                <a:spcPct val="154800"/>
              </a:lnSpc>
            </a:pPr>
            <a:r>
              <a:rPr dirty="0"/>
              <a:t>[profile dev-</a:t>
            </a:r>
            <a:r>
              <a:rPr spc="-10" dirty="0"/>
              <a:t>profile] </a:t>
            </a:r>
            <a:r>
              <a:rPr dirty="0"/>
              <a:t>region = us-west-</a:t>
            </a:r>
            <a:r>
              <a:rPr spc="-50" dirty="0"/>
              <a:t>2 </a:t>
            </a:r>
            <a:r>
              <a:rPr dirty="0"/>
              <a:t>output = </a:t>
            </a:r>
            <a:r>
              <a:rPr spc="-20" dirty="0"/>
              <a:t>text</a:t>
            </a:r>
          </a:p>
          <a:p>
            <a:pPr marL="12700" marR="5080">
              <a:lnSpc>
                <a:spcPct val="154800"/>
              </a:lnSpc>
            </a:pPr>
            <a:r>
              <a:rPr dirty="0"/>
              <a:t>role_arn = </a:t>
            </a:r>
            <a:r>
              <a:rPr spc="-10" dirty="0"/>
              <a:t>arn:aws:iam::123456789012:role/DevRole </a:t>
            </a:r>
            <a:r>
              <a:rPr dirty="0"/>
              <a:t>source_profile = </a:t>
            </a:r>
            <a:r>
              <a:rPr spc="-10" dirty="0"/>
              <a:t>default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1500" y="1836738"/>
            <a:ext cx="6096000" cy="762000"/>
            <a:chOff x="571500" y="4762499"/>
            <a:chExt cx="6096000" cy="762000"/>
          </a:xfrm>
        </p:grpSpPr>
        <p:sp>
          <p:nvSpPr>
            <p:cNvPr id="3" name="object 3"/>
            <p:cNvSpPr/>
            <p:nvPr/>
          </p:nvSpPr>
          <p:spPr>
            <a:xfrm>
              <a:off x="571500" y="4762499"/>
              <a:ext cx="28575" cy="762000"/>
            </a:xfrm>
            <a:custGeom>
              <a:avLst/>
              <a:gdLst/>
              <a:ahLst/>
              <a:cxnLst/>
              <a:rect l="l" t="t" r="r" b="b"/>
              <a:pathLst>
                <a:path w="28575" h="762000">
                  <a:moveTo>
                    <a:pt x="28574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76199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0075" y="4762499"/>
              <a:ext cx="6067425" cy="762000"/>
            </a:xfrm>
            <a:custGeom>
              <a:avLst/>
              <a:gdLst/>
              <a:ahLst/>
              <a:cxnLst/>
              <a:rect l="l" t="t" r="r" b="b"/>
              <a:pathLst>
                <a:path w="6067425" h="762000">
                  <a:moveTo>
                    <a:pt x="6067424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6067424" y="0"/>
                  </a:lnTo>
                  <a:lnTo>
                    <a:pt x="6067424" y="761999"/>
                  </a:lnTo>
                  <a:close/>
                </a:path>
              </a:pathLst>
            </a:custGeom>
            <a:solidFill>
              <a:srgbClr val="F5F4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71499" y="3475038"/>
            <a:ext cx="6096000" cy="304800"/>
            <a:chOff x="571499" y="6400799"/>
            <a:chExt cx="6096000" cy="304800"/>
          </a:xfrm>
        </p:grpSpPr>
        <p:sp>
          <p:nvSpPr>
            <p:cNvPr id="6" name="object 6"/>
            <p:cNvSpPr/>
            <p:nvPr/>
          </p:nvSpPr>
          <p:spPr>
            <a:xfrm>
              <a:off x="571499" y="6400799"/>
              <a:ext cx="6096000" cy="304800"/>
            </a:xfrm>
            <a:custGeom>
              <a:avLst/>
              <a:gdLst/>
              <a:ahLst/>
              <a:cxnLst/>
              <a:rect l="l" t="t" r="r" b="b"/>
              <a:pathLst>
                <a:path w="6096000" h="304800">
                  <a:moveTo>
                    <a:pt x="6095999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6095999" y="0"/>
                  </a:lnTo>
                  <a:lnTo>
                    <a:pt x="6095999" y="304799"/>
                  </a:lnTo>
                  <a:close/>
                </a:path>
              </a:pathLst>
            </a:custGeom>
            <a:solidFill>
              <a:srgbClr val="F5F4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499" y="6400799"/>
              <a:ext cx="28575" cy="304800"/>
            </a:xfrm>
            <a:custGeom>
              <a:avLst/>
              <a:gdLst/>
              <a:ahLst/>
              <a:cxnLst/>
              <a:rect l="l" t="t" r="r" b="b"/>
              <a:pathLst>
                <a:path w="28575" h="304800">
                  <a:moveTo>
                    <a:pt x="28574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0479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71499" y="4647406"/>
            <a:ext cx="6096000" cy="1066800"/>
            <a:chOff x="571499" y="7572374"/>
            <a:chExt cx="6096000" cy="1066800"/>
          </a:xfrm>
        </p:grpSpPr>
        <p:sp>
          <p:nvSpPr>
            <p:cNvPr id="9" name="object 9"/>
            <p:cNvSpPr/>
            <p:nvPr/>
          </p:nvSpPr>
          <p:spPr>
            <a:xfrm>
              <a:off x="571499" y="7572374"/>
              <a:ext cx="6096000" cy="1066800"/>
            </a:xfrm>
            <a:custGeom>
              <a:avLst/>
              <a:gdLst/>
              <a:ahLst/>
              <a:cxnLst/>
              <a:rect l="l" t="t" r="r" b="b"/>
              <a:pathLst>
                <a:path w="6096000" h="1066800">
                  <a:moveTo>
                    <a:pt x="6095999" y="1066799"/>
                  </a:moveTo>
                  <a:lnTo>
                    <a:pt x="0" y="1066799"/>
                  </a:lnTo>
                  <a:lnTo>
                    <a:pt x="0" y="0"/>
                  </a:lnTo>
                  <a:lnTo>
                    <a:pt x="6095999" y="0"/>
                  </a:lnTo>
                  <a:lnTo>
                    <a:pt x="6095999" y="1066799"/>
                  </a:lnTo>
                  <a:close/>
                </a:path>
              </a:pathLst>
            </a:custGeom>
            <a:solidFill>
              <a:srgbClr val="F5F4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1499" y="7572374"/>
              <a:ext cx="28575" cy="1066800"/>
            </a:xfrm>
            <a:custGeom>
              <a:avLst/>
              <a:gdLst/>
              <a:ahLst/>
              <a:cxnLst/>
              <a:rect l="l" t="t" r="r" b="b"/>
              <a:pathLst>
                <a:path w="28575" h="1066800">
                  <a:moveTo>
                    <a:pt x="28574" y="1066799"/>
                  </a:moveTo>
                  <a:lnTo>
                    <a:pt x="0" y="10667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06679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58800" y="-2113870"/>
            <a:ext cx="7899400" cy="95474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545"/>
              </a:spcBef>
              <a:tabLst>
                <a:tab pos="2450465" algn="l"/>
                <a:tab pos="3745865" algn="l"/>
              </a:tabLst>
            </a:pPr>
            <a:r>
              <a:rPr sz="5400" b="1" spc="-10" dirty="0">
                <a:latin typeface="Liberation Sans"/>
                <a:cs typeface="Liberation Sans"/>
              </a:rPr>
              <a:t>gcloud</a:t>
            </a:r>
            <a:r>
              <a:rPr sz="5400" b="1" dirty="0">
                <a:latin typeface="Liberation Sans"/>
                <a:cs typeface="Liberation Sans"/>
              </a:rPr>
              <a:t>	</a:t>
            </a:r>
            <a:r>
              <a:rPr sz="5400" b="1" spc="-25" dirty="0">
                <a:latin typeface="Liberation Sans"/>
                <a:cs typeface="Liberation Sans"/>
              </a:rPr>
              <a:t>CLI</a:t>
            </a:r>
            <a:r>
              <a:rPr sz="5400" b="1" dirty="0">
                <a:latin typeface="Liberation Sans"/>
                <a:cs typeface="Liberation Sans"/>
              </a:rPr>
              <a:t>	</a:t>
            </a:r>
            <a:r>
              <a:rPr spc="-1255" dirty="0"/>
              <a:t>설치와 초기화</a:t>
            </a:r>
            <a:endParaRPr sz="5400" dirty="0">
              <a:latin typeface="Liberation Sans"/>
              <a:cs typeface="Liberation San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704454"/>
            <a:ext cx="150018" cy="15001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839" y="2799954"/>
            <a:ext cx="126042" cy="14998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5283" y="3971132"/>
            <a:ext cx="142182" cy="17145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58800" y="107156"/>
            <a:ext cx="6139180" cy="667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4305">
              <a:lnSpc>
                <a:spcPct val="115700"/>
              </a:lnSpc>
              <a:spcBef>
                <a:spcPts val="100"/>
              </a:spcBef>
            </a:pP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Google Cloud</a:t>
            </a:r>
            <a:r>
              <a:rPr sz="1200" b="1" spc="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b="1" spc="-75" dirty="0">
                <a:solidFill>
                  <a:srgbClr val="4F37A6"/>
                </a:solidFill>
                <a:latin typeface="Liberation Sans"/>
                <a:cs typeface="Liberation Sans"/>
              </a:rPr>
              <a:t>CLI</a:t>
            </a:r>
            <a:r>
              <a:rPr sz="1350" spc="-75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200" spc="-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리소스를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관리하는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명령줄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도구로</a:t>
            </a:r>
            <a:r>
              <a:rPr sz="1200" spc="-20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다양한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운영체제에서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설치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가능</a:t>
            </a: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 합니다</a:t>
            </a:r>
            <a:r>
              <a:rPr sz="1200" spc="-20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기본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명령어인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b="1" spc="-50" dirty="0">
                <a:solidFill>
                  <a:srgbClr val="4F37A6"/>
                </a:solidFill>
                <a:latin typeface="Liberation Sans"/>
                <a:cs typeface="Liberation Sans"/>
              </a:rPr>
              <a:t>gcloud</a:t>
            </a:r>
            <a:r>
              <a:rPr sz="1350" spc="-5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대부분의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Google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Cloud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제어할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210185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solidFill>
                  <a:srgbClr val="4F37A6"/>
                </a:solidFill>
                <a:latin typeface="Liberation Sans"/>
                <a:cs typeface="Liberation Sans"/>
              </a:rPr>
              <a:t>Windows</a:t>
            </a:r>
            <a:r>
              <a:rPr sz="1350" b="1" spc="-8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550" spc="-335" dirty="0">
                <a:solidFill>
                  <a:srgbClr val="4F37A6"/>
                </a:solidFill>
                <a:latin typeface="Dotum"/>
                <a:cs typeface="Dotum"/>
              </a:rPr>
              <a:t>설치</a:t>
            </a:r>
            <a:endParaRPr sz="1550" dirty="0">
              <a:latin typeface="Dotum"/>
              <a:cs typeface="Dotum"/>
            </a:endParaRPr>
          </a:p>
          <a:p>
            <a:pPr marL="12700" marR="75565">
              <a:lnSpc>
                <a:spcPct val="115700"/>
              </a:lnSpc>
              <a:spcBef>
                <a:spcPts val="185"/>
              </a:spcBef>
            </a:pP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Google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Cloud</a:t>
            </a:r>
            <a:r>
              <a:rPr sz="120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SDK</a:t>
            </a:r>
            <a:r>
              <a:rPr sz="120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설치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프로그램을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다운로드하여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실행하거나</a:t>
            </a:r>
            <a:r>
              <a:rPr sz="1200" spc="-22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Liberation Sans"/>
                <a:cs typeface="Liberation Sans"/>
              </a:rPr>
              <a:t>PowerShell</a:t>
            </a:r>
            <a:r>
              <a:rPr sz="1350" spc="-50" dirty="0">
                <a:solidFill>
                  <a:srgbClr val="333333"/>
                </a:solidFill>
                <a:latin typeface="Dotum"/>
                <a:cs typeface="Dotum"/>
              </a:rPr>
              <a:t>에서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다음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0" dirty="0">
                <a:solidFill>
                  <a:srgbClr val="333333"/>
                </a:solidFill>
                <a:latin typeface="Dotum"/>
                <a:cs typeface="Dotum"/>
              </a:rPr>
              <a:t>명령어로</a:t>
            </a:r>
            <a:r>
              <a:rPr sz="1350" spc="-25" dirty="0">
                <a:solidFill>
                  <a:srgbClr val="333333"/>
                </a:solidFill>
                <a:latin typeface="Dotum"/>
                <a:cs typeface="Dotum"/>
              </a:rPr>
              <a:t> 설치</a:t>
            </a:r>
            <a:r>
              <a:rPr sz="1200" spc="-2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16839">
              <a:lnSpc>
                <a:spcPts val="1200"/>
              </a:lnSpc>
            </a:pPr>
            <a:r>
              <a:rPr sz="1050" spc="-10" dirty="0">
                <a:latin typeface="DejaVu Sans Mono"/>
                <a:cs typeface="DejaVu Sans Mono"/>
              </a:rPr>
              <a:t>(New-Object </a:t>
            </a:r>
            <a:r>
              <a:rPr sz="1050" spc="-10" dirty="0">
                <a:latin typeface="DejaVu Sans Mono"/>
                <a:cs typeface="DejaVu Sans Mono"/>
                <a:hlinkClick r:id="rId5"/>
              </a:rPr>
              <a:t>Net.WebClient).DownloadFile("https://dl.google.com/dl/cloudsdk/channels/rap</a:t>
            </a:r>
            <a:r>
              <a:rPr sz="1050" spc="-10" dirty="0">
                <a:latin typeface="DejaVu Sans Mono"/>
                <a:cs typeface="DejaVu Sans Mono"/>
              </a:rPr>
              <a:t> "$env:Temp\GoogleCloudSDKInstaller.exe")</a:t>
            </a:r>
            <a:r>
              <a:rPr sz="1050" spc="135" dirty="0">
                <a:latin typeface="DejaVu Sans Mono"/>
                <a:cs typeface="DejaVu Sans Mono"/>
              </a:rPr>
              <a:t> </a:t>
            </a:r>
            <a:r>
              <a:rPr sz="1050" spc="-50" dirty="0">
                <a:latin typeface="DejaVu Sans Mono"/>
                <a:cs typeface="DejaVu Sans Mono"/>
              </a:rPr>
              <a:t>&amp;</a:t>
            </a:r>
            <a:endParaRPr sz="1050" dirty="0">
              <a:latin typeface="DejaVu Sans Mono"/>
              <a:cs typeface="DejaVu Sans Mono"/>
            </a:endParaRPr>
          </a:p>
          <a:p>
            <a:pPr marL="116839">
              <a:lnSpc>
                <a:spcPts val="1170"/>
              </a:lnSpc>
            </a:pPr>
            <a:r>
              <a:rPr sz="1050" spc="-10" dirty="0">
                <a:latin typeface="DejaVu Sans Mono"/>
                <a:cs typeface="DejaVu Sans Mono"/>
              </a:rPr>
              <a:t>$env:Temp\GoogleCloudSDKInstaller.exe</a:t>
            </a:r>
            <a:endParaRPr sz="105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050" dirty="0">
              <a:latin typeface="DejaVu Sans Mono"/>
              <a:cs typeface="DejaVu Sans Mono"/>
            </a:endParaRPr>
          </a:p>
          <a:p>
            <a:pPr marL="188595">
              <a:lnSpc>
                <a:spcPct val="100000"/>
              </a:lnSpc>
            </a:pPr>
            <a:r>
              <a:rPr sz="1350" b="1" dirty="0">
                <a:solidFill>
                  <a:srgbClr val="4F37A6"/>
                </a:solidFill>
                <a:latin typeface="Liberation Sans"/>
                <a:cs typeface="Liberation Sans"/>
              </a:rPr>
              <a:t>macOS </a:t>
            </a:r>
            <a:r>
              <a:rPr sz="1550" spc="-335" dirty="0">
                <a:solidFill>
                  <a:srgbClr val="4F37A6"/>
                </a:solidFill>
                <a:latin typeface="Dotum"/>
                <a:cs typeface="Dotum"/>
              </a:rPr>
              <a:t>설치</a:t>
            </a:r>
            <a:endParaRPr sz="155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200" spc="-35" dirty="0">
                <a:solidFill>
                  <a:srgbClr val="333333"/>
                </a:solidFill>
                <a:latin typeface="Liberation Sans"/>
                <a:cs typeface="Liberation Sans"/>
              </a:rPr>
              <a:t>Homebrew</a:t>
            </a:r>
            <a:r>
              <a:rPr sz="1350" spc="-35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통한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설치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5" dirty="0">
                <a:solidFill>
                  <a:srgbClr val="333333"/>
                </a:solidFill>
                <a:latin typeface="Dotum"/>
                <a:cs typeface="Dotum"/>
              </a:rPr>
              <a:t>방법</a:t>
            </a:r>
            <a:r>
              <a:rPr sz="1200" spc="-2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16839">
              <a:lnSpc>
                <a:spcPct val="100000"/>
              </a:lnSpc>
            </a:pPr>
            <a:r>
              <a:rPr sz="1050" dirty="0">
                <a:latin typeface="DejaVu Sans Mono"/>
                <a:cs typeface="DejaVu Sans Mono"/>
              </a:rPr>
              <a:t>brew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install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spc="-10" dirty="0">
                <a:latin typeface="DejaVu Sans Mono"/>
                <a:cs typeface="DejaVu Sans Mono"/>
              </a:rPr>
              <a:t>--</a:t>
            </a:r>
            <a:r>
              <a:rPr sz="1050" dirty="0">
                <a:latin typeface="DejaVu Sans Mono"/>
                <a:cs typeface="DejaVu Sans Mono"/>
              </a:rPr>
              <a:t>cask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spc="-10" dirty="0">
                <a:latin typeface="DejaVu Sans Mono"/>
                <a:cs typeface="DejaVu Sans Mono"/>
              </a:rPr>
              <a:t>google-cloud-</a:t>
            </a:r>
            <a:r>
              <a:rPr sz="1050" spc="-25" dirty="0">
                <a:latin typeface="DejaVu Sans Mono"/>
                <a:cs typeface="DejaVu Sans Mono"/>
              </a:rPr>
              <a:t>sdk</a:t>
            </a:r>
            <a:endParaRPr sz="105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050" dirty="0">
              <a:latin typeface="DejaVu Sans Mono"/>
              <a:cs typeface="DejaVu Sans Mono"/>
            </a:endParaRPr>
          </a:p>
          <a:p>
            <a:pPr marL="210185">
              <a:lnSpc>
                <a:spcPct val="100000"/>
              </a:lnSpc>
            </a:pPr>
            <a:r>
              <a:rPr sz="1350" b="1" dirty="0">
                <a:solidFill>
                  <a:srgbClr val="4F37A6"/>
                </a:solidFill>
                <a:latin typeface="Liberation Sans"/>
                <a:cs typeface="Liberation Sans"/>
              </a:rPr>
              <a:t>Linux</a:t>
            </a:r>
            <a:r>
              <a:rPr sz="1350" b="1" spc="-4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550" spc="-335" dirty="0">
                <a:solidFill>
                  <a:srgbClr val="4F37A6"/>
                </a:solidFill>
                <a:latin typeface="Dotum"/>
                <a:cs typeface="Dotum"/>
              </a:rPr>
              <a:t>설치</a:t>
            </a:r>
            <a:endParaRPr sz="155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200" spc="-40" dirty="0">
                <a:solidFill>
                  <a:srgbClr val="333333"/>
                </a:solidFill>
                <a:latin typeface="Liberation Sans"/>
                <a:cs typeface="Liberation Sans"/>
              </a:rPr>
              <a:t>Debian/Ubuntu</a:t>
            </a:r>
            <a:r>
              <a:rPr sz="1350" spc="-40" dirty="0">
                <a:solidFill>
                  <a:srgbClr val="333333"/>
                </a:solidFill>
                <a:latin typeface="Dotum"/>
                <a:cs typeface="Dotum"/>
              </a:rPr>
              <a:t>에서</a:t>
            </a:r>
            <a:r>
              <a:rPr sz="13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Liberation Sans"/>
                <a:cs typeface="Liberation Sans"/>
              </a:rPr>
              <a:t>apt</a:t>
            </a:r>
            <a:r>
              <a:rPr sz="1350" spc="-7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3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통한</a:t>
            </a:r>
            <a:r>
              <a:rPr sz="13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5" dirty="0">
                <a:solidFill>
                  <a:srgbClr val="333333"/>
                </a:solidFill>
                <a:latin typeface="Dotum"/>
                <a:cs typeface="Dotum"/>
              </a:rPr>
              <a:t>설치</a:t>
            </a:r>
            <a:r>
              <a:rPr sz="1200" spc="-2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16839" marR="634365">
              <a:lnSpc>
                <a:spcPts val="1200"/>
              </a:lnSpc>
            </a:pPr>
            <a:r>
              <a:rPr sz="1050" dirty="0">
                <a:latin typeface="DejaVu Sans Mono"/>
                <a:cs typeface="DejaVu Sans Mono"/>
              </a:rPr>
              <a:t>echo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"deb</a:t>
            </a:r>
            <a:r>
              <a:rPr sz="1050" spc="-10" dirty="0">
                <a:latin typeface="DejaVu Sans Mono"/>
                <a:cs typeface="DejaVu Sans Mono"/>
              </a:rPr>
              <a:t> [signed-by=/usr/share/keyrings/cloud.google.gpg] </a:t>
            </a:r>
            <a:r>
              <a:rPr sz="1050" spc="-10" dirty="0">
                <a:latin typeface="DejaVu Sans Mono"/>
                <a:cs typeface="DejaVu Sans Mono"/>
                <a:hlinkClick r:id="rId6"/>
              </a:rPr>
              <a:t>https://packages.cloud.google.com/apt</a:t>
            </a:r>
            <a:r>
              <a:rPr sz="1050" spc="5" dirty="0">
                <a:latin typeface="DejaVu Sans Mono"/>
                <a:cs typeface="DejaVu Sans Mono"/>
              </a:rPr>
              <a:t> </a:t>
            </a:r>
            <a:r>
              <a:rPr sz="1050" spc="-10" dirty="0">
                <a:latin typeface="DejaVu Sans Mono"/>
                <a:cs typeface="DejaVu Sans Mono"/>
              </a:rPr>
              <a:t>cloud-</a:t>
            </a:r>
            <a:r>
              <a:rPr sz="1050" dirty="0">
                <a:latin typeface="DejaVu Sans Mono"/>
                <a:cs typeface="DejaVu Sans Mono"/>
              </a:rPr>
              <a:t>sdk</a:t>
            </a:r>
            <a:r>
              <a:rPr sz="1050" spc="1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main"</a:t>
            </a:r>
            <a:r>
              <a:rPr sz="1050" spc="1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|</a:t>
            </a:r>
            <a:r>
              <a:rPr sz="1050" spc="1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sudo</a:t>
            </a:r>
            <a:r>
              <a:rPr sz="1050" spc="1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tee</a:t>
            </a:r>
            <a:r>
              <a:rPr sz="1050" spc="10" dirty="0">
                <a:latin typeface="DejaVu Sans Mono"/>
                <a:cs typeface="DejaVu Sans Mono"/>
              </a:rPr>
              <a:t> </a:t>
            </a:r>
            <a:r>
              <a:rPr sz="1050" spc="-10" dirty="0">
                <a:latin typeface="DejaVu Sans Mono"/>
                <a:cs typeface="DejaVu Sans Mono"/>
              </a:rPr>
              <a:t>-</a:t>
            </a:r>
            <a:r>
              <a:rPr sz="1050" spc="-50" dirty="0">
                <a:latin typeface="DejaVu Sans Mono"/>
                <a:cs typeface="DejaVu Sans Mono"/>
              </a:rPr>
              <a:t>a</a:t>
            </a:r>
            <a:endParaRPr sz="1050" dirty="0">
              <a:latin typeface="DejaVu Sans Mono"/>
              <a:cs typeface="DejaVu Sans Mono"/>
            </a:endParaRPr>
          </a:p>
          <a:p>
            <a:pPr marL="116839" marR="152400">
              <a:lnSpc>
                <a:spcPts val="1200"/>
              </a:lnSpc>
            </a:pPr>
            <a:r>
              <a:rPr sz="1050" spc="-10" dirty="0">
                <a:latin typeface="DejaVu Sans Mono"/>
                <a:cs typeface="DejaVu Sans Mono"/>
              </a:rPr>
              <a:t>/etc/apt/sources.list.d/google-cloud-</a:t>
            </a:r>
            <a:r>
              <a:rPr sz="1050" dirty="0">
                <a:latin typeface="DejaVu Sans Mono"/>
                <a:cs typeface="DejaVu Sans Mono"/>
              </a:rPr>
              <a:t>sdk.list</a:t>
            </a:r>
            <a:r>
              <a:rPr sz="1050" spc="3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&amp;&amp;</a:t>
            </a:r>
            <a:r>
              <a:rPr sz="1050" spc="35" dirty="0">
                <a:latin typeface="DejaVu Sans Mono"/>
                <a:cs typeface="DejaVu Sans Mono"/>
              </a:rPr>
              <a:t> </a:t>
            </a:r>
            <a:r>
              <a:rPr sz="1050" spc="-20" dirty="0">
                <a:latin typeface="DejaVu Sans Mono"/>
                <a:cs typeface="DejaVu Sans Mono"/>
              </a:rPr>
              <a:t>curl </a:t>
            </a:r>
            <a:r>
              <a:rPr sz="1050" spc="-10" dirty="0">
                <a:latin typeface="DejaVu Sans Mono"/>
                <a:cs typeface="DejaVu Sans Mono"/>
                <a:hlinkClick r:id="rId7"/>
              </a:rPr>
              <a:t>https://packages.cloud.google.com/apt/doc/apt-</a:t>
            </a:r>
            <a:r>
              <a:rPr sz="1050" dirty="0">
                <a:latin typeface="DejaVu Sans Mono"/>
                <a:cs typeface="DejaVu Sans Mono"/>
                <a:hlinkClick r:id="rId7"/>
              </a:rPr>
              <a:t>key.gpg</a:t>
            </a:r>
            <a:r>
              <a:rPr sz="1050" spc="2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|</a:t>
            </a:r>
            <a:r>
              <a:rPr sz="1050" spc="2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sudo</a:t>
            </a:r>
            <a:r>
              <a:rPr sz="1050" spc="25" dirty="0">
                <a:latin typeface="DejaVu Sans Mono"/>
                <a:cs typeface="DejaVu Sans Mono"/>
              </a:rPr>
              <a:t> </a:t>
            </a:r>
            <a:r>
              <a:rPr sz="1050" spc="-10" dirty="0">
                <a:latin typeface="DejaVu Sans Mono"/>
                <a:cs typeface="DejaVu Sans Mono"/>
              </a:rPr>
              <a:t>apt-</a:t>
            </a:r>
            <a:r>
              <a:rPr sz="1050" dirty="0">
                <a:latin typeface="DejaVu Sans Mono"/>
                <a:cs typeface="DejaVu Sans Mono"/>
              </a:rPr>
              <a:t>key</a:t>
            </a:r>
            <a:r>
              <a:rPr sz="1050" spc="20" dirty="0">
                <a:latin typeface="DejaVu Sans Mono"/>
                <a:cs typeface="DejaVu Sans Mono"/>
              </a:rPr>
              <a:t> </a:t>
            </a:r>
            <a:r>
              <a:rPr sz="1050" spc="-10" dirty="0">
                <a:latin typeface="DejaVu Sans Mono"/>
                <a:cs typeface="DejaVu Sans Mono"/>
              </a:rPr>
              <a:t>-</a:t>
            </a:r>
            <a:r>
              <a:rPr sz="1050" spc="-50" dirty="0">
                <a:latin typeface="DejaVu Sans Mono"/>
                <a:cs typeface="DejaVu Sans Mono"/>
              </a:rPr>
              <a:t>- </a:t>
            </a:r>
            <a:r>
              <a:rPr sz="1050" dirty="0">
                <a:latin typeface="DejaVu Sans Mono"/>
                <a:cs typeface="DejaVu Sans Mono"/>
              </a:rPr>
              <a:t>keyring </a:t>
            </a:r>
            <a:r>
              <a:rPr sz="1050" spc="-10" dirty="0">
                <a:latin typeface="DejaVu Sans Mono"/>
                <a:cs typeface="DejaVu Sans Mono"/>
              </a:rPr>
              <a:t>/usr/share/keyrings/cloud.google.gpg</a:t>
            </a:r>
            <a:r>
              <a:rPr sz="1050" spc="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add -</a:t>
            </a:r>
            <a:r>
              <a:rPr sz="1050" spc="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&amp;&amp; sudo</a:t>
            </a:r>
            <a:r>
              <a:rPr sz="1050" spc="5" dirty="0">
                <a:latin typeface="DejaVu Sans Mono"/>
                <a:cs typeface="DejaVu Sans Mono"/>
              </a:rPr>
              <a:t> </a:t>
            </a:r>
            <a:r>
              <a:rPr sz="1050" spc="-10" dirty="0">
                <a:latin typeface="DejaVu Sans Mono"/>
                <a:cs typeface="DejaVu Sans Mono"/>
              </a:rPr>
              <a:t>apt-</a:t>
            </a:r>
            <a:r>
              <a:rPr sz="1050" dirty="0">
                <a:latin typeface="DejaVu Sans Mono"/>
                <a:cs typeface="DejaVu Sans Mono"/>
              </a:rPr>
              <a:t>get </a:t>
            </a:r>
            <a:r>
              <a:rPr sz="1050" spc="-10" dirty="0">
                <a:latin typeface="DejaVu Sans Mono"/>
                <a:cs typeface="DejaVu Sans Mono"/>
              </a:rPr>
              <a:t>update </a:t>
            </a:r>
            <a:r>
              <a:rPr sz="1050" dirty="0">
                <a:latin typeface="DejaVu Sans Mono"/>
                <a:cs typeface="DejaVu Sans Mono"/>
              </a:rPr>
              <a:t>&amp;&amp;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sudo</a:t>
            </a:r>
            <a:r>
              <a:rPr sz="1050" spc="-10" dirty="0">
                <a:latin typeface="DejaVu Sans Mono"/>
                <a:cs typeface="DejaVu Sans Mono"/>
              </a:rPr>
              <a:t> apt-</a:t>
            </a:r>
            <a:r>
              <a:rPr sz="1050" dirty="0">
                <a:latin typeface="DejaVu Sans Mono"/>
                <a:cs typeface="DejaVu Sans Mono"/>
              </a:rPr>
              <a:t>get</a:t>
            </a:r>
            <a:r>
              <a:rPr sz="1050" spc="-1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install</a:t>
            </a:r>
            <a:r>
              <a:rPr sz="1050" spc="-10" dirty="0">
                <a:latin typeface="DejaVu Sans Mono"/>
                <a:cs typeface="DejaVu Sans Mono"/>
              </a:rPr>
              <a:t> google-cloud-</a:t>
            </a:r>
            <a:r>
              <a:rPr sz="1050" spc="-25" dirty="0">
                <a:latin typeface="DejaVu Sans Mono"/>
                <a:cs typeface="DejaVu Sans Mono"/>
              </a:rPr>
              <a:t>cli</a:t>
            </a:r>
            <a:endParaRPr sz="105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050" dirty="0">
              <a:latin typeface="DejaVu Sans Mono"/>
              <a:cs typeface="DejaVu Sans Mono"/>
            </a:endParaRPr>
          </a:p>
          <a:p>
            <a:pPr marL="12700" marR="74930">
              <a:lnSpc>
                <a:spcPct val="118800"/>
              </a:lnSpc>
              <a:spcBef>
                <a:spcPts val="5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초기화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자동화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140" dirty="0">
                <a:solidFill>
                  <a:srgbClr val="4F37A6"/>
                </a:solidFill>
                <a:latin typeface="Dotum"/>
                <a:cs typeface="Dotum"/>
              </a:rPr>
              <a:t>팁</a:t>
            </a:r>
            <a:r>
              <a:rPr sz="1200" b="1" spc="-140" dirty="0">
                <a:solidFill>
                  <a:srgbClr val="4F37A6"/>
                </a:solidFill>
                <a:latin typeface="Liberation Sans"/>
                <a:cs typeface="Liberation Sans"/>
              </a:rPr>
              <a:t>:</a:t>
            </a:r>
            <a:r>
              <a:rPr sz="1200" b="1" spc="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DejaVu Sans Mono"/>
                <a:cs typeface="DejaVu Sans Mono"/>
              </a:rPr>
              <a:t>gcloud</a:t>
            </a:r>
            <a:r>
              <a:rPr sz="1200" spc="1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333333"/>
                </a:solidFill>
                <a:latin typeface="DejaVu Sans Mono"/>
                <a:cs typeface="DejaVu Sans Mono"/>
              </a:rPr>
              <a:t>init</a:t>
            </a:r>
            <a:r>
              <a:rPr sz="1200" spc="1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DejaVu Sans Mono"/>
                <a:cs typeface="DejaVu Sans Mono"/>
              </a:rPr>
              <a:t>--console-only</a:t>
            </a:r>
            <a:r>
              <a:rPr sz="1200" spc="-38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명령어를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스크립트에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포함하여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브라우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인증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과정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없이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9" dirty="0">
                <a:solidFill>
                  <a:srgbClr val="333333"/>
                </a:solidFill>
                <a:latin typeface="Dotum"/>
                <a:cs typeface="Dotum"/>
              </a:rPr>
              <a:t>초기화하거나</a:t>
            </a:r>
            <a:r>
              <a:rPr sz="1200" spc="-229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DejaVu Sans Mono"/>
                <a:cs typeface="DejaVu Sans Mono"/>
              </a:rPr>
              <a:t>--skip-diagnostics</a:t>
            </a:r>
            <a:r>
              <a:rPr sz="1200" spc="-37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옵션을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추가하여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진단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과정을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생략할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200" spc="-21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키를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활용한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DejaVu Sans Mono"/>
                <a:cs typeface="DejaVu Sans Mono"/>
              </a:rPr>
              <a:t>gcloud auth</a:t>
            </a:r>
            <a:r>
              <a:rPr sz="1200" spc="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DejaVu Sans Mono"/>
                <a:cs typeface="DejaVu Sans Mono"/>
              </a:rPr>
              <a:t>activate-service-</a:t>
            </a:r>
            <a:r>
              <a:rPr sz="1200" dirty="0">
                <a:solidFill>
                  <a:srgbClr val="333333"/>
                </a:solidFill>
                <a:latin typeface="DejaVu Sans Mono"/>
                <a:cs typeface="DejaVu Sans Mono"/>
              </a:rPr>
              <a:t>account </a:t>
            </a:r>
            <a:r>
              <a:rPr sz="1200" spc="-10" dirty="0">
                <a:solidFill>
                  <a:srgbClr val="333333"/>
                </a:solidFill>
                <a:latin typeface="DejaVu Sans Mono"/>
                <a:cs typeface="DejaVu Sans Mono"/>
              </a:rPr>
              <a:t>-</a:t>
            </a:r>
            <a:r>
              <a:rPr sz="1200" spc="-50" dirty="0">
                <a:solidFill>
                  <a:srgbClr val="333333"/>
                </a:solidFill>
                <a:latin typeface="DejaVu Sans Mono"/>
                <a:cs typeface="DejaVu Sans Mono"/>
              </a:rPr>
              <a:t>- </a:t>
            </a:r>
            <a:r>
              <a:rPr sz="1200" spc="-10" dirty="0">
                <a:solidFill>
                  <a:srgbClr val="333333"/>
                </a:solidFill>
                <a:latin typeface="DejaVu Sans Mono"/>
                <a:cs typeface="DejaVu Sans Mono"/>
              </a:rPr>
              <a:t>key-file=KEY_FILE</a:t>
            </a:r>
            <a:r>
              <a:rPr sz="1200" spc="-37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명령으로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인증을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자동화할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05750" y="408782"/>
            <a:ext cx="3619500" cy="3619500"/>
          </a:xfrm>
          <a:custGeom>
            <a:avLst/>
            <a:gdLst/>
            <a:ahLst/>
            <a:cxnLst/>
            <a:rect l="l" t="t" r="r" b="b"/>
            <a:pathLst>
              <a:path w="3619500" h="3619500">
                <a:moveTo>
                  <a:pt x="1809749" y="3619499"/>
                </a:moveTo>
                <a:lnTo>
                  <a:pt x="1765336" y="3618954"/>
                </a:lnTo>
                <a:lnTo>
                  <a:pt x="1720949" y="3617319"/>
                </a:lnTo>
                <a:lnTo>
                  <a:pt x="1676616" y="3614595"/>
                </a:lnTo>
                <a:lnTo>
                  <a:pt x="1632363" y="3610785"/>
                </a:lnTo>
                <a:lnTo>
                  <a:pt x="1588217" y="3605889"/>
                </a:lnTo>
                <a:lnTo>
                  <a:pt x="1544204" y="3599911"/>
                </a:lnTo>
                <a:lnTo>
                  <a:pt x="1500351" y="3592855"/>
                </a:lnTo>
                <a:lnTo>
                  <a:pt x="1456685" y="3584725"/>
                </a:lnTo>
                <a:lnTo>
                  <a:pt x="1413231" y="3575526"/>
                </a:lnTo>
                <a:lnTo>
                  <a:pt x="1370016" y="3565263"/>
                </a:lnTo>
                <a:lnTo>
                  <a:pt x="1327066" y="3553943"/>
                </a:lnTo>
                <a:lnTo>
                  <a:pt x="1284407" y="3541572"/>
                </a:lnTo>
                <a:lnTo>
                  <a:pt x="1242064" y="3528158"/>
                </a:lnTo>
                <a:lnTo>
                  <a:pt x="1200063" y="3513708"/>
                </a:lnTo>
                <a:lnTo>
                  <a:pt x="1158429" y="3498233"/>
                </a:lnTo>
                <a:lnTo>
                  <a:pt x="1117188" y="3481740"/>
                </a:lnTo>
                <a:lnTo>
                  <a:pt x="1076364" y="3464240"/>
                </a:lnTo>
                <a:lnTo>
                  <a:pt x="1035982" y="3445743"/>
                </a:lnTo>
                <a:lnTo>
                  <a:pt x="996065" y="3426261"/>
                </a:lnTo>
                <a:lnTo>
                  <a:pt x="956639" y="3405806"/>
                </a:lnTo>
                <a:lnTo>
                  <a:pt x="917727" y="3384388"/>
                </a:lnTo>
                <a:lnTo>
                  <a:pt x="879352" y="3362023"/>
                </a:lnTo>
                <a:lnTo>
                  <a:pt x="841537" y="3338722"/>
                </a:lnTo>
                <a:lnTo>
                  <a:pt x="804306" y="3314501"/>
                </a:lnTo>
                <a:lnTo>
                  <a:pt x="767680" y="3289373"/>
                </a:lnTo>
                <a:lnTo>
                  <a:pt x="731683" y="3263354"/>
                </a:lnTo>
                <a:lnTo>
                  <a:pt x="696334" y="3236459"/>
                </a:lnTo>
                <a:lnTo>
                  <a:pt x="661656" y="3208705"/>
                </a:lnTo>
                <a:lnTo>
                  <a:pt x="627670" y="3180108"/>
                </a:lnTo>
                <a:lnTo>
                  <a:pt x="594396" y="3150685"/>
                </a:lnTo>
                <a:lnTo>
                  <a:pt x="561853" y="3120455"/>
                </a:lnTo>
                <a:lnTo>
                  <a:pt x="530063" y="3089435"/>
                </a:lnTo>
                <a:lnTo>
                  <a:pt x="499043" y="3057645"/>
                </a:lnTo>
                <a:lnTo>
                  <a:pt x="468813" y="3025103"/>
                </a:lnTo>
                <a:lnTo>
                  <a:pt x="439391" y="2991829"/>
                </a:lnTo>
                <a:lnTo>
                  <a:pt x="410794" y="2957843"/>
                </a:lnTo>
                <a:lnTo>
                  <a:pt x="383039" y="2923165"/>
                </a:lnTo>
                <a:lnTo>
                  <a:pt x="356145" y="2887816"/>
                </a:lnTo>
                <a:lnTo>
                  <a:pt x="330125" y="2851818"/>
                </a:lnTo>
                <a:lnTo>
                  <a:pt x="304997" y="2815192"/>
                </a:lnTo>
                <a:lnTo>
                  <a:pt x="280776" y="2777961"/>
                </a:lnTo>
                <a:lnTo>
                  <a:pt x="257475" y="2740146"/>
                </a:lnTo>
                <a:lnTo>
                  <a:pt x="235109" y="2701772"/>
                </a:lnTo>
                <a:lnTo>
                  <a:pt x="213692" y="2662859"/>
                </a:lnTo>
                <a:lnTo>
                  <a:pt x="193237" y="2623433"/>
                </a:lnTo>
                <a:lnTo>
                  <a:pt x="173755" y="2583517"/>
                </a:lnTo>
                <a:lnTo>
                  <a:pt x="155258" y="2543134"/>
                </a:lnTo>
                <a:lnTo>
                  <a:pt x="137758" y="2502310"/>
                </a:lnTo>
                <a:lnTo>
                  <a:pt x="121266" y="2461069"/>
                </a:lnTo>
                <a:lnTo>
                  <a:pt x="105790" y="2419435"/>
                </a:lnTo>
                <a:lnTo>
                  <a:pt x="91341" y="2377435"/>
                </a:lnTo>
                <a:lnTo>
                  <a:pt x="77927" y="2335092"/>
                </a:lnTo>
                <a:lnTo>
                  <a:pt x="65556" y="2292433"/>
                </a:lnTo>
                <a:lnTo>
                  <a:pt x="54235" y="2249482"/>
                </a:lnTo>
                <a:lnTo>
                  <a:pt x="43972" y="2206268"/>
                </a:lnTo>
                <a:lnTo>
                  <a:pt x="34773" y="2162814"/>
                </a:lnTo>
                <a:lnTo>
                  <a:pt x="26643" y="2119147"/>
                </a:lnTo>
                <a:lnTo>
                  <a:pt x="19587" y="2075294"/>
                </a:lnTo>
                <a:lnTo>
                  <a:pt x="13610" y="2031282"/>
                </a:lnTo>
                <a:lnTo>
                  <a:pt x="8714" y="1987136"/>
                </a:lnTo>
                <a:lnTo>
                  <a:pt x="4903" y="1942883"/>
                </a:lnTo>
                <a:lnTo>
                  <a:pt x="2179" y="1898549"/>
                </a:lnTo>
                <a:lnTo>
                  <a:pt x="544" y="1854163"/>
                </a:lnTo>
                <a:lnTo>
                  <a:pt x="0" y="1809749"/>
                </a:lnTo>
                <a:lnTo>
                  <a:pt x="136" y="1787539"/>
                </a:lnTo>
                <a:lnTo>
                  <a:pt x="1226" y="1743139"/>
                </a:lnTo>
                <a:lnTo>
                  <a:pt x="3405" y="1698773"/>
                </a:lnTo>
                <a:lnTo>
                  <a:pt x="6673" y="1654480"/>
                </a:lnTo>
                <a:lnTo>
                  <a:pt x="11026" y="1610273"/>
                </a:lnTo>
                <a:lnTo>
                  <a:pt x="16463" y="1566194"/>
                </a:lnTo>
                <a:lnTo>
                  <a:pt x="22981" y="1522254"/>
                </a:lnTo>
                <a:lnTo>
                  <a:pt x="30574" y="1478495"/>
                </a:lnTo>
                <a:lnTo>
                  <a:pt x="39240" y="1434928"/>
                </a:lnTo>
                <a:lnTo>
                  <a:pt x="48971" y="1391594"/>
                </a:lnTo>
                <a:lnTo>
                  <a:pt x="59764" y="1348505"/>
                </a:lnTo>
                <a:lnTo>
                  <a:pt x="71610" y="1305700"/>
                </a:lnTo>
                <a:lnTo>
                  <a:pt x="84504" y="1263193"/>
                </a:lnTo>
                <a:lnTo>
                  <a:pt x="98436" y="1221021"/>
                </a:lnTo>
                <a:lnTo>
                  <a:pt x="113401" y="1179197"/>
                </a:lnTo>
                <a:lnTo>
                  <a:pt x="129385" y="1137760"/>
                </a:lnTo>
                <a:lnTo>
                  <a:pt x="146384" y="1096721"/>
                </a:lnTo>
                <a:lnTo>
                  <a:pt x="164382" y="1056117"/>
                </a:lnTo>
                <a:lnTo>
                  <a:pt x="183374" y="1015962"/>
                </a:lnTo>
                <a:lnTo>
                  <a:pt x="203343" y="976291"/>
                </a:lnTo>
                <a:lnTo>
                  <a:pt x="224282" y="937116"/>
                </a:lnTo>
                <a:lnTo>
                  <a:pt x="246174" y="898472"/>
                </a:lnTo>
                <a:lnTo>
                  <a:pt x="269010" y="860372"/>
                </a:lnTo>
                <a:lnTo>
                  <a:pt x="292771" y="822849"/>
                </a:lnTo>
                <a:lnTo>
                  <a:pt x="317450" y="785915"/>
                </a:lnTo>
                <a:lnTo>
                  <a:pt x="343024" y="749603"/>
                </a:lnTo>
                <a:lnTo>
                  <a:pt x="369485" y="713924"/>
                </a:lnTo>
                <a:lnTo>
                  <a:pt x="396809" y="678911"/>
                </a:lnTo>
                <a:lnTo>
                  <a:pt x="424989" y="644574"/>
                </a:lnTo>
                <a:lnTo>
                  <a:pt x="453999" y="610944"/>
                </a:lnTo>
                <a:lnTo>
                  <a:pt x="483829" y="578030"/>
                </a:lnTo>
                <a:lnTo>
                  <a:pt x="514454" y="545864"/>
                </a:lnTo>
                <a:lnTo>
                  <a:pt x="545864" y="514454"/>
                </a:lnTo>
                <a:lnTo>
                  <a:pt x="578030" y="483829"/>
                </a:lnTo>
                <a:lnTo>
                  <a:pt x="610944" y="453999"/>
                </a:lnTo>
                <a:lnTo>
                  <a:pt x="644574" y="424989"/>
                </a:lnTo>
                <a:lnTo>
                  <a:pt x="678911" y="396809"/>
                </a:lnTo>
                <a:lnTo>
                  <a:pt x="713924" y="369485"/>
                </a:lnTo>
                <a:lnTo>
                  <a:pt x="749603" y="343023"/>
                </a:lnTo>
                <a:lnTo>
                  <a:pt x="785915" y="317450"/>
                </a:lnTo>
                <a:lnTo>
                  <a:pt x="822849" y="292771"/>
                </a:lnTo>
                <a:lnTo>
                  <a:pt x="860372" y="269010"/>
                </a:lnTo>
                <a:lnTo>
                  <a:pt x="898472" y="246174"/>
                </a:lnTo>
                <a:lnTo>
                  <a:pt x="937116" y="224282"/>
                </a:lnTo>
                <a:lnTo>
                  <a:pt x="976291" y="203343"/>
                </a:lnTo>
                <a:lnTo>
                  <a:pt x="1015962" y="183374"/>
                </a:lnTo>
                <a:lnTo>
                  <a:pt x="1056117" y="164382"/>
                </a:lnTo>
                <a:lnTo>
                  <a:pt x="1096721" y="146384"/>
                </a:lnTo>
                <a:lnTo>
                  <a:pt x="1137760" y="129385"/>
                </a:lnTo>
                <a:lnTo>
                  <a:pt x="1179197" y="113401"/>
                </a:lnTo>
                <a:lnTo>
                  <a:pt x="1221021" y="98436"/>
                </a:lnTo>
                <a:lnTo>
                  <a:pt x="1263192" y="84504"/>
                </a:lnTo>
                <a:lnTo>
                  <a:pt x="1305700" y="71610"/>
                </a:lnTo>
                <a:lnTo>
                  <a:pt x="1348505" y="59764"/>
                </a:lnTo>
                <a:lnTo>
                  <a:pt x="1391594" y="48971"/>
                </a:lnTo>
                <a:lnTo>
                  <a:pt x="1434928" y="39240"/>
                </a:lnTo>
                <a:lnTo>
                  <a:pt x="1478495" y="30574"/>
                </a:lnTo>
                <a:lnTo>
                  <a:pt x="1522254" y="22981"/>
                </a:lnTo>
                <a:lnTo>
                  <a:pt x="1566194" y="16463"/>
                </a:lnTo>
                <a:lnTo>
                  <a:pt x="1610273" y="11026"/>
                </a:lnTo>
                <a:lnTo>
                  <a:pt x="1654479" y="6673"/>
                </a:lnTo>
                <a:lnTo>
                  <a:pt x="1698773" y="3405"/>
                </a:lnTo>
                <a:lnTo>
                  <a:pt x="1743139" y="1226"/>
                </a:lnTo>
                <a:lnTo>
                  <a:pt x="1787539" y="136"/>
                </a:lnTo>
                <a:lnTo>
                  <a:pt x="1809749" y="0"/>
                </a:lnTo>
                <a:lnTo>
                  <a:pt x="1831959" y="136"/>
                </a:lnTo>
                <a:lnTo>
                  <a:pt x="1876359" y="1226"/>
                </a:lnTo>
                <a:lnTo>
                  <a:pt x="1920726" y="3405"/>
                </a:lnTo>
                <a:lnTo>
                  <a:pt x="1965019" y="6673"/>
                </a:lnTo>
                <a:lnTo>
                  <a:pt x="2009226" y="11026"/>
                </a:lnTo>
                <a:lnTo>
                  <a:pt x="2053305" y="16463"/>
                </a:lnTo>
                <a:lnTo>
                  <a:pt x="2097244" y="22981"/>
                </a:lnTo>
                <a:lnTo>
                  <a:pt x="2141004" y="30574"/>
                </a:lnTo>
                <a:lnTo>
                  <a:pt x="2184571" y="39240"/>
                </a:lnTo>
                <a:lnTo>
                  <a:pt x="2227905" y="48971"/>
                </a:lnTo>
                <a:lnTo>
                  <a:pt x="2270994" y="59764"/>
                </a:lnTo>
                <a:lnTo>
                  <a:pt x="2313799" y="71610"/>
                </a:lnTo>
                <a:lnTo>
                  <a:pt x="2356306" y="84504"/>
                </a:lnTo>
                <a:lnTo>
                  <a:pt x="2398478" y="98436"/>
                </a:lnTo>
                <a:lnTo>
                  <a:pt x="2440301" y="113401"/>
                </a:lnTo>
                <a:lnTo>
                  <a:pt x="2481739" y="129385"/>
                </a:lnTo>
                <a:lnTo>
                  <a:pt x="2522777" y="146384"/>
                </a:lnTo>
                <a:lnTo>
                  <a:pt x="2563381" y="164382"/>
                </a:lnTo>
                <a:lnTo>
                  <a:pt x="2603536" y="183374"/>
                </a:lnTo>
                <a:lnTo>
                  <a:pt x="2643207" y="203343"/>
                </a:lnTo>
                <a:lnTo>
                  <a:pt x="2682382" y="224282"/>
                </a:lnTo>
                <a:lnTo>
                  <a:pt x="2721026" y="246174"/>
                </a:lnTo>
                <a:lnTo>
                  <a:pt x="2759126" y="269010"/>
                </a:lnTo>
                <a:lnTo>
                  <a:pt x="2796649" y="292771"/>
                </a:lnTo>
                <a:lnTo>
                  <a:pt x="2833583" y="317450"/>
                </a:lnTo>
                <a:lnTo>
                  <a:pt x="2869895" y="343024"/>
                </a:lnTo>
                <a:lnTo>
                  <a:pt x="2905574" y="369485"/>
                </a:lnTo>
                <a:lnTo>
                  <a:pt x="2940587" y="396809"/>
                </a:lnTo>
                <a:lnTo>
                  <a:pt x="2974924" y="424989"/>
                </a:lnTo>
                <a:lnTo>
                  <a:pt x="3008555" y="453999"/>
                </a:lnTo>
                <a:lnTo>
                  <a:pt x="3041468" y="483829"/>
                </a:lnTo>
                <a:lnTo>
                  <a:pt x="3073634" y="514454"/>
                </a:lnTo>
                <a:lnTo>
                  <a:pt x="3105044" y="545864"/>
                </a:lnTo>
                <a:lnTo>
                  <a:pt x="3135669" y="578030"/>
                </a:lnTo>
                <a:lnTo>
                  <a:pt x="3165500" y="610944"/>
                </a:lnTo>
                <a:lnTo>
                  <a:pt x="3194509" y="644574"/>
                </a:lnTo>
                <a:lnTo>
                  <a:pt x="3222689" y="678911"/>
                </a:lnTo>
                <a:lnTo>
                  <a:pt x="3250013" y="713924"/>
                </a:lnTo>
                <a:lnTo>
                  <a:pt x="3276474" y="749603"/>
                </a:lnTo>
                <a:lnTo>
                  <a:pt x="3302048" y="785915"/>
                </a:lnTo>
                <a:lnTo>
                  <a:pt x="3326726" y="822849"/>
                </a:lnTo>
                <a:lnTo>
                  <a:pt x="3350487" y="860372"/>
                </a:lnTo>
                <a:lnTo>
                  <a:pt x="3373324" y="898472"/>
                </a:lnTo>
                <a:lnTo>
                  <a:pt x="3395216" y="937116"/>
                </a:lnTo>
                <a:lnTo>
                  <a:pt x="3416155" y="976291"/>
                </a:lnTo>
                <a:lnTo>
                  <a:pt x="3436124" y="1015962"/>
                </a:lnTo>
                <a:lnTo>
                  <a:pt x="3455116" y="1056117"/>
                </a:lnTo>
                <a:lnTo>
                  <a:pt x="3473114" y="1096721"/>
                </a:lnTo>
                <a:lnTo>
                  <a:pt x="3490113" y="1137760"/>
                </a:lnTo>
                <a:lnTo>
                  <a:pt x="3506097" y="1179197"/>
                </a:lnTo>
                <a:lnTo>
                  <a:pt x="3521062" y="1221021"/>
                </a:lnTo>
                <a:lnTo>
                  <a:pt x="3534994" y="1263192"/>
                </a:lnTo>
                <a:lnTo>
                  <a:pt x="3547889" y="1305700"/>
                </a:lnTo>
                <a:lnTo>
                  <a:pt x="3559734" y="1348505"/>
                </a:lnTo>
                <a:lnTo>
                  <a:pt x="3570528" y="1391594"/>
                </a:lnTo>
                <a:lnTo>
                  <a:pt x="3580259" y="1434928"/>
                </a:lnTo>
                <a:lnTo>
                  <a:pt x="3588924" y="1478495"/>
                </a:lnTo>
                <a:lnTo>
                  <a:pt x="3596517" y="1522254"/>
                </a:lnTo>
                <a:lnTo>
                  <a:pt x="3603035" y="1566194"/>
                </a:lnTo>
                <a:lnTo>
                  <a:pt x="3608472" y="1610273"/>
                </a:lnTo>
                <a:lnTo>
                  <a:pt x="3612826" y="1654479"/>
                </a:lnTo>
                <a:lnTo>
                  <a:pt x="3616093" y="1698773"/>
                </a:lnTo>
                <a:lnTo>
                  <a:pt x="3618273" y="1743139"/>
                </a:lnTo>
                <a:lnTo>
                  <a:pt x="3619363" y="1787539"/>
                </a:lnTo>
                <a:lnTo>
                  <a:pt x="3619499" y="1809749"/>
                </a:lnTo>
                <a:lnTo>
                  <a:pt x="3619363" y="1831959"/>
                </a:lnTo>
                <a:lnTo>
                  <a:pt x="3618273" y="1876359"/>
                </a:lnTo>
                <a:lnTo>
                  <a:pt x="3616093" y="1920726"/>
                </a:lnTo>
                <a:lnTo>
                  <a:pt x="3612826" y="1965019"/>
                </a:lnTo>
                <a:lnTo>
                  <a:pt x="3608472" y="2009226"/>
                </a:lnTo>
                <a:lnTo>
                  <a:pt x="3603035" y="2053305"/>
                </a:lnTo>
                <a:lnTo>
                  <a:pt x="3596517" y="2097244"/>
                </a:lnTo>
                <a:lnTo>
                  <a:pt x="3588924" y="2141004"/>
                </a:lnTo>
                <a:lnTo>
                  <a:pt x="3580259" y="2184571"/>
                </a:lnTo>
                <a:lnTo>
                  <a:pt x="3570528" y="2227905"/>
                </a:lnTo>
                <a:lnTo>
                  <a:pt x="3559734" y="2270994"/>
                </a:lnTo>
                <a:lnTo>
                  <a:pt x="3547889" y="2313799"/>
                </a:lnTo>
                <a:lnTo>
                  <a:pt x="3534994" y="2356306"/>
                </a:lnTo>
                <a:lnTo>
                  <a:pt x="3521062" y="2398478"/>
                </a:lnTo>
                <a:lnTo>
                  <a:pt x="3506097" y="2440301"/>
                </a:lnTo>
                <a:lnTo>
                  <a:pt x="3490113" y="2481739"/>
                </a:lnTo>
                <a:lnTo>
                  <a:pt x="3473114" y="2522777"/>
                </a:lnTo>
                <a:lnTo>
                  <a:pt x="3455116" y="2563381"/>
                </a:lnTo>
                <a:lnTo>
                  <a:pt x="3436124" y="2603536"/>
                </a:lnTo>
                <a:lnTo>
                  <a:pt x="3416155" y="2643207"/>
                </a:lnTo>
                <a:lnTo>
                  <a:pt x="3395216" y="2682382"/>
                </a:lnTo>
                <a:lnTo>
                  <a:pt x="3373324" y="2721026"/>
                </a:lnTo>
                <a:lnTo>
                  <a:pt x="3350488" y="2759126"/>
                </a:lnTo>
                <a:lnTo>
                  <a:pt x="3326727" y="2796649"/>
                </a:lnTo>
                <a:lnTo>
                  <a:pt x="3302048" y="2833583"/>
                </a:lnTo>
                <a:lnTo>
                  <a:pt x="3276475" y="2869895"/>
                </a:lnTo>
                <a:lnTo>
                  <a:pt x="3250014" y="2905574"/>
                </a:lnTo>
                <a:lnTo>
                  <a:pt x="3222689" y="2940587"/>
                </a:lnTo>
                <a:lnTo>
                  <a:pt x="3194509" y="2974924"/>
                </a:lnTo>
                <a:lnTo>
                  <a:pt x="3165500" y="3008555"/>
                </a:lnTo>
                <a:lnTo>
                  <a:pt x="3135669" y="3041468"/>
                </a:lnTo>
                <a:lnTo>
                  <a:pt x="3105044" y="3073634"/>
                </a:lnTo>
                <a:lnTo>
                  <a:pt x="3073634" y="3105044"/>
                </a:lnTo>
                <a:lnTo>
                  <a:pt x="3041468" y="3135669"/>
                </a:lnTo>
                <a:lnTo>
                  <a:pt x="3008555" y="3165500"/>
                </a:lnTo>
                <a:lnTo>
                  <a:pt x="2974925" y="3194509"/>
                </a:lnTo>
                <a:lnTo>
                  <a:pt x="2940588" y="3222689"/>
                </a:lnTo>
                <a:lnTo>
                  <a:pt x="2905574" y="3250013"/>
                </a:lnTo>
                <a:lnTo>
                  <a:pt x="2869895" y="3276474"/>
                </a:lnTo>
                <a:lnTo>
                  <a:pt x="2833584" y="3302048"/>
                </a:lnTo>
                <a:lnTo>
                  <a:pt x="2796649" y="3326726"/>
                </a:lnTo>
                <a:lnTo>
                  <a:pt x="2759126" y="3350487"/>
                </a:lnTo>
                <a:lnTo>
                  <a:pt x="2721026" y="3373324"/>
                </a:lnTo>
                <a:lnTo>
                  <a:pt x="2682383" y="3395216"/>
                </a:lnTo>
                <a:lnTo>
                  <a:pt x="2643207" y="3416155"/>
                </a:lnTo>
                <a:lnTo>
                  <a:pt x="2603536" y="3436124"/>
                </a:lnTo>
                <a:lnTo>
                  <a:pt x="2563381" y="3455116"/>
                </a:lnTo>
                <a:lnTo>
                  <a:pt x="2522777" y="3473114"/>
                </a:lnTo>
                <a:lnTo>
                  <a:pt x="2481739" y="3490113"/>
                </a:lnTo>
                <a:lnTo>
                  <a:pt x="2440301" y="3506097"/>
                </a:lnTo>
                <a:lnTo>
                  <a:pt x="2398478" y="3521062"/>
                </a:lnTo>
                <a:lnTo>
                  <a:pt x="2356306" y="3534994"/>
                </a:lnTo>
                <a:lnTo>
                  <a:pt x="2313799" y="3547889"/>
                </a:lnTo>
                <a:lnTo>
                  <a:pt x="2270994" y="3559734"/>
                </a:lnTo>
                <a:lnTo>
                  <a:pt x="2227905" y="3570528"/>
                </a:lnTo>
                <a:lnTo>
                  <a:pt x="2184571" y="3580259"/>
                </a:lnTo>
                <a:lnTo>
                  <a:pt x="2141004" y="3588924"/>
                </a:lnTo>
                <a:lnTo>
                  <a:pt x="2097244" y="3596517"/>
                </a:lnTo>
                <a:lnTo>
                  <a:pt x="2053305" y="3603035"/>
                </a:lnTo>
                <a:lnTo>
                  <a:pt x="2009226" y="3608472"/>
                </a:lnTo>
                <a:lnTo>
                  <a:pt x="1965019" y="3612826"/>
                </a:lnTo>
                <a:lnTo>
                  <a:pt x="1920726" y="3616093"/>
                </a:lnTo>
                <a:lnTo>
                  <a:pt x="1876359" y="3618273"/>
                </a:lnTo>
                <a:lnTo>
                  <a:pt x="1831959" y="3619363"/>
                </a:lnTo>
                <a:lnTo>
                  <a:pt x="1809749" y="3619499"/>
                </a:lnTo>
                <a:close/>
              </a:path>
            </a:pathLst>
          </a:custGeom>
          <a:solidFill>
            <a:srgbClr val="DDD8F6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340" name="Picture 4" descr="GCP : Cloud SDK - hypemarc | 하이프마크">
            <a:extLst>
              <a:ext uri="{FF2B5EF4-FFF2-40B4-BE49-F238E27FC236}">
                <a16:creationId xmlns:a16="http://schemas.microsoft.com/office/drawing/2014/main" id="{1D38FF4A-D64C-2446-0D8A-81B08A1DC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34155"/>
            <a:ext cx="4362450" cy="29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99" y="1799335"/>
            <a:ext cx="3543300" cy="1440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565"/>
              </a:lnSpc>
              <a:spcBef>
                <a:spcPts val="105"/>
              </a:spcBef>
              <a:tabLst>
                <a:tab pos="2478405" algn="l"/>
              </a:tabLst>
            </a:pPr>
            <a:r>
              <a:rPr sz="4500" b="1" dirty="0">
                <a:solidFill>
                  <a:srgbClr val="4F37A6"/>
                </a:solidFill>
                <a:latin typeface="Liberation Sans"/>
                <a:cs typeface="Liberation Sans"/>
              </a:rPr>
              <a:t>GCP</a:t>
            </a:r>
            <a:r>
              <a:rPr sz="4500" b="1" spc="-8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450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CLI</a:t>
            </a:r>
            <a:r>
              <a:rPr sz="4500" b="1" dirty="0">
                <a:solidFill>
                  <a:srgbClr val="4F37A6"/>
                </a:solidFill>
                <a:latin typeface="Liberation Sans"/>
                <a:cs typeface="Liberation Sans"/>
              </a:rPr>
              <a:t>	</a:t>
            </a:r>
            <a:r>
              <a:rPr sz="5150" spc="-1055" dirty="0">
                <a:solidFill>
                  <a:srgbClr val="4F37A6"/>
                </a:solidFill>
                <a:latin typeface="Dotum"/>
                <a:cs typeface="Dotum"/>
              </a:rPr>
              <a:t>인증</a:t>
            </a:r>
            <a:endParaRPr sz="5150">
              <a:latin typeface="Dotum"/>
              <a:cs typeface="Dotum"/>
            </a:endParaRPr>
          </a:p>
          <a:p>
            <a:pPr marL="12700">
              <a:lnSpc>
                <a:spcPts val="5565"/>
              </a:lnSpc>
            </a:pPr>
            <a:r>
              <a:rPr sz="5150" spc="-1055" dirty="0">
                <a:solidFill>
                  <a:srgbClr val="4F37A6"/>
                </a:solidFill>
                <a:latin typeface="Dotum"/>
                <a:cs typeface="Dotum"/>
              </a:rPr>
              <a:t>방식</a:t>
            </a:r>
            <a:endParaRPr sz="5150">
              <a:latin typeface="Dotum"/>
              <a:cs typeface="Dot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3603142"/>
            <a:ext cx="3879215" cy="14922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18500"/>
              </a:lnSpc>
              <a:spcBef>
                <a:spcPts val="130"/>
              </a:spcBef>
            </a:pP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Google</a:t>
            </a:r>
            <a:r>
              <a:rPr sz="120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Cloud</a:t>
            </a:r>
            <a:r>
              <a:rPr sz="120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Liberation Sans"/>
                <a:cs typeface="Liberation Sans"/>
              </a:rPr>
              <a:t>Platform(GCP)</a:t>
            </a:r>
            <a:r>
              <a:rPr sz="1350" spc="-25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커맨드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라인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도구인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gcloud </a:t>
            </a:r>
            <a:r>
              <a:rPr sz="1200" spc="-70" dirty="0">
                <a:solidFill>
                  <a:srgbClr val="333333"/>
                </a:solidFill>
                <a:latin typeface="Liberation Sans"/>
                <a:cs typeface="Liberation Sans"/>
              </a:rPr>
              <a:t>CLI</a:t>
            </a:r>
            <a:r>
              <a:rPr sz="1350" spc="-70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여러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인증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방식을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지원합니다</a:t>
            </a:r>
            <a:r>
              <a:rPr sz="1200" spc="-22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각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인증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방식은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다른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사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용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사례와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요구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사항에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맞게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설계되어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있어</a:t>
            </a:r>
            <a:r>
              <a:rPr sz="1200" spc="-18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70" dirty="0">
                <a:solidFill>
                  <a:srgbClr val="333333"/>
                </a:solidFill>
                <a:latin typeface="Dotum"/>
                <a:cs typeface="Dotum"/>
              </a:rPr>
              <a:t>스타트업의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상황과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목적에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맞는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인증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방식을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선택하는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것이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" dirty="0">
                <a:solidFill>
                  <a:srgbClr val="333333"/>
                </a:solidFill>
                <a:latin typeface="Dotum"/>
                <a:cs typeface="Dotum"/>
              </a:rPr>
              <a:t>중요합니다</a:t>
            </a:r>
            <a:r>
              <a:rPr sz="1200" spc="-20" dirty="0">
                <a:solidFill>
                  <a:srgbClr val="333333"/>
                </a:solidFill>
                <a:latin typeface="Liberation Sans"/>
                <a:cs typeface="Liberation Sans"/>
              </a:rPr>
              <a:t>.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슬라이드에서는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주요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인증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방식의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차이점과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실전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0" dirty="0">
                <a:solidFill>
                  <a:srgbClr val="333333"/>
                </a:solidFill>
                <a:latin typeface="Dotum"/>
                <a:cs typeface="Dotum"/>
              </a:rPr>
              <a:t>활용법을</a:t>
            </a:r>
            <a:r>
              <a:rPr sz="1350" spc="-55" dirty="0">
                <a:solidFill>
                  <a:srgbClr val="333333"/>
                </a:solidFill>
                <a:latin typeface="Dotum"/>
                <a:cs typeface="Dotum"/>
              </a:rPr>
              <a:t> 알아봅니다</a:t>
            </a:r>
            <a:r>
              <a:rPr sz="1200" spc="-5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29149" y="933449"/>
            <a:ext cx="7181850" cy="1162050"/>
          </a:xfrm>
          <a:custGeom>
            <a:avLst/>
            <a:gdLst/>
            <a:ahLst/>
            <a:cxnLst/>
            <a:rect l="l" t="t" r="r" b="b"/>
            <a:pathLst>
              <a:path w="7181850" h="1162050">
                <a:moveTo>
                  <a:pt x="7092854" y="1162049"/>
                </a:moveTo>
                <a:lnTo>
                  <a:pt x="88995" y="1162049"/>
                </a:lnTo>
                <a:lnTo>
                  <a:pt x="82801" y="1161439"/>
                </a:lnTo>
                <a:lnTo>
                  <a:pt x="37131" y="1142522"/>
                </a:lnTo>
                <a:lnTo>
                  <a:pt x="9643" y="1109028"/>
                </a:lnTo>
                <a:lnTo>
                  <a:pt x="0" y="1073054"/>
                </a:lnTo>
                <a:lnTo>
                  <a:pt x="0" y="106679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073054"/>
                </a:lnTo>
                <a:lnTo>
                  <a:pt x="7169271" y="1114517"/>
                </a:lnTo>
                <a:lnTo>
                  <a:pt x="7134315" y="1149471"/>
                </a:lnTo>
                <a:lnTo>
                  <a:pt x="7099047" y="1161439"/>
                </a:lnTo>
                <a:lnTo>
                  <a:pt x="7092854" y="116204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06949" y="1216025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latin typeface="Liberation Sans"/>
                <a:cs typeface="Liberation Sans"/>
              </a:rPr>
              <a:t>01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38812" y="1152524"/>
            <a:ext cx="5638800" cy="381000"/>
          </a:xfrm>
          <a:custGeom>
            <a:avLst/>
            <a:gdLst/>
            <a:ahLst/>
            <a:cxnLst/>
            <a:rect l="l" t="t" r="r" b="b"/>
            <a:pathLst>
              <a:path w="5638800" h="381000">
                <a:moveTo>
                  <a:pt x="781050" y="233083"/>
                </a:moveTo>
                <a:lnTo>
                  <a:pt x="752868" y="201002"/>
                </a:lnTo>
                <a:lnTo>
                  <a:pt x="748004" y="200025"/>
                </a:lnTo>
                <a:lnTo>
                  <a:pt x="0" y="200025"/>
                </a:lnTo>
                <a:lnTo>
                  <a:pt x="0" y="381000"/>
                </a:lnTo>
                <a:lnTo>
                  <a:pt x="748004" y="381000"/>
                </a:lnTo>
                <a:lnTo>
                  <a:pt x="780084" y="352818"/>
                </a:lnTo>
                <a:lnTo>
                  <a:pt x="781050" y="347954"/>
                </a:lnTo>
                <a:lnTo>
                  <a:pt x="781050" y="233083"/>
                </a:lnTo>
                <a:close/>
              </a:path>
              <a:path w="5638800" h="381000">
                <a:moveTo>
                  <a:pt x="5638800" y="0"/>
                </a:moveTo>
                <a:lnTo>
                  <a:pt x="5195608" y="0"/>
                </a:lnTo>
                <a:lnTo>
                  <a:pt x="5190744" y="977"/>
                </a:lnTo>
                <a:lnTo>
                  <a:pt x="5163515" y="28194"/>
                </a:lnTo>
                <a:lnTo>
                  <a:pt x="5162550" y="33058"/>
                </a:lnTo>
                <a:lnTo>
                  <a:pt x="5162550" y="147929"/>
                </a:lnTo>
                <a:lnTo>
                  <a:pt x="5190744" y="180009"/>
                </a:lnTo>
                <a:lnTo>
                  <a:pt x="5195608" y="180975"/>
                </a:lnTo>
                <a:lnTo>
                  <a:pt x="5638800" y="180975"/>
                </a:lnTo>
                <a:lnTo>
                  <a:pt x="5638800" y="0"/>
                </a:lnTo>
                <a:close/>
              </a:path>
            </a:pathLst>
          </a:custGeom>
          <a:solidFill>
            <a:srgbClr val="4F37A6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27017" y="1091789"/>
            <a:ext cx="5767070" cy="83756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30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사용자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계정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65" dirty="0">
                <a:solidFill>
                  <a:srgbClr val="4F37A6"/>
                </a:solidFill>
                <a:latin typeface="Dotum"/>
                <a:cs typeface="Dotum"/>
              </a:rPr>
              <a:t>인증</a:t>
            </a:r>
            <a:r>
              <a:rPr sz="1050" spc="-16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개발자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관리자가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직접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사용하는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방식으로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Google</a:t>
            </a:r>
            <a:r>
              <a:rPr sz="1050" spc="-3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계정으로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25" dirty="0">
                <a:solidFill>
                  <a:srgbClr val="333333"/>
                </a:solidFill>
                <a:latin typeface="Dotum"/>
                <a:cs typeface="Dotum"/>
              </a:rPr>
              <a:t>인증합니다</a:t>
            </a:r>
            <a:r>
              <a:rPr sz="1050" spc="-12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8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Liberation Mono"/>
                <a:cs typeface="Liberation Mono"/>
              </a:rPr>
              <a:t>gcloud </a:t>
            </a:r>
            <a:r>
              <a:rPr sz="950" dirty="0">
                <a:solidFill>
                  <a:srgbClr val="333333"/>
                </a:solidFill>
                <a:latin typeface="Liberation Mono"/>
                <a:cs typeface="Liberation Mono"/>
              </a:rPr>
              <a:t>auth</a:t>
            </a:r>
            <a:r>
              <a:rPr sz="950" spc="40" dirty="0">
                <a:solidFill>
                  <a:srgbClr val="333333"/>
                </a:solidFill>
                <a:latin typeface="Liberation Mono"/>
                <a:cs typeface="Liberation Mono"/>
              </a:rPr>
              <a:t> </a:t>
            </a:r>
            <a:r>
              <a:rPr sz="950" dirty="0">
                <a:solidFill>
                  <a:srgbClr val="333333"/>
                </a:solidFill>
                <a:latin typeface="Liberation Mono"/>
                <a:cs typeface="Liberation Mono"/>
              </a:rPr>
              <a:t>login</a:t>
            </a:r>
            <a:r>
              <a:rPr sz="950" spc="55" dirty="0">
                <a:solidFill>
                  <a:srgbClr val="333333"/>
                </a:solidFill>
                <a:latin typeface="Liberation Mono"/>
                <a:cs typeface="Liberation Mono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명령어를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실행하면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브라우저에서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Google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로그인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페이지가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열리고</a:t>
            </a:r>
            <a:r>
              <a:rPr sz="1050" spc="-14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로그인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성공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로컬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75" dirty="0">
                <a:solidFill>
                  <a:srgbClr val="333333"/>
                </a:solidFill>
                <a:latin typeface="Dotum"/>
                <a:cs typeface="Dotum"/>
              </a:rPr>
              <a:t>시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스템에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인증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토큰이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저장됩니다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개인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개발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환경이나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임시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작업에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적합하지만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자동화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프로세스에는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부적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합합니다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29149" y="2209799"/>
            <a:ext cx="7181850" cy="1162050"/>
          </a:xfrm>
          <a:custGeom>
            <a:avLst/>
            <a:gdLst/>
            <a:ahLst/>
            <a:cxnLst/>
            <a:rect l="l" t="t" r="r" b="b"/>
            <a:pathLst>
              <a:path w="7181850" h="1162050">
                <a:moveTo>
                  <a:pt x="7092854" y="1162049"/>
                </a:moveTo>
                <a:lnTo>
                  <a:pt x="88995" y="1162049"/>
                </a:lnTo>
                <a:lnTo>
                  <a:pt x="82801" y="1161439"/>
                </a:lnTo>
                <a:lnTo>
                  <a:pt x="37131" y="1142522"/>
                </a:lnTo>
                <a:lnTo>
                  <a:pt x="9643" y="1109028"/>
                </a:lnTo>
                <a:lnTo>
                  <a:pt x="0" y="1073053"/>
                </a:lnTo>
                <a:lnTo>
                  <a:pt x="0" y="106679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073053"/>
                </a:lnTo>
                <a:lnTo>
                  <a:pt x="7169271" y="1114517"/>
                </a:lnTo>
                <a:lnTo>
                  <a:pt x="7134315" y="1149471"/>
                </a:lnTo>
                <a:lnTo>
                  <a:pt x="7099047" y="1161439"/>
                </a:lnTo>
                <a:lnTo>
                  <a:pt x="7092854" y="116204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06949" y="2492375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02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38812" y="2628899"/>
            <a:ext cx="5762625" cy="381000"/>
          </a:xfrm>
          <a:custGeom>
            <a:avLst/>
            <a:gdLst/>
            <a:ahLst/>
            <a:cxnLst/>
            <a:rect l="l" t="t" r="r" b="b"/>
            <a:pathLst>
              <a:path w="5762625" h="381000">
                <a:moveTo>
                  <a:pt x="1152525" y="233083"/>
                </a:moveTo>
                <a:lnTo>
                  <a:pt x="1124343" y="201002"/>
                </a:lnTo>
                <a:lnTo>
                  <a:pt x="1119479" y="200025"/>
                </a:lnTo>
                <a:lnTo>
                  <a:pt x="0" y="200025"/>
                </a:lnTo>
                <a:lnTo>
                  <a:pt x="0" y="381000"/>
                </a:lnTo>
                <a:lnTo>
                  <a:pt x="1119479" y="381000"/>
                </a:lnTo>
                <a:lnTo>
                  <a:pt x="1151559" y="352818"/>
                </a:lnTo>
                <a:lnTo>
                  <a:pt x="1152525" y="347954"/>
                </a:lnTo>
                <a:lnTo>
                  <a:pt x="1152525" y="233083"/>
                </a:lnTo>
                <a:close/>
              </a:path>
              <a:path w="5762625" h="381000">
                <a:moveTo>
                  <a:pt x="5762625" y="0"/>
                </a:moveTo>
                <a:lnTo>
                  <a:pt x="4205008" y="0"/>
                </a:lnTo>
                <a:lnTo>
                  <a:pt x="4200144" y="977"/>
                </a:lnTo>
                <a:lnTo>
                  <a:pt x="4172915" y="28194"/>
                </a:lnTo>
                <a:lnTo>
                  <a:pt x="4171950" y="33058"/>
                </a:lnTo>
                <a:lnTo>
                  <a:pt x="4171950" y="147929"/>
                </a:lnTo>
                <a:lnTo>
                  <a:pt x="4200144" y="180009"/>
                </a:lnTo>
                <a:lnTo>
                  <a:pt x="4204995" y="180975"/>
                </a:lnTo>
                <a:lnTo>
                  <a:pt x="5762625" y="180975"/>
                </a:lnTo>
                <a:lnTo>
                  <a:pt x="5762625" y="0"/>
                </a:lnTo>
                <a:close/>
              </a:path>
            </a:pathLst>
          </a:custGeom>
          <a:solidFill>
            <a:srgbClr val="4F37A6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27017" y="2368139"/>
            <a:ext cx="5790565" cy="83756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30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서비스</a:t>
            </a:r>
            <a:r>
              <a:rPr sz="1200" spc="-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계정</a:t>
            </a:r>
            <a:r>
              <a:rPr sz="1200" spc="-9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65" dirty="0">
                <a:solidFill>
                  <a:srgbClr val="4F37A6"/>
                </a:solidFill>
                <a:latin typeface="Dotum"/>
                <a:cs typeface="Dotum"/>
              </a:rPr>
              <a:t>인증</a:t>
            </a:r>
            <a:r>
              <a:rPr sz="1050" spc="-16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애플리케이션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자동화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프로세스를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위해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설계된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비인간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계정입니다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특정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역할과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권한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이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할당되며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사람이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아닌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시스템에서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리소스에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접근할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때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25" dirty="0">
                <a:solidFill>
                  <a:srgbClr val="333333"/>
                </a:solidFill>
                <a:latin typeface="Dotum"/>
                <a:cs typeface="Dotum"/>
              </a:rPr>
              <a:t>사용합니다</a:t>
            </a:r>
            <a:r>
              <a:rPr sz="1050" spc="-12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9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950" dirty="0">
                <a:solidFill>
                  <a:srgbClr val="333333"/>
                </a:solidFill>
                <a:latin typeface="Liberation Mono"/>
                <a:cs typeface="Liberation Mono"/>
              </a:rPr>
              <a:t>gcloud</a:t>
            </a:r>
            <a:r>
              <a:rPr sz="950" spc="25" dirty="0">
                <a:solidFill>
                  <a:srgbClr val="333333"/>
                </a:solidFill>
                <a:latin typeface="Liberation Mono"/>
                <a:cs typeface="Liberation Mono"/>
              </a:rPr>
              <a:t> </a:t>
            </a:r>
            <a:r>
              <a:rPr sz="950" dirty="0">
                <a:solidFill>
                  <a:srgbClr val="333333"/>
                </a:solidFill>
                <a:latin typeface="Liberation Mono"/>
                <a:cs typeface="Liberation Mono"/>
              </a:rPr>
              <a:t>auth</a:t>
            </a:r>
            <a:r>
              <a:rPr sz="950" spc="20" dirty="0">
                <a:solidFill>
                  <a:srgbClr val="333333"/>
                </a:solidFill>
                <a:latin typeface="Liberation Mono"/>
                <a:cs typeface="Liberation Mono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Liberation Mono"/>
                <a:cs typeface="Liberation Mono"/>
              </a:rPr>
              <a:t>activate- </a:t>
            </a:r>
            <a:r>
              <a:rPr sz="950" dirty="0">
                <a:solidFill>
                  <a:srgbClr val="333333"/>
                </a:solidFill>
                <a:latin typeface="Liberation Mono"/>
                <a:cs typeface="Liberation Mono"/>
              </a:rPr>
              <a:t>service-account</a:t>
            </a:r>
            <a:r>
              <a:rPr sz="950" spc="65" dirty="0">
                <a:solidFill>
                  <a:srgbClr val="333333"/>
                </a:solidFill>
                <a:latin typeface="Liberation Mono"/>
                <a:cs typeface="Liberation Mono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명령으로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활성화하며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자동화된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CI/CD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파이프라인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서버리스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함수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등에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20" dirty="0">
                <a:solidFill>
                  <a:srgbClr val="333333"/>
                </a:solidFill>
                <a:latin typeface="Dotum"/>
                <a:cs typeface="Dotum"/>
              </a:rPr>
              <a:t>이상적입니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다</a:t>
            </a:r>
            <a:r>
              <a:rPr sz="1050" spc="-2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29149" y="3486149"/>
            <a:ext cx="7181850" cy="1152525"/>
          </a:xfrm>
          <a:custGeom>
            <a:avLst/>
            <a:gdLst/>
            <a:ahLst/>
            <a:cxnLst/>
            <a:rect l="l" t="t" r="r" b="b"/>
            <a:pathLst>
              <a:path w="7181850" h="1152525">
                <a:moveTo>
                  <a:pt x="7092854" y="1152524"/>
                </a:moveTo>
                <a:lnTo>
                  <a:pt x="88995" y="1152524"/>
                </a:lnTo>
                <a:lnTo>
                  <a:pt x="82801" y="1151914"/>
                </a:lnTo>
                <a:lnTo>
                  <a:pt x="37131" y="1132997"/>
                </a:lnTo>
                <a:lnTo>
                  <a:pt x="9643" y="1099502"/>
                </a:lnTo>
                <a:lnTo>
                  <a:pt x="0" y="1063528"/>
                </a:lnTo>
                <a:lnTo>
                  <a:pt x="0" y="1057274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063528"/>
                </a:lnTo>
                <a:lnTo>
                  <a:pt x="7169271" y="1104992"/>
                </a:lnTo>
                <a:lnTo>
                  <a:pt x="7134315" y="1139946"/>
                </a:lnTo>
                <a:lnTo>
                  <a:pt x="7099047" y="1151914"/>
                </a:lnTo>
                <a:lnTo>
                  <a:pt x="7092854" y="115252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06949" y="3768725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03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38823" y="3905249"/>
            <a:ext cx="4391025" cy="180975"/>
          </a:xfrm>
          <a:custGeom>
            <a:avLst/>
            <a:gdLst/>
            <a:ahLst/>
            <a:cxnLst/>
            <a:rect l="l" t="t" r="r" b="b"/>
            <a:pathLst>
              <a:path w="4391025" h="180975">
                <a:moveTo>
                  <a:pt x="4357977" y="180974"/>
                </a:moveTo>
                <a:lnTo>
                  <a:pt x="33047" y="180974"/>
                </a:lnTo>
                <a:lnTo>
                  <a:pt x="28187" y="180007"/>
                </a:lnTo>
                <a:lnTo>
                  <a:pt x="966" y="152787"/>
                </a:lnTo>
                <a:lnTo>
                  <a:pt x="0" y="147927"/>
                </a:lnTo>
                <a:lnTo>
                  <a:pt x="0" y="142874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4357977" y="0"/>
                </a:lnTo>
                <a:lnTo>
                  <a:pt x="4390056" y="28187"/>
                </a:lnTo>
                <a:lnTo>
                  <a:pt x="4391024" y="33047"/>
                </a:lnTo>
                <a:lnTo>
                  <a:pt x="4391024" y="147927"/>
                </a:lnTo>
                <a:lnTo>
                  <a:pt x="4362836" y="180007"/>
                </a:lnTo>
                <a:lnTo>
                  <a:pt x="4357977" y="180974"/>
                </a:lnTo>
                <a:close/>
              </a:path>
            </a:pathLst>
          </a:custGeom>
          <a:solidFill>
            <a:srgbClr val="4F37A6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27017" y="3644489"/>
            <a:ext cx="5786755" cy="828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55"/>
              </a:spcBef>
            </a:pPr>
            <a:r>
              <a:rPr sz="1050" b="1" dirty="0">
                <a:solidFill>
                  <a:srgbClr val="4F37A6"/>
                </a:solidFill>
                <a:latin typeface="Liberation Sans"/>
                <a:cs typeface="Liberation Sans"/>
              </a:rPr>
              <a:t>JSON</a:t>
            </a:r>
            <a:r>
              <a:rPr sz="1050" b="1" spc="1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키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파일</a:t>
            </a:r>
            <a:r>
              <a:rPr sz="1200" spc="-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65" dirty="0">
                <a:solidFill>
                  <a:srgbClr val="4F37A6"/>
                </a:solidFill>
                <a:latin typeface="Dotum"/>
                <a:cs typeface="Dotum"/>
              </a:rPr>
              <a:t>활용</a:t>
            </a:r>
            <a:r>
              <a:rPr sz="1050" spc="-16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계정을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인증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방법으로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키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파일에는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민감한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인증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정보가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포함됩니다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 </a:t>
            </a:r>
            <a:r>
              <a:rPr sz="950" dirty="0">
                <a:solidFill>
                  <a:srgbClr val="333333"/>
                </a:solidFill>
                <a:latin typeface="Liberation Mono"/>
                <a:cs typeface="Liberation Mono"/>
              </a:rPr>
              <a:t>gcloud</a:t>
            </a:r>
            <a:r>
              <a:rPr sz="950" spc="90" dirty="0">
                <a:solidFill>
                  <a:srgbClr val="333333"/>
                </a:solidFill>
                <a:latin typeface="Liberation Mono"/>
                <a:cs typeface="Liberation Mono"/>
              </a:rPr>
              <a:t> </a:t>
            </a:r>
            <a:r>
              <a:rPr sz="950" dirty="0">
                <a:solidFill>
                  <a:srgbClr val="333333"/>
                </a:solidFill>
                <a:latin typeface="Liberation Mono"/>
                <a:cs typeface="Liberation Mono"/>
              </a:rPr>
              <a:t>auth</a:t>
            </a:r>
            <a:r>
              <a:rPr sz="950" spc="90" dirty="0">
                <a:solidFill>
                  <a:srgbClr val="333333"/>
                </a:solidFill>
                <a:latin typeface="Liberation Mono"/>
                <a:cs typeface="Liberation Mono"/>
              </a:rPr>
              <a:t> </a:t>
            </a:r>
            <a:r>
              <a:rPr sz="950" dirty="0">
                <a:solidFill>
                  <a:srgbClr val="333333"/>
                </a:solidFill>
                <a:latin typeface="Liberation Mono"/>
                <a:cs typeface="Liberation Mono"/>
              </a:rPr>
              <a:t>activate-service-account</a:t>
            </a:r>
            <a:r>
              <a:rPr sz="950" spc="95" dirty="0">
                <a:solidFill>
                  <a:srgbClr val="333333"/>
                </a:solidFill>
                <a:latin typeface="Liberation Mono"/>
                <a:cs typeface="Liberation Mono"/>
              </a:rPr>
              <a:t> </a:t>
            </a:r>
            <a:r>
              <a:rPr sz="950" dirty="0">
                <a:solidFill>
                  <a:srgbClr val="333333"/>
                </a:solidFill>
                <a:latin typeface="Liberation Mono"/>
                <a:cs typeface="Liberation Mono"/>
              </a:rPr>
              <a:t>--key-file=[KEY_FILE]</a:t>
            </a:r>
            <a:r>
              <a:rPr sz="950" spc="-235" dirty="0">
                <a:solidFill>
                  <a:srgbClr val="333333"/>
                </a:solidFill>
                <a:latin typeface="Liberation Mono"/>
                <a:cs typeface="Liberation Mono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로</a:t>
            </a:r>
            <a:r>
              <a:rPr sz="1150" spc="-5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사용합니다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4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보안을</a:t>
            </a:r>
            <a:r>
              <a:rPr sz="1150" spc="-6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Dotum"/>
                <a:cs typeface="Dotum"/>
              </a:rPr>
              <a:t>위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해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키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파일은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안전하게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저장하고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주기적으로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교체해야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합니다</a:t>
            </a:r>
            <a:r>
              <a:rPr sz="1050" spc="-14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키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모범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사례로는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서비스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(Secret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35" dirty="0">
                <a:solidFill>
                  <a:srgbClr val="333333"/>
                </a:solidFill>
                <a:latin typeface="Liberation Sans"/>
                <a:cs typeface="Liberation Sans"/>
              </a:rPr>
              <a:t>Manager)</a:t>
            </a:r>
            <a:r>
              <a:rPr sz="1150" spc="-35" dirty="0">
                <a:solidFill>
                  <a:srgbClr val="333333"/>
                </a:solidFill>
                <a:latin typeface="Dotum"/>
                <a:cs typeface="Dotum"/>
              </a:rPr>
              <a:t>나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환경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변수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권장합니다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29149" y="4752974"/>
            <a:ext cx="7181850" cy="1171575"/>
          </a:xfrm>
          <a:custGeom>
            <a:avLst/>
            <a:gdLst/>
            <a:ahLst/>
            <a:cxnLst/>
            <a:rect l="l" t="t" r="r" b="b"/>
            <a:pathLst>
              <a:path w="7181850" h="1171575">
                <a:moveTo>
                  <a:pt x="7092854" y="1171574"/>
                </a:moveTo>
                <a:lnTo>
                  <a:pt x="88995" y="1171574"/>
                </a:lnTo>
                <a:lnTo>
                  <a:pt x="82801" y="1170964"/>
                </a:lnTo>
                <a:lnTo>
                  <a:pt x="37131" y="1152047"/>
                </a:lnTo>
                <a:lnTo>
                  <a:pt x="9643" y="1118553"/>
                </a:lnTo>
                <a:lnTo>
                  <a:pt x="0" y="1082578"/>
                </a:lnTo>
                <a:lnTo>
                  <a:pt x="0" y="1076324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082578"/>
                </a:lnTo>
                <a:lnTo>
                  <a:pt x="7169271" y="1124041"/>
                </a:lnTo>
                <a:lnTo>
                  <a:pt x="7134315" y="1158996"/>
                </a:lnTo>
                <a:lnTo>
                  <a:pt x="7099047" y="1170964"/>
                </a:lnTo>
                <a:lnTo>
                  <a:pt x="7092854" y="117157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06949" y="5045075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04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38812" y="4972050"/>
            <a:ext cx="5448300" cy="800100"/>
          </a:xfrm>
          <a:custGeom>
            <a:avLst/>
            <a:gdLst/>
            <a:ahLst/>
            <a:cxnLst/>
            <a:rect l="l" t="t" r="r" b="b"/>
            <a:pathLst>
              <a:path w="5448300" h="800100">
                <a:moveTo>
                  <a:pt x="2124075" y="652183"/>
                </a:moveTo>
                <a:lnTo>
                  <a:pt x="2095893" y="620102"/>
                </a:lnTo>
                <a:lnTo>
                  <a:pt x="2091029" y="619125"/>
                </a:lnTo>
                <a:lnTo>
                  <a:pt x="0" y="619125"/>
                </a:lnTo>
                <a:lnTo>
                  <a:pt x="0" y="800100"/>
                </a:lnTo>
                <a:lnTo>
                  <a:pt x="2091029" y="800100"/>
                </a:lnTo>
                <a:lnTo>
                  <a:pt x="2123109" y="771918"/>
                </a:lnTo>
                <a:lnTo>
                  <a:pt x="2124075" y="767054"/>
                </a:lnTo>
                <a:lnTo>
                  <a:pt x="2124075" y="652183"/>
                </a:lnTo>
                <a:close/>
              </a:path>
              <a:path w="5448300" h="800100">
                <a:moveTo>
                  <a:pt x="2419350" y="33058"/>
                </a:moveTo>
                <a:lnTo>
                  <a:pt x="2391168" y="977"/>
                </a:lnTo>
                <a:lnTo>
                  <a:pt x="2386304" y="0"/>
                </a:lnTo>
                <a:lnTo>
                  <a:pt x="1042708" y="0"/>
                </a:lnTo>
                <a:lnTo>
                  <a:pt x="1010615" y="28194"/>
                </a:lnTo>
                <a:lnTo>
                  <a:pt x="1009650" y="33058"/>
                </a:lnTo>
                <a:lnTo>
                  <a:pt x="1009650" y="142875"/>
                </a:lnTo>
                <a:lnTo>
                  <a:pt x="1009650" y="147929"/>
                </a:lnTo>
                <a:lnTo>
                  <a:pt x="1037844" y="180009"/>
                </a:lnTo>
                <a:lnTo>
                  <a:pt x="1042708" y="180975"/>
                </a:lnTo>
                <a:lnTo>
                  <a:pt x="2386304" y="180975"/>
                </a:lnTo>
                <a:lnTo>
                  <a:pt x="2418384" y="152793"/>
                </a:lnTo>
                <a:lnTo>
                  <a:pt x="2419350" y="147929"/>
                </a:lnTo>
                <a:lnTo>
                  <a:pt x="2419350" y="33058"/>
                </a:lnTo>
                <a:close/>
              </a:path>
              <a:path w="5448300" h="800100">
                <a:moveTo>
                  <a:pt x="3238500" y="242608"/>
                </a:moveTo>
                <a:lnTo>
                  <a:pt x="3210318" y="210527"/>
                </a:lnTo>
                <a:lnTo>
                  <a:pt x="3205454" y="209550"/>
                </a:lnTo>
                <a:lnTo>
                  <a:pt x="2014258" y="209550"/>
                </a:lnTo>
                <a:lnTo>
                  <a:pt x="1982177" y="237744"/>
                </a:lnTo>
                <a:lnTo>
                  <a:pt x="1981200" y="242608"/>
                </a:lnTo>
                <a:lnTo>
                  <a:pt x="1981200" y="352425"/>
                </a:lnTo>
                <a:lnTo>
                  <a:pt x="1981200" y="357479"/>
                </a:lnTo>
                <a:lnTo>
                  <a:pt x="2009394" y="389559"/>
                </a:lnTo>
                <a:lnTo>
                  <a:pt x="2014258" y="390525"/>
                </a:lnTo>
                <a:lnTo>
                  <a:pt x="3205454" y="390525"/>
                </a:lnTo>
                <a:lnTo>
                  <a:pt x="3237534" y="362343"/>
                </a:lnTo>
                <a:lnTo>
                  <a:pt x="3238500" y="357479"/>
                </a:lnTo>
                <a:lnTo>
                  <a:pt x="3238500" y="242608"/>
                </a:lnTo>
                <a:close/>
              </a:path>
              <a:path w="5448300" h="800100">
                <a:moveTo>
                  <a:pt x="3314700" y="442633"/>
                </a:moveTo>
                <a:lnTo>
                  <a:pt x="3286518" y="410552"/>
                </a:lnTo>
                <a:lnTo>
                  <a:pt x="3281654" y="409575"/>
                </a:lnTo>
                <a:lnTo>
                  <a:pt x="1938058" y="409575"/>
                </a:lnTo>
                <a:lnTo>
                  <a:pt x="1905965" y="437769"/>
                </a:lnTo>
                <a:lnTo>
                  <a:pt x="1905000" y="442633"/>
                </a:lnTo>
                <a:lnTo>
                  <a:pt x="1905000" y="552450"/>
                </a:lnTo>
                <a:lnTo>
                  <a:pt x="1905000" y="557504"/>
                </a:lnTo>
                <a:lnTo>
                  <a:pt x="1933194" y="589584"/>
                </a:lnTo>
                <a:lnTo>
                  <a:pt x="1938058" y="590550"/>
                </a:lnTo>
                <a:lnTo>
                  <a:pt x="3281654" y="590550"/>
                </a:lnTo>
                <a:lnTo>
                  <a:pt x="3313734" y="562368"/>
                </a:lnTo>
                <a:lnTo>
                  <a:pt x="3314700" y="557504"/>
                </a:lnTo>
                <a:lnTo>
                  <a:pt x="3314700" y="442633"/>
                </a:lnTo>
                <a:close/>
              </a:path>
              <a:path w="5448300" h="800100">
                <a:moveTo>
                  <a:pt x="5448300" y="409575"/>
                </a:moveTo>
                <a:lnTo>
                  <a:pt x="4481233" y="409575"/>
                </a:lnTo>
                <a:lnTo>
                  <a:pt x="4476369" y="410552"/>
                </a:lnTo>
                <a:lnTo>
                  <a:pt x="4449140" y="437769"/>
                </a:lnTo>
                <a:lnTo>
                  <a:pt x="4448175" y="442633"/>
                </a:lnTo>
                <a:lnTo>
                  <a:pt x="4448175" y="557504"/>
                </a:lnTo>
                <a:lnTo>
                  <a:pt x="4476369" y="589584"/>
                </a:lnTo>
                <a:lnTo>
                  <a:pt x="4481220" y="590550"/>
                </a:lnTo>
                <a:lnTo>
                  <a:pt x="5448300" y="590550"/>
                </a:lnTo>
                <a:lnTo>
                  <a:pt x="5448300" y="409575"/>
                </a:lnTo>
                <a:close/>
              </a:path>
            </a:pathLst>
          </a:custGeom>
          <a:solidFill>
            <a:srgbClr val="4F37A6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27017" y="4901654"/>
            <a:ext cx="5723890" cy="8566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80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인증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관리</a:t>
            </a:r>
            <a:r>
              <a:rPr sz="120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35" dirty="0">
                <a:solidFill>
                  <a:srgbClr val="4F37A6"/>
                </a:solidFill>
                <a:latin typeface="Dotum"/>
                <a:cs typeface="Dotum"/>
              </a:rPr>
              <a:t>명령어</a:t>
            </a:r>
            <a:r>
              <a:rPr sz="1050" spc="-13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3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950" dirty="0">
                <a:solidFill>
                  <a:srgbClr val="333333"/>
                </a:solidFill>
                <a:latin typeface="Liberation Mono"/>
                <a:cs typeface="Liberation Mono"/>
              </a:rPr>
              <a:t>gcloud</a:t>
            </a:r>
            <a:r>
              <a:rPr sz="950" spc="20" dirty="0">
                <a:solidFill>
                  <a:srgbClr val="333333"/>
                </a:solidFill>
                <a:latin typeface="Liberation Mono"/>
                <a:cs typeface="Liberation Mono"/>
              </a:rPr>
              <a:t> </a:t>
            </a:r>
            <a:r>
              <a:rPr sz="950" dirty="0">
                <a:solidFill>
                  <a:srgbClr val="333333"/>
                </a:solidFill>
                <a:latin typeface="Liberation Mono"/>
                <a:cs typeface="Liberation Mono"/>
              </a:rPr>
              <a:t>config</a:t>
            </a:r>
            <a:r>
              <a:rPr sz="950" spc="25" dirty="0">
                <a:solidFill>
                  <a:srgbClr val="333333"/>
                </a:solidFill>
                <a:latin typeface="Liberation Mono"/>
                <a:cs typeface="Liberation Mono"/>
              </a:rPr>
              <a:t> </a:t>
            </a:r>
            <a:r>
              <a:rPr sz="950" dirty="0">
                <a:solidFill>
                  <a:srgbClr val="333333"/>
                </a:solidFill>
                <a:latin typeface="Liberation Mono"/>
                <a:cs typeface="Liberation Mono"/>
              </a:rPr>
              <a:t>list</a:t>
            </a:r>
            <a:r>
              <a:rPr sz="950" spc="-265" dirty="0">
                <a:solidFill>
                  <a:srgbClr val="333333"/>
                </a:solidFill>
                <a:latin typeface="Liberation Mono"/>
                <a:cs typeface="Liberation Mono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현재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구성된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전체를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보여주며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ID,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리전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계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정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등의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정보를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확인할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14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050" spc="-114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9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950" dirty="0">
                <a:solidFill>
                  <a:srgbClr val="333333"/>
                </a:solidFill>
                <a:latin typeface="Liberation Mono"/>
                <a:cs typeface="Liberation Mono"/>
              </a:rPr>
              <a:t>gcloud</a:t>
            </a:r>
            <a:r>
              <a:rPr sz="950" spc="25" dirty="0">
                <a:solidFill>
                  <a:srgbClr val="333333"/>
                </a:solidFill>
                <a:latin typeface="Liberation Mono"/>
                <a:cs typeface="Liberation Mono"/>
              </a:rPr>
              <a:t> </a:t>
            </a:r>
            <a:r>
              <a:rPr sz="950" dirty="0">
                <a:solidFill>
                  <a:srgbClr val="333333"/>
                </a:solidFill>
                <a:latin typeface="Liberation Mono"/>
                <a:cs typeface="Liberation Mono"/>
              </a:rPr>
              <a:t>auth</a:t>
            </a:r>
            <a:r>
              <a:rPr sz="950" spc="20" dirty="0">
                <a:solidFill>
                  <a:srgbClr val="333333"/>
                </a:solidFill>
                <a:latin typeface="Liberation Mono"/>
                <a:cs typeface="Liberation Mono"/>
              </a:rPr>
              <a:t> </a:t>
            </a:r>
            <a:r>
              <a:rPr sz="950" dirty="0">
                <a:solidFill>
                  <a:srgbClr val="333333"/>
                </a:solidFill>
                <a:latin typeface="Liberation Mono"/>
                <a:cs typeface="Liberation Mono"/>
              </a:rPr>
              <a:t>list</a:t>
            </a:r>
            <a:r>
              <a:rPr sz="950" spc="-265" dirty="0">
                <a:solidFill>
                  <a:srgbClr val="333333"/>
                </a:solidFill>
                <a:latin typeface="Liberation Mono"/>
                <a:cs typeface="Liberation Mono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현재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시스템에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구성된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모든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인증된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20" dirty="0">
                <a:solidFill>
                  <a:srgbClr val="333333"/>
                </a:solidFill>
                <a:latin typeface="Dotum"/>
                <a:cs typeface="Dotum"/>
              </a:rPr>
              <a:t>계정을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보여주고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활성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계정을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25" dirty="0">
                <a:solidFill>
                  <a:srgbClr val="333333"/>
                </a:solidFill>
                <a:latin typeface="Dotum"/>
                <a:cs typeface="Dotum"/>
              </a:rPr>
              <a:t>표시합니다</a:t>
            </a:r>
            <a:r>
              <a:rPr sz="1050" spc="-12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950" dirty="0">
                <a:solidFill>
                  <a:srgbClr val="333333"/>
                </a:solidFill>
                <a:latin typeface="Liberation Mono"/>
                <a:cs typeface="Liberation Mono"/>
              </a:rPr>
              <a:t>gcloud auth revoke</a:t>
            </a:r>
            <a:r>
              <a:rPr sz="950" spc="-270" dirty="0">
                <a:solidFill>
                  <a:srgbClr val="333333"/>
                </a:solidFill>
                <a:latin typeface="Liberation Mono"/>
                <a:cs typeface="Liberation Mono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인증을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14" dirty="0">
                <a:solidFill>
                  <a:srgbClr val="333333"/>
                </a:solidFill>
                <a:latin typeface="Dotum"/>
                <a:cs typeface="Dotum"/>
              </a:rPr>
              <a:t>취소하고</a:t>
            </a:r>
            <a:r>
              <a:rPr sz="1050" spc="-114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7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950" dirty="0">
                <a:solidFill>
                  <a:srgbClr val="333333"/>
                </a:solidFill>
                <a:latin typeface="Liberation Mono"/>
                <a:cs typeface="Liberation Mono"/>
              </a:rPr>
              <a:t>gcloud </a:t>
            </a:r>
            <a:r>
              <a:rPr sz="950" spc="-10" dirty="0">
                <a:solidFill>
                  <a:srgbClr val="333333"/>
                </a:solidFill>
                <a:latin typeface="Liberation Mono"/>
                <a:cs typeface="Liberation Mono"/>
              </a:rPr>
              <a:t>config </a:t>
            </a:r>
            <a:r>
              <a:rPr sz="950" dirty="0">
                <a:solidFill>
                  <a:srgbClr val="333333"/>
                </a:solidFill>
                <a:latin typeface="Liberation Mono"/>
                <a:cs typeface="Liberation Mono"/>
              </a:rPr>
              <a:t>configurations</a:t>
            </a:r>
            <a:r>
              <a:rPr sz="950" spc="55" dirty="0">
                <a:solidFill>
                  <a:srgbClr val="333333"/>
                </a:solidFill>
                <a:latin typeface="Liberation Mono"/>
                <a:cs typeface="Liberation Mono"/>
              </a:rPr>
              <a:t> </a:t>
            </a:r>
            <a:r>
              <a:rPr sz="950" dirty="0">
                <a:solidFill>
                  <a:srgbClr val="333333"/>
                </a:solidFill>
                <a:latin typeface="Liberation Mono"/>
                <a:cs typeface="Liberation Mono"/>
              </a:rPr>
              <a:t>create</a:t>
            </a:r>
            <a:r>
              <a:rPr sz="950" spc="60" dirty="0">
                <a:solidFill>
                  <a:srgbClr val="333333"/>
                </a:solidFill>
                <a:latin typeface="Liberation Mono"/>
                <a:cs typeface="Liberation Mono"/>
              </a:rPr>
              <a:t> </a:t>
            </a:r>
            <a:r>
              <a:rPr sz="950" dirty="0">
                <a:solidFill>
                  <a:srgbClr val="333333"/>
                </a:solidFill>
                <a:latin typeface="Liberation Mono"/>
                <a:cs typeface="Liberation Mono"/>
              </a:rPr>
              <a:t>[NAME]</a:t>
            </a:r>
            <a:r>
              <a:rPr sz="950" spc="-250" dirty="0">
                <a:solidFill>
                  <a:srgbClr val="333333"/>
                </a:solidFill>
                <a:latin typeface="Liberation Mono"/>
                <a:cs typeface="Liberation Mono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으로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별도의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프로필을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만들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629899" y="6353174"/>
            <a:ext cx="1371600" cy="314325"/>
            <a:chOff x="10629899" y="6353174"/>
            <a:chExt cx="1371600" cy="314325"/>
          </a:xfrm>
        </p:grpSpPr>
        <p:sp>
          <p:nvSpPr>
            <p:cNvPr id="21" name="object 21"/>
            <p:cNvSpPr/>
            <p:nvPr/>
          </p:nvSpPr>
          <p:spPr>
            <a:xfrm>
              <a:off x="10629899" y="6353174"/>
              <a:ext cx="1371600" cy="314325"/>
            </a:xfrm>
            <a:custGeom>
              <a:avLst/>
              <a:gdLst/>
              <a:ahLst/>
              <a:cxnLst/>
              <a:rect l="l" t="t" r="r" b="b"/>
              <a:pathLst>
                <a:path w="1371600" h="314325">
                  <a:moveTo>
                    <a:pt x="1338552" y="314324"/>
                  </a:moveTo>
                  <a:lnTo>
                    <a:pt x="33047" y="314324"/>
                  </a:lnTo>
                  <a:lnTo>
                    <a:pt x="28187" y="313358"/>
                  </a:lnTo>
                  <a:lnTo>
                    <a:pt x="966" y="286137"/>
                  </a:lnTo>
                  <a:lnTo>
                    <a:pt x="0" y="281277"/>
                  </a:lnTo>
                  <a:lnTo>
                    <a:pt x="0" y="2762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38552" y="0"/>
                  </a:lnTo>
                  <a:lnTo>
                    <a:pt x="1370632" y="28187"/>
                  </a:lnTo>
                  <a:lnTo>
                    <a:pt x="1371599" y="33047"/>
                  </a:lnTo>
                  <a:lnTo>
                    <a:pt x="1371599" y="281277"/>
                  </a:lnTo>
                  <a:lnTo>
                    <a:pt x="1343412" y="313358"/>
                  </a:lnTo>
                  <a:lnTo>
                    <a:pt x="1338552" y="31432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4199" y="6448424"/>
              <a:ext cx="133349" cy="133349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10926464" y="6446551"/>
            <a:ext cx="97345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-20" dirty="0" err="1"/>
              <a:t>mirae</a:t>
            </a:r>
            <a:r>
              <a:rPr sz="1000" spc="-20" dirty="0" err="1">
                <a:latin typeface="Dotum"/>
                <a:cs typeface="Dotum"/>
              </a:rPr>
              <a:t>로</a:t>
            </a:r>
            <a:r>
              <a:rPr sz="1000" spc="-85" dirty="0">
                <a:latin typeface="Dotum"/>
                <a:cs typeface="Dotum"/>
              </a:rPr>
              <a:t> </a:t>
            </a:r>
            <a:r>
              <a:rPr sz="1000" spc="-160" dirty="0">
                <a:latin typeface="Dotum"/>
                <a:cs typeface="Dotum"/>
              </a:rPr>
              <a:t>제작됨</a:t>
            </a:r>
            <a:endParaRPr sz="10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178549" y="9071226"/>
            <a:ext cx="509079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-60" dirty="0">
                <a:solidFill>
                  <a:srgbClr val="545454"/>
                </a:solidFill>
                <a:latin typeface="Lucida Sans"/>
                <a:cs typeface="Lucida Sans"/>
              </a:rPr>
              <a:t>"CLI</a:t>
            </a:r>
            <a:r>
              <a:rPr sz="1200" i="1" spc="-90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활용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능력은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클라우드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엔지니어의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생산성을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결정짓는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가장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중요한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요소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중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135" dirty="0">
                <a:solidFill>
                  <a:srgbClr val="545454"/>
                </a:solidFill>
                <a:latin typeface="Dotum"/>
                <a:cs typeface="Dotum"/>
              </a:rPr>
              <a:t>하나입니다</a:t>
            </a:r>
            <a:r>
              <a:rPr sz="1200" i="1" spc="-135" dirty="0">
                <a:solidFill>
                  <a:srgbClr val="545454"/>
                </a:solidFill>
                <a:latin typeface="Lucida Sans"/>
                <a:cs typeface="Lucida Sans"/>
              </a:rPr>
              <a:t>."</a:t>
            </a:r>
            <a:endParaRPr sz="1200">
              <a:latin typeface="Lucida Sans"/>
              <a:cs typeface="Lucida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0999" y="380999"/>
            <a:ext cx="5429250" cy="6096000"/>
            <a:chOff x="380999" y="380999"/>
            <a:chExt cx="5429250" cy="6096000"/>
          </a:xfrm>
        </p:grpSpPr>
        <p:sp>
          <p:nvSpPr>
            <p:cNvPr id="8" name="object 8"/>
            <p:cNvSpPr/>
            <p:nvPr/>
          </p:nvSpPr>
          <p:spPr>
            <a:xfrm>
              <a:off x="380999" y="380999"/>
              <a:ext cx="5429250" cy="504825"/>
            </a:xfrm>
            <a:custGeom>
              <a:avLst/>
              <a:gdLst/>
              <a:ahLst/>
              <a:cxnLst/>
              <a:rect l="l" t="t" r="r" b="b"/>
              <a:pathLst>
                <a:path w="5429250" h="504825">
                  <a:moveTo>
                    <a:pt x="5429249" y="504824"/>
                  </a:moveTo>
                  <a:lnTo>
                    <a:pt x="0" y="504824"/>
                  </a:lnTo>
                  <a:lnTo>
                    <a:pt x="0" y="88995"/>
                  </a:lnTo>
                  <a:lnTo>
                    <a:pt x="12577" y="47532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5340253" y="0"/>
                  </a:lnTo>
                  <a:lnTo>
                    <a:pt x="5381717" y="12577"/>
                  </a:lnTo>
                  <a:lnTo>
                    <a:pt x="5416671" y="47532"/>
                  </a:lnTo>
                  <a:lnTo>
                    <a:pt x="5429249" y="88995"/>
                  </a:lnTo>
                  <a:lnTo>
                    <a:pt x="5429249" y="504824"/>
                  </a:lnTo>
                  <a:close/>
                </a:path>
              </a:pathLst>
            </a:custGeom>
            <a:solidFill>
              <a:srgbClr val="232E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0999" y="885824"/>
              <a:ext cx="5429250" cy="5591175"/>
            </a:xfrm>
            <a:custGeom>
              <a:avLst/>
              <a:gdLst/>
              <a:ahLst/>
              <a:cxnLst/>
              <a:rect l="l" t="t" r="r" b="b"/>
              <a:pathLst>
                <a:path w="5429250" h="5591175">
                  <a:moveTo>
                    <a:pt x="5340253" y="5591174"/>
                  </a:moveTo>
                  <a:lnTo>
                    <a:pt x="88995" y="5591174"/>
                  </a:lnTo>
                  <a:lnTo>
                    <a:pt x="82801" y="5590564"/>
                  </a:lnTo>
                  <a:lnTo>
                    <a:pt x="37131" y="5571646"/>
                  </a:lnTo>
                  <a:lnTo>
                    <a:pt x="9643" y="5538152"/>
                  </a:lnTo>
                  <a:lnTo>
                    <a:pt x="0" y="5502178"/>
                  </a:lnTo>
                  <a:lnTo>
                    <a:pt x="0" y="5495924"/>
                  </a:lnTo>
                  <a:lnTo>
                    <a:pt x="0" y="0"/>
                  </a:lnTo>
                  <a:lnTo>
                    <a:pt x="5429249" y="0"/>
                  </a:lnTo>
                  <a:lnTo>
                    <a:pt x="5429249" y="5502178"/>
                  </a:lnTo>
                  <a:lnTo>
                    <a:pt x="5416671" y="5543641"/>
                  </a:lnTo>
                  <a:lnTo>
                    <a:pt x="5381717" y="5578595"/>
                  </a:lnTo>
                  <a:lnTo>
                    <a:pt x="5346447" y="5590564"/>
                  </a:lnTo>
                  <a:lnTo>
                    <a:pt x="5340253" y="5591174"/>
                  </a:lnTo>
                  <a:close/>
                </a:path>
              </a:pathLst>
            </a:custGeom>
            <a:solidFill>
              <a:srgbClr val="DDD8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3862" y="1323974"/>
              <a:ext cx="5143500" cy="4686300"/>
            </a:xfrm>
            <a:custGeom>
              <a:avLst/>
              <a:gdLst/>
              <a:ahLst/>
              <a:cxnLst/>
              <a:rect l="l" t="t" r="r" b="b"/>
              <a:pathLst>
                <a:path w="5143500" h="4686300">
                  <a:moveTo>
                    <a:pt x="5143500" y="4422813"/>
                  </a:moveTo>
                  <a:lnTo>
                    <a:pt x="5119941" y="4387545"/>
                  </a:lnTo>
                  <a:lnTo>
                    <a:pt x="5102199" y="4381500"/>
                  </a:lnTo>
                  <a:lnTo>
                    <a:pt x="41313" y="4381500"/>
                  </a:lnTo>
                  <a:lnTo>
                    <a:pt x="6045" y="4405071"/>
                  </a:lnTo>
                  <a:lnTo>
                    <a:pt x="0" y="4422813"/>
                  </a:lnTo>
                  <a:lnTo>
                    <a:pt x="0" y="4638675"/>
                  </a:lnTo>
                  <a:lnTo>
                    <a:pt x="0" y="4644999"/>
                  </a:lnTo>
                  <a:lnTo>
                    <a:pt x="23571" y="4680267"/>
                  </a:lnTo>
                  <a:lnTo>
                    <a:pt x="41313" y="4686300"/>
                  </a:lnTo>
                  <a:lnTo>
                    <a:pt x="5102199" y="4686300"/>
                  </a:lnTo>
                  <a:lnTo>
                    <a:pt x="5137467" y="4662741"/>
                  </a:lnTo>
                  <a:lnTo>
                    <a:pt x="5143500" y="4644999"/>
                  </a:lnTo>
                  <a:lnTo>
                    <a:pt x="5143500" y="4422813"/>
                  </a:lnTo>
                  <a:close/>
                </a:path>
                <a:path w="5143500" h="4686300">
                  <a:moveTo>
                    <a:pt x="5143500" y="3346488"/>
                  </a:moveTo>
                  <a:lnTo>
                    <a:pt x="5119941" y="3311220"/>
                  </a:lnTo>
                  <a:lnTo>
                    <a:pt x="5102199" y="3305175"/>
                  </a:lnTo>
                  <a:lnTo>
                    <a:pt x="41313" y="3305175"/>
                  </a:lnTo>
                  <a:lnTo>
                    <a:pt x="6045" y="3328746"/>
                  </a:lnTo>
                  <a:lnTo>
                    <a:pt x="0" y="3346488"/>
                  </a:lnTo>
                  <a:lnTo>
                    <a:pt x="0" y="3714750"/>
                  </a:lnTo>
                  <a:lnTo>
                    <a:pt x="0" y="3721074"/>
                  </a:lnTo>
                  <a:lnTo>
                    <a:pt x="23571" y="3756342"/>
                  </a:lnTo>
                  <a:lnTo>
                    <a:pt x="41313" y="3762375"/>
                  </a:lnTo>
                  <a:lnTo>
                    <a:pt x="5102199" y="3762375"/>
                  </a:lnTo>
                  <a:lnTo>
                    <a:pt x="5137467" y="3738816"/>
                  </a:lnTo>
                  <a:lnTo>
                    <a:pt x="5143500" y="3721074"/>
                  </a:lnTo>
                  <a:lnTo>
                    <a:pt x="5143500" y="3346488"/>
                  </a:lnTo>
                  <a:close/>
                </a:path>
                <a:path w="5143500" h="4686300">
                  <a:moveTo>
                    <a:pt x="5143500" y="2422563"/>
                  </a:moveTo>
                  <a:lnTo>
                    <a:pt x="5119941" y="2387295"/>
                  </a:lnTo>
                  <a:lnTo>
                    <a:pt x="5102199" y="2381250"/>
                  </a:lnTo>
                  <a:lnTo>
                    <a:pt x="41313" y="2381250"/>
                  </a:lnTo>
                  <a:lnTo>
                    <a:pt x="6045" y="2404821"/>
                  </a:lnTo>
                  <a:lnTo>
                    <a:pt x="0" y="2422563"/>
                  </a:lnTo>
                  <a:lnTo>
                    <a:pt x="0" y="2638425"/>
                  </a:lnTo>
                  <a:lnTo>
                    <a:pt x="0" y="2644749"/>
                  </a:lnTo>
                  <a:lnTo>
                    <a:pt x="23571" y="2680017"/>
                  </a:lnTo>
                  <a:lnTo>
                    <a:pt x="41313" y="2686050"/>
                  </a:lnTo>
                  <a:lnTo>
                    <a:pt x="5102199" y="2686050"/>
                  </a:lnTo>
                  <a:lnTo>
                    <a:pt x="5137467" y="2662491"/>
                  </a:lnTo>
                  <a:lnTo>
                    <a:pt x="5143500" y="2644749"/>
                  </a:lnTo>
                  <a:lnTo>
                    <a:pt x="5143500" y="2422563"/>
                  </a:lnTo>
                  <a:close/>
                </a:path>
                <a:path w="5143500" h="4686300">
                  <a:moveTo>
                    <a:pt x="5143500" y="1498638"/>
                  </a:moveTo>
                  <a:lnTo>
                    <a:pt x="5119941" y="1463370"/>
                  </a:lnTo>
                  <a:lnTo>
                    <a:pt x="5102199" y="1457325"/>
                  </a:lnTo>
                  <a:lnTo>
                    <a:pt x="41313" y="1457325"/>
                  </a:lnTo>
                  <a:lnTo>
                    <a:pt x="6045" y="1480896"/>
                  </a:lnTo>
                  <a:lnTo>
                    <a:pt x="0" y="1498638"/>
                  </a:lnTo>
                  <a:lnTo>
                    <a:pt x="0" y="1714500"/>
                  </a:lnTo>
                  <a:lnTo>
                    <a:pt x="0" y="1720824"/>
                  </a:lnTo>
                  <a:lnTo>
                    <a:pt x="23571" y="1756092"/>
                  </a:lnTo>
                  <a:lnTo>
                    <a:pt x="41313" y="1762125"/>
                  </a:lnTo>
                  <a:lnTo>
                    <a:pt x="5102199" y="1762125"/>
                  </a:lnTo>
                  <a:lnTo>
                    <a:pt x="5137467" y="1738566"/>
                  </a:lnTo>
                  <a:lnTo>
                    <a:pt x="5143500" y="1720824"/>
                  </a:lnTo>
                  <a:lnTo>
                    <a:pt x="5143500" y="1498638"/>
                  </a:lnTo>
                  <a:close/>
                </a:path>
                <a:path w="5143500" h="4686300">
                  <a:moveTo>
                    <a:pt x="5143500" y="574713"/>
                  </a:moveTo>
                  <a:lnTo>
                    <a:pt x="5119941" y="539445"/>
                  </a:lnTo>
                  <a:lnTo>
                    <a:pt x="5102199" y="533400"/>
                  </a:lnTo>
                  <a:lnTo>
                    <a:pt x="41313" y="533400"/>
                  </a:lnTo>
                  <a:lnTo>
                    <a:pt x="6045" y="556971"/>
                  </a:lnTo>
                  <a:lnTo>
                    <a:pt x="0" y="574713"/>
                  </a:lnTo>
                  <a:lnTo>
                    <a:pt x="0" y="790575"/>
                  </a:lnTo>
                  <a:lnTo>
                    <a:pt x="0" y="796899"/>
                  </a:lnTo>
                  <a:lnTo>
                    <a:pt x="23571" y="832167"/>
                  </a:lnTo>
                  <a:lnTo>
                    <a:pt x="41313" y="838200"/>
                  </a:lnTo>
                  <a:lnTo>
                    <a:pt x="5102199" y="838200"/>
                  </a:lnTo>
                  <a:lnTo>
                    <a:pt x="5137467" y="814641"/>
                  </a:lnTo>
                  <a:lnTo>
                    <a:pt x="5143500" y="796899"/>
                  </a:lnTo>
                  <a:lnTo>
                    <a:pt x="5143500" y="574713"/>
                  </a:lnTo>
                  <a:close/>
                </a:path>
                <a:path w="5143500" h="4686300">
                  <a:moveTo>
                    <a:pt x="5143500" y="41313"/>
                  </a:moveTo>
                  <a:lnTo>
                    <a:pt x="5119941" y="6045"/>
                  </a:lnTo>
                  <a:lnTo>
                    <a:pt x="5102199" y="0"/>
                  </a:lnTo>
                  <a:lnTo>
                    <a:pt x="41313" y="0"/>
                  </a:lnTo>
                  <a:lnTo>
                    <a:pt x="6045" y="23571"/>
                  </a:lnTo>
                  <a:lnTo>
                    <a:pt x="0" y="41313"/>
                  </a:lnTo>
                  <a:lnTo>
                    <a:pt x="0" y="257175"/>
                  </a:lnTo>
                  <a:lnTo>
                    <a:pt x="0" y="263499"/>
                  </a:lnTo>
                  <a:lnTo>
                    <a:pt x="23571" y="298767"/>
                  </a:lnTo>
                  <a:lnTo>
                    <a:pt x="41313" y="304800"/>
                  </a:lnTo>
                  <a:lnTo>
                    <a:pt x="5102199" y="304800"/>
                  </a:lnTo>
                  <a:lnTo>
                    <a:pt x="5137467" y="281241"/>
                  </a:lnTo>
                  <a:lnTo>
                    <a:pt x="5143500" y="263499"/>
                  </a:lnTo>
                  <a:lnTo>
                    <a:pt x="5143500" y="4131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2222" y="552485"/>
              <a:ext cx="287655" cy="172085"/>
            </a:xfrm>
            <a:custGeom>
              <a:avLst/>
              <a:gdLst/>
              <a:ahLst/>
              <a:cxnLst/>
              <a:rect l="l" t="t" r="r" b="b"/>
              <a:pathLst>
                <a:path w="287655" h="172084">
                  <a:moveTo>
                    <a:pt x="22837" y="19172"/>
                  </a:moveTo>
                  <a:lnTo>
                    <a:pt x="22417" y="18922"/>
                  </a:lnTo>
                  <a:lnTo>
                    <a:pt x="18015" y="18922"/>
                  </a:lnTo>
                  <a:lnTo>
                    <a:pt x="19377" y="9331"/>
                  </a:lnTo>
                  <a:lnTo>
                    <a:pt x="49452" y="0"/>
                  </a:lnTo>
                  <a:lnTo>
                    <a:pt x="56175" y="0"/>
                  </a:lnTo>
                  <a:lnTo>
                    <a:pt x="62675" y="1309"/>
                  </a:lnTo>
                  <a:lnTo>
                    <a:pt x="68694" y="3875"/>
                  </a:lnTo>
                  <a:lnTo>
                    <a:pt x="74317" y="7715"/>
                  </a:lnTo>
                  <a:lnTo>
                    <a:pt x="78975" y="12925"/>
                  </a:lnTo>
                  <a:lnTo>
                    <a:pt x="37928" y="12925"/>
                  </a:lnTo>
                  <a:lnTo>
                    <a:pt x="26123" y="17662"/>
                  </a:lnTo>
                  <a:lnTo>
                    <a:pt x="22837" y="19172"/>
                  </a:lnTo>
                  <a:close/>
                </a:path>
                <a:path w="287655" h="172084">
                  <a:moveTo>
                    <a:pt x="82205" y="39728"/>
                  </a:moveTo>
                  <a:lnTo>
                    <a:pt x="66597" y="39728"/>
                  </a:lnTo>
                  <a:lnTo>
                    <a:pt x="66597" y="32754"/>
                  </a:lnTo>
                  <a:lnTo>
                    <a:pt x="65868" y="24513"/>
                  </a:lnTo>
                  <a:lnTo>
                    <a:pt x="62085" y="18005"/>
                  </a:lnTo>
                  <a:lnTo>
                    <a:pt x="55557" y="13970"/>
                  </a:lnTo>
                  <a:lnTo>
                    <a:pt x="46590" y="13148"/>
                  </a:lnTo>
                  <a:lnTo>
                    <a:pt x="45370" y="13148"/>
                  </a:lnTo>
                  <a:lnTo>
                    <a:pt x="37928" y="12925"/>
                  </a:lnTo>
                  <a:lnTo>
                    <a:pt x="78975" y="12925"/>
                  </a:lnTo>
                  <a:lnTo>
                    <a:pt x="80278" y="14383"/>
                  </a:lnTo>
                  <a:lnTo>
                    <a:pt x="82908" y="22176"/>
                  </a:lnTo>
                  <a:lnTo>
                    <a:pt x="82206" y="31093"/>
                  </a:lnTo>
                  <a:lnTo>
                    <a:pt x="82205" y="39728"/>
                  </a:lnTo>
                  <a:close/>
                </a:path>
                <a:path w="287655" h="172084">
                  <a:moveTo>
                    <a:pt x="45731" y="88836"/>
                  </a:moveTo>
                  <a:lnTo>
                    <a:pt x="39902" y="88836"/>
                  </a:lnTo>
                  <a:lnTo>
                    <a:pt x="30656" y="87812"/>
                  </a:lnTo>
                  <a:lnTo>
                    <a:pt x="32119" y="87812"/>
                  </a:lnTo>
                  <a:lnTo>
                    <a:pt x="23819" y="84301"/>
                  </a:lnTo>
                  <a:lnTo>
                    <a:pt x="16870" y="76902"/>
                  </a:lnTo>
                  <a:lnTo>
                    <a:pt x="16538" y="76491"/>
                  </a:lnTo>
                  <a:lnTo>
                    <a:pt x="13948" y="63740"/>
                  </a:lnTo>
                  <a:lnTo>
                    <a:pt x="16282" y="52214"/>
                  </a:lnTo>
                  <a:lnTo>
                    <a:pt x="23343" y="43588"/>
                  </a:lnTo>
                  <a:lnTo>
                    <a:pt x="33624" y="38335"/>
                  </a:lnTo>
                  <a:lnTo>
                    <a:pt x="45617" y="36928"/>
                  </a:lnTo>
                  <a:lnTo>
                    <a:pt x="48417" y="36928"/>
                  </a:lnTo>
                  <a:lnTo>
                    <a:pt x="55261" y="37093"/>
                  </a:lnTo>
                  <a:lnTo>
                    <a:pt x="66597" y="39728"/>
                  </a:lnTo>
                  <a:lnTo>
                    <a:pt x="82205" y="39728"/>
                  </a:lnTo>
                  <a:lnTo>
                    <a:pt x="82204" y="47970"/>
                  </a:lnTo>
                  <a:lnTo>
                    <a:pt x="42112" y="47970"/>
                  </a:lnTo>
                  <a:lnTo>
                    <a:pt x="29758" y="50992"/>
                  </a:lnTo>
                  <a:lnTo>
                    <a:pt x="30205" y="62030"/>
                  </a:lnTo>
                  <a:lnTo>
                    <a:pt x="30177" y="63740"/>
                  </a:lnTo>
                  <a:lnTo>
                    <a:pt x="29686" y="70379"/>
                  </a:lnTo>
                  <a:lnTo>
                    <a:pt x="35205" y="76902"/>
                  </a:lnTo>
                  <a:lnTo>
                    <a:pt x="66883" y="76902"/>
                  </a:lnTo>
                  <a:lnTo>
                    <a:pt x="64464" y="79922"/>
                  </a:lnTo>
                  <a:lnTo>
                    <a:pt x="60313" y="83194"/>
                  </a:lnTo>
                  <a:lnTo>
                    <a:pt x="50494" y="87812"/>
                  </a:lnTo>
                  <a:lnTo>
                    <a:pt x="45731" y="88836"/>
                  </a:lnTo>
                  <a:close/>
                </a:path>
                <a:path w="287655" h="172084">
                  <a:moveTo>
                    <a:pt x="66883" y="76902"/>
                  </a:moveTo>
                  <a:lnTo>
                    <a:pt x="35205" y="76902"/>
                  </a:lnTo>
                  <a:lnTo>
                    <a:pt x="43617" y="76491"/>
                  </a:lnTo>
                  <a:lnTo>
                    <a:pt x="52967" y="74936"/>
                  </a:lnTo>
                  <a:lnTo>
                    <a:pt x="59526" y="71368"/>
                  </a:lnTo>
                  <a:lnTo>
                    <a:pt x="63632" y="66961"/>
                  </a:lnTo>
                  <a:lnTo>
                    <a:pt x="65625" y="62882"/>
                  </a:lnTo>
                  <a:lnTo>
                    <a:pt x="66722" y="58400"/>
                  </a:lnTo>
                  <a:lnTo>
                    <a:pt x="66539" y="55560"/>
                  </a:lnTo>
                  <a:lnTo>
                    <a:pt x="66539" y="50653"/>
                  </a:lnTo>
                  <a:lnTo>
                    <a:pt x="62222" y="49617"/>
                  </a:lnTo>
                  <a:lnTo>
                    <a:pt x="55957" y="48479"/>
                  </a:lnTo>
                  <a:lnTo>
                    <a:pt x="48876" y="48479"/>
                  </a:lnTo>
                  <a:lnTo>
                    <a:pt x="42112" y="47970"/>
                  </a:lnTo>
                  <a:lnTo>
                    <a:pt x="82204" y="47970"/>
                  </a:lnTo>
                  <a:lnTo>
                    <a:pt x="82147" y="63740"/>
                  </a:lnTo>
                  <a:lnTo>
                    <a:pt x="82045" y="66961"/>
                  </a:lnTo>
                  <a:lnTo>
                    <a:pt x="81936" y="70379"/>
                  </a:lnTo>
                  <a:lnTo>
                    <a:pt x="81880" y="72142"/>
                  </a:lnTo>
                  <a:lnTo>
                    <a:pt x="85881" y="75688"/>
                  </a:lnTo>
                  <a:lnTo>
                    <a:pt x="67856" y="75688"/>
                  </a:lnTo>
                  <a:lnTo>
                    <a:pt x="66883" y="76902"/>
                  </a:lnTo>
                  <a:close/>
                </a:path>
                <a:path w="287655" h="172084">
                  <a:moveTo>
                    <a:pt x="73875" y="87812"/>
                  </a:moveTo>
                  <a:lnTo>
                    <a:pt x="73287" y="87812"/>
                  </a:lnTo>
                  <a:lnTo>
                    <a:pt x="67856" y="75688"/>
                  </a:lnTo>
                  <a:lnTo>
                    <a:pt x="85881" y="75688"/>
                  </a:lnTo>
                  <a:lnTo>
                    <a:pt x="86788" y="76491"/>
                  </a:lnTo>
                  <a:lnTo>
                    <a:pt x="86929" y="76491"/>
                  </a:lnTo>
                  <a:lnTo>
                    <a:pt x="86931" y="80713"/>
                  </a:lnTo>
                  <a:lnTo>
                    <a:pt x="86321" y="81646"/>
                  </a:lnTo>
                  <a:lnTo>
                    <a:pt x="85229" y="82264"/>
                  </a:lnTo>
                  <a:lnTo>
                    <a:pt x="78759" y="86794"/>
                  </a:lnTo>
                  <a:lnTo>
                    <a:pt x="77921" y="87080"/>
                  </a:lnTo>
                  <a:lnTo>
                    <a:pt x="76948" y="87080"/>
                  </a:lnTo>
                  <a:lnTo>
                    <a:pt x="73875" y="87812"/>
                  </a:lnTo>
                  <a:close/>
                </a:path>
                <a:path w="287655" h="172084">
                  <a:moveTo>
                    <a:pt x="116420" y="87104"/>
                  </a:moveTo>
                  <a:lnTo>
                    <a:pt x="114786" y="84613"/>
                  </a:lnTo>
                  <a:lnTo>
                    <a:pt x="114216" y="81978"/>
                  </a:lnTo>
                  <a:lnTo>
                    <a:pt x="92033" y="8639"/>
                  </a:lnTo>
                  <a:lnTo>
                    <a:pt x="91600" y="7398"/>
                  </a:lnTo>
                  <a:lnTo>
                    <a:pt x="91367" y="6353"/>
                  </a:lnTo>
                  <a:lnTo>
                    <a:pt x="91266" y="5656"/>
                  </a:lnTo>
                  <a:lnTo>
                    <a:pt x="91176" y="4808"/>
                  </a:lnTo>
                  <a:lnTo>
                    <a:pt x="90970" y="3453"/>
                  </a:lnTo>
                  <a:lnTo>
                    <a:pt x="91544" y="2672"/>
                  </a:lnTo>
                  <a:lnTo>
                    <a:pt x="93045" y="2442"/>
                  </a:lnTo>
                  <a:lnTo>
                    <a:pt x="103057" y="2442"/>
                  </a:lnTo>
                  <a:lnTo>
                    <a:pt x="106754" y="2071"/>
                  </a:lnTo>
                  <a:lnTo>
                    <a:pt x="108031" y="5156"/>
                  </a:lnTo>
                  <a:lnTo>
                    <a:pt x="108437" y="7094"/>
                  </a:lnTo>
                  <a:lnTo>
                    <a:pt x="124386" y="69973"/>
                  </a:lnTo>
                  <a:lnTo>
                    <a:pt x="136635" y="69973"/>
                  </a:lnTo>
                  <a:lnTo>
                    <a:pt x="133762" y="81978"/>
                  </a:lnTo>
                  <a:lnTo>
                    <a:pt x="133064" y="86778"/>
                  </a:lnTo>
                  <a:lnTo>
                    <a:pt x="119978" y="86778"/>
                  </a:lnTo>
                  <a:lnTo>
                    <a:pt x="116420" y="87104"/>
                  </a:lnTo>
                  <a:close/>
                </a:path>
                <a:path w="287655" h="172084">
                  <a:moveTo>
                    <a:pt x="136635" y="69973"/>
                  </a:moveTo>
                  <a:lnTo>
                    <a:pt x="124386" y="69973"/>
                  </a:lnTo>
                  <a:lnTo>
                    <a:pt x="139120" y="7398"/>
                  </a:lnTo>
                  <a:lnTo>
                    <a:pt x="139191" y="7094"/>
                  </a:lnTo>
                  <a:lnTo>
                    <a:pt x="139313" y="6353"/>
                  </a:lnTo>
                  <a:lnTo>
                    <a:pt x="139428" y="5656"/>
                  </a:lnTo>
                  <a:lnTo>
                    <a:pt x="140344" y="2672"/>
                  </a:lnTo>
                  <a:lnTo>
                    <a:pt x="140415" y="2442"/>
                  </a:lnTo>
                  <a:lnTo>
                    <a:pt x="140528" y="2071"/>
                  </a:lnTo>
                  <a:lnTo>
                    <a:pt x="139549" y="2071"/>
                  </a:lnTo>
                  <a:lnTo>
                    <a:pt x="143951" y="2442"/>
                  </a:lnTo>
                  <a:lnTo>
                    <a:pt x="157549" y="2442"/>
                  </a:lnTo>
                  <a:lnTo>
                    <a:pt x="157891" y="4808"/>
                  </a:lnTo>
                  <a:lnTo>
                    <a:pt x="158013" y="5656"/>
                  </a:lnTo>
                  <a:lnTo>
                    <a:pt x="158114" y="6353"/>
                  </a:lnTo>
                  <a:lnTo>
                    <a:pt x="158221" y="7094"/>
                  </a:lnTo>
                  <a:lnTo>
                    <a:pt x="161430" y="20815"/>
                  </a:lnTo>
                  <a:lnTo>
                    <a:pt x="148398" y="20815"/>
                  </a:lnTo>
                  <a:lnTo>
                    <a:pt x="136635" y="69973"/>
                  </a:lnTo>
                  <a:close/>
                </a:path>
                <a:path w="287655" h="172084">
                  <a:moveTo>
                    <a:pt x="186408" y="70834"/>
                  </a:moveTo>
                  <a:lnTo>
                    <a:pt x="173151" y="70834"/>
                  </a:lnTo>
                  <a:lnTo>
                    <a:pt x="189549" y="7398"/>
                  </a:lnTo>
                  <a:lnTo>
                    <a:pt x="190682" y="2672"/>
                  </a:lnTo>
                  <a:lnTo>
                    <a:pt x="190738" y="2442"/>
                  </a:lnTo>
                  <a:lnTo>
                    <a:pt x="190828" y="2071"/>
                  </a:lnTo>
                  <a:lnTo>
                    <a:pt x="194473" y="2442"/>
                  </a:lnTo>
                  <a:lnTo>
                    <a:pt x="206797" y="2442"/>
                  </a:lnTo>
                  <a:lnTo>
                    <a:pt x="206571" y="4808"/>
                  </a:lnTo>
                  <a:lnTo>
                    <a:pt x="206445" y="6116"/>
                  </a:lnTo>
                  <a:lnTo>
                    <a:pt x="206423" y="6353"/>
                  </a:lnTo>
                  <a:lnTo>
                    <a:pt x="206221" y="7094"/>
                  </a:lnTo>
                  <a:lnTo>
                    <a:pt x="186408" y="70834"/>
                  </a:lnTo>
                  <a:close/>
                </a:path>
                <a:path w="287655" h="172084">
                  <a:moveTo>
                    <a:pt x="206797" y="2442"/>
                  </a:moveTo>
                  <a:lnTo>
                    <a:pt x="204632" y="2442"/>
                  </a:lnTo>
                  <a:lnTo>
                    <a:pt x="207520" y="2071"/>
                  </a:lnTo>
                  <a:lnTo>
                    <a:pt x="206833" y="2071"/>
                  </a:lnTo>
                  <a:lnTo>
                    <a:pt x="206797" y="2442"/>
                  </a:lnTo>
                  <a:close/>
                </a:path>
                <a:path w="287655" h="172084">
                  <a:moveTo>
                    <a:pt x="157549" y="2442"/>
                  </a:moveTo>
                  <a:lnTo>
                    <a:pt x="153537" y="2442"/>
                  </a:lnTo>
                  <a:lnTo>
                    <a:pt x="157528" y="2299"/>
                  </a:lnTo>
                  <a:lnTo>
                    <a:pt x="157549" y="2442"/>
                  </a:lnTo>
                  <a:close/>
                </a:path>
                <a:path w="287655" h="172084">
                  <a:moveTo>
                    <a:pt x="164574" y="87292"/>
                  </a:moveTo>
                  <a:lnTo>
                    <a:pt x="163971" y="87292"/>
                  </a:lnTo>
                  <a:lnTo>
                    <a:pt x="163279" y="82528"/>
                  </a:lnTo>
                  <a:lnTo>
                    <a:pt x="163188" y="81978"/>
                  </a:lnTo>
                  <a:lnTo>
                    <a:pt x="148398" y="20815"/>
                  </a:lnTo>
                  <a:lnTo>
                    <a:pt x="161430" y="20815"/>
                  </a:lnTo>
                  <a:lnTo>
                    <a:pt x="173151" y="70834"/>
                  </a:lnTo>
                  <a:lnTo>
                    <a:pt x="186408" y="70834"/>
                  </a:lnTo>
                  <a:lnTo>
                    <a:pt x="182943" y="81978"/>
                  </a:lnTo>
                  <a:lnTo>
                    <a:pt x="182804" y="82528"/>
                  </a:lnTo>
                  <a:lnTo>
                    <a:pt x="182369" y="84613"/>
                  </a:lnTo>
                  <a:lnTo>
                    <a:pt x="180971" y="86778"/>
                  </a:lnTo>
                  <a:lnTo>
                    <a:pt x="169459" y="86778"/>
                  </a:lnTo>
                  <a:lnTo>
                    <a:pt x="164574" y="87292"/>
                  </a:lnTo>
                  <a:close/>
                </a:path>
                <a:path w="287655" h="172084">
                  <a:moveTo>
                    <a:pt x="132989" y="87292"/>
                  </a:moveTo>
                  <a:lnTo>
                    <a:pt x="128100" y="86778"/>
                  </a:lnTo>
                  <a:lnTo>
                    <a:pt x="133064" y="86778"/>
                  </a:lnTo>
                  <a:lnTo>
                    <a:pt x="132989" y="87292"/>
                  </a:lnTo>
                  <a:close/>
                </a:path>
                <a:path w="287655" h="172084">
                  <a:moveTo>
                    <a:pt x="180757" y="87104"/>
                  </a:moveTo>
                  <a:lnTo>
                    <a:pt x="180085" y="87104"/>
                  </a:lnTo>
                  <a:lnTo>
                    <a:pt x="176527" y="86778"/>
                  </a:lnTo>
                  <a:lnTo>
                    <a:pt x="180971" y="86778"/>
                  </a:lnTo>
                  <a:lnTo>
                    <a:pt x="180757" y="87104"/>
                  </a:lnTo>
                  <a:close/>
                </a:path>
                <a:path w="287655" h="172084">
                  <a:moveTo>
                    <a:pt x="270602" y="76591"/>
                  </a:moveTo>
                  <a:lnTo>
                    <a:pt x="240355" y="76591"/>
                  </a:lnTo>
                  <a:lnTo>
                    <a:pt x="247880" y="75974"/>
                  </a:lnTo>
                  <a:lnTo>
                    <a:pt x="252667" y="74544"/>
                  </a:lnTo>
                  <a:lnTo>
                    <a:pt x="255067" y="73348"/>
                  </a:lnTo>
                  <a:lnTo>
                    <a:pt x="260938" y="69861"/>
                  </a:lnTo>
                  <a:lnTo>
                    <a:pt x="261403" y="61882"/>
                  </a:lnTo>
                  <a:lnTo>
                    <a:pt x="257411" y="57743"/>
                  </a:lnTo>
                  <a:lnTo>
                    <a:pt x="254095" y="55369"/>
                  </a:lnTo>
                  <a:lnTo>
                    <a:pt x="250099" y="53573"/>
                  </a:lnTo>
                  <a:lnTo>
                    <a:pt x="243830" y="51518"/>
                  </a:lnTo>
                  <a:lnTo>
                    <a:pt x="233689" y="48367"/>
                  </a:lnTo>
                  <a:lnTo>
                    <a:pt x="229766" y="46904"/>
                  </a:lnTo>
                  <a:lnTo>
                    <a:pt x="223152" y="42950"/>
                  </a:lnTo>
                  <a:lnTo>
                    <a:pt x="216918" y="35860"/>
                  </a:lnTo>
                  <a:lnTo>
                    <a:pt x="214138" y="24989"/>
                  </a:lnTo>
                  <a:lnTo>
                    <a:pt x="216081" y="15752"/>
                  </a:lnTo>
                  <a:lnTo>
                    <a:pt x="222110" y="7732"/>
                  </a:lnTo>
                  <a:lnTo>
                    <a:pt x="231913" y="2095"/>
                  </a:lnTo>
                  <a:lnTo>
                    <a:pt x="245177" y="8"/>
                  </a:lnTo>
                  <a:lnTo>
                    <a:pt x="250867" y="375"/>
                  </a:lnTo>
                  <a:lnTo>
                    <a:pt x="258174" y="1570"/>
                  </a:lnTo>
                  <a:lnTo>
                    <a:pt x="265186" y="3728"/>
                  </a:lnTo>
                  <a:lnTo>
                    <a:pt x="269989" y="6983"/>
                  </a:lnTo>
                  <a:lnTo>
                    <a:pt x="270473" y="7732"/>
                  </a:lnTo>
                  <a:lnTo>
                    <a:pt x="270591" y="7916"/>
                  </a:lnTo>
                  <a:lnTo>
                    <a:pt x="270891" y="9014"/>
                  </a:lnTo>
                  <a:lnTo>
                    <a:pt x="270869" y="12626"/>
                  </a:lnTo>
                  <a:lnTo>
                    <a:pt x="244342" y="12626"/>
                  </a:lnTo>
                  <a:lnTo>
                    <a:pt x="228912" y="13220"/>
                  </a:lnTo>
                  <a:lnTo>
                    <a:pt x="229573" y="23962"/>
                  </a:lnTo>
                  <a:lnTo>
                    <a:pt x="229381" y="32428"/>
                  </a:lnTo>
                  <a:lnTo>
                    <a:pt x="242422" y="35860"/>
                  </a:lnTo>
                  <a:lnTo>
                    <a:pt x="274770" y="56786"/>
                  </a:lnTo>
                  <a:lnTo>
                    <a:pt x="275451" y="64082"/>
                  </a:lnTo>
                  <a:lnTo>
                    <a:pt x="274443" y="69861"/>
                  </a:lnTo>
                  <a:lnTo>
                    <a:pt x="274399" y="70113"/>
                  </a:lnTo>
                  <a:lnTo>
                    <a:pt x="272958" y="73928"/>
                  </a:lnTo>
                  <a:lnTo>
                    <a:pt x="270602" y="76591"/>
                  </a:lnTo>
                  <a:close/>
                </a:path>
                <a:path w="287655" h="172084">
                  <a:moveTo>
                    <a:pt x="246722" y="12814"/>
                  </a:moveTo>
                  <a:lnTo>
                    <a:pt x="243133" y="12626"/>
                  </a:lnTo>
                  <a:lnTo>
                    <a:pt x="259121" y="12626"/>
                  </a:lnTo>
                  <a:lnTo>
                    <a:pt x="246722" y="12814"/>
                  </a:lnTo>
                  <a:close/>
                </a:path>
                <a:path w="287655" h="172084">
                  <a:moveTo>
                    <a:pt x="270123" y="17613"/>
                  </a:moveTo>
                  <a:lnTo>
                    <a:pt x="268671" y="17613"/>
                  </a:lnTo>
                  <a:lnTo>
                    <a:pt x="265229" y="17229"/>
                  </a:lnTo>
                  <a:lnTo>
                    <a:pt x="259121" y="12626"/>
                  </a:lnTo>
                  <a:lnTo>
                    <a:pt x="270869" y="12626"/>
                  </a:lnTo>
                  <a:lnTo>
                    <a:pt x="270846" y="16622"/>
                  </a:lnTo>
                  <a:lnTo>
                    <a:pt x="270123" y="17613"/>
                  </a:lnTo>
                  <a:close/>
                </a:path>
                <a:path w="287655" h="172084">
                  <a:moveTo>
                    <a:pt x="246201" y="89194"/>
                  </a:moveTo>
                  <a:lnTo>
                    <a:pt x="238397" y="89194"/>
                  </a:lnTo>
                  <a:lnTo>
                    <a:pt x="232169" y="88562"/>
                  </a:lnTo>
                  <a:lnTo>
                    <a:pt x="224471" y="86926"/>
                  </a:lnTo>
                  <a:lnTo>
                    <a:pt x="216424" y="83809"/>
                  </a:lnTo>
                  <a:lnTo>
                    <a:pt x="214075" y="82815"/>
                  </a:lnTo>
                  <a:lnTo>
                    <a:pt x="212913" y="81042"/>
                  </a:lnTo>
                  <a:lnTo>
                    <a:pt x="212937" y="69861"/>
                  </a:lnTo>
                  <a:lnTo>
                    <a:pt x="212705" y="69861"/>
                  </a:lnTo>
                  <a:lnTo>
                    <a:pt x="215705" y="70611"/>
                  </a:lnTo>
                  <a:lnTo>
                    <a:pt x="216879" y="71062"/>
                  </a:lnTo>
                  <a:lnTo>
                    <a:pt x="221362" y="72875"/>
                  </a:lnTo>
                  <a:lnTo>
                    <a:pt x="224237" y="74250"/>
                  </a:lnTo>
                  <a:lnTo>
                    <a:pt x="229743" y="75348"/>
                  </a:lnTo>
                  <a:lnTo>
                    <a:pt x="240355" y="76591"/>
                  </a:lnTo>
                  <a:lnTo>
                    <a:pt x="270602" y="76591"/>
                  </a:lnTo>
                  <a:lnTo>
                    <a:pt x="264585" y="83393"/>
                  </a:lnTo>
                  <a:lnTo>
                    <a:pt x="254442" y="87893"/>
                  </a:lnTo>
                  <a:lnTo>
                    <a:pt x="246201" y="89194"/>
                  </a:lnTo>
                  <a:close/>
                </a:path>
                <a:path w="287655" h="172084">
                  <a:moveTo>
                    <a:pt x="233457" y="120394"/>
                  </a:moveTo>
                  <a:lnTo>
                    <a:pt x="233187" y="119008"/>
                  </a:lnTo>
                  <a:lnTo>
                    <a:pt x="233131" y="118725"/>
                  </a:lnTo>
                  <a:lnTo>
                    <a:pt x="233043" y="118272"/>
                  </a:lnTo>
                  <a:lnTo>
                    <a:pt x="232944" y="117764"/>
                  </a:lnTo>
                  <a:lnTo>
                    <a:pt x="235690" y="115822"/>
                  </a:lnTo>
                  <a:lnTo>
                    <a:pt x="250677" y="109180"/>
                  </a:lnTo>
                  <a:lnTo>
                    <a:pt x="266457" y="107147"/>
                  </a:lnTo>
                  <a:lnTo>
                    <a:pt x="279517" y="108265"/>
                  </a:lnTo>
                  <a:lnTo>
                    <a:pt x="286339" y="111076"/>
                  </a:lnTo>
                  <a:lnTo>
                    <a:pt x="287252" y="117595"/>
                  </a:lnTo>
                  <a:lnTo>
                    <a:pt x="287347" y="118272"/>
                  </a:lnTo>
                  <a:lnTo>
                    <a:pt x="257024" y="118272"/>
                  </a:lnTo>
                  <a:lnTo>
                    <a:pt x="245877" y="119008"/>
                  </a:lnTo>
                  <a:lnTo>
                    <a:pt x="233457" y="120394"/>
                  </a:lnTo>
                  <a:close/>
                </a:path>
                <a:path w="287655" h="172084">
                  <a:moveTo>
                    <a:pt x="144571" y="171499"/>
                  </a:moveTo>
                  <a:lnTo>
                    <a:pt x="105993" y="168205"/>
                  </a:lnTo>
                  <a:lnTo>
                    <a:pt x="68696" y="157809"/>
                  </a:lnTo>
                  <a:lnTo>
                    <a:pt x="33923" y="140781"/>
                  </a:lnTo>
                  <a:lnTo>
                    <a:pt x="2915" y="117595"/>
                  </a:lnTo>
                  <a:lnTo>
                    <a:pt x="0" y="114965"/>
                  </a:lnTo>
                  <a:lnTo>
                    <a:pt x="2571" y="111362"/>
                  </a:lnTo>
                  <a:lnTo>
                    <a:pt x="6116" y="113366"/>
                  </a:lnTo>
                  <a:lnTo>
                    <a:pt x="39613" y="129816"/>
                  </a:lnTo>
                  <a:lnTo>
                    <a:pt x="74358" y="141559"/>
                  </a:lnTo>
                  <a:lnTo>
                    <a:pt x="110354" y="148595"/>
                  </a:lnTo>
                  <a:lnTo>
                    <a:pt x="147598" y="150925"/>
                  </a:lnTo>
                  <a:lnTo>
                    <a:pt x="234987" y="150925"/>
                  </a:lnTo>
                  <a:lnTo>
                    <a:pt x="234209" y="151385"/>
                  </a:lnTo>
                  <a:lnTo>
                    <a:pt x="205085" y="162466"/>
                  </a:lnTo>
                  <a:lnTo>
                    <a:pt x="174557" y="169217"/>
                  </a:lnTo>
                  <a:lnTo>
                    <a:pt x="144571" y="171499"/>
                  </a:lnTo>
                  <a:close/>
                </a:path>
                <a:path w="287655" h="172084">
                  <a:moveTo>
                    <a:pt x="266104" y="160984"/>
                  </a:moveTo>
                  <a:lnTo>
                    <a:pt x="263644" y="159836"/>
                  </a:lnTo>
                  <a:lnTo>
                    <a:pt x="264787" y="156979"/>
                  </a:lnTo>
                  <a:lnTo>
                    <a:pt x="268225" y="148118"/>
                  </a:lnTo>
                  <a:lnTo>
                    <a:pt x="271815" y="137488"/>
                  </a:lnTo>
                  <a:lnTo>
                    <a:pt x="273948" y="127671"/>
                  </a:lnTo>
                  <a:lnTo>
                    <a:pt x="273016" y="121251"/>
                  </a:lnTo>
                  <a:lnTo>
                    <a:pt x="267035" y="118725"/>
                  </a:lnTo>
                  <a:lnTo>
                    <a:pt x="257024" y="118272"/>
                  </a:lnTo>
                  <a:lnTo>
                    <a:pt x="287369" y="118272"/>
                  </a:lnTo>
                  <a:lnTo>
                    <a:pt x="285052" y="131254"/>
                  </a:lnTo>
                  <a:lnTo>
                    <a:pt x="278975" y="146012"/>
                  </a:lnTo>
                  <a:lnTo>
                    <a:pt x="268676" y="158810"/>
                  </a:lnTo>
                  <a:lnTo>
                    <a:pt x="266104" y="160984"/>
                  </a:lnTo>
                  <a:close/>
                </a:path>
                <a:path w="287655" h="172084">
                  <a:moveTo>
                    <a:pt x="234987" y="150925"/>
                  </a:moveTo>
                  <a:lnTo>
                    <a:pt x="147598" y="150925"/>
                  </a:lnTo>
                  <a:lnTo>
                    <a:pt x="175392" y="149429"/>
                  </a:lnTo>
                  <a:lnTo>
                    <a:pt x="202635" y="145243"/>
                  </a:lnTo>
                  <a:lnTo>
                    <a:pt x="229326" y="138367"/>
                  </a:lnTo>
                  <a:lnTo>
                    <a:pt x="255464" y="128801"/>
                  </a:lnTo>
                  <a:lnTo>
                    <a:pt x="260724" y="126569"/>
                  </a:lnTo>
                  <a:lnTo>
                    <a:pt x="265184" y="132284"/>
                  </a:lnTo>
                  <a:lnTo>
                    <a:pt x="259983" y="136115"/>
                  </a:lnTo>
                  <a:lnTo>
                    <a:pt x="234987" y="150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92175" y="486409"/>
            <a:ext cx="1773555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20" dirty="0">
                <a:solidFill>
                  <a:srgbClr val="FFFFFF"/>
                </a:solidFill>
                <a:latin typeface="Noto Sans JP"/>
                <a:cs typeface="Noto Sans JP"/>
              </a:rPr>
              <a:t>AWS</a:t>
            </a:r>
            <a:r>
              <a:rPr sz="1650" b="1" spc="2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650" b="1" spc="-65" dirty="0">
                <a:solidFill>
                  <a:srgbClr val="FFFFFF"/>
                </a:solidFill>
                <a:latin typeface="Noto Sans JP"/>
                <a:cs typeface="Noto Sans JP"/>
              </a:rPr>
              <a:t>CLI</a:t>
            </a:r>
            <a:r>
              <a:rPr sz="1650" b="1" spc="-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7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주요</a:t>
            </a:r>
            <a:r>
              <a:rPr sz="1700" b="1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700" b="1" spc="-350" dirty="0">
                <a:solidFill>
                  <a:srgbClr val="FFFFFF"/>
                </a:solidFill>
                <a:latin typeface="Malgun Gothic"/>
                <a:cs typeface="Malgun Gothic"/>
              </a:rPr>
              <a:t>명령어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1175" y="1008265"/>
            <a:ext cx="3152775" cy="2309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-25" dirty="0">
                <a:solidFill>
                  <a:srgbClr val="4F37A6"/>
                </a:solidFill>
                <a:latin typeface="Noto Sans JP"/>
                <a:cs typeface="Noto Sans JP"/>
              </a:rPr>
              <a:t>S3</a:t>
            </a:r>
            <a:endParaRPr sz="1600">
              <a:latin typeface="Noto Sans JP"/>
              <a:cs typeface="Noto Sans JP"/>
            </a:endParaRPr>
          </a:p>
          <a:p>
            <a:pPr marL="88265">
              <a:lnSpc>
                <a:spcPct val="100000"/>
              </a:lnSpc>
              <a:spcBef>
                <a:spcPts val="955"/>
              </a:spcBef>
            </a:pPr>
            <a:r>
              <a:rPr sz="1050" dirty="0">
                <a:latin typeface="DejaVu Sans Mono"/>
                <a:cs typeface="DejaVu Sans Mono"/>
              </a:rPr>
              <a:t>$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aws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s3</a:t>
            </a:r>
            <a:r>
              <a:rPr sz="1050" spc="-10" dirty="0">
                <a:latin typeface="DejaVu Sans Mono"/>
                <a:cs typeface="DejaVu Sans Mono"/>
              </a:rPr>
              <a:t> </a:t>
            </a:r>
            <a:r>
              <a:rPr sz="1050" spc="-25" dirty="0">
                <a:latin typeface="DejaVu Sans Mono"/>
                <a:cs typeface="DejaVu Sans Mono"/>
              </a:rPr>
              <a:t>ls</a:t>
            </a:r>
            <a:endParaRPr sz="1050">
              <a:latin typeface="DejaVu Sans Mono"/>
              <a:cs typeface="DejaVu Sans Mono"/>
            </a:endParaRPr>
          </a:p>
          <a:p>
            <a:pPr marL="59690">
              <a:lnSpc>
                <a:spcPct val="100000"/>
              </a:lnSpc>
              <a:spcBef>
                <a:spcPts val="1015"/>
              </a:spcBef>
            </a:pP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모든</a:t>
            </a:r>
            <a:r>
              <a:rPr sz="110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545454"/>
                </a:solidFill>
                <a:latin typeface="Noto Sans JP"/>
                <a:cs typeface="Noto Sans JP"/>
              </a:rPr>
              <a:t>S3</a:t>
            </a:r>
            <a:r>
              <a:rPr sz="1050" spc="-30" dirty="0">
                <a:solidFill>
                  <a:srgbClr val="545454"/>
                </a:solidFill>
                <a:latin typeface="Noto Sans JP"/>
                <a:cs typeface="Noto Sans JP"/>
              </a:rPr>
              <a:t> </a:t>
            </a: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버킷</a:t>
            </a:r>
            <a:r>
              <a:rPr sz="110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35" dirty="0">
                <a:solidFill>
                  <a:srgbClr val="545454"/>
                </a:solidFill>
                <a:latin typeface="Dotum"/>
                <a:cs typeface="Dotum"/>
              </a:rPr>
              <a:t>나열</a:t>
            </a:r>
            <a:endParaRPr sz="1100">
              <a:latin typeface="Dotum"/>
              <a:cs typeface="Dotum"/>
            </a:endParaRPr>
          </a:p>
          <a:p>
            <a:pPr marL="88265">
              <a:lnSpc>
                <a:spcPct val="100000"/>
              </a:lnSpc>
              <a:spcBef>
                <a:spcPts val="605"/>
              </a:spcBef>
            </a:pPr>
            <a:r>
              <a:rPr sz="1050" dirty="0">
                <a:latin typeface="DejaVu Sans Mono"/>
                <a:cs typeface="DejaVu Sans Mono"/>
              </a:rPr>
              <a:t>$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aws</a:t>
            </a:r>
            <a:r>
              <a:rPr sz="1050" spc="-1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s3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cp</a:t>
            </a:r>
            <a:r>
              <a:rPr sz="1050" spc="-1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file.txt</a:t>
            </a:r>
            <a:r>
              <a:rPr sz="1050" spc="-10" dirty="0">
                <a:latin typeface="DejaVu Sans Mono"/>
                <a:cs typeface="DejaVu Sans Mono"/>
              </a:rPr>
              <a:t> s3://bucket-name/</a:t>
            </a:r>
            <a:endParaRPr sz="1050">
              <a:latin typeface="DejaVu Sans Mono"/>
              <a:cs typeface="DejaVu Sans Mono"/>
            </a:endParaRPr>
          </a:p>
          <a:p>
            <a:pPr marL="59690">
              <a:lnSpc>
                <a:spcPct val="100000"/>
              </a:lnSpc>
              <a:spcBef>
                <a:spcPts val="1015"/>
              </a:spcBef>
            </a:pP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파일</a:t>
            </a:r>
            <a:r>
              <a:rPr sz="1100" spc="-8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25" dirty="0">
                <a:solidFill>
                  <a:srgbClr val="545454"/>
                </a:solidFill>
                <a:latin typeface="Dotum"/>
                <a:cs typeface="Dotum"/>
              </a:rPr>
              <a:t>업로드</a:t>
            </a:r>
            <a:endParaRPr sz="11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25" dirty="0">
                <a:solidFill>
                  <a:srgbClr val="4F37A6"/>
                </a:solidFill>
                <a:latin typeface="Noto Sans JP"/>
                <a:cs typeface="Noto Sans JP"/>
              </a:rPr>
              <a:t>EC2</a:t>
            </a:r>
            <a:endParaRPr sz="1600">
              <a:latin typeface="Noto Sans JP"/>
              <a:cs typeface="Noto Sans JP"/>
            </a:endParaRPr>
          </a:p>
          <a:p>
            <a:pPr marL="88265">
              <a:lnSpc>
                <a:spcPct val="100000"/>
              </a:lnSpc>
              <a:spcBef>
                <a:spcPts val="955"/>
              </a:spcBef>
            </a:pPr>
            <a:r>
              <a:rPr sz="1050" dirty="0">
                <a:latin typeface="DejaVu Sans Mono"/>
                <a:cs typeface="DejaVu Sans Mono"/>
              </a:rPr>
              <a:t>$</a:t>
            </a:r>
            <a:r>
              <a:rPr sz="1050" spc="-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aws</a:t>
            </a:r>
            <a:r>
              <a:rPr sz="1050" spc="-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ec2</a:t>
            </a:r>
            <a:r>
              <a:rPr sz="1050" spc="-5" dirty="0">
                <a:latin typeface="DejaVu Sans Mono"/>
                <a:cs typeface="DejaVu Sans Mono"/>
              </a:rPr>
              <a:t> </a:t>
            </a:r>
            <a:r>
              <a:rPr sz="1050" spc="-10" dirty="0">
                <a:latin typeface="DejaVu Sans Mono"/>
                <a:cs typeface="DejaVu Sans Mono"/>
              </a:rPr>
              <a:t>describe-instances</a:t>
            </a:r>
            <a:endParaRPr sz="1050">
              <a:latin typeface="DejaVu Sans Mono"/>
              <a:cs typeface="DejaVu Sans Mono"/>
            </a:endParaRPr>
          </a:p>
          <a:p>
            <a:pPr marL="59690">
              <a:lnSpc>
                <a:spcPct val="100000"/>
              </a:lnSpc>
              <a:spcBef>
                <a:spcPts val="1015"/>
              </a:spcBef>
            </a:pP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모든</a:t>
            </a:r>
            <a:r>
              <a:rPr sz="110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050" spc="-30" dirty="0">
                <a:solidFill>
                  <a:srgbClr val="545454"/>
                </a:solidFill>
                <a:latin typeface="Noto Sans JP"/>
                <a:cs typeface="Noto Sans JP"/>
              </a:rPr>
              <a:t>EC2</a:t>
            </a:r>
            <a:r>
              <a:rPr sz="1050" spc="35" dirty="0">
                <a:solidFill>
                  <a:srgbClr val="545454"/>
                </a:solidFill>
                <a:latin typeface="Noto Sans JP"/>
                <a:cs typeface="Noto Sans JP"/>
              </a:rPr>
              <a:t> </a:t>
            </a: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인스턴스</a:t>
            </a:r>
            <a:r>
              <a:rPr sz="110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정보</a:t>
            </a:r>
            <a:r>
              <a:rPr sz="110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25" dirty="0">
                <a:solidFill>
                  <a:srgbClr val="545454"/>
                </a:solidFill>
                <a:latin typeface="Dotum"/>
                <a:cs typeface="Dotum"/>
              </a:rPr>
              <a:t>조회</a:t>
            </a:r>
            <a:endParaRPr sz="1100">
              <a:latin typeface="Dotum"/>
              <a:cs typeface="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175" y="3389515"/>
            <a:ext cx="1707514" cy="5556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-25" dirty="0">
                <a:solidFill>
                  <a:srgbClr val="4F37A6"/>
                </a:solidFill>
                <a:latin typeface="Noto Sans JP"/>
                <a:cs typeface="Noto Sans JP"/>
              </a:rPr>
              <a:t>IAM</a:t>
            </a:r>
            <a:endParaRPr sz="1600">
              <a:latin typeface="Noto Sans JP"/>
              <a:cs typeface="Noto Sans JP"/>
            </a:endParaRPr>
          </a:p>
          <a:p>
            <a:pPr marL="88265">
              <a:lnSpc>
                <a:spcPct val="100000"/>
              </a:lnSpc>
              <a:spcBef>
                <a:spcPts val="955"/>
              </a:spcBef>
            </a:pPr>
            <a:r>
              <a:rPr sz="1050" dirty="0">
                <a:latin typeface="DejaVu Sans Mono"/>
                <a:cs typeface="DejaVu Sans Mono"/>
              </a:rPr>
              <a:t>$</a:t>
            </a:r>
            <a:r>
              <a:rPr sz="1050" spc="-1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aws</a:t>
            </a:r>
            <a:r>
              <a:rPr sz="1050" spc="-1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iam</a:t>
            </a:r>
            <a:r>
              <a:rPr sz="1050" spc="-10" dirty="0">
                <a:latin typeface="DejaVu Sans Mono"/>
                <a:cs typeface="DejaVu Sans Mono"/>
              </a:rPr>
              <a:t> list-users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8800" y="4047902"/>
            <a:ext cx="8921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사용자</a:t>
            </a:r>
            <a:r>
              <a:rPr sz="1100" spc="-8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목록</a:t>
            </a:r>
            <a:r>
              <a:rPr sz="1100" spc="-8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165" dirty="0">
                <a:solidFill>
                  <a:srgbClr val="545454"/>
                </a:solidFill>
                <a:latin typeface="Dotum"/>
                <a:cs typeface="Dotum"/>
              </a:rPr>
              <a:t>조회</a:t>
            </a:r>
            <a:endParaRPr sz="1100">
              <a:latin typeface="Dotum"/>
              <a:cs typeface="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1175" y="4313440"/>
            <a:ext cx="4999355" cy="7080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-90" dirty="0">
                <a:solidFill>
                  <a:srgbClr val="4F37A6"/>
                </a:solidFill>
                <a:latin typeface="Noto Sans JP"/>
                <a:cs typeface="Noto Sans JP"/>
              </a:rPr>
              <a:t>CloudFormation</a:t>
            </a:r>
            <a:endParaRPr sz="1600">
              <a:latin typeface="Noto Sans JP"/>
              <a:cs typeface="Noto Sans JP"/>
            </a:endParaRPr>
          </a:p>
          <a:p>
            <a:pPr marL="88265">
              <a:lnSpc>
                <a:spcPts val="1230"/>
              </a:lnSpc>
              <a:spcBef>
                <a:spcPts val="955"/>
              </a:spcBef>
            </a:pPr>
            <a:r>
              <a:rPr sz="1050" dirty="0">
                <a:latin typeface="DejaVu Sans Mono"/>
                <a:cs typeface="DejaVu Sans Mono"/>
              </a:rPr>
              <a:t>$</a:t>
            </a:r>
            <a:r>
              <a:rPr sz="1050" spc="-3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aws</a:t>
            </a:r>
            <a:r>
              <a:rPr sz="1050" spc="-3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cloudformation</a:t>
            </a:r>
            <a:r>
              <a:rPr sz="1050" spc="-3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deploy</a:t>
            </a:r>
            <a:r>
              <a:rPr sz="1050" spc="-3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\</a:t>
            </a:r>
            <a:r>
              <a:rPr sz="1050" spc="-30" dirty="0">
                <a:latin typeface="DejaVu Sans Mono"/>
                <a:cs typeface="DejaVu Sans Mono"/>
              </a:rPr>
              <a:t> </a:t>
            </a:r>
            <a:r>
              <a:rPr sz="1050" spc="-10" dirty="0">
                <a:latin typeface="DejaVu Sans Mono"/>
                <a:cs typeface="DejaVu Sans Mono"/>
              </a:rPr>
              <a:t>--template-</a:t>
            </a:r>
            <a:r>
              <a:rPr sz="1050" dirty="0">
                <a:latin typeface="DejaVu Sans Mono"/>
                <a:cs typeface="DejaVu Sans Mono"/>
              </a:rPr>
              <a:t>file</a:t>
            </a:r>
            <a:r>
              <a:rPr sz="1050" spc="-3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template.yaml</a:t>
            </a:r>
            <a:r>
              <a:rPr sz="1050" spc="-30" dirty="0">
                <a:latin typeface="DejaVu Sans Mono"/>
                <a:cs typeface="DejaVu Sans Mono"/>
              </a:rPr>
              <a:t> </a:t>
            </a:r>
            <a:r>
              <a:rPr sz="1050" spc="-50" dirty="0">
                <a:latin typeface="DejaVu Sans Mono"/>
                <a:cs typeface="DejaVu Sans Mono"/>
              </a:rPr>
              <a:t>\</a:t>
            </a:r>
            <a:endParaRPr sz="1050">
              <a:latin typeface="DejaVu Sans Mono"/>
              <a:cs typeface="DejaVu Sans Mono"/>
            </a:endParaRPr>
          </a:p>
          <a:p>
            <a:pPr marL="88265">
              <a:lnSpc>
                <a:spcPts val="1230"/>
              </a:lnSpc>
            </a:pPr>
            <a:r>
              <a:rPr sz="1050" spc="-10" dirty="0">
                <a:latin typeface="DejaVu Sans Mono"/>
                <a:cs typeface="DejaVu Sans Mono"/>
              </a:rPr>
              <a:t>--stack-</a:t>
            </a:r>
            <a:r>
              <a:rPr sz="1050" dirty="0">
                <a:latin typeface="DejaVu Sans Mono"/>
                <a:cs typeface="DejaVu Sans Mono"/>
              </a:rPr>
              <a:t>name</a:t>
            </a:r>
            <a:r>
              <a:rPr sz="1050" spc="10" dirty="0">
                <a:latin typeface="DejaVu Sans Mono"/>
                <a:cs typeface="DejaVu Sans Mono"/>
              </a:rPr>
              <a:t> </a:t>
            </a:r>
            <a:r>
              <a:rPr sz="1050" spc="-10" dirty="0">
                <a:latin typeface="DejaVu Sans Mono"/>
                <a:cs typeface="DejaVu Sans Mono"/>
              </a:rPr>
              <a:t>my-stack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8800" y="5124227"/>
            <a:ext cx="5162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스택</a:t>
            </a:r>
            <a:r>
              <a:rPr sz="1100" spc="-8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175" dirty="0">
                <a:solidFill>
                  <a:srgbClr val="545454"/>
                </a:solidFill>
                <a:latin typeface="Dotum"/>
                <a:cs typeface="Dotum"/>
              </a:rPr>
              <a:t>배포</a:t>
            </a:r>
            <a:endParaRPr sz="1100">
              <a:latin typeface="Dotum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1175" y="5389765"/>
            <a:ext cx="2510155" cy="5556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-170" dirty="0">
                <a:solidFill>
                  <a:srgbClr val="4F37A6"/>
                </a:solidFill>
                <a:latin typeface="Noto Sans JP"/>
                <a:cs typeface="Noto Sans JP"/>
              </a:rPr>
              <a:t>CloudWatch</a:t>
            </a:r>
            <a:r>
              <a:rPr sz="1600" b="1" spc="6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600" b="1" spc="-20" dirty="0">
                <a:solidFill>
                  <a:srgbClr val="4F37A6"/>
                </a:solidFill>
                <a:latin typeface="Noto Sans JP"/>
                <a:cs typeface="Noto Sans JP"/>
              </a:rPr>
              <a:t>Logs</a:t>
            </a:r>
            <a:endParaRPr sz="1600">
              <a:latin typeface="Noto Sans JP"/>
              <a:cs typeface="Noto Sans JP"/>
            </a:endParaRPr>
          </a:p>
          <a:p>
            <a:pPr marL="88265">
              <a:lnSpc>
                <a:spcPct val="100000"/>
              </a:lnSpc>
              <a:spcBef>
                <a:spcPts val="955"/>
              </a:spcBef>
            </a:pPr>
            <a:r>
              <a:rPr sz="1050" dirty="0">
                <a:latin typeface="DejaVu Sans Mono"/>
                <a:cs typeface="DejaVu Sans Mono"/>
              </a:rPr>
              <a:t>$</a:t>
            </a:r>
            <a:r>
              <a:rPr sz="1050" spc="-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aws logs </a:t>
            </a:r>
            <a:r>
              <a:rPr sz="1050" spc="-10" dirty="0">
                <a:latin typeface="DejaVu Sans Mono"/>
                <a:cs typeface="DejaVu Sans Mono"/>
              </a:rPr>
              <a:t>describe-log-groups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800" y="6048152"/>
            <a:ext cx="7785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로그</a:t>
            </a:r>
            <a:r>
              <a:rPr sz="1100" spc="-8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그룹</a:t>
            </a:r>
            <a:r>
              <a:rPr sz="1100" spc="-8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165" dirty="0">
                <a:solidFill>
                  <a:srgbClr val="545454"/>
                </a:solidFill>
                <a:latin typeface="Dotum"/>
                <a:cs typeface="Dotum"/>
              </a:rPr>
              <a:t>조회</a:t>
            </a:r>
            <a:endParaRPr sz="1100">
              <a:latin typeface="Dotum"/>
              <a:cs typeface="Dot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1175" y="9735249"/>
            <a:ext cx="2189480" cy="210693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620"/>
              </a:spcBef>
            </a:pPr>
            <a:r>
              <a:rPr sz="1050" spc="-30" dirty="0">
                <a:solidFill>
                  <a:srgbClr val="545454"/>
                </a:solidFill>
                <a:latin typeface="Noto Sans JP"/>
                <a:cs typeface="Noto Sans JP"/>
              </a:rPr>
              <a:t>SQL</a:t>
            </a:r>
            <a:r>
              <a:rPr sz="1050" spc="10" dirty="0">
                <a:solidFill>
                  <a:srgbClr val="545454"/>
                </a:solidFill>
                <a:latin typeface="Noto Sans JP"/>
                <a:cs typeface="Noto Sans JP"/>
              </a:rPr>
              <a:t> </a:t>
            </a: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인스턴스</a:t>
            </a:r>
            <a:r>
              <a:rPr sz="110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25" dirty="0">
                <a:solidFill>
                  <a:srgbClr val="545454"/>
                </a:solidFill>
                <a:latin typeface="Dotum"/>
                <a:cs typeface="Dotum"/>
              </a:rPr>
              <a:t>나열</a:t>
            </a:r>
            <a:endParaRPr sz="11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25" dirty="0">
                <a:solidFill>
                  <a:srgbClr val="4F37A6"/>
                </a:solidFill>
                <a:latin typeface="Noto Sans JP"/>
                <a:cs typeface="Noto Sans JP"/>
              </a:rPr>
              <a:t>IAM</a:t>
            </a:r>
            <a:endParaRPr sz="1600">
              <a:latin typeface="Noto Sans JP"/>
              <a:cs typeface="Noto Sans JP"/>
            </a:endParaRPr>
          </a:p>
          <a:p>
            <a:pPr marL="88265">
              <a:lnSpc>
                <a:spcPct val="100000"/>
              </a:lnSpc>
              <a:spcBef>
                <a:spcPts val="955"/>
              </a:spcBef>
            </a:pPr>
            <a:r>
              <a:rPr sz="1050" dirty="0">
                <a:latin typeface="DejaVu Sans Mono"/>
                <a:cs typeface="DejaVu Sans Mono"/>
              </a:rPr>
              <a:t>$</a:t>
            </a:r>
            <a:r>
              <a:rPr sz="1050" spc="-2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gcloud</a:t>
            </a:r>
            <a:r>
              <a:rPr sz="1050" spc="-2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iam</a:t>
            </a:r>
            <a:r>
              <a:rPr sz="1050" spc="-2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roles</a:t>
            </a:r>
            <a:r>
              <a:rPr sz="1050" spc="-25" dirty="0">
                <a:latin typeface="DejaVu Sans Mono"/>
                <a:cs typeface="DejaVu Sans Mono"/>
              </a:rPr>
              <a:t> </a:t>
            </a:r>
            <a:r>
              <a:rPr sz="1050" spc="-20" dirty="0">
                <a:latin typeface="DejaVu Sans Mono"/>
                <a:cs typeface="DejaVu Sans Mono"/>
              </a:rPr>
              <a:t>list</a:t>
            </a:r>
            <a:endParaRPr sz="1050">
              <a:latin typeface="DejaVu Sans Mono"/>
              <a:cs typeface="DejaVu Sans Mono"/>
            </a:endParaRPr>
          </a:p>
          <a:p>
            <a:pPr marL="59690">
              <a:lnSpc>
                <a:spcPct val="100000"/>
              </a:lnSpc>
              <a:spcBef>
                <a:spcPts val="1015"/>
              </a:spcBef>
            </a:pPr>
            <a:r>
              <a:rPr sz="1050" spc="-30" dirty="0">
                <a:solidFill>
                  <a:srgbClr val="545454"/>
                </a:solidFill>
                <a:latin typeface="Noto Sans JP"/>
                <a:cs typeface="Noto Sans JP"/>
              </a:rPr>
              <a:t>IAM</a:t>
            </a:r>
            <a:r>
              <a:rPr sz="1050" spc="10" dirty="0">
                <a:solidFill>
                  <a:srgbClr val="545454"/>
                </a:solidFill>
                <a:latin typeface="Noto Sans JP"/>
                <a:cs typeface="Noto Sans JP"/>
              </a:rPr>
              <a:t> </a:t>
            </a: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역할</a:t>
            </a:r>
            <a:r>
              <a:rPr sz="110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목록</a:t>
            </a:r>
            <a:r>
              <a:rPr sz="110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25" dirty="0">
                <a:solidFill>
                  <a:srgbClr val="545454"/>
                </a:solidFill>
                <a:latin typeface="Dotum"/>
                <a:cs typeface="Dotum"/>
              </a:rPr>
              <a:t>조회</a:t>
            </a:r>
            <a:endParaRPr sz="11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10" dirty="0">
                <a:solidFill>
                  <a:srgbClr val="4F37A6"/>
                </a:solidFill>
                <a:latin typeface="Noto Sans JP"/>
                <a:cs typeface="Noto Sans JP"/>
              </a:rPr>
              <a:t>Logging</a:t>
            </a:r>
            <a:endParaRPr sz="1600">
              <a:latin typeface="Noto Sans JP"/>
              <a:cs typeface="Noto Sans JP"/>
            </a:endParaRPr>
          </a:p>
          <a:p>
            <a:pPr marL="88265">
              <a:lnSpc>
                <a:spcPct val="100000"/>
              </a:lnSpc>
              <a:spcBef>
                <a:spcPts val="955"/>
              </a:spcBef>
            </a:pPr>
            <a:r>
              <a:rPr sz="1050" dirty="0">
                <a:latin typeface="DejaVu Sans Mono"/>
                <a:cs typeface="DejaVu Sans Mono"/>
              </a:rPr>
              <a:t>$</a:t>
            </a:r>
            <a:r>
              <a:rPr sz="1050" spc="-3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gcloud</a:t>
            </a:r>
            <a:r>
              <a:rPr sz="1050" spc="-3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logging</a:t>
            </a:r>
            <a:r>
              <a:rPr sz="1050" spc="-3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logs</a:t>
            </a:r>
            <a:r>
              <a:rPr sz="1050" spc="-25" dirty="0">
                <a:latin typeface="DejaVu Sans Mono"/>
                <a:cs typeface="DejaVu Sans Mono"/>
              </a:rPr>
              <a:t> </a:t>
            </a:r>
            <a:r>
              <a:rPr sz="1050" spc="-20" dirty="0">
                <a:latin typeface="DejaVu Sans Mono"/>
                <a:cs typeface="DejaVu Sans Mono"/>
              </a:rPr>
              <a:t>list</a:t>
            </a:r>
            <a:endParaRPr sz="1050">
              <a:latin typeface="DejaVu Sans Mono"/>
              <a:cs typeface="DejaVu Sans Mono"/>
            </a:endParaRPr>
          </a:p>
          <a:p>
            <a:pPr marL="59690">
              <a:lnSpc>
                <a:spcPct val="100000"/>
              </a:lnSpc>
              <a:spcBef>
                <a:spcPts val="1015"/>
              </a:spcBef>
            </a:pP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로그</a:t>
            </a:r>
            <a:r>
              <a:rPr sz="1100" spc="-8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목록</a:t>
            </a:r>
            <a:r>
              <a:rPr sz="1100" spc="-8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35" dirty="0">
                <a:solidFill>
                  <a:srgbClr val="545454"/>
                </a:solidFill>
                <a:latin typeface="Dotum"/>
                <a:cs typeface="Dotum"/>
              </a:rPr>
              <a:t>조회</a:t>
            </a:r>
            <a:endParaRPr sz="1100">
              <a:latin typeface="Dotum"/>
              <a:cs typeface="Dotum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629899" y="12144374"/>
            <a:ext cx="1371600" cy="314325"/>
            <a:chOff x="10629899" y="12144374"/>
            <a:chExt cx="1371600" cy="314325"/>
          </a:xfrm>
        </p:grpSpPr>
        <p:sp>
          <p:nvSpPr>
            <p:cNvPr id="33" name="object 33"/>
            <p:cNvSpPr/>
            <p:nvPr/>
          </p:nvSpPr>
          <p:spPr>
            <a:xfrm>
              <a:off x="10629899" y="12144374"/>
              <a:ext cx="1371600" cy="314325"/>
            </a:xfrm>
            <a:custGeom>
              <a:avLst/>
              <a:gdLst/>
              <a:ahLst/>
              <a:cxnLst/>
              <a:rect l="l" t="t" r="r" b="b"/>
              <a:pathLst>
                <a:path w="1371600" h="314325">
                  <a:moveTo>
                    <a:pt x="1338552" y="314324"/>
                  </a:moveTo>
                  <a:lnTo>
                    <a:pt x="33047" y="314324"/>
                  </a:lnTo>
                  <a:lnTo>
                    <a:pt x="28187" y="313358"/>
                  </a:lnTo>
                  <a:lnTo>
                    <a:pt x="966" y="286137"/>
                  </a:lnTo>
                  <a:lnTo>
                    <a:pt x="0" y="281277"/>
                  </a:lnTo>
                  <a:lnTo>
                    <a:pt x="0" y="2762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38552" y="0"/>
                  </a:lnTo>
                  <a:lnTo>
                    <a:pt x="1370632" y="28187"/>
                  </a:lnTo>
                  <a:lnTo>
                    <a:pt x="1371599" y="33047"/>
                  </a:lnTo>
                  <a:lnTo>
                    <a:pt x="1371599" y="281277"/>
                  </a:lnTo>
                  <a:lnTo>
                    <a:pt x="1343412" y="313358"/>
                  </a:lnTo>
                  <a:lnTo>
                    <a:pt x="1338552" y="31432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4199" y="12239624"/>
              <a:ext cx="133349" cy="13334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0926464" y="12237751"/>
            <a:ext cx="97345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z="900" spc="-20" dirty="0" err="1">
                <a:solidFill>
                  <a:srgbClr val="FFFFFF"/>
                </a:solidFill>
                <a:latin typeface="Liberation Sans"/>
                <a:cs typeface="Liberation Sans"/>
              </a:rPr>
              <a:t>mirae</a:t>
            </a:r>
            <a:r>
              <a:rPr sz="1000" spc="-20" dirty="0" err="1">
                <a:solidFill>
                  <a:srgbClr val="FFFFFF"/>
                </a:solidFill>
                <a:latin typeface="Dotum"/>
                <a:cs typeface="Dotum"/>
              </a:rPr>
              <a:t>로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60" dirty="0">
                <a:solidFill>
                  <a:srgbClr val="FFFFFF"/>
                </a:solidFill>
                <a:latin typeface="Dotum"/>
                <a:cs typeface="Dotum"/>
              </a:rPr>
              <a:t>제작됨</a:t>
            </a:r>
            <a:endParaRPr sz="1000" dirty="0">
              <a:latin typeface="Dotum"/>
              <a:cs typeface="Dotum"/>
            </a:endParaRPr>
          </a:p>
        </p:txBody>
      </p:sp>
      <p:sp>
        <p:nvSpPr>
          <p:cNvPr id="36" name="object 2">
            <a:extLst>
              <a:ext uri="{FF2B5EF4-FFF2-40B4-BE49-F238E27FC236}">
                <a16:creationId xmlns:a16="http://schemas.microsoft.com/office/drawing/2014/main" id="{8DD6929F-CBB3-9AF0-557A-623B0F1CBB4C}"/>
              </a:ext>
            </a:extLst>
          </p:cNvPr>
          <p:cNvSpPr txBox="1"/>
          <p:nvPr/>
        </p:nvSpPr>
        <p:spPr>
          <a:xfrm>
            <a:off x="6178549" y="227806"/>
            <a:ext cx="4636770" cy="170815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455"/>
              </a:spcBef>
            </a:pPr>
            <a:r>
              <a:rPr sz="6000" b="1" spc="-335" dirty="0">
                <a:latin typeface="DejaVu Sans Condensed"/>
                <a:cs typeface="DejaVu Sans Condensed"/>
              </a:rPr>
              <a:t>CLI</a:t>
            </a:r>
            <a:r>
              <a:rPr sz="6000" b="1" spc="-370" dirty="0">
                <a:latin typeface="DejaVu Sans Condensed"/>
                <a:cs typeface="DejaVu Sans Condensed"/>
              </a:rPr>
              <a:t> </a:t>
            </a:r>
            <a:r>
              <a:rPr sz="6100" b="1" spc="-1160" dirty="0">
                <a:latin typeface="Malgun Gothic"/>
                <a:cs typeface="Malgun Gothic"/>
              </a:rPr>
              <a:t>주요</a:t>
            </a:r>
            <a:r>
              <a:rPr sz="6100" b="1" spc="-630" dirty="0">
                <a:latin typeface="Malgun Gothic"/>
                <a:cs typeface="Malgun Gothic"/>
              </a:rPr>
              <a:t> </a:t>
            </a:r>
            <a:r>
              <a:rPr sz="6100" b="1" spc="-1185" dirty="0">
                <a:latin typeface="Malgun Gothic"/>
                <a:cs typeface="Malgun Gothic"/>
              </a:rPr>
              <a:t>명령어 요약</a:t>
            </a:r>
            <a:endParaRPr sz="6100">
              <a:latin typeface="Malgun Gothic"/>
              <a:cs typeface="Malgun Gothic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760D03D3-1AA4-6254-9CD4-BE1471F7EBC1}"/>
              </a:ext>
            </a:extLst>
          </p:cNvPr>
          <p:cNvSpPr txBox="1"/>
          <p:nvPr/>
        </p:nvSpPr>
        <p:spPr>
          <a:xfrm>
            <a:off x="6178549" y="2345511"/>
            <a:ext cx="5437505" cy="74866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just">
              <a:lnSpc>
                <a:spcPct val="111000"/>
              </a:lnSpc>
              <a:spcBef>
                <a:spcPts val="145"/>
              </a:spcBef>
            </a:pPr>
            <a:r>
              <a:rPr sz="1350" b="1" spc="-350" dirty="0">
                <a:solidFill>
                  <a:srgbClr val="4F37A6"/>
                </a:solidFill>
                <a:latin typeface="Malgun Gothic"/>
                <a:cs typeface="Malgun Gothic"/>
              </a:rPr>
              <a:t>클라우드</a:t>
            </a:r>
            <a:r>
              <a:rPr sz="1350" b="1" spc="229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175" dirty="0">
                <a:solidFill>
                  <a:srgbClr val="4F37A6"/>
                </a:solidFill>
                <a:latin typeface="Noto Sans JP"/>
                <a:cs typeface="Noto Sans JP"/>
              </a:rPr>
              <a:t>CLI</a:t>
            </a:r>
            <a:r>
              <a:rPr sz="1350" spc="-175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6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23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리소스를</a:t>
            </a:r>
            <a:r>
              <a:rPr sz="1350" spc="229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25" dirty="0">
                <a:solidFill>
                  <a:srgbClr val="333333"/>
                </a:solidFill>
                <a:latin typeface="Dotum"/>
                <a:cs typeface="Dotum"/>
              </a:rPr>
              <a:t>효율적으로</a:t>
            </a:r>
            <a:r>
              <a:rPr sz="1350" spc="2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관리하고</a:t>
            </a:r>
            <a:r>
              <a:rPr sz="1350" spc="2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25" dirty="0">
                <a:solidFill>
                  <a:srgbClr val="333333"/>
                </a:solidFill>
                <a:latin typeface="Dotum"/>
                <a:cs typeface="Dotum"/>
              </a:rPr>
              <a:t>자동화하기</a:t>
            </a:r>
            <a:r>
              <a:rPr sz="1350" spc="26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sz="1350" spc="41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필수</a:t>
            </a:r>
            <a:r>
              <a:rPr sz="1350" spc="409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도구입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54" dirty="0">
                <a:solidFill>
                  <a:srgbClr val="333333"/>
                </a:solidFill>
                <a:latin typeface="Dotum"/>
                <a:cs typeface="Dotum"/>
              </a:rPr>
              <a:t>니다</a:t>
            </a:r>
            <a:r>
              <a:rPr sz="1450" spc="-254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450" spc="17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spc="-225" dirty="0">
                <a:solidFill>
                  <a:srgbClr val="333333"/>
                </a:solidFill>
                <a:latin typeface="Noto Sans JP"/>
                <a:cs typeface="Noto Sans JP"/>
              </a:rPr>
              <a:t>AWS</a:t>
            </a:r>
            <a:r>
              <a:rPr sz="1450" spc="1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spc="-215" dirty="0">
                <a:solidFill>
                  <a:srgbClr val="333333"/>
                </a:solidFill>
                <a:latin typeface="Noto Sans JP"/>
                <a:cs typeface="Noto Sans JP"/>
              </a:rPr>
              <a:t>CLI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350" spc="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spc="-254" dirty="0">
                <a:solidFill>
                  <a:srgbClr val="333333"/>
                </a:solidFill>
                <a:latin typeface="Noto Sans JP"/>
                <a:cs typeface="Noto Sans JP"/>
              </a:rPr>
              <a:t>GCP</a:t>
            </a:r>
            <a:r>
              <a:rPr sz="1350" spc="-254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350" spc="14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spc="-150" dirty="0">
                <a:solidFill>
                  <a:srgbClr val="333333"/>
                </a:solidFill>
                <a:latin typeface="Noto Sans JP"/>
                <a:cs typeface="Noto Sans JP"/>
              </a:rPr>
              <a:t>gcloud</a:t>
            </a:r>
            <a:r>
              <a:rPr sz="1450" spc="7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spc="-215" dirty="0">
                <a:solidFill>
                  <a:srgbClr val="333333"/>
                </a:solidFill>
                <a:latin typeface="Noto Sans JP"/>
                <a:cs typeface="Noto Sans JP"/>
              </a:rPr>
              <a:t>CLI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각각</a:t>
            </a:r>
            <a:r>
              <a:rPr sz="1350" spc="41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서로</a:t>
            </a:r>
            <a:r>
              <a:rPr sz="1350" spc="409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다른</a:t>
            </a:r>
            <a:r>
              <a:rPr sz="1350" spc="41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명령</a:t>
            </a:r>
            <a:r>
              <a:rPr sz="1350" spc="409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구조를</a:t>
            </a:r>
            <a:r>
              <a:rPr sz="1350" spc="2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가지고</a:t>
            </a:r>
            <a:r>
              <a:rPr sz="1350" spc="2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54" dirty="0">
                <a:solidFill>
                  <a:srgbClr val="333333"/>
                </a:solidFill>
                <a:latin typeface="Dotum"/>
                <a:cs typeface="Dotum"/>
              </a:rPr>
              <a:t>있지만</a:t>
            </a:r>
            <a:r>
              <a:rPr sz="1450" spc="-254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450" spc="31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기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본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사용법은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5" dirty="0">
                <a:solidFill>
                  <a:srgbClr val="333333"/>
                </a:solidFill>
                <a:latin typeface="Dotum"/>
                <a:cs typeface="Dotum"/>
              </a:rPr>
              <a:t>유사합니다</a:t>
            </a:r>
            <a:r>
              <a:rPr sz="1450" spc="-5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450" dirty="0">
              <a:latin typeface="Noto Sans JP"/>
              <a:cs typeface="Noto Sans JP"/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DB53EDF3-78CC-AB46-512A-B4E1903F6A64}"/>
              </a:ext>
            </a:extLst>
          </p:cNvPr>
          <p:cNvSpPr txBox="1"/>
          <p:nvPr/>
        </p:nvSpPr>
        <p:spPr>
          <a:xfrm>
            <a:off x="6178549" y="3411147"/>
            <a:ext cx="5353050" cy="75882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algn="just">
              <a:lnSpc>
                <a:spcPct val="109900"/>
              </a:lnSpc>
              <a:spcBef>
                <a:spcPts val="140"/>
              </a:spcBef>
            </a:pPr>
            <a:r>
              <a:rPr sz="1350" b="1" spc="-130" dirty="0">
                <a:solidFill>
                  <a:srgbClr val="4F37A6"/>
                </a:solidFill>
                <a:latin typeface="Noto Sans JP"/>
                <a:cs typeface="Noto Sans JP"/>
              </a:rPr>
              <a:t>AWS</a:t>
            </a:r>
            <a:r>
              <a:rPr sz="1350" b="1" spc="5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350" b="1" spc="-175" dirty="0">
                <a:solidFill>
                  <a:srgbClr val="4F37A6"/>
                </a:solidFill>
                <a:latin typeface="Noto Sans JP"/>
                <a:cs typeface="Noto Sans JP"/>
              </a:rPr>
              <a:t>CLI</a:t>
            </a:r>
            <a:r>
              <a:rPr sz="1350" spc="-175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6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spc="-135" dirty="0">
                <a:solidFill>
                  <a:srgbClr val="333333"/>
                </a:solidFill>
                <a:latin typeface="Noto Sans JP"/>
                <a:cs typeface="Noto Sans JP"/>
              </a:rPr>
              <a:t>'aws'</a:t>
            </a:r>
            <a:r>
              <a:rPr sz="1450" spc="5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뒤에</a:t>
            </a:r>
            <a:r>
              <a:rPr sz="1350" spc="41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25" dirty="0">
                <a:solidFill>
                  <a:srgbClr val="333333"/>
                </a:solidFill>
                <a:latin typeface="Dotum"/>
                <a:cs typeface="Dotum"/>
              </a:rPr>
              <a:t>서비스명과</a:t>
            </a:r>
            <a:r>
              <a:rPr sz="1350" spc="2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명령을</a:t>
            </a:r>
            <a:r>
              <a:rPr sz="1350" spc="2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입력하는</a:t>
            </a:r>
            <a:r>
              <a:rPr sz="1350" spc="229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54" dirty="0">
                <a:solidFill>
                  <a:srgbClr val="333333"/>
                </a:solidFill>
                <a:latin typeface="Dotum"/>
                <a:cs typeface="Dotum"/>
              </a:rPr>
              <a:t>구조입니다</a:t>
            </a:r>
            <a:r>
              <a:rPr sz="1450" spc="-254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450" spc="17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예를</a:t>
            </a:r>
            <a:r>
              <a:rPr sz="1350" spc="409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들어</a:t>
            </a:r>
            <a:r>
              <a:rPr sz="1350" spc="41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spc="-160" dirty="0">
                <a:solidFill>
                  <a:srgbClr val="333333"/>
                </a:solidFill>
                <a:latin typeface="Noto Sans JP"/>
                <a:cs typeface="Noto Sans JP"/>
              </a:rPr>
              <a:t>'aws</a:t>
            </a:r>
            <a:r>
              <a:rPr sz="1450" spc="20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Noto Sans JP"/>
                <a:cs typeface="Noto Sans JP"/>
              </a:rPr>
              <a:t>s3 </a:t>
            </a:r>
            <a:r>
              <a:rPr sz="1450" spc="-180" dirty="0">
                <a:solidFill>
                  <a:srgbClr val="333333"/>
                </a:solidFill>
                <a:latin typeface="Noto Sans JP"/>
                <a:cs typeface="Noto Sans JP"/>
              </a:rPr>
              <a:t>ls'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spc="-195" dirty="0">
                <a:solidFill>
                  <a:srgbClr val="333333"/>
                </a:solidFill>
                <a:latin typeface="Noto Sans JP"/>
                <a:cs typeface="Noto Sans JP"/>
              </a:rPr>
              <a:t>S3</a:t>
            </a:r>
            <a:r>
              <a:rPr sz="1450" spc="114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버킷을</a:t>
            </a:r>
            <a:r>
              <a:rPr sz="1350" spc="2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54" dirty="0">
                <a:solidFill>
                  <a:srgbClr val="333333"/>
                </a:solidFill>
                <a:latin typeface="Dotum"/>
                <a:cs typeface="Dotum"/>
              </a:rPr>
              <a:t>나열합니다</a:t>
            </a:r>
            <a:r>
              <a:rPr sz="1450" spc="-254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450" spc="17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b="1" spc="-120" dirty="0">
                <a:solidFill>
                  <a:srgbClr val="4F37A6"/>
                </a:solidFill>
                <a:latin typeface="Noto Sans JP"/>
                <a:cs typeface="Noto Sans JP"/>
              </a:rPr>
              <a:t>GCP</a:t>
            </a:r>
            <a:r>
              <a:rPr sz="1350" b="1" spc="4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350" b="1" spc="-175" dirty="0">
                <a:solidFill>
                  <a:srgbClr val="4F37A6"/>
                </a:solidFill>
                <a:latin typeface="Noto Sans JP"/>
                <a:cs typeface="Noto Sans JP"/>
              </a:rPr>
              <a:t>CLI</a:t>
            </a:r>
            <a:r>
              <a:rPr sz="1350" spc="-175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spc="-130" dirty="0">
                <a:solidFill>
                  <a:srgbClr val="333333"/>
                </a:solidFill>
                <a:latin typeface="Noto Sans JP"/>
                <a:cs typeface="Noto Sans JP"/>
              </a:rPr>
              <a:t>'gcloud'</a:t>
            </a:r>
            <a:r>
              <a:rPr sz="1450" spc="18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뒤에</a:t>
            </a:r>
            <a:r>
              <a:rPr sz="1350" spc="409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350" spc="2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그룹과</a:t>
            </a:r>
            <a:r>
              <a:rPr sz="1350" spc="2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명령을</a:t>
            </a:r>
            <a:r>
              <a:rPr sz="1350" spc="2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입력하</a:t>
            </a:r>
            <a:r>
              <a:rPr sz="1350" spc="-195" dirty="0">
                <a:solidFill>
                  <a:srgbClr val="333333"/>
                </a:solidFill>
                <a:latin typeface="Dotum"/>
                <a:cs typeface="Dotum"/>
              </a:rPr>
              <a:t> 거나</a:t>
            </a:r>
            <a:r>
              <a:rPr sz="1450" spc="-195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45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특수</a:t>
            </a:r>
            <a:r>
              <a:rPr sz="13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5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450" spc="-150" dirty="0">
                <a:solidFill>
                  <a:srgbClr val="333333"/>
                </a:solidFill>
                <a:latin typeface="Noto Sans JP"/>
                <a:cs typeface="Noto Sans JP"/>
              </a:rPr>
              <a:t>('gsutil')</a:t>
            </a:r>
            <a:r>
              <a:rPr sz="1350" spc="-15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3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0" dirty="0">
                <a:solidFill>
                  <a:srgbClr val="333333"/>
                </a:solidFill>
                <a:latin typeface="Dotum"/>
                <a:cs typeface="Dotum"/>
              </a:rPr>
              <a:t>사용합니다</a:t>
            </a:r>
            <a:r>
              <a:rPr sz="1450" spc="-5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450">
              <a:latin typeface="Noto Sans JP"/>
              <a:cs typeface="Noto Sans JP"/>
            </a:endParaRPr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B55E893A-9CC1-49CD-8EC4-96CFE641D315}"/>
              </a:ext>
            </a:extLst>
          </p:cNvPr>
          <p:cNvSpPr txBox="1"/>
          <p:nvPr/>
        </p:nvSpPr>
        <p:spPr>
          <a:xfrm>
            <a:off x="6178549" y="4496997"/>
            <a:ext cx="5431790" cy="7493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9900"/>
              </a:lnSpc>
              <a:spcBef>
                <a:spcPts val="6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스타트업이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효율적으로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환경을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관리하려면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기본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명령어들을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5" dirty="0">
                <a:solidFill>
                  <a:srgbClr val="333333"/>
                </a:solidFill>
                <a:latin typeface="Dotum"/>
                <a:cs typeface="Dotum"/>
              </a:rPr>
              <a:t>숙지하고</a:t>
            </a:r>
            <a:r>
              <a:rPr sz="1450" spc="-225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450" spc="2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반복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작업은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스크립트로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자동화하는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것이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5" dirty="0">
                <a:solidFill>
                  <a:srgbClr val="333333"/>
                </a:solidFill>
                <a:latin typeface="Dotum"/>
                <a:cs typeface="Dotum"/>
              </a:rPr>
              <a:t>좋습니다</a:t>
            </a:r>
            <a:r>
              <a:rPr sz="1450" spc="-22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450" spc="2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또한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Noto Sans JP"/>
                <a:cs typeface="Noto Sans JP"/>
              </a:rPr>
              <a:t>'--</a:t>
            </a:r>
            <a:r>
              <a:rPr sz="1450" spc="-125" dirty="0">
                <a:solidFill>
                  <a:srgbClr val="333333"/>
                </a:solidFill>
                <a:latin typeface="Noto Sans JP"/>
                <a:cs typeface="Noto Sans JP"/>
              </a:rPr>
              <a:t>help'</a:t>
            </a:r>
            <a:r>
              <a:rPr sz="1450" spc="3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플래그를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활용해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spc="-130" dirty="0">
                <a:solidFill>
                  <a:srgbClr val="333333"/>
                </a:solidFill>
                <a:latin typeface="Noto Sans JP"/>
                <a:cs typeface="Noto Sans JP"/>
              </a:rPr>
              <a:t>CLI</a:t>
            </a:r>
            <a:r>
              <a:rPr sz="1450" spc="2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사용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법을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빠르게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참조할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450" spc="-1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450">
              <a:latin typeface="Noto Sans JP"/>
              <a:cs typeface="Noto Sans JP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BE72C5C7-B300-A063-2C8D-CB15765EDE47}"/>
              </a:ext>
            </a:extLst>
          </p:cNvPr>
          <p:cNvSpPr txBox="1"/>
          <p:nvPr/>
        </p:nvSpPr>
        <p:spPr>
          <a:xfrm>
            <a:off x="6178549" y="5714711"/>
            <a:ext cx="509079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-60" dirty="0">
                <a:solidFill>
                  <a:srgbClr val="545454"/>
                </a:solidFill>
                <a:latin typeface="Lucida Sans"/>
                <a:cs typeface="Lucida Sans"/>
              </a:rPr>
              <a:t>"CLI</a:t>
            </a:r>
            <a:r>
              <a:rPr sz="1200" i="1" spc="-90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활용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능력은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클라우드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엔지니어의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생산성을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결정짓는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가장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중요한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요소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중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135" dirty="0">
                <a:solidFill>
                  <a:srgbClr val="545454"/>
                </a:solidFill>
                <a:latin typeface="Dotum"/>
                <a:cs typeface="Dotum"/>
              </a:rPr>
              <a:t>하나입니다</a:t>
            </a:r>
            <a:r>
              <a:rPr sz="1200" i="1" spc="-135" dirty="0">
                <a:solidFill>
                  <a:srgbClr val="545454"/>
                </a:solidFill>
                <a:latin typeface="Lucida Sans"/>
                <a:cs typeface="Lucida Sans"/>
              </a:rPr>
              <a:t>."</a:t>
            </a:r>
            <a:endParaRPr sz="12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558800" y="1030173"/>
            <a:ext cx="6223000" cy="17214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545"/>
              </a:spcBef>
            </a:pPr>
            <a:r>
              <a:rPr spc="-1230" dirty="0"/>
              <a:t>클라우드</a:t>
            </a:r>
            <a:r>
              <a:rPr spc="-555" dirty="0"/>
              <a:t> </a:t>
            </a:r>
            <a:r>
              <a:rPr spc="-1230" dirty="0"/>
              <a:t>컴퓨팅</a:t>
            </a:r>
            <a:r>
              <a:rPr spc="-555" dirty="0"/>
              <a:t> </a:t>
            </a:r>
            <a:r>
              <a:rPr spc="-1280" dirty="0"/>
              <a:t>정 </a:t>
            </a:r>
            <a:r>
              <a:rPr spc="-1230" dirty="0"/>
              <a:t>의와</a:t>
            </a:r>
            <a:r>
              <a:rPr spc="-555" dirty="0"/>
              <a:t> </a:t>
            </a:r>
            <a:r>
              <a:rPr spc="-1255" dirty="0"/>
              <a:t>특징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3067352"/>
            <a:ext cx="5504180" cy="28378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67310">
              <a:lnSpc>
                <a:spcPct val="118100"/>
              </a:lnSpc>
              <a:spcBef>
                <a:spcPts val="80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클라우드</a:t>
            </a:r>
            <a:r>
              <a:rPr sz="1350" spc="-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컴퓨팅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은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인터넷을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서버</a:t>
            </a:r>
            <a:r>
              <a:rPr sz="1200" spc="-18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3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r>
              <a:rPr sz="1200" spc="-21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29" dirty="0">
                <a:solidFill>
                  <a:srgbClr val="333333"/>
                </a:solidFill>
                <a:latin typeface="Dotum"/>
                <a:cs typeface="Dotum"/>
              </a:rPr>
              <a:t>데이터베이스</a:t>
            </a:r>
            <a:r>
              <a:rPr sz="1200" spc="-229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3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네트워킹</a:t>
            </a:r>
            <a:r>
              <a:rPr sz="1200" spc="-21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70" dirty="0">
                <a:solidFill>
                  <a:srgbClr val="333333"/>
                </a:solidFill>
                <a:latin typeface="Dotum"/>
                <a:cs typeface="Dotum"/>
              </a:rPr>
              <a:t>소프트웨어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등의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컴퓨팅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리소스를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필요에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따라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제공하는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9" dirty="0">
                <a:solidFill>
                  <a:srgbClr val="333333"/>
                </a:solidFill>
                <a:latin typeface="Dotum"/>
                <a:cs typeface="Dotum"/>
              </a:rPr>
              <a:t>서비스입니다</a:t>
            </a:r>
            <a:r>
              <a:rPr sz="1200" spc="-229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미국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70" dirty="0">
                <a:solidFill>
                  <a:srgbClr val="333333"/>
                </a:solidFill>
                <a:latin typeface="Dotum"/>
                <a:cs typeface="Dotum"/>
              </a:rPr>
              <a:t>국립표준기술연구소</a:t>
            </a:r>
            <a:r>
              <a:rPr sz="1350" spc="-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Liberation Sans"/>
                <a:cs typeface="Liberation Sans"/>
              </a:rPr>
              <a:t>(NIST)</a:t>
            </a:r>
            <a:r>
              <a:rPr sz="1350" spc="-50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정의에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따른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80" dirty="0">
                <a:solidFill>
                  <a:srgbClr val="333333"/>
                </a:solidFill>
                <a:latin typeface="Liberation Sans"/>
                <a:cs typeface="Liberation Sans"/>
              </a:rPr>
              <a:t>5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가지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핵심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특성을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가집니다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 marR="5080">
              <a:lnSpc>
                <a:spcPct val="118800"/>
              </a:lnSpc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컴퓨팅의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b="1" spc="-135" dirty="0">
                <a:solidFill>
                  <a:srgbClr val="4F37A6"/>
                </a:solidFill>
                <a:latin typeface="Liberation Sans"/>
                <a:cs typeface="Liberation Sans"/>
              </a:rPr>
              <a:t>5</a:t>
            </a:r>
            <a:r>
              <a:rPr sz="1350" spc="-135" dirty="0">
                <a:solidFill>
                  <a:srgbClr val="4F37A6"/>
                </a:solidFill>
                <a:latin typeface="Dotum"/>
                <a:cs typeface="Dotum"/>
              </a:rPr>
              <a:t>대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핵심</a:t>
            </a:r>
            <a:r>
              <a:rPr sz="135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특성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온디맨드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셀프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9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200" spc="-229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350" spc="-229" dirty="0">
                <a:solidFill>
                  <a:srgbClr val="333333"/>
                </a:solidFill>
                <a:latin typeface="Dotum"/>
                <a:cs typeface="Dotum"/>
              </a:rPr>
              <a:t>필요할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때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즉시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40" dirty="0">
                <a:solidFill>
                  <a:srgbClr val="333333"/>
                </a:solidFill>
                <a:latin typeface="Dotum"/>
                <a:cs typeface="Dotum"/>
              </a:rPr>
              <a:t>사용</a:t>
            </a:r>
            <a:r>
              <a:rPr sz="1200" spc="-140" dirty="0">
                <a:solidFill>
                  <a:srgbClr val="333333"/>
                </a:solidFill>
                <a:latin typeface="Liberation Sans"/>
                <a:cs typeface="Liberation Sans"/>
              </a:rPr>
              <a:t>),</a:t>
            </a:r>
            <a:r>
              <a:rPr sz="120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광범위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네트워크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접근</a:t>
            </a:r>
            <a:r>
              <a:rPr sz="1200" spc="-220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다양한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기기에서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40" dirty="0">
                <a:solidFill>
                  <a:srgbClr val="333333"/>
                </a:solidFill>
                <a:latin typeface="Dotum"/>
                <a:cs typeface="Dotum"/>
              </a:rPr>
              <a:t>접속</a:t>
            </a:r>
            <a:r>
              <a:rPr sz="1200" spc="-140" dirty="0">
                <a:solidFill>
                  <a:srgbClr val="333333"/>
                </a:solidFill>
                <a:latin typeface="Liberation Sans"/>
                <a:cs typeface="Liberation Sans"/>
              </a:rPr>
              <a:t>),</a:t>
            </a:r>
            <a:r>
              <a:rPr sz="120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리소스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풀링</a:t>
            </a:r>
            <a:r>
              <a:rPr sz="1200" spc="-215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다수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사용자에게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리소스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40" dirty="0">
                <a:solidFill>
                  <a:srgbClr val="333333"/>
                </a:solidFill>
                <a:latin typeface="Dotum"/>
                <a:cs typeface="Dotum"/>
              </a:rPr>
              <a:t>공유</a:t>
            </a:r>
            <a:r>
              <a:rPr sz="1200" spc="-140" dirty="0">
                <a:solidFill>
                  <a:srgbClr val="333333"/>
                </a:solidFill>
                <a:latin typeface="Liberation Sans"/>
                <a:cs typeface="Liberation Sans"/>
              </a:rPr>
              <a:t>),</a:t>
            </a:r>
            <a:r>
              <a:rPr sz="120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신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속한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9" dirty="0">
                <a:solidFill>
                  <a:srgbClr val="333333"/>
                </a:solidFill>
                <a:latin typeface="Dotum"/>
                <a:cs typeface="Dotum"/>
              </a:rPr>
              <a:t>확장성</a:t>
            </a:r>
            <a:r>
              <a:rPr sz="1200" spc="-229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350" spc="-229" dirty="0">
                <a:solidFill>
                  <a:srgbClr val="333333"/>
                </a:solidFill>
                <a:latin typeface="Dotum"/>
                <a:cs typeface="Dotum"/>
              </a:rPr>
              <a:t>필요에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따라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신속하게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규모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40" dirty="0">
                <a:solidFill>
                  <a:srgbClr val="333333"/>
                </a:solidFill>
                <a:latin typeface="Dotum"/>
                <a:cs typeface="Dotum"/>
              </a:rPr>
              <a:t>조절</a:t>
            </a:r>
            <a:r>
              <a:rPr sz="1200" spc="-140" dirty="0">
                <a:solidFill>
                  <a:srgbClr val="333333"/>
                </a:solidFill>
                <a:latin typeface="Liberation Sans"/>
                <a:cs typeface="Liberation Sans"/>
              </a:rPr>
              <a:t>),</a:t>
            </a:r>
            <a:r>
              <a:rPr sz="120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그리고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측정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가능한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9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200" spc="-229" dirty="0">
                <a:solidFill>
                  <a:srgbClr val="333333"/>
                </a:solidFill>
                <a:latin typeface="Liberation Sans"/>
                <a:cs typeface="Liberation Sans"/>
              </a:rPr>
              <a:t>(</a:t>
            </a:r>
            <a:r>
              <a:rPr sz="1350" spc="-229" dirty="0">
                <a:solidFill>
                  <a:srgbClr val="333333"/>
                </a:solidFill>
                <a:latin typeface="Dotum"/>
                <a:cs typeface="Dotum"/>
              </a:rPr>
              <a:t>사용량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기반</a:t>
            </a:r>
            <a:r>
              <a:rPr sz="1350" spc="-50" dirty="0">
                <a:solidFill>
                  <a:srgbClr val="333333"/>
                </a:solidFill>
                <a:latin typeface="Dotum"/>
                <a:cs typeface="Dotum"/>
              </a:rPr>
              <a:t> 과금</a:t>
            </a:r>
            <a:r>
              <a:rPr sz="1200" spc="-50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r>
              <a:rPr sz="1350" spc="-50" dirty="0">
                <a:solidFill>
                  <a:srgbClr val="333333"/>
                </a:solidFill>
                <a:latin typeface="Dotum"/>
                <a:cs typeface="Dotum"/>
              </a:rPr>
              <a:t>입니다</a:t>
            </a:r>
            <a:r>
              <a:rPr sz="1200" spc="-5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 marR="97155" algn="just">
              <a:lnSpc>
                <a:spcPct val="118100"/>
              </a:lnSpc>
            </a:pP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이러한</a:t>
            </a:r>
            <a:r>
              <a:rPr sz="1350" spc="2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특성들은</a:t>
            </a:r>
            <a:r>
              <a:rPr sz="1350" spc="23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30" dirty="0">
                <a:solidFill>
                  <a:srgbClr val="333333"/>
                </a:solidFill>
                <a:latin typeface="Dotum"/>
                <a:cs typeface="Dotum"/>
              </a:rPr>
              <a:t>스타트업이</a:t>
            </a:r>
            <a:r>
              <a:rPr sz="1350" spc="21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30" dirty="0">
                <a:solidFill>
                  <a:srgbClr val="333333"/>
                </a:solidFill>
                <a:latin typeface="Dotum"/>
                <a:cs typeface="Dotum"/>
              </a:rPr>
              <a:t>적은</a:t>
            </a:r>
            <a:r>
              <a:rPr sz="1350" spc="4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30" dirty="0">
                <a:solidFill>
                  <a:srgbClr val="333333"/>
                </a:solidFill>
                <a:latin typeface="Dotum"/>
                <a:cs typeface="Dotum"/>
              </a:rPr>
              <a:t>초기</a:t>
            </a:r>
            <a:r>
              <a:rPr sz="1350" spc="41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투자로</a:t>
            </a:r>
            <a:r>
              <a:rPr sz="1350" spc="2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빠르게</a:t>
            </a:r>
            <a:r>
              <a:rPr sz="1350" spc="2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30" dirty="0">
                <a:solidFill>
                  <a:srgbClr val="333333"/>
                </a:solidFill>
                <a:latin typeface="Dotum"/>
                <a:cs typeface="Dotum"/>
              </a:rPr>
              <a:t>확장</a:t>
            </a:r>
            <a:r>
              <a:rPr sz="1350" spc="4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가능한</a:t>
            </a:r>
            <a:r>
              <a:rPr sz="1350" spc="2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인프라를</a:t>
            </a:r>
            <a:r>
              <a:rPr sz="1350" spc="2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구축할</a:t>
            </a:r>
            <a:r>
              <a:rPr sz="1350" spc="3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30" dirty="0">
                <a:solidFill>
                  <a:srgbClr val="333333"/>
                </a:solidFill>
                <a:latin typeface="Dotum"/>
                <a:cs typeface="Dotum"/>
              </a:rPr>
              <a:t>있게</a:t>
            </a:r>
            <a:r>
              <a:rPr sz="1350" spc="41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5" dirty="0">
                <a:solidFill>
                  <a:srgbClr val="333333"/>
                </a:solidFill>
                <a:latin typeface="Dotum"/>
                <a:cs typeface="Dotum"/>
              </a:rPr>
              <a:t>하며</a:t>
            </a:r>
            <a:r>
              <a:rPr sz="1200" spc="-22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14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spc="-110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3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9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이러한</a:t>
            </a:r>
            <a:r>
              <a:rPr sz="1350" spc="2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특성을</a:t>
            </a:r>
            <a:r>
              <a:rPr sz="1350" spc="2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충실히</a:t>
            </a:r>
            <a:r>
              <a:rPr sz="1350" spc="2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구현한</a:t>
            </a:r>
            <a:r>
              <a:rPr sz="1350" spc="2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대표적인</a:t>
            </a:r>
            <a:r>
              <a:rPr sz="1350" spc="23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229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350" spc="2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제</a:t>
            </a:r>
            <a:r>
              <a:rPr sz="1350" spc="-85" dirty="0">
                <a:solidFill>
                  <a:srgbClr val="333333"/>
                </a:solidFill>
                <a:latin typeface="Dotum"/>
                <a:cs typeface="Dotum"/>
              </a:rPr>
              <a:t> 공업체입니다</a:t>
            </a:r>
            <a:r>
              <a:rPr sz="1200" spc="-8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0" y="1628774"/>
            <a:ext cx="3619500" cy="3619500"/>
          </a:xfrm>
          <a:custGeom>
            <a:avLst/>
            <a:gdLst/>
            <a:ahLst/>
            <a:cxnLst/>
            <a:rect l="l" t="t" r="r" b="b"/>
            <a:pathLst>
              <a:path w="3619500" h="3619500">
                <a:moveTo>
                  <a:pt x="1809749" y="3619499"/>
                </a:moveTo>
                <a:lnTo>
                  <a:pt x="1765336" y="3618954"/>
                </a:lnTo>
                <a:lnTo>
                  <a:pt x="1720949" y="3617319"/>
                </a:lnTo>
                <a:lnTo>
                  <a:pt x="1676616" y="3614595"/>
                </a:lnTo>
                <a:lnTo>
                  <a:pt x="1632363" y="3610785"/>
                </a:lnTo>
                <a:lnTo>
                  <a:pt x="1588217" y="3605889"/>
                </a:lnTo>
                <a:lnTo>
                  <a:pt x="1544204" y="3599911"/>
                </a:lnTo>
                <a:lnTo>
                  <a:pt x="1500351" y="3592855"/>
                </a:lnTo>
                <a:lnTo>
                  <a:pt x="1456685" y="3584725"/>
                </a:lnTo>
                <a:lnTo>
                  <a:pt x="1413231" y="3575526"/>
                </a:lnTo>
                <a:lnTo>
                  <a:pt x="1370016" y="3565263"/>
                </a:lnTo>
                <a:lnTo>
                  <a:pt x="1327066" y="3553943"/>
                </a:lnTo>
                <a:lnTo>
                  <a:pt x="1284407" y="3541572"/>
                </a:lnTo>
                <a:lnTo>
                  <a:pt x="1242064" y="3528158"/>
                </a:lnTo>
                <a:lnTo>
                  <a:pt x="1200063" y="3513708"/>
                </a:lnTo>
                <a:lnTo>
                  <a:pt x="1158429" y="3498233"/>
                </a:lnTo>
                <a:lnTo>
                  <a:pt x="1117188" y="3481740"/>
                </a:lnTo>
                <a:lnTo>
                  <a:pt x="1076364" y="3464240"/>
                </a:lnTo>
                <a:lnTo>
                  <a:pt x="1035982" y="3445743"/>
                </a:lnTo>
                <a:lnTo>
                  <a:pt x="996065" y="3426261"/>
                </a:lnTo>
                <a:lnTo>
                  <a:pt x="956639" y="3405806"/>
                </a:lnTo>
                <a:lnTo>
                  <a:pt x="917727" y="3384388"/>
                </a:lnTo>
                <a:lnTo>
                  <a:pt x="879352" y="3362023"/>
                </a:lnTo>
                <a:lnTo>
                  <a:pt x="841537" y="3338722"/>
                </a:lnTo>
                <a:lnTo>
                  <a:pt x="804306" y="3314501"/>
                </a:lnTo>
                <a:lnTo>
                  <a:pt x="767680" y="3289373"/>
                </a:lnTo>
                <a:lnTo>
                  <a:pt x="731683" y="3263354"/>
                </a:lnTo>
                <a:lnTo>
                  <a:pt x="696334" y="3236459"/>
                </a:lnTo>
                <a:lnTo>
                  <a:pt x="661656" y="3208705"/>
                </a:lnTo>
                <a:lnTo>
                  <a:pt x="627670" y="3180108"/>
                </a:lnTo>
                <a:lnTo>
                  <a:pt x="594396" y="3150685"/>
                </a:lnTo>
                <a:lnTo>
                  <a:pt x="561853" y="3120455"/>
                </a:lnTo>
                <a:lnTo>
                  <a:pt x="530063" y="3089435"/>
                </a:lnTo>
                <a:lnTo>
                  <a:pt x="499043" y="3057645"/>
                </a:lnTo>
                <a:lnTo>
                  <a:pt x="468813" y="3025103"/>
                </a:lnTo>
                <a:lnTo>
                  <a:pt x="439391" y="2991829"/>
                </a:lnTo>
                <a:lnTo>
                  <a:pt x="410794" y="2957843"/>
                </a:lnTo>
                <a:lnTo>
                  <a:pt x="383039" y="2923165"/>
                </a:lnTo>
                <a:lnTo>
                  <a:pt x="356145" y="2887816"/>
                </a:lnTo>
                <a:lnTo>
                  <a:pt x="330125" y="2851818"/>
                </a:lnTo>
                <a:lnTo>
                  <a:pt x="304997" y="2815192"/>
                </a:lnTo>
                <a:lnTo>
                  <a:pt x="280776" y="2777961"/>
                </a:lnTo>
                <a:lnTo>
                  <a:pt x="257475" y="2740146"/>
                </a:lnTo>
                <a:lnTo>
                  <a:pt x="235109" y="2701772"/>
                </a:lnTo>
                <a:lnTo>
                  <a:pt x="213692" y="2662859"/>
                </a:lnTo>
                <a:lnTo>
                  <a:pt x="193237" y="2623433"/>
                </a:lnTo>
                <a:lnTo>
                  <a:pt x="173755" y="2583517"/>
                </a:lnTo>
                <a:lnTo>
                  <a:pt x="155258" y="2543134"/>
                </a:lnTo>
                <a:lnTo>
                  <a:pt x="137758" y="2502310"/>
                </a:lnTo>
                <a:lnTo>
                  <a:pt x="121266" y="2461069"/>
                </a:lnTo>
                <a:lnTo>
                  <a:pt x="105790" y="2419435"/>
                </a:lnTo>
                <a:lnTo>
                  <a:pt x="91341" y="2377435"/>
                </a:lnTo>
                <a:lnTo>
                  <a:pt x="77927" y="2335092"/>
                </a:lnTo>
                <a:lnTo>
                  <a:pt x="65556" y="2292433"/>
                </a:lnTo>
                <a:lnTo>
                  <a:pt x="54235" y="2249482"/>
                </a:lnTo>
                <a:lnTo>
                  <a:pt x="43972" y="2206268"/>
                </a:lnTo>
                <a:lnTo>
                  <a:pt x="34773" y="2162814"/>
                </a:lnTo>
                <a:lnTo>
                  <a:pt x="26643" y="2119147"/>
                </a:lnTo>
                <a:lnTo>
                  <a:pt x="19587" y="2075294"/>
                </a:lnTo>
                <a:lnTo>
                  <a:pt x="13610" y="2031282"/>
                </a:lnTo>
                <a:lnTo>
                  <a:pt x="8714" y="1987136"/>
                </a:lnTo>
                <a:lnTo>
                  <a:pt x="4903" y="1942883"/>
                </a:lnTo>
                <a:lnTo>
                  <a:pt x="2179" y="1898549"/>
                </a:lnTo>
                <a:lnTo>
                  <a:pt x="544" y="1854163"/>
                </a:lnTo>
                <a:lnTo>
                  <a:pt x="0" y="1809749"/>
                </a:lnTo>
                <a:lnTo>
                  <a:pt x="136" y="1787539"/>
                </a:lnTo>
                <a:lnTo>
                  <a:pt x="1226" y="1743139"/>
                </a:lnTo>
                <a:lnTo>
                  <a:pt x="3405" y="1698773"/>
                </a:lnTo>
                <a:lnTo>
                  <a:pt x="6673" y="1654480"/>
                </a:lnTo>
                <a:lnTo>
                  <a:pt x="11026" y="1610273"/>
                </a:lnTo>
                <a:lnTo>
                  <a:pt x="16463" y="1566194"/>
                </a:lnTo>
                <a:lnTo>
                  <a:pt x="22981" y="1522254"/>
                </a:lnTo>
                <a:lnTo>
                  <a:pt x="30574" y="1478495"/>
                </a:lnTo>
                <a:lnTo>
                  <a:pt x="39240" y="1434928"/>
                </a:lnTo>
                <a:lnTo>
                  <a:pt x="48971" y="1391594"/>
                </a:lnTo>
                <a:lnTo>
                  <a:pt x="59764" y="1348505"/>
                </a:lnTo>
                <a:lnTo>
                  <a:pt x="71610" y="1305700"/>
                </a:lnTo>
                <a:lnTo>
                  <a:pt x="84504" y="1263193"/>
                </a:lnTo>
                <a:lnTo>
                  <a:pt x="98436" y="1221021"/>
                </a:lnTo>
                <a:lnTo>
                  <a:pt x="113401" y="1179197"/>
                </a:lnTo>
                <a:lnTo>
                  <a:pt x="129385" y="1137760"/>
                </a:lnTo>
                <a:lnTo>
                  <a:pt x="146384" y="1096721"/>
                </a:lnTo>
                <a:lnTo>
                  <a:pt x="164382" y="1056117"/>
                </a:lnTo>
                <a:lnTo>
                  <a:pt x="183374" y="1015962"/>
                </a:lnTo>
                <a:lnTo>
                  <a:pt x="203343" y="976291"/>
                </a:lnTo>
                <a:lnTo>
                  <a:pt x="224282" y="937116"/>
                </a:lnTo>
                <a:lnTo>
                  <a:pt x="246174" y="898472"/>
                </a:lnTo>
                <a:lnTo>
                  <a:pt x="269010" y="860372"/>
                </a:lnTo>
                <a:lnTo>
                  <a:pt x="292771" y="822849"/>
                </a:lnTo>
                <a:lnTo>
                  <a:pt x="317450" y="785915"/>
                </a:lnTo>
                <a:lnTo>
                  <a:pt x="343024" y="749603"/>
                </a:lnTo>
                <a:lnTo>
                  <a:pt x="369485" y="713924"/>
                </a:lnTo>
                <a:lnTo>
                  <a:pt x="396809" y="678911"/>
                </a:lnTo>
                <a:lnTo>
                  <a:pt x="424989" y="644574"/>
                </a:lnTo>
                <a:lnTo>
                  <a:pt x="453999" y="610944"/>
                </a:lnTo>
                <a:lnTo>
                  <a:pt x="483829" y="578030"/>
                </a:lnTo>
                <a:lnTo>
                  <a:pt x="514454" y="545864"/>
                </a:lnTo>
                <a:lnTo>
                  <a:pt x="545864" y="514454"/>
                </a:lnTo>
                <a:lnTo>
                  <a:pt x="578030" y="483829"/>
                </a:lnTo>
                <a:lnTo>
                  <a:pt x="610944" y="453999"/>
                </a:lnTo>
                <a:lnTo>
                  <a:pt x="644574" y="424989"/>
                </a:lnTo>
                <a:lnTo>
                  <a:pt x="678911" y="396809"/>
                </a:lnTo>
                <a:lnTo>
                  <a:pt x="713924" y="369485"/>
                </a:lnTo>
                <a:lnTo>
                  <a:pt x="749603" y="343023"/>
                </a:lnTo>
                <a:lnTo>
                  <a:pt x="785915" y="317450"/>
                </a:lnTo>
                <a:lnTo>
                  <a:pt x="822849" y="292771"/>
                </a:lnTo>
                <a:lnTo>
                  <a:pt x="860372" y="269010"/>
                </a:lnTo>
                <a:lnTo>
                  <a:pt x="898472" y="246174"/>
                </a:lnTo>
                <a:lnTo>
                  <a:pt x="937116" y="224282"/>
                </a:lnTo>
                <a:lnTo>
                  <a:pt x="976291" y="203343"/>
                </a:lnTo>
                <a:lnTo>
                  <a:pt x="1015962" y="183374"/>
                </a:lnTo>
                <a:lnTo>
                  <a:pt x="1056117" y="164382"/>
                </a:lnTo>
                <a:lnTo>
                  <a:pt x="1096721" y="146384"/>
                </a:lnTo>
                <a:lnTo>
                  <a:pt x="1137760" y="129385"/>
                </a:lnTo>
                <a:lnTo>
                  <a:pt x="1179197" y="113401"/>
                </a:lnTo>
                <a:lnTo>
                  <a:pt x="1221021" y="98436"/>
                </a:lnTo>
                <a:lnTo>
                  <a:pt x="1263192" y="84504"/>
                </a:lnTo>
                <a:lnTo>
                  <a:pt x="1305700" y="71610"/>
                </a:lnTo>
                <a:lnTo>
                  <a:pt x="1348505" y="59764"/>
                </a:lnTo>
                <a:lnTo>
                  <a:pt x="1391594" y="48971"/>
                </a:lnTo>
                <a:lnTo>
                  <a:pt x="1434928" y="39240"/>
                </a:lnTo>
                <a:lnTo>
                  <a:pt x="1478495" y="30574"/>
                </a:lnTo>
                <a:lnTo>
                  <a:pt x="1522254" y="22981"/>
                </a:lnTo>
                <a:lnTo>
                  <a:pt x="1566194" y="16463"/>
                </a:lnTo>
                <a:lnTo>
                  <a:pt x="1610273" y="11026"/>
                </a:lnTo>
                <a:lnTo>
                  <a:pt x="1654479" y="6673"/>
                </a:lnTo>
                <a:lnTo>
                  <a:pt x="1698773" y="3405"/>
                </a:lnTo>
                <a:lnTo>
                  <a:pt x="1743139" y="1226"/>
                </a:lnTo>
                <a:lnTo>
                  <a:pt x="1787539" y="136"/>
                </a:lnTo>
                <a:lnTo>
                  <a:pt x="1809749" y="0"/>
                </a:lnTo>
                <a:lnTo>
                  <a:pt x="1831959" y="136"/>
                </a:lnTo>
                <a:lnTo>
                  <a:pt x="1876359" y="1226"/>
                </a:lnTo>
                <a:lnTo>
                  <a:pt x="1920726" y="3405"/>
                </a:lnTo>
                <a:lnTo>
                  <a:pt x="1965019" y="6673"/>
                </a:lnTo>
                <a:lnTo>
                  <a:pt x="2009226" y="11026"/>
                </a:lnTo>
                <a:lnTo>
                  <a:pt x="2053305" y="16463"/>
                </a:lnTo>
                <a:lnTo>
                  <a:pt x="2097244" y="22981"/>
                </a:lnTo>
                <a:lnTo>
                  <a:pt x="2141004" y="30574"/>
                </a:lnTo>
                <a:lnTo>
                  <a:pt x="2184571" y="39240"/>
                </a:lnTo>
                <a:lnTo>
                  <a:pt x="2227905" y="48971"/>
                </a:lnTo>
                <a:lnTo>
                  <a:pt x="2270994" y="59764"/>
                </a:lnTo>
                <a:lnTo>
                  <a:pt x="2313799" y="71610"/>
                </a:lnTo>
                <a:lnTo>
                  <a:pt x="2356306" y="84504"/>
                </a:lnTo>
                <a:lnTo>
                  <a:pt x="2398478" y="98436"/>
                </a:lnTo>
                <a:lnTo>
                  <a:pt x="2440301" y="113401"/>
                </a:lnTo>
                <a:lnTo>
                  <a:pt x="2481739" y="129385"/>
                </a:lnTo>
                <a:lnTo>
                  <a:pt x="2522777" y="146384"/>
                </a:lnTo>
                <a:lnTo>
                  <a:pt x="2563381" y="164382"/>
                </a:lnTo>
                <a:lnTo>
                  <a:pt x="2603536" y="183374"/>
                </a:lnTo>
                <a:lnTo>
                  <a:pt x="2643207" y="203343"/>
                </a:lnTo>
                <a:lnTo>
                  <a:pt x="2682382" y="224282"/>
                </a:lnTo>
                <a:lnTo>
                  <a:pt x="2721026" y="246174"/>
                </a:lnTo>
                <a:lnTo>
                  <a:pt x="2759126" y="269010"/>
                </a:lnTo>
                <a:lnTo>
                  <a:pt x="2796649" y="292771"/>
                </a:lnTo>
                <a:lnTo>
                  <a:pt x="2833583" y="317450"/>
                </a:lnTo>
                <a:lnTo>
                  <a:pt x="2869895" y="343024"/>
                </a:lnTo>
                <a:lnTo>
                  <a:pt x="2905574" y="369485"/>
                </a:lnTo>
                <a:lnTo>
                  <a:pt x="2940587" y="396809"/>
                </a:lnTo>
                <a:lnTo>
                  <a:pt x="2974924" y="424989"/>
                </a:lnTo>
                <a:lnTo>
                  <a:pt x="3008555" y="453999"/>
                </a:lnTo>
                <a:lnTo>
                  <a:pt x="3041468" y="483829"/>
                </a:lnTo>
                <a:lnTo>
                  <a:pt x="3073634" y="514454"/>
                </a:lnTo>
                <a:lnTo>
                  <a:pt x="3105044" y="545864"/>
                </a:lnTo>
                <a:lnTo>
                  <a:pt x="3135669" y="578030"/>
                </a:lnTo>
                <a:lnTo>
                  <a:pt x="3165500" y="610944"/>
                </a:lnTo>
                <a:lnTo>
                  <a:pt x="3194509" y="644574"/>
                </a:lnTo>
                <a:lnTo>
                  <a:pt x="3222689" y="678911"/>
                </a:lnTo>
                <a:lnTo>
                  <a:pt x="3250013" y="713924"/>
                </a:lnTo>
                <a:lnTo>
                  <a:pt x="3276474" y="749603"/>
                </a:lnTo>
                <a:lnTo>
                  <a:pt x="3302048" y="785915"/>
                </a:lnTo>
                <a:lnTo>
                  <a:pt x="3326726" y="822849"/>
                </a:lnTo>
                <a:lnTo>
                  <a:pt x="3350487" y="860372"/>
                </a:lnTo>
                <a:lnTo>
                  <a:pt x="3373324" y="898472"/>
                </a:lnTo>
                <a:lnTo>
                  <a:pt x="3395216" y="937116"/>
                </a:lnTo>
                <a:lnTo>
                  <a:pt x="3416155" y="976291"/>
                </a:lnTo>
                <a:lnTo>
                  <a:pt x="3436124" y="1015962"/>
                </a:lnTo>
                <a:lnTo>
                  <a:pt x="3455116" y="1056117"/>
                </a:lnTo>
                <a:lnTo>
                  <a:pt x="3473114" y="1096721"/>
                </a:lnTo>
                <a:lnTo>
                  <a:pt x="3490113" y="1137760"/>
                </a:lnTo>
                <a:lnTo>
                  <a:pt x="3506097" y="1179197"/>
                </a:lnTo>
                <a:lnTo>
                  <a:pt x="3521062" y="1221021"/>
                </a:lnTo>
                <a:lnTo>
                  <a:pt x="3534994" y="1263192"/>
                </a:lnTo>
                <a:lnTo>
                  <a:pt x="3547889" y="1305700"/>
                </a:lnTo>
                <a:lnTo>
                  <a:pt x="3559734" y="1348505"/>
                </a:lnTo>
                <a:lnTo>
                  <a:pt x="3570528" y="1391594"/>
                </a:lnTo>
                <a:lnTo>
                  <a:pt x="3580259" y="1434928"/>
                </a:lnTo>
                <a:lnTo>
                  <a:pt x="3588924" y="1478495"/>
                </a:lnTo>
                <a:lnTo>
                  <a:pt x="3596517" y="1522254"/>
                </a:lnTo>
                <a:lnTo>
                  <a:pt x="3603035" y="1566194"/>
                </a:lnTo>
                <a:lnTo>
                  <a:pt x="3608472" y="1610273"/>
                </a:lnTo>
                <a:lnTo>
                  <a:pt x="3612826" y="1654479"/>
                </a:lnTo>
                <a:lnTo>
                  <a:pt x="3616093" y="1698773"/>
                </a:lnTo>
                <a:lnTo>
                  <a:pt x="3618273" y="1743139"/>
                </a:lnTo>
                <a:lnTo>
                  <a:pt x="3619363" y="1787539"/>
                </a:lnTo>
                <a:lnTo>
                  <a:pt x="3619499" y="1809749"/>
                </a:lnTo>
                <a:lnTo>
                  <a:pt x="3619363" y="1831959"/>
                </a:lnTo>
                <a:lnTo>
                  <a:pt x="3618273" y="1876359"/>
                </a:lnTo>
                <a:lnTo>
                  <a:pt x="3616093" y="1920726"/>
                </a:lnTo>
                <a:lnTo>
                  <a:pt x="3612826" y="1965019"/>
                </a:lnTo>
                <a:lnTo>
                  <a:pt x="3608472" y="2009226"/>
                </a:lnTo>
                <a:lnTo>
                  <a:pt x="3603035" y="2053305"/>
                </a:lnTo>
                <a:lnTo>
                  <a:pt x="3596517" y="2097244"/>
                </a:lnTo>
                <a:lnTo>
                  <a:pt x="3588924" y="2141004"/>
                </a:lnTo>
                <a:lnTo>
                  <a:pt x="3580259" y="2184571"/>
                </a:lnTo>
                <a:lnTo>
                  <a:pt x="3570528" y="2227905"/>
                </a:lnTo>
                <a:lnTo>
                  <a:pt x="3559734" y="2270994"/>
                </a:lnTo>
                <a:lnTo>
                  <a:pt x="3547889" y="2313799"/>
                </a:lnTo>
                <a:lnTo>
                  <a:pt x="3534994" y="2356306"/>
                </a:lnTo>
                <a:lnTo>
                  <a:pt x="3521062" y="2398478"/>
                </a:lnTo>
                <a:lnTo>
                  <a:pt x="3506097" y="2440301"/>
                </a:lnTo>
                <a:lnTo>
                  <a:pt x="3490113" y="2481739"/>
                </a:lnTo>
                <a:lnTo>
                  <a:pt x="3473114" y="2522777"/>
                </a:lnTo>
                <a:lnTo>
                  <a:pt x="3455116" y="2563381"/>
                </a:lnTo>
                <a:lnTo>
                  <a:pt x="3436124" y="2603536"/>
                </a:lnTo>
                <a:lnTo>
                  <a:pt x="3416155" y="2643207"/>
                </a:lnTo>
                <a:lnTo>
                  <a:pt x="3395216" y="2682382"/>
                </a:lnTo>
                <a:lnTo>
                  <a:pt x="3373324" y="2721026"/>
                </a:lnTo>
                <a:lnTo>
                  <a:pt x="3350488" y="2759126"/>
                </a:lnTo>
                <a:lnTo>
                  <a:pt x="3326727" y="2796649"/>
                </a:lnTo>
                <a:lnTo>
                  <a:pt x="3302048" y="2833583"/>
                </a:lnTo>
                <a:lnTo>
                  <a:pt x="3276475" y="2869895"/>
                </a:lnTo>
                <a:lnTo>
                  <a:pt x="3250014" y="2905574"/>
                </a:lnTo>
                <a:lnTo>
                  <a:pt x="3222689" y="2940587"/>
                </a:lnTo>
                <a:lnTo>
                  <a:pt x="3194509" y="2974924"/>
                </a:lnTo>
                <a:lnTo>
                  <a:pt x="3165500" y="3008555"/>
                </a:lnTo>
                <a:lnTo>
                  <a:pt x="3135669" y="3041468"/>
                </a:lnTo>
                <a:lnTo>
                  <a:pt x="3105044" y="3073634"/>
                </a:lnTo>
                <a:lnTo>
                  <a:pt x="3073634" y="3105044"/>
                </a:lnTo>
                <a:lnTo>
                  <a:pt x="3041468" y="3135669"/>
                </a:lnTo>
                <a:lnTo>
                  <a:pt x="3008555" y="3165500"/>
                </a:lnTo>
                <a:lnTo>
                  <a:pt x="2974925" y="3194509"/>
                </a:lnTo>
                <a:lnTo>
                  <a:pt x="2940588" y="3222689"/>
                </a:lnTo>
                <a:lnTo>
                  <a:pt x="2905574" y="3250013"/>
                </a:lnTo>
                <a:lnTo>
                  <a:pt x="2869895" y="3276474"/>
                </a:lnTo>
                <a:lnTo>
                  <a:pt x="2833584" y="3302048"/>
                </a:lnTo>
                <a:lnTo>
                  <a:pt x="2796649" y="3326726"/>
                </a:lnTo>
                <a:lnTo>
                  <a:pt x="2759126" y="3350487"/>
                </a:lnTo>
                <a:lnTo>
                  <a:pt x="2721026" y="3373324"/>
                </a:lnTo>
                <a:lnTo>
                  <a:pt x="2682383" y="3395216"/>
                </a:lnTo>
                <a:lnTo>
                  <a:pt x="2643207" y="3416155"/>
                </a:lnTo>
                <a:lnTo>
                  <a:pt x="2603536" y="3436124"/>
                </a:lnTo>
                <a:lnTo>
                  <a:pt x="2563381" y="3455116"/>
                </a:lnTo>
                <a:lnTo>
                  <a:pt x="2522777" y="3473114"/>
                </a:lnTo>
                <a:lnTo>
                  <a:pt x="2481739" y="3490113"/>
                </a:lnTo>
                <a:lnTo>
                  <a:pt x="2440301" y="3506097"/>
                </a:lnTo>
                <a:lnTo>
                  <a:pt x="2398478" y="3521062"/>
                </a:lnTo>
                <a:lnTo>
                  <a:pt x="2356306" y="3534994"/>
                </a:lnTo>
                <a:lnTo>
                  <a:pt x="2313799" y="3547889"/>
                </a:lnTo>
                <a:lnTo>
                  <a:pt x="2270994" y="3559734"/>
                </a:lnTo>
                <a:lnTo>
                  <a:pt x="2227905" y="3570528"/>
                </a:lnTo>
                <a:lnTo>
                  <a:pt x="2184571" y="3580259"/>
                </a:lnTo>
                <a:lnTo>
                  <a:pt x="2141004" y="3588924"/>
                </a:lnTo>
                <a:lnTo>
                  <a:pt x="2097244" y="3596517"/>
                </a:lnTo>
                <a:lnTo>
                  <a:pt x="2053305" y="3603035"/>
                </a:lnTo>
                <a:lnTo>
                  <a:pt x="2009226" y="3608472"/>
                </a:lnTo>
                <a:lnTo>
                  <a:pt x="1965019" y="3612826"/>
                </a:lnTo>
                <a:lnTo>
                  <a:pt x="1920726" y="3616093"/>
                </a:lnTo>
                <a:lnTo>
                  <a:pt x="1876359" y="3618273"/>
                </a:lnTo>
                <a:lnTo>
                  <a:pt x="1831959" y="3619363"/>
                </a:lnTo>
                <a:lnTo>
                  <a:pt x="1809749" y="3619499"/>
                </a:lnTo>
                <a:close/>
              </a:path>
            </a:pathLst>
          </a:custGeom>
          <a:solidFill>
            <a:srgbClr val="DDD8F6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DDE4ED-668B-CA1D-2A90-01C46C7AF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3" y="2181224"/>
            <a:ext cx="2857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578CF-073F-D58A-F80F-B9DF10A41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EF57CA8-7418-E77B-4826-9BDEC53A027A}"/>
              </a:ext>
            </a:extLst>
          </p:cNvPr>
          <p:cNvSpPr txBox="1"/>
          <p:nvPr/>
        </p:nvSpPr>
        <p:spPr>
          <a:xfrm>
            <a:off x="6178549" y="227806"/>
            <a:ext cx="4636770" cy="170815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455"/>
              </a:spcBef>
            </a:pPr>
            <a:r>
              <a:rPr sz="6000" b="1" spc="-335" dirty="0">
                <a:latin typeface="DejaVu Sans Condensed"/>
                <a:cs typeface="DejaVu Sans Condensed"/>
              </a:rPr>
              <a:t>CLI</a:t>
            </a:r>
            <a:r>
              <a:rPr sz="6000" b="1" spc="-370" dirty="0">
                <a:latin typeface="DejaVu Sans Condensed"/>
                <a:cs typeface="DejaVu Sans Condensed"/>
              </a:rPr>
              <a:t> </a:t>
            </a:r>
            <a:r>
              <a:rPr sz="6100" b="1" spc="-1160" dirty="0">
                <a:latin typeface="Malgun Gothic"/>
                <a:cs typeface="Malgun Gothic"/>
              </a:rPr>
              <a:t>주요</a:t>
            </a:r>
            <a:r>
              <a:rPr sz="6100" b="1" spc="-630" dirty="0">
                <a:latin typeface="Malgun Gothic"/>
                <a:cs typeface="Malgun Gothic"/>
              </a:rPr>
              <a:t> </a:t>
            </a:r>
            <a:r>
              <a:rPr sz="6100" b="1" spc="-1185" dirty="0">
                <a:latin typeface="Malgun Gothic"/>
                <a:cs typeface="Malgun Gothic"/>
              </a:rPr>
              <a:t>명령어 요약</a:t>
            </a:r>
            <a:endParaRPr sz="6100">
              <a:latin typeface="Malgun Gothic"/>
              <a:cs typeface="Malgun Gothic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3449507-C8A7-0038-8DB7-93CD02F14D60}"/>
              </a:ext>
            </a:extLst>
          </p:cNvPr>
          <p:cNvSpPr txBox="1"/>
          <p:nvPr/>
        </p:nvSpPr>
        <p:spPr>
          <a:xfrm>
            <a:off x="6178549" y="2345511"/>
            <a:ext cx="5437505" cy="74866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just">
              <a:lnSpc>
                <a:spcPct val="111000"/>
              </a:lnSpc>
              <a:spcBef>
                <a:spcPts val="145"/>
              </a:spcBef>
            </a:pPr>
            <a:r>
              <a:rPr sz="1350" b="1" spc="-350" dirty="0">
                <a:solidFill>
                  <a:srgbClr val="4F37A6"/>
                </a:solidFill>
                <a:latin typeface="Malgun Gothic"/>
                <a:cs typeface="Malgun Gothic"/>
              </a:rPr>
              <a:t>클라우드</a:t>
            </a:r>
            <a:r>
              <a:rPr sz="1350" b="1" spc="229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175" dirty="0">
                <a:solidFill>
                  <a:srgbClr val="4F37A6"/>
                </a:solidFill>
                <a:latin typeface="Noto Sans JP"/>
                <a:cs typeface="Noto Sans JP"/>
              </a:rPr>
              <a:t>CLI</a:t>
            </a:r>
            <a:r>
              <a:rPr sz="1350" spc="-175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6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23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리소스를</a:t>
            </a:r>
            <a:r>
              <a:rPr sz="1350" spc="229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25" dirty="0">
                <a:solidFill>
                  <a:srgbClr val="333333"/>
                </a:solidFill>
                <a:latin typeface="Dotum"/>
                <a:cs typeface="Dotum"/>
              </a:rPr>
              <a:t>효율적으로</a:t>
            </a:r>
            <a:r>
              <a:rPr sz="1350" spc="2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관리하고</a:t>
            </a:r>
            <a:r>
              <a:rPr sz="1350" spc="2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25" dirty="0">
                <a:solidFill>
                  <a:srgbClr val="333333"/>
                </a:solidFill>
                <a:latin typeface="Dotum"/>
                <a:cs typeface="Dotum"/>
              </a:rPr>
              <a:t>자동화하기</a:t>
            </a:r>
            <a:r>
              <a:rPr sz="1350" spc="26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sz="1350" spc="41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필수</a:t>
            </a:r>
            <a:r>
              <a:rPr sz="1350" spc="409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도구입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54" dirty="0">
                <a:solidFill>
                  <a:srgbClr val="333333"/>
                </a:solidFill>
                <a:latin typeface="Dotum"/>
                <a:cs typeface="Dotum"/>
              </a:rPr>
              <a:t>니다</a:t>
            </a:r>
            <a:r>
              <a:rPr sz="1450" spc="-254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450" spc="17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spc="-225" dirty="0">
                <a:solidFill>
                  <a:srgbClr val="333333"/>
                </a:solidFill>
                <a:latin typeface="Noto Sans JP"/>
                <a:cs typeface="Noto Sans JP"/>
              </a:rPr>
              <a:t>AWS</a:t>
            </a:r>
            <a:r>
              <a:rPr sz="1450" spc="1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spc="-215" dirty="0">
                <a:solidFill>
                  <a:srgbClr val="333333"/>
                </a:solidFill>
                <a:latin typeface="Noto Sans JP"/>
                <a:cs typeface="Noto Sans JP"/>
              </a:rPr>
              <a:t>CLI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350" spc="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spc="-254" dirty="0">
                <a:solidFill>
                  <a:srgbClr val="333333"/>
                </a:solidFill>
                <a:latin typeface="Noto Sans JP"/>
                <a:cs typeface="Noto Sans JP"/>
              </a:rPr>
              <a:t>GCP</a:t>
            </a:r>
            <a:r>
              <a:rPr sz="1350" spc="-254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350" spc="14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spc="-150" dirty="0">
                <a:solidFill>
                  <a:srgbClr val="333333"/>
                </a:solidFill>
                <a:latin typeface="Noto Sans JP"/>
                <a:cs typeface="Noto Sans JP"/>
              </a:rPr>
              <a:t>gcloud</a:t>
            </a:r>
            <a:r>
              <a:rPr sz="1450" spc="7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spc="-215" dirty="0">
                <a:solidFill>
                  <a:srgbClr val="333333"/>
                </a:solidFill>
                <a:latin typeface="Noto Sans JP"/>
                <a:cs typeface="Noto Sans JP"/>
              </a:rPr>
              <a:t>CLI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각각</a:t>
            </a:r>
            <a:r>
              <a:rPr sz="1350" spc="41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서로</a:t>
            </a:r>
            <a:r>
              <a:rPr sz="1350" spc="409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다른</a:t>
            </a:r>
            <a:r>
              <a:rPr sz="1350" spc="41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명령</a:t>
            </a:r>
            <a:r>
              <a:rPr sz="1350" spc="409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구조를</a:t>
            </a:r>
            <a:r>
              <a:rPr sz="1350" spc="2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가지고</a:t>
            </a:r>
            <a:r>
              <a:rPr sz="1350" spc="2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54" dirty="0">
                <a:solidFill>
                  <a:srgbClr val="333333"/>
                </a:solidFill>
                <a:latin typeface="Dotum"/>
                <a:cs typeface="Dotum"/>
              </a:rPr>
              <a:t>있지만</a:t>
            </a:r>
            <a:r>
              <a:rPr sz="1450" spc="-254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450" spc="31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기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본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사용법은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5" dirty="0">
                <a:solidFill>
                  <a:srgbClr val="333333"/>
                </a:solidFill>
                <a:latin typeface="Dotum"/>
                <a:cs typeface="Dotum"/>
              </a:rPr>
              <a:t>유사합니다</a:t>
            </a:r>
            <a:r>
              <a:rPr sz="1450" spc="-5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450">
              <a:latin typeface="Noto Sans JP"/>
              <a:cs typeface="Noto Sans JP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5A8EE3F-243D-09A9-B53C-FBCA967E0F3D}"/>
              </a:ext>
            </a:extLst>
          </p:cNvPr>
          <p:cNvSpPr txBox="1"/>
          <p:nvPr/>
        </p:nvSpPr>
        <p:spPr>
          <a:xfrm>
            <a:off x="6178549" y="3411147"/>
            <a:ext cx="5353050" cy="75882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algn="just">
              <a:lnSpc>
                <a:spcPct val="109900"/>
              </a:lnSpc>
              <a:spcBef>
                <a:spcPts val="140"/>
              </a:spcBef>
            </a:pPr>
            <a:r>
              <a:rPr sz="1350" b="1" spc="-130" dirty="0">
                <a:solidFill>
                  <a:srgbClr val="4F37A6"/>
                </a:solidFill>
                <a:latin typeface="Noto Sans JP"/>
                <a:cs typeface="Noto Sans JP"/>
              </a:rPr>
              <a:t>AWS</a:t>
            </a:r>
            <a:r>
              <a:rPr sz="1350" b="1" spc="5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350" b="1" spc="-175" dirty="0">
                <a:solidFill>
                  <a:srgbClr val="4F37A6"/>
                </a:solidFill>
                <a:latin typeface="Noto Sans JP"/>
                <a:cs typeface="Noto Sans JP"/>
              </a:rPr>
              <a:t>CLI</a:t>
            </a:r>
            <a:r>
              <a:rPr sz="1350" spc="-175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6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spc="-135" dirty="0">
                <a:solidFill>
                  <a:srgbClr val="333333"/>
                </a:solidFill>
                <a:latin typeface="Noto Sans JP"/>
                <a:cs typeface="Noto Sans JP"/>
              </a:rPr>
              <a:t>'aws'</a:t>
            </a:r>
            <a:r>
              <a:rPr sz="1450" spc="5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뒤에</a:t>
            </a:r>
            <a:r>
              <a:rPr sz="1350" spc="41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25" dirty="0">
                <a:solidFill>
                  <a:srgbClr val="333333"/>
                </a:solidFill>
                <a:latin typeface="Dotum"/>
                <a:cs typeface="Dotum"/>
              </a:rPr>
              <a:t>서비스명과</a:t>
            </a:r>
            <a:r>
              <a:rPr sz="1350" spc="2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명령을</a:t>
            </a:r>
            <a:r>
              <a:rPr sz="1350" spc="2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333333"/>
                </a:solidFill>
                <a:latin typeface="Dotum"/>
                <a:cs typeface="Dotum"/>
              </a:rPr>
              <a:t>입력하는</a:t>
            </a:r>
            <a:r>
              <a:rPr sz="1350" spc="229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54" dirty="0">
                <a:solidFill>
                  <a:srgbClr val="333333"/>
                </a:solidFill>
                <a:latin typeface="Dotum"/>
                <a:cs typeface="Dotum"/>
              </a:rPr>
              <a:t>구조입니다</a:t>
            </a:r>
            <a:r>
              <a:rPr sz="1450" spc="-254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450" spc="17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예를</a:t>
            </a:r>
            <a:r>
              <a:rPr sz="1350" spc="409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들어</a:t>
            </a:r>
            <a:r>
              <a:rPr sz="1350" spc="41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spc="-160" dirty="0">
                <a:solidFill>
                  <a:srgbClr val="333333"/>
                </a:solidFill>
                <a:latin typeface="Noto Sans JP"/>
                <a:cs typeface="Noto Sans JP"/>
              </a:rPr>
              <a:t>'aws</a:t>
            </a:r>
            <a:r>
              <a:rPr sz="1450" spc="20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Noto Sans JP"/>
                <a:cs typeface="Noto Sans JP"/>
              </a:rPr>
              <a:t>s3 </a:t>
            </a:r>
            <a:r>
              <a:rPr sz="1450" spc="-180" dirty="0">
                <a:solidFill>
                  <a:srgbClr val="333333"/>
                </a:solidFill>
                <a:latin typeface="Noto Sans JP"/>
                <a:cs typeface="Noto Sans JP"/>
              </a:rPr>
              <a:t>ls'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spc="-195" dirty="0">
                <a:solidFill>
                  <a:srgbClr val="333333"/>
                </a:solidFill>
                <a:latin typeface="Noto Sans JP"/>
                <a:cs typeface="Noto Sans JP"/>
              </a:rPr>
              <a:t>S3</a:t>
            </a:r>
            <a:r>
              <a:rPr sz="1450" spc="114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버킷을</a:t>
            </a:r>
            <a:r>
              <a:rPr sz="1350" spc="2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54" dirty="0">
                <a:solidFill>
                  <a:srgbClr val="333333"/>
                </a:solidFill>
                <a:latin typeface="Dotum"/>
                <a:cs typeface="Dotum"/>
              </a:rPr>
              <a:t>나열합니다</a:t>
            </a:r>
            <a:r>
              <a:rPr sz="1450" spc="-254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450" spc="17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b="1" spc="-120" dirty="0">
                <a:solidFill>
                  <a:srgbClr val="4F37A6"/>
                </a:solidFill>
                <a:latin typeface="Noto Sans JP"/>
                <a:cs typeface="Noto Sans JP"/>
              </a:rPr>
              <a:t>GCP</a:t>
            </a:r>
            <a:r>
              <a:rPr sz="1350" b="1" spc="4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350" b="1" spc="-175" dirty="0">
                <a:solidFill>
                  <a:srgbClr val="4F37A6"/>
                </a:solidFill>
                <a:latin typeface="Noto Sans JP"/>
                <a:cs typeface="Noto Sans JP"/>
              </a:rPr>
              <a:t>CLI</a:t>
            </a:r>
            <a:r>
              <a:rPr sz="1350" spc="-175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spc="-130" dirty="0">
                <a:solidFill>
                  <a:srgbClr val="333333"/>
                </a:solidFill>
                <a:latin typeface="Noto Sans JP"/>
                <a:cs typeface="Noto Sans JP"/>
              </a:rPr>
              <a:t>'gcloud'</a:t>
            </a:r>
            <a:r>
              <a:rPr sz="1450" spc="18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525" dirty="0">
                <a:solidFill>
                  <a:srgbClr val="333333"/>
                </a:solidFill>
                <a:latin typeface="Dotum"/>
                <a:cs typeface="Dotum"/>
              </a:rPr>
              <a:t>뒤에</a:t>
            </a:r>
            <a:r>
              <a:rPr sz="1350" spc="409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350" spc="2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그룹과</a:t>
            </a:r>
            <a:r>
              <a:rPr sz="1350" spc="2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333333"/>
                </a:solidFill>
                <a:latin typeface="Dotum"/>
                <a:cs typeface="Dotum"/>
              </a:rPr>
              <a:t>명령을</a:t>
            </a:r>
            <a:r>
              <a:rPr sz="1350" spc="2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입력하</a:t>
            </a:r>
            <a:r>
              <a:rPr sz="1350" spc="-195" dirty="0">
                <a:solidFill>
                  <a:srgbClr val="333333"/>
                </a:solidFill>
                <a:latin typeface="Dotum"/>
                <a:cs typeface="Dotum"/>
              </a:rPr>
              <a:t> 거나</a:t>
            </a:r>
            <a:r>
              <a:rPr sz="1450" spc="-195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45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특수</a:t>
            </a:r>
            <a:r>
              <a:rPr sz="13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5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450" spc="-150" dirty="0">
                <a:solidFill>
                  <a:srgbClr val="333333"/>
                </a:solidFill>
                <a:latin typeface="Noto Sans JP"/>
                <a:cs typeface="Noto Sans JP"/>
              </a:rPr>
              <a:t>('gsutil')</a:t>
            </a:r>
            <a:r>
              <a:rPr sz="1350" spc="-15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3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0" dirty="0">
                <a:solidFill>
                  <a:srgbClr val="333333"/>
                </a:solidFill>
                <a:latin typeface="Dotum"/>
                <a:cs typeface="Dotum"/>
              </a:rPr>
              <a:t>사용합니다</a:t>
            </a:r>
            <a:r>
              <a:rPr sz="1450" spc="-5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450">
              <a:latin typeface="Noto Sans JP"/>
              <a:cs typeface="Noto Sans JP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8763937-0F90-E6C0-1539-B20DE3C39516}"/>
              </a:ext>
            </a:extLst>
          </p:cNvPr>
          <p:cNvSpPr txBox="1"/>
          <p:nvPr/>
        </p:nvSpPr>
        <p:spPr>
          <a:xfrm>
            <a:off x="6178549" y="4496997"/>
            <a:ext cx="5431790" cy="7493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9900"/>
              </a:lnSpc>
              <a:spcBef>
                <a:spcPts val="6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스타트업이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효율적으로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환경을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관리하려면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기본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명령어들을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5" dirty="0">
                <a:solidFill>
                  <a:srgbClr val="333333"/>
                </a:solidFill>
                <a:latin typeface="Dotum"/>
                <a:cs typeface="Dotum"/>
              </a:rPr>
              <a:t>숙지하고</a:t>
            </a:r>
            <a:r>
              <a:rPr sz="1450" spc="-225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450" spc="2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반복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작업은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스크립트로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자동화하는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것이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5" dirty="0">
                <a:solidFill>
                  <a:srgbClr val="333333"/>
                </a:solidFill>
                <a:latin typeface="Dotum"/>
                <a:cs typeface="Dotum"/>
              </a:rPr>
              <a:t>좋습니다</a:t>
            </a:r>
            <a:r>
              <a:rPr sz="1450" spc="-22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450" spc="2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또한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Noto Sans JP"/>
                <a:cs typeface="Noto Sans JP"/>
              </a:rPr>
              <a:t>'--</a:t>
            </a:r>
            <a:r>
              <a:rPr sz="1450" spc="-125" dirty="0">
                <a:solidFill>
                  <a:srgbClr val="333333"/>
                </a:solidFill>
                <a:latin typeface="Noto Sans JP"/>
                <a:cs typeface="Noto Sans JP"/>
              </a:rPr>
              <a:t>help'</a:t>
            </a:r>
            <a:r>
              <a:rPr sz="1450" spc="3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플래그를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활용해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450" spc="-130" dirty="0">
                <a:solidFill>
                  <a:srgbClr val="333333"/>
                </a:solidFill>
                <a:latin typeface="Noto Sans JP"/>
                <a:cs typeface="Noto Sans JP"/>
              </a:rPr>
              <a:t>CLI</a:t>
            </a:r>
            <a:r>
              <a:rPr sz="1450" spc="2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사용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법을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빠르게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참조할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450" spc="-1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450">
              <a:latin typeface="Noto Sans JP"/>
              <a:cs typeface="Noto Sans JP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E59FC8C-CFFB-82FC-E8F1-58EBED2F6F28}"/>
              </a:ext>
            </a:extLst>
          </p:cNvPr>
          <p:cNvSpPr txBox="1"/>
          <p:nvPr/>
        </p:nvSpPr>
        <p:spPr>
          <a:xfrm>
            <a:off x="6178549" y="5714711"/>
            <a:ext cx="509079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-60" dirty="0">
                <a:solidFill>
                  <a:srgbClr val="545454"/>
                </a:solidFill>
                <a:latin typeface="Lucida Sans"/>
                <a:cs typeface="Lucida Sans"/>
              </a:rPr>
              <a:t>"CLI</a:t>
            </a:r>
            <a:r>
              <a:rPr sz="1200" i="1" spc="-90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활용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능력은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클라우드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엔지니어의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생산성을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결정짓는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가장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중요한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요소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중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135" dirty="0">
                <a:solidFill>
                  <a:srgbClr val="545454"/>
                </a:solidFill>
                <a:latin typeface="Dotum"/>
                <a:cs typeface="Dotum"/>
              </a:rPr>
              <a:t>하나입니다</a:t>
            </a:r>
            <a:r>
              <a:rPr sz="1200" i="1" spc="-135" dirty="0">
                <a:solidFill>
                  <a:srgbClr val="545454"/>
                </a:solidFill>
                <a:latin typeface="Lucida Sans"/>
                <a:cs typeface="Lucida Sans"/>
              </a:rPr>
              <a:t>."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E3944D1-1542-97A0-C30F-69EBD3F985AC}"/>
              </a:ext>
            </a:extLst>
          </p:cNvPr>
          <p:cNvSpPr txBox="1"/>
          <p:nvPr/>
        </p:nvSpPr>
        <p:spPr>
          <a:xfrm>
            <a:off x="892175" y="486409"/>
            <a:ext cx="1773555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20" dirty="0">
                <a:solidFill>
                  <a:srgbClr val="FFFFFF"/>
                </a:solidFill>
                <a:latin typeface="Noto Sans JP"/>
                <a:cs typeface="Noto Sans JP"/>
              </a:rPr>
              <a:t>AWS</a:t>
            </a:r>
            <a:r>
              <a:rPr sz="1650" b="1" spc="2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650" b="1" spc="-65" dirty="0">
                <a:solidFill>
                  <a:srgbClr val="FFFFFF"/>
                </a:solidFill>
                <a:latin typeface="Noto Sans JP"/>
                <a:cs typeface="Noto Sans JP"/>
              </a:rPr>
              <a:t>CLI</a:t>
            </a:r>
            <a:r>
              <a:rPr sz="1650" b="1" spc="-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7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주요</a:t>
            </a:r>
            <a:r>
              <a:rPr sz="1700" b="1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700" b="1" spc="-350" dirty="0">
                <a:solidFill>
                  <a:srgbClr val="FFFFFF"/>
                </a:solidFill>
                <a:latin typeface="Malgun Gothic"/>
                <a:cs typeface="Malgun Gothic"/>
              </a:rPr>
              <a:t>명령어</a:t>
            </a:r>
            <a:endParaRPr sz="1700">
              <a:latin typeface="Malgun Gothic"/>
              <a:cs typeface="Malgun Gothic"/>
            </a:endParaRPr>
          </a:p>
        </p:txBody>
      </p:sp>
      <p:grpSp>
        <p:nvGrpSpPr>
          <p:cNvPr id="20" name="object 20">
            <a:extLst>
              <a:ext uri="{FF2B5EF4-FFF2-40B4-BE49-F238E27FC236}">
                <a16:creationId xmlns:a16="http://schemas.microsoft.com/office/drawing/2014/main" id="{593B30C9-7766-726C-1612-9B8DD62644AD}"/>
              </a:ext>
            </a:extLst>
          </p:cNvPr>
          <p:cNvGrpSpPr/>
          <p:nvPr/>
        </p:nvGrpSpPr>
        <p:grpSpPr>
          <a:xfrm>
            <a:off x="380999" y="380206"/>
            <a:ext cx="5429250" cy="5410200"/>
            <a:chOff x="380999" y="6667500"/>
            <a:chExt cx="5429250" cy="5410200"/>
          </a:xfrm>
        </p:grpSpPr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FA0D4611-F0B7-7EE5-F2B5-F9735CED1592}"/>
                </a:ext>
              </a:extLst>
            </p:cNvPr>
            <p:cNvSpPr/>
            <p:nvPr/>
          </p:nvSpPr>
          <p:spPr>
            <a:xfrm>
              <a:off x="380999" y="6667500"/>
              <a:ext cx="5429250" cy="504825"/>
            </a:xfrm>
            <a:custGeom>
              <a:avLst/>
              <a:gdLst/>
              <a:ahLst/>
              <a:cxnLst/>
              <a:rect l="l" t="t" r="r" b="b"/>
              <a:pathLst>
                <a:path w="5429250" h="504825">
                  <a:moveTo>
                    <a:pt x="5429249" y="504824"/>
                  </a:moveTo>
                  <a:lnTo>
                    <a:pt x="0" y="504824"/>
                  </a:lnTo>
                  <a:lnTo>
                    <a:pt x="0" y="88995"/>
                  </a:lnTo>
                  <a:lnTo>
                    <a:pt x="12577" y="47530"/>
                  </a:lnTo>
                  <a:lnTo>
                    <a:pt x="47532" y="12576"/>
                  </a:lnTo>
                  <a:lnTo>
                    <a:pt x="88995" y="0"/>
                  </a:lnTo>
                  <a:lnTo>
                    <a:pt x="5340253" y="0"/>
                  </a:lnTo>
                  <a:lnTo>
                    <a:pt x="5381717" y="12576"/>
                  </a:lnTo>
                  <a:lnTo>
                    <a:pt x="5416671" y="47530"/>
                  </a:lnTo>
                  <a:lnTo>
                    <a:pt x="5429249" y="88995"/>
                  </a:lnTo>
                  <a:lnTo>
                    <a:pt x="5429249" y="504824"/>
                  </a:lnTo>
                  <a:close/>
                </a:path>
              </a:pathLst>
            </a:custGeom>
            <a:solidFill>
              <a:srgbClr val="41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5C1C4D42-EC11-BD0A-6C2A-CA8DC59DDC83}"/>
                </a:ext>
              </a:extLst>
            </p:cNvPr>
            <p:cNvSpPr/>
            <p:nvPr/>
          </p:nvSpPr>
          <p:spPr>
            <a:xfrm>
              <a:off x="380999" y="7172324"/>
              <a:ext cx="5429250" cy="4905375"/>
            </a:xfrm>
            <a:custGeom>
              <a:avLst/>
              <a:gdLst/>
              <a:ahLst/>
              <a:cxnLst/>
              <a:rect l="l" t="t" r="r" b="b"/>
              <a:pathLst>
                <a:path w="5429250" h="4905375">
                  <a:moveTo>
                    <a:pt x="5340253" y="4905373"/>
                  </a:moveTo>
                  <a:lnTo>
                    <a:pt x="88995" y="4905373"/>
                  </a:lnTo>
                  <a:lnTo>
                    <a:pt x="82801" y="4904763"/>
                  </a:lnTo>
                  <a:lnTo>
                    <a:pt x="37131" y="4885845"/>
                  </a:lnTo>
                  <a:lnTo>
                    <a:pt x="9643" y="4852351"/>
                  </a:lnTo>
                  <a:lnTo>
                    <a:pt x="0" y="4816377"/>
                  </a:lnTo>
                  <a:lnTo>
                    <a:pt x="0" y="4810124"/>
                  </a:lnTo>
                  <a:lnTo>
                    <a:pt x="0" y="0"/>
                  </a:lnTo>
                  <a:lnTo>
                    <a:pt x="5429249" y="0"/>
                  </a:lnTo>
                  <a:lnTo>
                    <a:pt x="5429249" y="4816377"/>
                  </a:lnTo>
                  <a:lnTo>
                    <a:pt x="5416671" y="4857840"/>
                  </a:lnTo>
                  <a:lnTo>
                    <a:pt x="5381717" y="4892793"/>
                  </a:lnTo>
                  <a:lnTo>
                    <a:pt x="5346447" y="4904763"/>
                  </a:lnTo>
                  <a:lnTo>
                    <a:pt x="5340253" y="4905373"/>
                  </a:lnTo>
                  <a:close/>
                </a:path>
              </a:pathLst>
            </a:custGeom>
            <a:solidFill>
              <a:srgbClr val="DDD8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24D1FA96-81FA-660B-2013-9A1E105475F2}"/>
                </a:ext>
              </a:extLst>
            </p:cNvPr>
            <p:cNvSpPr/>
            <p:nvPr/>
          </p:nvSpPr>
          <p:spPr>
            <a:xfrm>
              <a:off x="523862" y="7610474"/>
              <a:ext cx="5143500" cy="4000500"/>
            </a:xfrm>
            <a:custGeom>
              <a:avLst/>
              <a:gdLst/>
              <a:ahLst/>
              <a:cxnLst/>
              <a:rect l="l" t="t" r="r" b="b"/>
              <a:pathLst>
                <a:path w="5143500" h="4000500">
                  <a:moveTo>
                    <a:pt x="5143500" y="3737013"/>
                  </a:moveTo>
                  <a:lnTo>
                    <a:pt x="5119941" y="3701745"/>
                  </a:lnTo>
                  <a:lnTo>
                    <a:pt x="5102199" y="3695700"/>
                  </a:lnTo>
                  <a:lnTo>
                    <a:pt x="41313" y="3695700"/>
                  </a:lnTo>
                  <a:lnTo>
                    <a:pt x="6045" y="3719271"/>
                  </a:lnTo>
                  <a:lnTo>
                    <a:pt x="0" y="3737013"/>
                  </a:lnTo>
                  <a:lnTo>
                    <a:pt x="0" y="3952875"/>
                  </a:lnTo>
                  <a:lnTo>
                    <a:pt x="0" y="3959199"/>
                  </a:lnTo>
                  <a:lnTo>
                    <a:pt x="23571" y="3994467"/>
                  </a:lnTo>
                  <a:lnTo>
                    <a:pt x="41313" y="4000500"/>
                  </a:lnTo>
                  <a:lnTo>
                    <a:pt x="5102199" y="4000500"/>
                  </a:lnTo>
                  <a:lnTo>
                    <a:pt x="5137467" y="3976941"/>
                  </a:lnTo>
                  <a:lnTo>
                    <a:pt x="5143500" y="3959199"/>
                  </a:lnTo>
                  <a:lnTo>
                    <a:pt x="5143500" y="3737013"/>
                  </a:lnTo>
                  <a:close/>
                </a:path>
                <a:path w="5143500" h="4000500">
                  <a:moveTo>
                    <a:pt x="5143500" y="2813088"/>
                  </a:moveTo>
                  <a:lnTo>
                    <a:pt x="5119941" y="2777820"/>
                  </a:lnTo>
                  <a:lnTo>
                    <a:pt x="5102199" y="2771775"/>
                  </a:lnTo>
                  <a:lnTo>
                    <a:pt x="41313" y="2771775"/>
                  </a:lnTo>
                  <a:lnTo>
                    <a:pt x="6045" y="2795346"/>
                  </a:lnTo>
                  <a:lnTo>
                    <a:pt x="0" y="2813088"/>
                  </a:lnTo>
                  <a:lnTo>
                    <a:pt x="0" y="3028950"/>
                  </a:lnTo>
                  <a:lnTo>
                    <a:pt x="0" y="3035274"/>
                  </a:lnTo>
                  <a:lnTo>
                    <a:pt x="23571" y="3070542"/>
                  </a:lnTo>
                  <a:lnTo>
                    <a:pt x="41313" y="3076575"/>
                  </a:lnTo>
                  <a:lnTo>
                    <a:pt x="5102199" y="3076575"/>
                  </a:lnTo>
                  <a:lnTo>
                    <a:pt x="5137467" y="3053016"/>
                  </a:lnTo>
                  <a:lnTo>
                    <a:pt x="5143500" y="3035274"/>
                  </a:lnTo>
                  <a:lnTo>
                    <a:pt x="5143500" y="2813088"/>
                  </a:lnTo>
                  <a:close/>
                </a:path>
                <a:path w="5143500" h="4000500">
                  <a:moveTo>
                    <a:pt x="5143500" y="1889163"/>
                  </a:moveTo>
                  <a:lnTo>
                    <a:pt x="5119941" y="1853895"/>
                  </a:lnTo>
                  <a:lnTo>
                    <a:pt x="5102199" y="1847850"/>
                  </a:lnTo>
                  <a:lnTo>
                    <a:pt x="41313" y="1847850"/>
                  </a:lnTo>
                  <a:lnTo>
                    <a:pt x="6045" y="1871421"/>
                  </a:lnTo>
                  <a:lnTo>
                    <a:pt x="0" y="1889163"/>
                  </a:lnTo>
                  <a:lnTo>
                    <a:pt x="0" y="2105025"/>
                  </a:lnTo>
                  <a:lnTo>
                    <a:pt x="0" y="2111349"/>
                  </a:lnTo>
                  <a:lnTo>
                    <a:pt x="23571" y="2146617"/>
                  </a:lnTo>
                  <a:lnTo>
                    <a:pt x="41313" y="2152650"/>
                  </a:lnTo>
                  <a:lnTo>
                    <a:pt x="5102199" y="2152650"/>
                  </a:lnTo>
                  <a:lnTo>
                    <a:pt x="5137467" y="2129091"/>
                  </a:lnTo>
                  <a:lnTo>
                    <a:pt x="5143500" y="2111349"/>
                  </a:lnTo>
                  <a:lnTo>
                    <a:pt x="5143500" y="1889163"/>
                  </a:lnTo>
                  <a:close/>
                </a:path>
                <a:path w="5143500" h="4000500">
                  <a:moveTo>
                    <a:pt x="5143500" y="965238"/>
                  </a:moveTo>
                  <a:lnTo>
                    <a:pt x="5119941" y="929970"/>
                  </a:lnTo>
                  <a:lnTo>
                    <a:pt x="5102199" y="923925"/>
                  </a:lnTo>
                  <a:lnTo>
                    <a:pt x="41313" y="923925"/>
                  </a:lnTo>
                  <a:lnTo>
                    <a:pt x="6045" y="947496"/>
                  </a:lnTo>
                  <a:lnTo>
                    <a:pt x="0" y="965238"/>
                  </a:lnTo>
                  <a:lnTo>
                    <a:pt x="0" y="1181100"/>
                  </a:lnTo>
                  <a:lnTo>
                    <a:pt x="0" y="1187424"/>
                  </a:lnTo>
                  <a:lnTo>
                    <a:pt x="23571" y="1222692"/>
                  </a:lnTo>
                  <a:lnTo>
                    <a:pt x="41313" y="1228725"/>
                  </a:lnTo>
                  <a:lnTo>
                    <a:pt x="5102199" y="1228725"/>
                  </a:lnTo>
                  <a:lnTo>
                    <a:pt x="5137467" y="1205166"/>
                  </a:lnTo>
                  <a:lnTo>
                    <a:pt x="5143500" y="1187424"/>
                  </a:lnTo>
                  <a:lnTo>
                    <a:pt x="5143500" y="965238"/>
                  </a:lnTo>
                  <a:close/>
                </a:path>
                <a:path w="5143500" h="4000500">
                  <a:moveTo>
                    <a:pt x="5143500" y="41313"/>
                  </a:moveTo>
                  <a:lnTo>
                    <a:pt x="5119941" y="6045"/>
                  </a:lnTo>
                  <a:lnTo>
                    <a:pt x="5102199" y="0"/>
                  </a:lnTo>
                  <a:lnTo>
                    <a:pt x="41313" y="0"/>
                  </a:lnTo>
                  <a:lnTo>
                    <a:pt x="6045" y="23571"/>
                  </a:lnTo>
                  <a:lnTo>
                    <a:pt x="0" y="41313"/>
                  </a:lnTo>
                  <a:lnTo>
                    <a:pt x="0" y="257175"/>
                  </a:lnTo>
                  <a:lnTo>
                    <a:pt x="0" y="263499"/>
                  </a:lnTo>
                  <a:lnTo>
                    <a:pt x="23571" y="298767"/>
                  </a:lnTo>
                  <a:lnTo>
                    <a:pt x="41313" y="304800"/>
                  </a:lnTo>
                  <a:lnTo>
                    <a:pt x="5102199" y="304800"/>
                  </a:lnTo>
                  <a:lnTo>
                    <a:pt x="5137467" y="281241"/>
                  </a:lnTo>
                  <a:lnTo>
                    <a:pt x="5143500" y="263499"/>
                  </a:lnTo>
                  <a:lnTo>
                    <a:pt x="5143500" y="4131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>
              <a:extLst>
                <a:ext uri="{FF2B5EF4-FFF2-40B4-BE49-F238E27FC236}">
                  <a16:creationId xmlns:a16="http://schemas.microsoft.com/office/drawing/2014/main" id="{5284F82E-1CE2-CEEC-2CC5-2CFD828CAAC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874" y="6813946"/>
              <a:ext cx="217884" cy="221456"/>
            </a:xfrm>
            <a:prstGeom prst="rect">
              <a:avLst/>
            </a:prstGeom>
          </p:spPr>
        </p:pic>
      </p:grpSp>
      <p:sp>
        <p:nvSpPr>
          <p:cNvPr id="25" name="object 25">
            <a:extLst>
              <a:ext uri="{FF2B5EF4-FFF2-40B4-BE49-F238E27FC236}">
                <a16:creationId xmlns:a16="http://schemas.microsoft.com/office/drawing/2014/main" id="{02CAC363-1DCB-09D4-996B-4D61DB000A62}"/>
              </a:ext>
            </a:extLst>
          </p:cNvPr>
          <p:cNvSpPr txBox="1"/>
          <p:nvPr/>
        </p:nvSpPr>
        <p:spPr>
          <a:xfrm>
            <a:off x="824309" y="485615"/>
            <a:ext cx="1748789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5" dirty="0">
                <a:solidFill>
                  <a:srgbClr val="FFFFFF"/>
                </a:solidFill>
                <a:latin typeface="Noto Sans JP"/>
                <a:cs typeface="Noto Sans JP"/>
              </a:rPr>
              <a:t>GCP</a:t>
            </a:r>
            <a:r>
              <a:rPr sz="1650" b="1" spc="1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650" b="1" spc="-65" dirty="0">
                <a:solidFill>
                  <a:srgbClr val="FFFFFF"/>
                </a:solidFill>
                <a:latin typeface="Noto Sans JP"/>
                <a:cs typeface="Noto Sans JP"/>
              </a:rPr>
              <a:t>CLI</a:t>
            </a:r>
            <a:r>
              <a:rPr sz="1650" b="1" spc="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7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주요</a:t>
            </a:r>
            <a:r>
              <a:rPr sz="1700" b="1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700" b="1" spc="-350" dirty="0">
                <a:solidFill>
                  <a:srgbClr val="FFFFFF"/>
                </a:solidFill>
                <a:latin typeface="Malgun Gothic"/>
                <a:cs typeface="Malgun Gothic"/>
              </a:rPr>
              <a:t>명령어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AC13DC1D-D6F1-CEE0-47B4-31D68CC81202}"/>
              </a:ext>
            </a:extLst>
          </p:cNvPr>
          <p:cNvSpPr txBox="1"/>
          <p:nvPr/>
        </p:nvSpPr>
        <p:spPr>
          <a:xfrm>
            <a:off x="511175" y="1007471"/>
            <a:ext cx="2590800" cy="5556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-180" dirty="0">
                <a:solidFill>
                  <a:srgbClr val="4F37A6"/>
                </a:solidFill>
                <a:latin typeface="Noto Sans JP"/>
                <a:cs typeface="Noto Sans JP"/>
              </a:rPr>
              <a:t>Compute</a:t>
            </a:r>
            <a:r>
              <a:rPr sz="1600" b="1" spc="6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600" b="1" spc="-10" dirty="0">
                <a:solidFill>
                  <a:srgbClr val="4F37A6"/>
                </a:solidFill>
                <a:latin typeface="Noto Sans JP"/>
                <a:cs typeface="Noto Sans JP"/>
              </a:rPr>
              <a:t>Engine</a:t>
            </a:r>
            <a:endParaRPr sz="1600">
              <a:latin typeface="Noto Sans JP"/>
              <a:cs typeface="Noto Sans JP"/>
            </a:endParaRPr>
          </a:p>
          <a:p>
            <a:pPr marL="88265">
              <a:lnSpc>
                <a:spcPct val="100000"/>
              </a:lnSpc>
              <a:spcBef>
                <a:spcPts val="955"/>
              </a:spcBef>
            </a:pPr>
            <a:r>
              <a:rPr sz="1050" dirty="0">
                <a:latin typeface="DejaVu Sans Mono"/>
                <a:cs typeface="DejaVu Sans Mono"/>
              </a:rPr>
              <a:t>$</a:t>
            </a:r>
            <a:r>
              <a:rPr sz="1050" spc="-4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gcloud</a:t>
            </a:r>
            <a:r>
              <a:rPr sz="1050" spc="-3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compute</a:t>
            </a:r>
            <a:r>
              <a:rPr sz="1050" spc="-3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instances</a:t>
            </a:r>
            <a:r>
              <a:rPr sz="1050" spc="-40" dirty="0">
                <a:latin typeface="DejaVu Sans Mono"/>
                <a:cs typeface="DejaVu Sans Mono"/>
              </a:rPr>
              <a:t> </a:t>
            </a:r>
            <a:r>
              <a:rPr sz="1050" spc="-20" dirty="0">
                <a:latin typeface="DejaVu Sans Mono"/>
                <a:cs typeface="DejaVu Sans Mono"/>
              </a:rPr>
              <a:t>list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6B05EDDB-9229-B5D9-EBD0-5E374944BF5E}"/>
              </a:ext>
            </a:extLst>
          </p:cNvPr>
          <p:cNvSpPr txBox="1"/>
          <p:nvPr/>
        </p:nvSpPr>
        <p:spPr>
          <a:xfrm>
            <a:off x="558800" y="1665858"/>
            <a:ext cx="12128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모든</a:t>
            </a:r>
            <a:r>
              <a:rPr sz="110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050" spc="-30" dirty="0">
                <a:solidFill>
                  <a:srgbClr val="545454"/>
                </a:solidFill>
                <a:latin typeface="Noto Sans JP"/>
                <a:cs typeface="Noto Sans JP"/>
              </a:rPr>
              <a:t>VM</a:t>
            </a:r>
            <a:r>
              <a:rPr sz="1050" spc="15" dirty="0">
                <a:solidFill>
                  <a:srgbClr val="545454"/>
                </a:solidFill>
                <a:latin typeface="Noto Sans JP"/>
                <a:cs typeface="Noto Sans JP"/>
              </a:rPr>
              <a:t> </a:t>
            </a: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인스턴스</a:t>
            </a:r>
            <a:r>
              <a:rPr sz="110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150" dirty="0">
                <a:solidFill>
                  <a:srgbClr val="545454"/>
                </a:solidFill>
                <a:latin typeface="Dotum"/>
                <a:cs typeface="Dotum"/>
              </a:rPr>
              <a:t>나열</a:t>
            </a:r>
            <a:endParaRPr sz="1100">
              <a:latin typeface="Dotum"/>
              <a:cs typeface="Dotum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C70E3891-2493-BD13-E15C-B92BA1DEA94F}"/>
              </a:ext>
            </a:extLst>
          </p:cNvPr>
          <p:cNvSpPr txBox="1"/>
          <p:nvPr/>
        </p:nvSpPr>
        <p:spPr>
          <a:xfrm>
            <a:off x="511175" y="1931396"/>
            <a:ext cx="1210945" cy="5556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-160" dirty="0">
                <a:solidFill>
                  <a:srgbClr val="4F37A6"/>
                </a:solidFill>
                <a:latin typeface="Noto Sans JP"/>
                <a:cs typeface="Noto Sans JP"/>
              </a:rPr>
              <a:t>Cloud</a:t>
            </a:r>
            <a:r>
              <a:rPr sz="1600" b="1" spc="5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600" b="1" spc="-155" dirty="0">
                <a:solidFill>
                  <a:srgbClr val="4F37A6"/>
                </a:solidFill>
                <a:latin typeface="Noto Sans JP"/>
                <a:cs typeface="Noto Sans JP"/>
              </a:rPr>
              <a:t>Storage</a:t>
            </a:r>
            <a:endParaRPr sz="1600">
              <a:latin typeface="Noto Sans JP"/>
              <a:cs typeface="Noto Sans JP"/>
            </a:endParaRPr>
          </a:p>
          <a:p>
            <a:pPr marL="88265">
              <a:lnSpc>
                <a:spcPct val="100000"/>
              </a:lnSpc>
              <a:spcBef>
                <a:spcPts val="955"/>
              </a:spcBef>
            </a:pPr>
            <a:r>
              <a:rPr sz="1050" dirty="0">
                <a:latin typeface="DejaVu Sans Mono"/>
                <a:cs typeface="DejaVu Sans Mono"/>
              </a:rPr>
              <a:t>$</a:t>
            </a:r>
            <a:r>
              <a:rPr sz="1050" spc="-2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gsutil</a:t>
            </a:r>
            <a:r>
              <a:rPr sz="1050" spc="-20" dirty="0">
                <a:latin typeface="DejaVu Sans Mono"/>
                <a:cs typeface="DejaVu Sans Mono"/>
              </a:rPr>
              <a:t> </a:t>
            </a:r>
            <a:r>
              <a:rPr sz="1050" spc="-25" dirty="0">
                <a:latin typeface="DejaVu Sans Mono"/>
                <a:cs typeface="DejaVu Sans Mono"/>
              </a:rPr>
              <a:t>ls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AEBAF837-FDDA-AF6E-2C31-4C0B9FF095B0}"/>
              </a:ext>
            </a:extLst>
          </p:cNvPr>
          <p:cNvSpPr txBox="1"/>
          <p:nvPr/>
        </p:nvSpPr>
        <p:spPr>
          <a:xfrm>
            <a:off x="558800" y="2589783"/>
            <a:ext cx="7785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모든</a:t>
            </a:r>
            <a:r>
              <a:rPr sz="1100" spc="-8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버킷</a:t>
            </a:r>
            <a:r>
              <a:rPr sz="1100" spc="-8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165" dirty="0">
                <a:solidFill>
                  <a:srgbClr val="545454"/>
                </a:solidFill>
                <a:latin typeface="Dotum"/>
                <a:cs typeface="Dotum"/>
              </a:rPr>
              <a:t>나열</a:t>
            </a:r>
            <a:endParaRPr sz="1100">
              <a:latin typeface="Dotum"/>
              <a:cs typeface="Dotum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BC0E6268-797A-1788-BAD1-0856294F2594}"/>
              </a:ext>
            </a:extLst>
          </p:cNvPr>
          <p:cNvSpPr txBox="1"/>
          <p:nvPr/>
        </p:nvSpPr>
        <p:spPr>
          <a:xfrm>
            <a:off x="511175" y="2855321"/>
            <a:ext cx="2269490" cy="5556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-160" dirty="0">
                <a:solidFill>
                  <a:srgbClr val="4F37A6"/>
                </a:solidFill>
                <a:latin typeface="Noto Sans JP"/>
                <a:cs typeface="Noto Sans JP"/>
              </a:rPr>
              <a:t>Cloud</a:t>
            </a:r>
            <a:r>
              <a:rPr sz="1600" b="1" spc="5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600" b="1" spc="-25" dirty="0">
                <a:solidFill>
                  <a:srgbClr val="4F37A6"/>
                </a:solidFill>
                <a:latin typeface="Noto Sans JP"/>
                <a:cs typeface="Noto Sans JP"/>
              </a:rPr>
              <a:t>SQL</a:t>
            </a:r>
            <a:endParaRPr sz="1600">
              <a:latin typeface="Noto Sans JP"/>
              <a:cs typeface="Noto Sans JP"/>
            </a:endParaRPr>
          </a:p>
          <a:p>
            <a:pPr marL="88265">
              <a:lnSpc>
                <a:spcPct val="100000"/>
              </a:lnSpc>
              <a:spcBef>
                <a:spcPts val="955"/>
              </a:spcBef>
            </a:pPr>
            <a:r>
              <a:rPr sz="1050" dirty="0">
                <a:latin typeface="DejaVu Sans Mono"/>
                <a:cs typeface="DejaVu Sans Mono"/>
              </a:rPr>
              <a:t>$</a:t>
            </a:r>
            <a:r>
              <a:rPr sz="1050" spc="-3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gcloud</a:t>
            </a:r>
            <a:r>
              <a:rPr sz="1050" spc="-3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sql</a:t>
            </a:r>
            <a:r>
              <a:rPr sz="1050" spc="-3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instances</a:t>
            </a:r>
            <a:r>
              <a:rPr sz="1050" spc="-30" dirty="0">
                <a:latin typeface="DejaVu Sans Mono"/>
                <a:cs typeface="DejaVu Sans Mono"/>
              </a:rPr>
              <a:t> </a:t>
            </a:r>
            <a:r>
              <a:rPr sz="1050" spc="-20" dirty="0">
                <a:latin typeface="DejaVu Sans Mono"/>
                <a:cs typeface="DejaVu Sans Mono"/>
              </a:rPr>
              <a:t>list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99B6442A-7A99-E7F5-A7F7-5E3BB0729815}"/>
              </a:ext>
            </a:extLst>
          </p:cNvPr>
          <p:cNvSpPr txBox="1"/>
          <p:nvPr/>
        </p:nvSpPr>
        <p:spPr>
          <a:xfrm>
            <a:off x="511175" y="3447955"/>
            <a:ext cx="2189480" cy="210693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620"/>
              </a:spcBef>
            </a:pPr>
            <a:r>
              <a:rPr sz="1050" spc="-30" dirty="0">
                <a:solidFill>
                  <a:srgbClr val="545454"/>
                </a:solidFill>
                <a:latin typeface="Noto Sans JP"/>
                <a:cs typeface="Noto Sans JP"/>
              </a:rPr>
              <a:t>SQL</a:t>
            </a:r>
            <a:r>
              <a:rPr sz="1050" spc="10" dirty="0">
                <a:solidFill>
                  <a:srgbClr val="545454"/>
                </a:solidFill>
                <a:latin typeface="Noto Sans JP"/>
                <a:cs typeface="Noto Sans JP"/>
              </a:rPr>
              <a:t> </a:t>
            </a: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인스턴스</a:t>
            </a:r>
            <a:r>
              <a:rPr sz="110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25" dirty="0">
                <a:solidFill>
                  <a:srgbClr val="545454"/>
                </a:solidFill>
                <a:latin typeface="Dotum"/>
                <a:cs typeface="Dotum"/>
              </a:rPr>
              <a:t>나열</a:t>
            </a:r>
            <a:endParaRPr sz="11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25" dirty="0">
                <a:solidFill>
                  <a:srgbClr val="4F37A6"/>
                </a:solidFill>
                <a:latin typeface="Noto Sans JP"/>
                <a:cs typeface="Noto Sans JP"/>
              </a:rPr>
              <a:t>IAM</a:t>
            </a:r>
            <a:endParaRPr sz="1600">
              <a:latin typeface="Noto Sans JP"/>
              <a:cs typeface="Noto Sans JP"/>
            </a:endParaRPr>
          </a:p>
          <a:p>
            <a:pPr marL="88265">
              <a:lnSpc>
                <a:spcPct val="100000"/>
              </a:lnSpc>
              <a:spcBef>
                <a:spcPts val="955"/>
              </a:spcBef>
            </a:pPr>
            <a:r>
              <a:rPr sz="1050" dirty="0">
                <a:latin typeface="DejaVu Sans Mono"/>
                <a:cs typeface="DejaVu Sans Mono"/>
              </a:rPr>
              <a:t>$</a:t>
            </a:r>
            <a:r>
              <a:rPr sz="1050" spc="-2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gcloud</a:t>
            </a:r>
            <a:r>
              <a:rPr sz="1050" spc="-2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iam</a:t>
            </a:r>
            <a:r>
              <a:rPr sz="1050" spc="-2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roles</a:t>
            </a:r>
            <a:r>
              <a:rPr sz="1050" spc="-25" dirty="0">
                <a:latin typeface="DejaVu Sans Mono"/>
                <a:cs typeface="DejaVu Sans Mono"/>
              </a:rPr>
              <a:t> </a:t>
            </a:r>
            <a:r>
              <a:rPr sz="1050" spc="-20" dirty="0">
                <a:latin typeface="DejaVu Sans Mono"/>
                <a:cs typeface="DejaVu Sans Mono"/>
              </a:rPr>
              <a:t>list</a:t>
            </a:r>
            <a:endParaRPr sz="1050">
              <a:latin typeface="DejaVu Sans Mono"/>
              <a:cs typeface="DejaVu Sans Mono"/>
            </a:endParaRPr>
          </a:p>
          <a:p>
            <a:pPr marL="59690">
              <a:lnSpc>
                <a:spcPct val="100000"/>
              </a:lnSpc>
              <a:spcBef>
                <a:spcPts val="1015"/>
              </a:spcBef>
            </a:pPr>
            <a:r>
              <a:rPr sz="1050" spc="-30" dirty="0">
                <a:solidFill>
                  <a:srgbClr val="545454"/>
                </a:solidFill>
                <a:latin typeface="Noto Sans JP"/>
                <a:cs typeface="Noto Sans JP"/>
              </a:rPr>
              <a:t>IAM</a:t>
            </a:r>
            <a:r>
              <a:rPr sz="1050" spc="10" dirty="0">
                <a:solidFill>
                  <a:srgbClr val="545454"/>
                </a:solidFill>
                <a:latin typeface="Noto Sans JP"/>
                <a:cs typeface="Noto Sans JP"/>
              </a:rPr>
              <a:t> </a:t>
            </a: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역할</a:t>
            </a:r>
            <a:r>
              <a:rPr sz="110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목록</a:t>
            </a:r>
            <a:r>
              <a:rPr sz="1100" spc="-9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25" dirty="0">
                <a:solidFill>
                  <a:srgbClr val="545454"/>
                </a:solidFill>
                <a:latin typeface="Dotum"/>
                <a:cs typeface="Dotum"/>
              </a:rPr>
              <a:t>조회</a:t>
            </a:r>
            <a:endParaRPr sz="11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10" dirty="0">
                <a:solidFill>
                  <a:srgbClr val="4F37A6"/>
                </a:solidFill>
                <a:latin typeface="Noto Sans JP"/>
                <a:cs typeface="Noto Sans JP"/>
              </a:rPr>
              <a:t>Logging</a:t>
            </a:r>
            <a:endParaRPr sz="1600">
              <a:latin typeface="Noto Sans JP"/>
              <a:cs typeface="Noto Sans JP"/>
            </a:endParaRPr>
          </a:p>
          <a:p>
            <a:pPr marL="88265">
              <a:lnSpc>
                <a:spcPct val="100000"/>
              </a:lnSpc>
              <a:spcBef>
                <a:spcPts val="955"/>
              </a:spcBef>
            </a:pPr>
            <a:r>
              <a:rPr sz="1050" dirty="0">
                <a:latin typeface="DejaVu Sans Mono"/>
                <a:cs typeface="DejaVu Sans Mono"/>
              </a:rPr>
              <a:t>$</a:t>
            </a:r>
            <a:r>
              <a:rPr sz="1050" spc="-3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gcloud</a:t>
            </a:r>
            <a:r>
              <a:rPr sz="1050" spc="-3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logging</a:t>
            </a:r>
            <a:r>
              <a:rPr sz="1050" spc="-3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logs</a:t>
            </a:r>
            <a:r>
              <a:rPr sz="1050" spc="-25" dirty="0">
                <a:latin typeface="DejaVu Sans Mono"/>
                <a:cs typeface="DejaVu Sans Mono"/>
              </a:rPr>
              <a:t> </a:t>
            </a:r>
            <a:r>
              <a:rPr sz="1050" spc="-20" dirty="0">
                <a:latin typeface="DejaVu Sans Mono"/>
                <a:cs typeface="DejaVu Sans Mono"/>
              </a:rPr>
              <a:t>list</a:t>
            </a:r>
            <a:endParaRPr sz="1050">
              <a:latin typeface="DejaVu Sans Mono"/>
              <a:cs typeface="DejaVu Sans Mono"/>
            </a:endParaRPr>
          </a:p>
          <a:p>
            <a:pPr marL="59690">
              <a:lnSpc>
                <a:spcPct val="100000"/>
              </a:lnSpc>
              <a:spcBef>
                <a:spcPts val="1015"/>
              </a:spcBef>
            </a:pP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로그</a:t>
            </a:r>
            <a:r>
              <a:rPr sz="1100" spc="-8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545454"/>
                </a:solidFill>
                <a:latin typeface="Dotum"/>
                <a:cs typeface="Dotum"/>
              </a:rPr>
              <a:t>목록</a:t>
            </a:r>
            <a:r>
              <a:rPr sz="1100" spc="-8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100" spc="-35" dirty="0">
                <a:solidFill>
                  <a:srgbClr val="545454"/>
                </a:solidFill>
                <a:latin typeface="Dotum"/>
                <a:cs typeface="Dotum"/>
              </a:rPr>
              <a:t>조회</a:t>
            </a:r>
            <a:endParaRPr sz="1100">
              <a:latin typeface="Dotum"/>
              <a:cs typeface="Dotum"/>
            </a:endParaRPr>
          </a:p>
        </p:txBody>
      </p:sp>
      <p:grpSp>
        <p:nvGrpSpPr>
          <p:cNvPr id="32" name="object 32">
            <a:extLst>
              <a:ext uri="{FF2B5EF4-FFF2-40B4-BE49-F238E27FC236}">
                <a16:creationId xmlns:a16="http://schemas.microsoft.com/office/drawing/2014/main" id="{B3D4F306-A286-AB61-92E0-15858443CB4D}"/>
              </a:ext>
            </a:extLst>
          </p:cNvPr>
          <p:cNvGrpSpPr/>
          <p:nvPr/>
        </p:nvGrpSpPr>
        <p:grpSpPr>
          <a:xfrm>
            <a:off x="10629899" y="12144374"/>
            <a:ext cx="1371600" cy="314325"/>
            <a:chOff x="10629899" y="12144374"/>
            <a:chExt cx="1371600" cy="314325"/>
          </a:xfrm>
        </p:grpSpPr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D01D0EF4-9AA5-2235-5840-81CB4D066329}"/>
                </a:ext>
              </a:extLst>
            </p:cNvPr>
            <p:cNvSpPr/>
            <p:nvPr/>
          </p:nvSpPr>
          <p:spPr>
            <a:xfrm>
              <a:off x="10629899" y="12144374"/>
              <a:ext cx="1371600" cy="314325"/>
            </a:xfrm>
            <a:custGeom>
              <a:avLst/>
              <a:gdLst/>
              <a:ahLst/>
              <a:cxnLst/>
              <a:rect l="l" t="t" r="r" b="b"/>
              <a:pathLst>
                <a:path w="1371600" h="314325">
                  <a:moveTo>
                    <a:pt x="1338552" y="314324"/>
                  </a:moveTo>
                  <a:lnTo>
                    <a:pt x="33047" y="314324"/>
                  </a:lnTo>
                  <a:lnTo>
                    <a:pt x="28187" y="313358"/>
                  </a:lnTo>
                  <a:lnTo>
                    <a:pt x="966" y="286137"/>
                  </a:lnTo>
                  <a:lnTo>
                    <a:pt x="0" y="281277"/>
                  </a:lnTo>
                  <a:lnTo>
                    <a:pt x="0" y="2762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38552" y="0"/>
                  </a:lnTo>
                  <a:lnTo>
                    <a:pt x="1370632" y="28187"/>
                  </a:lnTo>
                  <a:lnTo>
                    <a:pt x="1371599" y="33047"/>
                  </a:lnTo>
                  <a:lnTo>
                    <a:pt x="1371599" y="281277"/>
                  </a:lnTo>
                  <a:lnTo>
                    <a:pt x="1343412" y="313358"/>
                  </a:lnTo>
                  <a:lnTo>
                    <a:pt x="1338552" y="31432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>
              <a:extLst>
                <a:ext uri="{FF2B5EF4-FFF2-40B4-BE49-F238E27FC236}">
                  <a16:creationId xmlns:a16="http://schemas.microsoft.com/office/drawing/2014/main" id="{A4297487-369A-F0ED-B3F8-9CF9DF4ABF9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44199" y="12239624"/>
              <a:ext cx="133349" cy="133349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C10DC555-4197-5690-468B-628135F0F3F8}"/>
              </a:ext>
            </a:extLst>
          </p:cNvPr>
          <p:cNvSpPr txBox="1"/>
          <p:nvPr/>
        </p:nvSpPr>
        <p:spPr>
          <a:xfrm>
            <a:off x="10926464" y="12237751"/>
            <a:ext cx="97345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z="900" spc="-20" dirty="0" err="1">
                <a:solidFill>
                  <a:srgbClr val="FFFFFF"/>
                </a:solidFill>
                <a:latin typeface="Liberation Sans"/>
                <a:cs typeface="Liberation Sans"/>
              </a:rPr>
              <a:t>mirae</a:t>
            </a:r>
            <a:r>
              <a:rPr sz="1000" spc="-20" dirty="0" err="1">
                <a:solidFill>
                  <a:srgbClr val="FFFFFF"/>
                </a:solidFill>
                <a:latin typeface="Dotum"/>
                <a:cs typeface="Dotum"/>
              </a:rPr>
              <a:t>로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60" dirty="0">
                <a:solidFill>
                  <a:srgbClr val="FFFFFF"/>
                </a:solidFill>
                <a:latin typeface="Dotum"/>
                <a:cs typeface="Dotum"/>
              </a:rPr>
              <a:t>제작됨</a:t>
            </a:r>
            <a:endParaRPr sz="1000" dirty="0">
              <a:latin typeface="Dotum"/>
              <a:cs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16245131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558800" y="1030173"/>
            <a:ext cx="7747000" cy="95474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545"/>
              </a:spcBef>
              <a:tabLst>
                <a:tab pos="2759710" algn="l"/>
                <a:tab pos="4898390" algn="l"/>
              </a:tabLst>
            </a:pPr>
            <a:r>
              <a:rPr spc="-1230" dirty="0"/>
              <a:t>고급</a:t>
            </a:r>
            <a:r>
              <a:rPr spc="-555" dirty="0"/>
              <a:t> </a:t>
            </a:r>
            <a:r>
              <a:rPr sz="5400" b="1" spc="-25" dirty="0">
                <a:latin typeface="Liberation Sans"/>
                <a:cs typeface="Liberation Sans"/>
              </a:rPr>
              <a:t>CLI</a:t>
            </a:r>
            <a:r>
              <a:rPr sz="5400" b="1" dirty="0">
                <a:latin typeface="Liberation Sans"/>
                <a:cs typeface="Liberation Sans"/>
              </a:rPr>
              <a:t>	</a:t>
            </a:r>
            <a:r>
              <a:rPr spc="-1230" dirty="0"/>
              <a:t>기능</a:t>
            </a:r>
            <a:r>
              <a:rPr spc="-555" dirty="0"/>
              <a:t> </a:t>
            </a:r>
            <a:r>
              <a:rPr sz="5400" b="1" spc="-50" dirty="0">
                <a:latin typeface="Liberation Sans"/>
                <a:cs typeface="Liberation Sans"/>
              </a:rPr>
              <a:t>&amp;</a:t>
            </a:r>
            <a:r>
              <a:rPr sz="5400" b="1" dirty="0">
                <a:latin typeface="Liberation Sans"/>
                <a:cs typeface="Liberation Sans"/>
              </a:rPr>
              <a:t>	</a:t>
            </a:r>
            <a:r>
              <a:rPr spc="-1280" dirty="0"/>
              <a:t>자 </a:t>
            </a:r>
            <a:r>
              <a:rPr spc="-1255" dirty="0"/>
              <a:t>동화</a:t>
            </a:r>
            <a:endParaRPr sz="54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5424" y="3596963"/>
            <a:ext cx="657225" cy="190500"/>
          </a:xfrm>
          <a:custGeom>
            <a:avLst/>
            <a:gdLst/>
            <a:ahLst/>
            <a:cxnLst/>
            <a:rect l="l" t="t" r="r" b="b"/>
            <a:pathLst>
              <a:path w="657225" h="190500">
                <a:moveTo>
                  <a:pt x="632439" y="190499"/>
                </a:moveTo>
                <a:lnTo>
                  <a:pt x="24785" y="190499"/>
                </a:lnTo>
                <a:lnTo>
                  <a:pt x="21140" y="189774"/>
                </a:lnTo>
                <a:lnTo>
                  <a:pt x="0" y="165714"/>
                </a:lnTo>
                <a:lnTo>
                  <a:pt x="0" y="161924"/>
                </a:lnTo>
                <a:lnTo>
                  <a:pt x="0" y="24785"/>
                </a:lnTo>
                <a:lnTo>
                  <a:pt x="24785" y="0"/>
                </a:lnTo>
                <a:lnTo>
                  <a:pt x="632439" y="0"/>
                </a:lnTo>
                <a:lnTo>
                  <a:pt x="657224" y="24785"/>
                </a:lnTo>
                <a:lnTo>
                  <a:pt x="657224" y="165714"/>
                </a:lnTo>
                <a:lnTo>
                  <a:pt x="636084" y="189774"/>
                </a:lnTo>
                <a:lnTo>
                  <a:pt x="632439" y="1904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2549" y="3844613"/>
            <a:ext cx="2419350" cy="190500"/>
          </a:xfrm>
          <a:custGeom>
            <a:avLst/>
            <a:gdLst/>
            <a:ahLst/>
            <a:cxnLst/>
            <a:rect l="l" t="t" r="r" b="b"/>
            <a:pathLst>
              <a:path w="2419350" h="190500">
                <a:moveTo>
                  <a:pt x="2394563" y="190499"/>
                </a:moveTo>
                <a:lnTo>
                  <a:pt x="24785" y="190499"/>
                </a:lnTo>
                <a:lnTo>
                  <a:pt x="21140" y="189774"/>
                </a:lnTo>
                <a:lnTo>
                  <a:pt x="0" y="165714"/>
                </a:lnTo>
                <a:lnTo>
                  <a:pt x="0" y="161924"/>
                </a:lnTo>
                <a:lnTo>
                  <a:pt x="0" y="24785"/>
                </a:lnTo>
                <a:lnTo>
                  <a:pt x="24785" y="0"/>
                </a:lnTo>
                <a:lnTo>
                  <a:pt x="2394563" y="0"/>
                </a:lnTo>
                <a:lnTo>
                  <a:pt x="2419349" y="24785"/>
                </a:lnTo>
                <a:lnTo>
                  <a:pt x="2419349" y="165714"/>
                </a:lnTo>
                <a:lnTo>
                  <a:pt x="2398208" y="189774"/>
                </a:lnTo>
                <a:lnTo>
                  <a:pt x="2394563" y="1904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0674" y="4092263"/>
            <a:ext cx="981075" cy="190500"/>
          </a:xfrm>
          <a:custGeom>
            <a:avLst/>
            <a:gdLst/>
            <a:ahLst/>
            <a:cxnLst/>
            <a:rect l="l" t="t" r="r" b="b"/>
            <a:pathLst>
              <a:path w="981075" h="190500">
                <a:moveTo>
                  <a:pt x="956289" y="190499"/>
                </a:moveTo>
                <a:lnTo>
                  <a:pt x="24785" y="190499"/>
                </a:lnTo>
                <a:lnTo>
                  <a:pt x="21140" y="189774"/>
                </a:lnTo>
                <a:lnTo>
                  <a:pt x="0" y="165713"/>
                </a:lnTo>
                <a:lnTo>
                  <a:pt x="0" y="161924"/>
                </a:lnTo>
                <a:lnTo>
                  <a:pt x="0" y="24785"/>
                </a:lnTo>
                <a:lnTo>
                  <a:pt x="24785" y="0"/>
                </a:lnTo>
                <a:lnTo>
                  <a:pt x="956289" y="0"/>
                </a:lnTo>
                <a:lnTo>
                  <a:pt x="981074" y="24785"/>
                </a:lnTo>
                <a:lnTo>
                  <a:pt x="981074" y="165713"/>
                </a:lnTo>
                <a:lnTo>
                  <a:pt x="959934" y="189774"/>
                </a:lnTo>
                <a:lnTo>
                  <a:pt x="956289" y="1904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7474" y="4092263"/>
            <a:ext cx="971550" cy="190500"/>
          </a:xfrm>
          <a:custGeom>
            <a:avLst/>
            <a:gdLst/>
            <a:ahLst/>
            <a:cxnLst/>
            <a:rect l="l" t="t" r="r" b="b"/>
            <a:pathLst>
              <a:path w="971550" h="190500">
                <a:moveTo>
                  <a:pt x="946764" y="190499"/>
                </a:moveTo>
                <a:lnTo>
                  <a:pt x="24785" y="190499"/>
                </a:lnTo>
                <a:lnTo>
                  <a:pt x="21140" y="189774"/>
                </a:lnTo>
                <a:lnTo>
                  <a:pt x="0" y="165713"/>
                </a:lnTo>
                <a:lnTo>
                  <a:pt x="0" y="161924"/>
                </a:lnTo>
                <a:lnTo>
                  <a:pt x="0" y="24785"/>
                </a:lnTo>
                <a:lnTo>
                  <a:pt x="24785" y="0"/>
                </a:lnTo>
                <a:lnTo>
                  <a:pt x="946764" y="0"/>
                </a:lnTo>
                <a:lnTo>
                  <a:pt x="971549" y="24785"/>
                </a:lnTo>
                <a:lnTo>
                  <a:pt x="971549" y="165713"/>
                </a:lnTo>
                <a:lnTo>
                  <a:pt x="950409" y="189774"/>
                </a:lnTo>
                <a:lnTo>
                  <a:pt x="946764" y="1904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1574" y="4920938"/>
            <a:ext cx="1781175" cy="190500"/>
          </a:xfrm>
          <a:custGeom>
            <a:avLst/>
            <a:gdLst/>
            <a:ahLst/>
            <a:cxnLst/>
            <a:rect l="l" t="t" r="r" b="b"/>
            <a:pathLst>
              <a:path w="1781175" h="190500">
                <a:moveTo>
                  <a:pt x="1756388" y="190499"/>
                </a:moveTo>
                <a:lnTo>
                  <a:pt x="24785" y="190499"/>
                </a:lnTo>
                <a:lnTo>
                  <a:pt x="21140" y="189774"/>
                </a:lnTo>
                <a:lnTo>
                  <a:pt x="0" y="165713"/>
                </a:lnTo>
                <a:lnTo>
                  <a:pt x="0" y="161924"/>
                </a:lnTo>
                <a:lnTo>
                  <a:pt x="0" y="24785"/>
                </a:lnTo>
                <a:lnTo>
                  <a:pt x="24785" y="0"/>
                </a:lnTo>
                <a:lnTo>
                  <a:pt x="1756388" y="0"/>
                </a:lnTo>
                <a:lnTo>
                  <a:pt x="1781174" y="24785"/>
                </a:lnTo>
                <a:lnTo>
                  <a:pt x="1781174" y="165713"/>
                </a:lnTo>
                <a:lnTo>
                  <a:pt x="1760034" y="189774"/>
                </a:lnTo>
                <a:lnTo>
                  <a:pt x="1756388" y="1904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8699" y="5168588"/>
            <a:ext cx="1943100" cy="190500"/>
          </a:xfrm>
          <a:custGeom>
            <a:avLst/>
            <a:gdLst/>
            <a:ahLst/>
            <a:cxnLst/>
            <a:rect l="l" t="t" r="r" b="b"/>
            <a:pathLst>
              <a:path w="1943100" h="190500">
                <a:moveTo>
                  <a:pt x="1918313" y="190499"/>
                </a:moveTo>
                <a:lnTo>
                  <a:pt x="24785" y="190499"/>
                </a:lnTo>
                <a:lnTo>
                  <a:pt x="21140" y="189773"/>
                </a:lnTo>
                <a:lnTo>
                  <a:pt x="0" y="165713"/>
                </a:lnTo>
                <a:lnTo>
                  <a:pt x="0" y="161924"/>
                </a:lnTo>
                <a:lnTo>
                  <a:pt x="0" y="24785"/>
                </a:lnTo>
                <a:lnTo>
                  <a:pt x="24785" y="0"/>
                </a:lnTo>
                <a:lnTo>
                  <a:pt x="1918313" y="0"/>
                </a:lnTo>
                <a:lnTo>
                  <a:pt x="1943099" y="24785"/>
                </a:lnTo>
                <a:lnTo>
                  <a:pt x="1943099" y="165713"/>
                </a:lnTo>
                <a:lnTo>
                  <a:pt x="1921959" y="189773"/>
                </a:lnTo>
                <a:lnTo>
                  <a:pt x="1918313" y="1904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4449" y="5406713"/>
            <a:ext cx="1457325" cy="190500"/>
          </a:xfrm>
          <a:custGeom>
            <a:avLst/>
            <a:gdLst/>
            <a:ahLst/>
            <a:cxnLst/>
            <a:rect l="l" t="t" r="r" b="b"/>
            <a:pathLst>
              <a:path w="1457325" h="190500">
                <a:moveTo>
                  <a:pt x="1432539" y="190499"/>
                </a:moveTo>
                <a:lnTo>
                  <a:pt x="24785" y="190499"/>
                </a:lnTo>
                <a:lnTo>
                  <a:pt x="21140" y="189774"/>
                </a:lnTo>
                <a:lnTo>
                  <a:pt x="0" y="165713"/>
                </a:lnTo>
                <a:lnTo>
                  <a:pt x="0" y="161924"/>
                </a:lnTo>
                <a:lnTo>
                  <a:pt x="0" y="24785"/>
                </a:lnTo>
                <a:lnTo>
                  <a:pt x="24785" y="0"/>
                </a:lnTo>
                <a:lnTo>
                  <a:pt x="1432539" y="0"/>
                </a:lnTo>
                <a:lnTo>
                  <a:pt x="1457324" y="24785"/>
                </a:lnTo>
                <a:lnTo>
                  <a:pt x="1457324" y="165713"/>
                </a:lnTo>
                <a:lnTo>
                  <a:pt x="1436184" y="189774"/>
                </a:lnTo>
                <a:lnTo>
                  <a:pt x="1432539" y="1904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8800" y="2209006"/>
            <a:ext cx="5483860" cy="40735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47625" algn="just">
              <a:lnSpc>
                <a:spcPct val="118100"/>
              </a:lnSpc>
              <a:spcBef>
                <a:spcPts val="6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인프라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자동화와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효율적인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위해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b="1" spc="-30" dirty="0">
                <a:solidFill>
                  <a:srgbClr val="4F37A6"/>
                </a:solidFill>
                <a:latin typeface="Liberation Sans"/>
                <a:cs typeface="Liberation Sans"/>
              </a:rPr>
              <a:t>AWS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b="1" spc="-70" dirty="0">
                <a:solidFill>
                  <a:srgbClr val="4F37A6"/>
                </a:solidFill>
                <a:latin typeface="Liberation Sans"/>
                <a:cs typeface="Liberation Sans"/>
              </a:rPr>
              <a:t>CLI</a:t>
            </a:r>
            <a:r>
              <a:rPr sz="1350" spc="-70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GCP</a:t>
            </a:r>
            <a:r>
              <a:rPr sz="120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b="1" spc="-45" dirty="0">
                <a:solidFill>
                  <a:srgbClr val="4F37A6"/>
                </a:solidFill>
                <a:latin typeface="Liberation Sans"/>
                <a:cs typeface="Liberation Sans"/>
              </a:rPr>
              <a:t>gcloud</a:t>
            </a:r>
            <a:r>
              <a:rPr sz="1350" spc="-45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고급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능을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활용할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200" spc="-2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이러한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기능들은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스크립트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작성과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처리에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필수적인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요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소입니다</a:t>
            </a:r>
            <a:r>
              <a:rPr sz="1200" spc="-2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350" b="1" spc="-10" dirty="0">
                <a:solidFill>
                  <a:srgbClr val="4F37A6"/>
                </a:solidFill>
                <a:latin typeface="Liberation Sans"/>
                <a:cs typeface="Liberation Sans"/>
              </a:rPr>
              <a:t>AWS</a:t>
            </a:r>
            <a:r>
              <a:rPr sz="1350" b="1" spc="-7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4F37A6"/>
                </a:solidFill>
                <a:latin typeface="Liberation Sans"/>
                <a:cs typeface="Liberation Sans"/>
              </a:rPr>
              <a:t>CLI</a:t>
            </a:r>
            <a:r>
              <a:rPr sz="1350" b="1" spc="-4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고급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4F37A6"/>
                </a:solidFill>
                <a:latin typeface="Dotum"/>
                <a:cs typeface="Dotum"/>
              </a:rPr>
              <a:t>기능</a:t>
            </a:r>
            <a:endParaRPr sz="1550" dirty="0">
              <a:latin typeface="Dotum"/>
              <a:cs typeface="Dotum"/>
            </a:endParaRPr>
          </a:p>
          <a:p>
            <a:pPr marL="106045" indent="-93345">
              <a:lnSpc>
                <a:spcPct val="100000"/>
              </a:lnSpc>
              <a:spcBef>
                <a:spcPts val="1265"/>
              </a:spcBef>
              <a:buClr>
                <a:srgbClr val="333333"/>
              </a:buClr>
              <a:buFont typeface="Liberation Sans"/>
              <a:buChar char="-"/>
              <a:tabLst>
                <a:tab pos="106045" algn="l"/>
              </a:tabLst>
            </a:pP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JMESPath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200" spc="37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--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query</a:t>
            </a:r>
            <a:r>
              <a:rPr sz="1050" spc="7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옵션으로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복잡한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JSON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필터링</a:t>
            </a:r>
            <a:endParaRPr sz="1350" dirty="0">
              <a:latin typeface="Dotum"/>
              <a:cs typeface="Dotum"/>
            </a:endParaRPr>
          </a:p>
          <a:p>
            <a:pPr marL="106045" indent="-93345">
              <a:lnSpc>
                <a:spcPct val="100000"/>
              </a:lnSpc>
              <a:spcBef>
                <a:spcPts val="330"/>
              </a:spcBef>
              <a:buClr>
                <a:srgbClr val="333333"/>
              </a:buClr>
              <a:buSzPct val="88888"/>
              <a:buFont typeface="Liberation Sans"/>
              <a:buChar char="-"/>
              <a:tabLst>
                <a:tab pos="106045" algn="l"/>
              </a:tabLst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출력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100" dirty="0">
                <a:solidFill>
                  <a:srgbClr val="4F37A6"/>
                </a:solidFill>
                <a:latin typeface="Dotum"/>
                <a:cs typeface="Dotum"/>
              </a:rPr>
              <a:t>포맷</a:t>
            </a:r>
            <a:r>
              <a:rPr sz="1200" spc="-100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200" spc="17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--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output</a:t>
            </a:r>
            <a:r>
              <a:rPr sz="1050" spc="-7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json|yaml|text|table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다양한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형식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지원</a:t>
            </a:r>
            <a:endParaRPr sz="1350" dirty="0">
              <a:latin typeface="Dotum"/>
              <a:cs typeface="Dotum"/>
            </a:endParaRPr>
          </a:p>
          <a:p>
            <a:pPr marL="106045" indent="-93345">
              <a:lnSpc>
                <a:spcPct val="100000"/>
              </a:lnSpc>
              <a:spcBef>
                <a:spcPts val="330"/>
              </a:spcBef>
              <a:buClr>
                <a:srgbClr val="333333"/>
              </a:buClr>
              <a:buSzPct val="88888"/>
              <a:buFont typeface="Liberation Sans"/>
              <a:buChar char="-"/>
              <a:tabLst>
                <a:tab pos="106045" algn="l"/>
              </a:tabLst>
            </a:pPr>
            <a:r>
              <a:rPr sz="1350" spc="-195" dirty="0">
                <a:solidFill>
                  <a:srgbClr val="4F37A6"/>
                </a:solidFill>
                <a:latin typeface="Dotum"/>
                <a:cs typeface="Dotum"/>
              </a:rPr>
              <a:t>페이지네이션</a:t>
            </a:r>
            <a:r>
              <a:rPr sz="1200" spc="-19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200" spc="3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--page-size</a:t>
            </a:r>
            <a:r>
              <a:rPr sz="1050" spc="-26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34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--max-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items</a:t>
            </a:r>
            <a:r>
              <a:rPr sz="1050" spc="5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대용량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효율적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처리</a:t>
            </a:r>
            <a:endParaRPr sz="135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415"/>
              </a:spcBef>
              <a:buClr>
                <a:srgbClr val="333333"/>
              </a:buClr>
              <a:buFont typeface="Liberation Sans"/>
              <a:buChar char="-"/>
            </a:pPr>
            <a:endParaRPr sz="105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</a:pPr>
            <a:r>
              <a:rPr sz="1350" b="1" dirty="0">
                <a:solidFill>
                  <a:srgbClr val="4F37A6"/>
                </a:solidFill>
                <a:latin typeface="Liberation Sans"/>
                <a:cs typeface="Liberation Sans"/>
              </a:rPr>
              <a:t>GCP</a:t>
            </a:r>
            <a:r>
              <a:rPr sz="1350" b="1" spc="-5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4F37A6"/>
                </a:solidFill>
                <a:latin typeface="Liberation Sans"/>
                <a:cs typeface="Liberation Sans"/>
              </a:rPr>
              <a:t>gcloud</a:t>
            </a:r>
            <a:r>
              <a:rPr sz="1350" b="1" spc="-1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고급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45" dirty="0">
                <a:solidFill>
                  <a:srgbClr val="4F37A6"/>
                </a:solidFill>
                <a:latin typeface="Dotum"/>
                <a:cs typeface="Dotum"/>
              </a:rPr>
              <a:t>기능</a:t>
            </a:r>
            <a:endParaRPr sz="1550" dirty="0">
              <a:latin typeface="Dotum"/>
              <a:cs typeface="Dotum"/>
            </a:endParaRPr>
          </a:p>
          <a:p>
            <a:pPr marL="106045" indent="-93345">
              <a:lnSpc>
                <a:spcPct val="100000"/>
              </a:lnSpc>
              <a:spcBef>
                <a:spcPts val="1265"/>
              </a:spcBef>
              <a:buClr>
                <a:srgbClr val="333333"/>
              </a:buClr>
              <a:buSzPct val="88888"/>
              <a:buFont typeface="Liberation Sans"/>
              <a:buChar char="-"/>
              <a:tabLst>
                <a:tab pos="106045" algn="l"/>
              </a:tabLst>
            </a:pPr>
            <a:r>
              <a:rPr sz="1350" spc="-140" dirty="0">
                <a:solidFill>
                  <a:srgbClr val="4F37A6"/>
                </a:solidFill>
                <a:latin typeface="Dotum"/>
                <a:cs typeface="Dotum"/>
              </a:rPr>
              <a:t>필터링</a:t>
            </a:r>
            <a:r>
              <a:rPr sz="1200" spc="-140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200" spc="17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--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filter="name=value"</a:t>
            </a:r>
            <a:r>
              <a:rPr sz="1050" spc="-3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복잡한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조건식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지원</a:t>
            </a:r>
            <a:endParaRPr sz="1350" dirty="0">
              <a:latin typeface="Dotum"/>
              <a:cs typeface="Dotum"/>
            </a:endParaRPr>
          </a:p>
          <a:p>
            <a:pPr marL="106045" indent="-93345">
              <a:lnSpc>
                <a:spcPct val="100000"/>
              </a:lnSpc>
              <a:spcBef>
                <a:spcPts val="330"/>
              </a:spcBef>
              <a:buClr>
                <a:srgbClr val="333333"/>
              </a:buClr>
              <a:buSzPct val="88888"/>
              <a:buFont typeface="Liberation Sans"/>
              <a:buChar char="-"/>
              <a:tabLst>
                <a:tab pos="106045" algn="l"/>
              </a:tabLst>
            </a:pPr>
            <a:r>
              <a:rPr sz="1350" spc="-100" dirty="0">
                <a:solidFill>
                  <a:srgbClr val="4F37A6"/>
                </a:solidFill>
                <a:latin typeface="Dotum"/>
                <a:cs typeface="Dotum"/>
              </a:rPr>
              <a:t>정렬</a:t>
            </a:r>
            <a:r>
              <a:rPr sz="1200" spc="-100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200" spc="19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--sort-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by="~createTime"</a:t>
            </a:r>
            <a:r>
              <a:rPr sz="1050" spc="-2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원하는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필드로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정렬</a:t>
            </a:r>
            <a:endParaRPr sz="1350" dirty="0">
              <a:latin typeface="Dotum"/>
              <a:cs typeface="Dotum"/>
            </a:endParaRPr>
          </a:p>
          <a:p>
            <a:pPr marL="106045" indent="-93345">
              <a:lnSpc>
                <a:spcPct val="100000"/>
              </a:lnSpc>
              <a:spcBef>
                <a:spcPts val="254"/>
              </a:spcBef>
              <a:buClr>
                <a:srgbClr val="333333"/>
              </a:buClr>
              <a:buSzPct val="88888"/>
              <a:buFont typeface="Liberation Sans"/>
              <a:buChar char="-"/>
              <a:tabLst>
                <a:tab pos="106045" algn="l"/>
              </a:tabLst>
            </a:pPr>
            <a:r>
              <a:rPr sz="1350" spc="-165" dirty="0">
                <a:solidFill>
                  <a:srgbClr val="4F37A6"/>
                </a:solidFill>
                <a:latin typeface="Dotum"/>
                <a:cs typeface="Dotum"/>
              </a:rPr>
              <a:t>자동완성</a:t>
            </a:r>
            <a:r>
              <a:rPr sz="1200" spc="-16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200" spc="229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gcloud</a:t>
            </a:r>
            <a:r>
              <a:rPr sz="1050" spc="-4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completion</a:t>
            </a:r>
            <a:r>
              <a:rPr sz="1050" spc="-26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으로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자동완성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endParaRPr sz="135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050" dirty="0">
              <a:latin typeface="Dotum"/>
              <a:cs typeface="Dotum"/>
            </a:endParaRPr>
          </a:p>
          <a:p>
            <a:pPr marL="12700" marR="5080" algn="just">
              <a:lnSpc>
                <a:spcPct val="120400"/>
              </a:lnSpc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이러한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고급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기능들을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결합하면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배포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195" dirty="0">
                <a:solidFill>
                  <a:srgbClr val="4F37A6"/>
                </a:solidFill>
                <a:latin typeface="Dotum"/>
                <a:cs typeface="Dotum"/>
              </a:rPr>
              <a:t>자동화</a:t>
            </a:r>
            <a:r>
              <a:rPr sz="1200" spc="-19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리소스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10" dirty="0">
                <a:solidFill>
                  <a:srgbClr val="4F37A6"/>
                </a:solidFill>
                <a:latin typeface="Dotum"/>
                <a:cs typeface="Dotum"/>
              </a:rPr>
              <a:t>모니터링</a:t>
            </a:r>
            <a:r>
              <a:rPr sz="1200" spc="-21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비용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최적화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등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DevOps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워크플로우를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크게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개선할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200" spc="-2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20000" y="2247899"/>
            <a:ext cx="3619500" cy="3619500"/>
          </a:xfrm>
          <a:custGeom>
            <a:avLst/>
            <a:gdLst/>
            <a:ahLst/>
            <a:cxnLst/>
            <a:rect l="l" t="t" r="r" b="b"/>
            <a:pathLst>
              <a:path w="3619500" h="3619500">
                <a:moveTo>
                  <a:pt x="1809749" y="3619499"/>
                </a:moveTo>
                <a:lnTo>
                  <a:pt x="1765336" y="3618954"/>
                </a:lnTo>
                <a:lnTo>
                  <a:pt x="1720949" y="3617319"/>
                </a:lnTo>
                <a:lnTo>
                  <a:pt x="1676616" y="3614595"/>
                </a:lnTo>
                <a:lnTo>
                  <a:pt x="1632363" y="3610785"/>
                </a:lnTo>
                <a:lnTo>
                  <a:pt x="1588217" y="3605889"/>
                </a:lnTo>
                <a:lnTo>
                  <a:pt x="1544204" y="3599911"/>
                </a:lnTo>
                <a:lnTo>
                  <a:pt x="1500351" y="3592855"/>
                </a:lnTo>
                <a:lnTo>
                  <a:pt x="1456685" y="3584725"/>
                </a:lnTo>
                <a:lnTo>
                  <a:pt x="1413231" y="3575526"/>
                </a:lnTo>
                <a:lnTo>
                  <a:pt x="1370016" y="3565263"/>
                </a:lnTo>
                <a:lnTo>
                  <a:pt x="1327066" y="3553943"/>
                </a:lnTo>
                <a:lnTo>
                  <a:pt x="1284407" y="3541572"/>
                </a:lnTo>
                <a:lnTo>
                  <a:pt x="1242064" y="3528158"/>
                </a:lnTo>
                <a:lnTo>
                  <a:pt x="1200063" y="3513708"/>
                </a:lnTo>
                <a:lnTo>
                  <a:pt x="1158429" y="3498233"/>
                </a:lnTo>
                <a:lnTo>
                  <a:pt x="1117188" y="3481740"/>
                </a:lnTo>
                <a:lnTo>
                  <a:pt x="1076364" y="3464240"/>
                </a:lnTo>
                <a:lnTo>
                  <a:pt x="1035982" y="3445743"/>
                </a:lnTo>
                <a:lnTo>
                  <a:pt x="996065" y="3426261"/>
                </a:lnTo>
                <a:lnTo>
                  <a:pt x="956639" y="3405806"/>
                </a:lnTo>
                <a:lnTo>
                  <a:pt x="917727" y="3384388"/>
                </a:lnTo>
                <a:lnTo>
                  <a:pt x="879352" y="3362023"/>
                </a:lnTo>
                <a:lnTo>
                  <a:pt x="841537" y="3338722"/>
                </a:lnTo>
                <a:lnTo>
                  <a:pt x="804306" y="3314501"/>
                </a:lnTo>
                <a:lnTo>
                  <a:pt x="767680" y="3289373"/>
                </a:lnTo>
                <a:lnTo>
                  <a:pt x="731683" y="3263354"/>
                </a:lnTo>
                <a:lnTo>
                  <a:pt x="696334" y="3236459"/>
                </a:lnTo>
                <a:lnTo>
                  <a:pt x="661656" y="3208705"/>
                </a:lnTo>
                <a:lnTo>
                  <a:pt x="627670" y="3180108"/>
                </a:lnTo>
                <a:lnTo>
                  <a:pt x="594396" y="3150685"/>
                </a:lnTo>
                <a:lnTo>
                  <a:pt x="561853" y="3120455"/>
                </a:lnTo>
                <a:lnTo>
                  <a:pt x="530063" y="3089435"/>
                </a:lnTo>
                <a:lnTo>
                  <a:pt x="499043" y="3057645"/>
                </a:lnTo>
                <a:lnTo>
                  <a:pt x="468813" y="3025103"/>
                </a:lnTo>
                <a:lnTo>
                  <a:pt x="439391" y="2991829"/>
                </a:lnTo>
                <a:lnTo>
                  <a:pt x="410794" y="2957843"/>
                </a:lnTo>
                <a:lnTo>
                  <a:pt x="383039" y="2923165"/>
                </a:lnTo>
                <a:lnTo>
                  <a:pt x="356145" y="2887816"/>
                </a:lnTo>
                <a:lnTo>
                  <a:pt x="330125" y="2851818"/>
                </a:lnTo>
                <a:lnTo>
                  <a:pt x="304997" y="2815192"/>
                </a:lnTo>
                <a:lnTo>
                  <a:pt x="280776" y="2777961"/>
                </a:lnTo>
                <a:lnTo>
                  <a:pt x="257475" y="2740146"/>
                </a:lnTo>
                <a:lnTo>
                  <a:pt x="235109" y="2701772"/>
                </a:lnTo>
                <a:lnTo>
                  <a:pt x="213692" y="2662859"/>
                </a:lnTo>
                <a:lnTo>
                  <a:pt x="193237" y="2623433"/>
                </a:lnTo>
                <a:lnTo>
                  <a:pt x="173755" y="2583517"/>
                </a:lnTo>
                <a:lnTo>
                  <a:pt x="155258" y="2543134"/>
                </a:lnTo>
                <a:lnTo>
                  <a:pt x="137758" y="2502310"/>
                </a:lnTo>
                <a:lnTo>
                  <a:pt x="121266" y="2461069"/>
                </a:lnTo>
                <a:lnTo>
                  <a:pt x="105790" y="2419435"/>
                </a:lnTo>
                <a:lnTo>
                  <a:pt x="91341" y="2377435"/>
                </a:lnTo>
                <a:lnTo>
                  <a:pt x="77927" y="2335092"/>
                </a:lnTo>
                <a:lnTo>
                  <a:pt x="65556" y="2292433"/>
                </a:lnTo>
                <a:lnTo>
                  <a:pt x="54235" y="2249482"/>
                </a:lnTo>
                <a:lnTo>
                  <a:pt x="43972" y="2206268"/>
                </a:lnTo>
                <a:lnTo>
                  <a:pt x="34773" y="2162814"/>
                </a:lnTo>
                <a:lnTo>
                  <a:pt x="26643" y="2119147"/>
                </a:lnTo>
                <a:lnTo>
                  <a:pt x="19587" y="2075294"/>
                </a:lnTo>
                <a:lnTo>
                  <a:pt x="13610" y="2031282"/>
                </a:lnTo>
                <a:lnTo>
                  <a:pt x="8714" y="1987136"/>
                </a:lnTo>
                <a:lnTo>
                  <a:pt x="4903" y="1942883"/>
                </a:lnTo>
                <a:lnTo>
                  <a:pt x="2179" y="1898549"/>
                </a:lnTo>
                <a:lnTo>
                  <a:pt x="544" y="1854163"/>
                </a:lnTo>
                <a:lnTo>
                  <a:pt x="0" y="1809749"/>
                </a:lnTo>
                <a:lnTo>
                  <a:pt x="136" y="1787539"/>
                </a:lnTo>
                <a:lnTo>
                  <a:pt x="1226" y="1743139"/>
                </a:lnTo>
                <a:lnTo>
                  <a:pt x="3405" y="1698773"/>
                </a:lnTo>
                <a:lnTo>
                  <a:pt x="6673" y="1654480"/>
                </a:lnTo>
                <a:lnTo>
                  <a:pt x="11026" y="1610273"/>
                </a:lnTo>
                <a:lnTo>
                  <a:pt x="16463" y="1566194"/>
                </a:lnTo>
                <a:lnTo>
                  <a:pt x="22981" y="1522254"/>
                </a:lnTo>
                <a:lnTo>
                  <a:pt x="30574" y="1478495"/>
                </a:lnTo>
                <a:lnTo>
                  <a:pt x="39240" y="1434928"/>
                </a:lnTo>
                <a:lnTo>
                  <a:pt x="48971" y="1391594"/>
                </a:lnTo>
                <a:lnTo>
                  <a:pt x="59764" y="1348505"/>
                </a:lnTo>
                <a:lnTo>
                  <a:pt x="71610" y="1305700"/>
                </a:lnTo>
                <a:lnTo>
                  <a:pt x="84504" y="1263193"/>
                </a:lnTo>
                <a:lnTo>
                  <a:pt x="98436" y="1221021"/>
                </a:lnTo>
                <a:lnTo>
                  <a:pt x="113401" y="1179197"/>
                </a:lnTo>
                <a:lnTo>
                  <a:pt x="129385" y="1137760"/>
                </a:lnTo>
                <a:lnTo>
                  <a:pt x="146384" y="1096721"/>
                </a:lnTo>
                <a:lnTo>
                  <a:pt x="164382" y="1056117"/>
                </a:lnTo>
                <a:lnTo>
                  <a:pt x="183374" y="1015962"/>
                </a:lnTo>
                <a:lnTo>
                  <a:pt x="203343" y="976291"/>
                </a:lnTo>
                <a:lnTo>
                  <a:pt x="224282" y="937116"/>
                </a:lnTo>
                <a:lnTo>
                  <a:pt x="246174" y="898472"/>
                </a:lnTo>
                <a:lnTo>
                  <a:pt x="269010" y="860372"/>
                </a:lnTo>
                <a:lnTo>
                  <a:pt x="292771" y="822849"/>
                </a:lnTo>
                <a:lnTo>
                  <a:pt x="317450" y="785915"/>
                </a:lnTo>
                <a:lnTo>
                  <a:pt x="343024" y="749603"/>
                </a:lnTo>
                <a:lnTo>
                  <a:pt x="369485" y="713924"/>
                </a:lnTo>
                <a:lnTo>
                  <a:pt x="396809" y="678911"/>
                </a:lnTo>
                <a:lnTo>
                  <a:pt x="424989" y="644574"/>
                </a:lnTo>
                <a:lnTo>
                  <a:pt x="453999" y="610944"/>
                </a:lnTo>
                <a:lnTo>
                  <a:pt x="483829" y="578030"/>
                </a:lnTo>
                <a:lnTo>
                  <a:pt x="514454" y="545864"/>
                </a:lnTo>
                <a:lnTo>
                  <a:pt x="545864" y="514454"/>
                </a:lnTo>
                <a:lnTo>
                  <a:pt x="578030" y="483829"/>
                </a:lnTo>
                <a:lnTo>
                  <a:pt x="610944" y="453999"/>
                </a:lnTo>
                <a:lnTo>
                  <a:pt x="644574" y="424989"/>
                </a:lnTo>
                <a:lnTo>
                  <a:pt x="678911" y="396809"/>
                </a:lnTo>
                <a:lnTo>
                  <a:pt x="713924" y="369485"/>
                </a:lnTo>
                <a:lnTo>
                  <a:pt x="749603" y="343023"/>
                </a:lnTo>
                <a:lnTo>
                  <a:pt x="785915" y="317450"/>
                </a:lnTo>
                <a:lnTo>
                  <a:pt x="822849" y="292771"/>
                </a:lnTo>
                <a:lnTo>
                  <a:pt x="860372" y="269010"/>
                </a:lnTo>
                <a:lnTo>
                  <a:pt x="898472" y="246174"/>
                </a:lnTo>
                <a:lnTo>
                  <a:pt x="937116" y="224282"/>
                </a:lnTo>
                <a:lnTo>
                  <a:pt x="976291" y="203343"/>
                </a:lnTo>
                <a:lnTo>
                  <a:pt x="1015962" y="183374"/>
                </a:lnTo>
                <a:lnTo>
                  <a:pt x="1056117" y="164382"/>
                </a:lnTo>
                <a:lnTo>
                  <a:pt x="1096721" y="146384"/>
                </a:lnTo>
                <a:lnTo>
                  <a:pt x="1137760" y="129385"/>
                </a:lnTo>
                <a:lnTo>
                  <a:pt x="1179197" y="113401"/>
                </a:lnTo>
                <a:lnTo>
                  <a:pt x="1221021" y="98436"/>
                </a:lnTo>
                <a:lnTo>
                  <a:pt x="1263192" y="84504"/>
                </a:lnTo>
                <a:lnTo>
                  <a:pt x="1305700" y="71610"/>
                </a:lnTo>
                <a:lnTo>
                  <a:pt x="1348505" y="59764"/>
                </a:lnTo>
                <a:lnTo>
                  <a:pt x="1391594" y="48971"/>
                </a:lnTo>
                <a:lnTo>
                  <a:pt x="1434928" y="39240"/>
                </a:lnTo>
                <a:lnTo>
                  <a:pt x="1478495" y="30574"/>
                </a:lnTo>
                <a:lnTo>
                  <a:pt x="1522254" y="22981"/>
                </a:lnTo>
                <a:lnTo>
                  <a:pt x="1566194" y="16463"/>
                </a:lnTo>
                <a:lnTo>
                  <a:pt x="1610273" y="11026"/>
                </a:lnTo>
                <a:lnTo>
                  <a:pt x="1654479" y="6673"/>
                </a:lnTo>
                <a:lnTo>
                  <a:pt x="1698773" y="3405"/>
                </a:lnTo>
                <a:lnTo>
                  <a:pt x="1743139" y="1226"/>
                </a:lnTo>
                <a:lnTo>
                  <a:pt x="1787539" y="136"/>
                </a:lnTo>
                <a:lnTo>
                  <a:pt x="1809749" y="0"/>
                </a:lnTo>
                <a:lnTo>
                  <a:pt x="1831959" y="136"/>
                </a:lnTo>
                <a:lnTo>
                  <a:pt x="1876359" y="1226"/>
                </a:lnTo>
                <a:lnTo>
                  <a:pt x="1920726" y="3405"/>
                </a:lnTo>
                <a:lnTo>
                  <a:pt x="1965019" y="6673"/>
                </a:lnTo>
                <a:lnTo>
                  <a:pt x="2009226" y="11026"/>
                </a:lnTo>
                <a:lnTo>
                  <a:pt x="2053305" y="16463"/>
                </a:lnTo>
                <a:lnTo>
                  <a:pt x="2097244" y="22981"/>
                </a:lnTo>
                <a:lnTo>
                  <a:pt x="2141004" y="30574"/>
                </a:lnTo>
                <a:lnTo>
                  <a:pt x="2184571" y="39240"/>
                </a:lnTo>
                <a:lnTo>
                  <a:pt x="2227905" y="48971"/>
                </a:lnTo>
                <a:lnTo>
                  <a:pt x="2270994" y="59764"/>
                </a:lnTo>
                <a:lnTo>
                  <a:pt x="2313799" y="71610"/>
                </a:lnTo>
                <a:lnTo>
                  <a:pt x="2356306" y="84504"/>
                </a:lnTo>
                <a:lnTo>
                  <a:pt x="2398478" y="98436"/>
                </a:lnTo>
                <a:lnTo>
                  <a:pt x="2440301" y="113401"/>
                </a:lnTo>
                <a:lnTo>
                  <a:pt x="2481739" y="129385"/>
                </a:lnTo>
                <a:lnTo>
                  <a:pt x="2522777" y="146384"/>
                </a:lnTo>
                <a:lnTo>
                  <a:pt x="2563381" y="164382"/>
                </a:lnTo>
                <a:lnTo>
                  <a:pt x="2603536" y="183374"/>
                </a:lnTo>
                <a:lnTo>
                  <a:pt x="2643207" y="203343"/>
                </a:lnTo>
                <a:lnTo>
                  <a:pt x="2682382" y="224282"/>
                </a:lnTo>
                <a:lnTo>
                  <a:pt x="2721026" y="246174"/>
                </a:lnTo>
                <a:lnTo>
                  <a:pt x="2759126" y="269010"/>
                </a:lnTo>
                <a:lnTo>
                  <a:pt x="2796649" y="292771"/>
                </a:lnTo>
                <a:lnTo>
                  <a:pt x="2833583" y="317450"/>
                </a:lnTo>
                <a:lnTo>
                  <a:pt x="2869895" y="343024"/>
                </a:lnTo>
                <a:lnTo>
                  <a:pt x="2905574" y="369485"/>
                </a:lnTo>
                <a:lnTo>
                  <a:pt x="2940587" y="396809"/>
                </a:lnTo>
                <a:lnTo>
                  <a:pt x="2974924" y="424989"/>
                </a:lnTo>
                <a:lnTo>
                  <a:pt x="3008555" y="453999"/>
                </a:lnTo>
                <a:lnTo>
                  <a:pt x="3041468" y="483829"/>
                </a:lnTo>
                <a:lnTo>
                  <a:pt x="3073634" y="514454"/>
                </a:lnTo>
                <a:lnTo>
                  <a:pt x="3105044" y="545864"/>
                </a:lnTo>
                <a:lnTo>
                  <a:pt x="3135669" y="578030"/>
                </a:lnTo>
                <a:lnTo>
                  <a:pt x="3165500" y="610944"/>
                </a:lnTo>
                <a:lnTo>
                  <a:pt x="3194509" y="644574"/>
                </a:lnTo>
                <a:lnTo>
                  <a:pt x="3222689" y="678911"/>
                </a:lnTo>
                <a:lnTo>
                  <a:pt x="3250013" y="713924"/>
                </a:lnTo>
                <a:lnTo>
                  <a:pt x="3276474" y="749603"/>
                </a:lnTo>
                <a:lnTo>
                  <a:pt x="3302048" y="785915"/>
                </a:lnTo>
                <a:lnTo>
                  <a:pt x="3326726" y="822849"/>
                </a:lnTo>
                <a:lnTo>
                  <a:pt x="3350487" y="860372"/>
                </a:lnTo>
                <a:lnTo>
                  <a:pt x="3373324" y="898472"/>
                </a:lnTo>
                <a:lnTo>
                  <a:pt x="3395216" y="937116"/>
                </a:lnTo>
                <a:lnTo>
                  <a:pt x="3416155" y="976291"/>
                </a:lnTo>
                <a:lnTo>
                  <a:pt x="3436124" y="1015962"/>
                </a:lnTo>
                <a:lnTo>
                  <a:pt x="3455116" y="1056117"/>
                </a:lnTo>
                <a:lnTo>
                  <a:pt x="3473114" y="1096721"/>
                </a:lnTo>
                <a:lnTo>
                  <a:pt x="3490113" y="1137760"/>
                </a:lnTo>
                <a:lnTo>
                  <a:pt x="3506097" y="1179197"/>
                </a:lnTo>
                <a:lnTo>
                  <a:pt x="3521062" y="1221021"/>
                </a:lnTo>
                <a:lnTo>
                  <a:pt x="3534994" y="1263192"/>
                </a:lnTo>
                <a:lnTo>
                  <a:pt x="3547889" y="1305700"/>
                </a:lnTo>
                <a:lnTo>
                  <a:pt x="3559734" y="1348505"/>
                </a:lnTo>
                <a:lnTo>
                  <a:pt x="3570528" y="1391594"/>
                </a:lnTo>
                <a:lnTo>
                  <a:pt x="3580259" y="1434928"/>
                </a:lnTo>
                <a:lnTo>
                  <a:pt x="3588924" y="1478495"/>
                </a:lnTo>
                <a:lnTo>
                  <a:pt x="3596517" y="1522254"/>
                </a:lnTo>
                <a:lnTo>
                  <a:pt x="3603035" y="1566194"/>
                </a:lnTo>
                <a:lnTo>
                  <a:pt x="3608472" y="1610273"/>
                </a:lnTo>
                <a:lnTo>
                  <a:pt x="3612826" y="1654479"/>
                </a:lnTo>
                <a:lnTo>
                  <a:pt x="3616093" y="1698773"/>
                </a:lnTo>
                <a:lnTo>
                  <a:pt x="3618273" y="1743139"/>
                </a:lnTo>
                <a:lnTo>
                  <a:pt x="3619363" y="1787539"/>
                </a:lnTo>
                <a:lnTo>
                  <a:pt x="3619499" y="1809749"/>
                </a:lnTo>
                <a:lnTo>
                  <a:pt x="3619363" y="1831959"/>
                </a:lnTo>
                <a:lnTo>
                  <a:pt x="3618273" y="1876359"/>
                </a:lnTo>
                <a:lnTo>
                  <a:pt x="3616093" y="1920726"/>
                </a:lnTo>
                <a:lnTo>
                  <a:pt x="3612826" y="1965019"/>
                </a:lnTo>
                <a:lnTo>
                  <a:pt x="3608472" y="2009226"/>
                </a:lnTo>
                <a:lnTo>
                  <a:pt x="3603035" y="2053305"/>
                </a:lnTo>
                <a:lnTo>
                  <a:pt x="3596517" y="2097244"/>
                </a:lnTo>
                <a:lnTo>
                  <a:pt x="3588924" y="2141004"/>
                </a:lnTo>
                <a:lnTo>
                  <a:pt x="3580259" y="2184571"/>
                </a:lnTo>
                <a:lnTo>
                  <a:pt x="3570528" y="2227905"/>
                </a:lnTo>
                <a:lnTo>
                  <a:pt x="3559734" y="2270994"/>
                </a:lnTo>
                <a:lnTo>
                  <a:pt x="3547889" y="2313799"/>
                </a:lnTo>
                <a:lnTo>
                  <a:pt x="3534994" y="2356306"/>
                </a:lnTo>
                <a:lnTo>
                  <a:pt x="3521062" y="2398478"/>
                </a:lnTo>
                <a:lnTo>
                  <a:pt x="3506097" y="2440301"/>
                </a:lnTo>
                <a:lnTo>
                  <a:pt x="3490113" y="2481739"/>
                </a:lnTo>
                <a:lnTo>
                  <a:pt x="3473114" y="2522777"/>
                </a:lnTo>
                <a:lnTo>
                  <a:pt x="3455116" y="2563381"/>
                </a:lnTo>
                <a:lnTo>
                  <a:pt x="3436124" y="2603536"/>
                </a:lnTo>
                <a:lnTo>
                  <a:pt x="3416155" y="2643207"/>
                </a:lnTo>
                <a:lnTo>
                  <a:pt x="3395216" y="2682382"/>
                </a:lnTo>
                <a:lnTo>
                  <a:pt x="3373324" y="2721026"/>
                </a:lnTo>
                <a:lnTo>
                  <a:pt x="3350488" y="2759126"/>
                </a:lnTo>
                <a:lnTo>
                  <a:pt x="3326727" y="2796649"/>
                </a:lnTo>
                <a:lnTo>
                  <a:pt x="3302048" y="2833583"/>
                </a:lnTo>
                <a:lnTo>
                  <a:pt x="3276475" y="2869895"/>
                </a:lnTo>
                <a:lnTo>
                  <a:pt x="3250014" y="2905574"/>
                </a:lnTo>
                <a:lnTo>
                  <a:pt x="3222689" y="2940587"/>
                </a:lnTo>
                <a:lnTo>
                  <a:pt x="3194509" y="2974924"/>
                </a:lnTo>
                <a:lnTo>
                  <a:pt x="3165500" y="3008555"/>
                </a:lnTo>
                <a:lnTo>
                  <a:pt x="3135669" y="3041468"/>
                </a:lnTo>
                <a:lnTo>
                  <a:pt x="3105044" y="3073634"/>
                </a:lnTo>
                <a:lnTo>
                  <a:pt x="3073634" y="3105044"/>
                </a:lnTo>
                <a:lnTo>
                  <a:pt x="3041468" y="3135669"/>
                </a:lnTo>
                <a:lnTo>
                  <a:pt x="3008555" y="3165500"/>
                </a:lnTo>
                <a:lnTo>
                  <a:pt x="2974925" y="3194509"/>
                </a:lnTo>
                <a:lnTo>
                  <a:pt x="2940588" y="3222689"/>
                </a:lnTo>
                <a:lnTo>
                  <a:pt x="2905574" y="3250013"/>
                </a:lnTo>
                <a:lnTo>
                  <a:pt x="2869895" y="3276474"/>
                </a:lnTo>
                <a:lnTo>
                  <a:pt x="2833584" y="3302048"/>
                </a:lnTo>
                <a:lnTo>
                  <a:pt x="2796649" y="3326726"/>
                </a:lnTo>
                <a:lnTo>
                  <a:pt x="2759126" y="3350487"/>
                </a:lnTo>
                <a:lnTo>
                  <a:pt x="2721026" y="3373324"/>
                </a:lnTo>
                <a:lnTo>
                  <a:pt x="2682383" y="3395216"/>
                </a:lnTo>
                <a:lnTo>
                  <a:pt x="2643207" y="3416155"/>
                </a:lnTo>
                <a:lnTo>
                  <a:pt x="2603536" y="3436124"/>
                </a:lnTo>
                <a:lnTo>
                  <a:pt x="2563381" y="3455116"/>
                </a:lnTo>
                <a:lnTo>
                  <a:pt x="2522777" y="3473114"/>
                </a:lnTo>
                <a:lnTo>
                  <a:pt x="2481739" y="3490113"/>
                </a:lnTo>
                <a:lnTo>
                  <a:pt x="2440301" y="3506097"/>
                </a:lnTo>
                <a:lnTo>
                  <a:pt x="2398478" y="3521062"/>
                </a:lnTo>
                <a:lnTo>
                  <a:pt x="2356306" y="3534994"/>
                </a:lnTo>
                <a:lnTo>
                  <a:pt x="2313799" y="3547889"/>
                </a:lnTo>
                <a:lnTo>
                  <a:pt x="2270994" y="3559734"/>
                </a:lnTo>
                <a:lnTo>
                  <a:pt x="2227905" y="3570528"/>
                </a:lnTo>
                <a:lnTo>
                  <a:pt x="2184571" y="3580259"/>
                </a:lnTo>
                <a:lnTo>
                  <a:pt x="2141004" y="3588924"/>
                </a:lnTo>
                <a:lnTo>
                  <a:pt x="2097244" y="3596517"/>
                </a:lnTo>
                <a:lnTo>
                  <a:pt x="2053305" y="3603035"/>
                </a:lnTo>
                <a:lnTo>
                  <a:pt x="2009226" y="3608472"/>
                </a:lnTo>
                <a:lnTo>
                  <a:pt x="1965019" y="3612826"/>
                </a:lnTo>
                <a:lnTo>
                  <a:pt x="1920726" y="3616093"/>
                </a:lnTo>
                <a:lnTo>
                  <a:pt x="1876359" y="3618273"/>
                </a:lnTo>
                <a:lnTo>
                  <a:pt x="1831959" y="3619363"/>
                </a:lnTo>
                <a:lnTo>
                  <a:pt x="1809749" y="3619499"/>
                </a:lnTo>
                <a:close/>
              </a:path>
            </a:pathLst>
          </a:custGeom>
          <a:solidFill>
            <a:srgbClr val="DDD8F6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0629899" y="7620000"/>
            <a:ext cx="1371600" cy="314325"/>
            <a:chOff x="10629899" y="7620000"/>
            <a:chExt cx="1371600" cy="314325"/>
          </a:xfrm>
        </p:grpSpPr>
        <p:sp>
          <p:nvSpPr>
            <p:cNvPr id="15" name="object 15"/>
            <p:cNvSpPr/>
            <p:nvPr/>
          </p:nvSpPr>
          <p:spPr>
            <a:xfrm>
              <a:off x="10629899" y="7620000"/>
              <a:ext cx="1371600" cy="314325"/>
            </a:xfrm>
            <a:custGeom>
              <a:avLst/>
              <a:gdLst/>
              <a:ahLst/>
              <a:cxnLst/>
              <a:rect l="l" t="t" r="r" b="b"/>
              <a:pathLst>
                <a:path w="1371600" h="314325">
                  <a:moveTo>
                    <a:pt x="1338552" y="314324"/>
                  </a:moveTo>
                  <a:lnTo>
                    <a:pt x="33047" y="314324"/>
                  </a:lnTo>
                  <a:lnTo>
                    <a:pt x="28187" y="313358"/>
                  </a:lnTo>
                  <a:lnTo>
                    <a:pt x="966" y="286137"/>
                  </a:lnTo>
                  <a:lnTo>
                    <a:pt x="0" y="281277"/>
                  </a:lnTo>
                  <a:lnTo>
                    <a:pt x="0" y="2762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38552" y="0"/>
                  </a:lnTo>
                  <a:lnTo>
                    <a:pt x="1370632" y="28187"/>
                  </a:lnTo>
                  <a:lnTo>
                    <a:pt x="1371599" y="33047"/>
                  </a:lnTo>
                  <a:lnTo>
                    <a:pt x="1371599" y="281277"/>
                  </a:lnTo>
                  <a:lnTo>
                    <a:pt x="1343412" y="313358"/>
                  </a:lnTo>
                  <a:lnTo>
                    <a:pt x="1338552" y="31432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4199" y="7715249"/>
              <a:ext cx="133349" cy="13334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926464" y="7713377"/>
            <a:ext cx="97345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z="900" spc="-20" dirty="0" err="1">
                <a:solidFill>
                  <a:srgbClr val="FFFFFF"/>
                </a:solidFill>
                <a:latin typeface="Liberation Sans"/>
                <a:cs typeface="Liberation Sans"/>
              </a:rPr>
              <a:t>mirae</a:t>
            </a:r>
            <a:r>
              <a:rPr sz="1000" spc="-20" dirty="0" err="1">
                <a:solidFill>
                  <a:srgbClr val="FFFFFF"/>
                </a:solidFill>
                <a:latin typeface="Dotum"/>
                <a:cs typeface="Dotum"/>
              </a:rPr>
              <a:t>로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60" dirty="0">
                <a:solidFill>
                  <a:srgbClr val="FFFFFF"/>
                </a:solidFill>
                <a:latin typeface="Dotum"/>
                <a:cs typeface="Dotum"/>
              </a:rPr>
              <a:t>제작됨</a:t>
            </a:r>
            <a:endParaRPr sz="1000" dirty="0">
              <a:latin typeface="Dotum"/>
              <a:cs typeface="Dotum"/>
            </a:endParaRPr>
          </a:p>
        </p:txBody>
      </p:sp>
      <p:pic>
        <p:nvPicPr>
          <p:cNvPr id="13318" name="Picture 6" descr="클라우드 생산성 &amp; 자동화">
            <a:extLst>
              <a:ext uri="{FF2B5EF4-FFF2-40B4-BE49-F238E27FC236}">
                <a16:creationId xmlns:a16="http://schemas.microsoft.com/office/drawing/2014/main" id="{2618F313-AABC-7E26-1DA6-DC4801918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737" y="2628244"/>
            <a:ext cx="4168025" cy="277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1030173"/>
            <a:ext cx="6527800" cy="95474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545"/>
              </a:spcBef>
              <a:tabLst>
                <a:tab pos="1459865" algn="l"/>
              </a:tabLst>
            </a:pPr>
            <a:r>
              <a:rPr sz="5400" b="1" spc="-25" dirty="0">
                <a:latin typeface="Liberation Sans"/>
                <a:cs typeface="Liberation Sans"/>
              </a:rPr>
              <a:t>IAM</a:t>
            </a:r>
            <a:r>
              <a:rPr sz="5400" b="1" dirty="0">
                <a:latin typeface="Liberation Sans"/>
                <a:cs typeface="Liberation Sans"/>
              </a:rPr>
              <a:t>	</a:t>
            </a:r>
            <a:r>
              <a:rPr spc="-1230" dirty="0"/>
              <a:t>정책</a:t>
            </a:r>
            <a:r>
              <a:rPr spc="-555" dirty="0"/>
              <a:t> </a:t>
            </a:r>
            <a:r>
              <a:rPr spc="-1230" dirty="0"/>
              <a:t>및</a:t>
            </a:r>
            <a:r>
              <a:rPr spc="-555" dirty="0"/>
              <a:t> </a:t>
            </a:r>
            <a:r>
              <a:rPr spc="-1265" dirty="0"/>
              <a:t>샘플 </a:t>
            </a:r>
            <a:r>
              <a:rPr spc="-1255" dirty="0"/>
              <a:t>정책</a:t>
            </a:r>
            <a:endParaRPr sz="5400" dirty="0">
              <a:latin typeface="Liberation Sans"/>
              <a:cs typeface="Liberation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1499" y="3586981"/>
            <a:ext cx="5524500" cy="647700"/>
            <a:chOff x="571499" y="4410074"/>
            <a:chExt cx="5524500" cy="647700"/>
          </a:xfrm>
        </p:grpSpPr>
        <p:sp>
          <p:nvSpPr>
            <p:cNvPr id="4" name="object 4"/>
            <p:cNvSpPr/>
            <p:nvPr/>
          </p:nvSpPr>
          <p:spPr>
            <a:xfrm>
              <a:off x="571499" y="4410074"/>
              <a:ext cx="5524500" cy="647700"/>
            </a:xfrm>
            <a:custGeom>
              <a:avLst/>
              <a:gdLst/>
              <a:ahLst/>
              <a:cxnLst/>
              <a:rect l="l" t="t" r="r" b="b"/>
              <a:pathLst>
                <a:path w="5524500" h="647700">
                  <a:moveTo>
                    <a:pt x="55244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5524499" y="0"/>
                  </a:lnTo>
                  <a:lnTo>
                    <a:pt x="5524499" y="64769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4410074"/>
              <a:ext cx="28575" cy="647700"/>
            </a:xfrm>
            <a:custGeom>
              <a:avLst/>
              <a:gdLst/>
              <a:ahLst/>
              <a:cxnLst/>
              <a:rect l="l" t="t" r="r" b="b"/>
              <a:pathLst>
                <a:path w="28575" h="647700">
                  <a:moveTo>
                    <a:pt x="28574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4769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71499" y="5872981"/>
            <a:ext cx="5524500" cy="723900"/>
            <a:chOff x="571499" y="6696074"/>
            <a:chExt cx="5524500" cy="723900"/>
          </a:xfrm>
        </p:grpSpPr>
        <p:sp>
          <p:nvSpPr>
            <p:cNvPr id="7" name="object 7"/>
            <p:cNvSpPr/>
            <p:nvPr/>
          </p:nvSpPr>
          <p:spPr>
            <a:xfrm>
              <a:off x="571499" y="6696074"/>
              <a:ext cx="5524500" cy="723900"/>
            </a:xfrm>
            <a:custGeom>
              <a:avLst/>
              <a:gdLst/>
              <a:ahLst/>
              <a:cxnLst/>
              <a:rect l="l" t="t" r="r" b="b"/>
              <a:pathLst>
                <a:path w="5524500" h="723900">
                  <a:moveTo>
                    <a:pt x="5524499" y="723899"/>
                  </a:moveTo>
                  <a:lnTo>
                    <a:pt x="0" y="723899"/>
                  </a:lnTo>
                  <a:lnTo>
                    <a:pt x="0" y="0"/>
                  </a:lnTo>
                  <a:lnTo>
                    <a:pt x="5524499" y="0"/>
                  </a:lnTo>
                  <a:lnTo>
                    <a:pt x="5524499" y="72389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1499" y="6696074"/>
              <a:ext cx="28575" cy="723900"/>
            </a:xfrm>
            <a:custGeom>
              <a:avLst/>
              <a:gdLst/>
              <a:ahLst/>
              <a:cxnLst/>
              <a:rect l="l" t="t" r="r" b="b"/>
              <a:pathLst>
                <a:path w="28575" h="723900">
                  <a:moveTo>
                    <a:pt x="28574" y="723899"/>
                  </a:moveTo>
                  <a:lnTo>
                    <a:pt x="0" y="7238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72389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8800" y="2285206"/>
            <a:ext cx="5537200" cy="4227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1200" b="1" spc="-10" dirty="0">
                <a:solidFill>
                  <a:srgbClr val="4F37A6"/>
                </a:solidFill>
                <a:latin typeface="Liberation Sans"/>
                <a:cs typeface="Liberation Sans"/>
              </a:rPr>
              <a:t>AWS</a:t>
            </a:r>
            <a:r>
              <a:rPr sz="1200" b="1" spc="-3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JSON</a:t>
            </a:r>
            <a:r>
              <a:rPr sz="1200" b="1" spc="-2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정책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4F37A6"/>
                </a:solidFill>
                <a:latin typeface="Dotum"/>
                <a:cs typeface="Dotum"/>
              </a:rPr>
              <a:t>효율화</a:t>
            </a:r>
            <a:endParaRPr sz="1350">
              <a:latin typeface="Dotum"/>
              <a:cs typeface="Dotum"/>
            </a:endParaRPr>
          </a:p>
          <a:p>
            <a:pPr marL="12700" marR="67945" algn="just">
              <a:lnSpc>
                <a:spcPct val="118100"/>
              </a:lnSpc>
              <a:spcBef>
                <a:spcPts val="1010"/>
              </a:spcBef>
            </a:pPr>
            <a:r>
              <a:rPr sz="1200" spc="-25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정책은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최소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권한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원칙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95" dirty="0">
                <a:solidFill>
                  <a:srgbClr val="333333"/>
                </a:solidFill>
                <a:latin typeface="Dotum"/>
                <a:cs typeface="Dotum"/>
              </a:rPr>
              <a:t>따르되</a:t>
            </a:r>
            <a:r>
              <a:rPr sz="1200" spc="-19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태그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정책</a:t>
            </a:r>
            <a:r>
              <a:rPr sz="1200" spc="-90" dirty="0">
                <a:solidFill>
                  <a:srgbClr val="333333"/>
                </a:solidFill>
                <a:latin typeface="Liberation Sans"/>
                <a:cs typeface="Liberation Sans"/>
              </a:rPr>
              <a:t>(ABAC)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활용해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효율성을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높일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200" spc="-2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S3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버킷별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정책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대신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태그로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분류하면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정책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크게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줄일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있습니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35" dirty="0">
                <a:solidFill>
                  <a:srgbClr val="333333"/>
                </a:solidFill>
                <a:latin typeface="Dotum"/>
                <a:cs typeface="Dotum"/>
              </a:rPr>
              <a:t>다</a:t>
            </a:r>
            <a:r>
              <a:rPr sz="1200" spc="-13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200">
              <a:latin typeface="Liberation Sans"/>
              <a:cs typeface="Liberation Sans"/>
            </a:endParaRPr>
          </a:p>
          <a:p>
            <a:pPr marL="135890" marR="495300">
              <a:lnSpc>
                <a:spcPts val="1200"/>
              </a:lnSpc>
            </a:pPr>
            <a:r>
              <a:rPr sz="1050" dirty="0">
                <a:latin typeface="DejaVu Sans Mono"/>
                <a:cs typeface="DejaVu Sans Mono"/>
              </a:rPr>
              <a:t>{</a:t>
            </a:r>
            <a:r>
              <a:rPr sz="1050" spc="-5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"Effect":</a:t>
            </a:r>
            <a:r>
              <a:rPr sz="1050" spc="-5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"Allow",</a:t>
            </a:r>
            <a:r>
              <a:rPr sz="1050" spc="-4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"Action":</a:t>
            </a:r>
            <a:r>
              <a:rPr sz="1050" spc="-5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"s3:*",</a:t>
            </a:r>
            <a:r>
              <a:rPr sz="1050" spc="-4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"Resource":</a:t>
            </a:r>
            <a:r>
              <a:rPr sz="1050" spc="-50" dirty="0">
                <a:latin typeface="DejaVu Sans Mono"/>
                <a:cs typeface="DejaVu Sans Mono"/>
              </a:rPr>
              <a:t> </a:t>
            </a:r>
            <a:r>
              <a:rPr sz="1050" spc="-20" dirty="0">
                <a:latin typeface="DejaVu Sans Mono"/>
                <a:cs typeface="DejaVu Sans Mono"/>
              </a:rPr>
              <a:t>"*", </a:t>
            </a:r>
            <a:r>
              <a:rPr sz="1050" dirty="0">
                <a:latin typeface="DejaVu Sans Mono"/>
                <a:cs typeface="DejaVu Sans Mono"/>
              </a:rPr>
              <a:t>"Condition":</a:t>
            </a:r>
            <a:r>
              <a:rPr sz="1050" spc="-9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{"StringEquals":</a:t>
            </a:r>
            <a:r>
              <a:rPr sz="1050" spc="-90" dirty="0">
                <a:latin typeface="DejaVu Sans Mono"/>
                <a:cs typeface="DejaVu Sans Mono"/>
              </a:rPr>
              <a:t> </a:t>
            </a:r>
            <a:r>
              <a:rPr sz="1050" spc="-10" dirty="0">
                <a:latin typeface="DejaVu Sans Mono"/>
                <a:cs typeface="DejaVu Sans Mono"/>
              </a:rPr>
              <a:t>{"aws:ResourceTag/Environment": "${aws:PrincipalTag/Environment}"}}</a:t>
            </a:r>
            <a:r>
              <a:rPr sz="1050" spc="125" dirty="0">
                <a:latin typeface="DejaVu Sans Mono"/>
                <a:cs typeface="DejaVu Sans Mono"/>
              </a:rPr>
              <a:t> </a:t>
            </a:r>
            <a:r>
              <a:rPr sz="1050" spc="-50" dirty="0">
                <a:latin typeface="DejaVu Sans Mono"/>
                <a:cs typeface="DejaVu Sans Mono"/>
              </a:rPr>
              <a:t>}</a:t>
            </a:r>
            <a:endParaRPr sz="1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1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1050">
              <a:latin typeface="DejaVu Sans Mono"/>
              <a:cs typeface="DejaVu Sans Mono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GCP</a:t>
            </a:r>
            <a:r>
              <a:rPr sz="1200" b="1" spc="-3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IAM</a:t>
            </a:r>
            <a:r>
              <a:rPr sz="1200" b="1" spc="-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역할</a:t>
            </a:r>
            <a:r>
              <a:rPr sz="1350" spc="-12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4F37A6"/>
                </a:solidFill>
                <a:latin typeface="Dotum"/>
                <a:cs typeface="Dotum"/>
              </a:rPr>
              <a:t>최적화</a:t>
            </a:r>
            <a:endParaRPr sz="1350">
              <a:latin typeface="Dotum"/>
              <a:cs typeface="Dotum"/>
            </a:endParaRPr>
          </a:p>
          <a:p>
            <a:pPr marL="12700" marR="66040">
              <a:lnSpc>
                <a:spcPct val="120400"/>
              </a:lnSpc>
              <a:spcBef>
                <a:spcPts val="975"/>
              </a:spcBef>
            </a:pP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Google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Liberation Sans"/>
                <a:cs typeface="Liberation Sans"/>
              </a:rPr>
              <a:t>Cloud</a:t>
            </a:r>
            <a:r>
              <a:rPr sz="1350" spc="-50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커스텀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역할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사용하면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세밀한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제어가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가능합니다</a:t>
            </a:r>
            <a:r>
              <a:rPr sz="1200" spc="-22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기본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역할</a:t>
            </a:r>
            <a:r>
              <a:rPr sz="13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(Owner, Editor,</a:t>
            </a:r>
            <a:r>
              <a:rPr sz="120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spc="-45" dirty="0">
                <a:solidFill>
                  <a:srgbClr val="333333"/>
                </a:solidFill>
                <a:latin typeface="Liberation Sans"/>
                <a:cs typeface="Liberation Sans"/>
              </a:rPr>
              <a:t>Viewer)</a:t>
            </a:r>
            <a:r>
              <a:rPr sz="1350" spc="-45" dirty="0">
                <a:solidFill>
                  <a:srgbClr val="333333"/>
                </a:solidFill>
                <a:latin typeface="Dotum"/>
                <a:cs typeface="Dotum"/>
              </a:rPr>
              <a:t>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과도한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권한을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부여할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있으므로</a:t>
            </a:r>
            <a:r>
              <a:rPr sz="1200" spc="-21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프로젝트별로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필요한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최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소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권한만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0" dirty="0">
                <a:solidFill>
                  <a:srgbClr val="333333"/>
                </a:solidFill>
                <a:latin typeface="Dotum"/>
                <a:cs typeface="Dotum"/>
              </a:rPr>
              <a:t>설정하세요</a:t>
            </a:r>
            <a:r>
              <a:rPr sz="1200" spc="-5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00">
              <a:latin typeface="Liberation Sans"/>
              <a:cs typeface="Liberation Sans"/>
            </a:endParaRPr>
          </a:p>
          <a:p>
            <a:pPr marL="135890" marR="194310">
              <a:lnSpc>
                <a:spcPct val="104200"/>
              </a:lnSpc>
              <a:spcBef>
                <a:spcPts val="5"/>
              </a:spcBef>
            </a:pPr>
            <a:r>
              <a:rPr sz="1050" dirty="0">
                <a:latin typeface="DejaVu Sans Mono"/>
                <a:cs typeface="DejaVu Sans Mono"/>
              </a:rPr>
              <a:t>title:</a:t>
            </a:r>
            <a:r>
              <a:rPr sz="1050" spc="-10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"Custom</a:t>
            </a:r>
            <a:r>
              <a:rPr sz="1050" spc="-9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DevOps</a:t>
            </a:r>
            <a:r>
              <a:rPr sz="1050" spc="-9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Role"</a:t>
            </a:r>
            <a:r>
              <a:rPr sz="1050" spc="-9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description:</a:t>
            </a:r>
            <a:r>
              <a:rPr sz="1050" spc="-95" dirty="0">
                <a:latin typeface="DejaVu Sans Mono"/>
                <a:cs typeface="DejaVu Sans Mono"/>
              </a:rPr>
              <a:t> </a:t>
            </a:r>
            <a:r>
              <a:rPr sz="1050" spc="-60" dirty="0">
                <a:latin typeface="DejaVu Sans Mono"/>
                <a:cs typeface="DejaVu Sans Mono"/>
              </a:rPr>
              <a:t>"</a:t>
            </a:r>
            <a:r>
              <a:rPr sz="1150" spc="-60" dirty="0">
                <a:latin typeface="Dotum"/>
                <a:cs typeface="Dotum"/>
              </a:rPr>
              <a:t>최소</a:t>
            </a:r>
            <a:r>
              <a:rPr sz="1150" spc="150" dirty="0">
                <a:latin typeface="Dotum"/>
                <a:cs typeface="Dotum"/>
              </a:rPr>
              <a:t> </a:t>
            </a:r>
            <a:r>
              <a:rPr sz="1150" spc="-120" dirty="0">
                <a:latin typeface="Dotum"/>
                <a:cs typeface="Dotum"/>
              </a:rPr>
              <a:t>권한을</a:t>
            </a:r>
            <a:r>
              <a:rPr sz="1150" spc="150" dirty="0">
                <a:latin typeface="Dotum"/>
                <a:cs typeface="Dotum"/>
              </a:rPr>
              <a:t> </a:t>
            </a:r>
            <a:r>
              <a:rPr sz="1150" spc="-80" dirty="0">
                <a:latin typeface="Dotum"/>
                <a:cs typeface="Dotum"/>
              </a:rPr>
              <a:t>가진</a:t>
            </a:r>
            <a:r>
              <a:rPr sz="1150" spc="150" dirty="0">
                <a:latin typeface="Dotum"/>
                <a:cs typeface="Dotum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CI/CD</a:t>
            </a:r>
            <a:r>
              <a:rPr sz="1050" spc="-95" dirty="0">
                <a:latin typeface="DejaVu Sans Mono"/>
                <a:cs typeface="DejaVu Sans Mono"/>
              </a:rPr>
              <a:t> </a:t>
            </a:r>
            <a:r>
              <a:rPr sz="1150" spc="-204" dirty="0">
                <a:latin typeface="Dotum"/>
                <a:cs typeface="Dotum"/>
              </a:rPr>
              <a:t>배포</a:t>
            </a:r>
            <a:r>
              <a:rPr sz="1150" spc="-80" dirty="0">
                <a:latin typeface="Dotum"/>
                <a:cs typeface="Dotum"/>
              </a:rPr>
              <a:t> 전용</a:t>
            </a:r>
            <a:r>
              <a:rPr sz="1150" spc="105" dirty="0">
                <a:latin typeface="Dotum"/>
                <a:cs typeface="Dotum"/>
              </a:rPr>
              <a:t> </a:t>
            </a:r>
            <a:r>
              <a:rPr sz="1150" spc="-114" dirty="0">
                <a:latin typeface="Dotum"/>
                <a:cs typeface="Dotum"/>
              </a:rPr>
              <a:t>역할</a:t>
            </a:r>
            <a:r>
              <a:rPr sz="1050" spc="-114" dirty="0">
                <a:latin typeface="DejaVu Sans Mono"/>
                <a:cs typeface="DejaVu Sans Mono"/>
              </a:rPr>
              <a:t>"</a:t>
            </a:r>
            <a:r>
              <a:rPr sz="1050" spc="-4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permissions:</a:t>
            </a:r>
            <a:r>
              <a:rPr sz="1050" spc="-9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-</a:t>
            </a:r>
            <a:r>
              <a:rPr sz="1050" spc="-9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compute.instances.get</a:t>
            </a:r>
            <a:r>
              <a:rPr sz="1050" spc="-90" dirty="0">
                <a:latin typeface="DejaVu Sans Mono"/>
                <a:cs typeface="DejaVu Sans Mono"/>
              </a:rPr>
              <a:t> </a:t>
            </a:r>
            <a:r>
              <a:rPr sz="1050" spc="-50" dirty="0">
                <a:latin typeface="DejaVu Sans Mono"/>
                <a:cs typeface="DejaVu Sans Mono"/>
              </a:rPr>
              <a:t>- </a:t>
            </a:r>
            <a:r>
              <a:rPr sz="1050" spc="-10" dirty="0">
                <a:latin typeface="DejaVu Sans Mono"/>
                <a:cs typeface="DejaVu Sans Mono"/>
              </a:rPr>
              <a:t>container.deployments.create</a:t>
            </a:r>
            <a:endParaRPr sz="1050">
              <a:latin typeface="DejaVu Sans Mono"/>
              <a:cs typeface="DejaVu Sans Mon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0785" y="2646610"/>
            <a:ext cx="3389560" cy="3103066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0629899" y="8010525"/>
            <a:ext cx="1371600" cy="314325"/>
            <a:chOff x="10629899" y="8010525"/>
            <a:chExt cx="1371600" cy="314325"/>
          </a:xfrm>
        </p:grpSpPr>
        <p:sp>
          <p:nvSpPr>
            <p:cNvPr id="12" name="object 12"/>
            <p:cNvSpPr/>
            <p:nvPr/>
          </p:nvSpPr>
          <p:spPr>
            <a:xfrm>
              <a:off x="10629899" y="8010525"/>
              <a:ext cx="1371600" cy="314325"/>
            </a:xfrm>
            <a:custGeom>
              <a:avLst/>
              <a:gdLst/>
              <a:ahLst/>
              <a:cxnLst/>
              <a:rect l="l" t="t" r="r" b="b"/>
              <a:pathLst>
                <a:path w="1371600" h="314325">
                  <a:moveTo>
                    <a:pt x="1338552" y="314324"/>
                  </a:moveTo>
                  <a:lnTo>
                    <a:pt x="33047" y="314324"/>
                  </a:lnTo>
                  <a:lnTo>
                    <a:pt x="28187" y="313358"/>
                  </a:lnTo>
                  <a:lnTo>
                    <a:pt x="966" y="286137"/>
                  </a:lnTo>
                  <a:lnTo>
                    <a:pt x="0" y="281277"/>
                  </a:lnTo>
                  <a:lnTo>
                    <a:pt x="0" y="2762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38552" y="0"/>
                  </a:lnTo>
                  <a:lnTo>
                    <a:pt x="1370632" y="28187"/>
                  </a:lnTo>
                  <a:lnTo>
                    <a:pt x="1371599" y="33047"/>
                  </a:lnTo>
                  <a:lnTo>
                    <a:pt x="1371599" y="281277"/>
                  </a:lnTo>
                  <a:lnTo>
                    <a:pt x="1343412" y="313358"/>
                  </a:lnTo>
                  <a:lnTo>
                    <a:pt x="1338552" y="31432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44199" y="8105774"/>
              <a:ext cx="133349" cy="13334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926464" y="8103902"/>
            <a:ext cx="97345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z="900" spc="-20" dirty="0" err="1">
                <a:solidFill>
                  <a:srgbClr val="FFFFFF"/>
                </a:solidFill>
                <a:latin typeface="Liberation Sans"/>
                <a:cs typeface="Liberation Sans"/>
              </a:rPr>
              <a:t>mirae</a:t>
            </a:r>
            <a:r>
              <a:rPr sz="1000" spc="-20" dirty="0" err="1">
                <a:solidFill>
                  <a:srgbClr val="FFFFFF"/>
                </a:solidFill>
                <a:latin typeface="Dotum"/>
                <a:cs typeface="Dotum"/>
              </a:rPr>
              <a:t>로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60" dirty="0">
                <a:solidFill>
                  <a:srgbClr val="FFFFFF"/>
                </a:solidFill>
                <a:latin typeface="Dotum"/>
                <a:cs typeface="Dotum"/>
              </a:rPr>
              <a:t>제작됨</a:t>
            </a:r>
            <a:endParaRPr sz="10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84594" y="1732756"/>
            <a:ext cx="5524500" cy="1162050"/>
            <a:chOff x="571499" y="4371974"/>
            <a:chExt cx="5524500" cy="1162050"/>
          </a:xfrm>
        </p:grpSpPr>
        <p:sp>
          <p:nvSpPr>
            <p:cNvPr id="3" name="object 3"/>
            <p:cNvSpPr/>
            <p:nvPr/>
          </p:nvSpPr>
          <p:spPr>
            <a:xfrm>
              <a:off x="571499" y="4371974"/>
              <a:ext cx="5524500" cy="1162050"/>
            </a:xfrm>
            <a:custGeom>
              <a:avLst/>
              <a:gdLst/>
              <a:ahLst/>
              <a:cxnLst/>
              <a:rect l="l" t="t" r="r" b="b"/>
              <a:pathLst>
                <a:path w="5524500" h="1162050">
                  <a:moveTo>
                    <a:pt x="5524499" y="1162049"/>
                  </a:moveTo>
                  <a:lnTo>
                    <a:pt x="0" y="1162049"/>
                  </a:lnTo>
                  <a:lnTo>
                    <a:pt x="0" y="0"/>
                  </a:lnTo>
                  <a:lnTo>
                    <a:pt x="5524499" y="0"/>
                  </a:lnTo>
                  <a:lnTo>
                    <a:pt x="5524499" y="11620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1499" y="4371974"/>
              <a:ext cx="38100" cy="1162050"/>
            </a:xfrm>
            <a:custGeom>
              <a:avLst/>
              <a:gdLst/>
              <a:ahLst/>
              <a:cxnLst/>
              <a:rect l="l" t="t" r="r" b="b"/>
              <a:pathLst>
                <a:path w="38100" h="1162050">
                  <a:moveTo>
                    <a:pt x="38099" y="1162049"/>
                  </a:moveTo>
                  <a:lnTo>
                    <a:pt x="0" y="11620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16204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284594" y="3428206"/>
            <a:ext cx="5524500" cy="1162050"/>
            <a:chOff x="571499" y="6067424"/>
            <a:chExt cx="5524500" cy="1162050"/>
          </a:xfrm>
        </p:grpSpPr>
        <p:sp>
          <p:nvSpPr>
            <p:cNvPr id="6" name="object 6"/>
            <p:cNvSpPr/>
            <p:nvPr/>
          </p:nvSpPr>
          <p:spPr>
            <a:xfrm>
              <a:off x="571499" y="6067424"/>
              <a:ext cx="5524500" cy="1162050"/>
            </a:xfrm>
            <a:custGeom>
              <a:avLst/>
              <a:gdLst/>
              <a:ahLst/>
              <a:cxnLst/>
              <a:rect l="l" t="t" r="r" b="b"/>
              <a:pathLst>
                <a:path w="5524500" h="1162050">
                  <a:moveTo>
                    <a:pt x="5524499" y="1162049"/>
                  </a:moveTo>
                  <a:lnTo>
                    <a:pt x="0" y="1162049"/>
                  </a:lnTo>
                  <a:lnTo>
                    <a:pt x="0" y="0"/>
                  </a:lnTo>
                  <a:lnTo>
                    <a:pt x="5524499" y="0"/>
                  </a:lnTo>
                  <a:lnTo>
                    <a:pt x="5524499" y="11620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499" y="6067424"/>
              <a:ext cx="38100" cy="1162050"/>
            </a:xfrm>
            <a:custGeom>
              <a:avLst/>
              <a:gdLst/>
              <a:ahLst/>
              <a:cxnLst/>
              <a:rect l="l" t="t" r="r" b="b"/>
              <a:pathLst>
                <a:path w="38100" h="1162050">
                  <a:moveTo>
                    <a:pt x="38099" y="1162049"/>
                  </a:moveTo>
                  <a:lnTo>
                    <a:pt x="0" y="11620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16204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284594" y="5123656"/>
            <a:ext cx="5524500" cy="1352550"/>
            <a:chOff x="571499" y="7762874"/>
            <a:chExt cx="5524500" cy="1352550"/>
          </a:xfrm>
        </p:grpSpPr>
        <p:sp>
          <p:nvSpPr>
            <p:cNvPr id="9" name="object 9"/>
            <p:cNvSpPr/>
            <p:nvPr/>
          </p:nvSpPr>
          <p:spPr>
            <a:xfrm>
              <a:off x="571499" y="7762874"/>
              <a:ext cx="5524500" cy="1352550"/>
            </a:xfrm>
            <a:custGeom>
              <a:avLst/>
              <a:gdLst/>
              <a:ahLst/>
              <a:cxnLst/>
              <a:rect l="l" t="t" r="r" b="b"/>
              <a:pathLst>
                <a:path w="5524500" h="1352550">
                  <a:moveTo>
                    <a:pt x="5524499" y="1352549"/>
                  </a:moveTo>
                  <a:lnTo>
                    <a:pt x="0" y="1352549"/>
                  </a:lnTo>
                  <a:lnTo>
                    <a:pt x="0" y="0"/>
                  </a:lnTo>
                  <a:lnTo>
                    <a:pt x="5524499" y="0"/>
                  </a:lnTo>
                  <a:lnTo>
                    <a:pt x="5524499" y="13525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1499" y="7762874"/>
              <a:ext cx="38100" cy="1352550"/>
            </a:xfrm>
            <a:custGeom>
              <a:avLst/>
              <a:gdLst/>
              <a:ahLst/>
              <a:cxnLst/>
              <a:rect l="l" t="t" r="r" b="b"/>
              <a:pathLst>
                <a:path w="38100" h="1352550">
                  <a:moveTo>
                    <a:pt x="38099" y="1352549"/>
                  </a:moveTo>
                  <a:lnTo>
                    <a:pt x="0" y="13525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35254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58800" y="1030173"/>
            <a:ext cx="7061200" cy="1711366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545"/>
              </a:spcBef>
              <a:tabLst>
                <a:tab pos="1307465" algn="l"/>
              </a:tabLst>
            </a:pPr>
            <a:r>
              <a:rPr sz="5400" b="1" spc="-25" dirty="0">
                <a:latin typeface="Liberation Sans"/>
                <a:cs typeface="Liberation Sans"/>
              </a:rPr>
              <a:t>CLI</a:t>
            </a:r>
            <a:r>
              <a:rPr sz="5400" b="1" dirty="0">
                <a:latin typeface="Liberation Sans"/>
                <a:cs typeface="Liberation Sans"/>
              </a:rPr>
              <a:t>	</a:t>
            </a:r>
            <a:r>
              <a:rPr spc="-1230" dirty="0"/>
              <a:t>활용</a:t>
            </a:r>
            <a:r>
              <a:rPr spc="-555" dirty="0"/>
              <a:t> </a:t>
            </a:r>
            <a:r>
              <a:rPr spc="-1250" dirty="0" err="1"/>
              <a:t>스크립트</a:t>
            </a:r>
            <a:r>
              <a:rPr spc="-1250" dirty="0"/>
              <a:t> </a:t>
            </a:r>
            <a:br>
              <a:rPr lang="en-US" spc="-1250" dirty="0"/>
            </a:br>
            <a:r>
              <a:rPr spc="-1255" dirty="0" err="1"/>
              <a:t>예제</a:t>
            </a:r>
            <a:endParaRPr sz="5400" dirty="0">
              <a:latin typeface="Liberation Sans"/>
              <a:cs typeface="Liberation San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8378" y="1447007"/>
            <a:ext cx="142182" cy="1714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4595" y="3153172"/>
            <a:ext cx="150018" cy="15001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4610" y="4848622"/>
            <a:ext cx="149882" cy="15001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271895" y="430524"/>
            <a:ext cx="5539105" cy="59137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60"/>
              </a:spcBef>
            </a:pP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AWS </a:t>
            </a:r>
            <a:r>
              <a:rPr sz="1200" spc="-70" dirty="0">
                <a:solidFill>
                  <a:srgbClr val="333333"/>
                </a:solidFill>
                <a:latin typeface="Liberation Sans"/>
                <a:cs typeface="Liberation Sans"/>
              </a:rPr>
              <a:t>CLI</a:t>
            </a:r>
            <a:r>
              <a:rPr sz="1350" spc="-70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200" spc="-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gcloud</a:t>
            </a:r>
            <a:r>
              <a:rPr sz="120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Liberation Sans"/>
                <a:cs typeface="Liberation Sans"/>
              </a:rPr>
              <a:t>CLI</a:t>
            </a:r>
            <a:r>
              <a:rPr sz="1350" spc="-7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활용한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스크립트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예제들을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실무에서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바로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적용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가능한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방법을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35" dirty="0">
                <a:solidFill>
                  <a:srgbClr val="333333"/>
                </a:solidFill>
                <a:latin typeface="Dotum"/>
                <a:cs typeface="Dotum"/>
              </a:rPr>
              <a:t>알아보겠습니다</a:t>
            </a:r>
            <a:r>
              <a:rPr sz="1200" spc="-23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실제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환경에서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유용하게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활용될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있는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스크립트를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중심으로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5" dirty="0">
                <a:solidFill>
                  <a:srgbClr val="333333"/>
                </a:solidFill>
                <a:latin typeface="Dotum"/>
                <a:cs typeface="Dotum"/>
              </a:rPr>
              <a:t>소개합니다</a:t>
            </a:r>
            <a:r>
              <a:rPr sz="1200" spc="-3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200">
              <a:latin typeface="Liberation Sans"/>
              <a:cs typeface="Liberation Sans"/>
            </a:endParaRPr>
          </a:p>
          <a:p>
            <a:pPr marL="210185">
              <a:lnSpc>
                <a:spcPct val="100000"/>
              </a:lnSpc>
            </a:pPr>
            <a:r>
              <a:rPr sz="1350" b="1" spc="-70" dirty="0">
                <a:solidFill>
                  <a:srgbClr val="4F37A6"/>
                </a:solidFill>
                <a:latin typeface="Liberation Sans"/>
                <a:cs typeface="Liberation Sans"/>
              </a:rPr>
              <a:t>Bash</a:t>
            </a:r>
            <a:r>
              <a:rPr sz="1550" spc="-70" dirty="0">
                <a:solidFill>
                  <a:srgbClr val="4F37A6"/>
                </a:solidFill>
                <a:latin typeface="Dotum"/>
                <a:cs typeface="Dotum"/>
              </a:rPr>
              <a:t>로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b="1" spc="-10" dirty="0">
                <a:solidFill>
                  <a:srgbClr val="4F37A6"/>
                </a:solidFill>
                <a:latin typeface="Liberation Sans"/>
                <a:cs typeface="Liberation Sans"/>
              </a:rPr>
              <a:t>AWS</a:t>
            </a:r>
            <a:r>
              <a:rPr sz="1350" b="1" spc="-3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리소스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45" dirty="0">
                <a:solidFill>
                  <a:srgbClr val="4F37A6"/>
                </a:solidFill>
                <a:latin typeface="Dotum"/>
                <a:cs typeface="Dotum"/>
              </a:rPr>
              <a:t>백업</a:t>
            </a:r>
            <a:endParaRPr sz="1550">
              <a:latin typeface="Dotum"/>
              <a:cs typeface="Dotum"/>
            </a:endParaRPr>
          </a:p>
          <a:p>
            <a:pPr marL="164465">
              <a:lnSpc>
                <a:spcPct val="100000"/>
              </a:lnSpc>
              <a:spcBef>
                <a:spcPts val="1714"/>
              </a:spcBef>
            </a:pP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#!/bin/bash</a:t>
            </a:r>
            <a:endParaRPr sz="1050">
              <a:latin typeface="DejaVu Sans Mono"/>
              <a:cs typeface="DejaVu Sans Mono"/>
            </a:endParaRPr>
          </a:p>
          <a:p>
            <a:pPr marL="164465">
              <a:lnSpc>
                <a:spcPct val="100000"/>
              </a:lnSpc>
              <a:spcBef>
                <a:spcPts val="140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#</a:t>
            </a:r>
            <a:r>
              <a:rPr sz="1050" spc="-11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S3</a:t>
            </a:r>
            <a:r>
              <a:rPr sz="1050" spc="-11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버킷</a:t>
            </a:r>
            <a:r>
              <a:rPr sz="1150" spc="13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백업</a:t>
            </a:r>
            <a:r>
              <a:rPr sz="1150" spc="13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Dotum"/>
                <a:cs typeface="Dotum"/>
              </a:rPr>
              <a:t>스크립트</a:t>
            </a:r>
            <a:endParaRPr sz="1150">
              <a:latin typeface="Dotum"/>
              <a:cs typeface="Dotum"/>
            </a:endParaRPr>
          </a:p>
          <a:p>
            <a:pPr marL="164465" marR="3278504">
              <a:lnSpc>
                <a:spcPct val="113100"/>
              </a:lnSpc>
              <a:spcBef>
                <a:spcPts val="55"/>
              </a:spcBef>
            </a:pP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BUCKET="my-startup-backup"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DATE=$(date</a:t>
            </a:r>
            <a:r>
              <a:rPr sz="1050" spc="-4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+%Y-%m-</a:t>
            </a:r>
            <a:r>
              <a:rPr sz="1050" spc="-25" dirty="0">
                <a:solidFill>
                  <a:srgbClr val="333333"/>
                </a:solidFill>
                <a:latin typeface="DejaVu Sans Mono"/>
                <a:cs typeface="DejaVu Sans Mono"/>
              </a:rPr>
              <a:t>%d)</a:t>
            </a:r>
            <a:endParaRPr sz="1050">
              <a:latin typeface="DejaVu Sans Mono"/>
              <a:cs typeface="DejaVu Sans Mono"/>
            </a:endParaRPr>
          </a:p>
          <a:p>
            <a:pPr marL="164465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aws</a:t>
            </a:r>
            <a:r>
              <a:rPr sz="1050" spc="-2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s3</a:t>
            </a:r>
            <a:r>
              <a:rPr sz="1050" spc="-2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sync</a:t>
            </a:r>
            <a:r>
              <a:rPr sz="1050" spc="-2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/data</a:t>
            </a:r>
            <a:r>
              <a:rPr sz="1050" spc="-2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s3://$BUCKET/$DATE/data</a:t>
            </a:r>
            <a:endParaRPr sz="1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1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050">
              <a:latin typeface="DejaVu Sans Mono"/>
              <a:cs typeface="DejaVu Sans Mono"/>
            </a:endParaRPr>
          </a:p>
          <a:p>
            <a:pPr marL="210185">
              <a:lnSpc>
                <a:spcPct val="100000"/>
              </a:lnSpc>
            </a:pPr>
            <a:r>
              <a:rPr sz="1350" b="1" spc="-35" dirty="0">
                <a:solidFill>
                  <a:srgbClr val="4F37A6"/>
                </a:solidFill>
                <a:latin typeface="Liberation Sans"/>
                <a:cs typeface="Liberation Sans"/>
              </a:rPr>
              <a:t>PowerShell</a:t>
            </a:r>
            <a:r>
              <a:rPr sz="1550" spc="-35" dirty="0">
                <a:solidFill>
                  <a:srgbClr val="4F37A6"/>
                </a:solidFill>
                <a:latin typeface="Dotum"/>
                <a:cs typeface="Dotum"/>
              </a:rPr>
              <a:t>로</a:t>
            </a:r>
            <a:r>
              <a:rPr sz="15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모니터링</a:t>
            </a:r>
            <a:r>
              <a:rPr sz="15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4F37A6"/>
                </a:solidFill>
                <a:latin typeface="Dotum"/>
                <a:cs typeface="Dotum"/>
              </a:rPr>
              <a:t>자동화</a:t>
            </a:r>
            <a:endParaRPr sz="1550">
              <a:latin typeface="Dotum"/>
              <a:cs typeface="Dotum"/>
            </a:endParaRPr>
          </a:p>
          <a:p>
            <a:pPr marL="164465">
              <a:lnSpc>
                <a:spcPct val="100000"/>
              </a:lnSpc>
              <a:spcBef>
                <a:spcPts val="1614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#</a:t>
            </a:r>
            <a:r>
              <a:rPr sz="1050" spc="-11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EC2</a:t>
            </a:r>
            <a:r>
              <a:rPr sz="1050" spc="-11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150" spc="-135" dirty="0">
                <a:solidFill>
                  <a:srgbClr val="333333"/>
                </a:solidFill>
                <a:latin typeface="Dotum"/>
                <a:cs typeface="Dotum"/>
              </a:rPr>
              <a:t>인스턴스</a:t>
            </a:r>
            <a:r>
              <a:rPr sz="1150" spc="14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상태</a:t>
            </a:r>
            <a:r>
              <a:rPr sz="1150" spc="14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Dotum"/>
                <a:cs typeface="Dotum"/>
              </a:rPr>
              <a:t>모니터링</a:t>
            </a:r>
            <a:endParaRPr sz="1150">
              <a:latin typeface="Dotum"/>
              <a:cs typeface="Dotum"/>
            </a:endParaRPr>
          </a:p>
          <a:p>
            <a:pPr marL="164465">
              <a:lnSpc>
                <a:spcPct val="100000"/>
              </a:lnSpc>
              <a:spcBef>
                <a:spcPts val="220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$instances</a:t>
            </a:r>
            <a:r>
              <a:rPr sz="1050" spc="-2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=</a:t>
            </a:r>
            <a:r>
              <a:rPr sz="1050" spc="-2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aws</a:t>
            </a:r>
            <a:r>
              <a:rPr sz="1050" spc="-2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ec2</a:t>
            </a:r>
            <a:r>
              <a:rPr sz="1050" spc="-2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describe-instances</a:t>
            </a:r>
            <a:endParaRPr sz="1050">
              <a:latin typeface="DejaVu Sans Mono"/>
              <a:cs typeface="DejaVu Sans Mono"/>
            </a:endParaRPr>
          </a:p>
          <a:p>
            <a:pPr marL="164465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|</a:t>
            </a:r>
            <a:r>
              <a:rPr sz="1050" spc="3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ConvertFrom-</a:t>
            </a:r>
            <a:r>
              <a:rPr sz="1050" spc="-20" dirty="0">
                <a:solidFill>
                  <a:srgbClr val="333333"/>
                </a:solidFill>
                <a:latin typeface="DejaVu Sans Mono"/>
                <a:cs typeface="DejaVu Sans Mono"/>
              </a:rPr>
              <a:t>Json</a:t>
            </a:r>
            <a:endParaRPr sz="1050">
              <a:latin typeface="DejaVu Sans Mono"/>
              <a:cs typeface="DejaVu Sans Mono"/>
            </a:endParaRPr>
          </a:p>
          <a:p>
            <a:pPr marL="164465">
              <a:lnSpc>
                <a:spcPct val="100000"/>
              </a:lnSpc>
              <a:spcBef>
                <a:spcPts val="165"/>
              </a:spcBef>
            </a:pP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$instances.Reservations.Instances</a:t>
            </a:r>
            <a:endParaRPr sz="1050">
              <a:latin typeface="DejaVu Sans Mono"/>
              <a:cs typeface="DejaVu Sans Mono"/>
            </a:endParaRPr>
          </a:p>
          <a:p>
            <a:pPr marL="164465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|</a:t>
            </a:r>
            <a:r>
              <a:rPr sz="1050" spc="-3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Select-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Object</a:t>
            </a:r>
            <a:r>
              <a:rPr sz="1050" spc="-3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InstanceId,</a:t>
            </a:r>
            <a:r>
              <a:rPr sz="1050" spc="-3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State</a:t>
            </a:r>
            <a:endParaRPr sz="1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1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050">
              <a:latin typeface="DejaVu Sans Mono"/>
              <a:cs typeface="DejaVu Sans Mono"/>
            </a:endParaRPr>
          </a:p>
          <a:p>
            <a:pPr marL="210185">
              <a:lnSpc>
                <a:spcPct val="100000"/>
              </a:lnSpc>
            </a:pPr>
            <a:r>
              <a:rPr sz="1350" b="1" dirty="0">
                <a:solidFill>
                  <a:srgbClr val="4F37A6"/>
                </a:solidFill>
                <a:latin typeface="Liberation Sans"/>
                <a:cs typeface="Liberation Sans"/>
              </a:rPr>
              <a:t>Python/boto3</a:t>
            </a:r>
            <a:r>
              <a:rPr sz="1350" b="1" spc="-9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간단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4F37A6"/>
                </a:solidFill>
                <a:latin typeface="Dotum"/>
                <a:cs typeface="Dotum"/>
              </a:rPr>
              <a:t>연계</a:t>
            </a:r>
            <a:endParaRPr sz="1550">
              <a:latin typeface="Dotum"/>
              <a:cs typeface="Dotum"/>
            </a:endParaRPr>
          </a:p>
          <a:p>
            <a:pPr marL="164465">
              <a:lnSpc>
                <a:spcPct val="100000"/>
              </a:lnSpc>
              <a:spcBef>
                <a:spcPts val="1714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import</a:t>
            </a:r>
            <a:r>
              <a:rPr sz="1050" spc="-4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boto3</a:t>
            </a:r>
            <a:endParaRPr sz="1050">
              <a:latin typeface="DejaVu Sans Mono"/>
              <a:cs typeface="DejaVu Sans Mono"/>
            </a:endParaRPr>
          </a:p>
          <a:p>
            <a:pPr marL="164465">
              <a:lnSpc>
                <a:spcPct val="100000"/>
              </a:lnSpc>
              <a:spcBef>
                <a:spcPts val="140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#</a:t>
            </a:r>
            <a:r>
              <a:rPr sz="1050" spc="-8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DynamoDB</a:t>
            </a:r>
            <a:r>
              <a:rPr sz="1050" spc="-8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150" spc="-120" dirty="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sz="1150" spc="1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조회</a:t>
            </a:r>
            <a:endParaRPr sz="1150">
              <a:latin typeface="Dotum"/>
              <a:cs typeface="Dotum"/>
            </a:endParaRPr>
          </a:p>
          <a:p>
            <a:pPr marL="164465" marR="2395220">
              <a:lnSpc>
                <a:spcPct val="116100"/>
              </a:lnSpc>
              <a:spcBef>
                <a:spcPts val="15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dynamodb</a:t>
            </a:r>
            <a:r>
              <a:rPr sz="1050" spc="-3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=</a:t>
            </a:r>
            <a:r>
              <a:rPr sz="1050" spc="-3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boto3.resource('dynamodb')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table</a:t>
            </a:r>
            <a:r>
              <a:rPr sz="1050" spc="-2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=</a:t>
            </a:r>
            <a:r>
              <a:rPr sz="1050" spc="-2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dynamodb.Table('users')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response</a:t>
            </a:r>
            <a:r>
              <a:rPr sz="1050" spc="-3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=</a:t>
            </a:r>
            <a:r>
              <a:rPr sz="1050" spc="-3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table.scan()</a:t>
            </a:r>
            <a:endParaRPr sz="1050">
              <a:latin typeface="DejaVu Sans Mono"/>
              <a:cs typeface="DejaVu Sans Mono"/>
            </a:endParaRPr>
          </a:p>
          <a:p>
            <a:pPr marL="164465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for</a:t>
            </a:r>
            <a:r>
              <a:rPr sz="1050" spc="-4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item</a:t>
            </a:r>
            <a:r>
              <a:rPr sz="1050" spc="-4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in</a:t>
            </a:r>
            <a:r>
              <a:rPr sz="1050" spc="-4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response['Items']:</a:t>
            </a:r>
            <a:r>
              <a:rPr sz="1050" spc="-4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print(item)</a:t>
            </a:r>
            <a:endParaRPr sz="1050">
              <a:latin typeface="DejaVu Sans Mono"/>
              <a:cs typeface="DejaVu Sans Mon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17814" y="2780506"/>
            <a:ext cx="3619500" cy="3619500"/>
            <a:chOff x="7620000" y="3219449"/>
            <a:chExt cx="3619500" cy="3619500"/>
          </a:xfrm>
        </p:grpSpPr>
        <p:sp>
          <p:nvSpPr>
            <p:cNvPr id="17" name="object 17"/>
            <p:cNvSpPr/>
            <p:nvPr/>
          </p:nvSpPr>
          <p:spPr>
            <a:xfrm>
              <a:off x="7620000" y="3219449"/>
              <a:ext cx="3619500" cy="3619500"/>
            </a:xfrm>
            <a:custGeom>
              <a:avLst/>
              <a:gdLst/>
              <a:ahLst/>
              <a:cxnLst/>
              <a:rect l="l" t="t" r="r" b="b"/>
              <a:pathLst>
                <a:path w="3619500" h="3619500">
                  <a:moveTo>
                    <a:pt x="1809749" y="3619499"/>
                  </a:moveTo>
                  <a:lnTo>
                    <a:pt x="1765336" y="3618954"/>
                  </a:lnTo>
                  <a:lnTo>
                    <a:pt x="1720949" y="3617319"/>
                  </a:lnTo>
                  <a:lnTo>
                    <a:pt x="1676616" y="3614595"/>
                  </a:lnTo>
                  <a:lnTo>
                    <a:pt x="1632363" y="3610785"/>
                  </a:lnTo>
                  <a:lnTo>
                    <a:pt x="1588217" y="3605889"/>
                  </a:lnTo>
                  <a:lnTo>
                    <a:pt x="1544204" y="3599911"/>
                  </a:lnTo>
                  <a:lnTo>
                    <a:pt x="1500351" y="3592855"/>
                  </a:lnTo>
                  <a:lnTo>
                    <a:pt x="1456685" y="3584725"/>
                  </a:lnTo>
                  <a:lnTo>
                    <a:pt x="1413231" y="3575526"/>
                  </a:lnTo>
                  <a:lnTo>
                    <a:pt x="1370016" y="3565263"/>
                  </a:lnTo>
                  <a:lnTo>
                    <a:pt x="1327066" y="3553943"/>
                  </a:lnTo>
                  <a:lnTo>
                    <a:pt x="1284407" y="3541572"/>
                  </a:lnTo>
                  <a:lnTo>
                    <a:pt x="1242064" y="3528158"/>
                  </a:lnTo>
                  <a:lnTo>
                    <a:pt x="1200063" y="3513708"/>
                  </a:lnTo>
                  <a:lnTo>
                    <a:pt x="1158429" y="3498233"/>
                  </a:lnTo>
                  <a:lnTo>
                    <a:pt x="1117188" y="3481740"/>
                  </a:lnTo>
                  <a:lnTo>
                    <a:pt x="1076364" y="3464240"/>
                  </a:lnTo>
                  <a:lnTo>
                    <a:pt x="1035982" y="3445743"/>
                  </a:lnTo>
                  <a:lnTo>
                    <a:pt x="996065" y="3426261"/>
                  </a:lnTo>
                  <a:lnTo>
                    <a:pt x="956639" y="3405806"/>
                  </a:lnTo>
                  <a:lnTo>
                    <a:pt x="917727" y="3384388"/>
                  </a:lnTo>
                  <a:lnTo>
                    <a:pt x="879352" y="3362023"/>
                  </a:lnTo>
                  <a:lnTo>
                    <a:pt x="841537" y="3338722"/>
                  </a:lnTo>
                  <a:lnTo>
                    <a:pt x="804306" y="3314501"/>
                  </a:lnTo>
                  <a:lnTo>
                    <a:pt x="767680" y="3289373"/>
                  </a:lnTo>
                  <a:lnTo>
                    <a:pt x="731683" y="3263354"/>
                  </a:lnTo>
                  <a:lnTo>
                    <a:pt x="696334" y="3236459"/>
                  </a:lnTo>
                  <a:lnTo>
                    <a:pt x="661656" y="3208705"/>
                  </a:lnTo>
                  <a:lnTo>
                    <a:pt x="627670" y="3180108"/>
                  </a:lnTo>
                  <a:lnTo>
                    <a:pt x="594396" y="3150685"/>
                  </a:lnTo>
                  <a:lnTo>
                    <a:pt x="561853" y="3120455"/>
                  </a:lnTo>
                  <a:lnTo>
                    <a:pt x="530063" y="3089435"/>
                  </a:lnTo>
                  <a:lnTo>
                    <a:pt x="499043" y="3057645"/>
                  </a:lnTo>
                  <a:lnTo>
                    <a:pt x="468813" y="3025103"/>
                  </a:lnTo>
                  <a:lnTo>
                    <a:pt x="439391" y="2991829"/>
                  </a:lnTo>
                  <a:lnTo>
                    <a:pt x="410794" y="2957843"/>
                  </a:lnTo>
                  <a:lnTo>
                    <a:pt x="383039" y="2923165"/>
                  </a:lnTo>
                  <a:lnTo>
                    <a:pt x="356145" y="2887816"/>
                  </a:lnTo>
                  <a:lnTo>
                    <a:pt x="330125" y="2851818"/>
                  </a:lnTo>
                  <a:lnTo>
                    <a:pt x="304997" y="2815192"/>
                  </a:lnTo>
                  <a:lnTo>
                    <a:pt x="280776" y="2777961"/>
                  </a:lnTo>
                  <a:lnTo>
                    <a:pt x="257475" y="2740146"/>
                  </a:lnTo>
                  <a:lnTo>
                    <a:pt x="235109" y="2701772"/>
                  </a:lnTo>
                  <a:lnTo>
                    <a:pt x="213692" y="2662859"/>
                  </a:lnTo>
                  <a:lnTo>
                    <a:pt x="193237" y="2623433"/>
                  </a:lnTo>
                  <a:lnTo>
                    <a:pt x="173755" y="2583517"/>
                  </a:lnTo>
                  <a:lnTo>
                    <a:pt x="155258" y="2543134"/>
                  </a:lnTo>
                  <a:lnTo>
                    <a:pt x="137758" y="2502310"/>
                  </a:lnTo>
                  <a:lnTo>
                    <a:pt x="121266" y="2461069"/>
                  </a:lnTo>
                  <a:lnTo>
                    <a:pt x="105790" y="2419435"/>
                  </a:lnTo>
                  <a:lnTo>
                    <a:pt x="91341" y="2377435"/>
                  </a:lnTo>
                  <a:lnTo>
                    <a:pt x="77927" y="2335092"/>
                  </a:lnTo>
                  <a:lnTo>
                    <a:pt x="65556" y="2292433"/>
                  </a:lnTo>
                  <a:lnTo>
                    <a:pt x="54235" y="2249482"/>
                  </a:lnTo>
                  <a:lnTo>
                    <a:pt x="43972" y="2206268"/>
                  </a:lnTo>
                  <a:lnTo>
                    <a:pt x="34773" y="2162814"/>
                  </a:lnTo>
                  <a:lnTo>
                    <a:pt x="26643" y="2119147"/>
                  </a:lnTo>
                  <a:lnTo>
                    <a:pt x="19587" y="2075294"/>
                  </a:lnTo>
                  <a:lnTo>
                    <a:pt x="13610" y="2031282"/>
                  </a:lnTo>
                  <a:lnTo>
                    <a:pt x="8714" y="1987136"/>
                  </a:lnTo>
                  <a:lnTo>
                    <a:pt x="4903" y="1942883"/>
                  </a:lnTo>
                  <a:lnTo>
                    <a:pt x="2179" y="1898549"/>
                  </a:lnTo>
                  <a:lnTo>
                    <a:pt x="544" y="1854163"/>
                  </a:lnTo>
                  <a:lnTo>
                    <a:pt x="0" y="1809749"/>
                  </a:lnTo>
                  <a:lnTo>
                    <a:pt x="136" y="1787539"/>
                  </a:lnTo>
                  <a:lnTo>
                    <a:pt x="1226" y="1743139"/>
                  </a:lnTo>
                  <a:lnTo>
                    <a:pt x="3405" y="1698773"/>
                  </a:lnTo>
                  <a:lnTo>
                    <a:pt x="6673" y="1654480"/>
                  </a:lnTo>
                  <a:lnTo>
                    <a:pt x="11026" y="1610273"/>
                  </a:lnTo>
                  <a:lnTo>
                    <a:pt x="16463" y="1566194"/>
                  </a:lnTo>
                  <a:lnTo>
                    <a:pt x="22981" y="1522254"/>
                  </a:lnTo>
                  <a:lnTo>
                    <a:pt x="30574" y="1478495"/>
                  </a:lnTo>
                  <a:lnTo>
                    <a:pt x="39240" y="1434928"/>
                  </a:lnTo>
                  <a:lnTo>
                    <a:pt x="48971" y="1391594"/>
                  </a:lnTo>
                  <a:lnTo>
                    <a:pt x="59764" y="1348505"/>
                  </a:lnTo>
                  <a:lnTo>
                    <a:pt x="71610" y="1305700"/>
                  </a:lnTo>
                  <a:lnTo>
                    <a:pt x="84504" y="1263193"/>
                  </a:lnTo>
                  <a:lnTo>
                    <a:pt x="98436" y="1221021"/>
                  </a:lnTo>
                  <a:lnTo>
                    <a:pt x="113401" y="1179197"/>
                  </a:lnTo>
                  <a:lnTo>
                    <a:pt x="129385" y="1137760"/>
                  </a:lnTo>
                  <a:lnTo>
                    <a:pt x="146384" y="1096721"/>
                  </a:lnTo>
                  <a:lnTo>
                    <a:pt x="164382" y="1056117"/>
                  </a:lnTo>
                  <a:lnTo>
                    <a:pt x="183374" y="1015962"/>
                  </a:lnTo>
                  <a:lnTo>
                    <a:pt x="203343" y="976291"/>
                  </a:lnTo>
                  <a:lnTo>
                    <a:pt x="224282" y="937116"/>
                  </a:lnTo>
                  <a:lnTo>
                    <a:pt x="246174" y="898472"/>
                  </a:lnTo>
                  <a:lnTo>
                    <a:pt x="269010" y="860372"/>
                  </a:lnTo>
                  <a:lnTo>
                    <a:pt x="292771" y="822849"/>
                  </a:lnTo>
                  <a:lnTo>
                    <a:pt x="317450" y="785915"/>
                  </a:lnTo>
                  <a:lnTo>
                    <a:pt x="343024" y="749603"/>
                  </a:lnTo>
                  <a:lnTo>
                    <a:pt x="369485" y="713924"/>
                  </a:lnTo>
                  <a:lnTo>
                    <a:pt x="396809" y="678911"/>
                  </a:lnTo>
                  <a:lnTo>
                    <a:pt x="424989" y="644574"/>
                  </a:lnTo>
                  <a:lnTo>
                    <a:pt x="453999" y="610944"/>
                  </a:lnTo>
                  <a:lnTo>
                    <a:pt x="483829" y="578030"/>
                  </a:lnTo>
                  <a:lnTo>
                    <a:pt x="514454" y="545864"/>
                  </a:lnTo>
                  <a:lnTo>
                    <a:pt x="545864" y="514454"/>
                  </a:lnTo>
                  <a:lnTo>
                    <a:pt x="578030" y="483829"/>
                  </a:lnTo>
                  <a:lnTo>
                    <a:pt x="610944" y="453999"/>
                  </a:lnTo>
                  <a:lnTo>
                    <a:pt x="644574" y="424989"/>
                  </a:lnTo>
                  <a:lnTo>
                    <a:pt x="678911" y="396809"/>
                  </a:lnTo>
                  <a:lnTo>
                    <a:pt x="713924" y="369485"/>
                  </a:lnTo>
                  <a:lnTo>
                    <a:pt x="749603" y="343023"/>
                  </a:lnTo>
                  <a:lnTo>
                    <a:pt x="785915" y="317450"/>
                  </a:lnTo>
                  <a:lnTo>
                    <a:pt x="822849" y="292771"/>
                  </a:lnTo>
                  <a:lnTo>
                    <a:pt x="860372" y="269010"/>
                  </a:lnTo>
                  <a:lnTo>
                    <a:pt x="898472" y="246174"/>
                  </a:lnTo>
                  <a:lnTo>
                    <a:pt x="937116" y="224282"/>
                  </a:lnTo>
                  <a:lnTo>
                    <a:pt x="976291" y="203343"/>
                  </a:lnTo>
                  <a:lnTo>
                    <a:pt x="1015962" y="183374"/>
                  </a:lnTo>
                  <a:lnTo>
                    <a:pt x="1056117" y="164382"/>
                  </a:lnTo>
                  <a:lnTo>
                    <a:pt x="1096721" y="146384"/>
                  </a:lnTo>
                  <a:lnTo>
                    <a:pt x="1137760" y="129385"/>
                  </a:lnTo>
                  <a:lnTo>
                    <a:pt x="1179197" y="113401"/>
                  </a:lnTo>
                  <a:lnTo>
                    <a:pt x="1221021" y="98436"/>
                  </a:lnTo>
                  <a:lnTo>
                    <a:pt x="1263192" y="84504"/>
                  </a:lnTo>
                  <a:lnTo>
                    <a:pt x="1305700" y="71610"/>
                  </a:lnTo>
                  <a:lnTo>
                    <a:pt x="1348505" y="59764"/>
                  </a:lnTo>
                  <a:lnTo>
                    <a:pt x="1391594" y="48971"/>
                  </a:lnTo>
                  <a:lnTo>
                    <a:pt x="1434928" y="39240"/>
                  </a:lnTo>
                  <a:lnTo>
                    <a:pt x="1478495" y="30574"/>
                  </a:lnTo>
                  <a:lnTo>
                    <a:pt x="1522254" y="22981"/>
                  </a:lnTo>
                  <a:lnTo>
                    <a:pt x="1566194" y="16463"/>
                  </a:lnTo>
                  <a:lnTo>
                    <a:pt x="1610273" y="11026"/>
                  </a:lnTo>
                  <a:lnTo>
                    <a:pt x="1654479" y="6673"/>
                  </a:lnTo>
                  <a:lnTo>
                    <a:pt x="1698773" y="3405"/>
                  </a:lnTo>
                  <a:lnTo>
                    <a:pt x="1743139" y="1226"/>
                  </a:lnTo>
                  <a:lnTo>
                    <a:pt x="1787539" y="136"/>
                  </a:lnTo>
                  <a:lnTo>
                    <a:pt x="1809749" y="0"/>
                  </a:lnTo>
                  <a:lnTo>
                    <a:pt x="1831959" y="136"/>
                  </a:lnTo>
                  <a:lnTo>
                    <a:pt x="1876359" y="1226"/>
                  </a:lnTo>
                  <a:lnTo>
                    <a:pt x="1920726" y="3405"/>
                  </a:lnTo>
                  <a:lnTo>
                    <a:pt x="1965019" y="6673"/>
                  </a:lnTo>
                  <a:lnTo>
                    <a:pt x="2009226" y="11026"/>
                  </a:lnTo>
                  <a:lnTo>
                    <a:pt x="2053305" y="16463"/>
                  </a:lnTo>
                  <a:lnTo>
                    <a:pt x="2097244" y="22981"/>
                  </a:lnTo>
                  <a:lnTo>
                    <a:pt x="2141004" y="30574"/>
                  </a:lnTo>
                  <a:lnTo>
                    <a:pt x="2184571" y="39240"/>
                  </a:lnTo>
                  <a:lnTo>
                    <a:pt x="2227905" y="48971"/>
                  </a:lnTo>
                  <a:lnTo>
                    <a:pt x="2270994" y="59764"/>
                  </a:lnTo>
                  <a:lnTo>
                    <a:pt x="2313799" y="71610"/>
                  </a:lnTo>
                  <a:lnTo>
                    <a:pt x="2356306" y="84504"/>
                  </a:lnTo>
                  <a:lnTo>
                    <a:pt x="2398478" y="98436"/>
                  </a:lnTo>
                  <a:lnTo>
                    <a:pt x="2440301" y="113401"/>
                  </a:lnTo>
                  <a:lnTo>
                    <a:pt x="2481739" y="129385"/>
                  </a:lnTo>
                  <a:lnTo>
                    <a:pt x="2522777" y="146384"/>
                  </a:lnTo>
                  <a:lnTo>
                    <a:pt x="2563381" y="164382"/>
                  </a:lnTo>
                  <a:lnTo>
                    <a:pt x="2603536" y="183374"/>
                  </a:lnTo>
                  <a:lnTo>
                    <a:pt x="2643207" y="203343"/>
                  </a:lnTo>
                  <a:lnTo>
                    <a:pt x="2682382" y="224282"/>
                  </a:lnTo>
                  <a:lnTo>
                    <a:pt x="2721026" y="246174"/>
                  </a:lnTo>
                  <a:lnTo>
                    <a:pt x="2759126" y="269010"/>
                  </a:lnTo>
                  <a:lnTo>
                    <a:pt x="2796649" y="292771"/>
                  </a:lnTo>
                  <a:lnTo>
                    <a:pt x="2833583" y="317450"/>
                  </a:lnTo>
                  <a:lnTo>
                    <a:pt x="2869895" y="343024"/>
                  </a:lnTo>
                  <a:lnTo>
                    <a:pt x="2905574" y="369485"/>
                  </a:lnTo>
                  <a:lnTo>
                    <a:pt x="2940587" y="396809"/>
                  </a:lnTo>
                  <a:lnTo>
                    <a:pt x="2974924" y="424989"/>
                  </a:lnTo>
                  <a:lnTo>
                    <a:pt x="3008555" y="453999"/>
                  </a:lnTo>
                  <a:lnTo>
                    <a:pt x="3041468" y="483829"/>
                  </a:lnTo>
                  <a:lnTo>
                    <a:pt x="3073634" y="514454"/>
                  </a:lnTo>
                  <a:lnTo>
                    <a:pt x="3105044" y="545864"/>
                  </a:lnTo>
                  <a:lnTo>
                    <a:pt x="3135669" y="578030"/>
                  </a:lnTo>
                  <a:lnTo>
                    <a:pt x="3165500" y="610944"/>
                  </a:lnTo>
                  <a:lnTo>
                    <a:pt x="3194509" y="644574"/>
                  </a:lnTo>
                  <a:lnTo>
                    <a:pt x="3222689" y="678911"/>
                  </a:lnTo>
                  <a:lnTo>
                    <a:pt x="3250013" y="713924"/>
                  </a:lnTo>
                  <a:lnTo>
                    <a:pt x="3276474" y="749603"/>
                  </a:lnTo>
                  <a:lnTo>
                    <a:pt x="3302048" y="785915"/>
                  </a:lnTo>
                  <a:lnTo>
                    <a:pt x="3326726" y="822849"/>
                  </a:lnTo>
                  <a:lnTo>
                    <a:pt x="3350487" y="860372"/>
                  </a:lnTo>
                  <a:lnTo>
                    <a:pt x="3373324" y="898472"/>
                  </a:lnTo>
                  <a:lnTo>
                    <a:pt x="3395216" y="937116"/>
                  </a:lnTo>
                  <a:lnTo>
                    <a:pt x="3416155" y="976291"/>
                  </a:lnTo>
                  <a:lnTo>
                    <a:pt x="3436124" y="1015962"/>
                  </a:lnTo>
                  <a:lnTo>
                    <a:pt x="3455116" y="1056117"/>
                  </a:lnTo>
                  <a:lnTo>
                    <a:pt x="3473114" y="1096721"/>
                  </a:lnTo>
                  <a:lnTo>
                    <a:pt x="3490113" y="1137760"/>
                  </a:lnTo>
                  <a:lnTo>
                    <a:pt x="3506097" y="1179197"/>
                  </a:lnTo>
                  <a:lnTo>
                    <a:pt x="3521062" y="1221021"/>
                  </a:lnTo>
                  <a:lnTo>
                    <a:pt x="3534994" y="1263192"/>
                  </a:lnTo>
                  <a:lnTo>
                    <a:pt x="3547889" y="1305700"/>
                  </a:lnTo>
                  <a:lnTo>
                    <a:pt x="3559734" y="1348505"/>
                  </a:lnTo>
                  <a:lnTo>
                    <a:pt x="3570528" y="1391594"/>
                  </a:lnTo>
                  <a:lnTo>
                    <a:pt x="3580259" y="1434928"/>
                  </a:lnTo>
                  <a:lnTo>
                    <a:pt x="3588924" y="1478495"/>
                  </a:lnTo>
                  <a:lnTo>
                    <a:pt x="3596517" y="1522254"/>
                  </a:lnTo>
                  <a:lnTo>
                    <a:pt x="3603035" y="1566194"/>
                  </a:lnTo>
                  <a:lnTo>
                    <a:pt x="3608472" y="1610273"/>
                  </a:lnTo>
                  <a:lnTo>
                    <a:pt x="3612826" y="1654479"/>
                  </a:lnTo>
                  <a:lnTo>
                    <a:pt x="3616093" y="1698773"/>
                  </a:lnTo>
                  <a:lnTo>
                    <a:pt x="3618273" y="1743139"/>
                  </a:lnTo>
                  <a:lnTo>
                    <a:pt x="3619363" y="1787539"/>
                  </a:lnTo>
                  <a:lnTo>
                    <a:pt x="3619499" y="1809749"/>
                  </a:lnTo>
                  <a:lnTo>
                    <a:pt x="3619363" y="1831959"/>
                  </a:lnTo>
                  <a:lnTo>
                    <a:pt x="3618273" y="1876359"/>
                  </a:lnTo>
                  <a:lnTo>
                    <a:pt x="3616093" y="1920726"/>
                  </a:lnTo>
                  <a:lnTo>
                    <a:pt x="3612826" y="1965019"/>
                  </a:lnTo>
                  <a:lnTo>
                    <a:pt x="3608472" y="2009226"/>
                  </a:lnTo>
                  <a:lnTo>
                    <a:pt x="3603035" y="2053305"/>
                  </a:lnTo>
                  <a:lnTo>
                    <a:pt x="3596517" y="2097244"/>
                  </a:lnTo>
                  <a:lnTo>
                    <a:pt x="3588924" y="2141004"/>
                  </a:lnTo>
                  <a:lnTo>
                    <a:pt x="3580259" y="2184571"/>
                  </a:lnTo>
                  <a:lnTo>
                    <a:pt x="3570528" y="2227905"/>
                  </a:lnTo>
                  <a:lnTo>
                    <a:pt x="3559734" y="2270994"/>
                  </a:lnTo>
                  <a:lnTo>
                    <a:pt x="3547889" y="2313799"/>
                  </a:lnTo>
                  <a:lnTo>
                    <a:pt x="3534994" y="2356306"/>
                  </a:lnTo>
                  <a:lnTo>
                    <a:pt x="3521062" y="2398478"/>
                  </a:lnTo>
                  <a:lnTo>
                    <a:pt x="3506097" y="2440301"/>
                  </a:lnTo>
                  <a:lnTo>
                    <a:pt x="3490113" y="2481739"/>
                  </a:lnTo>
                  <a:lnTo>
                    <a:pt x="3473114" y="2522777"/>
                  </a:lnTo>
                  <a:lnTo>
                    <a:pt x="3455116" y="2563381"/>
                  </a:lnTo>
                  <a:lnTo>
                    <a:pt x="3436124" y="2603536"/>
                  </a:lnTo>
                  <a:lnTo>
                    <a:pt x="3416155" y="2643207"/>
                  </a:lnTo>
                  <a:lnTo>
                    <a:pt x="3395216" y="2682382"/>
                  </a:lnTo>
                  <a:lnTo>
                    <a:pt x="3373324" y="2721026"/>
                  </a:lnTo>
                  <a:lnTo>
                    <a:pt x="3350488" y="2759126"/>
                  </a:lnTo>
                  <a:lnTo>
                    <a:pt x="3326727" y="2796649"/>
                  </a:lnTo>
                  <a:lnTo>
                    <a:pt x="3302048" y="2833583"/>
                  </a:lnTo>
                  <a:lnTo>
                    <a:pt x="3276475" y="2869895"/>
                  </a:lnTo>
                  <a:lnTo>
                    <a:pt x="3250014" y="2905574"/>
                  </a:lnTo>
                  <a:lnTo>
                    <a:pt x="3222689" y="2940587"/>
                  </a:lnTo>
                  <a:lnTo>
                    <a:pt x="3194509" y="2974924"/>
                  </a:lnTo>
                  <a:lnTo>
                    <a:pt x="3165500" y="3008555"/>
                  </a:lnTo>
                  <a:lnTo>
                    <a:pt x="3135669" y="3041468"/>
                  </a:lnTo>
                  <a:lnTo>
                    <a:pt x="3105044" y="3073634"/>
                  </a:lnTo>
                  <a:lnTo>
                    <a:pt x="3073634" y="3105044"/>
                  </a:lnTo>
                  <a:lnTo>
                    <a:pt x="3041468" y="3135669"/>
                  </a:lnTo>
                  <a:lnTo>
                    <a:pt x="3008555" y="3165500"/>
                  </a:lnTo>
                  <a:lnTo>
                    <a:pt x="2974925" y="3194509"/>
                  </a:lnTo>
                  <a:lnTo>
                    <a:pt x="2940588" y="3222689"/>
                  </a:lnTo>
                  <a:lnTo>
                    <a:pt x="2905574" y="3250013"/>
                  </a:lnTo>
                  <a:lnTo>
                    <a:pt x="2869895" y="3276474"/>
                  </a:lnTo>
                  <a:lnTo>
                    <a:pt x="2833584" y="3302048"/>
                  </a:lnTo>
                  <a:lnTo>
                    <a:pt x="2796649" y="3326726"/>
                  </a:lnTo>
                  <a:lnTo>
                    <a:pt x="2759126" y="3350487"/>
                  </a:lnTo>
                  <a:lnTo>
                    <a:pt x="2721026" y="3373324"/>
                  </a:lnTo>
                  <a:lnTo>
                    <a:pt x="2682383" y="3395216"/>
                  </a:lnTo>
                  <a:lnTo>
                    <a:pt x="2643207" y="3416155"/>
                  </a:lnTo>
                  <a:lnTo>
                    <a:pt x="2603536" y="3436124"/>
                  </a:lnTo>
                  <a:lnTo>
                    <a:pt x="2563381" y="3455116"/>
                  </a:lnTo>
                  <a:lnTo>
                    <a:pt x="2522777" y="3473114"/>
                  </a:lnTo>
                  <a:lnTo>
                    <a:pt x="2481739" y="3490113"/>
                  </a:lnTo>
                  <a:lnTo>
                    <a:pt x="2440301" y="3506097"/>
                  </a:lnTo>
                  <a:lnTo>
                    <a:pt x="2398478" y="3521062"/>
                  </a:lnTo>
                  <a:lnTo>
                    <a:pt x="2356306" y="3534994"/>
                  </a:lnTo>
                  <a:lnTo>
                    <a:pt x="2313799" y="3547889"/>
                  </a:lnTo>
                  <a:lnTo>
                    <a:pt x="2270994" y="3559734"/>
                  </a:lnTo>
                  <a:lnTo>
                    <a:pt x="2227905" y="3570528"/>
                  </a:lnTo>
                  <a:lnTo>
                    <a:pt x="2184571" y="3580259"/>
                  </a:lnTo>
                  <a:lnTo>
                    <a:pt x="2141004" y="3588924"/>
                  </a:lnTo>
                  <a:lnTo>
                    <a:pt x="2097244" y="3596517"/>
                  </a:lnTo>
                  <a:lnTo>
                    <a:pt x="2053305" y="3603035"/>
                  </a:lnTo>
                  <a:lnTo>
                    <a:pt x="2009226" y="3608472"/>
                  </a:lnTo>
                  <a:lnTo>
                    <a:pt x="1965019" y="3612826"/>
                  </a:lnTo>
                  <a:lnTo>
                    <a:pt x="1920726" y="3616093"/>
                  </a:lnTo>
                  <a:lnTo>
                    <a:pt x="1876359" y="3618273"/>
                  </a:lnTo>
                  <a:lnTo>
                    <a:pt x="1831959" y="3619363"/>
                  </a:lnTo>
                  <a:lnTo>
                    <a:pt x="1809749" y="3619499"/>
                  </a:lnTo>
                  <a:close/>
                </a:path>
              </a:pathLst>
            </a:custGeom>
            <a:solidFill>
              <a:srgbClr val="DDD8F6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5750" y="3505199"/>
              <a:ext cx="3047999" cy="304799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0629899" y="9572625"/>
            <a:ext cx="1371600" cy="314325"/>
            <a:chOff x="10629899" y="9572625"/>
            <a:chExt cx="1371600" cy="314325"/>
          </a:xfrm>
        </p:grpSpPr>
        <p:sp>
          <p:nvSpPr>
            <p:cNvPr id="20" name="object 20"/>
            <p:cNvSpPr/>
            <p:nvPr/>
          </p:nvSpPr>
          <p:spPr>
            <a:xfrm>
              <a:off x="10629899" y="9572625"/>
              <a:ext cx="1371600" cy="314325"/>
            </a:xfrm>
            <a:custGeom>
              <a:avLst/>
              <a:gdLst/>
              <a:ahLst/>
              <a:cxnLst/>
              <a:rect l="l" t="t" r="r" b="b"/>
              <a:pathLst>
                <a:path w="1371600" h="314325">
                  <a:moveTo>
                    <a:pt x="1338552" y="314324"/>
                  </a:moveTo>
                  <a:lnTo>
                    <a:pt x="33047" y="314324"/>
                  </a:lnTo>
                  <a:lnTo>
                    <a:pt x="28187" y="313358"/>
                  </a:lnTo>
                  <a:lnTo>
                    <a:pt x="966" y="286137"/>
                  </a:lnTo>
                  <a:lnTo>
                    <a:pt x="0" y="281277"/>
                  </a:lnTo>
                  <a:lnTo>
                    <a:pt x="0" y="2762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38552" y="0"/>
                  </a:lnTo>
                  <a:lnTo>
                    <a:pt x="1370632" y="28187"/>
                  </a:lnTo>
                  <a:lnTo>
                    <a:pt x="1371599" y="33047"/>
                  </a:lnTo>
                  <a:lnTo>
                    <a:pt x="1371599" y="281277"/>
                  </a:lnTo>
                  <a:lnTo>
                    <a:pt x="1343412" y="313358"/>
                  </a:lnTo>
                  <a:lnTo>
                    <a:pt x="1338552" y="31432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44199" y="9667874"/>
              <a:ext cx="133349" cy="13334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926464" y="9666002"/>
            <a:ext cx="97345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z="900" spc="-20" dirty="0" err="1">
                <a:solidFill>
                  <a:srgbClr val="FFFFFF"/>
                </a:solidFill>
                <a:latin typeface="Liberation Sans"/>
                <a:cs typeface="Liberation Sans"/>
              </a:rPr>
              <a:t>mirae</a:t>
            </a:r>
            <a:r>
              <a:rPr sz="1000" spc="-20" dirty="0" err="1">
                <a:solidFill>
                  <a:srgbClr val="FFFFFF"/>
                </a:solidFill>
                <a:latin typeface="Dotum"/>
                <a:cs typeface="Dotum"/>
              </a:rPr>
              <a:t>로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60" dirty="0">
                <a:solidFill>
                  <a:srgbClr val="FFFFFF"/>
                </a:solidFill>
                <a:latin typeface="Dotum"/>
                <a:cs typeface="Dotum"/>
              </a:rPr>
              <a:t>제작됨</a:t>
            </a:r>
            <a:endParaRPr sz="10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8549" y="97377"/>
            <a:ext cx="5708651" cy="170815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455"/>
              </a:spcBef>
            </a:pPr>
            <a:r>
              <a:rPr sz="6100" b="1" spc="-1160" dirty="0">
                <a:solidFill>
                  <a:srgbClr val="000000"/>
                </a:solidFill>
                <a:latin typeface="Malgun Gothic"/>
                <a:cs typeface="Malgun Gothic"/>
              </a:rPr>
              <a:t>문제</a:t>
            </a:r>
            <a:r>
              <a:rPr sz="6100" b="1" spc="-630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6100" b="1" spc="-840" dirty="0">
                <a:solidFill>
                  <a:srgbClr val="000000"/>
                </a:solidFill>
                <a:latin typeface="Malgun Gothic"/>
                <a:cs typeface="Malgun Gothic"/>
              </a:rPr>
              <a:t>해결</a:t>
            </a:r>
            <a:r>
              <a:rPr sz="6000" b="1" spc="-840" dirty="0">
                <a:solidFill>
                  <a:srgbClr val="000000"/>
                </a:solidFill>
                <a:latin typeface="Noto Sans JP"/>
                <a:cs typeface="Noto Sans JP"/>
              </a:rPr>
              <a:t>:</a:t>
            </a:r>
            <a:r>
              <a:rPr sz="6000" b="1" spc="155" dirty="0">
                <a:solidFill>
                  <a:srgbClr val="000000"/>
                </a:solidFill>
                <a:latin typeface="Noto Sans JP"/>
                <a:cs typeface="Noto Sans JP"/>
              </a:rPr>
              <a:t> </a:t>
            </a:r>
            <a:r>
              <a:rPr sz="6000" b="1" spc="-335" dirty="0">
                <a:solidFill>
                  <a:srgbClr val="000000"/>
                </a:solidFill>
                <a:latin typeface="Noto Sans JP"/>
                <a:cs typeface="Noto Sans JP"/>
              </a:rPr>
              <a:t>CLI</a:t>
            </a:r>
            <a:r>
              <a:rPr sz="6000" b="1" spc="160" dirty="0">
                <a:solidFill>
                  <a:srgbClr val="000000"/>
                </a:solidFill>
                <a:latin typeface="Noto Sans JP"/>
                <a:cs typeface="Noto Sans JP"/>
              </a:rPr>
              <a:t> </a:t>
            </a:r>
            <a:r>
              <a:rPr sz="6100" b="1" spc="-1210" dirty="0">
                <a:solidFill>
                  <a:srgbClr val="000000"/>
                </a:solidFill>
                <a:latin typeface="Malgun Gothic"/>
                <a:cs typeface="Malgun Gothic"/>
              </a:rPr>
              <a:t>인 </a:t>
            </a:r>
            <a:r>
              <a:rPr sz="6100" b="1" spc="-985" dirty="0">
                <a:solidFill>
                  <a:srgbClr val="000000"/>
                </a:solidFill>
                <a:latin typeface="Malgun Gothic"/>
                <a:cs typeface="Malgun Gothic"/>
              </a:rPr>
              <a:t>증</a:t>
            </a:r>
            <a:r>
              <a:rPr sz="6000" b="1" spc="-985" dirty="0">
                <a:solidFill>
                  <a:srgbClr val="000000"/>
                </a:solidFill>
                <a:latin typeface="Noto Sans JP"/>
                <a:cs typeface="Noto Sans JP"/>
              </a:rPr>
              <a:t>/</a:t>
            </a:r>
            <a:r>
              <a:rPr sz="6100" b="1" spc="-985" dirty="0">
                <a:solidFill>
                  <a:srgbClr val="000000"/>
                </a:solidFill>
                <a:latin typeface="Malgun Gothic"/>
                <a:cs typeface="Malgun Gothic"/>
              </a:rPr>
              <a:t>디버깅</a:t>
            </a:r>
            <a:endParaRPr sz="61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8549" y="2221223"/>
            <a:ext cx="5351780" cy="7493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60"/>
              </a:spcBef>
            </a:pPr>
            <a:r>
              <a:rPr sz="1300" spc="-55" dirty="0">
                <a:solidFill>
                  <a:srgbClr val="333333"/>
                </a:solidFill>
                <a:latin typeface="Noto Sans JP"/>
                <a:cs typeface="Noto Sans JP"/>
              </a:rPr>
              <a:t>CLI</a:t>
            </a:r>
            <a:r>
              <a:rPr sz="13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작업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발생하는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인증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문제는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스타트업의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개발</a:t>
            </a:r>
            <a:r>
              <a:rPr sz="1300" spc="-215" dirty="0">
                <a:solidFill>
                  <a:srgbClr val="333333"/>
                </a:solidFill>
                <a:latin typeface="Noto Sans JP"/>
                <a:cs typeface="Noto Sans JP"/>
              </a:rPr>
              <a:t>/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운영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흐름을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저해할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있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4" dirty="0">
                <a:solidFill>
                  <a:srgbClr val="333333"/>
                </a:solidFill>
                <a:latin typeface="Dotum"/>
                <a:cs typeface="Dotum"/>
              </a:rPr>
              <a:t>습니다</a:t>
            </a:r>
            <a:r>
              <a:rPr sz="1300" spc="-204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30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체계적인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문제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진단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효율적인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해결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방법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이러한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장애를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최소화할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300" spc="-21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91248" y="3171030"/>
            <a:ext cx="990600" cy="419100"/>
          </a:xfrm>
          <a:custGeom>
            <a:avLst/>
            <a:gdLst/>
            <a:ahLst/>
            <a:cxnLst/>
            <a:rect l="l" t="t" r="r" b="b"/>
            <a:pathLst>
              <a:path w="990600" h="419100">
                <a:moveTo>
                  <a:pt x="990600" y="419099"/>
                </a:moveTo>
                <a:lnTo>
                  <a:pt x="0" y="419099"/>
                </a:lnTo>
                <a:lnTo>
                  <a:pt x="0" y="41309"/>
                </a:lnTo>
                <a:lnTo>
                  <a:pt x="23564" y="6041"/>
                </a:lnTo>
                <a:lnTo>
                  <a:pt x="41309" y="0"/>
                </a:lnTo>
                <a:lnTo>
                  <a:pt x="949290" y="0"/>
                </a:lnTo>
                <a:lnTo>
                  <a:pt x="984557" y="23563"/>
                </a:lnTo>
                <a:lnTo>
                  <a:pt x="990600" y="41909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69049" y="3264339"/>
            <a:ext cx="63754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-130" dirty="0">
                <a:solidFill>
                  <a:srgbClr val="FFFFFF"/>
                </a:solidFill>
                <a:latin typeface="Noto Sans JP"/>
                <a:cs typeface="Noto Sans JP"/>
              </a:rPr>
              <a:t>AWS</a:t>
            </a:r>
            <a:r>
              <a:rPr sz="1350" b="1" spc="5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350" b="1" spc="-60" dirty="0">
                <a:solidFill>
                  <a:srgbClr val="FFFFFF"/>
                </a:solidFill>
                <a:latin typeface="Noto Sans JP"/>
                <a:cs typeface="Noto Sans JP"/>
              </a:rPr>
              <a:t>CLI</a:t>
            </a:r>
            <a:endParaRPr sz="1350">
              <a:latin typeface="Noto Sans JP"/>
              <a:cs typeface="Noto Sans JP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77099" y="3171030"/>
            <a:ext cx="1247775" cy="419100"/>
          </a:xfrm>
          <a:custGeom>
            <a:avLst/>
            <a:gdLst/>
            <a:ahLst/>
            <a:cxnLst/>
            <a:rect l="l" t="t" r="r" b="b"/>
            <a:pathLst>
              <a:path w="1247775" h="419100">
                <a:moveTo>
                  <a:pt x="1247775" y="419099"/>
                </a:moveTo>
                <a:lnTo>
                  <a:pt x="0" y="419099"/>
                </a:lnTo>
                <a:lnTo>
                  <a:pt x="0" y="41309"/>
                </a:lnTo>
                <a:lnTo>
                  <a:pt x="23563" y="6041"/>
                </a:lnTo>
                <a:lnTo>
                  <a:pt x="41309" y="0"/>
                </a:lnTo>
                <a:lnTo>
                  <a:pt x="1206465" y="0"/>
                </a:lnTo>
                <a:lnTo>
                  <a:pt x="1241732" y="23563"/>
                </a:lnTo>
                <a:lnTo>
                  <a:pt x="1247775" y="4190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57430" y="3252134"/>
            <a:ext cx="8851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50" dirty="0">
                <a:latin typeface="Noto Sans JP"/>
                <a:cs typeface="Noto Sans JP"/>
              </a:rPr>
              <a:t>GCP</a:t>
            </a:r>
            <a:r>
              <a:rPr sz="1400" b="1" spc="35" dirty="0">
                <a:latin typeface="Noto Sans JP"/>
                <a:cs typeface="Noto Sans JP"/>
              </a:rPr>
              <a:t> </a:t>
            </a:r>
            <a:r>
              <a:rPr sz="1400" b="1" spc="-110" dirty="0">
                <a:latin typeface="Noto Sans JP"/>
                <a:cs typeface="Noto Sans JP"/>
              </a:rPr>
              <a:t>gcloud</a:t>
            </a:r>
            <a:endParaRPr sz="1400">
              <a:latin typeface="Noto Sans JP"/>
              <a:cs typeface="Noto Sans JP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91249" y="6076155"/>
            <a:ext cx="5429250" cy="647700"/>
            <a:chOff x="6191249" y="7086599"/>
            <a:chExt cx="5429250" cy="647700"/>
          </a:xfrm>
        </p:grpSpPr>
        <p:sp>
          <p:nvSpPr>
            <p:cNvPr id="9" name="object 9"/>
            <p:cNvSpPr/>
            <p:nvPr/>
          </p:nvSpPr>
          <p:spPr>
            <a:xfrm>
              <a:off x="6191249" y="7086599"/>
              <a:ext cx="5429250" cy="647700"/>
            </a:xfrm>
            <a:custGeom>
              <a:avLst/>
              <a:gdLst/>
              <a:ahLst/>
              <a:cxnLst/>
              <a:rect l="l" t="t" r="r" b="b"/>
              <a:pathLst>
                <a:path w="5429250" h="647700">
                  <a:moveTo>
                    <a:pt x="542924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5429249" y="0"/>
                  </a:lnTo>
                  <a:lnTo>
                    <a:pt x="5429249" y="647699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91249" y="7086599"/>
              <a:ext cx="38100" cy="647700"/>
            </a:xfrm>
            <a:custGeom>
              <a:avLst/>
              <a:gdLst/>
              <a:ahLst/>
              <a:cxnLst/>
              <a:rect l="l" t="t" r="r" b="b"/>
              <a:pathLst>
                <a:path w="38100" h="647700">
                  <a:moveTo>
                    <a:pt x="380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4769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178549" y="3929093"/>
            <a:ext cx="1656714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130" dirty="0">
                <a:solidFill>
                  <a:srgbClr val="4F37A6"/>
                </a:solidFill>
                <a:latin typeface="Noto Sans JP"/>
                <a:cs typeface="Noto Sans JP"/>
              </a:rPr>
              <a:t>AWS</a:t>
            </a:r>
            <a:r>
              <a:rPr sz="1350" b="1" spc="3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350" b="1" spc="-80" dirty="0">
                <a:solidFill>
                  <a:srgbClr val="4F37A6"/>
                </a:solidFill>
                <a:latin typeface="Noto Sans JP"/>
                <a:cs typeface="Noto Sans JP"/>
              </a:rPr>
              <a:t>CLI</a:t>
            </a:r>
            <a:r>
              <a:rPr sz="1350" b="1" spc="35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인증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문제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140" dirty="0">
                <a:solidFill>
                  <a:srgbClr val="4F37A6"/>
                </a:solidFill>
                <a:latin typeface="Malgun Gothic"/>
                <a:cs typeface="Malgun Gothic"/>
              </a:rPr>
              <a:t>해결</a:t>
            </a:r>
            <a:r>
              <a:rPr sz="1350" b="1" spc="-140" dirty="0">
                <a:solidFill>
                  <a:srgbClr val="4F37A6"/>
                </a:solidFill>
                <a:latin typeface="Noto Sans JP"/>
                <a:cs typeface="Noto Sans JP"/>
              </a:rPr>
              <a:t>:</a:t>
            </a:r>
            <a:endParaRPr sz="1350">
              <a:latin typeface="Noto Sans JP"/>
              <a:cs typeface="Noto Sans JP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00773" y="446643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3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69049" y="4308068"/>
            <a:ext cx="5179060" cy="1550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23500"/>
              </a:lnSpc>
              <a:spcBef>
                <a:spcPts val="125"/>
              </a:spcBef>
            </a:pPr>
            <a:r>
              <a:rPr sz="1400" b="1" spc="-135" dirty="0">
                <a:solidFill>
                  <a:srgbClr val="333333"/>
                </a:solidFill>
                <a:latin typeface="Noto Sans JP"/>
                <a:cs typeface="Noto Sans JP"/>
              </a:rPr>
              <a:t>AccessDenied</a:t>
            </a:r>
            <a:r>
              <a:rPr sz="1400" b="1" spc="2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b="1" spc="-200" dirty="0">
                <a:solidFill>
                  <a:srgbClr val="333333"/>
                </a:solidFill>
                <a:latin typeface="Malgun Gothic"/>
                <a:cs typeface="Malgun Gothic"/>
              </a:rPr>
              <a:t>오류</a:t>
            </a:r>
            <a:r>
              <a:rPr sz="1400" b="1" spc="-200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b="1" spc="2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Noto Sans JP"/>
                <a:cs typeface="Noto Sans JP"/>
              </a:rPr>
              <a:t>IAM</a:t>
            </a:r>
            <a:r>
              <a:rPr sz="130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확인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70" dirty="0">
                <a:solidFill>
                  <a:srgbClr val="333333"/>
                </a:solidFill>
                <a:latin typeface="Arial"/>
                <a:cs typeface="Arial"/>
              </a:rPr>
              <a:t>→</a:t>
            </a:r>
            <a:r>
              <a:rPr sz="13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DejaVu Sans Mono"/>
                <a:cs typeface="DejaVu Sans Mono"/>
              </a:rPr>
              <a:t>aws</a:t>
            </a:r>
            <a:r>
              <a:rPr sz="1200" spc="1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333333"/>
                </a:solidFill>
                <a:latin typeface="DejaVu Sans Mono"/>
                <a:cs typeface="DejaVu Sans Mono"/>
              </a:rPr>
              <a:t>iam</a:t>
            </a:r>
            <a:r>
              <a:rPr sz="1200" spc="2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DejaVu Sans Mono"/>
                <a:cs typeface="DejaVu Sans Mono"/>
              </a:rPr>
              <a:t>get-user</a:t>
            </a:r>
            <a:r>
              <a:rPr sz="1200" spc="-38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명령으로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현재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사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용자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95" dirty="0">
                <a:solidFill>
                  <a:srgbClr val="333333"/>
                </a:solidFill>
                <a:latin typeface="Dotum"/>
                <a:cs typeface="Dotum"/>
              </a:rPr>
              <a:t>검증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350" b="1" spc="-260" dirty="0">
                <a:solidFill>
                  <a:srgbClr val="333333"/>
                </a:solidFill>
                <a:latin typeface="Malgun Gothic"/>
                <a:cs typeface="Malgun Gothic"/>
              </a:rPr>
              <a:t>토큰</a:t>
            </a:r>
            <a:r>
              <a:rPr sz="1350" b="1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350" b="1" spc="-200" dirty="0">
                <a:solidFill>
                  <a:srgbClr val="333333"/>
                </a:solidFill>
                <a:latin typeface="Malgun Gothic"/>
                <a:cs typeface="Malgun Gothic"/>
              </a:rPr>
              <a:t>만료</a:t>
            </a:r>
            <a:r>
              <a:rPr sz="1400" b="1" spc="-200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b="1" spc="2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200" dirty="0">
                <a:solidFill>
                  <a:srgbClr val="333333"/>
                </a:solidFill>
                <a:latin typeface="DejaVu Sans Mono"/>
                <a:cs typeface="DejaVu Sans Mono"/>
              </a:rPr>
              <a:t>aws</a:t>
            </a:r>
            <a:r>
              <a:rPr sz="1200" spc="1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333333"/>
                </a:solidFill>
                <a:latin typeface="DejaVu Sans Mono"/>
                <a:cs typeface="DejaVu Sans Mono"/>
              </a:rPr>
              <a:t>sts</a:t>
            </a:r>
            <a:r>
              <a:rPr sz="1200" spc="2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DejaVu Sans Mono"/>
                <a:cs typeface="DejaVu Sans Mono"/>
              </a:rPr>
              <a:t>get-session-</a:t>
            </a:r>
            <a:r>
              <a:rPr sz="1200" spc="-85" dirty="0">
                <a:solidFill>
                  <a:srgbClr val="333333"/>
                </a:solidFill>
                <a:latin typeface="DejaVu Sans Mono"/>
                <a:cs typeface="DejaVu Sans Mono"/>
              </a:rPr>
              <a:t>token</a:t>
            </a:r>
            <a:r>
              <a:rPr sz="1350" spc="-85" dirty="0">
                <a:solidFill>
                  <a:srgbClr val="333333"/>
                </a:solidFill>
                <a:latin typeface="Dotum"/>
                <a:cs typeface="Dotum"/>
              </a:rPr>
              <a:t>으로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새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토큰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발급</a:t>
            </a:r>
            <a:endParaRPr sz="1350">
              <a:latin typeface="Dotum"/>
              <a:cs typeface="Dotum"/>
            </a:endParaRPr>
          </a:p>
          <a:p>
            <a:pPr marL="12700" marR="349250">
              <a:lnSpc>
                <a:spcPts val="1950"/>
              </a:lnSpc>
              <a:spcBef>
                <a:spcPts val="185"/>
              </a:spcBef>
            </a:pPr>
            <a:r>
              <a:rPr sz="1400" b="1" spc="-175" dirty="0">
                <a:solidFill>
                  <a:srgbClr val="333333"/>
                </a:solidFill>
                <a:latin typeface="Noto Sans JP"/>
                <a:cs typeface="Noto Sans JP"/>
              </a:rPr>
              <a:t>MFA</a:t>
            </a:r>
            <a:r>
              <a:rPr sz="1400" b="1" spc="1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b="1" spc="-260" dirty="0">
                <a:solidFill>
                  <a:srgbClr val="333333"/>
                </a:solidFill>
                <a:latin typeface="Malgun Gothic"/>
                <a:cs typeface="Malgun Gothic"/>
              </a:rPr>
              <a:t>인증</a:t>
            </a:r>
            <a:r>
              <a:rPr sz="1350" b="1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350" b="1" spc="-200" dirty="0">
                <a:solidFill>
                  <a:srgbClr val="333333"/>
                </a:solidFill>
                <a:latin typeface="Malgun Gothic"/>
                <a:cs typeface="Malgun Gothic"/>
              </a:rPr>
              <a:t>필요</a:t>
            </a:r>
            <a:r>
              <a:rPr sz="1400" b="1" spc="-200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b="1" spc="2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200" dirty="0">
                <a:solidFill>
                  <a:srgbClr val="333333"/>
                </a:solidFill>
                <a:latin typeface="DejaVu Sans Mono"/>
                <a:cs typeface="DejaVu Sans Mono"/>
              </a:rPr>
              <a:t>aws</a:t>
            </a:r>
            <a:r>
              <a:rPr sz="1200" spc="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333333"/>
                </a:solidFill>
                <a:latin typeface="DejaVu Sans Mono"/>
                <a:cs typeface="DejaVu Sans Mono"/>
              </a:rPr>
              <a:t>sts</a:t>
            </a:r>
            <a:r>
              <a:rPr sz="1200" spc="1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DejaVu Sans Mono"/>
                <a:cs typeface="DejaVu Sans Mono"/>
              </a:rPr>
              <a:t>get-session-</a:t>
            </a:r>
            <a:r>
              <a:rPr sz="1200" dirty="0">
                <a:solidFill>
                  <a:srgbClr val="333333"/>
                </a:solidFill>
                <a:latin typeface="DejaVu Sans Mono"/>
                <a:cs typeface="DejaVu Sans Mono"/>
              </a:rPr>
              <a:t>token</a:t>
            </a:r>
            <a:r>
              <a:rPr sz="1200" spc="1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DejaVu Sans Mono"/>
                <a:cs typeface="DejaVu Sans Mono"/>
              </a:rPr>
              <a:t>--serial-number </a:t>
            </a:r>
            <a:r>
              <a:rPr sz="1200" dirty="0">
                <a:solidFill>
                  <a:srgbClr val="333333"/>
                </a:solidFill>
                <a:latin typeface="DejaVu Sans Mono"/>
                <a:cs typeface="DejaVu Sans Mono"/>
              </a:rPr>
              <a:t>MFA_DEVICE</a:t>
            </a:r>
            <a:r>
              <a:rPr sz="1200" spc="-4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DejaVu Sans Mono"/>
                <a:cs typeface="DejaVu Sans Mono"/>
              </a:rPr>
              <a:t>--token-</a:t>
            </a:r>
            <a:r>
              <a:rPr sz="1200" dirty="0">
                <a:solidFill>
                  <a:srgbClr val="333333"/>
                </a:solidFill>
                <a:latin typeface="DejaVu Sans Mono"/>
                <a:cs typeface="DejaVu Sans Mono"/>
              </a:rPr>
              <a:t>code</a:t>
            </a:r>
            <a:r>
              <a:rPr sz="1200" spc="-4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DejaVu Sans Mono"/>
                <a:cs typeface="DejaVu Sans Mono"/>
              </a:rPr>
              <a:t>CODE</a:t>
            </a:r>
            <a:endParaRPr sz="12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350" b="1" spc="-260" dirty="0">
                <a:solidFill>
                  <a:srgbClr val="333333"/>
                </a:solidFill>
                <a:latin typeface="Malgun Gothic"/>
                <a:cs typeface="Malgun Gothic"/>
              </a:rPr>
              <a:t>프로파일</a:t>
            </a:r>
            <a:r>
              <a:rPr sz="1350" b="1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350" b="1" spc="-200" dirty="0">
                <a:solidFill>
                  <a:srgbClr val="333333"/>
                </a:solidFill>
                <a:latin typeface="Malgun Gothic"/>
                <a:cs typeface="Malgun Gothic"/>
              </a:rPr>
              <a:t>문제</a:t>
            </a:r>
            <a:r>
              <a:rPr sz="1400" b="1" spc="-200" dirty="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sz="1400" b="1" spc="3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DejaVu Sans Mono"/>
                <a:cs typeface="DejaVu Sans Mono"/>
              </a:rPr>
              <a:t>--profile</a:t>
            </a:r>
            <a:r>
              <a:rPr sz="1200" spc="-37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파라미터로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올바른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프로필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지정</a:t>
            </a:r>
            <a:endParaRPr sz="1350">
              <a:latin typeface="Dotum"/>
              <a:cs typeface="Dotu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00773" y="496173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00773" y="521890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00773" y="572373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29349" y="6149181"/>
            <a:ext cx="5391150" cy="49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ts val="1230"/>
              </a:lnSpc>
              <a:spcBef>
                <a:spcPts val="100"/>
              </a:spcBef>
            </a:pPr>
            <a:r>
              <a:rPr sz="1050" dirty="0">
                <a:latin typeface="DejaVu Sans Mono"/>
                <a:cs typeface="DejaVu Sans Mono"/>
              </a:rPr>
              <a:t>$</a:t>
            </a:r>
            <a:r>
              <a:rPr sz="1050" spc="3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export</a:t>
            </a:r>
            <a:r>
              <a:rPr sz="1050" spc="35" dirty="0">
                <a:latin typeface="DejaVu Sans Mono"/>
                <a:cs typeface="DejaVu Sans Mono"/>
              </a:rPr>
              <a:t> </a:t>
            </a:r>
            <a:r>
              <a:rPr sz="1050" spc="-10" dirty="0">
                <a:latin typeface="DejaVu Sans Mono"/>
                <a:cs typeface="DejaVu Sans Mono"/>
              </a:rPr>
              <a:t>AWS_DEFAULT_REGION=ap-northeast-</a:t>
            </a:r>
            <a:r>
              <a:rPr sz="1050" spc="-50" dirty="0">
                <a:latin typeface="DejaVu Sans Mono"/>
                <a:cs typeface="DejaVu Sans Mono"/>
              </a:rPr>
              <a:t>2</a:t>
            </a:r>
            <a:endParaRPr sz="1050">
              <a:latin typeface="DejaVu Sans Mono"/>
              <a:cs typeface="DejaVu Sans Mono"/>
            </a:endParaRPr>
          </a:p>
          <a:p>
            <a:pPr marL="95250">
              <a:lnSpc>
                <a:spcPts val="1200"/>
              </a:lnSpc>
            </a:pPr>
            <a:r>
              <a:rPr sz="1050" dirty="0">
                <a:latin typeface="DejaVu Sans Mono"/>
                <a:cs typeface="DejaVu Sans Mono"/>
              </a:rPr>
              <a:t>$</a:t>
            </a:r>
            <a:r>
              <a:rPr sz="1050" spc="-4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aws</a:t>
            </a:r>
            <a:r>
              <a:rPr sz="1050" spc="-4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configure</a:t>
            </a:r>
            <a:r>
              <a:rPr sz="1050" spc="-3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set</a:t>
            </a:r>
            <a:r>
              <a:rPr sz="1050" spc="-4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default.output</a:t>
            </a:r>
            <a:r>
              <a:rPr sz="1050" spc="-40" dirty="0">
                <a:latin typeface="DejaVu Sans Mono"/>
                <a:cs typeface="DejaVu Sans Mono"/>
              </a:rPr>
              <a:t> </a:t>
            </a:r>
            <a:r>
              <a:rPr sz="1050" spc="-20" dirty="0">
                <a:latin typeface="DejaVu Sans Mono"/>
                <a:cs typeface="DejaVu Sans Mono"/>
              </a:rPr>
              <a:t>json</a:t>
            </a:r>
            <a:endParaRPr sz="1050">
              <a:latin typeface="DejaVu Sans Mono"/>
              <a:cs typeface="DejaVu Sans Mono"/>
            </a:endParaRPr>
          </a:p>
          <a:p>
            <a:pPr marL="95250">
              <a:lnSpc>
                <a:spcPts val="1230"/>
              </a:lnSpc>
            </a:pPr>
            <a:r>
              <a:rPr sz="1050" dirty="0">
                <a:latin typeface="DejaVu Sans Mono"/>
                <a:cs typeface="DejaVu Sans Mono"/>
              </a:rPr>
              <a:t>$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aws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s3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ls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spc="-10" dirty="0">
                <a:latin typeface="DejaVu Sans Mono"/>
                <a:cs typeface="DejaVu Sans Mono"/>
              </a:rPr>
              <a:t>--</a:t>
            </a:r>
            <a:r>
              <a:rPr sz="1050" dirty="0">
                <a:latin typeface="DejaVu Sans Mono"/>
                <a:cs typeface="DejaVu Sans Mono"/>
              </a:rPr>
              <a:t>debug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2&gt;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spc="-10" dirty="0">
                <a:latin typeface="DejaVu Sans Mono"/>
                <a:cs typeface="DejaVu Sans Mono"/>
              </a:rPr>
              <a:t>debug.log</a:t>
            </a:r>
            <a:endParaRPr sz="1050">
              <a:latin typeface="DejaVu Sans Mono"/>
              <a:cs typeface="DejaVu Sans Mon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9124" y="780256"/>
            <a:ext cx="4953000" cy="1123950"/>
            <a:chOff x="619124" y="1657349"/>
            <a:chExt cx="4953000" cy="1123950"/>
          </a:xfrm>
        </p:grpSpPr>
        <p:sp>
          <p:nvSpPr>
            <p:cNvPr id="19" name="object 19"/>
            <p:cNvSpPr/>
            <p:nvPr/>
          </p:nvSpPr>
          <p:spPr>
            <a:xfrm>
              <a:off x="628649" y="1666874"/>
              <a:ext cx="4933950" cy="1104900"/>
            </a:xfrm>
            <a:custGeom>
              <a:avLst/>
              <a:gdLst/>
              <a:ahLst/>
              <a:cxnLst/>
              <a:rect l="l" t="t" r="r" b="b"/>
              <a:pathLst>
                <a:path w="4933950" h="1104900">
                  <a:moveTo>
                    <a:pt x="0" y="1019174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9" y="74521"/>
                  </a:lnTo>
                  <a:lnTo>
                    <a:pt x="1647" y="69000"/>
                  </a:lnTo>
                  <a:lnTo>
                    <a:pt x="2745" y="63480"/>
                  </a:lnTo>
                  <a:lnTo>
                    <a:pt x="4371" y="58119"/>
                  </a:lnTo>
                  <a:lnTo>
                    <a:pt x="6525" y="52919"/>
                  </a:lnTo>
                  <a:lnTo>
                    <a:pt x="8679" y="47719"/>
                  </a:lnTo>
                  <a:lnTo>
                    <a:pt x="11320" y="42778"/>
                  </a:lnTo>
                  <a:lnTo>
                    <a:pt x="14447" y="38098"/>
                  </a:lnTo>
                  <a:lnTo>
                    <a:pt x="17574" y="33418"/>
                  </a:lnTo>
                  <a:lnTo>
                    <a:pt x="21128" y="29088"/>
                  </a:lnTo>
                  <a:lnTo>
                    <a:pt x="25108" y="25108"/>
                  </a:lnTo>
                  <a:lnTo>
                    <a:pt x="29088" y="21128"/>
                  </a:lnTo>
                  <a:lnTo>
                    <a:pt x="63480" y="2745"/>
                  </a:lnTo>
                  <a:lnTo>
                    <a:pt x="85724" y="0"/>
                  </a:lnTo>
                  <a:lnTo>
                    <a:pt x="4848224" y="0"/>
                  </a:lnTo>
                  <a:lnTo>
                    <a:pt x="4853852" y="0"/>
                  </a:lnTo>
                  <a:lnTo>
                    <a:pt x="4859427" y="549"/>
                  </a:lnTo>
                  <a:lnTo>
                    <a:pt x="4864948" y="1647"/>
                  </a:lnTo>
                  <a:lnTo>
                    <a:pt x="4870468" y="2745"/>
                  </a:lnTo>
                  <a:lnTo>
                    <a:pt x="4875828" y="4371"/>
                  </a:lnTo>
                  <a:lnTo>
                    <a:pt x="4881028" y="6525"/>
                  </a:lnTo>
                  <a:lnTo>
                    <a:pt x="4886229" y="8679"/>
                  </a:lnTo>
                  <a:lnTo>
                    <a:pt x="4891169" y="11319"/>
                  </a:lnTo>
                  <a:lnTo>
                    <a:pt x="4895849" y="14447"/>
                  </a:lnTo>
                  <a:lnTo>
                    <a:pt x="4900530" y="17574"/>
                  </a:lnTo>
                  <a:lnTo>
                    <a:pt x="4919501" y="38098"/>
                  </a:lnTo>
                  <a:lnTo>
                    <a:pt x="4922628" y="42778"/>
                  </a:lnTo>
                  <a:lnTo>
                    <a:pt x="4933949" y="80096"/>
                  </a:lnTo>
                  <a:lnTo>
                    <a:pt x="4933949" y="85724"/>
                  </a:lnTo>
                  <a:lnTo>
                    <a:pt x="4933949" y="1019174"/>
                  </a:lnTo>
                  <a:lnTo>
                    <a:pt x="4925269" y="1057180"/>
                  </a:lnTo>
                  <a:lnTo>
                    <a:pt x="4919501" y="1066800"/>
                  </a:lnTo>
                  <a:lnTo>
                    <a:pt x="4916373" y="1071481"/>
                  </a:lnTo>
                  <a:lnTo>
                    <a:pt x="4895849" y="1090452"/>
                  </a:lnTo>
                  <a:lnTo>
                    <a:pt x="4891169" y="1093579"/>
                  </a:lnTo>
                  <a:lnTo>
                    <a:pt x="4864948" y="1103252"/>
                  </a:lnTo>
                  <a:lnTo>
                    <a:pt x="4859427" y="1104350"/>
                  </a:lnTo>
                  <a:lnTo>
                    <a:pt x="4853852" y="1104899"/>
                  </a:lnTo>
                  <a:lnTo>
                    <a:pt x="4848224" y="1104899"/>
                  </a:lnTo>
                  <a:lnTo>
                    <a:pt x="85724" y="1104899"/>
                  </a:lnTo>
                  <a:lnTo>
                    <a:pt x="80096" y="1104899"/>
                  </a:lnTo>
                  <a:lnTo>
                    <a:pt x="74521" y="1104350"/>
                  </a:lnTo>
                  <a:lnTo>
                    <a:pt x="69000" y="1103252"/>
                  </a:lnTo>
                  <a:lnTo>
                    <a:pt x="63480" y="1102154"/>
                  </a:lnTo>
                  <a:lnTo>
                    <a:pt x="38098" y="1090452"/>
                  </a:lnTo>
                  <a:lnTo>
                    <a:pt x="33418" y="1087325"/>
                  </a:lnTo>
                  <a:lnTo>
                    <a:pt x="14447" y="1066800"/>
                  </a:lnTo>
                  <a:lnTo>
                    <a:pt x="11320" y="1062120"/>
                  </a:lnTo>
                  <a:lnTo>
                    <a:pt x="8679" y="1057180"/>
                  </a:lnTo>
                  <a:lnTo>
                    <a:pt x="6525" y="1051980"/>
                  </a:lnTo>
                  <a:lnTo>
                    <a:pt x="4371" y="1046779"/>
                  </a:lnTo>
                  <a:lnTo>
                    <a:pt x="2745" y="1041419"/>
                  </a:lnTo>
                  <a:lnTo>
                    <a:pt x="1647" y="1035898"/>
                  </a:lnTo>
                  <a:lnTo>
                    <a:pt x="549" y="1030378"/>
                  </a:lnTo>
                  <a:lnTo>
                    <a:pt x="0" y="1024803"/>
                  </a:lnTo>
                  <a:lnTo>
                    <a:pt x="0" y="1019174"/>
                  </a:lnTo>
                  <a:close/>
                </a:path>
              </a:pathLst>
            </a:custGeom>
            <a:ln w="19049">
              <a:solidFill>
                <a:srgbClr val="4F37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1049" y="2190749"/>
              <a:ext cx="400050" cy="209550"/>
            </a:xfrm>
            <a:custGeom>
              <a:avLst/>
              <a:gdLst/>
              <a:ahLst/>
              <a:cxnLst/>
              <a:rect l="l" t="t" r="r" b="b"/>
              <a:pathLst>
                <a:path w="400050" h="209550">
                  <a:moveTo>
                    <a:pt x="367002" y="209549"/>
                  </a:moveTo>
                  <a:lnTo>
                    <a:pt x="33047" y="209549"/>
                  </a:lnTo>
                  <a:lnTo>
                    <a:pt x="28187" y="208583"/>
                  </a:lnTo>
                  <a:lnTo>
                    <a:pt x="966" y="181362"/>
                  </a:lnTo>
                  <a:lnTo>
                    <a:pt x="0" y="176502"/>
                  </a:lnTo>
                  <a:lnTo>
                    <a:pt x="0" y="1714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67002" y="0"/>
                  </a:lnTo>
                  <a:lnTo>
                    <a:pt x="399083" y="28187"/>
                  </a:lnTo>
                  <a:lnTo>
                    <a:pt x="400049" y="33047"/>
                  </a:lnTo>
                  <a:lnTo>
                    <a:pt x="400049" y="176502"/>
                  </a:lnTo>
                  <a:lnTo>
                    <a:pt x="371862" y="208583"/>
                  </a:lnTo>
                  <a:lnTo>
                    <a:pt x="367002" y="20954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1049" y="2400299"/>
              <a:ext cx="381000" cy="219075"/>
            </a:xfrm>
            <a:custGeom>
              <a:avLst/>
              <a:gdLst/>
              <a:ahLst/>
              <a:cxnLst/>
              <a:rect l="l" t="t" r="r" b="b"/>
              <a:pathLst>
                <a:path w="381000" h="219075">
                  <a:moveTo>
                    <a:pt x="347952" y="219074"/>
                  </a:moveTo>
                  <a:lnTo>
                    <a:pt x="33047" y="219074"/>
                  </a:lnTo>
                  <a:lnTo>
                    <a:pt x="28187" y="218107"/>
                  </a:lnTo>
                  <a:lnTo>
                    <a:pt x="966" y="190887"/>
                  </a:lnTo>
                  <a:lnTo>
                    <a:pt x="0" y="186027"/>
                  </a:lnTo>
                  <a:lnTo>
                    <a:pt x="0" y="18097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47952" y="0"/>
                  </a:lnTo>
                  <a:lnTo>
                    <a:pt x="380033" y="28187"/>
                  </a:lnTo>
                  <a:lnTo>
                    <a:pt x="380999" y="33047"/>
                  </a:lnTo>
                  <a:lnTo>
                    <a:pt x="380999" y="186027"/>
                  </a:lnTo>
                  <a:lnTo>
                    <a:pt x="352812" y="218107"/>
                  </a:lnTo>
                  <a:lnTo>
                    <a:pt x="347952" y="219074"/>
                  </a:lnTo>
                  <a:close/>
                </a:path>
              </a:pathLst>
            </a:custGeom>
            <a:solidFill>
              <a:srgbClr val="41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8349" y="933292"/>
            <a:ext cx="2143760" cy="785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4F37A6"/>
                </a:solidFill>
                <a:latin typeface="Noto Sans JP"/>
                <a:cs typeface="Noto Sans JP"/>
              </a:rPr>
              <a:t>1.</a:t>
            </a:r>
            <a:r>
              <a:rPr sz="1650" b="1" spc="-8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700" b="1" spc="-325" dirty="0">
                <a:solidFill>
                  <a:srgbClr val="4F37A6"/>
                </a:solidFill>
                <a:latin typeface="Malgun Gothic"/>
                <a:cs typeface="Malgun Gothic"/>
              </a:rPr>
              <a:t>문제</a:t>
            </a:r>
            <a:r>
              <a:rPr sz="1700" b="1" spc="-18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700" b="1" spc="-350" dirty="0">
                <a:solidFill>
                  <a:srgbClr val="4F37A6"/>
                </a:solidFill>
                <a:latin typeface="Malgun Gothic"/>
                <a:cs typeface="Malgun Gothic"/>
              </a:rPr>
              <a:t>식별</a:t>
            </a:r>
            <a:endParaRPr sz="1700">
              <a:latin typeface="Malgun Gothic"/>
              <a:cs typeface="Malgun Gothic"/>
            </a:endParaRPr>
          </a:p>
          <a:p>
            <a:pPr marL="88265">
              <a:lnSpc>
                <a:spcPct val="100000"/>
              </a:lnSpc>
              <a:spcBef>
                <a:spcPts val="910"/>
              </a:spcBef>
              <a:tabLst>
                <a:tab pos="497840" algn="l"/>
              </a:tabLst>
            </a:pPr>
            <a:r>
              <a:rPr sz="1000" b="1" spc="-25" dirty="0">
                <a:latin typeface="Noto Sans JP"/>
                <a:cs typeface="Noto Sans JP"/>
              </a:rPr>
              <a:t>AWS</a:t>
            </a:r>
            <a:r>
              <a:rPr sz="1000" b="1" dirty="0">
                <a:latin typeface="Noto Sans JP"/>
                <a:cs typeface="Noto Sans JP"/>
              </a:rPr>
              <a:t>	</a:t>
            </a:r>
            <a:r>
              <a:rPr sz="1050" spc="-10" dirty="0">
                <a:latin typeface="DejaVu Sans Mono"/>
                <a:cs typeface="DejaVu Sans Mono"/>
              </a:rPr>
              <a:t>--debug</a:t>
            </a:r>
            <a:r>
              <a:rPr sz="1050" spc="-320" dirty="0">
                <a:latin typeface="DejaVu Sans Mono"/>
                <a:cs typeface="DejaVu Sans Mono"/>
              </a:rPr>
              <a:t> </a:t>
            </a:r>
            <a:r>
              <a:rPr sz="1150" spc="-190" dirty="0">
                <a:latin typeface="Dotum"/>
                <a:cs typeface="Dotum"/>
              </a:rPr>
              <a:t>플래그</a:t>
            </a:r>
            <a:r>
              <a:rPr sz="1150" spc="-75" dirty="0">
                <a:latin typeface="Dotum"/>
                <a:cs typeface="Dotum"/>
              </a:rPr>
              <a:t> </a:t>
            </a:r>
            <a:r>
              <a:rPr sz="1150" spc="-25" dirty="0">
                <a:latin typeface="Dotum"/>
                <a:cs typeface="Dotum"/>
              </a:rPr>
              <a:t>사용</a:t>
            </a:r>
            <a:endParaRPr sz="1150">
              <a:latin typeface="Dotum"/>
              <a:cs typeface="Dotum"/>
            </a:endParaRPr>
          </a:p>
          <a:p>
            <a:pPr marL="88265">
              <a:lnSpc>
                <a:spcPct val="100000"/>
              </a:lnSpc>
              <a:spcBef>
                <a:spcPts val="270"/>
              </a:spcBef>
              <a:tabLst>
                <a:tab pos="483234" algn="l"/>
              </a:tabLst>
            </a:pPr>
            <a:r>
              <a:rPr sz="1000" b="1" spc="-25" dirty="0">
                <a:solidFill>
                  <a:srgbClr val="FFFFFF"/>
                </a:solidFill>
                <a:latin typeface="IBM Plex Sans"/>
                <a:cs typeface="IBM Plex Sans"/>
              </a:rPr>
              <a:t>GCP</a:t>
            </a:r>
            <a:r>
              <a:rPr sz="1000" b="1" dirty="0">
                <a:solidFill>
                  <a:srgbClr val="FFFFFF"/>
                </a:solidFill>
                <a:latin typeface="IBM Plex Sans"/>
                <a:cs typeface="IBM Plex Sans"/>
              </a:rPr>
              <a:t>	</a:t>
            </a:r>
            <a:r>
              <a:rPr sz="1050" spc="-10" dirty="0">
                <a:latin typeface="DejaVu Sans Mono"/>
                <a:cs typeface="DejaVu Sans Mono"/>
              </a:rPr>
              <a:t>--verbosity=debug</a:t>
            </a:r>
            <a:r>
              <a:rPr sz="1050" spc="-280" dirty="0">
                <a:latin typeface="DejaVu Sans Mono"/>
                <a:cs typeface="DejaVu Sans Mono"/>
              </a:rPr>
              <a:t> </a:t>
            </a:r>
            <a:r>
              <a:rPr sz="1150" spc="-160" dirty="0">
                <a:latin typeface="Dotum"/>
                <a:cs typeface="Dotum"/>
              </a:rPr>
              <a:t>사용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9124" y="1980406"/>
            <a:ext cx="4953000" cy="1247775"/>
            <a:chOff x="619124" y="2857499"/>
            <a:chExt cx="4953000" cy="1247775"/>
          </a:xfrm>
        </p:grpSpPr>
        <p:sp>
          <p:nvSpPr>
            <p:cNvPr id="24" name="object 24"/>
            <p:cNvSpPr/>
            <p:nvPr/>
          </p:nvSpPr>
          <p:spPr>
            <a:xfrm>
              <a:off x="3000374" y="2857499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95249" y="95249"/>
                  </a:moveTo>
                  <a:lnTo>
                    <a:pt x="0" y="0"/>
                  </a:lnTo>
                  <a:lnTo>
                    <a:pt x="190499" y="0"/>
                  </a:lnTo>
                  <a:lnTo>
                    <a:pt x="95249" y="9524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8649" y="2981324"/>
              <a:ext cx="4933950" cy="1114425"/>
            </a:xfrm>
            <a:custGeom>
              <a:avLst/>
              <a:gdLst/>
              <a:ahLst/>
              <a:cxnLst/>
              <a:rect l="l" t="t" r="r" b="b"/>
              <a:pathLst>
                <a:path w="4933950" h="1114425">
                  <a:moveTo>
                    <a:pt x="0" y="1028699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9" y="74521"/>
                  </a:lnTo>
                  <a:lnTo>
                    <a:pt x="1647" y="69000"/>
                  </a:lnTo>
                  <a:lnTo>
                    <a:pt x="2745" y="63479"/>
                  </a:lnTo>
                  <a:lnTo>
                    <a:pt x="4371" y="58119"/>
                  </a:lnTo>
                  <a:lnTo>
                    <a:pt x="6525" y="52918"/>
                  </a:lnTo>
                  <a:lnTo>
                    <a:pt x="8679" y="47718"/>
                  </a:lnTo>
                  <a:lnTo>
                    <a:pt x="25108" y="25108"/>
                  </a:lnTo>
                  <a:lnTo>
                    <a:pt x="29088" y="21127"/>
                  </a:lnTo>
                  <a:lnTo>
                    <a:pt x="52919" y="6525"/>
                  </a:lnTo>
                  <a:lnTo>
                    <a:pt x="58119" y="4371"/>
                  </a:lnTo>
                  <a:lnTo>
                    <a:pt x="85724" y="0"/>
                  </a:lnTo>
                  <a:lnTo>
                    <a:pt x="4848224" y="0"/>
                  </a:lnTo>
                  <a:lnTo>
                    <a:pt x="4881028" y="6525"/>
                  </a:lnTo>
                  <a:lnTo>
                    <a:pt x="4886229" y="8679"/>
                  </a:lnTo>
                  <a:lnTo>
                    <a:pt x="4916373" y="33418"/>
                  </a:lnTo>
                  <a:lnTo>
                    <a:pt x="4932302" y="69000"/>
                  </a:lnTo>
                  <a:lnTo>
                    <a:pt x="4933949" y="85724"/>
                  </a:lnTo>
                  <a:lnTo>
                    <a:pt x="4933949" y="1028699"/>
                  </a:lnTo>
                  <a:lnTo>
                    <a:pt x="4925269" y="1066705"/>
                  </a:lnTo>
                  <a:lnTo>
                    <a:pt x="4919501" y="1076325"/>
                  </a:lnTo>
                  <a:lnTo>
                    <a:pt x="4916373" y="1081006"/>
                  </a:lnTo>
                  <a:lnTo>
                    <a:pt x="4895849" y="1099976"/>
                  </a:lnTo>
                  <a:lnTo>
                    <a:pt x="4891169" y="1103104"/>
                  </a:lnTo>
                  <a:lnTo>
                    <a:pt x="4886229" y="1105744"/>
                  </a:lnTo>
                  <a:lnTo>
                    <a:pt x="4881028" y="1107898"/>
                  </a:lnTo>
                  <a:lnTo>
                    <a:pt x="4875828" y="1110053"/>
                  </a:lnTo>
                  <a:lnTo>
                    <a:pt x="4870468" y="1111679"/>
                  </a:lnTo>
                  <a:lnTo>
                    <a:pt x="4864948" y="1112777"/>
                  </a:lnTo>
                  <a:lnTo>
                    <a:pt x="4859427" y="1113875"/>
                  </a:lnTo>
                  <a:lnTo>
                    <a:pt x="4853852" y="1114424"/>
                  </a:lnTo>
                  <a:lnTo>
                    <a:pt x="4848224" y="1114424"/>
                  </a:lnTo>
                  <a:lnTo>
                    <a:pt x="85724" y="1114424"/>
                  </a:lnTo>
                  <a:lnTo>
                    <a:pt x="80096" y="1114424"/>
                  </a:lnTo>
                  <a:lnTo>
                    <a:pt x="74521" y="1113875"/>
                  </a:lnTo>
                  <a:lnTo>
                    <a:pt x="69000" y="1112777"/>
                  </a:lnTo>
                  <a:lnTo>
                    <a:pt x="63480" y="1111679"/>
                  </a:lnTo>
                  <a:lnTo>
                    <a:pt x="58119" y="1110053"/>
                  </a:lnTo>
                  <a:lnTo>
                    <a:pt x="52919" y="1107898"/>
                  </a:lnTo>
                  <a:lnTo>
                    <a:pt x="47719" y="1105744"/>
                  </a:lnTo>
                  <a:lnTo>
                    <a:pt x="42778" y="1103104"/>
                  </a:lnTo>
                  <a:lnTo>
                    <a:pt x="38098" y="1099976"/>
                  </a:lnTo>
                  <a:lnTo>
                    <a:pt x="33418" y="1096849"/>
                  </a:lnTo>
                  <a:lnTo>
                    <a:pt x="14447" y="1076325"/>
                  </a:lnTo>
                  <a:lnTo>
                    <a:pt x="11320" y="1071645"/>
                  </a:lnTo>
                  <a:lnTo>
                    <a:pt x="0" y="1034328"/>
                  </a:lnTo>
                  <a:lnTo>
                    <a:pt x="0" y="1028699"/>
                  </a:lnTo>
                  <a:close/>
                </a:path>
              </a:pathLst>
            </a:custGeom>
            <a:ln w="19049">
              <a:solidFill>
                <a:srgbClr val="4F37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1049" y="3505199"/>
              <a:ext cx="400050" cy="219075"/>
            </a:xfrm>
            <a:custGeom>
              <a:avLst/>
              <a:gdLst/>
              <a:ahLst/>
              <a:cxnLst/>
              <a:rect l="l" t="t" r="r" b="b"/>
              <a:pathLst>
                <a:path w="400050" h="219075">
                  <a:moveTo>
                    <a:pt x="367002" y="219074"/>
                  </a:moveTo>
                  <a:lnTo>
                    <a:pt x="33047" y="219074"/>
                  </a:lnTo>
                  <a:lnTo>
                    <a:pt x="28187" y="218107"/>
                  </a:lnTo>
                  <a:lnTo>
                    <a:pt x="966" y="190887"/>
                  </a:lnTo>
                  <a:lnTo>
                    <a:pt x="0" y="186027"/>
                  </a:lnTo>
                  <a:lnTo>
                    <a:pt x="0" y="18097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67002" y="0"/>
                  </a:lnTo>
                  <a:lnTo>
                    <a:pt x="399083" y="28187"/>
                  </a:lnTo>
                  <a:lnTo>
                    <a:pt x="400049" y="33047"/>
                  </a:lnTo>
                  <a:lnTo>
                    <a:pt x="400049" y="186027"/>
                  </a:lnTo>
                  <a:lnTo>
                    <a:pt x="371862" y="218107"/>
                  </a:lnTo>
                  <a:lnTo>
                    <a:pt x="367002" y="2190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1049" y="3724274"/>
              <a:ext cx="381000" cy="219075"/>
            </a:xfrm>
            <a:custGeom>
              <a:avLst/>
              <a:gdLst/>
              <a:ahLst/>
              <a:cxnLst/>
              <a:rect l="l" t="t" r="r" b="b"/>
              <a:pathLst>
                <a:path w="381000" h="219075">
                  <a:moveTo>
                    <a:pt x="347952" y="219074"/>
                  </a:moveTo>
                  <a:lnTo>
                    <a:pt x="33047" y="219074"/>
                  </a:lnTo>
                  <a:lnTo>
                    <a:pt x="28187" y="218107"/>
                  </a:lnTo>
                  <a:lnTo>
                    <a:pt x="966" y="190886"/>
                  </a:lnTo>
                  <a:lnTo>
                    <a:pt x="0" y="186027"/>
                  </a:lnTo>
                  <a:lnTo>
                    <a:pt x="0" y="18097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47952" y="0"/>
                  </a:lnTo>
                  <a:lnTo>
                    <a:pt x="380033" y="28187"/>
                  </a:lnTo>
                  <a:lnTo>
                    <a:pt x="380999" y="33047"/>
                  </a:lnTo>
                  <a:lnTo>
                    <a:pt x="380999" y="186027"/>
                  </a:lnTo>
                  <a:lnTo>
                    <a:pt x="352812" y="218107"/>
                  </a:lnTo>
                  <a:lnTo>
                    <a:pt x="347952" y="219074"/>
                  </a:lnTo>
                  <a:close/>
                </a:path>
              </a:pathLst>
            </a:custGeom>
            <a:solidFill>
              <a:srgbClr val="41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68349" y="2247742"/>
            <a:ext cx="3357879" cy="79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4F37A6"/>
                </a:solidFill>
                <a:latin typeface="Noto Sans JP"/>
                <a:cs typeface="Noto Sans JP"/>
              </a:rPr>
              <a:t>2.</a:t>
            </a:r>
            <a:r>
              <a:rPr sz="1650" b="1" spc="-8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700" b="1" spc="-325" dirty="0">
                <a:solidFill>
                  <a:srgbClr val="4F37A6"/>
                </a:solidFill>
                <a:latin typeface="Malgun Gothic"/>
                <a:cs typeface="Malgun Gothic"/>
              </a:rPr>
              <a:t>구성</a:t>
            </a:r>
            <a:r>
              <a:rPr sz="1700" b="1" spc="-18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700" b="1" spc="-350" dirty="0">
                <a:solidFill>
                  <a:srgbClr val="4F37A6"/>
                </a:solidFill>
                <a:latin typeface="Malgun Gothic"/>
                <a:cs typeface="Malgun Gothic"/>
              </a:rPr>
              <a:t>확인</a:t>
            </a:r>
            <a:endParaRPr sz="1700">
              <a:latin typeface="Malgun Gothic"/>
              <a:cs typeface="Malgun Gothic"/>
            </a:endParaRPr>
          </a:p>
          <a:p>
            <a:pPr marL="88265">
              <a:lnSpc>
                <a:spcPct val="100000"/>
              </a:lnSpc>
              <a:spcBef>
                <a:spcPts val="910"/>
              </a:spcBef>
              <a:tabLst>
                <a:tab pos="497840" algn="l"/>
              </a:tabLst>
            </a:pPr>
            <a:r>
              <a:rPr sz="1000" b="1" spc="-25" dirty="0">
                <a:latin typeface="Noto Sans JP"/>
                <a:cs typeface="Noto Sans JP"/>
              </a:rPr>
              <a:t>AWS</a:t>
            </a:r>
            <a:r>
              <a:rPr sz="1000" b="1" dirty="0">
                <a:latin typeface="Noto Sans JP"/>
                <a:cs typeface="Noto Sans JP"/>
              </a:rPr>
              <a:t>	</a:t>
            </a:r>
            <a:r>
              <a:rPr sz="1050" spc="-10" dirty="0">
                <a:latin typeface="DejaVu Sans Mono"/>
                <a:cs typeface="DejaVu Sans Mono"/>
              </a:rPr>
              <a:t>~/.aws/credentials</a:t>
            </a:r>
            <a:r>
              <a:rPr sz="1150" spc="-10" dirty="0">
                <a:latin typeface="Noto Sans JP"/>
                <a:cs typeface="Noto Sans JP"/>
              </a:rPr>
              <a:t>,</a:t>
            </a:r>
            <a:r>
              <a:rPr sz="1150" spc="80" dirty="0">
                <a:latin typeface="Noto Sans JP"/>
                <a:cs typeface="Noto Sans JP"/>
              </a:rPr>
              <a:t> </a:t>
            </a:r>
            <a:r>
              <a:rPr sz="1050" spc="-10" dirty="0">
                <a:latin typeface="DejaVu Sans Mono"/>
                <a:cs typeface="DejaVu Sans Mono"/>
              </a:rPr>
              <a:t>~/.aws/config</a:t>
            </a:r>
            <a:r>
              <a:rPr sz="1050" spc="-290" dirty="0">
                <a:latin typeface="DejaVu Sans Mono"/>
                <a:cs typeface="DejaVu Sans Mono"/>
              </a:rPr>
              <a:t> </a:t>
            </a:r>
            <a:r>
              <a:rPr sz="1150" spc="-155" dirty="0">
                <a:latin typeface="Dotum"/>
                <a:cs typeface="Dotum"/>
              </a:rPr>
              <a:t>확인</a:t>
            </a:r>
            <a:endParaRPr sz="1150">
              <a:latin typeface="Dotum"/>
              <a:cs typeface="Dotum"/>
            </a:endParaRPr>
          </a:p>
          <a:p>
            <a:pPr marL="88265">
              <a:lnSpc>
                <a:spcPct val="100000"/>
              </a:lnSpc>
              <a:spcBef>
                <a:spcPts val="345"/>
              </a:spcBef>
              <a:tabLst>
                <a:tab pos="483234" algn="l"/>
              </a:tabLst>
            </a:pPr>
            <a:r>
              <a:rPr sz="1000" b="1" spc="-25" dirty="0">
                <a:solidFill>
                  <a:srgbClr val="FFFFFF"/>
                </a:solidFill>
                <a:latin typeface="IBM Plex Sans"/>
                <a:cs typeface="IBM Plex Sans"/>
              </a:rPr>
              <a:t>GCP</a:t>
            </a:r>
            <a:r>
              <a:rPr sz="1000" b="1" dirty="0">
                <a:solidFill>
                  <a:srgbClr val="FFFFFF"/>
                </a:solidFill>
                <a:latin typeface="IBM Plex Sans"/>
                <a:cs typeface="IBM Plex Sans"/>
              </a:rPr>
              <a:t>	</a:t>
            </a:r>
            <a:r>
              <a:rPr sz="1050" dirty="0">
                <a:latin typeface="DejaVu Sans Mono"/>
                <a:cs typeface="DejaVu Sans Mono"/>
              </a:rPr>
              <a:t>gcloud</a:t>
            </a:r>
            <a:r>
              <a:rPr sz="1050" spc="-4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config</a:t>
            </a:r>
            <a:r>
              <a:rPr sz="1050" spc="-4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list</a:t>
            </a:r>
            <a:r>
              <a:rPr sz="1150" dirty="0">
                <a:latin typeface="Noto Sans JP"/>
                <a:cs typeface="Noto Sans JP"/>
              </a:rPr>
              <a:t>,</a:t>
            </a:r>
            <a:r>
              <a:rPr sz="1150" spc="15" dirty="0">
                <a:latin typeface="Noto Sans JP"/>
                <a:cs typeface="Noto Sans JP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gcloud</a:t>
            </a:r>
            <a:r>
              <a:rPr sz="1050" spc="-4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auth</a:t>
            </a:r>
            <a:r>
              <a:rPr sz="1050" spc="-40" dirty="0">
                <a:latin typeface="DejaVu Sans Mono"/>
                <a:cs typeface="DejaVu Sans Mono"/>
              </a:rPr>
              <a:t> </a:t>
            </a:r>
            <a:r>
              <a:rPr sz="1050" spc="-20" dirty="0">
                <a:latin typeface="DejaVu Sans Mono"/>
                <a:cs typeface="DejaVu Sans Mono"/>
              </a:rPr>
              <a:t>list</a:t>
            </a:r>
            <a:endParaRPr sz="1050">
              <a:latin typeface="DejaVu Sans Mono"/>
              <a:cs typeface="DejaVu Sans Mon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19124" y="3304381"/>
            <a:ext cx="4953000" cy="1238250"/>
            <a:chOff x="619124" y="4181474"/>
            <a:chExt cx="4953000" cy="1238250"/>
          </a:xfrm>
        </p:grpSpPr>
        <p:sp>
          <p:nvSpPr>
            <p:cNvPr id="30" name="object 30"/>
            <p:cNvSpPr/>
            <p:nvPr/>
          </p:nvSpPr>
          <p:spPr>
            <a:xfrm>
              <a:off x="3000374" y="4181474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95249" y="95249"/>
                  </a:moveTo>
                  <a:lnTo>
                    <a:pt x="0" y="0"/>
                  </a:lnTo>
                  <a:lnTo>
                    <a:pt x="190499" y="0"/>
                  </a:lnTo>
                  <a:lnTo>
                    <a:pt x="95249" y="9524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8649" y="4305299"/>
              <a:ext cx="4933950" cy="1104900"/>
            </a:xfrm>
            <a:custGeom>
              <a:avLst/>
              <a:gdLst/>
              <a:ahLst/>
              <a:cxnLst/>
              <a:rect l="l" t="t" r="r" b="b"/>
              <a:pathLst>
                <a:path w="4933950" h="1104900">
                  <a:moveTo>
                    <a:pt x="0" y="1019174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9" y="74521"/>
                  </a:lnTo>
                  <a:lnTo>
                    <a:pt x="1647" y="69000"/>
                  </a:lnTo>
                  <a:lnTo>
                    <a:pt x="2745" y="63479"/>
                  </a:lnTo>
                  <a:lnTo>
                    <a:pt x="4371" y="58119"/>
                  </a:lnTo>
                  <a:lnTo>
                    <a:pt x="6525" y="52919"/>
                  </a:lnTo>
                  <a:lnTo>
                    <a:pt x="8679" y="47718"/>
                  </a:lnTo>
                  <a:lnTo>
                    <a:pt x="11320" y="42778"/>
                  </a:lnTo>
                  <a:lnTo>
                    <a:pt x="14447" y="38098"/>
                  </a:lnTo>
                  <a:lnTo>
                    <a:pt x="17574" y="33418"/>
                  </a:lnTo>
                  <a:lnTo>
                    <a:pt x="21128" y="29088"/>
                  </a:lnTo>
                  <a:lnTo>
                    <a:pt x="25108" y="25108"/>
                  </a:lnTo>
                  <a:lnTo>
                    <a:pt x="29088" y="21128"/>
                  </a:lnTo>
                  <a:lnTo>
                    <a:pt x="52919" y="6525"/>
                  </a:lnTo>
                  <a:lnTo>
                    <a:pt x="58119" y="4370"/>
                  </a:lnTo>
                  <a:lnTo>
                    <a:pt x="63480" y="2744"/>
                  </a:lnTo>
                  <a:lnTo>
                    <a:pt x="69000" y="1646"/>
                  </a:lnTo>
                  <a:lnTo>
                    <a:pt x="74521" y="549"/>
                  </a:lnTo>
                  <a:lnTo>
                    <a:pt x="80096" y="0"/>
                  </a:lnTo>
                  <a:lnTo>
                    <a:pt x="85724" y="0"/>
                  </a:lnTo>
                  <a:lnTo>
                    <a:pt x="4848224" y="0"/>
                  </a:lnTo>
                  <a:lnTo>
                    <a:pt x="4853852" y="0"/>
                  </a:lnTo>
                  <a:lnTo>
                    <a:pt x="4859427" y="549"/>
                  </a:lnTo>
                  <a:lnTo>
                    <a:pt x="4864948" y="1646"/>
                  </a:lnTo>
                  <a:lnTo>
                    <a:pt x="4870468" y="2744"/>
                  </a:lnTo>
                  <a:lnTo>
                    <a:pt x="4875828" y="4370"/>
                  </a:lnTo>
                  <a:lnTo>
                    <a:pt x="4881028" y="6525"/>
                  </a:lnTo>
                  <a:lnTo>
                    <a:pt x="4886229" y="8679"/>
                  </a:lnTo>
                  <a:lnTo>
                    <a:pt x="4916373" y="33418"/>
                  </a:lnTo>
                  <a:lnTo>
                    <a:pt x="4927423" y="52919"/>
                  </a:lnTo>
                  <a:lnTo>
                    <a:pt x="4929577" y="58119"/>
                  </a:lnTo>
                  <a:lnTo>
                    <a:pt x="4933949" y="85724"/>
                  </a:lnTo>
                  <a:lnTo>
                    <a:pt x="4933949" y="1019174"/>
                  </a:lnTo>
                  <a:lnTo>
                    <a:pt x="4933949" y="1024803"/>
                  </a:lnTo>
                  <a:lnTo>
                    <a:pt x="4933400" y="1030378"/>
                  </a:lnTo>
                  <a:lnTo>
                    <a:pt x="4932302" y="1035898"/>
                  </a:lnTo>
                  <a:lnTo>
                    <a:pt x="4931203" y="1041420"/>
                  </a:lnTo>
                  <a:lnTo>
                    <a:pt x="4912820" y="1075810"/>
                  </a:lnTo>
                  <a:lnTo>
                    <a:pt x="4895849" y="1090451"/>
                  </a:lnTo>
                  <a:lnTo>
                    <a:pt x="4891169" y="1093579"/>
                  </a:lnTo>
                  <a:lnTo>
                    <a:pt x="4886229" y="1096220"/>
                  </a:lnTo>
                  <a:lnTo>
                    <a:pt x="4881028" y="1098374"/>
                  </a:lnTo>
                  <a:lnTo>
                    <a:pt x="4875828" y="1100528"/>
                  </a:lnTo>
                  <a:lnTo>
                    <a:pt x="4848224" y="1104899"/>
                  </a:lnTo>
                  <a:lnTo>
                    <a:pt x="85724" y="1104899"/>
                  </a:lnTo>
                  <a:lnTo>
                    <a:pt x="52919" y="1098374"/>
                  </a:lnTo>
                  <a:lnTo>
                    <a:pt x="47719" y="1096220"/>
                  </a:lnTo>
                  <a:lnTo>
                    <a:pt x="42778" y="1093579"/>
                  </a:lnTo>
                  <a:lnTo>
                    <a:pt x="38098" y="1090451"/>
                  </a:lnTo>
                  <a:lnTo>
                    <a:pt x="33418" y="1087324"/>
                  </a:lnTo>
                  <a:lnTo>
                    <a:pt x="14447" y="1066800"/>
                  </a:lnTo>
                  <a:lnTo>
                    <a:pt x="11320" y="1062120"/>
                  </a:lnTo>
                  <a:lnTo>
                    <a:pt x="8679" y="1057180"/>
                  </a:lnTo>
                  <a:lnTo>
                    <a:pt x="6525" y="1051980"/>
                  </a:lnTo>
                  <a:lnTo>
                    <a:pt x="4371" y="1046780"/>
                  </a:lnTo>
                  <a:lnTo>
                    <a:pt x="2745" y="1041420"/>
                  </a:lnTo>
                  <a:lnTo>
                    <a:pt x="1647" y="1035898"/>
                  </a:lnTo>
                  <a:lnTo>
                    <a:pt x="549" y="1030378"/>
                  </a:lnTo>
                  <a:lnTo>
                    <a:pt x="0" y="1024803"/>
                  </a:lnTo>
                  <a:lnTo>
                    <a:pt x="0" y="1019174"/>
                  </a:lnTo>
                  <a:close/>
                </a:path>
              </a:pathLst>
            </a:custGeom>
            <a:ln w="19049">
              <a:solidFill>
                <a:srgbClr val="4F37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1049" y="4829174"/>
              <a:ext cx="400050" cy="219075"/>
            </a:xfrm>
            <a:custGeom>
              <a:avLst/>
              <a:gdLst/>
              <a:ahLst/>
              <a:cxnLst/>
              <a:rect l="l" t="t" r="r" b="b"/>
              <a:pathLst>
                <a:path w="400050" h="219075">
                  <a:moveTo>
                    <a:pt x="367002" y="219074"/>
                  </a:moveTo>
                  <a:lnTo>
                    <a:pt x="33047" y="219074"/>
                  </a:lnTo>
                  <a:lnTo>
                    <a:pt x="28187" y="218107"/>
                  </a:lnTo>
                  <a:lnTo>
                    <a:pt x="966" y="190886"/>
                  </a:lnTo>
                  <a:lnTo>
                    <a:pt x="0" y="186027"/>
                  </a:lnTo>
                  <a:lnTo>
                    <a:pt x="0" y="18097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67002" y="0"/>
                  </a:lnTo>
                  <a:lnTo>
                    <a:pt x="399083" y="28187"/>
                  </a:lnTo>
                  <a:lnTo>
                    <a:pt x="400049" y="33047"/>
                  </a:lnTo>
                  <a:lnTo>
                    <a:pt x="400049" y="186027"/>
                  </a:lnTo>
                  <a:lnTo>
                    <a:pt x="371862" y="218107"/>
                  </a:lnTo>
                  <a:lnTo>
                    <a:pt x="367002" y="2190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1049" y="5048249"/>
              <a:ext cx="381000" cy="209550"/>
            </a:xfrm>
            <a:custGeom>
              <a:avLst/>
              <a:gdLst/>
              <a:ahLst/>
              <a:cxnLst/>
              <a:rect l="l" t="t" r="r" b="b"/>
              <a:pathLst>
                <a:path w="381000" h="209550">
                  <a:moveTo>
                    <a:pt x="347952" y="209549"/>
                  </a:moveTo>
                  <a:lnTo>
                    <a:pt x="33047" y="209549"/>
                  </a:lnTo>
                  <a:lnTo>
                    <a:pt x="28187" y="208582"/>
                  </a:lnTo>
                  <a:lnTo>
                    <a:pt x="966" y="181361"/>
                  </a:lnTo>
                  <a:lnTo>
                    <a:pt x="0" y="176502"/>
                  </a:lnTo>
                  <a:lnTo>
                    <a:pt x="0" y="1714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47952" y="0"/>
                  </a:lnTo>
                  <a:lnTo>
                    <a:pt x="380033" y="28187"/>
                  </a:lnTo>
                  <a:lnTo>
                    <a:pt x="380999" y="33047"/>
                  </a:lnTo>
                  <a:lnTo>
                    <a:pt x="380999" y="176502"/>
                  </a:lnTo>
                  <a:lnTo>
                    <a:pt x="352812" y="208582"/>
                  </a:lnTo>
                  <a:lnTo>
                    <a:pt x="347952" y="209549"/>
                  </a:lnTo>
                  <a:close/>
                </a:path>
              </a:pathLst>
            </a:custGeom>
            <a:solidFill>
              <a:srgbClr val="41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68349" y="3571716"/>
            <a:ext cx="3065145" cy="791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4F37A6"/>
                </a:solidFill>
                <a:latin typeface="Noto Sans JP"/>
                <a:cs typeface="Noto Sans JP"/>
              </a:rPr>
              <a:t>3.</a:t>
            </a:r>
            <a:r>
              <a:rPr sz="1650" b="1" spc="-8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700" b="1" spc="-325" dirty="0">
                <a:solidFill>
                  <a:srgbClr val="4F37A6"/>
                </a:solidFill>
                <a:latin typeface="Malgun Gothic"/>
                <a:cs typeface="Malgun Gothic"/>
              </a:rPr>
              <a:t>권한</a:t>
            </a:r>
            <a:r>
              <a:rPr sz="1700" b="1" spc="-18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700" b="1" spc="-350" dirty="0">
                <a:solidFill>
                  <a:srgbClr val="4F37A6"/>
                </a:solidFill>
                <a:latin typeface="Malgun Gothic"/>
                <a:cs typeface="Malgun Gothic"/>
              </a:rPr>
              <a:t>확인</a:t>
            </a:r>
            <a:endParaRPr sz="1700">
              <a:latin typeface="Malgun Gothic"/>
              <a:cs typeface="Malgun Gothic"/>
            </a:endParaRPr>
          </a:p>
          <a:p>
            <a:pPr marL="88265">
              <a:lnSpc>
                <a:spcPct val="100000"/>
              </a:lnSpc>
              <a:spcBef>
                <a:spcPts val="1010"/>
              </a:spcBef>
              <a:tabLst>
                <a:tab pos="497840" algn="l"/>
              </a:tabLst>
            </a:pPr>
            <a:r>
              <a:rPr sz="1000" b="1" spc="-25" dirty="0">
                <a:latin typeface="Noto Sans JP"/>
                <a:cs typeface="Noto Sans JP"/>
              </a:rPr>
              <a:t>AWS</a:t>
            </a:r>
            <a:r>
              <a:rPr sz="1000" b="1" dirty="0">
                <a:latin typeface="Noto Sans JP"/>
                <a:cs typeface="Noto Sans JP"/>
              </a:rPr>
              <a:t>	</a:t>
            </a:r>
            <a:r>
              <a:rPr sz="1050" dirty="0">
                <a:latin typeface="DejaVu Sans Mono"/>
                <a:cs typeface="DejaVu Sans Mono"/>
              </a:rPr>
              <a:t>aws sts </a:t>
            </a:r>
            <a:r>
              <a:rPr sz="1050" spc="-10" dirty="0">
                <a:latin typeface="DejaVu Sans Mono"/>
                <a:cs typeface="DejaVu Sans Mono"/>
              </a:rPr>
              <a:t>get-caller-identity</a:t>
            </a:r>
            <a:endParaRPr sz="1050">
              <a:latin typeface="DejaVu Sans Mono"/>
              <a:cs typeface="DejaVu Sans Mono"/>
            </a:endParaRPr>
          </a:p>
          <a:p>
            <a:pPr marL="88265">
              <a:lnSpc>
                <a:spcPct val="100000"/>
              </a:lnSpc>
              <a:spcBef>
                <a:spcPts val="464"/>
              </a:spcBef>
              <a:tabLst>
                <a:tab pos="483234" algn="l"/>
              </a:tabLst>
            </a:pPr>
            <a:r>
              <a:rPr sz="1000" b="1" spc="-25" dirty="0">
                <a:solidFill>
                  <a:srgbClr val="FFFFFF"/>
                </a:solidFill>
                <a:latin typeface="IBM Plex Sans"/>
                <a:cs typeface="IBM Plex Sans"/>
              </a:rPr>
              <a:t>GCP</a:t>
            </a:r>
            <a:r>
              <a:rPr sz="1000" b="1" dirty="0">
                <a:solidFill>
                  <a:srgbClr val="FFFFFF"/>
                </a:solidFill>
                <a:latin typeface="IBM Plex Sans"/>
                <a:cs typeface="IBM Plex Sans"/>
              </a:rPr>
              <a:t>	</a:t>
            </a:r>
            <a:r>
              <a:rPr sz="1050" dirty="0">
                <a:latin typeface="DejaVu Sans Mono"/>
                <a:cs typeface="DejaVu Sans Mono"/>
              </a:rPr>
              <a:t>gcloud</a:t>
            </a:r>
            <a:r>
              <a:rPr sz="1050" spc="-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auth</a:t>
            </a:r>
            <a:r>
              <a:rPr sz="1050" spc="-5" dirty="0">
                <a:latin typeface="DejaVu Sans Mono"/>
                <a:cs typeface="DejaVu Sans Mono"/>
              </a:rPr>
              <a:t> </a:t>
            </a:r>
            <a:r>
              <a:rPr sz="1050" spc="-10" dirty="0">
                <a:latin typeface="DejaVu Sans Mono"/>
                <a:cs typeface="DejaVu Sans Mono"/>
              </a:rPr>
              <a:t>print-identity-token</a:t>
            </a:r>
            <a:endParaRPr sz="1050">
              <a:latin typeface="DejaVu Sans Mono"/>
              <a:cs typeface="DejaVu Sans Mon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19124" y="4618831"/>
            <a:ext cx="4953000" cy="1247775"/>
            <a:chOff x="619124" y="5495924"/>
            <a:chExt cx="4953000" cy="1247775"/>
          </a:xfrm>
        </p:grpSpPr>
        <p:sp>
          <p:nvSpPr>
            <p:cNvPr id="36" name="object 36"/>
            <p:cNvSpPr/>
            <p:nvPr/>
          </p:nvSpPr>
          <p:spPr>
            <a:xfrm>
              <a:off x="3000374" y="5495924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95249" y="95249"/>
                  </a:moveTo>
                  <a:lnTo>
                    <a:pt x="0" y="0"/>
                  </a:lnTo>
                  <a:lnTo>
                    <a:pt x="190499" y="0"/>
                  </a:lnTo>
                  <a:lnTo>
                    <a:pt x="95249" y="9524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8649" y="5619749"/>
              <a:ext cx="4933950" cy="1114425"/>
            </a:xfrm>
            <a:custGeom>
              <a:avLst/>
              <a:gdLst/>
              <a:ahLst/>
              <a:cxnLst/>
              <a:rect l="l" t="t" r="r" b="b"/>
              <a:pathLst>
                <a:path w="4933950" h="1114425">
                  <a:moveTo>
                    <a:pt x="0" y="1028699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9" y="74521"/>
                  </a:lnTo>
                  <a:lnTo>
                    <a:pt x="1647" y="69000"/>
                  </a:lnTo>
                  <a:lnTo>
                    <a:pt x="2745" y="63479"/>
                  </a:lnTo>
                  <a:lnTo>
                    <a:pt x="4371" y="58118"/>
                  </a:lnTo>
                  <a:lnTo>
                    <a:pt x="6525" y="52918"/>
                  </a:lnTo>
                  <a:lnTo>
                    <a:pt x="8679" y="47718"/>
                  </a:lnTo>
                  <a:lnTo>
                    <a:pt x="11320" y="42778"/>
                  </a:lnTo>
                  <a:lnTo>
                    <a:pt x="14447" y="38098"/>
                  </a:lnTo>
                  <a:lnTo>
                    <a:pt x="17574" y="33418"/>
                  </a:lnTo>
                  <a:lnTo>
                    <a:pt x="21128" y="29088"/>
                  </a:lnTo>
                  <a:lnTo>
                    <a:pt x="25108" y="25107"/>
                  </a:lnTo>
                  <a:lnTo>
                    <a:pt x="29088" y="21127"/>
                  </a:lnTo>
                  <a:lnTo>
                    <a:pt x="52919" y="6525"/>
                  </a:lnTo>
                  <a:lnTo>
                    <a:pt x="58119" y="4371"/>
                  </a:lnTo>
                  <a:lnTo>
                    <a:pt x="63480" y="2745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4" y="0"/>
                  </a:lnTo>
                  <a:lnTo>
                    <a:pt x="4848224" y="0"/>
                  </a:lnTo>
                  <a:lnTo>
                    <a:pt x="4853852" y="0"/>
                  </a:lnTo>
                  <a:lnTo>
                    <a:pt x="4859427" y="548"/>
                  </a:lnTo>
                  <a:lnTo>
                    <a:pt x="4864948" y="1646"/>
                  </a:lnTo>
                  <a:lnTo>
                    <a:pt x="4870468" y="2745"/>
                  </a:lnTo>
                  <a:lnTo>
                    <a:pt x="4875828" y="4371"/>
                  </a:lnTo>
                  <a:lnTo>
                    <a:pt x="4881028" y="6525"/>
                  </a:lnTo>
                  <a:lnTo>
                    <a:pt x="4886229" y="8679"/>
                  </a:lnTo>
                  <a:lnTo>
                    <a:pt x="4916373" y="33418"/>
                  </a:lnTo>
                  <a:lnTo>
                    <a:pt x="4919501" y="38098"/>
                  </a:lnTo>
                  <a:lnTo>
                    <a:pt x="4922628" y="42778"/>
                  </a:lnTo>
                  <a:lnTo>
                    <a:pt x="4933949" y="80096"/>
                  </a:lnTo>
                  <a:lnTo>
                    <a:pt x="4933949" y="85724"/>
                  </a:lnTo>
                  <a:lnTo>
                    <a:pt x="4933949" y="1028699"/>
                  </a:lnTo>
                  <a:lnTo>
                    <a:pt x="4925269" y="1066705"/>
                  </a:lnTo>
                  <a:lnTo>
                    <a:pt x="4900530" y="1096850"/>
                  </a:lnTo>
                  <a:lnTo>
                    <a:pt x="4881028" y="1107899"/>
                  </a:lnTo>
                  <a:lnTo>
                    <a:pt x="4875828" y="1110053"/>
                  </a:lnTo>
                  <a:lnTo>
                    <a:pt x="4870468" y="1111679"/>
                  </a:lnTo>
                  <a:lnTo>
                    <a:pt x="4864948" y="1112777"/>
                  </a:lnTo>
                  <a:lnTo>
                    <a:pt x="4859427" y="1113875"/>
                  </a:lnTo>
                  <a:lnTo>
                    <a:pt x="4853852" y="1114424"/>
                  </a:lnTo>
                  <a:lnTo>
                    <a:pt x="4848224" y="1114424"/>
                  </a:lnTo>
                  <a:lnTo>
                    <a:pt x="85724" y="1114424"/>
                  </a:lnTo>
                  <a:lnTo>
                    <a:pt x="80096" y="1114424"/>
                  </a:lnTo>
                  <a:lnTo>
                    <a:pt x="74521" y="1113875"/>
                  </a:lnTo>
                  <a:lnTo>
                    <a:pt x="69000" y="1112777"/>
                  </a:lnTo>
                  <a:lnTo>
                    <a:pt x="63480" y="1111679"/>
                  </a:lnTo>
                  <a:lnTo>
                    <a:pt x="58119" y="1110053"/>
                  </a:lnTo>
                  <a:lnTo>
                    <a:pt x="52919" y="1107899"/>
                  </a:lnTo>
                  <a:lnTo>
                    <a:pt x="47719" y="1105745"/>
                  </a:lnTo>
                  <a:lnTo>
                    <a:pt x="17574" y="1081006"/>
                  </a:lnTo>
                  <a:lnTo>
                    <a:pt x="14447" y="1076325"/>
                  </a:lnTo>
                  <a:lnTo>
                    <a:pt x="11320" y="1071644"/>
                  </a:lnTo>
                  <a:lnTo>
                    <a:pt x="8679" y="1066705"/>
                  </a:lnTo>
                  <a:lnTo>
                    <a:pt x="6525" y="1061504"/>
                  </a:lnTo>
                  <a:lnTo>
                    <a:pt x="4371" y="1056304"/>
                  </a:lnTo>
                  <a:lnTo>
                    <a:pt x="2745" y="1050943"/>
                  </a:lnTo>
                  <a:lnTo>
                    <a:pt x="1647" y="1045423"/>
                  </a:lnTo>
                  <a:lnTo>
                    <a:pt x="549" y="1039902"/>
                  </a:lnTo>
                  <a:lnTo>
                    <a:pt x="0" y="1034328"/>
                  </a:lnTo>
                  <a:lnTo>
                    <a:pt x="0" y="1028699"/>
                  </a:lnTo>
                  <a:close/>
                </a:path>
              </a:pathLst>
            </a:custGeom>
            <a:ln w="19049">
              <a:solidFill>
                <a:srgbClr val="4F37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81049" y="6143624"/>
              <a:ext cx="400050" cy="219075"/>
            </a:xfrm>
            <a:custGeom>
              <a:avLst/>
              <a:gdLst/>
              <a:ahLst/>
              <a:cxnLst/>
              <a:rect l="l" t="t" r="r" b="b"/>
              <a:pathLst>
                <a:path w="400050" h="219075">
                  <a:moveTo>
                    <a:pt x="367002" y="219074"/>
                  </a:moveTo>
                  <a:lnTo>
                    <a:pt x="33047" y="219074"/>
                  </a:lnTo>
                  <a:lnTo>
                    <a:pt x="28187" y="218107"/>
                  </a:lnTo>
                  <a:lnTo>
                    <a:pt x="966" y="190886"/>
                  </a:lnTo>
                  <a:lnTo>
                    <a:pt x="0" y="186027"/>
                  </a:lnTo>
                  <a:lnTo>
                    <a:pt x="0" y="18097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67002" y="0"/>
                  </a:lnTo>
                  <a:lnTo>
                    <a:pt x="399083" y="28186"/>
                  </a:lnTo>
                  <a:lnTo>
                    <a:pt x="400049" y="33047"/>
                  </a:lnTo>
                  <a:lnTo>
                    <a:pt x="400049" y="186027"/>
                  </a:lnTo>
                  <a:lnTo>
                    <a:pt x="371862" y="218107"/>
                  </a:lnTo>
                  <a:lnTo>
                    <a:pt x="367002" y="2190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1049" y="6362699"/>
              <a:ext cx="381000" cy="219075"/>
            </a:xfrm>
            <a:custGeom>
              <a:avLst/>
              <a:gdLst/>
              <a:ahLst/>
              <a:cxnLst/>
              <a:rect l="l" t="t" r="r" b="b"/>
              <a:pathLst>
                <a:path w="381000" h="219075">
                  <a:moveTo>
                    <a:pt x="347952" y="219074"/>
                  </a:moveTo>
                  <a:lnTo>
                    <a:pt x="33047" y="219074"/>
                  </a:lnTo>
                  <a:lnTo>
                    <a:pt x="28187" y="218107"/>
                  </a:lnTo>
                  <a:lnTo>
                    <a:pt x="966" y="190887"/>
                  </a:lnTo>
                  <a:lnTo>
                    <a:pt x="0" y="186027"/>
                  </a:lnTo>
                  <a:lnTo>
                    <a:pt x="0" y="18097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47952" y="0"/>
                  </a:lnTo>
                  <a:lnTo>
                    <a:pt x="380033" y="28187"/>
                  </a:lnTo>
                  <a:lnTo>
                    <a:pt x="380999" y="33047"/>
                  </a:lnTo>
                  <a:lnTo>
                    <a:pt x="380999" y="186027"/>
                  </a:lnTo>
                  <a:lnTo>
                    <a:pt x="352812" y="218107"/>
                  </a:lnTo>
                  <a:lnTo>
                    <a:pt x="347952" y="219074"/>
                  </a:lnTo>
                  <a:close/>
                </a:path>
              </a:pathLst>
            </a:custGeom>
            <a:solidFill>
              <a:srgbClr val="41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68349" y="4886166"/>
            <a:ext cx="3397250" cy="795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4F37A6"/>
                </a:solidFill>
                <a:latin typeface="Noto Sans JP"/>
                <a:cs typeface="Noto Sans JP"/>
              </a:rPr>
              <a:t>4.</a:t>
            </a:r>
            <a:r>
              <a:rPr sz="1650" b="1" spc="-80" dirty="0">
                <a:solidFill>
                  <a:srgbClr val="4F37A6"/>
                </a:solidFill>
                <a:latin typeface="Noto Sans JP"/>
                <a:cs typeface="Noto Sans JP"/>
              </a:rPr>
              <a:t> </a:t>
            </a:r>
            <a:r>
              <a:rPr sz="1700" b="1" spc="-325" dirty="0">
                <a:solidFill>
                  <a:srgbClr val="4F37A6"/>
                </a:solidFill>
                <a:latin typeface="Malgun Gothic"/>
                <a:cs typeface="Malgun Gothic"/>
              </a:rPr>
              <a:t>인증</a:t>
            </a:r>
            <a:r>
              <a:rPr sz="1700" b="1" spc="-18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700" b="1" spc="-350" dirty="0">
                <a:solidFill>
                  <a:srgbClr val="4F37A6"/>
                </a:solidFill>
                <a:latin typeface="Malgun Gothic"/>
                <a:cs typeface="Malgun Gothic"/>
              </a:rPr>
              <a:t>갱신</a:t>
            </a:r>
            <a:endParaRPr sz="1700">
              <a:latin typeface="Malgun Gothic"/>
              <a:cs typeface="Malgun Gothic"/>
            </a:endParaRPr>
          </a:p>
          <a:p>
            <a:pPr marL="88265">
              <a:lnSpc>
                <a:spcPct val="100000"/>
              </a:lnSpc>
              <a:spcBef>
                <a:spcPts val="910"/>
              </a:spcBef>
              <a:tabLst>
                <a:tab pos="497840" algn="l"/>
              </a:tabLst>
            </a:pPr>
            <a:r>
              <a:rPr sz="1000" b="1" spc="-25" dirty="0">
                <a:latin typeface="Noto Sans JP"/>
                <a:cs typeface="Noto Sans JP"/>
              </a:rPr>
              <a:t>AWS</a:t>
            </a:r>
            <a:r>
              <a:rPr sz="1000" b="1" dirty="0">
                <a:latin typeface="Noto Sans JP"/>
                <a:cs typeface="Noto Sans JP"/>
              </a:rPr>
              <a:t>	</a:t>
            </a:r>
            <a:r>
              <a:rPr sz="1150" spc="-190" dirty="0">
                <a:latin typeface="Dotum"/>
                <a:cs typeface="Dotum"/>
              </a:rPr>
              <a:t>새</a:t>
            </a:r>
            <a:r>
              <a:rPr sz="1150" spc="-9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액세스</a:t>
            </a:r>
            <a:r>
              <a:rPr sz="1150" spc="-9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키</a:t>
            </a:r>
            <a:r>
              <a:rPr sz="1150" spc="-9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생성</a:t>
            </a:r>
            <a:r>
              <a:rPr sz="1150" spc="-9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또는</a:t>
            </a:r>
            <a:r>
              <a:rPr sz="1150" spc="-90" dirty="0">
                <a:latin typeface="Dotum"/>
                <a:cs typeface="Dotum"/>
              </a:rPr>
              <a:t> </a:t>
            </a:r>
            <a:r>
              <a:rPr sz="1150" spc="-45" dirty="0">
                <a:latin typeface="Noto Sans JP"/>
                <a:cs typeface="Noto Sans JP"/>
              </a:rPr>
              <a:t>IAM</a:t>
            </a:r>
            <a:r>
              <a:rPr sz="1150" spc="35" dirty="0">
                <a:latin typeface="Noto Sans JP"/>
                <a:cs typeface="Noto Sans JP"/>
              </a:rPr>
              <a:t> </a:t>
            </a:r>
            <a:r>
              <a:rPr sz="1150" spc="-190" dirty="0">
                <a:latin typeface="Dotum"/>
                <a:cs typeface="Dotum"/>
              </a:rPr>
              <a:t>역할</a:t>
            </a:r>
            <a:r>
              <a:rPr sz="1150" spc="-90" dirty="0">
                <a:latin typeface="Dotum"/>
                <a:cs typeface="Dotum"/>
              </a:rPr>
              <a:t> </a:t>
            </a:r>
            <a:r>
              <a:rPr sz="1150" spc="-25" dirty="0">
                <a:latin typeface="Dotum"/>
                <a:cs typeface="Dotum"/>
              </a:rPr>
              <a:t>재설정</a:t>
            </a:r>
            <a:endParaRPr sz="1150">
              <a:latin typeface="Dotum"/>
              <a:cs typeface="Dotum"/>
            </a:endParaRPr>
          </a:p>
          <a:p>
            <a:pPr marL="88265">
              <a:lnSpc>
                <a:spcPct val="100000"/>
              </a:lnSpc>
              <a:spcBef>
                <a:spcPts val="345"/>
              </a:spcBef>
              <a:tabLst>
                <a:tab pos="483234" algn="l"/>
              </a:tabLst>
            </a:pPr>
            <a:r>
              <a:rPr sz="1000" b="1" spc="-25" dirty="0">
                <a:solidFill>
                  <a:srgbClr val="FFFFFF"/>
                </a:solidFill>
                <a:latin typeface="IBM Plex Sans"/>
                <a:cs typeface="IBM Plex Sans"/>
              </a:rPr>
              <a:t>GCP</a:t>
            </a:r>
            <a:r>
              <a:rPr sz="1000" b="1" dirty="0">
                <a:solidFill>
                  <a:srgbClr val="FFFFFF"/>
                </a:solidFill>
                <a:latin typeface="IBM Plex Sans"/>
                <a:cs typeface="IBM Plex Sans"/>
              </a:rPr>
              <a:t>	</a:t>
            </a:r>
            <a:r>
              <a:rPr sz="1050" dirty="0">
                <a:latin typeface="DejaVu Sans Mono"/>
                <a:cs typeface="DejaVu Sans Mono"/>
              </a:rPr>
              <a:t>gcloud auth </a:t>
            </a:r>
            <a:r>
              <a:rPr sz="1050" spc="-10" dirty="0">
                <a:latin typeface="DejaVu Sans Mono"/>
                <a:cs typeface="DejaVu Sans Mono"/>
              </a:rPr>
              <a:t>login</a:t>
            </a:r>
            <a:r>
              <a:rPr sz="1050" spc="-340" dirty="0">
                <a:latin typeface="DejaVu Sans Mono"/>
                <a:cs typeface="DejaVu Sans Mono"/>
              </a:rPr>
              <a:t> </a:t>
            </a:r>
            <a:r>
              <a:rPr sz="1150" spc="-190" dirty="0">
                <a:latin typeface="Dotum"/>
                <a:cs typeface="Dotum"/>
              </a:rPr>
              <a:t>또는</a:t>
            </a:r>
            <a:r>
              <a:rPr sz="1150" spc="-9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서비스</a:t>
            </a:r>
            <a:r>
              <a:rPr sz="1150" spc="-9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계정</a:t>
            </a:r>
            <a:r>
              <a:rPr sz="1150" spc="-9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키</a:t>
            </a:r>
            <a:r>
              <a:rPr sz="1150" spc="-95" dirty="0">
                <a:latin typeface="Dotum"/>
                <a:cs typeface="Dotum"/>
              </a:rPr>
              <a:t> </a:t>
            </a:r>
            <a:r>
              <a:rPr sz="1150" spc="-170" dirty="0">
                <a:latin typeface="Dotum"/>
                <a:cs typeface="Dotum"/>
              </a:rPr>
              <a:t>재발급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553" y="611073"/>
            <a:ext cx="5297170" cy="969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07465" algn="l"/>
              </a:tabLst>
            </a:pPr>
            <a:r>
              <a:rPr sz="5400" b="1" spc="-25" dirty="0">
                <a:latin typeface="Liberation Sans"/>
                <a:cs typeface="Liberation Sans"/>
              </a:rPr>
              <a:t>CLI</a:t>
            </a:r>
            <a:r>
              <a:rPr sz="5400" b="1" dirty="0">
                <a:latin typeface="Liberation Sans"/>
                <a:cs typeface="Liberation Sans"/>
              </a:rPr>
              <a:t>	</a:t>
            </a:r>
            <a:r>
              <a:rPr spc="-1230" dirty="0"/>
              <a:t>실습</a:t>
            </a:r>
            <a:r>
              <a:rPr spc="-555" dirty="0"/>
              <a:t> </a:t>
            </a:r>
            <a:r>
              <a:rPr spc="-1250" dirty="0"/>
              <a:t>시나리오</a:t>
            </a:r>
            <a:endParaRPr sz="5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2999" y="3256756"/>
            <a:ext cx="9906000" cy="19050"/>
          </a:xfrm>
          <a:custGeom>
            <a:avLst/>
            <a:gdLst/>
            <a:ahLst/>
            <a:cxnLst/>
            <a:rect l="l" t="t" r="r" b="b"/>
            <a:pathLst>
              <a:path w="9906000" h="19050">
                <a:moveTo>
                  <a:pt x="9905999" y="19049"/>
                </a:moveTo>
                <a:lnTo>
                  <a:pt x="0" y="19049"/>
                </a:lnTo>
                <a:lnTo>
                  <a:pt x="0" y="0"/>
                </a:lnTo>
                <a:lnTo>
                  <a:pt x="9905999" y="0"/>
                </a:lnTo>
                <a:lnTo>
                  <a:pt x="9905999" y="1904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2825750"/>
            <a:ext cx="40703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01</a:t>
            </a:r>
            <a:endParaRPr sz="27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3384524"/>
            <a:ext cx="127444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환경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설정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4F37A6"/>
                </a:solidFill>
                <a:latin typeface="Dotum"/>
                <a:cs typeface="Dotum"/>
              </a:rPr>
              <a:t>로그인</a:t>
            </a:r>
            <a:endParaRPr sz="1350">
              <a:latin typeface="Dotum"/>
              <a:cs typeface="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3732186"/>
            <a:ext cx="2136140" cy="425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0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인증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정보를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설정하고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55" dirty="0">
                <a:solidFill>
                  <a:srgbClr val="333333"/>
                </a:solidFill>
                <a:latin typeface="Liberation Sans"/>
                <a:cs typeface="Liberation Sans"/>
              </a:rPr>
              <a:t>CLI</a:t>
            </a:r>
            <a:r>
              <a:rPr sz="1150" spc="-55" dirty="0">
                <a:solidFill>
                  <a:srgbClr val="333333"/>
                </a:solidFill>
                <a:latin typeface="Dotum"/>
                <a:cs typeface="Dotum"/>
              </a:rPr>
              <a:t>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4" dirty="0">
                <a:solidFill>
                  <a:srgbClr val="333333"/>
                </a:solidFill>
                <a:latin typeface="Dotum"/>
                <a:cs typeface="Dotum"/>
              </a:rPr>
              <a:t>로그</a:t>
            </a:r>
            <a:r>
              <a:rPr sz="11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인하는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기초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과정을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실습합니다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2999" y="4352924"/>
            <a:ext cx="409575" cy="228600"/>
          </a:xfrm>
          <a:custGeom>
            <a:avLst/>
            <a:gdLst/>
            <a:ahLst/>
            <a:cxnLst/>
            <a:rect l="l" t="t" r="r" b="b"/>
            <a:pathLst>
              <a:path w="409575" h="228600">
                <a:moveTo>
                  <a:pt x="376527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1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376527" y="0"/>
                </a:lnTo>
                <a:lnTo>
                  <a:pt x="408608" y="28187"/>
                </a:lnTo>
                <a:lnTo>
                  <a:pt x="409574" y="33047"/>
                </a:lnTo>
                <a:lnTo>
                  <a:pt x="409574" y="195552"/>
                </a:lnTo>
                <a:lnTo>
                  <a:pt x="381387" y="227632"/>
                </a:lnTo>
                <a:lnTo>
                  <a:pt x="376527" y="2285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8299" y="4352924"/>
            <a:ext cx="857250" cy="228600"/>
          </a:xfrm>
          <a:custGeom>
            <a:avLst/>
            <a:gdLst/>
            <a:ahLst/>
            <a:cxnLst/>
            <a:rect l="l" t="t" r="r" b="b"/>
            <a:pathLst>
              <a:path w="857250" h="228600">
                <a:moveTo>
                  <a:pt x="824202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1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824202" y="0"/>
                </a:lnTo>
                <a:lnTo>
                  <a:pt x="856283" y="28187"/>
                </a:lnTo>
                <a:lnTo>
                  <a:pt x="857249" y="33047"/>
                </a:lnTo>
                <a:lnTo>
                  <a:pt x="857249" y="195552"/>
                </a:lnTo>
                <a:lnTo>
                  <a:pt x="829062" y="227632"/>
                </a:lnTo>
                <a:lnTo>
                  <a:pt x="824202" y="2285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81274" y="4352924"/>
            <a:ext cx="400050" cy="228600"/>
          </a:xfrm>
          <a:custGeom>
            <a:avLst/>
            <a:gdLst/>
            <a:ahLst/>
            <a:cxnLst/>
            <a:rect l="l" t="t" r="r" b="b"/>
            <a:pathLst>
              <a:path w="400050" h="228600">
                <a:moveTo>
                  <a:pt x="367002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1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367002" y="0"/>
                </a:lnTo>
                <a:lnTo>
                  <a:pt x="399083" y="28187"/>
                </a:lnTo>
                <a:lnTo>
                  <a:pt x="400050" y="33047"/>
                </a:lnTo>
                <a:lnTo>
                  <a:pt x="400050" y="195552"/>
                </a:lnTo>
                <a:lnTo>
                  <a:pt x="371862" y="227632"/>
                </a:lnTo>
                <a:lnTo>
                  <a:pt x="367002" y="2285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42095" y="4378325"/>
            <a:ext cx="273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F37A6"/>
                </a:solidFill>
                <a:latin typeface="Liberation Sans"/>
                <a:cs typeface="Liberation Sans"/>
              </a:rPr>
              <a:t>GCP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2999" y="4629149"/>
            <a:ext cx="1019175" cy="228600"/>
          </a:xfrm>
          <a:custGeom>
            <a:avLst/>
            <a:gdLst/>
            <a:ahLst/>
            <a:cxnLst/>
            <a:rect l="l" t="t" r="r" b="b"/>
            <a:pathLst>
              <a:path w="1019175" h="228600">
                <a:moveTo>
                  <a:pt x="986127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2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986127" y="0"/>
                </a:lnTo>
                <a:lnTo>
                  <a:pt x="1018208" y="28187"/>
                </a:lnTo>
                <a:lnTo>
                  <a:pt x="1019174" y="33047"/>
                </a:lnTo>
                <a:lnTo>
                  <a:pt x="1019174" y="195552"/>
                </a:lnTo>
                <a:lnTo>
                  <a:pt x="990987" y="227632"/>
                </a:lnTo>
                <a:lnTo>
                  <a:pt x="986127" y="2285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06499" y="4378325"/>
            <a:ext cx="1224280" cy="438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5459" algn="l"/>
              </a:tabLst>
            </a:pPr>
            <a:r>
              <a:rPr sz="900" spc="-25" dirty="0">
                <a:solidFill>
                  <a:srgbClr val="4F37A6"/>
                </a:solidFill>
                <a:latin typeface="Liberation Sans"/>
                <a:cs typeface="Liberation Sans"/>
              </a:rPr>
              <a:t>AWS</a:t>
            </a:r>
            <a:r>
              <a:rPr sz="900" dirty="0">
                <a:solidFill>
                  <a:srgbClr val="4F37A6"/>
                </a:solidFill>
                <a:latin typeface="Liberation Sans"/>
                <a:cs typeface="Liberation Sans"/>
              </a:rPr>
              <a:t>	aws </a:t>
            </a:r>
            <a:r>
              <a:rPr sz="900" spc="-10" dirty="0">
                <a:solidFill>
                  <a:srgbClr val="4F37A6"/>
                </a:solidFill>
                <a:latin typeface="Liberation Sans"/>
                <a:cs typeface="Liberation Sans"/>
              </a:rPr>
              <a:t>configure</a:t>
            </a:r>
            <a:endParaRPr sz="9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4F37A6"/>
                </a:solidFill>
                <a:latin typeface="Liberation Sans"/>
                <a:cs typeface="Liberation Sans"/>
              </a:rPr>
              <a:t>gcloud auth </a:t>
            </a:r>
            <a:r>
              <a:rPr sz="900" spc="-10" dirty="0">
                <a:solidFill>
                  <a:srgbClr val="4F37A6"/>
                </a:solidFill>
                <a:latin typeface="Liberation Sans"/>
                <a:cs typeface="Liberation Sans"/>
              </a:rPr>
              <a:t>login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48027" y="3180150"/>
            <a:ext cx="2743200" cy="161925"/>
          </a:xfrm>
          <a:custGeom>
            <a:avLst/>
            <a:gdLst/>
            <a:ahLst/>
            <a:cxnLst/>
            <a:rect l="l" t="t" r="r" b="b"/>
            <a:pathLst>
              <a:path w="2743200" h="161925">
                <a:moveTo>
                  <a:pt x="161632" y="80810"/>
                </a:moveTo>
                <a:lnTo>
                  <a:pt x="80810" y="0"/>
                </a:lnTo>
                <a:lnTo>
                  <a:pt x="0" y="80810"/>
                </a:lnTo>
                <a:lnTo>
                  <a:pt x="80810" y="161632"/>
                </a:lnTo>
                <a:lnTo>
                  <a:pt x="161632" y="80810"/>
                </a:lnTo>
                <a:close/>
              </a:path>
              <a:path w="2743200" h="161925">
                <a:moveTo>
                  <a:pt x="2742908" y="80810"/>
                </a:moveTo>
                <a:lnTo>
                  <a:pt x="2662085" y="0"/>
                </a:lnTo>
                <a:lnTo>
                  <a:pt x="2581275" y="80810"/>
                </a:lnTo>
                <a:lnTo>
                  <a:pt x="2662085" y="161632"/>
                </a:lnTo>
                <a:lnTo>
                  <a:pt x="2742908" y="80810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79266" y="2148332"/>
            <a:ext cx="5033645" cy="1471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36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2000" spc="-1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333333"/>
                </a:solidFill>
                <a:latin typeface="Dotum"/>
                <a:cs typeface="Dotum"/>
              </a:rPr>
              <a:t>로그인부터</a:t>
            </a:r>
            <a:r>
              <a:rPr sz="2000" spc="-1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333333"/>
                </a:solidFill>
                <a:latin typeface="Dotum"/>
                <a:cs typeface="Dotum"/>
              </a:rPr>
              <a:t>리소스</a:t>
            </a:r>
            <a:r>
              <a:rPr sz="2000" spc="-1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333333"/>
                </a:solidFill>
                <a:latin typeface="Dotum"/>
                <a:cs typeface="Dotum"/>
              </a:rPr>
              <a:t>관리까지</a:t>
            </a:r>
            <a:r>
              <a:rPr sz="2000" spc="-1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333333"/>
                </a:solidFill>
                <a:latin typeface="Dotum"/>
                <a:cs typeface="Dotum"/>
              </a:rPr>
              <a:t>단계별</a:t>
            </a:r>
            <a:r>
              <a:rPr sz="2000" spc="-1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333333"/>
                </a:solidFill>
                <a:latin typeface="Dotum"/>
                <a:cs typeface="Dotum"/>
              </a:rPr>
              <a:t>실습</a:t>
            </a:r>
            <a:r>
              <a:rPr sz="2000" spc="-1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00" spc="-385" dirty="0">
                <a:solidFill>
                  <a:srgbClr val="333333"/>
                </a:solidFill>
                <a:latin typeface="Dotum"/>
                <a:cs typeface="Dotum"/>
              </a:rPr>
              <a:t>가이드</a:t>
            </a:r>
            <a:endParaRPr sz="20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800">
              <a:latin typeface="Dotum"/>
              <a:cs typeface="Dotum"/>
            </a:endParaRPr>
          </a:p>
          <a:p>
            <a:pPr marL="139065">
              <a:lnSpc>
                <a:spcPct val="100000"/>
              </a:lnSpc>
              <a:tabLst>
                <a:tab pos="2713990" algn="l"/>
              </a:tabLst>
            </a:pPr>
            <a:r>
              <a:rPr sz="270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02</a:t>
            </a:r>
            <a:r>
              <a:rPr sz="2700" b="1" dirty="0">
                <a:solidFill>
                  <a:srgbClr val="4F37A6"/>
                </a:solidFill>
                <a:latin typeface="Liberation Sans"/>
                <a:cs typeface="Liberation Sans"/>
              </a:rPr>
              <a:t>	</a:t>
            </a:r>
            <a:r>
              <a:rPr sz="270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03</a:t>
            </a:r>
            <a:endParaRPr sz="2700">
              <a:latin typeface="Liberation Sans"/>
              <a:cs typeface="Liberation Sans"/>
            </a:endParaRPr>
          </a:p>
          <a:p>
            <a:pPr marL="139065">
              <a:lnSpc>
                <a:spcPct val="100000"/>
              </a:lnSpc>
              <a:spcBef>
                <a:spcPts val="1185"/>
              </a:spcBef>
              <a:tabLst>
                <a:tab pos="2713990" algn="l"/>
              </a:tabLst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리소스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조회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4F37A6"/>
                </a:solidFill>
                <a:latin typeface="Dotum"/>
                <a:cs typeface="Dotum"/>
              </a:rPr>
              <a:t>탐색</a:t>
            </a:r>
            <a:r>
              <a:rPr sz="1350" dirty="0">
                <a:solidFill>
                  <a:srgbClr val="4F37A6"/>
                </a:solidFill>
                <a:latin typeface="Dotum"/>
                <a:cs typeface="Dotum"/>
              </a:rPr>
              <a:t>	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리소스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생성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4F37A6"/>
                </a:solidFill>
                <a:latin typeface="Dotum"/>
                <a:cs typeface="Dotum"/>
              </a:rPr>
              <a:t>관리</a:t>
            </a:r>
            <a:endParaRPr sz="1350">
              <a:latin typeface="Dotum"/>
              <a:cs typeface="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05770" y="3732186"/>
            <a:ext cx="2136775" cy="625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4100"/>
              </a:lnSpc>
              <a:spcBef>
                <a:spcPts val="90"/>
              </a:spcBef>
            </a:pPr>
            <a:r>
              <a:rPr sz="1150" spc="-370" dirty="0">
                <a:solidFill>
                  <a:srgbClr val="333333"/>
                </a:solidFill>
                <a:latin typeface="Dotum"/>
                <a:cs typeface="Dotum"/>
              </a:rPr>
              <a:t>기존</a:t>
            </a:r>
            <a:r>
              <a:rPr sz="1150" spc="2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45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150" spc="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80" dirty="0">
                <a:solidFill>
                  <a:srgbClr val="333333"/>
                </a:solidFill>
                <a:latin typeface="Dotum"/>
                <a:cs typeface="Dotum"/>
              </a:rPr>
              <a:t>리소스</a:t>
            </a:r>
            <a:r>
              <a:rPr sz="1150" spc="1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80" dirty="0">
                <a:solidFill>
                  <a:srgbClr val="333333"/>
                </a:solidFill>
                <a:latin typeface="Dotum"/>
                <a:cs typeface="Dotum"/>
              </a:rPr>
              <a:t>목록을</a:t>
            </a:r>
            <a:r>
              <a:rPr sz="1150" spc="20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0" dirty="0">
                <a:solidFill>
                  <a:srgbClr val="333333"/>
                </a:solidFill>
                <a:latin typeface="Dotum"/>
                <a:cs typeface="Dotum"/>
              </a:rPr>
              <a:t>조회하고</a:t>
            </a:r>
            <a:r>
              <a:rPr sz="11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370" dirty="0">
                <a:solidFill>
                  <a:srgbClr val="333333"/>
                </a:solidFill>
                <a:latin typeface="Dotum"/>
                <a:cs typeface="Dotum"/>
              </a:rPr>
              <a:t>상세</a:t>
            </a:r>
            <a:r>
              <a:rPr sz="1150" spc="2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80" dirty="0">
                <a:solidFill>
                  <a:srgbClr val="333333"/>
                </a:solidFill>
                <a:latin typeface="Dotum"/>
                <a:cs typeface="Dotum"/>
              </a:rPr>
              <a:t>정보를</a:t>
            </a:r>
            <a:r>
              <a:rPr sz="1150" spc="1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45" dirty="0">
                <a:solidFill>
                  <a:srgbClr val="333333"/>
                </a:solidFill>
                <a:latin typeface="Dotum"/>
                <a:cs typeface="Dotum"/>
              </a:rPr>
              <a:t>확인하는</a:t>
            </a:r>
            <a:r>
              <a:rPr sz="1150" spc="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80" dirty="0">
                <a:solidFill>
                  <a:srgbClr val="333333"/>
                </a:solidFill>
                <a:latin typeface="Dotum"/>
                <a:cs typeface="Dotum"/>
              </a:rPr>
              <a:t>방법을</a:t>
            </a:r>
            <a:r>
              <a:rPr sz="1150" spc="20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0" dirty="0">
                <a:solidFill>
                  <a:srgbClr val="333333"/>
                </a:solidFill>
                <a:latin typeface="Dotum"/>
                <a:cs typeface="Dotum"/>
              </a:rPr>
              <a:t>실습합니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 다</a:t>
            </a:r>
            <a:r>
              <a:rPr sz="1050" spc="-2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14749" y="4552949"/>
            <a:ext cx="1562100" cy="228600"/>
          </a:xfrm>
          <a:custGeom>
            <a:avLst/>
            <a:gdLst/>
            <a:ahLst/>
            <a:cxnLst/>
            <a:rect l="l" t="t" r="r" b="b"/>
            <a:pathLst>
              <a:path w="1562100" h="228600">
                <a:moveTo>
                  <a:pt x="1529052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1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529052" y="0"/>
                </a:lnTo>
                <a:lnTo>
                  <a:pt x="1561133" y="28186"/>
                </a:lnTo>
                <a:lnTo>
                  <a:pt x="1562100" y="33047"/>
                </a:lnTo>
                <a:lnTo>
                  <a:pt x="1562100" y="195552"/>
                </a:lnTo>
                <a:lnTo>
                  <a:pt x="1533912" y="227632"/>
                </a:lnTo>
                <a:lnTo>
                  <a:pt x="1529052" y="2285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81970" y="4578350"/>
            <a:ext cx="1430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F37A6"/>
                </a:solidFill>
                <a:latin typeface="Liberation Sans"/>
                <a:cs typeface="Liberation Sans"/>
              </a:rPr>
              <a:t>aws ec2 describe-</a:t>
            </a:r>
            <a:r>
              <a:rPr sz="900" spc="-10" dirty="0">
                <a:solidFill>
                  <a:srgbClr val="4F37A6"/>
                </a:solidFill>
                <a:latin typeface="Liberation Sans"/>
                <a:cs typeface="Liberation Sans"/>
              </a:rPr>
              <a:t>instances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14749" y="4829174"/>
            <a:ext cx="1647825" cy="228600"/>
          </a:xfrm>
          <a:custGeom>
            <a:avLst/>
            <a:gdLst/>
            <a:ahLst/>
            <a:cxnLst/>
            <a:rect l="l" t="t" r="r" b="b"/>
            <a:pathLst>
              <a:path w="1647825" h="228600">
                <a:moveTo>
                  <a:pt x="1614777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1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614777" y="0"/>
                </a:lnTo>
                <a:lnTo>
                  <a:pt x="1646857" y="28187"/>
                </a:lnTo>
                <a:lnTo>
                  <a:pt x="1647824" y="33047"/>
                </a:lnTo>
                <a:lnTo>
                  <a:pt x="1647824" y="195552"/>
                </a:lnTo>
                <a:lnTo>
                  <a:pt x="1619636" y="227632"/>
                </a:lnTo>
                <a:lnTo>
                  <a:pt x="1614777" y="2285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81970" y="4854575"/>
            <a:ext cx="1518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F37A6"/>
                </a:solidFill>
                <a:latin typeface="Liberation Sans"/>
                <a:cs typeface="Liberation Sans"/>
              </a:rPr>
              <a:t>gcloud compute instances </a:t>
            </a:r>
            <a:r>
              <a:rPr sz="900" spc="-20" dirty="0">
                <a:solidFill>
                  <a:srgbClr val="4F37A6"/>
                </a:solidFill>
                <a:latin typeface="Liberation Sans"/>
                <a:cs typeface="Liberation Sans"/>
              </a:rPr>
              <a:t>list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14749" y="5105399"/>
            <a:ext cx="476250" cy="228600"/>
          </a:xfrm>
          <a:custGeom>
            <a:avLst/>
            <a:gdLst/>
            <a:ahLst/>
            <a:cxnLst/>
            <a:rect l="l" t="t" r="r" b="b"/>
            <a:pathLst>
              <a:path w="476250" h="228600">
                <a:moveTo>
                  <a:pt x="443202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1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443202" y="0"/>
                </a:lnTo>
                <a:lnTo>
                  <a:pt x="475282" y="28186"/>
                </a:lnTo>
                <a:lnTo>
                  <a:pt x="476249" y="33047"/>
                </a:lnTo>
                <a:lnTo>
                  <a:pt x="476249" y="195552"/>
                </a:lnTo>
                <a:lnTo>
                  <a:pt x="448062" y="227632"/>
                </a:lnTo>
                <a:lnTo>
                  <a:pt x="443202" y="2285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81970" y="5115940"/>
            <a:ext cx="34099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55" dirty="0">
                <a:solidFill>
                  <a:srgbClr val="4F37A6"/>
                </a:solidFill>
                <a:latin typeface="Dotum"/>
                <a:cs typeface="Dotum"/>
              </a:rPr>
              <a:t>필터링</a:t>
            </a:r>
            <a:endParaRPr sz="1000">
              <a:latin typeface="Dotum"/>
              <a:cs typeface="Dot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81241" y="3732186"/>
            <a:ext cx="2098675" cy="425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0"/>
              </a:spcBef>
            </a:pP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CLI</a:t>
            </a:r>
            <a:r>
              <a:rPr sz="105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명령으로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새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리소스를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5" dirty="0">
                <a:solidFill>
                  <a:srgbClr val="333333"/>
                </a:solidFill>
                <a:latin typeface="Dotum"/>
                <a:cs typeface="Dotum"/>
              </a:rPr>
              <a:t>프로비저닝</a:t>
            </a:r>
            <a:r>
              <a:rPr sz="11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하고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관리하는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방법을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학습합니다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96023" y="4352924"/>
            <a:ext cx="1609725" cy="228600"/>
          </a:xfrm>
          <a:custGeom>
            <a:avLst/>
            <a:gdLst/>
            <a:ahLst/>
            <a:cxnLst/>
            <a:rect l="l" t="t" r="r" b="b"/>
            <a:pathLst>
              <a:path w="1609725" h="228600">
                <a:moveTo>
                  <a:pt x="1576677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1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576677" y="0"/>
                </a:lnTo>
                <a:lnTo>
                  <a:pt x="1608758" y="28187"/>
                </a:lnTo>
                <a:lnTo>
                  <a:pt x="1609724" y="33047"/>
                </a:lnTo>
                <a:lnTo>
                  <a:pt x="1609724" y="195552"/>
                </a:lnTo>
                <a:lnTo>
                  <a:pt x="1581537" y="227632"/>
                </a:lnTo>
                <a:lnTo>
                  <a:pt x="1576677" y="2285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57441" y="4378325"/>
            <a:ext cx="14801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F37A6"/>
                </a:solidFill>
                <a:latin typeface="Liberation Sans"/>
                <a:cs typeface="Liberation Sans"/>
              </a:rPr>
              <a:t>aws s3 mb s3://bucket-</a:t>
            </a:r>
            <a:r>
              <a:rPr sz="900" spc="-20" dirty="0">
                <a:solidFill>
                  <a:srgbClr val="4F37A6"/>
                </a:solidFill>
                <a:latin typeface="Liberation Sans"/>
                <a:cs typeface="Liberation Sans"/>
              </a:rPr>
              <a:t>name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96023" y="4629149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1643351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2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643351" y="0"/>
                </a:lnTo>
                <a:lnTo>
                  <a:pt x="1675432" y="28187"/>
                </a:lnTo>
                <a:lnTo>
                  <a:pt x="1676399" y="33047"/>
                </a:lnTo>
                <a:lnTo>
                  <a:pt x="1676399" y="195552"/>
                </a:lnTo>
                <a:lnTo>
                  <a:pt x="1648212" y="227632"/>
                </a:lnTo>
                <a:lnTo>
                  <a:pt x="1643351" y="2285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57441" y="4654550"/>
            <a:ext cx="1550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F37A6"/>
                </a:solidFill>
                <a:latin typeface="Liberation Sans"/>
                <a:cs typeface="Liberation Sans"/>
              </a:rPr>
              <a:t>gcloud storage buckets </a:t>
            </a:r>
            <a:r>
              <a:rPr sz="900" spc="-10" dirty="0">
                <a:solidFill>
                  <a:srgbClr val="4F37A6"/>
                </a:solidFill>
                <a:latin typeface="Liberation Sans"/>
                <a:cs typeface="Liberation Sans"/>
              </a:rPr>
              <a:t>create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96023" y="4905374"/>
            <a:ext cx="1133475" cy="228600"/>
          </a:xfrm>
          <a:custGeom>
            <a:avLst/>
            <a:gdLst/>
            <a:ahLst/>
            <a:cxnLst/>
            <a:rect l="l" t="t" r="r" b="b"/>
            <a:pathLst>
              <a:path w="1133475" h="228600">
                <a:moveTo>
                  <a:pt x="1100426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1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100426" y="0"/>
                </a:lnTo>
                <a:lnTo>
                  <a:pt x="1132507" y="28186"/>
                </a:lnTo>
                <a:lnTo>
                  <a:pt x="1133474" y="33047"/>
                </a:lnTo>
                <a:lnTo>
                  <a:pt x="1133474" y="195552"/>
                </a:lnTo>
                <a:lnTo>
                  <a:pt x="1105287" y="227632"/>
                </a:lnTo>
                <a:lnTo>
                  <a:pt x="1100426" y="2285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357441" y="4915915"/>
            <a:ext cx="1007744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10" dirty="0">
                <a:solidFill>
                  <a:srgbClr val="4F37A6"/>
                </a:solidFill>
                <a:latin typeface="Liberation Sans"/>
                <a:cs typeface="Liberation Sans"/>
              </a:rPr>
              <a:t>JSON/YAML</a:t>
            </a:r>
            <a:r>
              <a:rPr sz="900" spc="-1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000" spc="-160" dirty="0">
                <a:solidFill>
                  <a:srgbClr val="4F37A6"/>
                </a:solidFill>
                <a:latin typeface="Dotum"/>
                <a:cs typeface="Dotum"/>
              </a:rPr>
              <a:t>템플릿</a:t>
            </a:r>
            <a:endParaRPr sz="1000">
              <a:latin typeface="Dotum"/>
              <a:cs typeface="Dotum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01052" y="3180150"/>
            <a:ext cx="2743200" cy="161925"/>
          </a:xfrm>
          <a:custGeom>
            <a:avLst/>
            <a:gdLst/>
            <a:ahLst/>
            <a:cxnLst/>
            <a:rect l="l" t="t" r="r" b="b"/>
            <a:pathLst>
              <a:path w="2743200" h="161925">
                <a:moveTo>
                  <a:pt x="161632" y="80810"/>
                </a:moveTo>
                <a:lnTo>
                  <a:pt x="80810" y="0"/>
                </a:lnTo>
                <a:lnTo>
                  <a:pt x="0" y="80810"/>
                </a:lnTo>
                <a:lnTo>
                  <a:pt x="80810" y="161632"/>
                </a:lnTo>
                <a:lnTo>
                  <a:pt x="161632" y="80810"/>
                </a:lnTo>
                <a:close/>
              </a:path>
              <a:path w="2743200" h="161925">
                <a:moveTo>
                  <a:pt x="2742908" y="80810"/>
                </a:moveTo>
                <a:lnTo>
                  <a:pt x="2662085" y="0"/>
                </a:lnTo>
                <a:lnTo>
                  <a:pt x="2581275" y="80810"/>
                </a:lnTo>
                <a:lnTo>
                  <a:pt x="2662085" y="161632"/>
                </a:lnTo>
                <a:lnTo>
                  <a:pt x="2742908" y="80810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856712" y="2825750"/>
            <a:ext cx="40703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04</a:t>
            </a:r>
            <a:endParaRPr sz="2700">
              <a:latin typeface="Liberation Sans"/>
              <a:cs typeface="Liberatio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856712" y="3384524"/>
            <a:ext cx="127444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정보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저장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4F37A6"/>
                </a:solidFill>
                <a:latin typeface="Dotum"/>
                <a:cs typeface="Dotum"/>
              </a:rPr>
              <a:t>자동화</a:t>
            </a:r>
            <a:endParaRPr sz="1350">
              <a:latin typeface="Dotum"/>
              <a:cs typeface="Dotu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56712" y="3732186"/>
            <a:ext cx="2136775" cy="625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4100"/>
              </a:lnSpc>
              <a:spcBef>
                <a:spcPts val="90"/>
              </a:spcBef>
            </a:pP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CLI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280" dirty="0">
                <a:solidFill>
                  <a:srgbClr val="333333"/>
                </a:solidFill>
                <a:latin typeface="Dotum"/>
                <a:cs typeface="Dotum"/>
              </a:rPr>
              <a:t>출력을</a:t>
            </a:r>
            <a:r>
              <a:rPr sz="1150" spc="1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80" dirty="0">
                <a:solidFill>
                  <a:srgbClr val="333333"/>
                </a:solidFill>
                <a:latin typeface="Dotum"/>
                <a:cs typeface="Dotum"/>
              </a:rPr>
              <a:t>파일로</a:t>
            </a:r>
            <a:r>
              <a:rPr sz="1150" spc="1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45" dirty="0">
                <a:solidFill>
                  <a:srgbClr val="333333"/>
                </a:solidFill>
                <a:latin typeface="Dotum"/>
                <a:cs typeface="Dotum"/>
              </a:rPr>
              <a:t>저장하고</a:t>
            </a:r>
            <a:r>
              <a:rPr sz="1150" spc="14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80" dirty="0">
                <a:solidFill>
                  <a:srgbClr val="333333"/>
                </a:solidFill>
                <a:latin typeface="Dotum"/>
                <a:cs typeface="Dotum"/>
              </a:rPr>
              <a:t>간단한</a:t>
            </a:r>
            <a:r>
              <a:rPr sz="1150" spc="1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10" dirty="0">
                <a:solidFill>
                  <a:srgbClr val="333333"/>
                </a:solidFill>
                <a:latin typeface="Dotum"/>
                <a:cs typeface="Dotum"/>
              </a:rPr>
              <a:t>스</a:t>
            </a:r>
            <a:r>
              <a:rPr sz="11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45" dirty="0">
                <a:solidFill>
                  <a:srgbClr val="333333"/>
                </a:solidFill>
                <a:latin typeface="Dotum"/>
                <a:cs typeface="Dotum"/>
              </a:rPr>
              <a:t>크립트로</a:t>
            </a:r>
            <a:r>
              <a:rPr sz="1150" spc="15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80" dirty="0">
                <a:solidFill>
                  <a:srgbClr val="333333"/>
                </a:solidFill>
                <a:latin typeface="Dotum"/>
                <a:cs typeface="Dotum"/>
              </a:rPr>
              <a:t>작업을</a:t>
            </a:r>
            <a:r>
              <a:rPr sz="1150" spc="1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35" dirty="0">
                <a:solidFill>
                  <a:srgbClr val="333333"/>
                </a:solidFill>
                <a:latin typeface="Dotum"/>
                <a:cs typeface="Dotum"/>
              </a:rPr>
              <a:t>자동화하는</a:t>
            </a:r>
            <a:r>
              <a:rPr sz="1150" spc="1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80" dirty="0">
                <a:solidFill>
                  <a:srgbClr val="333333"/>
                </a:solidFill>
                <a:latin typeface="Dotum"/>
                <a:cs typeface="Dotum"/>
              </a:rPr>
              <a:t>방법을</a:t>
            </a:r>
            <a:r>
              <a:rPr sz="1150" spc="1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25" dirty="0">
                <a:solidFill>
                  <a:srgbClr val="333333"/>
                </a:solidFill>
                <a:latin typeface="Dotum"/>
                <a:cs typeface="Dotum"/>
              </a:rPr>
              <a:t>학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 습합니다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867773" y="4552949"/>
            <a:ext cx="1200150" cy="228600"/>
          </a:xfrm>
          <a:custGeom>
            <a:avLst/>
            <a:gdLst/>
            <a:ahLst/>
            <a:cxnLst/>
            <a:rect l="l" t="t" r="r" b="b"/>
            <a:pathLst>
              <a:path w="1200150" h="228600">
                <a:moveTo>
                  <a:pt x="1167102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1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167102" y="0"/>
                </a:lnTo>
                <a:lnTo>
                  <a:pt x="1199183" y="28186"/>
                </a:lnTo>
                <a:lnTo>
                  <a:pt x="1200149" y="33047"/>
                </a:lnTo>
                <a:lnTo>
                  <a:pt x="1200149" y="195552"/>
                </a:lnTo>
                <a:lnTo>
                  <a:pt x="1171961" y="227632"/>
                </a:lnTo>
                <a:lnTo>
                  <a:pt x="1167102" y="2285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932912" y="4563490"/>
            <a:ext cx="106934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80" dirty="0">
                <a:solidFill>
                  <a:srgbClr val="4F37A6"/>
                </a:solidFill>
                <a:latin typeface="Dotum"/>
                <a:cs typeface="Dotum"/>
              </a:rPr>
              <a:t>리다이렉션</a:t>
            </a:r>
            <a:r>
              <a:rPr sz="1000" spc="-8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900" dirty="0">
                <a:solidFill>
                  <a:srgbClr val="4F37A6"/>
                </a:solidFill>
                <a:latin typeface="Liberation Sans"/>
                <a:cs typeface="Liberation Sans"/>
              </a:rPr>
              <a:t>&gt; </a:t>
            </a:r>
            <a:r>
              <a:rPr sz="900" spc="-10" dirty="0">
                <a:solidFill>
                  <a:srgbClr val="4F37A6"/>
                </a:solidFill>
                <a:latin typeface="Liberation Sans"/>
                <a:cs typeface="Liberation Sans"/>
              </a:rPr>
              <a:t>file.json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867773" y="4829174"/>
            <a:ext cx="962025" cy="228600"/>
          </a:xfrm>
          <a:custGeom>
            <a:avLst/>
            <a:gdLst/>
            <a:ahLst/>
            <a:cxnLst/>
            <a:rect l="l" t="t" r="r" b="b"/>
            <a:pathLst>
              <a:path w="962025" h="228600">
                <a:moveTo>
                  <a:pt x="928977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1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928977" y="0"/>
                </a:lnTo>
                <a:lnTo>
                  <a:pt x="961058" y="28187"/>
                </a:lnTo>
                <a:lnTo>
                  <a:pt x="962024" y="33047"/>
                </a:lnTo>
                <a:lnTo>
                  <a:pt x="962024" y="195552"/>
                </a:lnTo>
                <a:lnTo>
                  <a:pt x="933836" y="227632"/>
                </a:lnTo>
                <a:lnTo>
                  <a:pt x="928977" y="2285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932912" y="4854575"/>
            <a:ext cx="8324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F37A6"/>
                </a:solidFill>
                <a:latin typeface="Liberation Sans"/>
                <a:cs typeface="Liberation Sans"/>
              </a:rPr>
              <a:t>--output </a:t>
            </a:r>
            <a:r>
              <a:rPr sz="900" spc="-10" dirty="0">
                <a:solidFill>
                  <a:srgbClr val="4F37A6"/>
                </a:solidFill>
                <a:latin typeface="Liberation Sans"/>
                <a:cs typeface="Liberation Sans"/>
              </a:rPr>
              <a:t>formats</a:t>
            </a:r>
            <a:endParaRPr sz="900">
              <a:latin typeface="Liberation Sans"/>
              <a:cs typeface="Liberation Sans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5523" y="4829174"/>
            <a:ext cx="238124" cy="228599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9976792" y="4854575"/>
            <a:ext cx="1149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F37A6"/>
                </a:solidFill>
                <a:latin typeface="Liberation Sans"/>
                <a:cs typeface="Liberation Sans"/>
              </a:rPr>
              <a:t>jq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867773" y="5105399"/>
            <a:ext cx="1028700" cy="228600"/>
          </a:xfrm>
          <a:custGeom>
            <a:avLst/>
            <a:gdLst/>
            <a:ahLst/>
            <a:cxnLst/>
            <a:rect l="l" t="t" r="r" b="b"/>
            <a:pathLst>
              <a:path w="1028700" h="228600">
                <a:moveTo>
                  <a:pt x="995652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1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995652" y="0"/>
                </a:lnTo>
                <a:lnTo>
                  <a:pt x="1027733" y="28186"/>
                </a:lnTo>
                <a:lnTo>
                  <a:pt x="1028699" y="33047"/>
                </a:lnTo>
                <a:lnTo>
                  <a:pt x="1028699" y="195552"/>
                </a:lnTo>
                <a:lnTo>
                  <a:pt x="1000511" y="227632"/>
                </a:lnTo>
                <a:lnTo>
                  <a:pt x="995652" y="2285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932912" y="5130800"/>
            <a:ext cx="8959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F37A6"/>
                </a:solidFill>
                <a:latin typeface="Liberation Sans"/>
                <a:cs typeface="Liberation Sans"/>
              </a:rPr>
              <a:t>Bash/PowerShell</a:t>
            </a:r>
            <a:endParaRPr sz="9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99" y="2046985"/>
            <a:ext cx="3892550" cy="281051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 marR="5080" algn="just">
              <a:lnSpc>
                <a:spcPts val="4950"/>
              </a:lnSpc>
              <a:spcBef>
                <a:spcPts val="1295"/>
              </a:spcBef>
            </a:pPr>
            <a:r>
              <a:rPr sz="5150" spc="-1395" dirty="0">
                <a:solidFill>
                  <a:srgbClr val="4F37A6"/>
                </a:solidFill>
                <a:latin typeface="Dotum"/>
                <a:cs typeface="Dotum"/>
              </a:rPr>
              <a:t>사용자별</a:t>
            </a:r>
            <a:r>
              <a:rPr sz="5150" spc="96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4500" b="1" dirty="0">
                <a:solidFill>
                  <a:srgbClr val="4F37A6"/>
                </a:solidFill>
                <a:latin typeface="Liberation Sans"/>
                <a:cs typeface="Liberation Sans"/>
              </a:rPr>
              <a:t>CLI</a:t>
            </a:r>
            <a:r>
              <a:rPr sz="4500" b="1" spc="-5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5150" spc="-1080" dirty="0">
                <a:solidFill>
                  <a:srgbClr val="4F37A6"/>
                </a:solidFill>
                <a:latin typeface="Dotum"/>
                <a:cs typeface="Dotum"/>
              </a:rPr>
              <a:t>환 </a:t>
            </a:r>
            <a:r>
              <a:rPr sz="5150" spc="-1030" dirty="0">
                <a:solidFill>
                  <a:srgbClr val="4F37A6"/>
                </a:solidFill>
                <a:latin typeface="Dotum"/>
                <a:cs typeface="Dotum"/>
              </a:rPr>
              <a:t>경</a:t>
            </a:r>
            <a:r>
              <a:rPr sz="5150" spc="-46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5150" spc="-825" dirty="0">
                <a:solidFill>
                  <a:srgbClr val="4F37A6"/>
                </a:solidFill>
                <a:latin typeface="Dotum"/>
                <a:cs typeface="Dotum"/>
              </a:rPr>
              <a:t>분리</a:t>
            </a:r>
            <a:r>
              <a:rPr sz="4500" b="1" spc="-825" dirty="0">
                <a:solidFill>
                  <a:srgbClr val="4F37A6"/>
                </a:solidFill>
                <a:latin typeface="Liberation Sans"/>
                <a:cs typeface="Liberation Sans"/>
              </a:rPr>
              <a:t>/</a:t>
            </a:r>
            <a:r>
              <a:rPr sz="5150" spc="-825" dirty="0">
                <a:solidFill>
                  <a:srgbClr val="4F37A6"/>
                </a:solidFill>
                <a:latin typeface="Dotum"/>
                <a:cs typeface="Dotum"/>
              </a:rPr>
              <a:t>보안</a:t>
            </a:r>
            <a:r>
              <a:rPr sz="5150" spc="-47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5150" spc="-1080" dirty="0">
                <a:solidFill>
                  <a:srgbClr val="4F37A6"/>
                </a:solidFill>
                <a:latin typeface="Dotum"/>
                <a:cs typeface="Dotum"/>
              </a:rPr>
              <a:t>팁</a:t>
            </a:r>
            <a:endParaRPr sz="5150">
              <a:latin typeface="Dotum"/>
              <a:cs typeface="Dotum"/>
            </a:endParaRPr>
          </a:p>
          <a:p>
            <a:pPr marL="12700" marR="27940" algn="just">
              <a:lnSpc>
                <a:spcPct val="118800"/>
              </a:lnSpc>
              <a:spcBef>
                <a:spcPts val="313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운영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CLI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도구는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강력한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권한을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가지므로</a:t>
            </a:r>
            <a:r>
              <a:rPr sz="1200" spc="-21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적절한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환경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분리와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설정이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5" dirty="0">
                <a:solidFill>
                  <a:srgbClr val="333333"/>
                </a:solidFill>
                <a:latin typeface="Dotum"/>
                <a:cs typeface="Dotum"/>
              </a:rPr>
              <a:t>필수적입니다</a:t>
            </a:r>
            <a:r>
              <a:rPr sz="1200" spc="-22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다양한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팀원들이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안전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하게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65" dirty="0">
                <a:solidFill>
                  <a:srgbClr val="333333"/>
                </a:solidFill>
                <a:latin typeface="Liberation Sans"/>
                <a:cs typeface="Liberation Sans"/>
              </a:rPr>
              <a:t>CLI</a:t>
            </a:r>
            <a:r>
              <a:rPr sz="1350" spc="-65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사용할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있도록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프로필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75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200" spc="-17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인증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토큰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75" dirty="0">
                <a:solidFill>
                  <a:srgbClr val="333333"/>
                </a:solidFill>
                <a:latin typeface="Dotum"/>
                <a:cs typeface="Dotum"/>
              </a:rPr>
              <a:t>보호</a:t>
            </a:r>
            <a:r>
              <a:rPr sz="1200" spc="-17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접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제어를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체계적으로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구성해야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95" dirty="0">
                <a:solidFill>
                  <a:srgbClr val="333333"/>
                </a:solidFill>
                <a:latin typeface="Dotum"/>
                <a:cs typeface="Dotum"/>
              </a:rPr>
              <a:t>합니다</a:t>
            </a:r>
            <a:r>
              <a:rPr sz="1200" spc="-19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29149" y="904874"/>
            <a:ext cx="7181850" cy="1181100"/>
          </a:xfrm>
          <a:custGeom>
            <a:avLst/>
            <a:gdLst/>
            <a:ahLst/>
            <a:cxnLst/>
            <a:rect l="l" t="t" r="r" b="b"/>
            <a:pathLst>
              <a:path w="7181850" h="1181100">
                <a:moveTo>
                  <a:pt x="7092854" y="1181099"/>
                </a:moveTo>
                <a:lnTo>
                  <a:pt x="88995" y="1181099"/>
                </a:lnTo>
                <a:lnTo>
                  <a:pt x="82801" y="1180489"/>
                </a:lnTo>
                <a:lnTo>
                  <a:pt x="37131" y="1161572"/>
                </a:lnTo>
                <a:lnTo>
                  <a:pt x="9643" y="1128078"/>
                </a:lnTo>
                <a:lnTo>
                  <a:pt x="0" y="1092104"/>
                </a:lnTo>
                <a:lnTo>
                  <a:pt x="0" y="108584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092104"/>
                </a:lnTo>
                <a:lnTo>
                  <a:pt x="7169271" y="1133567"/>
                </a:lnTo>
                <a:lnTo>
                  <a:pt x="7134315" y="1168521"/>
                </a:lnTo>
                <a:lnTo>
                  <a:pt x="7099047" y="1180489"/>
                </a:lnTo>
                <a:lnTo>
                  <a:pt x="7092854" y="11810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06949" y="1196975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latin typeface="Liberation Sans"/>
                <a:cs typeface="Liberation Sans"/>
              </a:rPr>
              <a:t>01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38812" y="1104899"/>
            <a:ext cx="2495550" cy="828675"/>
          </a:xfrm>
          <a:custGeom>
            <a:avLst/>
            <a:gdLst/>
            <a:ahLst/>
            <a:cxnLst/>
            <a:rect l="l" t="t" r="r" b="b"/>
            <a:pathLst>
              <a:path w="2495550" h="828675">
                <a:moveTo>
                  <a:pt x="2343150" y="442633"/>
                </a:moveTo>
                <a:lnTo>
                  <a:pt x="2314968" y="410552"/>
                </a:lnTo>
                <a:lnTo>
                  <a:pt x="2310104" y="409575"/>
                </a:lnTo>
                <a:lnTo>
                  <a:pt x="318808" y="409575"/>
                </a:lnTo>
                <a:lnTo>
                  <a:pt x="286727" y="437769"/>
                </a:lnTo>
                <a:lnTo>
                  <a:pt x="285750" y="442633"/>
                </a:lnTo>
                <a:lnTo>
                  <a:pt x="285750" y="581025"/>
                </a:lnTo>
                <a:lnTo>
                  <a:pt x="285750" y="586079"/>
                </a:lnTo>
                <a:lnTo>
                  <a:pt x="313944" y="618159"/>
                </a:lnTo>
                <a:lnTo>
                  <a:pt x="318808" y="619125"/>
                </a:lnTo>
                <a:lnTo>
                  <a:pt x="33058" y="619125"/>
                </a:lnTo>
                <a:lnTo>
                  <a:pt x="977" y="647319"/>
                </a:lnTo>
                <a:lnTo>
                  <a:pt x="0" y="652183"/>
                </a:lnTo>
                <a:lnTo>
                  <a:pt x="0" y="790575"/>
                </a:lnTo>
                <a:lnTo>
                  <a:pt x="0" y="795629"/>
                </a:lnTo>
                <a:lnTo>
                  <a:pt x="28194" y="827709"/>
                </a:lnTo>
                <a:lnTo>
                  <a:pt x="33058" y="828675"/>
                </a:lnTo>
                <a:lnTo>
                  <a:pt x="2110079" y="828675"/>
                </a:lnTo>
                <a:lnTo>
                  <a:pt x="2142159" y="800493"/>
                </a:lnTo>
                <a:lnTo>
                  <a:pt x="2143125" y="795629"/>
                </a:lnTo>
                <a:lnTo>
                  <a:pt x="2143125" y="652183"/>
                </a:lnTo>
                <a:lnTo>
                  <a:pt x="2114943" y="620102"/>
                </a:lnTo>
                <a:lnTo>
                  <a:pt x="2110079" y="619125"/>
                </a:lnTo>
                <a:lnTo>
                  <a:pt x="2310104" y="619125"/>
                </a:lnTo>
                <a:lnTo>
                  <a:pt x="2342184" y="590943"/>
                </a:lnTo>
                <a:lnTo>
                  <a:pt x="2343150" y="586079"/>
                </a:lnTo>
                <a:lnTo>
                  <a:pt x="2343150" y="442633"/>
                </a:lnTo>
                <a:close/>
              </a:path>
              <a:path w="2495550" h="828675">
                <a:moveTo>
                  <a:pt x="2495550" y="33058"/>
                </a:moveTo>
                <a:lnTo>
                  <a:pt x="2467368" y="977"/>
                </a:lnTo>
                <a:lnTo>
                  <a:pt x="2462504" y="0"/>
                </a:lnTo>
                <a:lnTo>
                  <a:pt x="1985683" y="0"/>
                </a:lnTo>
                <a:lnTo>
                  <a:pt x="1953590" y="28194"/>
                </a:lnTo>
                <a:lnTo>
                  <a:pt x="1952625" y="33058"/>
                </a:lnTo>
                <a:lnTo>
                  <a:pt x="1952625" y="171450"/>
                </a:lnTo>
                <a:lnTo>
                  <a:pt x="1952625" y="176504"/>
                </a:lnTo>
                <a:lnTo>
                  <a:pt x="1980819" y="208584"/>
                </a:lnTo>
                <a:lnTo>
                  <a:pt x="1985683" y="209550"/>
                </a:lnTo>
                <a:lnTo>
                  <a:pt x="2462504" y="209550"/>
                </a:lnTo>
                <a:lnTo>
                  <a:pt x="2494584" y="181368"/>
                </a:lnTo>
                <a:lnTo>
                  <a:pt x="2495550" y="176504"/>
                </a:lnTo>
                <a:lnTo>
                  <a:pt x="2495550" y="33058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27017" y="1053554"/>
            <a:ext cx="5740400" cy="856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  <a:tabLst>
                <a:tab pos="2446655" algn="l"/>
                <a:tab pos="2602230" algn="l"/>
              </a:tabLst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프로필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별도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65" dirty="0">
                <a:solidFill>
                  <a:srgbClr val="4F37A6"/>
                </a:solidFill>
                <a:latin typeface="Dotum"/>
                <a:cs typeface="Dotum"/>
              </a:rPr>
              <a:t>관리</a:t>
            </a:r>
            <a:r>
              <a:rPr sz="1050" spc="-16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AWS</a:t>
            </a:r>
            <a:r>
              <a:rPr sz="1050" spc="-7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60" dirty="0">
                <a:solidFill>
                  <a:srgbClr val="333333"/>
                </a:solidFill>
                <a:latin typeface="Liberation Sans"/>
                <a:cs typeface="Liberation Sans"/>
              </a:rPr>
              <a:t>CLI</a:t>
            </a:r>
            <a:r>
              <a:rPr sz="1150" spc="-60" dirty="0">
                <a:solidFill>
                  <a:srgbClr val="333333"/>
                </a:solidFill>
                <a:latin typeface="Dotum"/>
                <a:cs typeface="Dotum"/>
              </a:rPr>
              <a:t>에서는</a:t>
            </a:r>
            <a:r>
              <a:rPr sz="1150" spc="2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--profile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		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옵션으로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여러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프로필을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분리하세요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개발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,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프로덕션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환경별로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프로필을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구분하고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credentials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파일에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[profile-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name]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형식으로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지정합니다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4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150" spc="-40" dirty="0">
                <a:solidFill>
                  <a:srgbClr val="333333"/>
                </a:solidFill>
                <a:latin typeface="Dotum"/>
                <a:cs typeface="Dotum"/>
              </a:rPr>
              <a:t>에 </a:t>
            </a:r>
            <a:r>
              <a:rPr sz="1150" spc="-60" dirty="0">
                <a:solidFill>
                  <a:srgbClr val="333333"/>
                </a:solidFill>
                <a:latin typeface="Dotum"/>
                <a:cs typeface="Dotum"/>
              </a:rPr>
              <a:t>서는</a:t>
            </a:r>
            <a:r>
              <a:rPr sz="1150" spc="2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gcloud</a:t>
            </a:r>
            <a:r>
              <a:rPr sz="900" b="1" spc="-5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config</a:t>
            </a:r>
            <a:r>
              <a:rPr sz="900" b="1" spc="-5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configurations</a:t>
            </a:r>
            <a:r>
              <a:rPr sz="900" b="1" spc="-5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create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	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명령어로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여러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구성을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Dotum"/>
                <a:cs typeface="Dotum"/>
              </a:rPr>
              <a:t>분리하고</a:t>
            </a:r>
            <a:endParaRPr sz="1150">
              <a:latin typeface="Dotum"/>
              <a:cs typeface="Dotum"/>
            </a:endParaRPr>
          </a:p>
          <a:p>
            <a:pPr marL="69215">
              <a:lnSpc>
                <a:spcPct val="100000"/>
              </a:lnSpc>
              <a:spcBef>
                <a:spcPts val="270"/>
              </a:spcBef>
            </a:pP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gcloud</a:t>
            </a:r>
            <a:r>
              <a:rPr sz="900" b="1" spc="-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config</a:t>
            </a:r>
            <a:r>
              <a:rPr sz="9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configurations</a:t>
            </a:r>
            <a:r>
              <a:rPr sz="9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activate</a:t>
            </a:r>
            <a:r>
              <a:rPr sz="900" b="1" spc="185" dirty="0">
                <a:solidFill>
                  <a:srgbClr val="FFFFFF"/>
                </a:solidFill>
                <a:latin typeface="Liberation Sans"/>
                <a:cs typeface="Liberation Sans"/>
              </a:rPr>
              <a:t> 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로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전환하세요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29149" y="2200274"/>
            <a:ext cx="7181850" cy="1171575"/>
          </a:xfrm>
          <a:custGeom>
            <a:avLst/>
            <a:gdLst/>
            <a:ahLst/>
            <a:cxnLst/>
            <a:rect l="l" t="t" r="r" b="b"/>
            <a:pathLst>
              <a:path w="7181850" h="1171575">
                <a:moveTo>
                  <a:pt x="7092854" y="1171574"/>
                </a:moveTo>
                <a:lnTo>
                  <a:pt x="88995" y="1171574"/>
                </a:lnTo>
                <a:lnTo>
                  <a:pt x="82801" y="1170964"/>
                </a:lnTo>
                <a:lnTo>
                  <a:pt x="37131" y="1152047"/>
                </a:lnTo>
                <a:lnTo>
                  <a:pt x="9643" y="1118553"/>
                </a:lnTo>
                <a:lnTo>
                  <a:pt x="0" y="1082578"/>
                </a:lnTo>
                <a:lnTo>
                  <a:pt x="0" y="1076324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082578"/>
                </a:lnTo>
                <a:lnTo>
                  <a:pt x="7169271" y="1124042"/>
                </a:lnTo>
                <a:lnTo>
                  <a:pt x="7134315" y="1158996"/>
                </a:lnTo>
                <a:lnTo>
                  <a:pt x="7099047" y="1170964"/>
                </a:lnTo>
                <a:lnTo>
                  <a:pt x="7092854" y="117157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06949" y="2482850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02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27017" y="2377655"/>
            <a:ext cx="56578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85" dirty="0">
                <a:solidFill>
                  <a:srgbClr val="4F37A6"/>
                </a:solidFill>
                <a:latin typeface="Dotum"/>
                <a:cs typeface="Dotum"/>
              </a:rPr>
              <a:t>토큰</a:t>
            </a:r>
            <a:r>
              <a:rPr sz="1050" b="1" spc="-185" dirty="0">
                <a:solidFill>
                  <a:srgbClr val="4F37A6"/>
                </a:solidFill>
                <a:latin typeface="Liberation Sans"/>
                <a:cs typeface="Liberation Sans"/>
              </a:rPr>
              <a:t>/</a:t>
            </a:r>
            <a:r>
              <a:rPr sz="1200" spc="-185" dirty="0">
                <a:solidFill>
                  <a:srgbClr val="4F37A6"/>
                </a:solidFill>
                <a:latin typeface="Dotum"/>
                <a:cs typeface="Dotum"/>
              </a:rPr>
              <a:t>키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노출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65" dirty="0">
                <a:solidFill>
                  <a:srgbClr val="4F37A6"/>
                </a:solidFill>
                <a:latin typeface="Dotum"/>
                <a:cs typeface="Dotum"/>
              </a:rPr>
              <a:t>예방</a:t>
            </a:r>
            <a:r>
              <a:rPr sz="1050" spc="-16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액세스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키와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050" spc="-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키는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절대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소스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코드나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공개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저장소에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5" dirty="0">
                <a:solidFill>
                  <a:srgbClr val="333333"/>
                </a:solidFill>
                <a:latin typeface="Dotum"/>
                <a:cs typeface="Dotum"/>
              </a:rPr>
              <a:t>포함하지</a:t>
            </a:r>
            <a:endParaRPr sz="1150">
              <a:latin typeface="Dotum"/>
              <a:cs typeface="Dot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38812" y="2600324"/>
            <a:ext cx="3657600" cy="419100"/>
          </a:xfrm>
          <a:custGeom>
            <a:avLst/>
            <a:gdLst/>
            <a:ahLst/>
            <a:cxnLst/>
            <a:rect l="l" t="t" r="r" b="b"/>
            <a:pathLst>
              <a:path w="3657600" h="419100">
                <a:moveTo>
                  <a:pt x="638175" y="242608"/>
                </a:moveTo>
                <a:lnTo>
                  <a:pt x="609993" y="210527"/>
                </a:lnTo>
                <a:lnTo>
                  <a:pt x="605129" y="209550"/>
                </a:lnTo>
                <a:lnTo>
                  <a:pt x="33058" y="209550"/>
                </a:lnTo>
                <a:lnTo>
                  <a:pt x="977" y="237744"/>
                </a:lnTo>
                <a:lnTo>
                  <a:pt x="0" y="242608"/>
                </a:lnTo>
                <a:lnTo>
                  <a:pt x="0" y="381000"/>
                </a:lnTo>
                <a:lnTo>
                  <a:pt x="0" y="386054"/>
                </a:lnTo>
                <a:lnTo>
                  <a:pt x="28194" y="418134"/>
                </a:lnTo>
                <a:lnTo>
                  <a:pt x="33058" y="419100"/>
                </a:lnTo>
                <a:lnTo>
                  <a:pt x="605129" y="419100"/>
                </a:lnTo>
                <a:lnTo>
                  <a:pt x="637209" y="390918"/>
                </a:lnTo>
                <a:lnTo>
                  <a:pt x="638175" y="386054"/>
                </a:lnTo>
                <a:lnTo>
                  <a:pt x="638175" y="242608"/>
                </a:lnTo>
                <a:close/>
              </a:path>
              <a:path w="3657600" h="419100">
                <a:moveTo>
                  <a:pt x="2047875" y="33058"/>
                </a:moveTo>
                <a:lnTo>
                  <a:pt x="2019693" y="977"/>
                </a:lnTo>
                <a:lnTo>
                  <a:pt x="2014829" y="0"/>
                </a:lnTo>
                <a:lnTo>
                  <a:pt x="756958" y="0"/>
                </a:lnTo>
                <a:lnTo>
                  <a:pt x="724877" y="28194"/>
                </a:lnTo>
                <a:lnTo>
                  <a:pt x="723900" y="33058"/>
                </a:lnTo>
                <a:lnTo>
                  <a:pt x="723900" y="171450"/>
                </a:lnTo>
                <a:lnTo>
                  <a:pt x="723900" y="176504"/>
                </a:lnTo>
                <a:lnTo>
                  <a:pt x="752094" y="208584"/>
                </a:lnTo>
                <a:lnTo>
                  <a:pt x="756958" y="209550"/>
                </a:lnTo>
                <a:lnTo>
                  <a:pt x="2014829" y="209550"/>
                </a:lnTo>
                <a:lnTo>
                  <a:pt x="2046909" y="181368"/>
                </a:lnTo>
                <a:lnTo>
                  <a:pt x="2047875" y="176504"/>
                </a:lnTo>
                <a:lnTo>
                  <a:pt x="2047875" y="33058"/>
                </a:lnTo>
                <a:close/>
              </a:path>
              <a:path w="3657600" h="419100">
                <a:moveTo>
                  <a:pt x="3657600" y="33058"/>
                </a:moveTo>
                <a:lnTo>
                  <a:pt x="3629418" y="977"/>
                </a:lnTo>
                <a:lnTo>
                  <a:pt x="3624554" y="0"/>
                </a:lnTo>
                <a:lnTo>
                  <a:pt x="2300008" y="0"/>
                </a:lnTo>
                <a:lnTo>
                  <a:pt x="2267915" y="28194"/>
                </a:lnTo>
                <a:lnTo>
                  <a:pt x="2266950" y="33058"/>
                </a:lnTo>
                <a:lnTo>
                  <a:pt x="2266950" y="171450"/>
                </a:lnTo>
                <a:lnTo>
                  <a:pt x="2266950" y="176504"/>
                </a:lnTo>
                <a:lnTo>
                  <a:pt x="2295144" y="208584"/>
                </a:lnTo>
                <a:lnTo>
                  <a:pt x="2300008" y="209550"/>
                </a:lnTo>
                <a:lnTo>
                  <a:pt x="3624554" y="209550"/>
                </a:lnTo>
                <a:lnTo>
                  <a:pt x="3656634" y="181368"/>
                </a:lnTo>
                <a:lnTo>
                  <a:pt x="3657600" y="176504"/>
                </a:lnTo>
                <a:lnTo>
                  <a:pt x="3657600" y="33058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27017" y="2551087"/>
            <a:ext cx="5685155" cy="6540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마세요</a:t>
            </a:r>
            <a:r>
              <a:rPr sz="1050" spc="-14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Dotum"/>
                <a:cs typeface="Dotum"/>
              </a:rPr>
              <a:t>대신</a:t>
            </a:r>
            <a:r>
              <a:rPr sz="1150" spc="229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AWS</a:t>
            </a:r>
            <a:r>
              <a:rPr sz="900" b="1" spc="-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Secrets</a:t>
            </a:r>
            <a:r>
              <a:rPr sz="900" b="1" spc="-2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Manager</a:t>
            </a:r>
            <a:r>
              <a:rPr sz="900" b="1" spc="165" dirty="0">
                <a:solidFill>
                  <a:srgbClr val="FFFFFF"/>
                </a:solidFill>
                <a:latin typeface="Liberation Sans"/>
                <a:cs typeface="Liberation Sans"/>
              </a:rPr>
              <a:t>  </a:t>
            </a:r>
            <a:r>
              <a:rPr sz="1150" dirty="0">
                <a:solidFill>
                  <a:srgbClr val="333333"/>
                </a:solidFill>
                <a:latin typeface="Dotum"/>
                <a:cs typeface="Dotum"/>
              </a:rPr>
              <a:t>나</a:t>
            </a:r>
            <a:r>
              <a:rPr sz="1150" spc="3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Google</a:t>
            </a:r>
            <a:r>
              <a:rPr sz="900" b="1" spc="-2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Secret</a:t>
            </a:r>
            <a:r>
              <a:rPr sz="900" b="1" spc="-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Manager</a:t>
            </a:r>
            <a:r>
              <a:rPr sz="900" b="1" spc="165" dirty="0">
                <a:solidFill>
                  <a:srgbClr val="FFFFFF"/>
                </a:solidFill>
                <a:latin typeface="Liberation Sans"/>
                <a:cs typeface="Liberation Sans"/>
              </a:rPr>
              <a:t> 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활용하세요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Git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에서는</a:t>
            </a:r>
            <a:endParaRPr sz="1150">
              <a:latin typeface="Dotum"/>
              <a:cs typeface="Dotum"/>
            </a:endParaRPr>
          </a:p>
          <a:p>
            <a:pPr marL="69215">
              <a:lnSpc>
                <a:spcPct val="100000"/>
              </a:lnSpc>
              <a:spcBef>
                <a:spcPts val="270"/>
              </a:spcBef>
            </a:pP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.gitignore</a:t>
            </a:r>
            <a:r>
              <a:rPr sz="900" b="1" spc="210" dirty="0">
                <a:solidFill>
                  <a:srgbClr val="FFFFFF"/>
                </a:solidFill>
                <a:latin typeface="Liberation Sans"/>
                <a:cs typeface="Liberation Sans"/>
              </a:rPr>
              <a:t> 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에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키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파일을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추가하고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실수로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커밋된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키는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즉시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삭제하고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새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키로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교체해야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합니다</a:t>
            </a:r>
            <a:r>
              <a:rPr sz="1050" spc="-14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CI/CD</a:t>
            </a:r>
            <a:endParaRPr sz="10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파이프라인에서는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환경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변수를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안전하게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주입하세요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29149" y="3486149"/>
            <a:ext cx="7181850" cy="1190625"/>
          </a:xfrm>
          <a:custGeom>
            <a:avLst/>
            <a:gdLst/>
            <a:ahLst/>
            <a:cxnLst/>
            <a:rect l="l" t="t" r="r" b="b"/>
            <a:pathLst>
              <a:path w="7181850" h="1190625">
                <a:moveTo>
                  <a:pt x="7092854" y="1190624"/>
                </a:moveTo>
                <a:lnTo>
                  <a:pt x="88995" y="1190624"/>
                </a:lnTo>
                <a:lnTo>
                  <a:pt x="82801" y="1190014"/>
                </a:lnTo>
                <a:lnTo>
                  <a:pt x="37131" y="1171097"/>
                </a:lnTo>
                <a:lnTo>
                  <a:pt x="9643" y="1137602"/>
                </a:lnTo>
                <a:lnTo>
                  <a:pt x="0" y="1101628"/>
                </a:lnTo>
                <a:lnTo>
                  <a:pt x="0" y="1095374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101628"/>
                </a:lnTo>
                <a:lnTo>
                  <a:pt x="7169271" y="1143092"/>
                </a:lnTo>
                <a:lnTo>
                  <a:pt x="7134315" y="1178046"/>
                </a:lnTo>
                <a:lnTo>
                  <a:pt x="7099047" y="1190014"/>
                </a:lnTo>
                <a:lnTo>
                  <a:pt x="7092854" y="119062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06949" y="3778250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03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38812" y="3686175"/>
            <a:ext cx="3305175" cy="838200"/>
          </a:xfrm>
          <a:custGeom>
            <a:avLst/>
            <a:gdLst/>
            <a:ahLst/>
            <a:cxnLst/>
            <a:rect l="l" t="t" r="r" b="b"/>
            <a:pathLst>
              <a:path w="3305175" h="838200">
                <a:moveTo>
                  <a:pt x="1762125" y="452158"/>
                </a:moveTo>
                <a:lnTo>
                  <a:pt x="1733943" y="420077"/>
                </a:lnTo>
                <a:lnTo>
                  <a:pt x="1729079" y="419100"/>
                </a:lnTo>
                <a:lnTo>
                  <a:pt x="728383" y="419100"/>
                </a:lnTo>
                <a:lnTo>
                  <a:pt x="696290" y="447294"/>
                </a:lnTo>
                <a:lnTo>
                  <a:pt x="695325" y="452158"/>
                </a:lnTo>
                <a:lnTo>
                  <a:pt x="695325" y="590550"/>
                </a:lnTo>
                <a:lnTo>
                  <a:pt x="695325" y="595604"/>
                </a:lnTo>
                <a:lnTo>
                  <a:pt x="723519" y="627684"/>
                </a:lnTo>
                <a:lnTo>
                  <a:pt x="728383" y="628650"/>
                </a:lnTo>
                <a:lnTo>
                  <a:pt x="33058" y="628650"/>
                </a:lnTo>
                <a:lnTo>
                  <a:pt x="977" y="656844"/>
                </a:lnTo>
                <a:lnTo>
                  <a:pt x="0" y="661708"/>
                </a:lnTo>
                <a:lnTo>
                  <a:pt x="0" y="800100"/>
                </a:lnTo>
                <a:lnTo>
                  <a:pt x="0" y="805154"/>
                </a:lnTo>
                <a:lnTo>
                  <a:pt x="28194" y="837234"/>
                </a:lnTo>
                <a:lnTo>
                  <a:pt x="33058" y="838200"/>
                </a:lnTo>
                <a:lnTo>
                  <a:pt x="1652879" y="838200"/>
                </a:lnTo>
                <a:lnTo>
                  <a:pt x="1684959" y="810018"/>
                </a:lnTo>
                <a:lnTo>
                  <a:pt x="1685925" y="805154"/>
                </a:lnTo>
                <a:lnTo>
                  <a:pt x="1685925" y="661708"/>
                </a:lnTo>
                <a:lnTo>
                  <a:pt x="1657743" y="629627"/>
                </a:lnTo>
                <a:lnTo>
                  <a:pt x="1652879" y="628650"/>
                </a:lnTo>
                <a:lnTo>
                  <a:pt x="1729079" y="628650"/>
                </a:lnTo>
                <a:lnTo>
                  <a:pt x="1761159" y="600468"/>
                </a:lnTo>
                <a:lnTo>
                  <a:pt x="1762125" y="595604"/>
                </a:lnTo>
                <a:lnTo>
                  <a:pt x="1762125" y="452158"/>
                </a:lnTo>
                <a:close/>
              </a:path>
              <a:path w="3305175" h="838200">
                <a:moveTo>
                  <a:pt x="3305175" y="242608"/>
                </a:moveTo>
                <a:lnTo>
                  <a:pt x="3276993" y="210527"/>
                </a:lnTo>
                <a:lnTo>
                  <a:pt x="3272129" y="209550"/>
                </a:lnTo>
                <a:lnTo>
                  <a:pt x="3243554" y="209550"/>
                </a:lnTo>
                <a:lnTo>
                  <a:pt x="3248418" y="208584"/>
                </a:lnTo>
                <a:lnTo>
                  <a:pt x="3275634" y="181368"/>
                </a:lnTo>
                <a:lnTo>
                  <a:pt x="3276600" y="176504"/>
                </a:lnTo>
                <a:lnTo>
                  <a:pt x="3276600" y="33058"/>
                </a:lnTo>
                <a:lnTo>
                  <a:pt x="3248418" y="977"/>
                </a:lnTo>
                <a:lnTo>
                  <a:pt x="3243554" y="0"/>
                </a:lnTo>
                <a:lnTo>
                  <a:pt x="1776133" y="0"/>
                </a:lnTo>
                <a:lnTo>
                  <a:pt x="1744052" y="28194"/>
                </a:lnTo>
                <a:lnTo>
                  <a:pt x="1743075" y="33058"/>
                </a:lnTo>
                <a:lnTo>
                  <a:pt x="1743075" y="171450"/>
                </a:lnTo>
                <a:lnTo>
                  <a:pt x="1743075" y="176504"/>
                </a:lnTo>
                <a:lnTo>
                  <a:pt x="1771269" y="208584"/>
                </a:lnTo>
                <a:lnTo>
                  <a:pt x="1776133" y="209550"/>
                </a:lnTo>
                <a:lnTo>
                  <a:pt x="2547658" y="209550"/>
                </a:lnTo>
                <a:lnTo>
                  <a:pt x="2542794" y="210527"/>
                </a:lnTo>
                <a:lnTo>
                  <a:pt x="2515565" y="237744"/>
                </a:lnTo>
                <a:lnTo>
                  <a:pt x="2514600" y="242608"/>
                </a:lnTo>
                <a:lnTo>
                  <a:pt x="2514600" y="381000"/>
                </a:lnTo>
                <a:lnTo>
                  <a:pt x="2514600" y="386054"/>
                </a:lnTo>
                <a:lnTo>
                  <a:pt x="2542794" y="418134"/>
                </a:lnTo>
                <a:lnTo>
                  <a:pt x="2547658" y="419100"/>
                </a:lnTo>
                <a:lnTo>
                  <a:pt x="3272129" y="419100"/>
                </a:lnTo>
                <a:lnTo>
                  <a:pt x="3304209" y="390918"/>
                </a:lnTo>
                <a:lnTo>
                  <a:pt x="3305175" y="386054"/>
                </a:lnTo>
                <a:lnTo>
                  <a:pt x="3305175" y="242608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27017" y="3634829"/>
            <a:ext cx="5690870" cy="8661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55"/>
              </a:spcBef>
              <a:tabLst>
                <a:tab pos="1867535" algn="l"/>
              </a:tabLst>
            </a:pPr>
            <a:r>
              <a:rPr sz="1050" b="1" spc="-20" dirty="0">
                <a:solidFill>
                  <a:srgbClr val="4F37A6"/>
                </a:solidFill>
                <a:latin typeface="Liberation Sans"/>
                <a:cs typeface="Liberation Sans"/>
              </a:rPr>
              <a:t>MFA</a:t>
            </a:r>
            <a:r>
              <a:rPr sz="1050" b="1" spc="-5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연동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65" dirty="0">
                <a:solidFill>
                  <a:srgbClr val="4F37A6"/>
                </a:solidFill>
                <a:latin typeface="Dotum"/>
                <a:cs typeface="Dotum"/>
              </a:rPr>
              <a:t>사례</a:t>
            </a:r>
            <a:r>
              <a:rPr sz="1050" spc="-16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AWS</a:t>
            </a:r>
            <a:r>
              <a:rPr sz="1050" spc="-7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30" dirty="0">
                <a:solidFill>
                  <a:srgbClr val="333333"/>
                </a:solidFill>
                <a:latin typeface="Liberation Sans"/>
                <a:cs typeface="Liberation Sans"/>
              </a:rPr>
              <a:t>CLI</a:t>
            </a:r>
            <a:r>
              <a:rPr sz="1150" spc="-30" dirty="0">
                <a:solidFill>
                  <a:srgbClr val="333333"/>
                </a:solidFill>
                <a:latin typeface="Dotum"/>
                <a:cs typeface="Dotum"/>
              </a:rPr>
              <a:t>에서</a:t>
            </a:r>
            <a:r>
              <a:rPr sz="1150" spc="3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aws</a:t>
            </a:r>
            <a:r>
              <a:rPr sz="9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sts</a:t>
            </a:r>
            <a:r>
              <a:rPr sz="9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get-session-token</a:t>
            </a:r>
            <a:r>
              <a:rPr sz="900" b="1" spc="180" dirty="0">
                <a:solidFill>
                  <a:srgbClr val="FFFFFF"/>
                </a:solidFill>
                <a:latin typeface="Liberation Sans"/>
                <a:cs typeface="Liberation Sans"/>
              </a:rPr>
              <a:t> 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으로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25" dirty="0">
                <a:solidFill>
                  <a:srgbClr val="333333"/>
                </a:solidFill>
                <a:latin typeface="Liberation Sans"/>
                <a:cs typeface="Liberation Sans"/>
              </a:rPr>
              <a:t>MFA</a:t>
            </a:r>
            <a:r>
              <a:rPr sz="1050" spc="-6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토큰을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임시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자격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75" dirty="0">
                <a:solidFill>
                  <a:srgbClr val="333333"/>
                </a:solidFill>
                <a:latin typeface="Dotum"/>
                <a:cs typeface="Dotum"/>
              </a:rPr>
              <a:t>증명을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발급받아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사용하세요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자동화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스크립트에서는</a:t>
            </a:r>
            <a:r>
              <a:rPr sz="1150" spc="3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assume-role</a:t>
            </a:r>
            <a:r>
              <a:rPr sz="900" b="1" spc="195" dirty="0">
                <a:solidFill>
                  <a:srgbClr val="FFFFFF"/>
                </a:solidFill>
                <a:latin typeface="Liberation Sans"/>
                <a:cs typeface="Liberation Sans"/>
              </a:rPr>
              <a:t> 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시간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제한이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있는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권한을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활용합니다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 </a:t>
            </a:r>
            <a:r>
              <a:rPr sz="1050" spc="-55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150" spc="-55" dirty="0">
                <a:solidFill>
                  <a:srgbClr val="333333"/>
                </a:solidFill>
                <a:latin typeface="Dotum"/>
                <a:cs typeface="Dotum"/>
              </a:rPr>
              <a:t>에서는</a:t>
            </a:r>
            <a:r>
              <a:rPr sz="1150" spc="1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gcloud</a:t>
            </a:r>
            <a:r>
              <a:rPr sz="900" b="1" spc="-5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auth</a:t>
            </a:r>
            <a:r>
              <a:rPr sz="900" b="1" spc="-5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login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	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자동으로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2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단계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인증이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적용됩니다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키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대신</a:t>
            </a:r>
            <a:endParaRPr sz="1150">
              <a:latin typeface="Dotum"/>
              <a:cs typeface="Dotum"/>
            </a:endParaRPr>
          </a:p>
          <a:p>
            <a:pPr marL="69215">
              <a:lnSpc>
                <a:spcPct val="100000"/>
              </a:lnSpc>
              <a:spcBef>
                <a:spcPts val="270"/>
              </a:spcBef>
            </a:pP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Workload</a:t>
            </a:r>
            <a:r>
              <a:rPr sz="900" b="1" spc="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Identity</a:t>
            </a:r>
            <a:r>
              <a:rPr sz="900" b="1" spc="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Federation</a:t>
            </a:r>
            <a:r>
              <a:rPr sz="900" b="1" spc="210" dirty="0">
                <a:solidFill>
                  <a:srgbClr val="FFFFFF"/>
                </a:solidFill>
                <a:latin typeface="Liberation Sans"/>
                <a:cs typeface="Liberation Sans"/>
              </a:rPr>
              <a:t> 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사용해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외부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70" dirty="0">
                <a:solidFill>
                  <a:srgbClr val="333333"/>
                </a:solidFill>
                <a:latin typeface="Liberation Sans"/>
                <a:cs typeface="Liberation Sans"/>
              </a:rPr>
              <a:t>ID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연동하는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것이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더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안전합니다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29149" y="4791074"/>
            <a:ext cx="7181850" cy="1171575"/>
          </a:xfrm>
          <a:custGeom>
            <a:avLst/>
            <a:gdLst/>
            <a:ahLst/>
            <a:cxnLst/>
            <a:rect l="l" t="t" r="r" b="b"/>
            <a:pathLst>
              <a:path w="7181850" h="1171575">
                <a:moveTo>
                  <a:pt x="7092854" y="1171574"/>
                </a:moveTo>
                <a:lnTo>
                  <a:pt x="88995" y="1171574"/>
                </a:lnTo>
                <a:lnTo>
                  <a:pt x="82801" y="1170964"/>
                </a:lnTo>
                <a:lnTo>
                  <a:pt x="37131" y="1152046"/>
                </a:lnTo>
                <a:lnTo>
                  <a:pt x="9643" y="1118552"/>
                </a:lnTo>
                <a:lnTo>
                  <a:pt x="0" y="1082578"/>
                </a:lnTo>
                <a:lnTo>
                  <a:pt x="0" y="1076324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082578"/>
                </a:lnTo>
                <a:lnTo>
                  <a:pt x="7169271" y="1124041"/>
                </a:lnTo>
                <a:lnTo>
                  <a:pt x="7134315" y="1158996"/>
                </a:lnTo>
                <a:lnTo>
                  <a:pt x="7099047" y="1170964"/>
                </a:lnTo>
                <a:lnTo>
                  <a:pt x="7092854" y="1171574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06949" y="5073650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04</a:t>
            </a:r>
            <a:endParaRPr sz="345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43937" y="4991100"/>
            <a:ext cx="2200275" cy="419100"/>
          </a:xfrm>
          <a:custGeom>
            <a:avLst/>
            <a:gdLst/>
            <a:ahLst/>
            <a:cxnLst/>
            <a:rect l="l" t="t" r="r" b="b"/>
            <a:pathLst>
              <a:path w="2200275" h="419100">
                <a:moveTo>
                  <a:pt x="2200275" y="33058"/>
                </a:moveTo>
                <a:lnTo>
                  <a:pt x="2172093" y="977"/>
                </a:lnTo>
                <a:lnTo>
                  <a:pt x="2167229" y="0"/>
                </a:lnTo>
                <a:lnTo>
                  <a:pt x="575983" y="0"/>
                </a:lnTo>
                <a:lnTo>
                  <a:pt x="543890" y="28194"/>
                </a:lnTo>
                <a:lnTo>
                  <a:pt x="542925" y="33058"/>
                </a:lnTo>
                <a:lnTo>
                  <a:pt x="542925" y="171450"/>
                </a:lnTo>
                <a:lnTo>
                  <a:pt x="542925" y="176504"/>
                </a:lnTo>
                <a:lnTo>
                  <a:pt x="571119" y="208584"/>
                </a:lnTo>
                <a:lnTo>
                  <a:pt x="575983" y="209550"/>
                </a:lnTo>
                <a:lnTo>
                  <a:pt x="33058" y="209550"/>
                </a:lnTo>
                <a:lnTo>
                  <a:pt x="965" y="237744"/>
                </a:lnTo>
                <a:lnTo>
                  <a:pt x="0" y="242608"/>
                </a:lnTo>
                <a:lnTo>
                  <a:pt x="0" y="381000"/>
                </a:lnTo>
                <a:lnTo>
                  <a:pt x="0" y="386054"/>
                </a:lnTo>
                <a:lnTo>
                  <a:pt x="28194" y="418134"/>
                </a:lnTo>
                <a:lnTo>
                  <a:pt x="33058" y="419100"/>
                </a:lnTo>
                <a:lnTo>
                  <a:pt x="2081504" y="419100"/>
                </a:lnTo>
                <a:lnTo>
                  <a:pt x="2113584" y="390918"/>
                </a:lnTo>
                <a:lnTo>
                  <a:pt x="2114550" y="386054"/>
                </a:lnTo>
                <a:lnTo>
                  <a:pt x="2114550" y="242608"/>
                </a:lnTo>
                <a:lnTo>
                  <a:pt x="2086368" y="210527"/>
                </a:lnTo>
                <a:lnTo>
                  <a:pt x="2081504" y="209550"/>
                </a:lnTo>
                <a:lnTo>
                  <a:pt x="2167229" y="209550"/>
                </a:lnTo>
                <a:lnTo>
                  <a:pt x="2199309" y="181368"/>
                </a:lnTo>
                <a:lnTo>
                  <a:pt x="2200275" y="176504"/>
                </a:lnTo>
                <a:lnTo>
                  <a:pt x="2200275" y="33058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27017" y="4939754"/>
            <a:ext cx="5789930" cy="8566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80"/>
              </a:spcBef>
            </a:pP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권한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유효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시간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65" dirty="0">
                <a:solidFill>
                  <a:srgbClr val="4F37A6"/>
                </a:solidFill>
                <a:latin typeface="Dotum"/>
                <a:cs typeface="Dotum"/>
              </a:rPr>
              <a:t>제한</a:t>
            </a:r>
            <a:r>
              <a:rPr sz="1050" spc="-165" dirty="0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장기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유효한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액세스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키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대신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65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에서는</a:t>
            </a:r>
            <a:r>
              <a:rPr sz="1150" spc="26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STS(Security</a:t>
            </a:r>
            <a:r>
              <a:rPr sz="9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Token</a:t>
            </a:r>
            <a:r>
              <a:rPr sz="9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Service)</a:t>
            </a:r>
            <a:r>
              <a:rPr sz="900" b="1" spc="190" dirty="0">
                <a:solidFill>
                  <a:srgbClr val="FFFFFF"/>
                </a:solidFill>
                <a:latin typeface="Liberation Sans"/>
                <a:cs typeface="Liberation Sans"/>
              </a:rPr>
              <a:t> 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사용해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최대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20" dirty="0">
                <a:solidFill>
                  <a:srgbClr val="333333"/>
                </a:solidFill>
                <a:latin typeface="Liberation Sans"/>
                <a:cs typeface="Liberation Sans"/>
              </a:rPr>
              <a:t>12</a:t>
            </a:r>
            <a:r>
              <a:rPr sz="1150" spc="-120" dirty="0">
                <a:solidFill>
                  <a:srgbClr val="333333"/>
                </a:solidFill>
                <a:latin typeface="Dotum"/>
                <a:cs typeface="Dotum"/>
              </a:rPr>
              <a:t>시간의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임시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토큰을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사용하세요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55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150" spc="-55" dirty="0">
                <a:solidFill>
                  <a:srgbClr val="333333"/>
                </a:solidFill>
                <a:latin typeface="Dotum"/>
                <a:cs typeface="Dotum"/>
              </a:rPr>
              <a:t>에서는</a:t>
            </a:r>
            <a:r>
              <a:rPr sz="1150" spc="26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gcloud</a:t>
            </a:r>
            <a:r>
              <a:rPr sz="9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auth</a:t>
            </a:r>
            <a:r>
              <a:rPr sz="9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application-default</a:t>
            </a:r>
            <a:r>
              <a:rPr sz="9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900" b="1" dirty="0">
                <a:solidFill>
                  <a:srgbClr val="FFFFFF"/>
                </a:solidFill>
                <a:latin typeface="Liberation Sans"/>
                <a:cs typeface="Liberation Sans"/>
              </a:rPr>
              <a:t>login</a:t>
            </a:r>
            <a:r>
              <a:rPr sz="900" b="1" spc="185" dirty="0">
                <a:solidFill>
                  <a:srgbClr val="FFFFFF"/>
                </a:solidFill>
                <a:latin typeface="Liberation Sans"/>
                <a:cs typeface="Liberation Sans"/>
              </a:rPr>
              <a:t> 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으로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얻는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토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큰이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1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시간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만료됩니다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민감한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작업을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위해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상승이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필요한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경우에는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명시적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승인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프로세스를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Dotum"/>
                <a:cs typeface="Dotum"/>
              </a:rPr>
              <a:t>구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현하고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즉시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해제하는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시스템을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도입하세요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1030173"/>
            <a:ext cx="7289800" cy="95474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545"/>
              </a:spcBef>
            </a:pPr>
            <a:r>
              <a:rPr sz="5400" b="1" spc="-615" dirty="0">
                <a:latin typeface="Liberation Sans"/>
                <a:cs typeface="Liberation Sans"/>
              </a:rPr>
              <a:t>3</a:t>
            </a:r>
            <a:r>
              <a:rPr spc="-615" dirty="0"/>
              <a:t>장</a:t>
            </a:r>
            <a:r>
              <a:rPr spc="-555" dirty="0"/>
              <a:t> </a:t>
            </a:r>
            <a:r>
              <a:rPr spc="-1230" dirty="0"/>
              <a:t>요약</a:t>
            </a:r>
            <a:r>
              <a:rPr spc="-555" dirty="0"/>
              <a:t> </a:t>
            </a:r>
            <a:r>
              <a:rPr spc="-1230" dirty="0"/>
              <a:t>및</a:t>
            </a:r>
            <a:r>
              <a:rPr spc="-555" dirty="0"/>
              <a:t> </a:t>
            </a:r>
            <a:r>
              <a:rPr spc="-1255" dirty="0"/>
              <a:t>실전 활용법</a:t>
            </a:r>
            <a:endParaRPr sz="54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800" y="2206587"/>
            <a:ext cx="224409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b="1" spc="-90" dirty="0">
                <a:solidFill>
                  <a:srgbClr val="4F37A6"/>
                </a:solidFill>
                <a:latin typeface="Liberation Sans"/>
                <a:cs typeface="Liberation Sans"/>
              </a:rPr>
              <a:t>CLI</a:t>
            </a:r>
            <a:r>
              <a:rPr sz="1700" spc="-90" dirty="0">
                <a:solidFill>
                  <a:srgbClr val="4F37A6"/>
                </a:solidFill>
                <a:latin typeface="Dotum"/>
                <a:cs typeface="Dotum"/>
              </a:rPr>
              <a:t>로</a:t>
            </a:r>
            <a:r>
              <a:rPr sz="1700" spc="-14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4F37A6"/>
                </a:solidFill>
                <a:latin typeface="Dotum"/>
                <a:cs typeface="Dotum"/>
              </a:rPr>
              <a:t>자동화</a:t>
            </a:r>
            <a:r>
              <a:rPr sz="1700" spc="-14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4F37A6"/>
                </a:solidFill>
                <a:latin typeface="Dotum"/>
                <a:cs typeface="Dotum"/>
              </a:rPr>
              <a:t>효율성</a:t>
            </a:r>
            <a:r>
              <a:rPr sz="1700" spc="-14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4F37A6"/>
                </a:solidFill>
                <a:latin typeface="Dotum"/>
                <a:cs typeface="Dotum"/>
              </a:rPr>
              <a:t>극대화</a:t>
            </a:r>
            <a:endParaRPr sz="1700">
              <a:latin typeface="Dotum"/>
              <a:cs typeface="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00" y="3730587"/>
            <a:ext cx="19558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b="1" dirty="0">
                <a:solidFill>
                  <a:srgbClr val="4F37A6"/>
                </a:solidFill>
                <a:latin typeface="Liberation Sans"/>
                <a:cs typeface="Liberation Sans"/>
              </a:rPr>
              <a:t>DevOps</a:t>
            </a:r>
            <a:r>
              <a:rPr sz="1500" b="1" spc="-5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700" spc="-325" dirty="0">
                <a:solidFill>
                  <a:srgbClr val="4F37A6"/>
                </a:solidFill>
                <a:latin typeface="Dotum"/>
                <a:cs typeface="Dotum"/>
              </a:rPr>
              <a:t>협업</a:t>
            </a:r>
            <a:r>
              <a:rPr sz="1700" spc="-15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4F37A6"/>
                </a:solidFill>
                <a:latin typeface="Dotum"/>
                <a:cs typeface="Dotum"/>
              </a:rPr>
              <a:t>기반</a:t>
            </a:r>
            <a:r>
              <a:rPr sz="1700" spc="-15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4F37A6"/>
                </a:solidFill>
                <a:latin typeface="Dotum"/>
                <a:cs typeface="Dotum"/>
              </a:rPr>
              <a:t>구축</a:t>
            </a:r>
            <a:endParaRPr sz="1700">
              <a:latin typeface="Dotum"/>
              <a:cs typeface="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800" y="5254587"/>
            <a:ext cx="247205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4F37A6"/>
                </a:solidFill>
                <a:latin typeface="Dotum"/>
                <a:cs typeface="Dotum"/>
              </a:rPr>
              <a:t>스타트업을</a:t>
            </a:r>
            <a:r>
              <a:rPr sz="1700" spc="-15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4F37A6"/>
                </a:solidFill>
                <a:latin typeface="Dotum"/>
                <a:cs typeface="Dotum"/>
              </a:rPr>
              <a:t>위한</a:t>
            </a:r>
            <a:r>
              <a:rPr sz="1700" spc="-15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00" b="1" dirty="0">
                <a:solidFill>
                  <a:srgbClr val="4F37A6"/>
                </a:solidFill>
                <a:latin typeface="Liberation Sans"/>
                <a:cs typeface="Liberation Sans"/>
              </a:rPr>
              <a:t>CLI</a:t>
            </a:r>
            <a:r>
              <a:rPr sz="1500" b="1" spc="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700" spc="-325" dirty="0">
                <a:solidFill>
                  <a:srgbClr val="4F37A6"/>
                </a:solidFill>
                <a:latin typeface="Dotum"/>
                <a:cs typeface="Dotum"/>
              </a:rPr>
              <a:t>실전</a:t>
            </a:r>
            <a:r>
              <a:rPr sz="1700" spc="-15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4F37A6"/>
                </a:solidFill>
                <a:latin typeface="Dotum"/>
                <a:cs typeface="Dotum"/>
              </a:rPr>
              <a:t>전략</a:t>
            </a:r>
            <a:endParaRPr sz="1700">
              <a:latin typeface="Dotum"/>
              <a:cs typeface="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249" y="2488406"/>
            <a:ext cx="392049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95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재현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가능한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인프라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-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수동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작업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대비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일관성과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반복성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확보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배치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처리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-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대량의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클라우드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리소스를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스크립트로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한번에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관리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버전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관리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-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인프라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변경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사항을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200" spc="-75" dirty="0">
                <a:latin typeface="Liberation Sans"/>
                <a:cs typeface="Liberation Sans"/>
              </a:rPr>
              <a:t>Git</a:t>
            </a:r>
            <a:r>
              <a:rPr sz="1350" spc="-75" dirty="0">
                <a:latin typeface="Dotum"/>
                <a:cs typeface="Dotum"/>
              </a:rPr>
              <a:t>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통합하여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추적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및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롤백</a:t>
            </a:r>
            <a:endParaRPr sz="1350">
              <a:latin typeface="Dotum"/>
              <a:cs typeface="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800" y="2558251"/>
            <a:ext cx="7937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4F37A6"/>
                </a:solidFill>
                <a:latin typeface="Liberation Sans"/>
                <a:cs typeface="Liberation Sans"/>
              </a:rPr>
              <a:t>•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spc="-50" dirty="0">
                <a:solidFill>
                  <a:srgbClr val="4F37A6"/>
                </a:solidFill>
                <a:latin typeface="Liberation Sans"/>
                <a:cs typeface="Liberation Sans"/>
              </a:rPr>
              <a:t>•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spc="-50" dirty="0">
                <a:solidFill>
                  <a:srgbClr val="4F37A6"/>
                </a:solidFill>
                <a:latin typeface="Liberation Sans"/>
                <a:cs typeface="Liberation Sans"/>
              </a:rPr>
              <a:t>•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249" y="4008584"/>
            <a:ext cx="5093970" cy="9442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25"/>
              </a:spcBef>
            </a:pP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CI/CD</a:t>
            </a:r>
            <a:r>
              <a:rPr sz="1200" b="1" spc="1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파이프라인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-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AWS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200" spc="-30" dirty="0">
                <a:latin typeface="Liberation Sans"/>
                <a:cs typeface="Liberation Sans"/>
              </a:rPr>
              <a:t>CLI/gcloud</a:t>
            </a:r>
            <a:r>
              <a:rPr sz="1350" spc="-30" dirty="0">
                <a:latin typeface="Dotum"/>
                <a:cs typeface="Dotum"/>
              </a:rPr>
              <a:t>를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GitHub</a:t>
            </a:r>
            <a:r>
              <a:rPr sz="1200" spc="-6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Actions,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200" spc="-40" dirty="0">
                <a:latin typeface="Liberation Sans"/>
                <a:cs typeface="Liberation Sans"/>
              </a:rPr>
              <a:t>Jenkins</a:t>
            </a:r>
            <a:r>
              <a:rPr sz="1350" spc="-40" dirty="0">
                <a:latin typeface="Dotum"/>
                <a:cs typeface="Dotum"/>
              </a:rPr>
              <a:t>와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통합</a:t>
            </a:r>
            <a:r>
              <a:rPr sz="1350" dirty="0">
                <a:latin typeface="Dotum"/>
                <a:cs typeface="Dotum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Infrastructure</a:t>
            </a:r>
            <a:r>
              <a:rPr sz="1200" b="1" spc="1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as</a:t>
            </a:r>
            <a:r>
              <a:rPr sz="1200" b="1" spc="1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Code</a:t>
            </a:r>
            <a:r>
              <a:rPr sz="1200" b="1" spc="1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-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CLI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스크립트를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200" spc="-10" dirty="0">
                <a:latin typeface="Liberation Sans"/>
                <a:cs typeface="Liberation Sans"/>
              </a:rPr>
              <a:t>Terraform,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CloudFormation</a:t>
            </a:r>
            <a:r>
              <a:rPr sz="1350" spc="-25" dirty="0">
                <a:latin typeface="Dotum"/>
                <a:cs typeface="Dotum"/>
              </a:rPr>
              <a:t>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315" dirty="0">
                <a:latin typeface="Dotum"/>
                <a:cs typeface="Dotum"/>
              </a:rPr>
              <a:t>결합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비용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모니터링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-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자원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사용량을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자동으로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추적하여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낭비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방지</a:t>
            </a:r>
            <a:endParaRPr sz="1350">
              <a:latin typeface="Dotum"/>
              <a:cs typeface="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800" y="4082250"/>
            <a:ext cx="7937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4F37A6"/>
                </a:solidFill>
                <a:latin typeface="Liberation Sans"/>
                <a:cs typeface="Liberation Sans"/>
              </a:rPr>
              <a:t>•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spc="-50" dirty="0">
                <a:solidFill>
                  <a:srgbClr val="4F37A6"/>
                </a:solidFill>
                <a:latin typeface="Liberation Sans"/>
                <a:cs typeface="Liberation Sans"/>
              </a:rPr>
              <a:t>•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spc="-50" dirty="0">
                <a:solidFill>
                  <a:srgbClr val="4F37A6"/>
                </a:solidFill>
                <a:latin typeface="Liberation Sans"/>
                <a:cs typeface="Liberation Sans"/>
              </a:rPr>
              <a:t>•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249" y="5536406"/>
            <a:ext cx="368744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95"/>
              </a:spcBef>
            </a:pPr>
            <a:r>
              <a:rPr sz="1350" spc="-260" dirty="0">
                <a:latin typeface="Dotum"/>
                <a:cs typeface="Dotum"/>
              </a:rPr>
              <a:t>시작은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필수</a:t>
            </a:r>
            <a:r>
              <a:rPr sz="135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명령어</a:t>
            </a:r>
            <a:r>
              <a:rPr sz="135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b="1" spc="-135" dirty="0">
                <a:solidFill>
                  <a:srgbClr val="4F37A6"/>
                </a:solidFill>
                <a:latin typeface="Liberation Sans"/>
                <a:cs typeface="Liberation Sans"/>
              </a:rPr>
              <a:t>10</a:t>
            </a:r>
            <a:r>
              <a:rPr sz="1350" spc="-135" dirty="0">
                <a:solidFill>
                  <a:srgbClr val="4F37A6"/>
                </a:solidFill>
                <a:latin typeface="Dotum"/>
                <a:cs typeface="Dotum"/>
              </a:rPr>
              <a:t>개</a:t>
            </a:r>
            <a:r>
              <a:rPr sz="1350" spc="-135" dirty="0">
                <a:latin typeface="Dotum"/>
                <a:cs typeface="Dotum"/>
              </a:rPr>
              <a:t>로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15" dirty="0">
                <a:latin typeface="Dotum"/>
                <a:cs typeface="Dotum"/>
              </a:rPr>
              <a:t>간단하게</a:t>
            </a:r>
            <a:r>
              <a:rPr sz="1200" spc="-215" dirty="0">
                <a:latin typeface="Liberation Sans"/>
                <a:cs typeface="Liberation Sans"/>
              </a:rPr>
              <a:t>,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점진적으로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확장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환경별</a:t>
            </a:r>
            <a:r>
              <a:rPr sz="1350" spc="-95" dirty="0"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프로필</a:t>
            </a:r>
            <a:r>
              <a:rPr sz="1350" spc="-9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분리</a:t>
            </a:r>
            <a:r>
              <a:rPr sz="1350" spc="-260" dirty="0">
                <a:latin typeface="Dotum"/>
                <a:cs typeface="Dotum"/>
              </a:rPr>
              <a:t>로</a:t>
            </a:r>
            <a:r>
              <a:rPr sz="1350" spc="-90" dirty="0">
                <a:latin typeface="Dotum"/>
                <a:cs typeface="Dotum"/>
              </a:rPr>
              <a:t> </a:t>
            </a:r>
            <a:r>
              <a:rPr sz="1350" spc="-220" dirty="0">
                <a:latin typeface="Dotum"/>
                <a:cs typeface="Dotum"/>
              </a:rPr>
              <a:t>개발</a:t>
            </a:r>
            <a:r>
              <a:rPr sz="1200" spc="-220" dirty="0">
                <a:latin typeface="Liberation Sans"/>
                <a:cs typeface="Liberation Sans"/>
              </a:rPr>
              <a:t>/</a:t>
            </a:r>
            <a:r>
              <a:rPr sz="1350" spc="-220" dirty="0">
                <a:latin typeface="Dotum"/>
                <a:cs typeface="Dotum"/>
              </a:rPr>
              <a:t>테스트</a:t>
            </a:r>
            <a:r>
              <a:rPr sz="1200" spc="-220" dirty="0">
                <a:latin typeface="Liberation Sans"/>
                <a:cs typeface="Liberation Sans"/>
              </a:rPr>
              <a:t>/</a:t>
            </a:r>
            <a:r>
              <a:rPr sz="1350" spc="-220" dirty="0">
                <a:latin typeface="Dotum"/>
                <a:cs typeface="Dotum"/>
              </a:rPr>
              <a:t>프로덕션</a:t>
            </a:r>
            <a:r>
              <a:rPr sz="1350" spc="-9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안전하게</a:t>
            </a:r>
            <a:r>
              <a:rPr sz="1350" spc="-9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관리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팀</a:t>
            </a:r>
            <a:r>
              <a:rPr sz="1350" spc="-12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전체의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CLI</a:t>
            </a:r>
            <a:r>
              <a:rPr sz="1200" b="1" spc="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활용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가이드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문서화로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지식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공유</a:t>
            </a:r>
            <a:endParaRPr sz="1350">
              <a:latin typeface="Dotum"/>
              <a:cs typeface="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800" y="5606251"/>
            <a:ext cx="7937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4F37A6"/>
                </a:solidFill>
                <a:latin typeface="Liberation Sans"/>
                <a:cs typeface="Liberation Sans"/>
              </a:rPr>
              <a:t>•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spc="-50" dirty="0">
                <a:solidFill>
                  <a:srgbClr val="4F37A6"/>
                </a:solidFill>
                <a:latin typeface="Liberation Sans"/>
                <a:cs typeface="Liberation Sans"/>
              </a:rPr>
              <a:t>•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spc="-50" dirty="0">
                <a:solidFill>
                  <a:srgbClr val="4F37A6"/>
                </a:solidFill>
                <a:latin typeface="Liberation Sans"/>
                <a:cs typeface="Liberation Sans"/>
              </a:rPr>
              <a:t>•</a:t>
            </a:r>
            <a:endParaRPr sz="1200">
              <a:latin typeface="Liberation Sans"/>
              <a:cs typeface="Liberation San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0" y="2314575"/>
            <a:ext cx="3809999" cy="380999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0629899" y="7953375"/>
            <a:ext cx="1371600" cy="314325"/>
            <a:chOff x="10629899" y="7953375"/>
            <a:chExt cx="1371600" cy="314325"/>
          </a:xfrm>
        </p:grpSpPr>
        <p:sp>
          <p:nvSpPr>
            <p:cNvPr id="14" name="object 14"/>
            <p:cNvSpPr/>
            <p:nvPr/>
          </p:nvSpPr>
          <p:spPr>
            <a:xfrm>
              <a:off x="10629899" y="7953375"/>
              <a:ext cx="1371600" cy="314325"/>
            </a:xfrm>
            <a:custGeom>
              <a:avLst/>
              <a:gdLst/>
              <a:ahLst/>
              <a:cxnLst/>
              <a:rect l="l" t="t" r="r" b="b"/>
              <a:pathLst>
                <a:path w="1371600" h="314325">
                  <a:moveTo>
                    <a:pt x="1338552" y="314324"/>
                  </a:moveTo>
                  <a:lnTo>
                    <a:pt x="33047" y="314324"/>
                  </a:lnTo>
                  <a:lnTo>
                    <a:pt x="28187" y="313358"/>
                  </a:lnTo>
                  <a:lnTo>
                    <a:pt x="966" y="286137"/>
                  </a:lnTo>
                  <a:lnTo>
                    <a:pt x="0" y="281277"/>
                  </a:lnTo>
                  <a:lnTo>
                    <a:pt x="0" y="2762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38552" y="0"/>
                  </a:lnTo>
                  <a:lnTo>
                    <a:pt x="1370632" y="28187"/>
                  </a:lnTo>
                  <a:lnTo>
                    <a:pt x="1371599" y="33047"/>
                  </a:lnTo>
                  <a:lnTo>
                    <a:pt x="1371599" y="281277"/>
                  </a:lnTo>
                  <a:lnTo>
                    <a:pt x="1343412" y="313358"/>
                  </a:lnTo>
                  <a:lnTo>
                    <a:pt x="1338552" y="31432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44199" y="8048624"/>
              <a:ext cx="133349" cy="13334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926464" y="8046752"/>
            <a:ext cx="97345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z="900" spc="-20" dirty="0" err="1">
                <a:solidFill>
                  <a:srgbClr val="FFFFFF"/>
                </a:solidFill>
                <a:latin typeface="Liberation Sans"/>
                <a:cs typeface="Liberation Sans"/>
              </a:rPr>
              <a:t>mirae</a:t>
            </a:r>
            <a:r>
              <a:rPr sz="1000" spc="-20" dirty="0" err="1">
                <a:solidFill>
                  <a:srgbClr val="FFFFFF"/>
                </a:solidFill>
                <a:latin typeface="Dotum"/>
                <a:cs typeface="Dotum"/>
              </a:rPr>
              <a:t>로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60" dirty="0">
                <a:solidFill>
                  <a:srgbClr val="FFFFFF"/>
                </a:solidFill>
                <a:latin typeface="Dotum"/>
                <a:cs typeface="Dotum"/>
              </a:rPr>
              <a:t>제작됨</a:t>
            </a:r>
            <a:endParaRPr sz="10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1030173"/>
            <a:ext cx="4823460" cy="969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230" dirty="0"/>
              <a:t>추가</a:t>
            </a:r>
            <a:r>
              <a:rPr spc="-555" dirty="0"/>
              <a:t> </a:t>
            </a:r>
            <a:r>
              <a:rPr spc="-1230" dirty="0"/>
              <a:t>학습</a:t>
            </a:r>
            <a:r>
              <a:rPr spc="-555" dirty="0"/>
              <a:t> </a:t>
            </a:r>
            <a:r>
              <a:rPr spc="-1255" dirty="0"/>
              <a:t>가이드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2132806"/>
            <a:ext cx="10367664" cy="4595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020">
              <a:lnSpc>
                <a:spcPct val="120400"/>
              </a:lnSpc>
              <a:spcBef>
                <a:spcPts val="9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지금까지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컴퓨팅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기본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개념</a:t>
            </a:r>
            <a:r>
              <a:rPr sz="1200" spc="-18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AWS/GCP</a:t>
            </a:r>
            <a:r>
              <a:rPr sz="1200" spc="-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200" spc="-18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CLI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도구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활용에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대해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살펴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 보았습니다</a:t>
            </a:r>
            <a:r>
              <a:rPr sz="1200" spc="-22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다음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장에서는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보다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심화된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내용을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다루게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" dirty="0">
                <a:solidFill>
                  <a:srgbClr val="333333"/>
                </a:solidFill>
                <a:latin typeface="Dotum"/>
                <a:cs typeface="Dotum"/>
              </a:rPr>
              <a:t>됩니다</a:t>
            </a:r>
            <a:r>
              <a:rPr sz="1200" spc="-2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350" b="1" spc="-105" dirty="0">
                <a:solidFill>
                  <a:srgbClr val="4F37A6"/>
                </a:solidFill>
                <a:latin typeface="Liberation Sans"/>
                <a:cs typeface="Liberation Sans"/>
              </a:rPr>
              <a:t>4</a:t>
            </a:r>
            <a:r>
              <a:rPr sz="1550" spc="-105" dirty="0">
                <a:solidFill>
                  <a:srgbClr val="4F37A6"/>
                </a:solidFill>
                <a:latin typeface="Dotum"/>
                <a:cs typeface="Dotum"/>
              </a:rPr>
              <a:t>장</a:t>
            </a:r>
            <a:r>
              <a:rPr sz="1350" b="1" spc="-105" dirty="0">
                <a:solidFill>
                  <a:srgbClr val="4F37A6"/>
                </a:solidFill>
                <a:latin typeface="Liberation Sans"/>
                <a:cs typeface="Liberation Sans"/>
              </a:rPr>
              <a:t>.</a:t>
            </a:r>
            <a:r>
              <a:rPr sz="1350" b="1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클라우드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핵심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서비스</a:t>
            </a:r>
            <a:r>
              <a:rPr sz="1550" spc="-14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4F37A6"/>
                </a:solidFill>
                <a:latin typeface="Dotum"/>
                <a:cs typeface="Dotum"/>
              </a:rPr>
              <a:t>개념</a:t>
            </a:r>
            <a:endParaRPr sz="1550" dirty="0">
              <a:latin typeface="Dotum"/>
              <a:cs typeface="Dotum"/>
            </a:endParaRPr>
          </a:p>
          <a:p>
            <a:pPr marL="12700" marR="5080">
              <a:lnSpc>
                <a:spcPct val="115700"/>
              </a:lnSpc>
              <a:spcBef>
                <a:spcPts val="1015"/>
              </a:spcBef>
            </a:pP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VPC,</a:t>
            </a:r>
            <a:r>
              <a:rPr sz="120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객체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80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r>
              <a:rPr sz="1200" spc="-80" dirty="0">
                <a:solidFill>
                  <a:srgbClr val="333333"/>
                </a:solidFill>
                <a:latin typeface="Liberation Sans"/>
                <a:cs typeface="Liberation Sans"/>
              </a:rPr>
              <a:t>(S3/Cloud</a:t>
            </a:r>
            <a:r>
              <a:rPr sz="120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Storage),</a:t>
            </a:r>
            <a:r>
              <a:rPr sz="120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65" dirty="0">
                <a:solidFill>
                  <a:srgbClr val="333333"/>
                </a:solidFill>
                <a:latin typeface="Dotum"/>
                <a:cs typeface="Dotum"/>
              </a:rPr>
              <a:t>가상머신</a:t>
            </a:r>
            <a:r>
              <a:rPr sz="1200" spc="-65" dirty="0">
                <a:solidFill>
                  <a:srgbClr val="333333"/>
                </a:solidFill>
                <a:latin typeface="Liberation Sans"/>
                <a:cs typeface="Liberation Sans"/>
              </a:rPr>
              <a:t>(EC2/Compute</a:t>
            </a:r>
            <a:r>
              <a:rPr sz="120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Engine)</a:t>
            </a:r>
            <a:r>
              <a:rPr sz="120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등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핵심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65" dirty="0">
                <a:solidFill>
                  <a:srgbClr val="333333"/>
                </a:solidFill>
                <a:latin typeface="Dotum"/>
                <a:cs typeface="Dotum"/>
              </a:rPr>
              <a:t>서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비스의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아키텍처와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설계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원칙을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0" dirty="0">
                <a:solidFill>
                  <a:srgbClr val="333333"/>
                </a:solidFill>
                <a:latin typeface="Dotum"/>
                <a:cs typeface="Dotum"/>
              </a:rPr>
              <a:t>이해합니다</a:t>
            </a:r>
            <a:r>
              <a:rPr sz="1200" spc="-3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b="1" spc="-105" dirty="0">
                <a:solidFill>
                  <a:srgbClr val="4F37A6"/>
                </a:solidFill>
                <a:latin typeface="Liberation Sans"/>
                <a:cs typeface="Liberation Sans"/>
              </a:rPr>
              <a:t>5</a:t>
            </a:r>
            <a:r>
              <a:rPr sz="1550" spc="-105" dirty="0">
                <a:solidFill>
                  <a:srgbClr val="4F37A6"/>
                </a:solidFill>
                <a:latin typeface="Dotum"/>
                <a:cs typeface="Dotum"/>
              </a:rPr>
              <a:t>장</a:t>
            </a:r>
            <a:r>
              <a:rPr sz="1350" b="1" spc="-105" dirty="0">
                <a:solidFill>
                  <a:srgbClr val="4F37A6"/>
                </a:solidFill>
                <a:latin typeface="Liberation Sans"/>
                <a:cs typeface="Liberation Sans"/>
              </a:rPr>
              <a:t>.</a:t>
            </a:r>
            <a:r>
              <a:rPr sz="1350" b="1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컴퓨팅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서비스</a:t>
            </a:r>
            <a:r>
              <a:rPr sz="1550" spc="-14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4F37A6"/>
                </a:solidFill>
                <a:latin typeface="Dotum"/>
                <a:cs typeface="Dotum"/>
              </a:rPr>
              <a:t>비교</a:t>
            </a:r>
            <a:endParaRPr sz="1550" dirty="0">
              <a:latin typeface="Dotum"/>
              <a:cs typeface="Dotum"/>
            </a:endParaRPr>
          </a:p>
          <a:p>
            <a:pPr marL="12700" marR="60960">
              <a:lnSpc>
                <a:spcPct val="115700"/>
              </a:lnSpc>
              <a:spcBef>
                <a:spcPts val="1010"/>
              </a:spcBef>
            </a:pP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EC2 vs</a:t>
            </a:r>
            <a:r>
              <a:rPr sz="120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Compute</a:t>
            </a:r>
            <a:r>
              <a:rPr sz="120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Engine, Lambda</a:t>
            </a:r>
            <a:r>
              <a:rPr sz="120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vs</a:t>
            </a:r>
            <a:r>
              <a:rPr sz="120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Cloud Functions</a:t>
            </a:r>
            <a:r>
              <a:rPr sz="120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성능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확장성</a:t>
            </a:r>
            <a:r>
              <a:rPr sz="1200" spc="-20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최적화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전략을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비교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45" dirty="0">
                <a:solidFill>
                  <a:srgbClr val="333333"/>
                </a:solidFill>
                <a:latin typeface="Dotum"/>
                <a:cs typeface="Dotum"/>
              </a:rPr>
              <a:t>분석합니다</a:t>
            </a:r>
            <a:r>
              <a:rPr sz="1200" spc="-4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350" b="1" spc="-105" dirty="0">
                <a:solidFill>
                  <a:srgbClr val="4F37A6"/>
                </a:solidFill>
                <a:latin typeface="Liberation Sans"/>
                <a:cs typeface="Liberation Sans"/>
              </a:rPr>
              <a:t>6</a:t>
            </a:r>
            <a:r>
              <a:rPr sz="1550" spc="-105" dirty="0">
                <a:solidFill>
                  <a:srgbClr val="4F37A6"/>
                </a:solidFill>
                <a:latin typeface="Dotum"/>
                <a:cs typeface="Dotum"/>
              </a:rPr>
              <a:t>장</a:t>
            </a:r>
            <a:r>
              <a:rPr sz="1350" b="1" spc="-105" dirty="0">
                <a:solidFill>
                  <a:srgbClr val="4F37A6"/>
                </a:solidFill>
                <a:latin typeface="Liberation Sans"/>
                <a:cs typeface="Liberation Sans"/>
              </a:rPr>
              <a:t>.</a:t>
            </a:r>
            <a:r>
              <a:rPr sz="1350" b="1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스토리지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서비스</a:t>
            </a:r>
            <a:r>
              <a:rPr sz="1550" spc="-14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4F37A6"/>
                </a:solidFill>
                <a:latin typeface="Dotum"/>
                <a:cs typeface="Dotum"/>
              </a:rPr>
              <a:t>비교</a:t>
            </a:r>
            <a:endParaRPr sz="1550" dirty="0">
              <a:latin typeface="Dotum"/>
              <a:cs typeface="Dotum"/>
            </a:endParaRPr>
          </a:p>
          <a:p>
            <a:pPr marL="12700" marR="46355">
              <a:lnSpc>
                <a:spcPct val="120400"/>
              </a:lnSpc>
              <a:spcBef>
                <a:spcPts val="935"/>
              </a:spcBef>
            </a:pP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S3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vs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Cloud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spc="-40" dirty="0">
                <a:solidFill>
                  <a:srgbClr val="333333"/>
                </a:solidFill>
                <a:latin typeface="Liberation Sans"/>
                <a:cs typeface="Liberation Sans"/>
              </a:rPr>
              <a:t>Storage</a:t>
            </a:r>
            <a:r>
              <a:rPr sz="1350" spc="-40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클래스</a:t>
            </a:r>
            <a:r>
              <a:rPr sz="1200" spc="-20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가격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구조</a:t>
            </a:r>
            <a:r>
              <a:rPr sz="1200" spc="-18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성능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기능을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심도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있게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333333"/>
                </a:solidFill>
                <a:latin typeface="Dotum"/>
                <a:cs typeface="Dotum"/>
              </a:rPr>
              <a:t>학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 습합니다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b="1" spc="-105" dirty="0">
                <a:solidFill>
                  <a:srgbClr val="4F37A6"/>
                </a:solidFill>
                <a:latin typeface="Liberation Sans"/>
                <a:cs typeface="Liberation Sans"/>
              </a:rPr>
              <a:t>7</a:t>
            </a:r>
            <a:r>
              <a:rPr sz="1550" spc="-105" dirty="0">
                <a:solidFill>
                  <a:srgbClr val="4F37A6"/>
                </a:solidFill>
                <a:latin typeface="Dotum"/>
                <a:cs typeface="Dotum"/>
              </a:rPr>
              <a:t>장</a:t>
            </a:r>
            <a:r>
              <a:rPr sz="1350" b="1" spc="-105" dirty="0">
                <a:solidFill>
                  <a:srgbClr val="4F37A6"/>
                </a:solidFill>
                <a:latin typeface="Liberation Sans"/>
                <a:cs typeface="Liberation Sans"/>
              </a:rPr>
              <a:t>.</a:t>
            </a:r>
            <a:r>
              <a:rPr sz="1350" b="1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데이터베이스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서비스</a:t>
            </a:r>
            <a:r>
              <a:rPr sz="1550" spc="-14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4F37A6"/>
                </a:solidFill>
                <a:latin typeface="Dotum"/>
                <a:cs typeface="Dotum"/>
              </a:rPr>
              <a:t>비교</a:t>
            </a:r>
            <a:endParaRPr sz="155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RDS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vs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Cloud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Liberation Sans"/>
                <a:cs typeface="Liberation Sans"/>
              </a:rPr>
              <a:t>SQL</a:t>
            </a:r>
            <a:r>
              <a:rPr sz="1350" spc="-70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지원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엔진</a:t>
            </a:r>
            <a:r>
              <a:rPr sz="1200" spc="-18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성능</a:t>
            </a:r>
            <a:r>
              <a:rPr sz="1200" spc="-18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가용성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마이그레이션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전략을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탐구합니다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b="1" spc="-105" dirty="0">
                <a:solidFill>
                  <a:srgbClr val="4F37A6"/>
                </a:solidFill>
                <a:latin typeface="Liberation Sans"/>
                <a:cs typeface="Liberation Sans"/>
              </a:rPr>
              <a:t>8</a:t>
            </a:r>
            <a:r>
              <a:rPr sz="1550" spc="-105" dirty="0">
                <a:solidFill>
                  <a:srgbClr val="4F37A6"/>
                </a:solidFill>
                <a:latin typeface="Dotum"/>
                <a:cs typeface="Dotum"/>
              </a:rPr>
              <a:t>장</a:t>
            </a:r>
            <a:r>
              <a:rPr sz="1350" b="1" spc="-105" dirty="0">
                <a:solidFill>
                  <a:srgbClr val="4F37A6"/>
                </a:solidFill>
                <a:latin typeface="Liberation Sans"/>
                <a:cs typeface="Liberation Sans"/>
              </a:rPr>
              <a:t>.</a:t>
            </a:r>
            <a:r>
              <a:rPr sz="1350" b="1" dirty="0">
                <a:solidFill>
                  <a:srgbClr val="4F37A6"/>
                </a:solidFill>
                <a:latin typeface="Liberation Sans"/>
                <a:cs typeface="Liberation Sans"/>
              </a:rPr>
              <a:t> DevOps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운영</a:t>
            </a:r>
            <a:r>
              <a:rPr sz="1550" spc="-14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4F37A6"/>
                </a:solidFill>
                <a:latin typeface="Dotum"/>
                <a:cs typeface="Dotum"/>
              </a:rPr>
              <a:t>관리</a:t>
            </a:r>
            <a:endParaRPr sz="1550" dirty="0">
              <a:latin typeface="Dotum"/>
              <a:cs typeface="Dotum"/>
            </a:endParaRPr>
          </a:p>
          <a:p>
            <a:pPr marL="12700" marR="133350">
              <a:lnSpc>
                <a:spcPct val="115700"/>
              </a:lnSpc>
              <a:spcBef>
                <a:spcPts val="1010"/>
              </a:spcBef>
            </a:pP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IaC,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CI/CD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파이프라인</a:t>
            </a:r>
            <a:r>
              <a:rPr sz="1200" spc="-22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컨테이너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모니터링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도구를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활용한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환경의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운영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모범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사례를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5" dirty="0">
                <a:solidFill>
                  <a:srgbClr val="333333"/>
                </a:solidFill>
                <a:latin typeface="Dotum"/>
                <a:cs typeface="Dotum"/>
              </a:rPr>
              <a:t>소개합니다</a:t>
            </a:r>
            <a:r>
              <a:rPr sz="1200" spc="-3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29899" y="8543925"/>
            <a:ext cx="1371600" cy="314325"/>
            <a:chOff x="10629899" y="8543925"/>
            <a:chExt cx="1371600" cy="314325"/>
          </a:xfrm>
        </p:grpSpPr>
        <p:sp>
          <p:nvSpPr>
            <p:cNvPr id="8" name="object 8"/>
            <p:cNvSpPr/>
            <p:nvPr/>
          </p:nvSpPr>
          <p:spPr>
            <a:xfrm>
              <a:off x="10629899" y="8543925"/>
              <a:ext cx="1371600" cy="314325"/>
            </a:xfrm>
            <a:custGeom>
              <a:avLst/>
              <a:gdLst/>
              <a:ahLst/>
              <a:cxnLst/>
              <a:rect l="l" t="t" r="r" b="b"/>
              <a:pathLst>
                <a:path w="1371600" h="314325">
                  <a:moveTo>
                    <a:pt x="1338552" y="314324"/>
                  </a:moveTo>
                  <a:lnTo>
                    <a:pt x="33047" y="314324"/>
                  </a:lnTo>
                  <a:lnTo>
                    <a:pt x="28187" y="313358"/>
                  </a:lnTo>
                  <a:lnTo>
                    <a:pt x="966" y="286137"/>
                  </a:lnTo>
                  <a:lnTo>
                    <a:pt x="0" y="281277"/>
                  </a:lnTo>
                  <a:lnTo>
                    <a:pt x="0" y="2762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38552" y="0"/>
                  </a:lnTo>
                  <a:lnTo>
                    <a:pt x="1370632" y="28187"/>
                  </a:lnTo>
                  <a:lnTo>
                    <a:pt x="1371599" y="33047"/>
                  </a:lnTo>
                  <a:lnTo>
                    <a:pt x="1371599" y="281277"/>
                  </a:lnTo>
                  <a:lnTo>
                    <a:pt x="1343412" y="313358"/>
                  </a:lnTo>
                  <a:lnTo>
                    <a:pt x="1338552" y="31432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4199" y="8639174"/>
              <a:ext cx="133349" cy="1333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926464" y="8637302"/>
            <a:ext cx="97345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z="900" spc="-20" dirty="0" err="1">
                <a:solidFill>
                  <a:srgbClr val="FFFFFF"/>
                </a:solidFill>
                <a:latin typeface="Liberation Sans"/>
                <a:cs typeface="Liberation Sans"/>
              </a:rPr>
              <a:t>mirae</a:t>
            </a:r>
            <a:r>
              <a:rPr sz="1000" spc="-20" dirty="0" err="1">
                <a:solidFill>
                  <a:srgbClr val="FFFFFF"/>
                </a:solidFill>
                <a:latin typeface="Dotum"/>
                <a:cs typeface="Dotum"/>
              </a:rPr>
              <a:t>로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60" dirty="0">
                <a:solidFill>
                  <a:srgbClr val="FFFFFF"/>
                </a:solidFill>
                <a:latin typeface="Dotum"/>
                <a:cs typeface="Dotum"/>
              </a:rPr>
              <a:t>제작됨</a:t>
            </a:r>
            <a:endParaRPr sz="10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558800" y="456406"/>
            <a:ext cx="7975600" cy="95474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545"/>
              </a:spcBef>
            </a:pPr>
            <a:r>
              <a:rPr spc="-1230" dirty="0"/>
              <a:t>전체</a:t>
            </a:r>
            <a:r>
              <a:rPr spc="-555" dirty="0"/>
              <a:t> </a:t>
            </a:r>
            <a:r>
              <a:rPr spc="-1230" dirty="0"/>
              <a:t>요약</a:t>
            </a:r>
            <a:r>
              <a:rPr spc="-555" dirty="0"/>
              <a:t> </a:t>
            </a:r>
            <a:r>
              <a:rPr spc="-1230" dirty="0"/>
              <a:t>및</a:t>
            </a:r>
            <a:r>
              <a:rPr spc="-555" dirty="0"/>
              <a:t> </a:t>
            </a:r>
            <a:r>
              <a:rPr spc="-1265" dirty="0"/>
              <a:t>실전 </a:t>
            </a:r>
            <a:r>
              <a:rPr spc="-1255" dirty="0"/>
              <a:t>메시지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704747"/>
            <a:ext cx="173101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dirty="0">
                <a:solidFill>
                  <a:srgbClr val="4F37A6"/>
                </a:solidFill>
                <a:latin typeface="Liberation Sans"/>
                <a:cs typeface="Liberation Sans"/>
              </a:rPr>
              <a:t>1.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클라우드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컴퓨팅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4F37A6"/>
                </a:solidFill>
                <a:latin typeface="Dotum"/>
                <a:cs typeface="Dotum"/>
              </a:rPr>
              <a:t>기초</a:t>
            </a:r>
            <a:endParaRPr sz="1550">
              <a:latin typeface="Dotum"/>
              <a:cs typeface="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00" y="3343046"/>
            <a:ext cx="146367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dirty="0">
                <a:solidFill>
                  <a:srgbClr val="4F37A6"/>
                </a:solidFill>
                <a:latin typeface="Liberation Sans"/>
                <a:cs typeface="Liberation Sans"/>
              </a:rPr>
              <a:t>2.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계정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보안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4F37A6"/>
                </a:solidFill>
                <a:latin typeface="Dotum"/>
                <a:cs typeface="Dotum"/>
              </a:rPr>
              <a:t>관리</a:t>
            </a:r>
            <a:endParaRPr sz="1550">
              <a:latin typeface="Dotum"/>
              <a:cs typeface="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800" y="4752746"/>
            <a:ext cx="136779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dirty="0">
                <a:solidFill>
                  <a:srgbClr val="4F37A6"/>
                </a:solidFill>
                <a:latin typeface="Liberation Sans"/>
                <a:cs typeface="Liberation Sans"/>
              </a:rPr>
              <a:t>3. </a:t>
            </a:r>
            <a:r>
              <a:rPr sz="1550" spc="-310" dirty="0">
                <a:solidFill>
                  <a:srgbClr val="4F37A6"/>
                </a:solidFill>
                <a:latin typeface="Dotum"/>
                <a:cs typeface="Dotum"/>
              </a:rPr>
              <a:t>자동화와</a:t>
            </a:r>
            <a:r>
              <a:rPr sz="1550" spc="-14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4F37A6"/>
                </a:solidFill>
                <a:latin typeface="Dotum"/>
                <a:cs typeface="Dotum"/>
              </a:rPr>
              <a:t>효율성</a:t>
            </a:r>
            <a:endParaRPr sz="1550">
              <a:latin typeface="Dotum"/>
              <a:cs typeface="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299" y="2031408"/>
            <a:ext cx="5280660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IaaS,</a:t>
            </a:r>
            <a:r>
              <a:rPr sz="1200" b="1" spc="1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PaaS,</a:t>
            </a:r>
            <a:r>
              <a:rPr sz="1200" b="1" spc="1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SaaS</a:t>
            </a:r>
            <a:r>
              <a:rPr sz="1200" b="1" spc="1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모델을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비즈니스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요구사항에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맞게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15" dirty="0">
                <a:latin typeface="Dotum"/>
                <a:cs typeface="Dotum"/>
              </a:rPr>
              <a:t>선택하고</a:t>
            </a:r>
            <a:r>
              <a:rPr sz="1200" spc="-215" dirty="0">
                <a:latin typeface="Liberation Sans"/>
                <a:cs typeface="Liberation Sans"/>
              </a:rPr>
              <a:t>,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초기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스타트업은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4F37A6"/>
                </a:solidFill>
                <a:latin typeface="Dotum"/>
                <a:cs typeface="Dotum"/>
              </a:rPr>
              <a:t>서</a:t>
            </a:r>
            <a:r>
              <a:rPr sz="1350" spc="5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버리스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아키텍처</a:t>
            </a:r>
            <a:r>
              <a:rPr sz="1350" spc="-260" dirty="0">
                <a:latin typeface="Dotum"/>
                <a:cs typeface="Dotum"/>
              </a:rPr>
              <a:t>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비용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효율성을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10" dirty="0">
                <a:latin typeface="Dotum"/>
                <a:cs typeface="Dotum"/>
              </a:rPr>
              <a:t>높이세요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 marL="12700" marR="29845">
              <a:lnSpc>
                <a:spcPct val="111100"/>
              </a:lnSpc>
              <a:spcBef>
                <a:spcPts val="600"/>
              </a:spcBef>
            </a:pPr>
            <a:r>
              <a:rPr sz="1350" spc="-260" dirty="0">
                <a:latin typeface="Dotum"/>
                <a:cs typeface="Dotum"/>
              </a:rPr>
              <a:t>클라우드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도입은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단계적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접근</a:t>
            </a:r>
            <a:r>
              <a:rPr sz="1350" spc="-260" dirty="0">
                <a:latin typeface="Dotum"/>
                <a:cs typeface="Dotum"/>
              </a:rPr>
              <a:t>이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20" dirty="0">
                <a:latin typeface="Dotum"/>
                <a:cs typeface="Dotum"/>
              </a:rPr>
              <a:t>중요합니다</a:t>
            </a:r>
            <a:r>
              <a:rPr sz="1200" spc="-220" dirty="0">
                <a:latin typeface="Liberation Sans"/>
                <a:cs typeface="Liberation Sans"/>
              </a:rPr>
              <a:t>.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PoC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→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베타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→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프로덕션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→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글로벌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310" dirty="0">
                <a:latin typeface="Dotum"/>
                <a:cs typeface="Dotum"/>
              </a:rPr>
              <a:t>확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장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로드맵을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10" dirty="0">
                <a:latin typeface="Dotum"/>
                <a:cs typeface="Dotum"/>
              </a:rPr>
              <a:t>따르세요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800" y="2025053"/>
            <a:ext cx="79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4F37A6"/>
                </a:solidFill>
                <a:latin typeface="Liberation Sans"/>
                <a:cs typeface="Liberation Sans"/>
              </a:rPr>
              <a:t>•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800" y="2558453"/>
            <a:ext cx="79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4F37A6"/>
                </a:solidFill>
                <a:latin typeface="Liberation Sans"/>
                <a:cs typeface="Liberation Sans"/>
              </a:rPr>
              <a:t>•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299" y="3666966"/>
            <a:ext cx="5255895" cy="790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14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루트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계정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보호</a:t>
            </a:r>
            <a:r>
              <a:rPr sz="1350" spc="-260" dirty="0">
                <a:latin typeface="Dotum"/>
                <a:cs typeface="Dotum"/>
              </a:rPr>
              <a:t>는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필수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-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200" spc="-30" dirty="0">
                <a:latin typeface="Liberation Sans"/>
                <a:cs typeface="Liberation Sans"/>
              </a:rPr>
              <a:t>MFA</a:t>
            </a:r>
            <a:r>
              <a:rPr sz="1200" spc="-65" dirty="0">
                <a:latin typeface="Liberation Sans"/>
                <a:cs typeface="Liberation Sans"/>
              </a:rPr>
              <a:t> </a:t>
            </a:r>
            <a:r>
              <a:rPr sz="1350" spc="-180" dirty="0">
                <a:latin typeface="Dotum"/>
                <a:cs typeface="Dotum"/>
              </a:rPr>
              <a:t>설정</a:t>
            </a:r>
            <a:r>
              <a:rPr sz="1200" spc="-180" dirty="0">
                <a:latin typeface="Liberation Sans"/>
                <a:cs typeface="Liberation Sans"/>
              </a:rPr>
              <a:t>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액세스키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180" dirty="0">
                <a:latin typeface="Dotum"/>
                <a:cs typeface="Dotum"/>
              </a:rPr>
              <a:t>삭제</a:t>
            </a:r>
            <a:r>
              <a:rPr sz="1200" spc="-180" dirty="0">
                <a:latin typeface="Liberation Sans"/>
                <a:cs typeface="Liberation Sans"/>
              </a:rPr>
              <a:t>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일상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작업은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IAM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계정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사용을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310" dirty="0">
                <a:latin typeface="Dotum"/>
                <a:cs typeface="Dotum"/>
              </a:rPr>
              <a:t>철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저히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50" dirty="0">
                <a:latin typeface="Dotum"/>
                <a:cs typeface="Dotum"/>
              </a:rPr>
              <a:t>준수하세요</a:t>
            </a:r>
            <a:r>
              <a:rPr sz="1200" spc="-5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350" spc="-229" dirty="0">
                <a:latin typeface="Dotum"/>
                <a:cs typeface="Dotum"/>
              </a:rPr>
              <a:t>리전</a:t>
            </a:r>
            <a:r>
              <a:rPr sz="1200" spc="-229" dirty="0">
                <a:latin typeface="Liberation Sans"/>
                <a:cs typeface="Liberation Sans"/>
              </a:rPr>
              <a:t>/</a:t>
            </a:r>
            <a:r>
              <a:rPr sz="1350" spc="-229" dirty="0">
                <a:latin typeface="Dotum"/>
                <a:cs typeface="Dotum"/>
              </a:rPr>
              <a:t>가용영역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선택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시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4F37A6"/>
                </a:solidFill>
                <a:latin typeface="Dotum"/>
                <a:cs typeface="Dotum"/>
              </a:rPr>
              <a:t>비용</a:t>
            </a:r>
            <a:r>
              <a:rPr sz="1200" b="1" spc="-180" dirty="0">
                <a:solidFill>
                  <a:srgbClr val="4F37A6"/>
                </a:solidFill>
                <a:latin typeface="Liberation Sans"/>
                <a:cs typeface="Liberation Sans"/>
              </a:rPr>
              <a:t>,</a:t>
            </a:r>
            <a:r>
              <a:rPr sz="1200" b="1" spc="2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215" dirty="0">
                <a:solidFill>
                  <a:srgbClr val="4F37A6"/>
                </a:solidFill>
                <a:latin typeface="Dotum"/>
                <a:cs typeface="Dotum"/>
              </a:rPr>
              <a:t>지연시간</a:t>
            </a:r>
            <a:r>
              <a:rPr sz="1200" b="1" spc="-215" dirty="0">
                <a:solidFill>
                  <a:srgbClr val="4F37A6"/>
                </a:solidFill>
                <a:latin typeface="Liberation Sans"/>
                <a:cs typeface="Liberation Sans"/>
              </a:rPr>
              <a:t>,</a:t>
            </a:r>
            <a:r>
              <a:rPr sz="1200" b="1" spc="2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규제</a:t>
            </a:r>
            <a:r>
              <a:rPr sz="135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세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요소를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함께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10" dirty="0">
                <a:latin typeface="Dotum"/>
                <a:cs typeface="Dotum"/>
              </a:rPr>
              <a:t>고려하세요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800" y="3663353"/>
            <a:ext cx="79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4F37A6"/>
                </a:solidFill>
                <a:latin typeface="Liberation Sans"/>
                <a:cs typeface="Liberation Sans"/>
              </a:rPr>
              <a:t>•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800" y="4196753"/>
            <a:ext cx="79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4F37A6"/>
                </a:solidFill>
                <a:latin typeface="Liberation Sans"/>
                <a:cs typeface="Liberation Sans"/>
              </a:rPr>
              <a:t>•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299" y="5076666"/>
            <a:ext cx="5356225" cy="1551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33350">
              <a:lnSpc>
                <a:spcPct val="111100"/>
              </a:lnSpc>
              <a:spcBef>
                <a:spcPts val="114"/>
              </a:spcBef>
            </a:pPr>
            <a:r>
              <a:rPr sz="1200" dirty="0">
                <a:latin typeface="Liberation Sans"/>
                <a:cs typeface="Liberation Sans"/>
              </a:rPr>
              <a:t>AWS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200" spc="-70" dirty="0">
                <a:latin typeface="Liberation Sans"/>
                <a:cs typeface="Liberation Sans"/>
              </a:rPr>
              <a:t>CLI</a:t>
            </a:r>
            <a:r>
              <a:rPr sz="1350" spc="-70" dirty="0">
                <a:latin typeface="Dotum"/>
                <a:cs typeface="Dotum"/>
              </a:rPr>
              <a:t>와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GCP</a:t>
            </a:r>
            <a:r>
              <a:rPr sz="1200" spc="-15" dirty="0">
                <a:latin typeface="Liberation Sans"/>
                <a:cs typeface="Liberation Sans"/>
              </a:rPr>
              <a:t> </a:t>
            </a:r>
            <a:r>
              <a:rPr sz="1200" spc="-45" dirty="0">
                <a:latin typeface="Liberation Sans"/>
                <a:cs typeface="Liberation Sans"/>
              </a:rPr>
              <a:t>gcloud</a:t>
            </a:r>
            <a:r>
              <a:rPr sz="1350" spc="-45" dirty="0">
                <a:latin typeface="Dotum"/>
                <a:cs typeface="Dotum"/>
              </a:rPr>
              <a:t>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반복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작업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4F37A6"/>
                </a:solidFill>
                <a:latin typeface="Dotum"/>
                <a:cs typeface="Dotum"/>
              </a:rPr>
              <a:t>자동화</a:t>
            </a:r>
            <a:r>
              <a:rPr sz="1350" spc="-220" dirty="0">
                <a:latin typeface="Dotum"/>
                <a:cs typeface="Dotum"/>
              </a:rPr>
              <a:t>하고</a:t>
            </a:r>
            <a:r>
              <a:rPr sz="1200" spc="-220" dirty="0">
                <a:latin typeface="Liberation Sans"/>
                <a:cs typeface="Liberation Sans"/>
              </a:rPr>
              <a:t>,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인프라를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코드로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95" dirty="0">
                <a:latin typeface="Dotum"/>
                <a:cs typeface="Dotum"/>
              </a:rPr>
              <a:t>관리</a:t>
            </a:r>
            <a:r>
              <a:rPr sz="1200" spc="-95" dirty="0">
                <a:latin typeface="Liberation Sans"/>
                <a:cs typeface="Liberation Sans"/>
              </a:rPr>
              <a:t>(IaC)</a:t>
            </a:r>
            <a:r>
              <a:rPr sz="1350" spc="-95" dirty="0">
                <a:latin typeface="Dotum"/>
                <a:cs typeface="Dotum"/>
              </a:rPr>
              <a:t>하여 </a:t>
            </a:r>
            <a:r>
              <a:rPr sz="1350" spc="-260" dirty="0">
                <a:latin typeface="Dotum"/>
                <a:cs typeface="Dotum"/>
              </a:rPr>
              <a:t>일관성을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50" dirty="0">
                <a:latin typeface="Dotum"/>
                <a:cs typeface="Dotum"/>
              </a:rPr>
              <a:t>유지하세요</a:t>
            </a:r>
            <a:r>
              <a:rPr sz="1200" spc="-5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 marL="12700" marR="144780">
              <a:lnSpc>
                <a:spcPct val="111100"/>
              </a:lnSpc>
              <a:spcBef>
                <a:spcPts val="600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비용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모니터링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알림</a:t>
            </a:r>
            <a:r>
              <a:rPr sz="1350" spc="-260" dirty="0">
                <a:latin typeface="Dotum"/>
                <a:cs typeface="Dotum"/>
              </a:rPr>
              <a:t>과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예산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설정</a:t>
            </a:r>
            <a:r>
              <a:rPr sz="1350" spc="-260" dirty="0">
                <a:latin typeface="Dotum"/>
                <a:cs typeface="Dotum"/>
              </a:rPr>
              <a:t>은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클라우드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운영의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20" dirty="0">
                <a:latin typeface="Dotum"/>
                <a:cs typeface="Dotum"/>
              </a:rPr>
              <a:t>기본입니다</a:t>
            </a:r>
            <a:r>
              <a:rPr sz="1200" spc="-220" dirty="0">
                <a:latin typeface="Liberation Sans"/>
                <a:cs typeface="Liberation Sans"/>
              </a:rPr>
              <a:t>.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자동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70" dirty="0">
                <a:latin typeface="Dotum"/>
                <a:cs typeface="Dotum"/>
              </a:rPr>
              <a:t>스케일링으로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비용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80" dirty="0">
                <a:latin typeface="Dotum"/>
                <a:cs typeface="Dotum"/>
              </a:rPr>
              <a:t>최적화하세요</a:t>
            </a:r>
            <a:r>
              <a:rPr sz="1200" spc="-8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 marL="12700" marR="5080">
              <a:lnSpc>
                <a:spcPct val="111100"/>
              </a:lnSpc>
              <a:spcBef>
                <a:spcPts val="600"/>
              </a:spcBef>
            </a:pPr>
            <a:r>
              <a:rPr sz="1350" spc="-260" dirty="0">
                <a:latin typeface="Dotum"/>
                <a:cs typeface="Dotum"/>
              </a:rPr>
              <a:t>스타트업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성장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단계에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따라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관리형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서비스에서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시작</a:t>
            </a:r>
            <a:r>
              <a:rPr sz="1350" spc="-260" dirty="0">
                <a:latin typeface="Dotum"/>
                <a:cs typeface="Dotum"/>
              </a:rPr>
              <a:t>하여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점차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맞춤형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인프라로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발전시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키는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전략이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75" dirty="0">
                <a:latin typeface="Dotum"/>
                <a:cs typeface="Dotum"/>
              </a:rPr>
              <a:t>효과적입니다</a:t>
            </a:r>
            <a:r>
              <a:rPr sz="1200" spc="-75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800" y="5073053"/>
            <a:ext cx="79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4F37A6"/>
                </a:solidFill>
                <a:latin typeface="Liberation Sans"/>
                <a:cs typeface="Liberation Sans"/>
              </a:rPr>
              <a:t>•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8800" y="5606454"/>
            <a:ext cx="79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4F37A6"/>
                </a:solidFill>
                <a:latin typeface="Liberation Sans"/>
                <a:cs typeface="Liberation Sans"/>
              </a:rPr>
              <a:t>•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8800" y="6139854"/>
            <a:ext cx="79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4F37A6"/>
                </a:solidFill>
                <a:latin typeface="Liberation Sans"/>
                <a:cs typeface="Liberation Sans"/>
              </a:rPr>
              <a:t>•</a:t>
            </a:r>
            <a:endParaRPr sz="1200">
              <a:latin typeface="Liberation Sans"/>
              <a:cs typeface="Liberation San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0785" y="2932360"/>
            <a:ext cx="3389560" cy="3103066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0629899" y="8601074"/>
            <a:ext cx="1371600" cy="314325"/>
            <a:chOff x="10629899" y="8601074"/>
            <a:chExt cx="1371600" cy="314325"/>
          </a:xfrm>
        </p:grpSpPr>
        <p:sp>
          <p:nvSpPr>
            <p:cNvPr id="18" name="object 18"/>
            <p:cNvSpPr/>
            <p:nvPr/>
          </p:nvSpPr>
          <p:spPr>
            <a:xfrm>
              <a:off x="10629899" y="8601074"/>
              <a:ext cx="1371600" cy="314325"/>
            </a:xfrm>
            <a:custGeom>
              <a:avLst/>
              <a:gdLst/>
              <a:ahLst/>
              <a:cxnLst/>
              <a:rect l="l" t="t" r="r" b="b"/>
              <a:pathLst>
                <a:path w="1371600" h="314325">
                  <a:moveTo>
                    <a:pt x="1338552" y="314324"/>
                  </a:moveTo>
                  <a:lnTo>
                    <a:pt x="33047" y="314324"/>
                  </a:lnTo>
                  <a:lnTo>
                    <a:pt x="28187" y="313358"/>
                  </a:lnTo>
                  <a:lnTo>
                    <a:pt x="966" y="286137"/>
                  </a:lnTo>
                  <a:lnTo>
                    <a:pt x="0" y="281277"/>
                  </a:lnTo>
                  <a:lnTo>
                    <a:pt x="0" y="2762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38552" y="0"/>
                  </a:lnTo>
                  <a:lnTo>
                    <a:pt x="1370632" y="28187"/>
                  </a:lnTo>
                  <a:lnTo>
                    <a:pt x="1371599" y="33047"/>
                  </a:lnTo>
                  <a:lnTo>
                    <a:pt x="1371599" y="281277"/>
                  </a:lnTo>
                  <a:lnTo>
                    <a:pt x="1343412" y="313358"/>
                  </a:lnTo>
                  <a:lnTo>
                    <a:pt x="1338552" y="31432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44199" y="8696324"/>
              <a:ext cx="133349" cy="13334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0926464" y="8694451"/>
            <a:ext cx="97345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z="900" spc="-20" dirty="0" err="1">
                <a:solidFill>
                  <a:srgbClr val="FFFFFF"/>
                </a:solidFill>
                <a:latin typeface="Liberation Sans"/>
                <a:cs typeface="Liberation Sans"/>
              </a:rPr>
              <a:t>mirae</a:t>
            </a:r>
            <a:r>
              <a:rPr sz="1000" spc="-20" dirty="0" err="1">
                <a:solidFill>
                  <a:srgbClr val="FFFFFF"/>
                </a:solidFill>
                <a:latin typeface="Dotum"/>
                <a:cs typeface="Dotum"/>
              </a:rPr>
              <a:t>로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60" dirty="0">
                <a:solidFill>
                  <a:srgbClr val="FFFFFF"/>
                </a:solidFill>
                <a:latin typeface="Dotum"/>
                <a:cs typeface="Dotum"/>
              </a:rPr>
              <a:t>제작됨</a:t>
            </a:r>
            <a:endParaRPr sz="10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99" y="2341079"/>
            <a:ext cx="3868420" cy="265938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 marR="392430">
              <a:lnSpc>
                <a:spcPct val="79300"/>
              </a:lnSpc>
              <a:spcBef>
                <a:spcPts val="1245"/>
              </a:spcBef>
            </a:pPr>
            <a:r>
              <a:rPr sz="4650" spc="-930" dirty="0">
                <a:solidFill>
                  <a:srgbClr val="4F37A6"/>
                </a:solidFill>
                <a:latin typeface="Dotum"/>
                <a:cs typeface="Dotum"/>
              </a:rPr>
              <a:t>클라우드</a:t>
            </a:r>
            <a:r>
              <a:rPr sz="4650" spc="-43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4650" spc="-955" dirty="0">
                <a:solidFill>
                  <a:srgbClr val="4F37A6"/>
                </a:solidFill>
                <a:latin typeface="Dotum"/>
                <a:cs typeface="Dotum"/>
              </a:rPr>
              <a:t>컴퓨팅 </a:t>
            </a:r>
            <a:r>
              <a:rPr sz="4650" spc="-930" dirty="0">
                <a:solidFill>
                  <a:srgbClr val="4F37A6"/>
                </a:solidFill>
                <a:latin typeface="Dotum"/>
                <a:cs typeface="Dotum"/>
              </a:rPr>
              <a:t>핵심</a:t>
            </a:r>
            <a:r>
              <a:rPr sz="4650" spc="-43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4050" b="1" spc="-465" dirty="0">
                <a:solidFill>
                  <a:srgbClr val="4F37A6"/>
                </a:solidFill>
                <a:latin typeface="Liberation Sans"/>
                <a:cs typeface="Liberation Sans"/>
              </a:rPr>
              <a:t>5</a:t>
            </a:r>
            <a:r>
              <a:rPr sz="4650" spc="-465" dirty="0">
                <a:solidFill>
                  <a:srgbClr val="4F37A6"/>
                </a:solidFill>
                <a:latin typeface="Dotum"/>
                <a:cs typeface="Dotum"/>
              </a:rPr>
              <a:t>대</a:t>
            </a:r>
            <a:r>
              <a:rPr sz="4650" spc="-43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4650" spc="-955" dirty="0">
                <a:solidFill>
                  <a:srgbClr val="4F37A6"/>
                </a:solidFill>
                <a:latin typeface="Dotum"/>
                <a:cs typeface="Dotum"/>
              </a:rPr>
              <a:t>특성</a:t>
            </a:r>
            <a:endParaRPr sz="4650">
              <a:latin typeface="Dotum"/>
              <a:cs typeface="Dotum"/>
            </a:endParaRPr>
          </a:p>
          <a:p>
            <a:pPr marL="12700" marR="5080" algn="just">
              <a:lnSpc>
                <a:spcPct val="118800"/>
              </a:lnSpc>
              <a:spcBef>
                <a:spcPts val="304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미국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70" dirty="0">
                <a:solidFill>
                  <a:srgbClr val="333333"/>
                </a:solidFill>
                <a:latin typeface="Dotum"/>
                <a:cs typeface="Dotum"/>
              </a:rPr>
              <a:t>국립표준기술연구소</a:t>
            </a:r>
            <a:r>
              <a:rPr sz="1200" spc="-170" dirty="0">
                <a:solidFill>
                  <a:srgbClr val="333333"/>
                </a:solidFill>
                <a:latin typeface="Liberation Sans"/>
                <a:cs typeface="Liberation Sans"/>
              </a:rPr>
              <a:t>(NIST)</a:t>
            </a:r>
            <a:r>
              <a:rPr sz="1350" spc="-170" dirty="0">
                <a:solidFill>
                  <a:srgbClr val="333333"/>
                </a:solidFill>
                <a:latin typeface="Dotum"/>
                <a:cs typeface="Dotum"/>
              </a:rPr>
              <a:t>에서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정의한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컴퓨팅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핵심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특성은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IT</a:t>
            </a:r>
            <a:r>
              <a:rPr sz="1200" spc="-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인프라를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유연하게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활용하고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용을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효율화하는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기반이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95" dirty="0">
                <a:solidFill>
                  <a:srgbClr val="333333"/>
                </a:solidFill>
                <a:latin typeface="Dotum"/>
                <a:cs typeface="Dotum"/>
              </a:rPr>
              <a:t>됩니다</a:t>
            </a:r>
            <a:r>
              <a:rPr sz="1200" spc="-19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이러한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특성들이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스타트업의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빠른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확장과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시장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대응력을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가능하게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95" dirty="0">
                <a:solidFill>
                  <a:srgbClr val="333333"/>
                </a:solidFill>
                <a:latin typeface="Dotum"/>
                <a:cs typeface="Dotum"/>
              </a:rPr>
              <a:t>합니다</a:t>
            </a:r>
            <a:r>
              <a:rPr sz="1200" spc="-19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29149" y="151606"/>
            <a:ext cx="7181850" cy="1219200"/>
          </a:xfrm>
          <a:custGeom>
            <a:avLst/>
            <a:gdLst/>
            <a:ahLst/>
            <a:cxnLst/>
            <a:rect l="l" t="t" r="r" b="b"/>
            <a:pathLst>
              <a:path w="7181850" h="1219200">
                <a:moveTo>
                  <a:pt x="7092854" y="1219199"/>
                </a:moveTo>
                <a:lnTo>
                  <a:pt x="88995" y="1219199"/>
                </a:lnTo>
                <a:lnTo>
                  <a:pt x="82801" y="1218589"/>
                </a:lnTo>
                <a:lnTo>
                  <a:pt x="37131" y="1199672"/>
                </a:lnTo>
                <a:lnTo>
                  <a:pt x="9643" y="1166178"/>
                </a:lnTo>
                <a:lnTo>
                  <a:pt x="0" y="1130204"/>
                </a:lnTo>
                <a:lnTo>
                  <a:pt x="0" y="1123949"/>
                </a:lnTo>
                <a:lnTo>
                  <a:pt x="0" y="88995"/>
                </a:lnTo>
                <a:lnTo>
                  <a:pt x="12578" y="47532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2"/>
                </a:lnTo>
                <a:lnTo>
                  <a:pt x="7181849" y="88995"/>
                </a:lnTo>
                <a:lnTo>
                  <a:pt x="7181849" y="1130204"/>
                </a:lnTo>
                <a:lnTo>
                  <a:pt x="7169271" y="1171667"/>
                </a:lnTo>
                <a:lnTo>
                  <a:pt x="7134315" y="1206621"/>
                </a:lnTo>
                <a:lnTo>
                  <a:pt x="7099047" y="1218589"/>
                </a:lnTo>
                <a:lnTo>
                  <a:pt x="7092854" y="12191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06949" y="462757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latin typeface="Liberation Sans"/>
                <a:cs typeface="Liberation Sans"/>
              </a:rPr>
              <a:t>01</a:t>
            </a:r>
            <a:endParaRPr sz="3450">
              <a:latin typeface="Liberation Sans"/>
              <a:cs typeface="Liberation San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8824" y="389731"/>
            <a:ext cx="152399" cy="1333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27017" y="254306"/>
            <a:ext cx="5782945" cy="9499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690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온디맨드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셀프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4F37A6"/>
                </a:solidFill>
                <a:latin typeface="Dotum"/>
                <a:cs typeface="Dotum"/>
              </a:rPr>
              <a:t>서비스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14100"/>
              </a:lnSpc>
              <a:spcBef>
                <a:spcPts val="335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사용자가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인적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상호작용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없이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필요할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때마다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서버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등의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컴퓨팅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리소스를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자동으로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0" dirty="0">
                <a:solidFill>
                  <a:srgbClr val="333333"/>
                </a:solidFill>
                <a:latin typeface="Dotum"/>
                <a:cs typeface="Dotum"/>
              </a:rPr>
              <a:t>프로비저닝할</a:t>
            </a:r>
            <a:r>
              <a:rPr sz="11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콘솔이나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050" spc="-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대시보드에서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클릭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몇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번으로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인프라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자원을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즉시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확보하고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필요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없을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때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해제할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있어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빠른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개발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주기를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지원합니다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29149" y="1485106"/>
            <a:ext cx="7181850" cy="1219200"/>
          </a:xfrm>
          <a:custGeom>
            <a:avLst/>
            <a:gdLst/>
            <a:ahLst/>
            <a:cxnLst/>
            <a:rect l="l" t="t" r="r" b="b"/>
            <a:pathLst>
              <a:path w="7181850" h="1219200">
                <a:moveTo>
                  <a:pt x="7092854" y="1219199"/>
                </a:moveTo>
                <a:lnTo>
                  <a:pt x="88995" y="1219199"/>
                </a:lnTo>
                <a:lnTo>
                  <a:pt x="82801" y="1218589"/>
                </a:lnTo>
                <a:lnTo>
                  <a:pt x="37131" y="1199672"/>
                </a:lnTo>
                <a:lnTo>
                  <a:pt x="9643" y="1166178"/>
                </a:lnTo>
                <a:lnTo>
                  <a:pt x="0" y="1130203"/>
                </a:lnTo>
                <a:lnTo>
                  <a:pt x="0" y="1123949"/>
                </a:lnTo>
                <a:lnTo>
                  <a:pt x="0" y="88995"/>
                </a:lnTo>
                <a:lnTo>
                  <a:pt x="12578" y="47532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2"/>
                </a:lnTo>
                <a:lnTo>
                  <a:pt x="7181849" y="88995"/>
                </a:lnTo>
                <a:lnTo>
                  <a:pt x="7181849" y="1130203"/>
                </a:lnTo>
                <a:lnTo>
                  <a:pt x="7169271" y="1171667"/>
                </a:lnTo>
                <a:lnTo>
                  <a:pt x="7134315" y="1206621"/>
                </a:lnTo>
                <a:lnTo>
                  <a:pt x="7099047" y="1218589"/>
                </a:lnTo>
                <a:lnTo>
                  <a:pt x="7092854" y="12191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06949" y="1796257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02</a:t>
            </a:r>
            <a:endParaRPr sz="3450">
              <a:latin typeface="Liberation Sans"/>
              <a:cs typeface="Liberation San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8824" y="1713707"/>
            <a:ext cx="190499" cy="1523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827017" y="1587806"/>
            <a:ext cx="5792470" cy="9499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690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광범위한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네트워크</a:t>
            </a:r>
            <a:r>
              <a:rPr sz="135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4F37A6"/>
                </a:solidFill>
                <a:latin typeface="Dotum"/>
                <a:cs typeface="Dotum"/>
              </a:rPr>
              <a:t>접근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14100"/>
              </a:lnSpc>
              <a:spcBef>
                <a:spcPts val="335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표준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메커니즘을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네트워크로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접근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가능하며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다양한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클라이언트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플랫폼</a:t>
            </a:r>
            <a:r>
              <a:rPr sz="1050" spc="-85" dirty="0">
                <a:solidFill>
                  <a:srgbClr val="333333"/>
                </a:solidFill>
                <a:latin typeface="Liberation Sans"/>
                <a:cs typeface="Liberation Sans"/>
              </a:rPr>
              <a:t>(PC,</a:t>
            </a:r>
            <a:r>
              <a:rPr sz="105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모바일</a:t>
            </a:r>
            <a:r>
              <a:rPr sz="1050" spc="-14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태블릿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Dotum"/>
                <a:cs typeface="Dotum"/>
              </a:rPr>
              <a:t>등</a:t>
            </a:r>
            <a:r>
              <a:rPr sz="1050" spc="-20" dirty="0">
                <a:solidFill>
                  <a:srgbClr val="333333"/>
                </a:solidFill>
                <a:latin typeface="Liberation Sans"/>
                <a:cs typeface="Liberation Sans"/>
              </a:rPr>
              <a:t>)</a:t>
            </a:r>
            <a:r>
              <a:rPr sz="1150" spc="-20" dirty="0">
                <a:solidFill>
                  <a:srgbClr val="333333"/>
                </a:solidFill>
                <a:latin typeface="Dotum"/>
                <a:cs typeface="Dotum"/>
              </a:rPr>
              <a:t>에서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사용할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REST</a:t>
            </a:r>
            <a:r>
              <a:rPr sz="1050" spc="-7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API,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웹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콘솔</a:t>
            </a:r>
            <a:r>
              <a:rPr sz="1050" spc="-13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모바일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앱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등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다양한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인터페이스를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언제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어디서든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5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1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리소스를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관리할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있어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원격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작업과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글로벌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협업이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용이합니다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29149" y="2818606"/>
            <a:ext cx="7181850" cy="1219200"/>
          </a:xfrm>
          <a:custGeom>
            <a:avLst/>
            <a:gdLst/>
            <a:ahLst/>
            <a:cxnLst/>
            <a:rect l="l" t="t" r="r" b="b"/>
            <a:pathLst>
              <a:path w="7181850" h="1219200">
                <a:moveTo>
                  <a:pt x="7092854" y="1219199"/>
                </a:moveTo>
                <a:lnTo>
                  <a:pt x="88995" y="1219199"/>
                </a:lnTo>
                <a:lnTo>
                  <a:pt x="82801" y="1218589"/>
                </a:lnTo>
                <a:lnTo>
                  <a:pt x="37131" y="1199672"/>
                </a:lnTo>
                <a:lnTo>
                  <a:pt x="9643" y="1166177"/>
                </a:lnTo>
                <a:lnTo>
                  <a:pt x="0" y="1130203"/>
                </a:lnTo>
                <a:lnTo>
                  <a:pt x="0" y="112394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130203"/>
                </a:lnTo>
                <a:lnTo>
                  <a:pt x="7169271" y="1171667"/>
                </a:lnTo>
                <a:lnTo>
                  <a:pt x="7134315" y="1206621"/>
                </a:lnTo>
                <a:lnTo>
                  <a:pt x="7099047" y="1218589"/>
                </a:lnTo>
                <a:lnTo>
                  <a:pt x="7092854" y="12191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06949" y="3129757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03</a:t>
            </a:r>
            <a:endParaRPr sz="3450">
              <a:latin typeface="Liberation Sans"/>
              <a:cs typeface="Liberation San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38824" y="3047207"/>
            <a:ext cx="133349" cy="1523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827017" y="2921306"/>
            <a:ext cx="5734050" cy="9499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21615" algn="just">
              <a:lnSpc>
                <a:spcPct val="100000"/>
              </a:lnSpc>
              <a:spcBef>
                <a:spcPts val="690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리소스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4F37A6"/>
                </a:solidFill>
                <a:latin typeface="Dotum"/>
                <a:cs typeface="Dotum"/>
              </a:rPr>
              <a:t>풀링</a:t>
            </a:r>
            <a:endParaRPr sz="1350">
              <a:latin typeface="Dotum"/>
              <a:cs typeface="Dotum"/>
            </a:endParaRPr>
          </a:p>
          <a:p>
            <a:pPr marL="12700" marR="5080" algn="just">
              <a:lnSpc>
                <a:spcPct val="114100"/>
              </a:lnSpc>
              <a:spcBef>
                <a:spcPts val="335"/>
              </a:spcBef>
            </a:pP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공급자의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컴퓨팅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리소스는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다중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테넌트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모델을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사용하여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0" dirty="0">
                <a:solidFill>
                  <a:srgbClr val="333333"/>
                </a:solidFill>
                <a:latin typeface="Dotum"/>
                <a:cs typeface="Dotum"/>
              </a:rPr>
              <a:t>풀링되며</a:t>
            </a:r>
            <a:r>
              <a:rPr sz="1050" spc="-15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사용자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수요에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따라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40" dirty="0">
                <a:solidFill>
                  <a:srgbClr val="333333"/>
                </a:solidFill>
                <a:latin typeface="Dotum"/>
                <a:cs typeface="Dotum"/>
              </a:rPr>
              <a:t>물리적</a:t>
            </a:r>
            <a:r>
              <a:rPr sz="1050" spc="-140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가상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자원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이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동적으로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할당되고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재할당됩니다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이를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인프라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사용률을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극대화하고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규모의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경제를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실현하여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개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별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기업이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자체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인프라를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구축할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때보다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훨씬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저렴한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비용으로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고성능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인프라를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활용할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0" dirty="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sz="1050" spc="-15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29149" y="4152106"/>
            <a:ext cx="7181850" cy="1219200"/>
          </a:xfrm>
          <a:custGeom>
            <a:avLst/>
            <a:gdLst/>
            <a:ahLst/>
            <a:cxnLst/>
            <a:rect l="l" t="t" r="r" b="b"/>
            <a:pathLst>
              <a:path w="7181850" h="1219200">
                <a:moveTo>
                  <a:pt x="7092854" y="1219199"/>
                </a:moveTo>
                <a:lnTo>
                  <a:pt x="88995" y="1219199"/>
                </a:lnTo>
                <a:lnTo>
                  <a:pt x="82801" y="1218590"/>
                </a:lnTo>
                <a:lnTo>
                  <a:pt x="37131" y="1199672"/>
                </a:lnTo>
                <a:lnTo>
                  <a:pt x="9643" y="1166178"/>
                </a:lnTo>
                <a:lnTo>
                  <a:pt x="0" y="1130203"/>
                </a:lnTo>
                <a:lnTo>
                  <a:pt x="0" y="112394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1"/>
                </a:lnTo>
                <a:lnTo>
                  <a:pt x="7181849" y="88995"/>
                </a:lnTo>
                <a:lnTo>
                  <a:pt x="7181849" y="1130203"/>
                </a:lnTo>
                <a:lnTo>
                  <a:pt x="7169271" y="1171667"/>
                </a:lnTo>
                <a:lnTo>
                  <a:pt x="7134315" y="1206621"/>
                </a:lnTo>
                <a:lnTo>
                  <a:pt x="7099047" y="1218590"/>
                </a:lnTo>
                <a:lnTo>
                  <a:pt x="7092854" y="12191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06949" y="4463257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04</a:t>
            </a:r>
            <a:endParaRPr sz="3450">
              <a:latin typeface="Liberation Sans"/>
              <a:cs typeface="Liberation San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48349" y="4390232"/>
            <a:ext cx="133349" cy="13334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827017" y="4254806"/>
            <a:ext cx="5782945" cy="9499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690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신속한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4F37A6"/>
                </a:solidFill>
                <a:latin typeface="Dotum"/>
                <a:cs typeface="Dotum"/>
              </a:rPr>
              <a:t>확장성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14100"/>
              </a:lnSpc>
              <a:spcBef>
                <a:spcPts val="335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필요에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따라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리소스를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빠르게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확장하거나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축소할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있는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능력입니다</a:t>
            </a:r>
            <a:r>
              <a:rPr sz="1050" spc="-16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사용자에게는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무제한의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리소스를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29" dirty="0">
                <a:solidFill>
                  <a:srgbClr val="333333"/>
                </a:solidFill>
                <a:latin typeface="Dotum"/>
                <a:cs typeface="Dotum"/>
              </a:rPr>
              <a:t>언</a:t>
            </a:r>
            <a:r>
              <a:rPr sz="11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제든지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원하는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양만큼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프로비저닝할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있는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것처럼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보입니다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Auto</a:t>
            </a:r>
            <a:r>
              <a:rPr sz="105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Scaling</a:t>
            </a:r>
            <a:r>
              <a:rPr sz="1050" spc="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기능을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트래픽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급증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Dotum"/>
                <a:cs typeface="Dotum"/>
              </a:rPr>
              <a:t>시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자동으로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인스턴스를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추가하고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트래픽이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감소하면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자동으로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리소스를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줄여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비용을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30" dirty="0">
                <a:solidFill>
                  <a:srgbClr val="333333"/>
                </a:solidFill>
                <a:latin typeface="Dotum"/>
                <a:cs typeface="Dotum"/>
              </a:rPr>
              <a:t>최적화합니다</a:t>
            </a:r>
            <a:r>
              <a:rPr sz="1050" spc="-3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29149" y="5485606"/>
            <a:ext cx="7181850" cy="1219200"/>
          </a:xfrm>
          <a:custGeom>
            <a:avLst/>
            <a:gdLst/>
            <a:ahLst/>
            <a:cxnLst/>
            <a:rect l="l" t="t" r="r" b="b"/>
            <a:pathLst>
              <a:path w="7181850" h="1219200">
                <a:moveTo>
                  <a:pt x="7092854" y="1219199"/>
                </a:moveTo>
                <a:lnTo>
                  <a:pt x="88995" y="1219199"/>
                </a:lnTo>
                <a:lnTo>
                  <a:pt x="82801" y="1218589"/>
                </a:lnTo>
                <a:lnTo>
                  <a:pt x="37131" y="1199672"/>
                </a:lnTo>
                <a:lnTo>
                  <a:pt x="9643" y="1166177"/>
                </a:lnTo>
                <a:lnTo>
                  <a:pt x="0" y="1130204"/>
                </a:lnTo>
                <a:lnTo>
                  <a:pt x="0" y="1123949"/>
                </a:lnTo>
                <a:lnTo>
                  <a:pt x="0" y="88995"/>
                </a:lnTo>
                <a:lnTo>
                  <a:pt x="12578" y="47530"/>
                </a:lnTo>
                <a:lnTo>
                  <a:pt x="47531" y="12577"/>
                </a:lnTo>
                <a:lnTo>
                  <a:pt x="88995" y="0"/>
                </a:lnTo>
                <a:lnTo>
                  <a:pt x="7092854" y="0"/>
                </a:lnTo>
                <a:lnTo>
                  <a:pt x="7134315" y="12577"/>
                </a:lnTo>
                <a:lnTo>
                  <a:pt x="7169271" y="47530"/>
                </a:lnTo>
                <a:lnTo>
                  <a:pt x="7181849" y="88995"/>
                </a:lnTo>
                <a:lnTo>
                  <a:pt x="7181849" y="1130204"/>
                </a:lnTo>
                <a:lnTo>
                  <a:pt x="7169271" y="1171666"/>
                </a:lnTo>
                <a:lnTo>
                  <a:pt x="7134315" y="1206620"/>
                </a:lnTo>
                <a:lnTo>
                  <a:pt x="7099047" y="1218589"/>
                </a:lnTo>
                <a:lnTo>
                  <a:pt x="7092854" y="12191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06949" y="5796756"/>
            <a:ext cx="513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05</a:t>
            </a:r>
            <a:endParaRPr sz="3450">
              <a:latin typeface="Liberation Sans"/>
              <a:cs typeface="Liberation San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38824" y="5723731"/>
            <a:ext cx="152399" cy="13334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827017" y="5588306"/>
            <a:ext cx="5697220" cy="9499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40665" algn="just">
              <a:lnSpc>
                <a:spcPct val="100000"/>
              </a:lnSpc>
              <a:spcBef>
                <a:spcPts val="690"/>
              </a:spcBef>
            </a:pP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측정</a:t>
            </a:r>
            <a:r>
              <a:rPr sz="1350" spc="-114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가능한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4F37A6"/>
                </a:solidFill>
                <a:latin typeface="Dotum"/>
                <a:cs typeface="Dotum"/>
              </a:rPr>
              <a:t>서비스</a:t>
            </a:r>
            <a:endParaRPr sz="1350">
              <a:latin typeface="Dotum"/>
              <a:cs typeface="Dotum"/>
            </a:endParaRPr>
          </a:p>
          <a:p>
            <a:pPr marL="12700" marR="5080" algn="just">
              <a:lnSpc>
                <a:spcPct val="114100"/>
              </a:lnSpc>
              <a:spcBef>
                <a:spcPts val="335"/>
              </a:spcBef>
            </a:pPr>
            <a:r>
              <a:rPr sz="1150" spc="-245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150" spc="14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45" dirty="0">
                <a:solidFill>
                  <a:srgbClr val="333333"/>
                </a:solidFill>
                <a:latin typeface="Dotum"/>
                <a:cs typeface="Dotum"/>
              </a:rPr>
              <a:t>시스템은</a:t>
            </a:r>
            <a:r>
              <a:rPr sz="1150" spc="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80" dirty="0">
                <a:solidFill>
                  <a:srgbClr val="333333"/>
                </a:solidFill>
                <a:latin typeface="Dotum"/>
                <a:cs typeface="Dotum"/>
              </a:rPr>
              <a:t>리소스</a:t>
            </a:r>
            <a:r>
              <a:rPr sz="1150" spc="1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45" dirty="0">
                <a:solidFill>
                  <a:srgbClr val="333333"/>
                </a:solidFill>
                <a:latin typeface="Dotum"/>
                <a:cs typeface="Dotum"/>
              </a:rPr>
              <a:t>사용량을</a:t>
            </a:r>
            <a:r>
              <a:rPr sz="1150" spc="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45" dirty="0">
                <a:solidFill>
                  <a:srgbClr val="333333"/>
                </a:solidFill>
                <a:latin typeface="Dotum"/>
                <a:cs typeface="Dotum"/>
              </a:rPr>
              <a:t>자동으로</a:t>
            </a:r>
            <a:r>
              <a:rPr sz="1150" spc="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75" dirty="0">
                <a:solidFill>
                  <a:srgbClr val="333333"/>
                </a:solidFill>
                <a:latin typeface="Dotum"/>
                <a:cs typeface="Dotum"/>
              </a:rPr>
              <a:t>모니터링</a:t>
            </a:r>
            <a:r>
              <a:rPr sz="1050" spc="-17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제어</a:t>
            </a:r>
            <a:r>
              <a:rPr sz="1050" spc="-15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8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245" dirty="0">
                <a:solidFill>
                  <a:srgbClr val="333333"/>
                </a:solidFill>
                <a:latin typeface="Dotum"/>
                <a:cs typeface="Dotum"/>
              </a:rPr>
              <a:t>보고하여</a:t>
            </a:r>
            <a:r>
              <a:rPr sz="1150" spc="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45" dirty="0">
                <a:solidFill>
                  <a:srgbClr val="333333"/>
                </a:solidFill>
                <a:latin typeface="Dotum"/>
                <a:cs typeface="Dotum"/>
              </a:rPr>
              <a:t>투명성을</a:t>
            </a:r>
            <a:r>
              <a:rPr sz="1150" spc="14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70" dirty="0">
                <a:solidFill>
                  <a:srgbClr val="333333"/>
                </a:solidFill>
                <a:latin typeface="Dotum"/>
                <a:cs typeface="Dotum"/>
              </a:rPr>
              <a:t>제공합니다</a:t>
            </a:r>
            <a:r>
              <a:rPr sz="1050" spc="-17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050" spc="18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150" spc="-280" dirty="0">
                <a:solidFill>
                  <a:srgbClr val="333333"/>
                </a:solidFill>
                <a:latin typeface="Dotum"/>
                <a:cs typeface="Dotum"/>
              </a:rPr>
              <a:t>사용한</a:t>
            </a:r>
            <a:r>
              <a:rPr sz="1150" spc="1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15" dirty="0">
                <a:solidFill>
                  <a:srgbClr val="333333"/>
                </a:solidFill>
                <a:latin typeface="Dotum"/>
                <a:cs typeface="Dotum"/>
              </a:rPr>
              <a:t>만</a:t>
            </a:r>
            <a:r>
              <a:rPr sz="11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370" dirty="0">
                <a:solidFill>
                  <a:srgbClr val="333333"/>
                </a:solidFill>
                <a:latin typeface="Dotum"/>
                <a:cs typeface="Dotum"/>
              </a:rPr>
              <a:t>큼만</a:t>
            </a:r>
            <a:r>
              <a:rPr sz="1150" spc="2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80" dirty="0">
                <a:solidFill>
                  <a:srgbClr val="333333"/>
                </a:solidFill>
                <a:latin typeface="Dotum"/>
                <a:cs typeface="Dotum"/>
              </a:rPr>
              <a:t>정확히</a:t>
            </a:r>
            <a:r>
              <a:rPr sz="1150" spc="1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45" dirty="0">
                <a:solidFill>
                  <a:srgbClr val="333333"/>
                </a:solidFill>
                <a:latin typeface="Dotum"/>
                <a:cs typeface="Dotum"/>
              </a:rPr>
              <a:t>지불하는</a:t>
            </a:r>
            <a:r>
              <a:rPr sz="1150" spc="14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80" dirty="0">
                <a:solidFill>
                  <a:srgbClr val="333333"/>
                </a:solidFill>
                <a:latin typeface="Dotum"/>
                <a:cs typeface="Dotum"/>
              </a:rPr>
              <a:t>종량제</a:t>
            </a:r>
            <a:r>
              <a:rPr sz="1150" spc="1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75" dirty="0">
                <a:solidFill>
                  <a:srgbClr val="333333"/>
                </a:solidFill>
                <a:latin typeface="Dotum"/>
                <a:cs typeface="Dotum"/>
              </a:rPr>
              <a:t>방식으로</a:t>
            </a:r>
            <a:r>
              <a:rPr sz="1050" spc="-17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050" spc="10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AWS</a:t>
            </a:r>
            <a:r>
              <a:rPr sz="1050" spc="-7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Cost</a:t>
            </a:r>
            <a:r>
              <a:rPr sz="1050" spc="-7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30" dirty="0">
                <a:solidFill>
                  <a:srgbClr val="333333"/>
                </a:solidFill>
                <a:latin typeface="Liberation Sans"/>
                <a:cs typeface="Liberation Sans"/>
              </a:rPr>
              <a:t>Explorer</a:t>
            </a:r>
            <a:r>
              <a:rPr sz="1150" spc="-30" dirty="0">
                <a:solidFill>
                  <a:srgbClr val="333333"/>
                </a:solidFill>
                <a:latin typeface="Dotum"/>
                <a:cs typeface="Dotum"/>
              </a:rPr>
              <a:t>나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GCP</a:t>
            </a:r>
            <a:r>
              <a:rPr sz="1050" spc="-7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33333"/>
                </a:solidFill>
                <a:latin typeface="Liberation Sans"/>
                <a:cs typeface="Liberation Sans"/>
              </a:rPr>
              <a:t>Billing</a:t>
            </a:r>
            <a:r>
              <a:rPr sz="1050" spc="11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spc="-30" dirty="0">
                <a:solidFill>
                  <a:srgbClr val="333333"/>
                </a:solidFill>
                <a:latin typeface="Liberation Sans"/>
                <a:cs typeface="Liberation Sans"/>
              </a:rPr>
              <a:t>Dashboard</a:t>
            </a:r>
            <a:r>
              <a:rPr sz="1150" spc="-3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150" spc="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370" dirty="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sz="1150" spc="2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실시간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으로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비용을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추적하고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예산을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관리할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있어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스타트업의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예측성을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Dotum"/>
                <a:cs typeface="Dotum"/>
              </a:rPr>
              <a:t>높여줍니다</a:t>
            </a:r>
            <a:r>
              <a:rPr sz="105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0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571750" cy="2190750"/>
          </a:xfrm>
          <a:custGeom>
            <a:avLst/>
            <a:gdLst/>
            <a:ahLst/>
            <a:cxnLst/>
            <a:rect l="l" t="t" r="r" b="b"/>
            <a:pathLst>
              <a:path w="2571750" h="2190750">
                <a:moveTo>
                  <a:pt x="925331" y="2190624"/>
                </a:moveTo>
                <a:lnTo>
                  <a:pt x="884418" y="2190624"/>
                </a:lnTo>
                <a:lnTo>
                  <a:pt x="863966" y="2190247"/>
                </a:lnTo>
                <a:lnTo>
                  <a:pt x="823081" y="2188741"/>
                </a:lnTo>
                <a:lnTo>
                  <a:pt x="782251" y="2186233"/>
                </a:lnTo>
                <a:lnTo>
                  <a:pt x="741492" y="2182723"/>
                </a:lnTo>
                <a:lnTo>
                  <a:pt x="700831" y="2178214"/>
                </a:lnTo>
                <a:lnTo>
                  <a:pt x="660293" y="2172708"/>
                </a:lnTo>
                <a:lnTo>
                  <a:pt x="619902" y="2166209"/>
                </a:lnTo>
                <a:lnTo>
                  <a:pt x="579683" y="2158721"/>
                </a:lnTo>
                <a:lnTo>
                  <a:pt x="539660" y="2150248"/>
                </a:lnTo>
                <a:lnTo>
                  <a:pt x="499857" y="2140795"/>
                </a:lnTo>
                <a:lnTo>
                  <a:pt x="460298" y="2130368"/>
                </a:lnTo>
                <a:lnTo>
                  <a:pt x="421006" y="2118974"/>
                </a:lnTo>
                <a:lnTo>
                  <a:pt x="382006" y="2106619"/>
                </a:lnTo>
                <a:lnTo>
                  <a:pt x="343321" y="2093310"/>
                </a:lnTo>
                <a:lnTo>
                  <a:pt x="304974" y="2079056"/>
                </a:lnTo>
                <a:lnTo>
                  <a:pt x="266989" y="2063866"/>
                </a:lnTo>
                <a:lnTo>
                  <a:pt x="229388" y="2047747"/>
                </a:lnTo>
                <a:lnTo>
                  <a:pt x="192194" y="2030711"/>
                </a:lnTo>
                <a:lnTo>
                  <a:pt x="155429" y="2012767"/>
                </a:lnTo>
                <a:lnTo>
                  <a:pt x="119115" y="1993926"/>
                </a:lnTo>
                <a:lnTo>
                  <a:pt x="83275" y="1974200"/>
                </a:lnTo>
                <a:lnTo>
                  <a:pt x="47929" y="1953600"/>
                </a:lnTo>
                <a:lnTo>
                  <a:pt x="13100" y="1932139"/>
                </a:lnTo>
                <a:lnTo>
                  <a:pt x="0" y="1923730"/>
                </a:lnTo>
                <a:lnTo>
                  <a:pt x="0" y="0"/>
                </a:lnTo>
                <a:lnTo>
                  <a:pt x="2487279" y="0"/>
                </a:lnTo>
                <a:lnTo>
                  <a:pt x="2493915" y="20467"/>
                </a:lnTo>
                <a:lnTo>
                  <a:pt x="2505792" y="59618"/>
                </a:lnTo>
                <a:lnTo>
                  <a:pt x="2516702" y="99044"/>
                </a:lnTo>
                <a:lnTo>
                  <a:pt x="2526643" y="138731"/>
                </a:lnTo>
                <a:lnTo>
                  <a:pt x="2535606" y="178644"/>
                </a:lnTo>
                <a:lnTo>
                  <a:pt x="2543588" y="218771"/>
                </a:lnTo>
                <a:lnTo>
                  <a:pt x="2550582" y="259076"/>
                </a:lnTo>
                <a:lnTo>
                  <a:pt x="2556585" y="299547"/>
                </a:lnTo>
                <a:lnTo>
                  <a:pt x="2561593" y="340146"/>
                </a:lnTo>
                <a:lnTo>
                  <a:pt x="2565603" y="380863"/>
                </a:lnTo>
                <a:lnTo>
                  <a:pt x="2568612" y="421659"/>
                </a:lnTo>
                <a:lnTo>
                  <a:pt x="2570620" y="462523"/>
                </a:lnTo>
                <a:lnTo>
                  <a:pt x="2571624" y="503418"/>
                </a:lnTo>
                <a:lnTo>
                  <a:pt x="2571624" y="544331"/>
                </a:lnTo>
                <a:lnTo>
                  <a:pt x="2570620" y="585226"/>
                </a:lnTo>
                <a:lnTo>
                  <a:pt x="2568612" y="626090"/>
                </a:lnTo>
                <a:lnTo>
                  <a:pt x="2565603" y="666886"/>
                </a:lnTo>
                <a:lnTo>
                  <a:pt x="2561593" y="707603"/>
                </a:lnTo>
                <a:lnTo>
                  <a:pt x="2556585" y="748202"/>
                </a:lnTo>
                <a:lnTo>
                  <a:pt x="2550582" y="788672"/>
                </a:lnTo>
                <a:lnTo>
                  <a:pt x="2543588" y="828977"/>
                </a:lnTo>
                <a:lnTo>
                  <a:pt x="2535606" y="869105"/>
                </a:lnTo>
                <a:lnTo>
                  <a:pt x="2526644" y="909018"/>
                </a:lnTo>
                <a:lnTo>
                  <a:pt x="2516702" y="948705"/>
                </a:lnTo>
                <a:lnTo>
                  <a:pt x="2505792" y="988130"/>
                </a:lnTo>
                <a:lnTo>
                  <a:pt x="2493915" y="1027282"/>
                </a:lnTo>
                <a:lnTo>
                  <a:pt x="2481083" y="1066124"/>
                </a:lnTo>
                <a:lnTo>
                  <a:pt x="2467300" y="1104646"/>
                </a:lnTo>
                <a:lnTo>
                  <a:pt x="2452578" y="1142812"/>
                </a:lnTo>
                <a:lnTo>
                  <a:pt x="2436921" y="1180611"/>
                </a:lnTo>
                <a:lnTo>
                  <a:pt x="2420344" y="1218009"/>
                </a:lnTo>
                <a:lnTo>
                  <a:pt x="2402851" y="1254994"/>
                </a:lnTo>
                <a:lnTo>
                  <a:pt x="2384459" y="1291533"/>
                </a:lnTo>
                <a:lnTo>
                  <a:pt x="2365173" y="1327616"/>
                </a:lnTo>
                <a:lnTo>
                  <a:pt x="2345009" y="1363208"/>
                </a:lnTo>
                <a:lnTo>
                  <a:pt x="2323976" y="1398301"/>
                </a:lnTo>
                <a:lnTo>
                  <a:pt x="2302091" y="1432862"/>
                </a:lnTo>
                <a:lnTo>
                  <a:pt x="2279360" y="1466880"/>
                </a:lnTo>
                <a:lnTo>
                  <a:pt x="2255806" y="1500325"/>
                </a:lnTo>
                <a:lnTo>
                  <a:pt x="2231434" y="1533187"/>
                </a:lnTo>
                <a:lnTo>
                  <a:pt x="2206267" y="1565436"/>
                </a:lnTo>
                <a:lnTo>
                  <a:pt x="2180311" y="1597062"/>
                </a:lnTo>
                <a:lnTo>
                  <a:pt x="2153592" y="1628037"/>
                </a:lnTo>
                <a:lnTo>
                  <a:pt x="2126116" y="1658352"/>
                </a:lnTo>
                <a:lnTo>
                  <a:pt x="2097909" y="1687979"/>
                </a:lnTo>
                <a:lnTo>
                  <a:pt x="2068979" y="1716909"/>
                </a:lnTo>
                <a:lnTo>
                  <a:pt x="2039352" y="1745116"/>
                </a:lnTo>
                <a:lnTo>
                  <a:pt x="2009037" y="1772592"/>
                </a:lnTo>
                <a:lnTo>
                  <a:pt x="1978062" y="1799311"/>
                </a:lnTo>
                <a:lnTo>
                  <a:pt x="1946436" y="1825266"/>
                </a:lnTo>
                <a:lnTo>
                  <a:pt x="1914186" y="1850434"/>
                </a:lnTo>
                <a:lnTo>
                  <a:pt x="1881325" y="1874806"/>
                </a:lnTo>
                <a:lnTo>
                  <a:pt x="1847880" y="1898360"/>
                </a:lnTo>
                <a:lnTo>
                  <a:pt x="1813861" y="1921091"/>
                </a:lnTo>
                <a:lnTo>
                  <a:pt x="1779301" y="1942976"/>
                </a:lnTo>
                <a:lnTo>
                  <a:pt x="1744208" y="1964010"/>
                </a:lnTo>
                <a:lnTo>
                  <a:pt x="1708616" y="1984173"/>
                </a:lnTo>
                <a:lnTo>
                  <a:pt x="1672534" y="2003459"/>
                </a:lnTo>
                <a:lnTo>
                  <a:pt x="1635994" y="2021851"/>
                </a:lnTo>
                <a:lnTo>
                  <a:pt x="1599009" y="2039344"/>
                </a:lnTo>
                <a:lnTo>
                  <a:pt x="1561611" y="2055921"/>
                </a:lnTo>
                <a:lnTo>
                  <a:pt x="1523812" y="2071578"/>
                </a:lnTo>
                <a:lnTo>
                  <a:pt x="1485646" y="2086300"/>
                </a:lnTo>
                <a:lnTo>
                  <a:pt x="1447124" y="2100084"/>
                </a:lnTo>
                <a:lnTo>
                  <a:pt x="1408282" y="2112916"/>
                </a:lnTo>
                <a:lnTo>
                  <a:pt x="1369130" y="2124792"/>
                </a:lnTo>
                <a:lnTo>
                  <a:pt x="1329705" y="2135703"/>
                </a:lnTo>
                <a:lnTo>
                  <a:pt x="1290018" y="2145644"/>
                </a:lnTo>
                <a:lnTo>
                  <a:pt x="1250105" y="2154607"/>
                </a:lnTo>
                <a:lnTo>
                  <a:pt x="1209977" y="2162588"/>
                </a:lnTo>
                <a:lnTo>
                  <a:pt x="1169673" y="2169582"/>
                </a:lnTo>
                <a:lnTo>
                  <a:pt x="1129203" y="2175585"/>
                </a:lnTo>
                <a:lnTo>
                  <a:pt x="1088603" y="2180593"/>
                </a:lnTo>
                <a:lnTo>
                  <a:pt x="1047888" y="2184603"/>
                </a:lnTo>
                <a:lnTo>
                  <a:pt x="1007090" y="2187612"/>
                </a:lnTo>
                <a:lnTo>
                  <a:pt x="966226" y="2189620"/>
                </a:lnTo>
                <a:lnTo>
                  <a:pt x="925331" y="2190624"/>
                </a:lnTo>
                <a:close/>
              </a:path>
            </a:pathLst>
          </a:custGeom>
          <a:solidFill>
            <a:srgbClr val="4F37A6">
              <a:alpha val="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96338" y="4953089"/>
            <a:ext cx="2381250" cy="1905000"/>
          </a:xfrm>
          <a:custGeom>
            <a:avLst/>
            <a:gdLst/>
            <a:ahLst/>
            <a:cxnLst/>
            <a:rect l="l" t="t" r="r" b="b"/>
            <a:pathLst>
              <a:path w="2381250" h="1905000">
                <a:moveTo>
                  <a:pt x="2143005" y="1904910"/>
                </a:moveTo>
                <a:lnTo>
                  <a:pt x="238063" y="1904910"/>
                </a:lnTo>
                <a:lnTo>
                  <a:pt x="225583" y="1887998"/>
                </a:lnTo>
                <a:lnTo>
                  <a:pt x="192522" y="1839810"/>
                </a:lnTo>
                <a:lnTo>
                  <a:pt x="161866" y="1790057"/>
                </a:lnTo>
                <a:lnTo>
                  <a:pt x="133688" y="1738861"/>
                </a:lnTo>
                <a:lnTo>
                  <a:pt x="108055" y="1686344"/>
                </a:lnTo>
                <a:lnTo>
                  <a:pt x="85031" y="1632632"/>
                </a:lnTo>
                <a:lnTo>
                  <a:pt x="64670" y="1577856"/>
                </a:lnTo>
                <a:lnTo>
                  <a:pt x="47022" y="1522145"/>
                </a:lnTo>
                <a:lnTo>
                  <a:pt x="32128" y="1465636"/>
                </a:lnTo>
                <a:lnTo>
                  <a:pt x="20024" y="1408465"/>
                </a:lnTo>
                <a:lnTo>
                  <a:pt x="10741" y="1350768"/>
                </a:lnTo>
                <a:lnTo>
                  <a:pt x="4300" y="1292686"/>
                </a:lnTo>
                <a:lnTo>
                  <a:pt x="717" y="1234357"/>
                </a:lnTo>
                <a:lnTo>
                  <a:pt x="0" y="1205146"/>
                </a:lnTo>
                <a:lnTo>
                  <a:pt x="0" y="1175923"/>
                </a:lnTo>
                <a:lnTo>
                  <a:pt x="2151" y="1117524"/>
                </a:lnTo>
                <a:lnTo>
                  <a:pt x="7165" y="1059300"/>
                </a:lnTo>
                <a:lnTo>
                  <a:pt x="15029" y="1001392"/>
                </a:lnTo>
                <a:lnTo>
                  <a:pt x="25726" y="943941"/>
                </a:lnTo>
                <a:lnTo>
                  <a:pt x="39228" y="887084"/>
                </a:lnTo>
                <a:lnTo>
                  <a:pt x="55505" y="830957"/>
                </a:lnTo>
                <a:lnTo>
                  <a:pt x="74515" y="775697"/>
                </a:lnTo>
                <a:lnTo>
                  <a:pt x="96214" y="721436"/>
                </a:lnTo>
                <a:lnTo>
                  <a:pt x="120550" y="668306"/>
                </a:lnTo>
                <a:lnTo>
                  <a:pt x="147464" y="616433"/>
                </a:lnTo>
                <a:lnTo>
                  <a:pt x="176890" y="565943"/>
                </a:lnTo>
                <a:lnTo>
                  <a:pt x="208758" y="516958"/>
                </a:lnTo>
                <a:lnTo>
                  <a:pt x="242992" y="469597"/>
                </a:lnTo>
                <a:lnTo>
                  <a:pt x="279508" y="423971"/>
                </a:lnTo>
                <a:lnTo>
                  <a:pt x="318219" y="380193"/>
                </a:lnTo>
                <a:lnTo>
                  <a:pt x="359031" y="338367"/>
                </a:lnTo>
                <a:lnTo>
                  <a:pt x="401846" y="298593"/>
                </a:lnTo>
                <a:lnTo>
                  <a:pt x="446562" y="260968"/>
                </a:lnTo>
                <a:lnTo>
                  <a:pt x="493070" y="225583"/>
                </a:lnTo>
                <a:lnTo>
                  <a:pt x="541257" y="192522"/>
                </a:lnTo>
                <a:lnTo>
                  <a:pt x="591010" y="161866"/>
                </a:lnTo>
                <a:lnTo>
                  <a:pt x="642206" y="133688"/>
                </a:lnTo>
                <a:lnTo>
                  <a:pt x="694724" y="108055"/>
                </a:lnTo>
                <a:lnTo>
                  <a:pt x="748435" y="85031"/>
                </a:lnTo>
                <a:lnTo>
                  <a:pt x="803212" y="64670"/>
                </a:lnTo>
                <a:lnTo>
                  <a:pt x="858922" y="47022"/>
                </a:lnTo>
                <a:lnTo>
                  <a:pt x="915431" y="32128"/>
                </a:lnTo>
                <a:lnTo>
                  <a:pt x="972603" y="20025"/>
                </a:lnTo>
                <a:lnTo>
                  <a:pt x="1030299" y="10741"/>
                </a:lnTo>
                <a:lnTo>
                  <a:pt x="1088383" y="4300"/>
                </a:lnTo>
                <a:lnTo>
                  <a:pt x="1146712" y="717"/>
                </a:lnTo>
                <a:lnTo>
                  <a:pt x="1175923" y="0"/>
                </a:lnTo>
                <a:lnTo>
                  <a:pt x="1205147" y="0"/>
                </a:lnTo>
                <a:lnTo>
                  <a:pt x="1263546" y="2151"/>
                </a:lnTo>
                <a:lnTo>
                  <a:pt x="1321769" y="7165"/>
                </a:lnTo>
                <a:lnTo>
                  <a:pt x="1379675" y="15029"/>
                </a:lnTo>
                <a:lnTo>
                  <a:pt x="1437127" y="25726"/>
                </a:lnTo>
                <a:lnTo>
                  <a:pt x="1493984" y="39229"/>
                </a:lnTo>
                <a:lnTo>
                  <a:pt x="1550110" y="55505"/>
                </a:lnTo>
                <a:lnTo>
                  <a:pt x="1605370" y="74515"/>
                </a:lnTo>
                <a:lnTo>
                  <a:pt x="1659631" y="96214"/>
                </a:lnTo>
                <a:lnTo>
                  <a:pt x="1712762" y="120550"/>
                </a:lnTo>
                <a:lnTo>
                  <a:pt x="1764634" y="147464"/>
                </a:lnTo>
                <a:lnTo>
                  <a:pt x="1815123" y="176890"/>
                </a:lnTo>
                <a:lnTo>
                  <a:pt x="1864108" y="208758"/>
                </a:lnTo>
                <a:lnTo>
                  <a:pt x="1911471" y="242992"/>
                </a:lnTo>
                <a:lnTo>
                  <a:pt x="1957096" y="279508"/>
                </a:lnTo>
                <a:lnTo>
                  <a:pt x="2000874" y="318218"/>
                </a:lnTo>
                <a:lnTo>
                  <a:pt x="2042701" y="359031"/>
                </a:lnTo>
                <a:lnTo>
                  <a:pt x="2082475" y="401846"/>
                </a:lnTo>
                <a:lnTo>
                  <a:pt x="2120099" y="446562"/>
                </a:lnTo>
                <a:lnTo>
                  <a:pt x="2155484" y="493069"/>
                </a:lnTo>
                <a:lnTo>
                  <a:pt x="2188545" y="541257"/>
                </a:lnTo>
                <a:lnTo>
                  <a:pt x="2219201" y="591010"/>
                </a:lnTo>
                <a:lnTo>
                  <a:pt x="2247379" y="642206"/>
                </a:lnTo>
                <a:lnTo>
                  <a:pt x="2273012" y="694724"/>
                </a:lnTo>
                <a:lnTo>
                  <a:pt x="2296036" y="748435"/>
                </a:lnTo>
                <a:lnTo>
                  <a:pt x="2316398" y="803212"/>
                </a:lnTo>
                <a:lnTo>
                  <a:pt x="2334048" y="858923"/>
                </a:lnTo>
                <a:lnTo>
                  <a:pt x="2348941" y="915432"/>
                </a:lnTo>
                <a:lnTo>
                  <a:pt x="2361044" y="972603"/>
                </a:lnTo>
                <a:lnTo>
                  <a:pt x="2370328" y="1030300"/>
                </a:lnTo>
                <a:lnTo>
                  <a:pt x="2376770" y="1088383"/>
                </a:lnTo>
                <a:lnTo>
                  <a:pt x="2380353" y="1146712"/>
                </a:lnTo>
                <a:lnTo>
                  <a:pt x="2381070" y="1175923"/>
                </a:lnTo>
                <a:lnTo>
                  <a:pt x="2381070" y="1205146"/>
                </a:lnTo>
                <a:lnTo>
                  <a:pt x="2378919" y="1263546"/>
                </a:lnTo>
                <a:lnTo>
                  <a:pt x="2373905" y="1321768"/>
                </a:lnTo>
                <a:lnTo>
                  <a:pt x="2366039" y="1379675"/>
                </a:lnTo>
                <a:lnTo>
                  <a:pt x="2355344" y="1437127"/>
                </a:lnTo>
                <a:lnTo>
                  <a:pt x="2341840" y="1493984"/>
                </a:lnTo>
                <a:lnTo>
                  <a:pt x="2325564" y="1550111"/>
                </a:lnTo>
                <a:lnTo>
                  <a:pt x="2306552" y="1605371"/>
                </a:lnTo>
                <a:lnTo>
                  <a:pt x="2284852" y="1659631"/>
                </a:lnTo>
                <a:lnTo>
                  <a:pt x="2260517" y="1712761"/>
                </a:lnTo>
                <a:lnTo>
                  <a:pt x="2233603" y="1764634"/>
                </a:lnTo>
                <a:lnTo>
                  <a:pt x="2204177" y="1815123"/>
                </a:lnTo>
                <a:lnTo>
                  <a:pt x="2172308" y="1864109"/>
                </a:lnTo>
                <a:lnTo>
                  <a:pt x="2143005" y="1904910"/>
                </a:lnTo>
                <a:close/>
              </a:path>
            </a:pathLst>
          </a:custGeom>
          <a:solidFill>
            <a:srgbClr val="DDD8F6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63320" y="1714571"/>
            <a:ext cx="1428750" cy="1905000"/>
          </a:xfrm>
          <a:custGeom>
            <a:avLst/>
            <a:gdLst/>
            <a:ahLst/>
            <a:cxnLst/>
            <a:rect l="l" t="t" r="r" b="b"/>
            <a:pathLst>
              <a:path w="1428750" h="1905000">
                <a:moveTo>
                  <a:pt x="964117" y="1904856"/>
                </a:moveTo>
                <a:lnTo>
                  <a:pt x="917369" y="1904282"/>
                </a:lnTo>
                <a:lnTo>
                  <a:pt x="870707" y="1901415"/>
                </a:lnTo>
                <a:lnTo>
                  <a:pt x="824242" y="1896262"/>
                </a:lnTo>
                <a:lnTo>
                  <a:pt x="778083" y="1888835"/>
                </a:lnTo>
                <a:lnTo>
                  <a:pt x="732345" y="1879153"/>
                </a:lnTo>
                <a:lnTo>
                  <a:pt x="687138" y="1867238"/>
                </a:lnTo>
                <a:lnTo>
                  <a:pt x="642568" y="1853119"/>
                </a:lnTo>
                <a:lnTo>
                  <a:pt x="598747" y="1836830"/>
                </a:lnTo>
                <a:lnTo>
                  <a:pt x="555777" y="1818410"/>
                </a:lnTo>
                <a:lnTo>
                  <a:pt x="513764" y="1797904"/>
                </a:lnTo>
                <a:lnTo>
                  <a:pt x="472807" y="1775362"/>
                </a:lnTo>
                <a:lnTo>
                  <a:pt x="433005" y="1750837"/>
                </a:lnTo>
                <a:lnTo>
                  <a:pt x="394454" y="1724388"/>
                </a:lnTo>
                <a:lnTo>
                  <a:pt x="357248" y="1696080"/>
                </a:lnTo>
                <a:lnTo>
                  <a:pt x="321475" y="1665980"/>
                </a:lnTo>
                <a:lnTo>
                  <a:pt x="287223" y="1634162"/>
                </a:lnTo>
                <a:lnTo>
                  <a:pt x="254575" y="1600701"/>
                </a:lnTo>
                <a:lnTo>
                  <a:pt x="223606" y="1565678"/>
                </a:lnTo>
                <a:lnTo>
                  <a:pt x="194392" y="1529177"/>
                </a:lnTo>
                <a:lnTo>
                  <a:pt x="167005" y="1491288"/>
                </a:lnTo>
                <a:lnTo>
                  <a:pt x="141510" y="1452100"/>
                </a:lnTo>
                <a:lnTo>
                  <a:pt x="117970" y="1411709"/>
                </a:lnTo>
                <a:lnTo>
                  <a:pt x="96438" y="1370210"/>
                </a:lnTo>
                <a:lnTo>
                  <a:pt x="76971" y="1327706"/>
                </a:lnTo>
                <a:lnTo>
                  <a:pt x="59612" y="1284297"/>
                </a:lnTo>
                <a:lnTo>
                  <a:pt x="44404" y="1240089"/>
                </a:lnTo>
                <a:lnTo>
                  <a:pt x="31383" y="1195188"/>
                </a:lnTo>
                <a:lnTo>
                  <a:pt x="20580" y="1149702"/>
                </a:lnTo>
                <a:lnTo>
                  <a:pt x="12022" y="1103741"/>
                </a:lnTo>
                <a:lnTo>
                  <a:pt x="5730" y="1057415"/>
                </a:lnTo>
                <a:lnTo>
                  <a:pt x="1720" y="1010836"/>
                </a:lnTo>
                <a:lnTo>
                  <a:pt x="0" y="964117"/>
                </a:lnTo>
                <a:lnTo>
                  <a:pt x="0" y="940738"/>
                </a:lnTo>
                <a:lnTo>
                  <a:pt x="1720" y="894019"/>
                </a:lnTo>
                <a:lnTo>
                  <a:pt x="5730" y="847440"/>
                </a:lnTo>
                <a:lnTo>
                  <a:pt x="12022" y="801114"/>
                </a:lnTo>
                <a:lnTo>
                  <a:pt x="20580" y="755153"/>
                </a:lnTo>
                <a:lnTo>
                  <a:pt x="31383" y="709667"/>
                </a:lnTo>
                <a:lnTo>
                  <a:pt x="44404" y="664766"/>
                </a:lnTo>
                <a:lnTo>
                  <a:pt x="59613" y="620558"/>
                </a:lnTo>
                <a:lnTo>
                  <a:pt x="76971" y="577149"/>
                </a:lnTo>
                <a:lnTo>
                  <a:pt x="96438" y="534645"/>
                </a:lnTo>
                <a:lnTo>
                  <a:pt x="117970" y="493147"/>
                </a:lnTo>
                <a:lnTo>
                  <a:pt x="141510" y="452755"/>
                </a:lnTo>
                <a:lnTo>
                  <a:pt x="167005" y="413567"/>
                </a:lnTo>
                <a:lnTo>
                  <a:pt x="194392" y="375678"/>
                </a:lnTo>
                <a:lnTo>
                  <a:pt x="223605" y="339177"/>
                </a:lnTo>
                <a:lnTo>
                  <a:pt x="254574" y="304155"/>
                </a:lnTo>
                <a:lnTo>
                  <a:pt x="287223" y="270693"/>
                </a:lnTo>
                <a:lnTo>
                  <a:pt x="321475" y="238875"/>
                </a:lnTo>
                <a:lnTo>
                  <a:pt x="357248" y="208775"/>
                </a:lnTo>
                <a:lnTo>
                  <a:pt x="394454" y="180467"/>
                </a:lnTo>
                <a:lnTo>
                  <a:pt x="433005" y="154018"/>
                </a:lnTo>
                <a:lnTo>
                  <a:pt x="472807" y="129493"/>
                </a:lnTo>
                <a:lnTo>
                  <a:pt x="513764" y="106951"/>
                </a:lnTo>
                <a:lnTo>
                  <a:pt x="555777" y="86445"/>
                </a:lnTo>
                <a:lnTo>
                  <a:pt x="598747" y="68025"/>
                </a:lnTo>
                <a:lnTo>
                  <a:pt x="642568" y="51736"/>
                </a:lnTo>
                <a:lnTo>
                  <a:pt x="687138" y="37617"/>
                </a:lnTo>
                <a:lnTo>
                  <a:pt x="732345" y="25702"/>
                </a:lnTo>
                <a:lnTo>
                  <a:pt x="778083" y="16020"/>
                </a:lnTo>
                <a:lnTo>
                  <a:pt x="824241" y="8593"/>
                </a:lnTo>
                <a:lnTo>
                  <a:pt x="870707" y="3440"/>
                </a:lnTo>
                <a:lnTo>
                  <a:pt x="917369" y="573"/>
                </a:lnTo>
                <a:lnTo>
                  <a:pt x="940738" y="0"/>
                </a:lnTo>
                <a:lnTo>
                  <a:pt x="964117" y="0"/>
                </a:lnTo>
                <a:lnTo>
                  <a:pt x="1010837" y="1720"/>
                </a:lnTo>
                <a:lnTo>
                  <a:pt x="1057415" y="5732"/>
                </a:lnTo>
                <a:lnTo>
                  <a:pt x="1103741" y="12023"/>
                </a:lnTo>
                <a:lnTo>
                  <a:pt x="1149702" y="20581"/>
                </a:lnTo>
                <a:lnTo>
                  <a:pt x="1195188" y="31383"/>
                </a:lnTo>
                <a:lnTo>
                  <a:pt x="1240089" y="44404"/>
                </a:lnTo>
                <a:lnTo>
                  <a:pt x="1284297" y="59613"/>
                </a:lnTo>
                <a:lnTo>
                  <a:pt x="1327706" y="76972"/>
                </a:lnTo>
                <a:lnTo>
                  <a:pt x="1370211" y="96441"/>
                </a:lnTo>
                <a:lnTo>
                  <a:pt x="1411710" y="117972"/>
                </a:lnTo>
                <a:lnTo>
                  <a:pt x="1428679" y="127557"/>
                </a:lnTo>
                <a:lnTo>
                  <a:pt x="1428679" y="1777298"/>
                </a:lnTo>
                <a:lnTo>
                  <a:pt x="1391091" y="1797904"/>
                </a:lnTo>
                <a:lnTo>
                  <a:pt x="1349076" y="1818410"/>
                </a:lnTo>
                <a:lnTo>
                  <a:pt x="1306106" y="1836829"/>
                </a:lnTo>
                <a:lnTo>
                  <a:pt x="1262285" y="1853118"/>
                </a:lnTo>
                <a:lnTo>
                  <a:pt x="1217717" y="1867238"/>
                </a:lnTo>
                <a:lnTo>
                  <a:pt x="1172510" y="1879153"/>
                </a:lnTo>
                <a:lnTo>
                  <a:pt x="1126772" y="1888835"/>
                </a:lnTo>
                <a:lnTo>
                  <a:pt x="1080615" y="1896262"/>
                </a:lnTo>
                <a:lnTo>
                  <a:pt x="1034149" y="1901415"/>
                </a:lnTo>
                <a:lnTo>
                  <a:pt x="987485" y="1904282"/>
                </a:lnTo>
                <a:lnTo>
                  <a:pt x="964117" y="1904856"/>
                </a:lnTo>
                <a:close/>
              </a:path>
            </a:pathLst>
          </a:custGeom>
          <a:solidFill>
            <a:srgbClr val="4F37A6">
              <a:alpha val="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2999" y="4286249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1428750" h="1428750">
                <a:moveTo>
                  <a:pt x="714374" y="1428749"/>
                </a:moveTo>
                <a:lnTo>
                  <a:pt x="661827" y="1426814"/>
                </a:lnTo>
                <a:lnTo>
                  <a:pt x="609554" y="1421017"/>
                </a:lnTo>
                <a:lnTo>
                  <a:pt x="557849" y="1411390"/>
                </a:lnTo>
                <a:lnTo>
                  <a:pt x="507002" y="1397988"/>
                </a:lnTo>
                <a:lnTo>
                  <a:pt x="457279" y="1380883"/>
                </a:lnTo>
                <a:lnTo>
                  <a:pt x="408939" y="1360161"/>
                </a:lnTo>
                <a:lnTo>
                  <a:pt x="362256" y="1335939"/>
                </a:lnTo>
                <a:lnTo>
                  <a:pt x="317489" y="1308354"/>
                </a:lnTo>
                <a:lnTo>
                  <a:pt x="274872" y="1277553"/>
                </a:lnTo>
                <a:lnTo>
                  <a:pt x="234629" y="1243692"/>
                </a:lnTo>
                <a:lnTo>
                  <a:pt x="196987" y="1206961"/>
                </a:lnTo>
                <a:lnTo>
                  <a:pt x="162155" y="1167569"/>
                </a:lnTo>
                <a:lnTo>
                  <a:pt x="130315" y="1125721"/>
                </a:lnTo>
                <a:lnTo>
                  <a:pt x="101634" y="1081636"/>
                </a:lnTo>
                <a:lnTo>
                  <a:pt x="76275" y="1035560"/>
                </a:lnTo>
                <a:lnTo>
                  <a:pt x="54378" y="987753"/>
                </a:lnTo>
                <a:lnTo>
                  <a:pt x="36057" y="938465"/>
                </a:lnTo>
                <a:lnTo>
                  <a:pt x="21408" y="887953"/>
                </a:lnTo>
                <a:lnTo>
                  <a:pt x="10516" y="836500"/>
                </a:lnTo>
                <a:lnTo>
                  <a:pt x="3439" y="784395"/>
                </a:lnTo>
                <a:lnTo>
                  <a:pt x="214" y="731911"/>
                </a:lnTo>
                <a:lnTo>
                  <a:pt x="0" y="714374"/>
                </a:lnTo>
                <a:lnTo>
                  <a:pt x="214" y="696838"/>
                </a:lnTo>
                <a:lnTo>
                  <a:pt x="3439" y="644354"/>
                </a:lnTo>
                <a:lnTo>
                  <a:pt x="10515" y="592248"/>
                </a:lnTo>
                <a:lnTo>
                  <a:pt x="21408" y="540795"/>
                </a:lnTo>
                <a:lnTo>
                  <a:pt x="36057" y="490283"/>
                </a:lnTo>
                <a:lnTo>
                  <a:pt x="54378" y="440994"/>
                </a:lnTo>
                <a:lnTo>
                  <a:pt x="76275" y="393187"/>
                </a:lnTo>
                <a:lnTo>
                  <a:pt x="101634" y="347112"/>
                </a:lnTo>
                <a:lnTo>
                  <a:pt x="130315" y="303027"/>
                </a:lnTo>
                <a:lnTo>
                  <a:pt x="162155" y="261179"/>
                </a:lnTo>
                <a:lnTo>
                  <a:pt x="196987" y="221788"/>
                </a:lnTo>
                <a:lnTo>
                  <a:pt x="234629" y="185057"/>
                </a:lnTo>
                <a:lnTo>
                  <a:pt x="274872" y="151196"/>
                </a:lnTo>
                <a:lnTo>
                  <a:pt x="317489" y="120393"/>
                </a:lnTo>
                <a:lnTo>
                  <a:pt x="362256" y="92808"/>
                </a:lnTo>
                <a:lnTo>
                  <a:pt x="408939" y="68586"/>
                </a:lnTo>
                <a:lnTo>
                  <a:pt x="457279" y="47865"/>
                </a:lnTo>
                <a:lnTo>
                  <a:pt x="507002" y="30760"/>
                </a:lnTo>
                <a:lnTo>
                  <a:pt x="557849" y="17358"/>
                </a:lnTo>
                <a:lnTo>
                  <a:pt x="609554" y="7731"/>
                </a:lnTo>
                <a:lnTo>
                  <a:pt x="661827" y="1935"/>
                </a:lnTo>
                <a:lnTo>
                  <a:pt x="714374" y="0"/>
                </a:lnTo>
                <a:lnTo>
                  <a:pt x="731911" y="215"/>
                </a:lnTo>
                <a:lnTo>
                  <a:pt x="784395" y="3440"/>
                </a:lnTo>
                <a:lnTo>
                  <a:pt x="836500" y="10516"/>
                </a:lnTo>
                <a:lnTo>
                  <a:pt x="887953" y="21408"/>
                </a:lnTo>
                <a:lnTo>
                  <a:pt x="938466" y="36057"/>
                </a:lnTo>
                <a:lnTo>
                  <a:pt x="987754" y="54378"/>
                </a:lnTo>
                <a:lnTo>
                  <a:pt x="1035561" y="76275"/>
                </a:lnTo>
                <a:lnTo>
                  <a:pt x="1081637" y="101634"/>
                </a:lnTo>
                <a:lnTo>
                  <a:pt x="1125722" y="130315"/>
                </a:lnTo>
                <a:lnTo>
                  <a:pt x="1167569" y="162155"/>
                </a:lnTo>
                <a:lnTo>
                  <a:pt x="1206961" y="196987"/>
                </a:lnTo>
                <a:lnTo>
                  <a:pt x="1243692" y="234629"/>
                </a:lnTo>
                <a:lnTo>
                  <a:pt x="1277553" y="274872"/>
                </a:lnTo>
                <a:lnTo>
                  <a:pt x="1308355" y="317488"/>
                </a:lnTo>
                <a:lnTo>
                  <a:pt x="1335940" y="362255"/>
                </a:lnTo>
                <a:lnTo>
                  <a:pt x="1360162" y="408939"/>
                </a:lnTo>
                <a:lnTo>
                  <a:pt x="1380883" y="457279"/>
                </a:lnTo>
                <a:lnTo>
                  <a:pt x="1397988" y="507002"/>
                </a:lnTo>
                <a:lnTo>
                  <a:pt x="1411390" y="557848"/>
                </a:lnTo>
                <a:lnTo>
                  <a:pt x="1421018" y="609554"/>
                </a:lnTo>
                <a:lnTo>
                  <a:pt x="1426814" y="661827"/>
                </a:lnTo>
                <a:lnTo>
                  <a:pt x="1428749" y="714374"/>
                </a:lnTo>
                <a:lnTo>
                  <a:pt x="1428534" y="731911"/>
                </a:lnTo>
                <a:lnTo>
                  <a:pt x="1425309" y="784395"/>
                </a:lnTo>
                <a:lnTo>
                  <a:pt x="1418233" y="836500"/>
                </a:lnTo>
                <a:lnTo>
                  <a:pt x="1407341" y="887953"/>
                </a:lnTo>
                <a:lnTo>
                  <a:pt x="1392692" y="938465"/>
                </a:lnTo>
                <a:lnTo>
                  <a:pt x="1374370" y="987753"/>
                </a:lnTo>
                <a:lnTo>
                  <a:pt x="1352474" y="1035560"/>
                </a:lnTo>
                <a:lnTo>
                  <a:pt x="1327114" y="1081636"/>
                </a:lnTo>
                <a:lnTo>
                  <a:pt x="1298433" y="1125721"/>
                </a:lnTo>
                <a:lnTo>
                  <a:pt x="1266593" y="1167569"/>
                </a:lnTo>
                <a:lnTo>
                  <a:pt x="1231762" y="1206961"/>
                </a:lnTo>
                <a:lnTo>
                  <a:pt x="1194120" y="1243692"/>
                </a:lnTo>
                <a:lnTo>
                  <a:pt x="1153876" y="1277553"/>
                </a:lnTo>
                <a:lnTo>
                  <a:pt x="1111260" y="1308354"/>
                </a:lnTo>
                <a:lnTo>
                  <a:pt x="1066493" y="1335939"/>
                </a:lnTo>
                <a:lnTo>
                  <a:pt x="1019809" y="1360161"/>
                </a:lnTo>
                <a:lnTo>
                  <a:pt x="971469" y="1380883"/>
                </a:lnTo>
                <a:lnTo>
                  <a:pt x="921747" y="1397988"/>
                </a:lnTo>
                <a:lnTo>
                  <a:pt x="870900" y="1411390"/>
                </a:lnTo>
                <a:lnTo>
                  <a:pt x="819195" y="1421017"/>
                </a:lnTo>
                <a:lnTo>
                  <a:pt x="766922" y="1426814"/>
                </a:lnTo>
                <a:lnTo>
                  <a:pt x="714374" y="1428749"/>
                </a:lnTo>
                <a:close/>
              </a:path>
            </a:pathLst>
          </a:custGeom>
          <a:solidFill>
            <a:srgbClr val="DDD8F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9999" y="761999"/>
            <a:ext cx="1714500" cy="1714500"/>
          </a:xfrm>
          <a:custGeom>
            <a:avLst/>
            <a:gdLst/>
            <a:ahLst/>
            <a:cxnLst/>
            <a:rect l="l" t="t" r="r" b="b"/>
            <a:pathLst>
              <a:path w="1714500" h="1714500">
                <a:moveTo>
                  <a:pt x="857249" y="1714499"/>
                </a:moveTo>
                <a:lnTo>
                  <a:pt x="815186" y="1713467"/>
                </a:lnTo>
                <a:lnTo>
                  <a:pt x="773225" y="1710371"/>
                </a:lnTo>
                <a:lnTo>
                  <a:pt x="731465" y="1705221"/>
                </a:lnTo>
                <a:lnTo>
                  <a:pt x="690008" y="1698027"/>
                </a:lnTo>
                <a:lnTo>
                  <a:pt x="648954" y="1688809"/>
                </a:lnTo>
                <a:lnTo>
                  <a:pt x="608403" y="1677586"/>
                </a:lnTo>
                <a:lnTo>
                  <a:pt x="568451" y="1664388"/>
                </a:lnTo>
                <a:lnTo>
                  <a:pt x="529193" y="1649245"/>
                </a:lnTo>
                <a:lnTo>
                  <a:pt x="490727" y="1632194"/>
                </a:lnTo>
                <a:lnTo>
                  <a:pt x="453144" y="1613276"/>
                </a:lnTo>
                <a:lnTo>
                  <a:pt x="416534" y="1592537"/>
                </a:lnTo>
                <a:lnTo>
                  <a:pt x="380986" y="1570026"/>
                </a:lnTo>
                <a:lnTo>
                  <a:pt x="346585" y="1545799"/>
                </a:lnTo>
                <a:lnTo>
                  <a:pt x="313415" y="1519912"/>
                </a:lnTo>
                <a:lnTo>
                  <a:pt x="281555" y="1492430"/>
                </a:lnTo>
                <a:lnTo>
                  <a:pt x="251082" y="1463417"/>
                </a:lnTo>
                <a:lnTo>
                  <a:pt x="222068" y="1432943"/>
                </a:lnTo>
                <a:lnTo>
                  <a:pt x="194586" y="1401083"/>
                </a:lnTo>
                <a:lnTo>
                  <a:pt x="168699" y="1367912"/>
                </a:lnTo>
                <a:lnTo>
                  <a:pt x="144471" y="1333512"/>
                </a:lnTo>
                <a:lnTo>
                  <a:pt x="121961" y="1297964"/>
                </a:lnTo>
                <a:lnTo>
                  <a:pt x="101222" y="1261354"/>
                </a:lnTo>
                <a:lnTo>
                  <a:pt x="82303" y="1223771"/>
                </a:lnTo>
                <a:lnTo>
                  <a:pt x="65253" y="1185305"/>
                </a:lnTo>
                <a:lnTo>
                  <a:pt x="50110" y="1146048"/>
                </a:lnTo>
                <a:lnTo>
                  <a:pt x="36911" y="1106096"/>
                </a:lnTo>
                <a:lnTo>
                  <a:pt x="25689" y="1065544"/>
                </a:lnTo>
                <a:lnTo>
                  <a:pt x="16471" y="1024491"/>
                </a:lnTo>
                <a:lnTo>
                  <a:pt x="9277" y="983034"/>
                </a:lnTo>
                <a:lnTo>
                  <a:pt x="4127" y="941275"/>
                </a:lnTo>
                <a:lnTo>
                  <a:pt x="1032" y="899313"/>
                </a:lnTo>
                <a:lnTo>
                  <a:pt x="0" y="857249"/>
                </a:lnTo>
                <a:lnTo>
                  <a:pt x="258" y="836211"/>
                </a:lnTo>
                <a:lnTo>
                  <a:pt x="2322" y="794186"/>
                </a:lnTo>
                <a:lnTo>
                  <a:pt x="6446" y="752313"/>
                </a:lnTo>
                <a:lnTo>
                  <a:pt x="12619" y="710692"/>
                </a:lnTo>
                <a:lnTo>
                  <a:pt x="20828" y="669425"/>
                </a:lnTo>
                <a:lnTo>
                  <a:pt x="31052" y="628610"/>
                </a:lnTo>
                <a:lnTo>
                  <a:pt x="43266" y="588346"/>
                </a:lnTo>
                <a:lnTo>
                  <a:pt x="57440" y="548729"/>
                </a:lnTo>
                <a:lnTo>
                  <a:pt x="73542" y="509856"/>
                </a:lnTo>
                <a:lnTo>
                  <a:pt x="91532" y="471820"/>
                </a:lnTo>
                <a:lnTo>
                  <a:pt x="111367" y="434712"/>
                </a:lnTo>
                <a:lnTo>
                  <a:pt x="132998" y="398623"/>
                </a:lnTo>
                <a:lnTo>
                  <a:pt x="156374" y="363638"/>
                </a:lnTo>
                <a:lnTo>
                  <a:pt x="181439" y="329842"/>
                </a:lnTo>
                <a:lnTo>
                  <a:pt x="208132" y="297317"/>
                </a:lnTo>
                <a:lnTo>
                  <a:pt x="236388" y="266141"/>
                </a:lnTo>
                <a:lnTo>
                  <a:pt x="266140" y="236389"/>
                </a:lnTo>
                <a:lnTo>
                  <a:pt x="297316" y="208132"/>
                </a:lnTo>
                <a:lnTo>
                  <a:pt x="329841" y="181439"/>
                </a:lnTo>
                <a:lnTo>
                  <a:pt x="363637" y="156375"/>
                </a:lnTo>
                <a:lnTo>
                  <a:pt x="398622" y="132999"/>
                </a:lnTo>
                <a:lnTo>
                  <a:pt x="434712" y="111367"/>
                </a:lnTo>
                <a:lnTo>
                  <a:pt x="471820" y="91533"/>
                </a:lnTo>
                <a:lnTo>
                  <a:pt x="509856" y="73543"/>
                </a:lnTo>
                <a:lnTo>
                  <a:pt x="548729" y="57441"/>
                </a:lnTo>
                <a:lnTo>
                  <a:pt x="588346" y="43266"/>
                </a:lnTo>
                <a:lnTo>
                  <a:pt x="628610" y="31052"/>
                </a:lnTo>
                <a:lnTo>
                  <a:pt x="669425" y="20829"/>
                </a:lnTo>
                <a:lnTo>
                  <a:pt x="710692" y="12620"/>
                </a:lnTo>
                <a:lnTo>
                  <a:pt x="752313" y="6446"/>
                </a:lnTo>
                <a:lnTo>
                  <a:pt x="794186" y="2322"/>
                </a:lnTo>
                <a:lnTo>
                  <a:pt x="836212" y="258"/>
                </a:lnTo>
                <a:lnTo>
                  <a:pt x="857249" y="0"/>
                </a:lnTo>
                <a:lnTo>
                  <a:pt x="878287" y="258"/>
                </a:lnTo>
                <a:lnTo>
                  <a:pt x="920312" y="2322"/>
                </a:lnTo>
                <a:lnTo>
                  <a:pt x="962185" y="6446"/>
                </a:lnTo>
                <a:lnTo>
                  <a:pt x="1003806" y="12620"/>
                </a:lnTo>
                <a:lnTo>
                  <a:pt x="1045073" y="20829"/>
                </a:lnTo>
                <a:lnTo>
                  <a:pt x="1085888" y="31052"/>
                </a:lnTo>
                <a:lnTo>
                  <a:pt x="1126152" y="43266"/>
                </a:lnTo>
                <a:lnTo>
                  <a:pt x="1165768" y="57441"/>
                </a:lnTo>
                <a:lnTo>
                  <a:pt x="1204641" y="73543"/>
                </a:lnTo>
                <a:lnTo>
                  <a:pt x="1242677" y="91533"/>
                </a:lnTo>
                <a:lnTo>
                  <a:pt x="1279785" y="111367"/>
                </a:lnTo>
                <a:lnTo>
                  <a:pt x="1315874" y="132999"/>
                </a:lnTo>
                <a:lnTo>
                  <a:pt x="1350859" y="156375"/>
                </a:lnTo>
                <a:lnTo>
                  <a:pt x="1384655" y="181439"/>
                </a:lnTo>
                <a:lnTo>
                  <a:pt x="1417181" y="208132"/>
                </a:lnTo>
                <a:lnTo>
                  <a:pt x="1448357" y="236389"/>
                </a:lnTo>
                <a:lnTo>
                  <a:pt x="1478109" y="266141"/>
                </a:lnTo>
                <a:lnTo>
                  <a:pt x="1506366" y="297317"/>
                </a:lnTo>
                <a:lnTo>
                  <a:pt x="1533058" y="329842"/>
                </a:lnTo>
                <a:lnTo>
                  <a:pt x="1558122" y="363638"/>
                </a:lnTo>
                <a:lnTo>
                  <a:pt x="1581498" y="398623"/>
                </a:lnTo>
                <a:lnTo>
                  <a:pt x="1603130" y="434712"/>
                </a:lnTo>
                <a:lnTo>
                  <a:pt x="1622965" y="471820"/>
                </a:lnTo>
                <a:lnTo>
                  <a:pt x="1640955" y="509856"/>
                </a:lnTo>
                <a:lnTo>
                  <a:pt x="1657057" y="548729"/>
                </a:lnTo>
                <a:lnTo>
                  <a:pt x="1671232" y="588346"/>
                </a:lnTo>
                <a:lnTo>
                  <a:pt x="1683446" y="628610"/>
                </a:lnTo>
                <a:lnTo>
                  <a:pt x="1693669" y="669425"/>
                </a:lnTo>
                <a:lnTo>
                  <a:pt x="1701878" y="710692"/>
                </a:lnTo>
                <a:lnTo>
                  <a:pt x="1708052" y="752313"/>
                </a:lnTo>
                <a:lnTo>
                  <a:pt x="1712177" y="794186"/>
                </a:lnTo>
                <a:lnTo>
                  <a:pt x="1714241" y="836211"/>
                </a:lnTo>
                <a:lnTo>
                  <a:pt x="1714499" y="857249"/>
                </a:lnTo>
                <a:lnTo>
                  <a:pt x="1714241" y="878287"/>
                </a:lnTo>
                <a:lnTo>
                  <a:pt x="1712177" y="920313"/>
                </a:lnTo>
                <a:lnTo>
                  <a:pt x="1708052" y="962186"/>
                </a:lnTo>
                <a:lnTo>
                  <a:pt x="1701877" y="1003806"/>
                </a:lnTo>
                <a:lnTo>
                  <a:pt x="1693668" y="1045074"/>
                </a:lnTo>
                <a:lnTo>
                  <a:pt x="1683445" y="1085889"/>
                </a:lnTo>
                <a:lnTo>
                  <a:pt x="1671231" y="1126153"/>
                </a:lnTo>
                <a:lnTo>
                  <a:pt x="1657057" y="1165769"/>
                </a:lnTo>
                <a:lnTo>
                  <a:pt x="1640955" y="1204642"/>
                </a:lnTo>
                <a:lnTo>
                  <a:pt x="1622965" y="1242678"/>
                </a:lnTo>
                <a:lnTo>
                  <a:pt x="1603131" y="1279786"/>
                </a:lnTo>
                <a:lnTo>
                  <a:pt x="1581499" y="1315876"/>
                </a:lnTo>
                <a:lnTo>
                  <a:pt x="1558123" y="1350861"/>
                </a:lnTo>
                <a:lnTo>
                  <a:pt x="1533059" y="1384657"/>
                </a:lnTo>
                <a:lnTo>
                  <a:pt x="1506366" y="1417182"/>
                </a:lnTo>
                <a:lnTo>
                  <a:pt x="1478109" y="1448358"/>
                </a:lnTo>
                <a:lnTo>
                  <a:pt x="1448357" y="1478110"/>
                </a:lnTo>
                <a:lnTo>
                  <a:pt x="1417181" y="1506367"/>
                </a:lnTo>
                <a:lnTo>
                  <a:pt x="1384656" y="1533059"/>
                </a:lnTo>
                <a:lnTo>
                  <a:pt x="1350860" y="1558124"/>
                </a:lnTo>
                <a:lnTo>
                  <a:pt x="1315874" y="1581500"/>
                </a:lnTo>
                <a:lnTo>
                  <a:pt x="1279785" y="1603131"/>
                </a:lnTo>
                <a:lnTo>
                  <a:pt x="1242677" y="1622966"/>
                </a:lnTo>
                <a:lnTo>
                  <a:pt x="1204641" y="1640955"/>
                </a:lnTo>
                <a:lnTo>
                  <a:pt x="1165768" y="1657057"/>
                </a:lnTo>
                <a:lnTo>
                  <a:pt x="1126152" y="1671232"/>
                </a:lnTo>
                <a:lnTo>
                  <a:pt x="1085888" y="1683446"/>
                </a:lnTo>
                <a:lnTo>
                  <a:pt x="1045073" y="1693670"/>
                </a:lnTo>
                <a:lnTo>
                  <a:pt x="1003806" y="1701879"/>
                </a:lnTo>
                <a:lnTo>
                  <a:pt x="962185" y="1708052"/>
                </a:lnTo>
                <a:lnTo>
                  <a:pt x="920312" y="1712177"/>
                </a:lnTo>
                <a:lnTo>
                  <a:pt x="878287" y="1714241"/>
                </a:lnTo>
                <a:lnTo>
                  <a:pt x="857249" y="1714499"/>
                </a:lnTo>
                <a:close/>
              </a:path>
            </a:pathLst>
          </a:custGeom>
          <a:solidFill>
            <a:srgbClr val="4F37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499" y="3619499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499" y="1142999"/>
                </a:moveTo>
                <a:lnTo>
                  <a:pt x="529461" y="1141451"/>
                </a:lnTo>
                <a:lnTo>
                  <a:pt x="487643" y="1136814"/>
                </a:lnTo>
                <a:lnTo>
                  <a:pt x="446279" y="1129112"/>
                </a:lnTo>
                <a:lnTo>
                  <a:pt x="405602" y="1118390"/>
                </a:lnTo>
                <a:lnTo>
                  <a:pt x="365823" y="1104706"/>
                </a:lnTo>
                <a:lnTo>
                  <a:pt x="327152" y="1088129"/>
                </a:lnTo>
                <a:lnTo>
                  <a:pt x="289804" y="1068752"/>
                </a:lnTo>
                <a:lnTo>
                  <a:pt x="253991" y="1046683"/>
                </a:lnTo>
                <a:lnTo>
                  <a:pt x="219898" y="1022042"/>
                </a:lnTo>
                <a:lnTo>
                  <a:pt x="187703" y="994953"/>
                </a:lnTo>
                <a:lnTo>
                  <a:pt x="157589" y="965569"/>
                </a:lnTo>
                <a:lnTo>
                  <a:pt x="129724" y="934055"/>
                </a:lnTo>
                <a:lnTo>
                  <a:pt x="104252" y="900577"/>
                </a:lnTo>
                <a:lnTo>
                  <a:pt x="81307" y="865309"/>
                </a:lnTo>
                <a:lnTo>
                  <a:pt x="61019" y="828448"/>
                </a:lnTo>
                <a:lnTo>
                  <a:pt x="43502" y="790202"/>
                </a:lnTo>
                <a:lnTo>
                  <a:pt x="28845" y="750772"/>
                </a:lnTo>
                <a:lnTo>
                  <a:pt x="17126" y="710362"/>
                </a:lnTo>
                <a:lnTo>
                  <a:pt x="8412" y="669200"/>
                </a:lnTo>
                <a:lnTo>
                  <a:pt x="2751" y="627516"/>
                </a:lnTo>
                <a:lnTo>
                  <a:pt x="172" y="585529"/>
                </a:lnTo>
                <a:lnTo>
                  <a:pt x="0" y="571499"/>
                </a:lnTo>
                <a:lnTo>
                  <a:pt x="172" y="557470"/>
                </a:lnTo>
                <a:lnTo>
                  <a:pt x="2751" y="515483"/>
                </a:lnTo>
                <a:lnTo>
                  <a:pt x="8412" y="473799"/>
                </a:lnTo>
                <a:lnTo>
                  <a:pt x="17126" y="432636"/>
                </a:lnTo>
                <a:lnTo>
                  <a:pt x="28845" y="392226"/>
                </a:lnTo>
                <a:lnTo>
                  <a:pt x="43502" y="352795"/>
                </a:lnTo>
                <a:lnTo>
                  <a:pt x="61019" y="314550"/>
                </a:lnTo>
                <a:lnTo>
                  <a:pt x="81307" y="277689"/>
                </a:lnTo>
                <a:lnTo>
                  <a:pt x="104252" y="242421"/>
                </a:lnTo>
                <a:lnTo>
                  <a:pt x="129724" y="208943"/>
                </a:lnTo>
                <a:lnTo>
                  <a:pt x="157589" y="177430"/>
                </a:lnTo>
                <a:lnTo>
                  <a:pt x="187703" y="148045"/>
                </a:lnTo>
                <a:lnTo>
                  <a:pt x="219898" y="120956"/>
                </a:lnTo>
                <a:lnTo>
                  <a:pt x="253991" y="96314"/>
                </a:lnTo>
                <a:lnTo>
                  <a:pt x="289804" y="74246"/>
                </a:lnTo>
                <a:lnTo>
                  <a:pt x="327152" y="54869"/>
                </a:lnTo>
                <a:lnTo>
                  <a:pt x="365823" y="38292"/>
                </a:lnTo>
                <a:lnTo>
                  <a:pt x="405602" y="24608"/>
                </a:lnTo>
                <a:lnTo>
                  <a:pt x="446279" y="13887"/>
                </a:lnTo>
                <a:lnTo>
                  <a:pt x="487643" y="6185"/>
                </a:lnTo>
                <a:lnTo>
                  <a:pt x="529461" y="1548"/>
                </a:lnTo>
                <a:lnTo>
                  <a:pt x="571499" y="0"/>
                </a:lnTo>
                <a:lnTo>
                  <a:pt x="585529" y="172"/>
                </a:lnTo>
                <a:lnTo>
                  <a:pt x="627516" y="2751"/>
                </a:lnTo>
                <a:lnTo>
                  <a:pt x="669200" y="8412"/>
                </a:lnTo>
                <a:lnTo>
                  <a:pt x="710362" y="17126"/>
                </a:lnTo>
                <a:lnTo>
                  <a:pt x="750772" y="28845"/>
                </a:lnTo>
                <a:lnTo>
                  <a:pt x="790203" y="43502"/>
                </a:lnTo>
                <a:lnTo>
                  <a:pt x="828448" y="61019"/>
                </a:lnTo>
                <a:lnTo>
                  <a:pt x="865309" y="81307"/>
                </a:lnTo>
                <a:lnTo>
                  <a:pt x="900577" y="104251"/>
                </a:lnTo>
                <a:lnTo>
                  <a:pt x="934055" y="129724"/>
                </a:lnTo>
                <a:lnTo>
                  <a:pt x="965569" y="157589"/>
                </a:lnTo>
                <a:lnTo>
                  <a:pt x="994953" y="187703"/>
                </a:lnTo>
                <a:lnTo>
                  <a:pt x="1022042" y="219898"/>
                </a:lnTo>
                <a:lnTo>
                  <a:pt x="1046684" y="253991"/>
                </a:lnTo>
                <a:lnTo>
                  <a:pt x="1068752" y="289804"/>
                </a:lnTo>
                <a:lnTo>
                  <a:pt x="1088129" y="327151"/>
                </a:lnTo>
                <a:lnTo>
                  <a:pt x="1104706" y="365823"/>
                </a:lnTo>
                <a:lnTo>
                  <a:pt x="1118390" y="405602"/>
                </a:lnTo>
                <a:lnTo>
                  <a:pt x="1129113" y="446279"/>
                </a:lnTo>
                <a:lnTo>
                  <a:pt x="1136814" y="487643"/>
                </a:lnTo>
                <a:lnTo>
                  <a:pt x="1141451" y="529461"/>
                </a:lnTo>
                <a:lnTo>
                  <a:pt x="1142999" y="571499"/>
                </a:lnTo>
                <a:lnTo>
                  <a:pt x="1142827" y="585529"/>
                </a:lnTo>
                <a:lnTo>
                  <a:pt x="1140248" y="627516"/>
                </a:lnTo>
                <a:lnTo>
                  <a:pt x="1134587" y="669200"/>
                </a:lnTo>
                <a:lnTo>
                  <a:pt x="1125873" y="710362"/>
                </a:lnTo>
                <a:lnTo>
                  <a:pt x="1114154" y="750772"/>
                </a:lnTo>
                <a:lnTo>
                  <a:pt x="1099496" y="790202"/>
                </a:lnTo>
                <a:lnTo>
                  <a:pt x="1081979" y="828448"/>
                </a:lnTo>
                <a:lnTo>
                  <a:pt x="1061692" y="865309"/>
                </a:lnTo>
                <a:lnTo>
                  <a:pt x="1038747" y="900577"/>
                </a:lnTo>
                <a:lnTo>
                  <a:pt x="1013275" y="934055"/>
                </a:lnTo>
                <a:lnTo>
                  <a:pt x="985410" y="965569"/>
                </a:lnTo>
                <a:lnTo>
                  <a:pt x="955296" y="994953"/>
                </a:lnTo>
                <a:lnTo>
                  <a:pt x="923101" y="1022042"/>
                </a:lnTo>
                <a:lnTo>
                  <a:pt x="889008" y="1046683"/>
                </a:lnTo>
                <a:lnTo>
                  <a:pt x="853195" y="1068752"/>
                </a:lnTo>
                <a:lnTo>
                  <a:pt x="815847" y="1088129"/>
                </a:lnTo>
                <a:lnTo>
                  <a:pt x="777176" y="1104706"/>
                </a:lnTo>
                <a:lnTo>
                  <a:pt x="737397" y="1118390"/>
                </a:lnTo>
                <a:lnTo>
                  <a:pt x="696720" y="1129112"/>
                </a:lnTo>
                <a:lnTo>
                  <a:pt x="655356" y="1136814"/>
                </a:lnTo>
                <a:lnTo>
                  <a:pt x="613537" y="1141451"/>
                </a:lnTo>
                <a:lnTo>
                  <a:pt x="571499" y="1142999"/>
                </a:lnTo>
                <a:close/>
              </a:path>
            </a:pathLst>
          </a:custGeom>
          <a:solidFill>
            <a:srgbClr val="DDD8F6">
              <a:alpha val="2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64048" y="1468247"/>
            <a:ext cx="5664200" cy="1597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300" spc="-1735" dirty="0"/>
              <a:t>감사합니다</a:t>
            </a:r>
            <a:r>
              <a:rPr sz="9000" b="1" spc="-1735" dirty="0">
                <a:latin typeface="Liberation Sans"/>
                <a:cs typeface="Liberation Sans"/>
              </a:rPr>
              <a:t>!</a:t>
            </a:r>
            <a:endParaRPr sz="90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19599" y="3400424"/>
            <a:ext cx="3352800" cy="457200"/>
          </a:xfrm>
          <a:custGeom>
            <a:avLst/>
            <a:gdLst/>
            <a:ahLst/>
            <a:cxnLst/>
            <a:rect l="l" t="t" r="r" b="b"/>
            <a:pathLst>
              <a:path w="3352800" h="457200">
                <a:moveTo>
                  <a:pt x="3299401" y="457199"/>
                </a:moveTo>
                <a:lnTo>
                  <a:pt x="53397" y="457199"/>
                </a:lnTo>
                <a:lnTo>
                  <a:pt x="49680" y="456833"/>
                </a:lnTo>
                <a:lnTo>
                  <a:pt x="14085" y="437807"/>
                </a:lnTo>
                <a:lnTo>
                  <a:pt x="0" y="403802"/>
                </a:lnTo>
                <a:lnTo>
                  <a:pt x="0" y="400049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3299401" y="0"/>
                </a:lnTo>
                <a:lnTo>
                  <a:pt x="3338714" y="19392"/>
                </a:lnTo>
                <a:lnTo>
                  <a:pt x="3352800" y="53397"/>
                </a:lnTo>
                <a:lnTo>
                  <a:pt x="3352800" y="403802"/>
                </a:lnTo>
                <a:lnTo>
                  <a:pt x="3333407" y="443114"/>
                </a:lnTo>
                <a:lnTo>
                  <a:pt x="3303118" y="456833"/>
                </a:lnTo>
                <a:lnTo>
                  <a:pt x="3299401" y="457199"/>
                </a:lnTo>
                <a:close/>
              </a:path>
            </a:pathLst>
          </a:custGeom>
          <a:solidFill>
            <a:srgbClr val="DDD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4901" y="4281487"/>
            <a:ext cx="190499" cy="1428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7054" y="4527351"/>
            <a:ext cx="184546" cy="1805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0" y="4837907"/>
            <a:ext cx="166687" cy="1904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198094" y="3463925"/>
            <a:ext cx="3962400" cy="1599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8750" algn="ctr">
              <a:lnSpc>
                <a:spcPct val="100000"/>
              </a:lnSpc>
              <a:spcBef>
                <a:spcPts val="100"/>
              </a:spcBef>
            </a:pPr>
            <a:r>
              <a:rPr lang="en-US" spc="-20" dirty="0">
                <a:solidFill>
                  <a:srgbClr val="4F37A6"/>
                </a:solidFill>
                <a:latin typeface="Liberation Sans"/>
                <a:cs typeface="Liberation Sans"/>
              </a:rPr>
              <a:t>http://</a:t>
            </a:r>
            <a:r>
              <a:rPr spc="-20" dirty="0">
                <a:solidFill>
                  <a:srgbClr val="4F37A6"/>
                </a:solidFill>
                <a:latin typeface="Liberation Sans"/>
                <a:cs typeface="Liberation Sans"/>
              </a:rPr>
              <a:t>www.</a:t>
            </a:r>
            <a:r>
              <a:rPr lang="en-US" spc="-20" dirty="0">
                <a:solidFill>
                  <a:srgbClr val="4F37A6"/>
                </a:solidFill>
                <a:latin typeface="Liberation Sans"/>
                <a:cs typeface="Liberation Sans"/>
              </a:rPr>
              <a:t>xxx</a:t>
            </a:r>
            <a:r>
              <a:rPr spc="-10" dirty="0">
                <a:solidFill>
                  <a:srgbClr val="4F37A6"/>
                </a:solidFill>
                <a:latin typeface="Liberation Sans"/>
                <a:cs typeface="Liberation Sans"/>
              </a:rPr>
              <a:t>.</a:t>
            </a:r>
            <a:r>
              <a:rPr lang="en-US" spc="-10" dirty="0">
                <a:solidFill>
                  <a:srgbClr val="4F37A6"/>
                </a:solidFill>
                <a:latin typeface="Liberation Sans"/>
                <a:cs typeface="Liberation Sans"/>
              </a:rPr>
              <a:t>xxx.xxx</a:t>
            </a:r>
            <a:endParaRPr sz="18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800" dirty="0">
              <a:latin typeface="Liberation Sans"/>
              <a:cs typeface="Liberation Sans"/>
            </a:endParaRPr>
          </a:p>
          <a:p>
            <a:pPr marL="551180" marR="520065" algn="ctr">
              <a:lnSpc>
                <a:spcPct val="116700"/>
              </a:lnSpc>
              <a:spcBef>
                <a:spcPts val="5"/>
              </a:spcBef>
            </a:pPr>
            <a:r>
              <a:rPr lang="en-US" sz="1500" spc="-10" dirty="0">
                <a:solidFill>
                  <a:srgbClr val="333333"/>
                </a:solidFill>
                <a:latin typeface="Liberation Sans"/>
                <a:cs typeface="Liberation Sans"/>
                <a:hlinkClick r:id="rId5"/>
              </a:rPr>
              <a:t>Inhwan.jung</a:t>
            </a:r>
            <a:r>
              <a:rPr sz="1500" spc="-10" dirty="0">
                <a:solidFill>
                  <a:srgbClr val="333333"/>
                </a:solidFill>
                <a:latin typeface="Liberation Sans"/>
                <a:cs typeface="Liberation Sans"/>
                <a:hlinkClick r:id="rId5"/>
              </a:rPr>
              <a:t>@</a:t>
            </a:r>
            <a:r>
              <a:rPr lang="en-US" sz="1500" spc="-10" dirty="0">
                <a:solidFill>
                  <a:srgbClr val="333333"/>
                </a:solidFill>
                <a:latin typeface="Liberation Sans"/>
                <a:cs typeface="Liberation Sans"/>
                <a:hlinkClick r:id="rId5"/>
              </a:rPr>
              <a:t>gmail.com</a:t>
            </a:r>
            <a:r>
              <a:rPr sz="1500" spc="-10" dirty="0">
                <a:solidFill>
                  <a:srgbClr val="333333"/>
                </a:solidFill>
                <a:latin typeface="Liberation Sans"/>
                <a:cs typeface="Liberation Sans"/>
              </a:rPr>
              <a:t> github.com/</a:t>
            </a:r>
            <a:r>
              <a:rPr lang="en-US" sz="1500" spc="-10" dirty="0">
                <a:solidFill>
                  <a:srgbClr val="333333"/>
                </a:solidFill>
                <a:latin typeface="Liberation Sans"/>
                <a:cs typeface="Liberation Sans"/>
              </a:rPr>
              <a:t>jungfrau70</a:t>
            </a:r>
            <a:endParaRPr sz="1500" dirty="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lang="ko-KR" altLang="en-US" sz="1700" spc="-325" dirty="0">
                <a:solidFill>
                  <a:srgbClr val="333333"/>
                </a:solidFill>
                <a:latin typeface="Dotum"/>
                <a:cs typeface="Dotum"/>
              </a:rPr>
              <a:t>정인환  강사 </a:t>
            </a:r>
            <a:r>
              <a:rPr lang="en-US" altLang="ko-KR" sz="1700" spc="-325" dirty="0">
                <a:solidFill>
                  <a:srgbClr val="333333"/>
                </a:solidFill>
                <a:latin typeface="Dotum"/>
                <a:cs typeface="Dotum"/>
              </a:rPr>
              <a:t>/  </a:t>
            </a:r>
            <a:r>
              <a:rPr sz="1700" spc="-325" dirty="0" err="1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700" spc="-15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700" spc="-325" dirty="0" err="1">
                <a:solidFill>
                  <a:srgbClr val="333333"/>
                </a:solidFill>
                <a:latin typeface="Dotum"/>
                <a:cs typeface="Dotum"/>
              </a:rPr>
              <a:t>아키텍트</a:t>
            </a:r>
            <a:r>
              <a:rPr sz="1700" spc="-15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00" dirty="0">
                <a:solidFill>
                  <a:srgbClr val="333333"/>
                </a:solidFill>
                <a:latin typeface="Liberation Sans"/>
                <a:cs typeface="Liberation Sans"/>
              </a:rPr>
              <a:t>&amp;</a:t>
            </a:r>
            <a:r>
              <a:rPr sz="1500" spc="-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lang="ko-KR" altLang="en-US" sz="1500" spc="-25" dirty="0">
                <a:solidFill>
                  <a:srgbClr val="333333"/>
                </a:solidFill>
                <a:latin typeface="Liberation Sans"/>
                <a:cs typeface="Liberation Sans"/>
              </a:rPr>
              <a:t>컨설턴트</a:t>
            </a:r>
            <a:endParaRPr sz="17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12">
            <a:extLst>
              <a:ext uri="{FF2B5EF4-FFF2-40B4-BE49-F238E27FC236}">
                <a16:creationId xmlns:a16="http://schemas.microsoft.com/office/drawing/2014/main" id="{B97938B7-229D-CE4F-833B-7B77949BCEA1}"/>
              </a:ext>
            </a:extLst>
          </p:cNvPr>
          <p:cNvSpPr/>
          <p:nvPr/>
        </p:nvSpPr>
        <p:spPr>
          <a:xfrm>
            <a:off x="2209800" y="5059763"/>
            <a:ext cx="8763000" cy="1531759"/>
          </a:xfrm>
          <a:custGeom>
            <a:avLst/>
            <a:gdLst/>
            <a:ahLst/>
            <a:cxnLst/>
            <a:rect l="l" t="t" r="r" b="b"/>
            <a:pathLst>
              <a:path w="8763000" h="2143125">
                <a:moveTo>
                  <a:pt x="8674003" y="2143124"/>
                </a:moveTo>
                <a:lnTo>
                  <a:pt x="88995" y="2143124"/>
                </a:lnTo>
                <a:lnTo>
                  <a:pt x="82801" y="2142514"/>
                </a:lnTo>
                <a:lnTo>
                  <a:pt x="37131" y="2123596"/>
                </a:lnTo>
                <a:lnTo>
                  <a:pt x="9643" y="2090102"/>
                </a:lnTo>
                <a:lnTo>
                  <a:pt x="0" y="2054128"/>
                </a:lnTo>
                <a:lnTo>
                  <a:pt x="0" y="2047874"/>
                </a:lnTo>
                <a:lnTo>
                  <a:pt x="0" y="88996"/>
                </a:lnTo>
                <a:lnTo>
                  <a:pt x="12577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8674003" y="0"/>
                </a:lnTo>
                <a:lnTo>
                  <a:pt x="8715466" y="12577"/>
                </a:lnTo>
                <a:lnTo>
                  <a:pt x="8750421" y="47531"/>
                </a:lnTo>
                <a:lnTo>
                  <a:pt x="8762999" y="88996"/>
                </a:lnTo>
                <a:lnTo>
                  <a:pt x="8762999" y="2054128"/>
                </a:lnTo>
                <a:lnTo>
                  <a:pt x="8750421" y="2095591"/>
                </a:lnTo>
                <a:lnTo>
                  <a:pt x="8715466" y="2130545"/>
                </a:lnTo>
                <a:lnTo>
                  <a:pt x="8680196" y="2142513"/>
                </a:lnTo>
                <a:lnTo>
                  <a:pt x="8674003" y="2143124"/>
                </a:lnTo>
                <a:close/>
              </a:path>
            </a:pathLst>
          </a:custGeom>
          <a:solidFill>
            <a:srgbClr val="DDD8F6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8">
            <a:extLst>
              <a:ext uri="{FF2B5EF4-FFF2-40B4-BE49-F238E27FC236}">
                <a16:creationId xmlns:a16="http://schemas.microsoft.com/office/drawing/2014/main" id="{37D6F3A6-074F-7802-33CB-E7CC1028FE66}"/>
              </a:ext>
            </a:extLst>
          </p:cNvPr>
          <p:cNvSpPr/>
          <p:nvPr/>
        </p:nvSpPr>
        <p:spPr>
          <a:xfrm>
            <a:off x="6608807" y="5990751"/>
            <a:ext cx="925456" cy="182696"/>
          </a:xfrm>
          <a:custGeom>
            <a:avLst/>
            <a:gdLst/>
            <a:ahLst/>
            <a:cxnLst/>
            <a:rect l="l" t="t" r="r" b="b"/>
            <a:pathLst>
              <a:path w="1952625" h="266700">
                <a:moveTo>
                  <a:pt x="1819274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2" y="258907"/>
                </a:lnTo>
                <a:lnTo>
                  <a:pt x="53906" y="240452"/>
                </a:lnTo>
                <a:lnTo>
                  <a:pt x="26245" y="212792"/>
                </a:lnTo>
                <a:lnTo>
                  <a:pt x="7791" y="178266"/>
                </a:lnTo>
                <a:lnTo>
                  <a:pt x="159" y="139901"/>
                </a:lnTo>
                <a:lnTo>
                  <a:pt x="0" y="133349"/>
                </a:lnTo>
                <a:lnTo>
                  <a:pt x="159" y="126798"/>
                </a:lnTo>
                <a:lnTo>
                  <a:pt x="7790" y="88432"/>
                </a:lnTo>
                <a:lnTo>
                  <a:pt x="26245" y="53906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819274" y="0"/>
                </a:lnTo>
                <a:lnTo>
                  <a:pt x="1857984" y="5740"/>
                </a:lnTo>
                <a:lnTo>
                  <a:pt x="1893359" y="22473"/>
                </a:lnTo>
                <a:lnTo>
                  <a:pt x="1922355" y="48751"/>
                </a:lnTo>
                <a:lnTo>
                  <a:pt x="1942473" y="82318"/>
                </a:lnTo>
                <a:lnTo>
                  <a:pt x="1951983" y="120279"/>
                </a:lnTo>
                <a:lnTo>
                  <a:pt x="1952624" y="133349"/>
                </a:lnTo>
                <a:lnTo>
                  <a:pt x="1952464" y="139901"/>
                </a:lnTo>
                <a:lnTo>
                  <a:pt x="1944832" y="178266"/>
                </a:lnTo>
                <a:lnTo>
                  <a:pt x="1926377" y="212792"/>
                </a:lnTo>
                <a:lnTo>
                  <a:pt x="1898716" y="240452"/>
                </a:lnTo>
                <a:lnTo>
                  <a:pt x="1864191" y="258907"/>
                </a:lnTo>
                <a:lnTo>
                  <a:pt x="1825825" y="266539"/>
                </a:lnTo>
                <a:lnTo>
                  <a:pt x="1819274" y="26669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8">
            <a:extLst>
              <a:ext uri="{FF2B5EF4-FFF2-40B4-BE49-F238E27FC236}">
                <a16:creationId xmlns:a16="http://schemas.microsoft.com/office/drawing/2014/main" id="{6CF6EAFA-22AB-1C44-DA51-7AED555C037A}"/>
              </a:ext>
            </a:extLst>
          </p:cNvPr>
          <p:cNvSpPr/>
          <p:nvPr/>
        </p:nvSpPr>
        <p:spPr>
          <a:xfrm>
            <a:off x="4038600" y="6007232"/>
            <a:ext cx="781001" cy="166215"/>
          </a:xfrm>
          <a:custGeom>
            <a:avLst/>
            <a:gdLst/>
            <a:ahLst/>
            <a:cxnLst/>
            <a:rect l="l" t="t" r="r" b="b"/>
            <a:pathLst>
              <a:path w="1952625" h="266700">
                <a:moveTo>
                  <a:pt x="1819274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2" y="258907"/>
                </a:lnTo>
                <a:lnTo>
                  <a:pt x="53906" y="240452"/>
                </a:lnTo>
                <a:lnTo>
                  <a:pt x="26245" y="212792"/>
                </a:lnTo>
                <a:lnTo>
                  <a:pt x="7791" y="178266"/>
                </a:lnTo>
                <a:lnTo>
                  <a:pt x="159" y="139901"/>
                </a:lnTo>
                <a:lnTo>
                  <a:pt x="0" y="133349"/>
                </a:lnTo>
                <a:lnTo>
                  <a:pt x="159" y="126798"/>
                </a:lnTo>
                <a:lnTo>
                  <a:pt x="7790" y="88432"/>
                </a:lnTo>
                <a:lnTo>
                  <a:pt x="26245" y="53906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819274" y="0"/>
                </a:lnTo>
                <a:lnTo>
                  <a:pt x="1857984" y="5740"/>
                </a:lnTo>
                <a:lnTo>
                  <a:pt x="1893359" y="22473"/>
                </a:lnTo>
                <a:lnTo>
                  <a:pt x="1922355" y="48751"/>
                </a:lnTo>
                <a:lnTo>
                  <a:pt x="1942473" y="82318"/>
                </a:lnTo>
                <a:lnTo>
                  <a:pt x="1951983" y="120279"/>
                </a:lnTo>
                <a:lnTo>
                  <a:pt x="1952624" y="133349"/>
                </a:lnTo>
                <a:lnTo>
                  <a:pt x="1952464" y="139901"/>
                </a:lnTo>
                <a:lnTo>
                  <a:pt x="1944832" y="178266"/>
                </a:lnTo>
                <a:lnTo>
                  <a:pt x="1926377" y="212792"/>
                </a:lnTo>
                <a:lnTo>
                  <a:pt x="1898716" y="240452"/>
                </a:lnTo>
                <a:lnTo>
                  <a:pt x="1864191" y="258907"/>
                </a:lnTo>
                <a:lnTo>
                  <a:pt x="1825825" y="266539"/>
                </a:lnTo>
                <a:lnTo>
                  <a:pt x="1819274" y="26669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8">
            <a:extLst>
              <a:ext uri="{FF2B5EF4-FFF2-40B4-BE49-F238E27FC236}">
                <a16:creationId xmlns:a16="http://schemas.microsoft.com/office/drawing/2014/main" id="{40AFD599-28D9-BB46-C2CF-A5F0ACD7CA70}"/>
              </a:ext>
            </a:extLst>
          </p:cNvPr>
          <p:cNvSpPr/>
          <p:nvPr/>
        </p:nvSpPr>
        <p:spPr>
          <a:xfrm>
            <a:off x="4933998" y="5999685"/>
            <a:ext cx="781002" cy="173762"/>
          </a:xfrm>
          <a:custGeom>
            <a:avLst/>
            <a:gdLst/>
            <a:ahLst/>
            <a:cxnLst/>
            <a:rect l="l" t="t" r="r" b="b"/>
            <a:pathLst>
              <a:path w="1952625" h="266700">
                <a:moveTo>
                  <a:pt x="1819274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2" y="258907"/>
                </a:lnTo>
                <a:lnTo>
                  <a:pt x="53906" y="240452"/>
                </a:lnTo>
                <a:lnTo>
                  <a:pt x="26245" y="212792"/>
                </a:lnTo>
                <a:lnTo>
                  <a:pt x="7791" y="178266"/>
                </a:lnTo>
                <a:lnTo>
                  <a:pt x="159" y="139901"/>
                </a:lnTo>
                <a:lnTo>
                  <a:pt x="0" y="133349"/>
                </a:lnTo>
                <a:lnTo>
                  <a:pt x="159" y="126798"/>
                </a:lnTo>
                <a:lnTo>
                  <a:pt x="7790" y="88432"/>
                </a:lnTo>
                <a:lnTo>
                  <a:pt x="26245" y="53906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819274" y="0"/>
                </a:lnTo>
                <a:lnTo>
                  <a:pt x="1857984" y="5740"/>
                </a:lnTo>
                <a:lnTo>
                  <a:pt x="1893359" y="22473"/>
                </a:lnTo>
                <a:lnTo>
                  <a:pt x="1922355" y="48751"/>
                </a:lnTo>
                <a:lnTo>
                  <a:pt x="1942473" y="82318"/>
                </a:lnTo>
                <a:lnTo>
                  <a:pt x="1951983" y="120279"/>
                </a:lnTo>
                <a:lnTo>
                  <a:pt x="1952624" y="133349"/>
                </a:lnTo>
                <a:lnTo>
                  <a:pt x="1952464" y="139901"/>
                </a:lnTo>
                <a:lnTo>
                  <a:pt x="1944832" y="178266"/>
                </a:lnTo>
                <a:lnTo>
                  <a:pt x="1926377" y="212792"/>
                </a:lnTo>
                <a:lnTo>
                  <a:pt x="1898716" y="240452"/>
                </a:lnTo>
                <a:lnTo>
                  <a:pt x="1864191" y="258907"/>
                </a:lnTo>
                <a:lnTo>
                  <a:pt x="1825825" y="266539"/>
                </a:lnTo>
                <a:lnTo>
                  <a:pt x="1819274" y="26669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8">
            <a:extLst>
              <a:ext uri="{FF2B5EF4-FFF2-40B4-BE49-F238E27FC236}">
                <a16:creationId xmlns:a16="http://schemas.microsoft.com/office/drawing/2014/main" id="{20F09D97-ACE6-C8C2-EF79-DD5E87764688}"/>
              </a:ext>
            </a:extLst>
          </p:cNvPr>
          <p:cNvSpPr/>
          <p:nvPr/>
        </p:nvSpPr>
        <p:spPr>
          <a:xfrm>
            <a:off x="5861522" y="5990751"/>
            <a:ext cx="614397" cy="182696"/>
          </a:xfrm>
          <a:custGeom>
            <a:avLst/>
            <a:gdLst/>
            <a:ahLst/>
            <a:cxnLst/>
            <a:rect l="l" t="t" r="r" b="b"/>
            <a:pathLst>
              <a:path w="1952625" h="266700">
                <a:moveTo>
                  <a:pt x="1819274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2" y="258907"/>
                </a:lnTo>
                <a:lnTo>
                  <a:pt x="53906" y="240452"/>
                </a:lnTo>
                <a:lnTo>
                  <a:pt x="26245" y="212792"/>
                </a:lnTo>
                <a:lnTo>
                  <a:pt x="7791" y="178266"/>
                </a:lnTo>
                <a:lnTo>
                  <a:pt x="159" y="139901"/>
                </a:lnTo>
                <a:lnTo>
                  <a:pt x="0" y="133349"/>
                </a:lnTo>
                <a:lnTo>
                  <a:pt x="159" y="126798"/>
                </a:lnTo>
                <a:lnTo>
                  <a:pt x="7790" y="88432"/>
                </a:lnTo>
                <a:lnTo>
                  <a:pt x="26245" y="53906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819274" y="0"/>
                </a:lnTo>
                <a:lnTo>
                  <a:pt x="1857984" y="5740"/>
                </a:lnTo>
                <a:lnTo>
                  <a:pt x="1893359" y="22473"/>
                </a:lnTo>
                <a:lnTo>
                  <a:pt x="1922355" y="48751"/>
                </a:lnTo>
                <a:lnTo>
                  <a:pt x="1942473" y="82318"/>
                </a:lnTo>
                <a:lnTo>
                  <a:pt x="1951983" y="120279"/>
                </a:lnTo>
                <a:lnTo>
                  <a:pt x="1952624" y="133349"/>
                </a:lnTo>
                <a:lnTo>
                  <a:pt x="1952464" y="139901"/>
                </a:lnTo>
                <a:lnTo>
                  <a:pt x="1944832" y="178266"/>
                </a:lnTo>
                <a:lnTo>
                  <a:pt x="1926377" y="212792"/>
                </a:lnTo>
                <a:lnTo>
                  <a:pt x="1898716" y="240452"/>
                </a:lnTo>
                <a:lnTo>
                  <a:pt x="1864191" y="258907"/>
                </a:lnTo>
                <a:lnTo>
                  <a:pt x="1825825" y="266539"/>
                </a:lnTo>
                <a:lnTo>
                  <a:pt x="1819274" y="26669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8">
            <a:extLst>
              <a:ext uri="{FF2B5EF4-FFF2-40B4-BE49-F238E27FC236}">
                <a16:creationId xmlns:a16="http://schemas.microsoft.com/office/drawing/2014/main" id="{0C785CF8-94BB-16F7-6E94-C1D66D5FB398}"/>
              </a:ext>
            </a:extLst>
          </p:cNvPr>
          <p:cNvSpPr/>
          <p:nvPr/>
        </p:nvSpPr>
        <p:spPr>
          <a:xfrm>
            <a:off x="3262075" y="5990751"/>
            <a:ext cx="614397" cy="182696"/>
          </a:xfrm>
          <a:custGeom>
            <a:avLst/>
            <a:gdLst/>
            <a:ahLst/>
            <a:cxnLst/>
            <a:rect l="l" t="t" r="r" b="b"/>
            <a:pathLst>
              <a:path w="1952625" h="266700">
                <a:moveTo>
                  <a:pt x="1819274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2" y="258907"/>
                </a:lnTo>
                <a:lnTo>
                  <a:pt x="53906" y="240452"/>
                </a:lnTo>
                <a:lnTo>
                  <a:pt x="26245" y="212792"/>
                </a:lnTo>
                <a:lnTo>
                  <a:pt x="7791" y="178266"/>
                </a:lnTo>
                <a:lnTo>
                  <a:pt x="159" y="139901"/>
                </a:lnTo>
                <a:lnTo>
                  <a:pt x="0" y="133349"/>
                </a:lnTo>
                <a:lnTo>
                  <a:pt x="159" y="126798"/>
                </a:lnTo>
                <a:lnTo>
                  <a:pt x="7790" y="88432"/>
                </a:lnTo>
                <a:lnTo>
                  <a:pt x="26245" y="53906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819274" y="0"/>
                </a:lnTo>
                <a:lnTo>
                  <a:pt x="1857984" y="5740"/>
                </a:lnTo>
                <a:lnTo>
                  <a:pt x="1893359" y="22473"/>
                </a:lnTo>
                <a:lnTo>
                  <a:pt x="1922355" y="48751"/>
                </a:lnTo>
                <a:lnTo>
                  <a:pt x="1942473" y="82318"/>
                </a:lnTo>
                <a:lnTo>
                  <a:pt x="1951983" y="120279"/>
                </a:lnTo>
                <a:lnTo>
                  <a:pt x="1952624" y="133349"/>
                </a:lnTo>
                <a:lnTo>
                  <a:pt x="1952464" y="139901"/>
                </a:lnTo>
                <a:lnTo>
                  <a:pt x="1944832" y="178266"/>
                </a:lnTo>
                <a:lnTo>
                  <a:pt x="1926377" y="212792"/>
                </a:lnTo>
                <a:lnTo>
                  <a:pt x="1898716" y="240452"/>
                </a:lnTo>
                <a:lnTo>
                  <a:pt x="1864191" y="258907"/>
                </a:lnTo>
                <a:lnTo>
                  <a:pt x="1825825" y="266539"/>
                </a:lnTo>
                <a:lnTo>
                  <a:pt x="1819274" y="26669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8">
            <a:extLst>
              <a:ext uri="{FF2B5EF4-FFF2-40B4-BE49-F238E27FC236}">
                <a16:creationId xmlns:a16="http://schemas.microsoft.com/office/drawing/2014/main" id="{30ABBECB-464D-F7DF-877D-35E91AFB6EBE}"/>
              </a:ext>
            </a:extLst>
          </p:cNvPr>
          <p:cNvSpPr/>
          <p:nvPr/>
        </p:nvSpPr>
        <p:spPr>
          <a:xfrm>
            <a:off x="2527233" y="5990751"/>
            <a:ext cx="520767" cy="182696"/>
          </a:xfrm>
          <a:custGeom>
            <a:avLst/>
            <a:gdLst/>
            <a:ahLst/>
            <a:cxnLst/>
            <a:rect l="l" t="t" r="r" b="b"/>
            <a:pathLst>
              <a:path w="1952625" h="266700">
                <a:moveTo>
                  <a:pt x="1819274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2" y="258907"/>
                </a:lnTo>
                <a:lnTo>
                  <a:pt x="53906" y="240452"/>
                </a:lnTo>
                <a:lnTo>
                  <a:pt x="26245" y="212792"/>
                </a:lnTo>
                <a:lnTo>
                  <a:pt x="7791" y="178266"/>
                </a:lnTo>
                <a:lnTo>
                  <a:pt x="159" y="139901"/>
                </a:lnTo>
                <a:lnTo>
                  <a:pt x="0" y="133349"/>
                </a:lnTo>
                <a:lnTo>
                  <a:pt x="159" y="126798"/>
                </a:lnTo>
                <a:lnTo>
                  <a:pt x="7790" y="88432"/>
                </a:lnTo>
                <a:lnTo>
                  <a:pt x="26245" y="53906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819274" y="0"/>
                </a:lnTo>
                <a:lnTo>
                  <a:pt x="1857984" y="5740"/>
                </a:lnTo>
                <a:lnTo>
                  <a:pt x="1893359" y="22473"/>
                </a:lnTo>
                <a:lnTo>
                  <a:pt x="1922355" y="48751"/>
                </a:lnTo>
                <a:lnTo>
                  <a:pt x="1942473" y="82318"/>
                </a:lnTo>
                <a:lnTo>
                  <a:pt x="1951983" y="120279"/>
                </a:lnTo>
                <a:lnTo>
                  <a:pt x="1952624" y="133349"/>
                </a:lnTo>
                <a:lnTo>
                  <a:pt x="1952464" y="139901"/>
                </a:lnTo>
                <a:lnTo>
                  <a:pt x="1944832" y="178266"/>
                </a:lnTo>
                <a:lnTo>
                  <a:pt x="1926377" y="212792"/>
                </a:lnTo>
                <a:lnTo>
                  <a:pt x="1898716" y="240452"/>
                </a:lnTo>
                <a:lnTo>
                  <a:pt x="1864191" y="258907"/>
                </a:lnTo>
                <a:lnTo>
                  <a:pt x="1825825" y="266539"/>
                </a:lnTo>
                <a:lnTo>
                  <a:pt x="1819274" y="266699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5960" y="-3084626"/>
            <a:ext cx="7467642" cy="977832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2000250" marR="5080" indent="-1988185">
              <a:lnSpc>
                <a:spcPts val="6450"/>
              </a:lnSpc>
              <a:spcBef>
                <a:spcPts val="1125"/>
              </a:spcBef>
            </a:pPr>
            <a:r>
              <a:rPr spc="-1230" dirty="0"/>
              <a:t>클라우드</a:t>
            </a:r>
            <a:r>
              <a:rPr spc="-555" dirty="0"/>
              <a:t> </a:t>
            </a:r>
            <a:r>
              <a:rPr spc="-1250" dirty="0"/>
              <a:t>아키텍처 </a:t>
            </a:r>
            <a:r>
              <a:rPr spc="-1255" dirty="0"/>
              <a:t>개요</a:t>
            </a:r>
          </a:p>
        </p:txBody>
      </p:sp>
      <p:sp>
        <p:nvSpPr>
          <p:cNvPr id="5" name="object 5"/>
          <p:cNvSpPr/>
          <p:nvPr/>
        </p:nvSpPr>
        <p:spPr>
          <a:xfrm>
            <a:off x="2209800" y="1532731"/>
            <a:ext cx="8763000" cy="1819275"/>
          </a:xfrm>
          <a:custGeom>
            <a:avLst/>
            <a:gdLst/>
            <a:ahLst/>
            <a:cxnLst/>
            <a:rect l="l" t="t" r="r" b="b"/>
            <a:pathLst>
              <a:path w="8763000" h="1819275">
                <a:moveTo>
                  <a:pt x="8674003" y="1819274"/>
                </a:moveTo>
                <a:lnTo>
                  <a:pt x="88995" y="1819274"/>
                </a:lnTo>
                <a:lnTo>
                  <a:pt x="82801" y="1818664"/>
                </a:lnTo>
                <a:lnTo>
                  <a:pt x="37131" y="1799746"/>
                </a:lnTo>
                <a:lnTo>
                  <a:pt x="9643" y="1766253"/>
                </a:lnTo>
                <a:lnTo>
                  <a:pt x="0" y="1730278"/>
                </a:lnTo>
                <a:lnTo>
                  <a:pt x="0" y="1724024"/>
                </a:lnTo>
                <a:lnTo>
                  <a:pt x="0" y="88995"/>
                </a:lnTo>
                <a:lnTo>
                  <a:pt x="12577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8674003" y="0"/>
                </a:lnTo>
                <a:lnTo>
                  <a:pt x="8715466" y="12577"/>
                </a:lnTo>
                <a:lnTo>
                  <a:pt x="8750421" y="47531"/>
                </a:lnTo>
                <a:lnTo>
                  <a:pt x="8762999" y="88995"/>
                </a:lnTo>
                <a:lnTo>
                  <a:pt x="8762999" y="1730278"/>
                </a:lnTo>
                <a:lnTo>
                  <a:pt x="8750421" y="1771742"/>
                </a:lnTo>
                <a:lnTo>
                  <a:pt x="8715466" y="1806695"/>
                </a:lnTo>
                <a:lnTo>
                  <a:pt x="8680196" y="1818664"/>
                </a:lnTo>
                <a:lnTo>
                  <a:pt x="8674003" y="1819274"/>
                </a:lnTo>
                <a:close/>
              </a:path>
            </a:pathLst>
          </a:custGeom>
          <a:solidFill>
            <a:srgbClr val="DDD8F6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73122" y="735883"/>
            <a:ext cx="5107305" cy="1336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79295">
              <a:lnSpc>
                <a:spcPct val="100000"/>
              </a:lnSpc>
              <a:spcBef>
                <a:spcPts val="130"/>
              </a:spcBef>
            </a:pPr>
            <a:r>
              <a:rPr sz="2000" spc="-3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2000" spc="-1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333333"/>
                </a:solidFill>
                <a:latin typeface="Dotum"/>
                <a:cs typeface="Dotum"/>
              </a:rPr>
              <a:t>컴퓨팅</a:t>
            </a:r>
            <a:r>
              <a:rPr sz="2000" spc="-1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800" spc="-240" dirty="0">
                <a:solidFill>
                  <a:srgbClr val="333333"/>
                </a:solidFill>
                <a:latin typeface="Liberation Sans"/>
                <a:cs typeface="Liberation Sans"/>
              </a:rPr>
              <a:t>3</a:t>
            </a:r>
            <a:r>
              <a:rPr sz="2000" spc="-240" dirty="0">
                <a:solidFill>
                  <a:srgbClr val="333333"/>
                </a:solidFill>
                <a:latin typeface="Dotum"/>
                <a:cs typeface="Dotum"/>
              </a:rPr>
              <a:t>단계</a:t>
            </a:r>
            <a:r>
              <a:rPr sz="2000" spc="-1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333333"/>
                </a:solidFill>
                <a:latin typeface="Dotum"/>
                <a:cs typeface="Dotum"/>
              </a:rPr>
              <a:t>계층</a:t>
            </a:r>
            <a:r>
              <a:rPr sz="2000" spc="-1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00" spc="-385" dirty="0">
                <a:solidFill>
                  <a:srgbClr val="333333"/>
                </a:solidFill>
                <a:latin typeface="Dotum"/>
                <a:cs typeface="Dotum"/>
              </a:rPr>
              <a:t>구조</a:t>
            </a:r>
            <a:endParaRPr sz="2000" dirty="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8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80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</a:pPr>
            <a:r>
              <a:rPr sz="2050" spc="-409" dirty="0">
                <a:solidFill>
                  <a:srgbClr val="4F37A6"/>
                </a:solidFill>
                <a:latin typeface="Dotum"/>
                <a:cs typeface="Dotum"/>
              </a:rPr>
              <a:t>사용자</a:t>
            </a:r>
            <a:r>
              <a:rPr sz="2050" spc="-18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2050" spc="-409" dirty="0">
                <a:solidFill>
                  <a:srgbClr val="4F37A6"/>
                </a:solidFill>
                <a:latin typeface="Dotum"/>
                <a:cs typeface="Dotum"/>
              </a:rPr>
              <a:t>계층</a:t>
            </a:r>
            <a:r>
              <a:rPr sz="2050" spc="-18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800" b="1" dirty="0">
                <a:solidFill>
                  <a:srgbClr val="4F37A6"/>
                </a:solidFill>
                <a:latin typeface="Liberation Sans"/>
                <a:cs typeface="Liberation Sans"/>
              </a:rPr>
              <a:t>(User </a:t>
            </a:r>
            <a:r>
              <a:rPr sz="1800" b="1" spc="-10" dirty="0">
                <a:solidFill>
                  <a:srgbClr val="4F37A6"/>
                </a:solidFill>
                <a:latin typeface="Liberation Sans"/>
                <a:cs typeface="Liberation Sans"/>
              </a:rPr>
              <a:t>Layer)</a:t>
            </a:r>
            <a:endParaRPr sz="1800" dirty="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4303" y="2196307"/>
            <a:ext cx="40703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01</a:t>
            </a:r>
            <a:endParaRPr sz="27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43163" y="2713831"/>
            <a:ext cx="4991100" cy="304800"/>
          </a:xfrm>
          <a:custGeom>
            <a:avLst/>
            <a:gdLst/>
            <a:ahLst/>
            <a:cxnLst/>
            <a:rect l="l" t="t" r="r" b="b"/>
            <a:pathLst>
              <a:path w="4991100" h="304800">
                <a:moveTo>
                  <a:pt x="600075" y="142875"/>
                </a:moveTo>
                <a:lnTo>
                  <a:pt x="593928" y="101409"/>
                </a:lnTo>
                <a:lnTo>
                  <a:pt x="575995" y="63500"/>
                </a:lnTo>
                <a:lnTo>
                  <a:pt x="547839" y="32435"/>
                </a:lnTo>
                <a:lnTo>
                  <a:pt x="511886" y="10883"/>
                </a:lnTo>
                <a:lnTo>
                  <a:pt x="471208" y="698"/>
                </a:lnTo>
                <a:lnTo>
                  <a:pt x="457200" y="0"/>
                </a:lnTo>
                <a:lnTo>
                  <a:pt x="142875" y="0"/>
                </a:lnTo>
                <a:lnTo>
                  <a:pt x="101409" y="6159"/>
                </a:lnTo>
                <a:lnTo>
                  <a:pt x="63500" y="24079"/>
                </a:lnTo>
                <a:lnTo>
                  <a:pt x="32435" y="52235"/>
                </a:lnTo>
                <a:lnTo>
                  <a:pt x="10883" y="88201"/>
                </a:lnTo>
                <a:lnTo>
                  <a:pt x="698" y="128879"/>
                </a:lnTo>
                <a:lnTo>
                  <a:pt x="0" y="142875"/>
                </a:lnTo>
                <a:lnTo>
                  <a:pt x="0" y="161925"/>
                </a:lnTo>
                <a:lnTo>
                  <a:pt x="6159" y="203403"/>
                </a:lnTo>
                <a:lnTo>
                  <a:pt x="24079" y="241312"/>
                </a:lnTo>
                <a:lnTo>
                  <a:pt x="52235" y="272376"/>
                </a:lnTo>
                <a:lnTo>
                  <a:pt x="88201" y="293928"/>
                </a:lnTo>
                <a:lnTo>
                  <a:pt x="128879" y="304114"/>
                </a:lnTo>
                <a:lnTo>
                  <a:pt x="142875" y="304800"/>
                </a:lnTo>
                <a:lnTo>
                  <a:pt x="457200" y="304800"/>
                </a:lnTo>
                <a:lnTo>
                  <a:pt x="498678" y="298653"/>
                </a:lnTo>
                <a:lnTo>
                  <a:pt x="536587" y="280720"/>
                </a:lnTo>
                <a:lnTo>
                  <a:pt x="567651" y="252564"/>
                </a:lnTo>
                <a:lnTo>
                  <a:pt x="589203" y="216611"/>
                </a:lnTo>
                <a:lnTo>
                  <a:pt x="599389" y="175933"/>
                </a:lnTo>
                <a:lnTo>
                  <a:pt x="600075" y="161925"/>
                </a:lnTo>
                <a:lnTo>
                  <a:pt x="600075" y="142875"/>
                </a:lnTo>
                <a:close/>
              </a:path>
              <a:path w="4991100" h="304800">
                <a:moveTo>
                  <a:pt x="1333500" y="142875"/>
                </a:moveTo>
                <a:lnTo>
                  <a:pt x="1327353" y="101409"/>
                </a:lnTo>
                <a:lnTo>
                  <a:pt x="1309420" y="63500"/>
                </a:lnTo>
                <a:lnTo>
                  <a:pt x="1281264" y="32435"/>
                </a:lnTo>
                <a:lnTo>
                  <a:pt x="1245311" y="10883"/>
                </a:lnTo>
                <a:lnTo>
                  <a:pt x="1204633" y="698"/>
                </a:lnTo>
                <a:lnTo>
                  <a:pt x="1190625" y="0"/>
                </a:lnTo>
                <a:lnTo>
                  <a:pt x="876300" y="0"/>
                </a:lnTo>
                <a:lnTo>
                  <a:pt x="834834" y="6159"/>
                </a:lnTo>
                <a:lnTo>
                  <a:pt x="796925" y="24079"/>
                </a:lnTo>
                <a:lnTo>
                  <a:pt x="765860" y="52235"/>
                </a:lnTo>
                <a:lnTo>
                  <a:pt x="744308" y="88201"/>
                </a:lnTo>
                <a:lnTo>
                  <a:pt x="734110" y="128879"/>
                </a:lnTo>
                <a:lnTo>
                  <a:pt x="733425" y="142875"/>
                </a:lnTo>
                <a:lnTo>
                  <a:pt x="733425" y="161925"/>
                </a:lnTo>
                <a:lnTo>
                  <a:pt x="739584" y="203403"/>
                </a:lnTo>
                <a:lnTo>
                  <a:pt x="757504" y="241312"/>
                </a:lnTo>
                <a:lnTo>
                  <a:pt x="785660" y="272376"/>
                </a:lnTo>
                <a:lnTo>
                  <a:pt x="821626" y="293928"/>
                </a:lnTo>
                <a:lnTo>
                  <a:pt x="862304" y="304114"/>
                </a:lnTo>
                <a:lnTo>
                  <a:pt x="876300" y="304800"/>
                </a:lnTo>
                <a:lnTo>
                  <a:pt x="1190625" y="304800"/>
                </a:lnTo>
                <a:lnTo>
                  <a:pt x="1232103" y="298653"/>
                </a:lnTo>
                <a:lnTo>
                  <a:pt x="1270012" y="280720"/>
                </a:lnTo>
                <a:lnTo>
                  <a:pt x="1301076" y="252564"/>
                </a:lnTo>
                <a:lnTo>
                  <a:pt x="1322628" y="216611"/>
                </a:lnTo>
                <a:lnTo>
                  <a:pt x="1332814" y="175933"/>
                </a:lnTo>
                <a:lnTo>
                  <a:pt x="1333500" y="161925"/>
                </a:lnTo>
                <a:lnTo>
                  <a:pt x="1333500" y="142875"/>
                </a:lnTo>
                <a:close/>
              </a:path>
              <a:path w="4991100" h="304800">
                <a:moveTo>
                  <a:pt x="2466975" y="142875"/>
                </a:moveTo>
                <a:lnTo>
                  <a:pt x="2460828" y="101409"/>
                </a:lnTo>
                <a:lnTo>
                  <a:pt x="2442895" y="63500"/>
                </a:lnTo>
                <a:lnTo>
                  <a:pt x="2414740" y="32435"/>
                </a:lnTo>
                <a:lnTo>
                  <a:pt x="2378786" y="10883"/>
                </a:lnTo>
                <a:lnTo>
                  <a:pt x="2338108" y="698"/>
                </a:lnTo>
                <a:lnTo>
                  <a:pt x="2324100" y="0"/>
                </a:lnTo>
                <a:lnTo>
                  <a:pt x="1609725" y="0"/>
                </a:lnTo>
                <a:lnTo>
                  <a:pt x="1568259" y="6159"/>
                </a:lnTo>
                <a:lnTo>
                  <a:pt x="1530350" y="24079"/>
                </a:lnTo>
                <a:lnTo>
                  <a:pt x="1499285" y="52235"/>
                </a:lnTo>
                <a:lnTo>
                  <a:pt x="1477733" y="88201"/>
                </a:lnTo>
                <a:lnTo>
                  <a:pt x="1467535" y="128879"/>
                </a:lnTo>
                <a:lnTo>
                  <a:pt x="1466850" y="142875"/>
                </a:lnTo>
                <a:lnTo>
                  <a:pt x="1466850" y="161925"/>
                </a:lnTo>
                <a:lnTo>
                  <a:pt x="1473009" y="203403"/>
                </a:lnTo>
                <a:lnTo>
                  <a:pt x="1490929" y="241312"/>
                </a:lnTo>
                <a:lnTo>
                  <a:pt x="1519085" y="272376"/>
                </a:lnTo>
                <a:lnTo>
                  <a:pt x="1555051" y="293928"/>
                </a:lnTo>
                <a:lnTo>
                  <a:pt x="1595729" y="304114"/>
                </a:lnTo>
                <a:lnTo>
                  <a:pt x="1609725" y="304800"/>
                </a:lnTo>
                <a:lnTo>
                  <a:pt x="2324100" y="304800"/>
                </a:lnTo>
                <a:lnTo>
                  <a:pt x="2365578" y="298653"/>
                </a:lnTo>
                <a:lnTo>
                  <a:pt x="2403487" y="280720"/>
                </a:lnTo>
                <a:lnTo>
                  <a:pt x="2434552" y="252564"/>
                </a:lnTo>
                <a:lnTo>
                  <a:pt x="2456103" y="216611"/>
                </a:lnTo>
                <a:lnTo>
                  <a:pt x="2466289" y="175933"/>
                </a:lnTo>
                <a:lnTo>
                  <a:pt x="2466975" y="161925"/>
                </a:lnTo>
                <a:lnTo>
                  <a:pt x="2466975" y="142875"/>
                </a:lnTo>
                <a:close/>
              </a:path>
              <a:path w="4991100" h="304800">
                <a:moveTo>
                  <a:pt x="3486150" y="142875"/>
                </a:moveTo>
                <a:lnTo>
                  <a:pt x="3480003" y="101409"/>
                </a:lnTo>
                <a:lnTo>
                  <a:pt x="3462070" y="63500"/>
                </a:lnTo>
                <a:lnTo>
                  <a:pt x="3433915" y="32435"/>
                </a:lnTo>
                <a:lnTo>
                  <a:pt x="3397961" y="10883"/>
                </a:lnTo>
                <a:lnTo>
                  <a:pt x="3357283" y="698"/>
                </a:lnTo>
                <a:lnTo>
                  <a:pt x="3343275" y="0"/>
                </a:lnTo>
                <a:lnTo>
                  <a:pt x="2752725" y="0"/>
                </a:lnTo>
                <a:lnTo>
                  <a:pt x="2711259" y="6159"/>
                </a:lnTo>
                <a:lnTo>
                  <a:pt x="2673350" y="24079"/>
                </a:lnTo>
                <a:lnTo>
                  <a:pt x="2642285" y="52235"/>
                </a:lnTo>
                <a:lnTo>
                  <a:pt x="2620734" y="88201"/>
                </a:lnTo>
                <a:lnTo>
                  <a:pt x="2610535" y="128879"/>
                </a:lnTo>
                <a:lnTo>
                  <a:pt x="2609850" y="142875"/>
                </a:lnTo>
                <a:lnTo>
                  <a:pt x="2609850" y="161925"/>
                </a:lnTo>
                <a:lnTo>
                  <a:pt x="2616009" y="203403"/>
                </a:lnTo>
                <a:lnTo>
                  <a:pt x="2633929" y="241312"/>
                </a:lnTo>
                <a:lnTo>
                  <a:pt x="2662085" y="272376"/>
                </a:lnTo>
                <a:lnTo>
                  <a:pt x="2698051" y="293928"/>
                </a:lnTo>
                <a:lnTo>
                  <a:pt x="2738729" y="304114"/>
                </a:lnTo>
                <a:lnTo>
                  <a:pt x="2752725" y="304800"/>
                </a:lnTo>
                <a:lnTo>
                  <a:pt x="3343275" y="304800"/>
                </a:lnTo>
                <a:lnTo>
                  <a:pt x="3384753" y="298653"/>
                </a:lnTo>
                <a:lnTo>
                  <a:pt x="3422662" y="280720"/>
                </a:lnTo>
                <a:lnTo>
                  <a:pt x="3453727" y="252564"/>
                </a:lnTo>
                <a:lnTo>
                  <a:pt x="3475278" y="216611"/>
                </a:lnTo>
                <a:lnTo>
                  <a:pt x="3485464" y="175933"/>
                </a:lnTo>
                <a:lnTo>
                  <a:pt x="3486150" y="161925"/>
                </a:lnTo>
                <a:lnTo>
                  <a:pt x="3486150" y="142875"/>
                </a:lnTo>
                <a:close/>
              </a:path>
              <a:path w="4991100" h="304800">
                <a:moveTo>
                  <a:pt x="4991100" y="142875"/>
                </a:moveTo>
                <a:lnTo>
                  <a:pt x="4984953" y="101409"/>
                </a:lnTo>
                <a:lnTo>
                  <a:pt x="4967021" y="63500"/>
                </a:lnTo>
                <a:lnTo>
                  <a:pt x="4938865" y="32435"/>
                </a:lnTo>
                <a:lnTo>
                  <a:pt x="4902911" y="10883"/>
                </a:lnTo>
                <a:lnTo>
                  <a:pt x="4862233" y="698"/>
                </a:lnTo>
                <a:lnTo>
                  <a:pt x="4848225" y="0"/>
                </a:lnTo>
                <a:lnTo>
                  <a:pt x="3771900" y="0"/>
                </a:lnTo>
                <a:lnTo>
                  <a:pt x="3730434" y="6159"/>
                </a:lnTo>
                <a:lnTo>
                  <a:pt x="3692525" y="24079"/>
                </a:lnTo>
                <a:lnTo>
                  <a:pt x="3661460" y="52235"/>
                </a:lnTo>
                <a:lnTo>
                  <a:pt x="3639909" y="88201"/>
                </a:lnTo>
                <a:lnTo>
                  <a:pt x="3629710" y="128879"/>
                </a:lnTo>
                <a:lnTo>
                  <a:pt x="3629025" y="142875"/>
                </a:lnTo>
                <a:lnTo>
                  <a:pt x="3629025" y="161925"/>
                </a:lnTo>
                <a:lnTo>
                  <a:pt x="3635184" y="203403"/>
                </a:lnTo>
                <a:lnTo>
                  <a:pt x="3653104" y="241312"/>
                </a:lnTo>
                <a:lnTo>
                  <a:pt x="3681260" y="272376"/>
                </a:lnTo>
                <a:lnTo>
                  <a:pt x="3717226" y="293928"/>
                </a:lnTo>
                <a:lnTo>
                  <a:pt x="3757904" y="304114"/>
                </a:lnTo>
                <a:lnTo>
                  <a:pt x="3771900" y="304800"/>
                </a:lnTo>
                <a:lnTo>
                  <a:pt x="4848225" y="304800"/>
                </a:lnTo>
                <a:lnTo>
                  <a:pt x="4889703" y="298653"/>
                </a:lnTo>
                <a:lnTo>
                  <a:pt x="4927612" y="280720"/>
                </a:lnTo>
                <a:lnTo>
                  <a:pt x="4958677" y="252564"/>
                </a:lnTo>
                <a:lnTo>
                  <a:pt x="4980229" y="216611"/>
                </a:lnTo>
                <a:lnTo>
                  <a:pt x="4990414" y="175933"/>
                </a:lnTo>
                <a:lnTo>
                  <a:pt x="4991100" y="161925"/>
                </a:lnTo>
                <a:lnTo>
                  <a:pt x="4991100" y="142875"/>
                </a:lnTo>
                <a:close/>
              </a:path>
            </a:pathLst>
          </a:custGeom>
          <a:solidFill>
            <a:srgbClr val="4F3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82850" y="2271745"/>
            <a:ext cx="6927850" cy="694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이용하는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다양한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유형의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사용자들이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존재하며</a:t>
            </a:r>
            <a:r>
              <a:rPr sz="1200" spc="-21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각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사용자마다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다른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목적과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권한을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갖습니다</a:t>
            </a:r>
            <a:r>
              <a:rPr sz="1200" spc="-10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200">
              <a:latin typeface="Liberation Sans"/>
              <a:cs typeface="Liberation Sans"/>
            </a:endParaRPr>
          </a:p>
          <a:p>
            <a:pPr marL="173990">
              <a:lnSpc>
                <a:spcPct val="100000"/>
              </a:lnSpc>
              <a:tabLst>
                <a:tab pos="908685" algn="l"/>
                <a:tab pos="1642745" algn="l"/>
                <a:tab pos="2782570" algn="l"/>
                <a:tab pos="3799204" algn="l"/>
              </a:tabLst>
            </a:pPr>
            <a:r>
              <a:rPr sz="1150" spc="-25" dirty="0">
                <a:solidFill>
                  <a:srgbClr val="FFFFFF"/>
                </a:solidFill>
                <a:latin typeface="Dotum"/>
                <a:cs typeface="Dotum"/>
              </a:rPr>
              <a:t>개발자</a:t>
            </a:r>
            <a:r>
              <a:rPr sz="1150" dirty="0">
                <a:solidFill>
                  <a:srgbClr val="FFFFFF"/>
                </a:solidFill>
                <a:latin typeface="Dotum"/>
                <a:cs typeface="Dotum"/>
              </a:rPr>
              <a:t>	</a:t>
            </a:r>
            <a:r>
              <a:rPr sz="1150" spc="-25" dirty="0">
                <a:solidFill>
                  <a:srgbClr val="FFFFFF"/>
                </a:solidFill>
                <a:latin typeface="Dotum"/>
                <a:cs typeface="Dotum"/>
              </a:rPr>
              <a:t>운영자</a:t>
            </a:r>
            <a:r>
              <a:rPr sz="1150" dirty="0">
                <a:solidFill>
                  <a:srgbClr val="FFFFFF"/>
                </a:solidFill>
                <a:latin typeface="Dotum"/>
                <a:cs typeface="Dotum"/>
              </a:rPr>
              <a:t>	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시스템</a:t>
            </a:r>
            <a:r>
              <a:rPr sz="115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FFFFFF"/>
                </a:solidFill>
                <a:latin typeface="Dotum"/>
                <a:cs typeface="Dotum"/>
              </a:rPr>
              <a:t>관리자</a:t>
            </a:r>
            <a:r>
              <a:rPr sz="1150" dirty="0">
                <a:solidFill>
                  <a:srgbClr val="FFFFFF"/>
                </a:solidFill>
                <a:latin typeface="Dotum"/>
                <a:cs typeface="Dotum"/>
              </a:rPr>
              <a:t>	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최종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FFFFFF"/>
                </a:solidFill>
                <a:latin typeface="Dotum"/>
                <a:cs typeface="Dotum"/>
              </a:rPr>
              <a:t>사용자</a:t>
            </a:r>
            <a:r>
              <a:rPr sz="1150" dirty="0">
                <a:solidFill>
                  <a:srgbClr val="FFFFFF"/>
                </a:solidFill>
                <a:latin typeface="Dotum"/>
                <a:cs typeface="Dotum"/>
              </a:rPr>
              <a:t>	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비즈니스</a:t>
            </a:r>
            <a:r>
              <a:rPr sz="115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Dotum"/>
                <a:cs typeface="Dotum"/>
              </a:rPr>
              <a:t>의사결정자</a:t>
            </a:r>
            <a:endParaRPr sz="1150">
              <a:latin typeface="Dotum"/>
              <a:cs typeface="Dotu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09800" y="3428206"/>
            <a:ext cx="8763000" cy="1531759"/>
          </a:xfrm>
          <a:custGeom>
            <a:avLst/>
            <a:gdLst/>
            <a:ahLst/>
            <a:cxnLst/>
            <a:rect l="l" t="t" r="r" b="b"/>
            <a:pathLst>
              <a:path w="8763000" h="2143125">
                <a:moveTo>
                  <a:pt x="8674003" y="2143124"/>
                </a:moveTo>
                <a:lnTo>
                  <a:pt x="88995" y="2143124"/>
                </a:lnTo>
                <a:lnTo>
                  <a:pt x="82801" y="2142514"/>
                </a:lnTo>
                <a:lnTo>
                  <a:pt x="37131" y="2123596"/>
                </a:lnTo>
                <a:lnTo>
                  <a:pt x="9643" y="2090102"/>
                </a:lnTo>
                <a:lnTo>
                  <a:pt x="0" y="2054128"/>
                </a:lnTo>
                <a:lnTo>
                  <a:pt x="0" y="2047874"/>
                </a:lnTo>
                <a:lnTo>
                  <a:pt x="0" y="88996"/>
                </a:lnTo>
                <a:lnTo>
                  <a:pt x="12577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8674003" y="0"/>
                </a:lnTo>
                <a:lnTo>
                  <a:pt x="8715466" y="12577"/>
                </a:lnTo>
                <a:lnTo>
                  <a:pt x="8750421" y="47531"/>
                </a:lnTo>
                <a:lnTo>
                  <a:pt x="8762999" y="88996"/>
                </a:lnTo>
                <a:lnTo>
                  <a:pt x="8762999" y="2054128"/>
                </a:lnTo>
                <a:lnTo>
                  <a:pt x="8750421" y="2095591"/>
                </a:lnTo>
                <a:lnTo>
                  <a:pt x="8715466" y="2130545"/>
                </a:lnTo>
                <a:lnTo>
                  <a:pt x="8680196" y="2142513"/>
                </a:lnTo>
                <a:lnTo>
                  <a:pt x="8674003" y="2143124"/>
                </a:lnTo>
                <a:close/>
              </a:path>
            </a:pathLst>
          </a:custGeom>
          <a:solidFill>
            <a:srgbClr val="DDD8F6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A90F7A1-DB6D-255B-A49A-039263FA49FC}"/>
              </a:ext>
            </a:extLst>
          </p:cNvPr>
          <p:cNvGrpSpPr/>
          <p:nvPr/>
        </p:nvGrpSpPr>
        <p:grpSpPr>
          <a:xfrm>
            <a:off x="1244303" y="3519385"/>
            <a:ext cx="8026062" cy="1241393"/>
            <a:chOff x="1244303" y="2478050"/>
            <a:chExt cx="8026062" cy="1531975"/>
          </a:xfrm>
        </p:grpSpPr>
        <p:sp>
          <p:nvSpPr>
            <p:cNvPr id="13" name="object 13"/>
            <p:cNvSpPr txBox="1"/>
            <p:nvPr/>
          </p:nvSpPr>
          <p:spPr>
            <a:xfrm>
              <a:off x="1244303" y="3025776"/>
              <a:ext cx="407034" cy="4368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700" b="1" spc="-25" dirty="0">
                  <a:solidFill>
                    <a:srgbClr val="4F37A6"/>
                  </a:solidFill>
                  <a:latin typeface="Liberation Sans"/>
                  <a:cs typeface="Liberation Sans"/>
                </a:rPr>
                <a:t>02</a:t>
              </a:r>
              <a:endParaRPr sz="2700">
                <a:latin typeface="Liberation Sans"/>
                <a:cs typeface="Liberation Sans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482850" y="2478050"/>
              <a:ext cx="2843530" cy="34036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2050" spc="-409" dirty="0">
                  <a:solidFill>
                    <a:srgbClr val="4F37A6"/>
                  </a:solidFill>
                  <a:latin typeface="Dotum"/>
                  <a:cs typeface="Dotum"/>
                </a:rPr>
                <a:t>서비스</a:t>
              </a:r>
              <a:r>
                <a:rPr sz="2050" spc="-195" dirty="0">
                  <a:solidFill>
                    <a:srgbClr val="4F37A6"/>
                  </a:solidFill>
                  <a:latin typeface="Dotum"/>
                  <a:cs typeface="Dotum"/>
                </a:rPr>
                <a:t> </a:t>
              </a:r>
              <a:r>
                <a:rPr sz="2050" spc="-409" dirty="0">
                  <a:solidFill>
                    <a:srgbClr val="4F37A6"/>
                  </a:solidFill>
                  <a:latin typeface="Dotum"/>
                  <a:cs typeface="Dotum"/>
                </a:rPr>
                <a:t>계층</a:t>
              </a:r>
              <a:r>
                <a:rPr sz="2050" spc="-185" dirty="0">
                  <a:solidFill>
                    <a:srgbClr val="4F37A6"/>
                  </a:solidFill>
                  <a:latin typeface="Dotum"/>
                  <a:cs typeface="Dotum"/>
                </a:rPr>
                <a:t> </a:t>
              </a:r>
              <a:r>
                <a:rPr sz="1800" b="1" dirty="0">
                  <a:solidFill>
                    <a:srgbClr val="4F37A6"/>
                  </a:solidFill>
                  <a:latin typeface="Liberation Sans"/>
                  <a:cs typeface="Liberation Sans"/>
                </a:rPr>
                <a:t>(Service </a:t>
              </a:r>
              <a:r>
                <a:rPr sz="1800" b="1" spc="-10" dirty="0">
                  <a:solidFill>
                    <a:srgbClr val="4F37A6"/>
                  </a:solidFill>
                  <a:latin typeface="Liberation Sans"/>
                  <a:cs typeface="Liberation Sans"/>
                </a:rPr>
                <a:t>Layer)</a:t>
              </a:r>
              <a:endParaRPr sz="1800">
                <a:latin typeface="Liberation Sans"/>
                <a:cs typeface="Liberation Sans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482850" y="2939288"/>
              <a:ext cx="6787515" cy="2324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350" spc="-260" dirty="0">
                  <a:solidFill>
                    <a:srgbClr val="333333"/>
                  </a:solidFill>
                  <a:latin typeface="Dotum"/>
                  <a:cs typeface="Dotum"/>
                </a:rPr>
                <a:t>클라우드</a:t>
              </a:r>
              <a:r>
                <a:rPr sz="1350" spc="-11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350" spc="-260" dirty="0">
                  <a:solidFill>
                    <a:srgbClr val="333333"/>
                  </a:solidFill>
                  <a:latin typeface="Dotum"/>
                  <a:cs typeface="Dotum"/>
                </a:rPr>
                <a:t>제공</a:t>
              </a:r>
              <a:r>
                <a:rPr sz="1350" spc="-11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350" spc="-260" dirty="0">
                  <a:solidFill>
                    <a:srgbClr val="333333"/>
                  </a:solidFill>
                  <a:latin typeface="Dotum"/>
                  <a:cs typeface="Dotum"/>
                </a:rPr>
                <a:t>업체가</a:t>
              </a:r>
              <a:r>
                <a:rPr sz="1350" spc="-10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350" spc="-260" dirty="0">
                  <a:solidFill>
                    <a:srgbClr val="333333"/>
                  </a:solidFill>
                  <a:latin typeface="Dotum"/>
                  <a:cs typeface="Dotum"/>
                </a:rPr>
                <a:t>사용자에게</a:t>
              </a:r>
              <a:r>
                <a:rPr sz="1350" spc="-11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350" spc="-260" dirty="0">
                  <a:solidFill>
                    <a:srgbClr val="333333"/>
                  </a:solidFill>
                  <a:latin typeface="Dotum"/>
                  <a:cs typeface="Dotum"/>
                </a:rPr>
                <a:t>제공하는</a:t>
              </a:r>
              <a:r>
                <a:rPr sz="1350" spc="-10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350" spc="-260" dirty="0">
                  <a:solidFill>
                    <a:srgbClr val="333333"/>
                  </a:solidFill>
                  <a:latin typeface="Dotum"/>
                  <a:cs typeface="Dotum"/>
                </a:rPr>
                <a:t>다양한</a:t>
              </a:r>
              <a:r>
                <a:rPr sz="1350" spc="-11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350" spc="-260" dirty="0">
                  <a:solidFill>
                    <a:srgbClr val="333333"/>
                  </a:solidFill>
                  <a:latin typeface="Dotum"/>
                  <a:cs typeface="Dotum"/>
                </a:rPr>
                <a:t>수준의</a:t>
              </a:r>
              <a:r>
                <a:rPr sz="1350" spc="-10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350" spc="-260" dirty="0">
                  <a:solidFill>
                    <a:srgbClr val="333333"/>
                  </a:solidFill>
                  <a:latin typeface="Dotum"/>
                  <a:cs typeface="Dotum"/>
                </a:rPr>
                <a:t>서비스</a:t>
              </a:r>
              <a:r>
                <a:rPr sz="1350" spc="-11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350" spc="-200" dirty="0">
                  <a:solidFill>
                    <a:srgbClr val="333333"/>
                  </a:solidFill>
                  <a:latin typeface="Dotum"/>
                  <a:cs typeface="Dotum"/>
                </a:rPr>
                <a:t>모델로</a:t>
              </a:r>
              <a:r>
                <a:rPr sz="1200" spc="-200" dirty="0">
                  <a:solidFill>
                    <a:srgbClr val="333333"/>
                  </a:solidFill>
                  <a:latin typeface="Liberation Sans"/>
                  <a:cs typeface="Liberation Sans"/>
                </a:rPr>
                <a:t>,</a:t>
              </a:r>
              <a:r>
                <a:rPr sz="1200" spc="15" dirty="0">
                  <a:solidFill>
                    <a:srgbClr val="333333"/>
                  </a:solidFill>
                  <a:latin typeface="Liberation Sans"/>
                  <a:cs typeface="Liberation Sans"/>
                </a:rPr>
                <a:t> </a:t>
              </a:r>
              <a:r>
                <a:rPr sz="1350" spc="-260" dirty="0">
                  <a:solidFill>
                    <a:srgbClr val="333333"/>
                  </a:solidFill>
                  <a:latin typeface="Dotum"/>
                  <a:cs typeface="Dotum"/>
                </a:rPr>
                <a:t>사용자의</a:t>
              </a:r>
              <a:r>
                <a:rPr sz="1350" spc="-11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350" spc="-260" dirty="0">
                  <a:solidFill>
                    <a:srgbClr val="333333"/>
                  </a:solidFill>
                  <a:latin typeface="Dotum"/>
                  <a:cs typeface="Dotum"/>
                </a:rPr>
                <a:t>책임</a:t>
              </a:r>
              <a:r>
                <a:rPr sz="1350" spc="-105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350" spc="-260" dirty="0">
                  <a:solidFill>
                    <a:srgbClr val="333333"/>
                  </a:solidFill>
                  <a:latin typeface="Dotum"/>
                  <a:cs typeface="Dotum"/>
                </a:rPr>
                <a:t>범위가</a:t>
              </a:r>
              <a:r>
                <a:rPr sz="1350" spc="-110" dirty="0">
                  <a:solidFill>
                    <a:srgbClr val="333333"/>
                  </a:solidFill>
                  <a:latin typeface="Dotum"/>
                  <a:cs typeface="Dotum"/>
                </a:rPr>
                <a:t> </a:t>
              </a:r>
              <a:r>
                <a:rPr sz="1350" spc="-130" dirty="0">
                  <a:solidFill>
                    <a:srgbClr val="333333"/>
                  </a:solidFill>
                  <a:latin typeface="Dotum"/>
                  <a:cs typeface="Dotum"/>
                </a:rPr>
                <a:t>달라집니다</a:t>
              </a:r>
              <a:r>
                <a:rPr sz="1200" spc="-130" dirty="0">
                  <a:solidFill>
                    <a:srgbClr val="333333"/>
                  </a:solidFill>
                  <a:latin typeface="Liberation Sans"/>
                  <a:cs typeface="Liberation Sans"/>
                </a:rPr>
                <a:t>.</a:t>
              </a:r>
              <a:endParaRPr sz="1200">
                <a:latin typeface="Liberation Sans"/>
                <a:cs typeface="Liberation San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543175" y="3381375"/>
              <a:ext cx="1981200" cy="266700"/>
            </a:xfrm>
            <a:custGeom>
              <a:avLst/>
              <a:gdLst/>
              <a:ahLst/>
              <a:cxnLst/>
              <a:rect l="l" t="t" r="r" b="b"/>
              <a:pathLst>
                <a:path w="1981200" h="266700">
                  <a:moveTo>
                    <a:pt x="1847849" y="266699"/>
                  </a:moveTo>
                  <a:lnTo>
                    <a:pt x="133349" y="266699"/>
                  </a:lnTo>
                  <a:lnTo>
                    <a:pt x="126798" y="266539"/>
                  </a:lnTo>
                  <a:lnTo>
                    <a:pt x="88432" y="258907"/>
                  </a:lnTo>
                  <a:lnTo>
                    <a:pt x="53906" y="240452"/>
                  </a:lnTo>
                  <a:lnTo>
                    <a:pt x="26245" y="212792"/>
                  </a:lnTo>
                  <a:lnTo>
                    <a:pt x="7791" y="178266"/>
                  </a:lnTo>
                  <a:lnTo>
                    <a:pt x="160" y="139901"/>
                  </a:lnTo>
                  <a:lnTo>
                    <a:pt x="0" y="133349"/>
                  </a:lnTo>
                  <a:lnTo>
                    <a:pt x="160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6" y="26245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847849" y="0"/>
                  </a:lnTo>
                  <a:lnTo>
                    <a:pt x="1886559" y="5740"/>
                  </a:lnTo>
                  <a:lnTo>
                    <a:pt x="1921934" y="22473"/>
                  </a:lnTo>
                  <a:lnTo>
                    <a:pt x="1950931" y="48751"/>
                  </a:lnTo>
                  <a:lnTo>
                    <a:pt x="1971048" y="82318"/>
                  </a:lnTo>
                  <a:lnTo>
                    <a:pt x="1980559" y="120279"/>
                  </a:lnTo>
                  <a:lnTo>
                    <a:pt x="1981199" y="133349"/>
                  </a:lnTo>
                  <a:lnTo>
                    <a:pt x="1981039" y="139901"/>
                  </a:lnTo>
                  <a:lnTo>
                    <a:pt x="1973407" y="178266"/>
                  </a:lnTo>
                  <a:lnTo>
                    <a:pt x="1954953" y="212792"/>
                  </a:lnTo>
                  <a:lnTo>
                    <a:pt x="1927292" y="240452"/>
                  </a:lnTo>
                  <a:lnTo>
                    <a:pt x="1892766" y="258907"/>
                  </a:lnTo>
                  <a:lnTo>
                    <a:pt x="1854401" y="266539"/>
                  </a:lnTo>
                  <a:lnTo>
                    <a:pt x="1847849" y="26669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644775" y="3416301"/>
              <a:ext cx="1774825" cy="1854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5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SaaS</a:t>
              </a:r>
              <a:r>
                <a:rPr sz="1050" spc="-25" dirty="0">
                  <a:solidFill>
                    <a:srgbClr val="FFFFFF"/>
                  </a:solidFill>
                  <a:latin typeface="Liberation Sans"/>
                  <a:cs typeface="Liberation Sans"/>
                </a:rPr>
                <a:t> </a:t>
              </a:r>
              <a:r>
                <a:rPr sz="105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(Software</a:t>
              </a:r>
              <a:r>
                <a:rPr sz="1050" spc="-2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 </a:t>
              </a:r>
              <a:r>
                <a:rPr sz="105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as</a:t>
              </a:r>
              <a:r>
                <a:rPr sz="1050" spc="-25" dirty="0">
                  <a:solidFill>
                    <a:srgbClr val="FFFFFF"/>
                  </a:solidFill>
                  <a:latin typeface="Liberation Sans"/>
                  <a:cs typeface="Liberation Sans"/>
                </a:rPr>
                <a:t> </a:t>
              </a:r>
              <a:r>
                <a:rPr sz="105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a</a:t>
              </a:r>
              <a:r>
                <a:rPr sz="1050" spc="-2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 </a:t>
              </a:r>
              <a:r>
                <a:rPr sz="1050" spc="-1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Service)</a:t>
              </a:r>
              <a:endParaRPr sz="1050">
                <a:latin typeface="Liberation Sans"/>
                <a:cs typeface="Liberation San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657725" y="3381375"/>
              <a:ext cx="1952625" cy="266700"/>
            </a:xfrm>
            <a:custGeom>
              <a:avLst/>
              <a:gdLst/>
              <a:ahLst/>
              <a:cxnLst/>
              <a:rect l="l" t="t" r="r" b="b"/>
              <a:pathLst>
                <a:path w="1952625" h="266700">
                  <a:moveTo>
                    <a:pt x="1819274" y="266699"/>
                  </a:moveTo>
                  <a:lnTo>
                    <a:pt x="133349" y="266699"/>
                  </a:lnTo>
                  <a:lnTo>
                    <a:pt x="126798" y="266539"/>
                  </a:lnTo>
                  <a:lnTo>
                    <a:pt x="88432" y="258907"/>
                  </a:lnTo>
                  <a:lnTo>
                    <a:pt x="53906" y="240452"/>
                  </a:lnTo>
                  <a:lnTo>
                    <a:pt x="26245" y="212792"/>
                  </a:lnTo>
                  <a:lnTo>
                    <a:pt x="7791" y="178266"/>
                  </a:lnTo>
                  <a:lnTo>
                    <a:pt x="159" y="139901"/>
                  </a:lnTo>
                  <a:lnTo>
                    <a:pt x="0" y="133349"/>
                  </a:lnTo>
                  <a:lnTo>
                    <a:pt x="159" y="126798"/>
                  </a:lnTo>
                  <a:lnTo>
                    <a:pt x="7790" y="88432"/>
                  </a:lnTo>
                  <a:lnTo>
                    <a:pt x="26245" y="53906"/>
                  </a:lnTo>
                  <a:lnTo>
                    <a:pt x="53906" y="26245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819274" y="0"/>
                  </a:lnTo>
                  <a:lnTo>
                    <a:pt x="1857984" y="5740"/>
                  </a:lnTo>
                  <a:lnTo>
                    <a:pt x="1893359" y="22473"/>
                  </a:lnTo>
                  <a:lnTo>
                    <a:pt x="1922355" y="48751"/>
                  </a:lnTo>
                  <a:lnTo>
                    <a:pt x="1942473" y="82318"/>
                  </a:lnTo>
                  <a:lnTo>
                    <a:pt x="1951983" y="120279"/>
                  </a:lnTo>
                  <a:lnTo>
                    <a:pt x="1952624" y="133349"/>
                  </a:lnTo>
                  <a:lnTo>
                    <a:pt x="1952464" y="139901"/>
                  </a:lnTo>
                  <a:lnTo>
                    <a:pt x="1944832" y="178266"/>
                  </a:lnTo>
                  <a:lnTo>
                    <a:pt x="1926377" y="212792"/>
                  </a:lnTo>
                  <a:lnTo>
                    <a:pt x="1898716" y="240452"/>
                  </a:lnTo>
                  <a:lnTo>
                    <a:pt x="1864191" y="258907"/>
                  </a:lnTo>
                  <a:lnTo>
                    <a:pt x="1825825" y="266539"/>
                  </a:lnTo>
                  <a:lnTo>
                    <a:pt x="1819274" y="26669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4760218" y="3416301"/>
              <a:ext cx="1744980" cy="1854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5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PaaS</a:t>
              </a:r>
              <a:r>
                <a:rPr sz="1050" spc="-25" dirty="0">
                  <a:solidFill>
                    <a:srgbClr val="FFFFFF"/>
                  </a:solidFill>
                  <a:latin typeface="Liberation Sans"/>
                  <a:cs typeface="Liberation Sans"/>
                </a:rPr>
                <a:t> </a:t>
              </a:r>
              <a:r>
                <a:rPr sz="105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(Platform</a:t>
              </a:r>
              <a:r>
                <a:rPr sz="1050" spc="-2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 </a:t>
              </a:r>
              <a:r>
                <a:rPr sz="105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as</a:t>
              </a:r>
              <a:r>
                <a:rPr sz="1050" spc="-2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 </a:t>
              </a:r>
              <a:r>
                <a:rPr sz="105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a</a:t>
              </a:r>
              <a:r>
                <a:rPr sz="1050" spc="-25" dirty="0">
                  <a:solidFill>
                    <a:srgbClr val="FFFFFF"/>
                  </a:solidFill>
                  <a:latin typeface="Liberation Sans"/>
                  <a:cs typeface="Liberation Sans"/>
                </a:rPr>
                <a:t> </a:t>
              </a:r>
              <a:r>
                <a:rPr sz="1050" spc="-1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Service)</a:t>
              </a:r>
              <a:endParaRPr sz="1050">
                <a:latin typeface="Liberation Sans"/>
                <a:cs typeface="Liberation San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743700" y="3381375"/>
              <a:ext cx="2181225" cy="266700"/>
            </a:xfrm>
            <a:custGeom>
              <a:avLst/>
              <a:gdLst/>
              <a:ahLst/>
              <a:cxnLst/>
              <a:rect l="l" t="t" r="r" b="b"/>
              <a:pathLst>
                <a:path w="2181225" h="266700">
                  <a:moveTo>
                    <a:pt x="2047874" y="266699"/>
                  </a:moveTo>
                  <a:lnTo>
                    <a:pt x="133349" y="266699"/>
                  </a:lnTo>
                  <a:lnTo>
                    <a:pt x="126798" y="266539"/>
                  </a:lnTo>
                  <a:lnTo>
                    <a:pt x="88432" y="258907"/>
                  </a:lnTo>
                  <a:lnTo>
                    <a:pt x="53906" y="240452"/>
                  </a:lnTo>
                  <a:lnTo>
                    <a:pt x="26245" y="212792"/>
                  </a:lnTo>
                  <a:lnTo>
                    <a:pt x="7791" y="178266"/>
                  </a:lnTo>
                  <a:lnTo>
                    <a:pt x="159" y="139901"/>
                  </a:ln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6" y="26245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2047874" y="0"/>
                  </a:lnTo>
                  <a:lnTo>
                    <a:pt x="2086583" y="5740"/>
                  </a:lnTo>
                  <a:lnTo>
                    <a:pt x="2121958" y="22473"/>
                  </a:lnTo>
                  <a:lnTo>
                    <a:pt x="2150955" y="48751"/>
                  </a:lnTo>
                  <a:lnTo>
                    <a:pt x="2171073" y="82318"/>
                  </a:lnTo>
                  <a:lnTo>
                    <a:pt x="2180583" y="120279"/>
                  </a:lnTo>
                  <a:lnTo>
                    <a:pt x="2181224" y="133349"/>
                  </a:lnTo>
                  <a:lnTo>
                    <a:pt x="2181064" y="139901"/>
                  </a:lnTo>
                  <a:lnTo>
                    <a:pt x="2173432" y="178266"/>
                  </a:lnTo>
                  <a:lnTo>
                    <a:pt x="2154977" y="212792"/>
                  </a:lnTo>
                  <a:lnTo>
                    <a:pt x="2127316" y="240452"/>
                  </a:lnTo>
                  <a:lnTo>
                    <a:pt x="2092789" y="258907"/>
                  </a:lnTo>
                  <a:lnTo>
                    <a:pt x="2054425" y="266539"/>
                  </a:lnTo>
                  <a:lnTo>
                    <a:pt x="2047874" y="26669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6845896" y="3416301"/>
              <a:ext cx="1982470" cy="1854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5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IaaS</a:t>
              </a:r>
              <a:r>
                <a:rPr sz="1050" spc="-3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 </a:t>
              </a:r>
              <a:r>
                <a:rPr sz="105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(Infrastructure</a:t>
              </a:r>
              <a:r>
                <a:rPr sz="1050" spc="-25" dirty="0">
                  <a:solidFill>
                    <a:srgbClr val="FFFFFF"/>
                  </a:solidFill>
                  <a:latin typeface="Liberation Sans"/>
                  <a:cs typeface="Liberation Sans"/>
                </a:rPr>
                <a:t> </a:t>
              </a:r>
              <a:r>
                <a:rPr sz="105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as</a:t>
              </a:r>
              <a:r>
                <a:rPr sz="1050" spc="-25" dirty="0">
                  <a:solidFill>
                    <a:srgbClr val="FFFFFF"/>
                  </a:solidFill>
                  <a:latin typeface="Liberation Sans"/>
                  <a:cs typeface="Liberation Sans"/>
                </a:rPr>
                <a:t> </a:t>
              </a:r>
              <a:r>
                <a:rPr sz="105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a</a:t>
              </a:r>
              <a:r>
                <a:rPr sz="1050" spc="-25" dirty="0">
                  <a:solidFill>
                    <a:srgbClr val="FFFFFF"/>
                  </a:solidFill>
                  <a:latin typeface="Liberation Sans"/>
                  <a:cs typeface="Liberation Sans"/>
                </a:rPr>
                <a:t> </a:t>
              </a:r>
              <a:r>
                <a:rPr sz="1050" spc="-1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Service)</a:t>
              </a:r>
              <a:endParaRPr sz="1050" dirty="0">
                <a:latin typeface="Liberation Sans"/>
                <a:cs typeface="Liberation San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543175" y="3743325"/>
              <a:ext cx="2038350" cy="266700"/>
            </a:xfrm>
            <a:custGeom>
              <a:avLst/>
              <a:gdLst/>
              <a:ahLst/>
              <a:cxnLst/>
              <a:rect l="l" t="t" r="r" b="b"/>
              <a:pathLst>
                <a:path w="2038350" h="266700">
                  <a:moveTo>
                    <a:pt x="1904999" y="266699"/>
                  </a:moveTo>
                  <a:lnTo>
                    <a:pt x="133349" y="266699"/>
                  </a:lnTo>
                  <a:lnTo>
                    <a:pt x="126798" y="266539"/>
                  </a:lnTo>
                  <a:lnTo>
                    <a:pt x="88432" y="258907"/>
                  </a:lnTo>
                  <a:lnTo>
                    <a:pt x="53906" y="240452"/>
                  </a:lnTo>
                  <a:lnTo>
                    <a:pt x="26245" y="212792"/>
                  </a:lnTo>
                  <a:lnTo>
                    <a:pt x="7791" y="178266"/>
                  </a:lnTo>
                  <a:lnTo>
                    <a:pt x="160" y="139901"/>
                  </a:lnTo>
                  <a:lnTo>
                    <a:pt x="0" y="133349"/>
                  </a:lnTo>
                  <a:lnTo>
                    <a:pt x="160" y="126798"/>
                  </a:lnTo>
                  <a:lnTo>
                    <a:pt x="7791" y="88431"/>
                  </a:lnTo>
                  <a:lnTo>
                    <a:pt x="26245" y="53905"/>
                  </a:lnTo>
                  <a:lnTo>
                    <a:pt x="53906" y="26245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904999" y="0"/>
                  </a:lnTo>
                  <a:lnTo>
                    <a:pt x="1943709" y="5740"/>
                  </a:lnTo>
                  <a:lnTo>
                    <a:pt x="1979084" y="22473"/>
                  </a:lnTo>
                  <a:lnTo>
                    <a:pt x="2008081" y="48751"/>
                  </a:lnTo>
                  <a:lnTo>
                    <a:pt x="2028198" y="82317"/>
                  </a:lnTo>
                  <a:lnTo>
                    <a:pt x="2037709" y="120278"/>
                  </a:lnTo>
                  <a:lnTo>
                    <a:pt x="2038349" y="133349"/>
                  </a:lnTo>
                  <a:lnTo>
                    <a:pt x="2038189" y="139901"/>
                  </a:lnTo>
                  <a:lnTo>
                    <a:pt x="2030557" y="178266"/>
                  </a:lnTo>
                  <a:lnTo>
                    <a:pt x="2012103" y="212792"/>
                  </a:lnTo>
                  <a:lnTo>
                    <a:pt x="1984442" y="240452"/>
                  </a:lnTo>
                  <a:lnTo>
                    <a:pt x="1949916" y="258907"/>
                  </a:lnTo>
                  <a:lnTo>
                    <a:pt x="1911550" y="266539"/>
                  </a:lnTo>
                  <a:lnTo>
                    <a:pt x="1904999" y="26669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2644775" y="3778251"/>
              <a:ext cx="1833880" cy="1854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5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CaaS</a:t>
              </a:r>
              <a:r>
                <a:rPr sz="1050" spc="-25" dirty="0">
                  <a:solidFill>
                    <a:srgbClr val="FFFFFF"/>
                  </a:solidFill>
                  <a:latin typeface="Liberation Sans"/>
                  <a:cs typeface="Liberation Sans"/>
                </a:rPr>
                <a:t> </a:t>
              </a:r>
              <a:r>
                <a:rPr sz="105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(Container</a:t>
              </a:r>
              <a:r>
                <a:rPr sz="1050" spc="-25" dirty="0">
                  <a:solidFill>
                    <a:srgbClr val="FFFFFF"/>
                  </a:solidFill>
                  <a:latin typeface="Liberation Sans"/>
                  <a:cs typeface="Liberation Sans"/>
                </a:rPr>
                <a:t> </a:t>
              </a:r>
              <a:r>
                <a:rPr sz="105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as</a:t>
              </a:r>
              <a:r>
                <a:rPr sz="1050" spc="-2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 </a:t>
              </a:r>
              <a:r>
                <a:rPr sz="105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a</a:t>
              </a:r>
              <a:r>
                <a:rPr sz="1050" spc="-25" dirty="0">
                  <a:solidFill>
                    <a:srgbClr val="FFFFFF"/>
                  </a:solidFill>
                  <a:latin typeface="Liberation Sans"/>
                  <a:cs typeface="Liberation Sans"/>
                </a:rPr>
                <a:t> </a:t>
              </a:r>
              <a:r>
                <a:rPr sz="1050" spc="-1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Service)</a:t>
              </a:r>
              <a:endParaRPr sz="1050">
                <a:latin typeface="Liberation Sans"/>
                <a:cs typeface="Liberation San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714875" y="3743325"/>
              <a:ext cx="1962150" cy="266700"/>
            </a:xfrm>
            <a:custGeom>
              <a:avLst/>
              <a:gdLst/>
              <a:ahLst/>
              <a:cxnLst/>
              <a:rect l="l" t="t" r="r" b="b"/>
              <a:pathLst>
                <a:path w="1962150" h="266700">
                  <a:moveTo>
                    <a:pt x="1828799" y="266699"/>
                  </a:moveTo>
                  <a:lnTo>
                    <a:pt x="133349" y="266699"/>
                  </a:lnTo>
                  <a:lnTo>
                    <a:pt x="126798" y="266539"/>
                  </a:lnTo>
                  <a:lnTo>
                    <a:pt x="88432" y="258907"/>
                  </a:lnTo>
                  <a:lnTo>
                    <a:pt x="53906" y="240452"/>
                  </a:lnTo>
                  <a:lnTo>
                    <a:pt x="26245" y="212792"/>
                  </a:lnTo>
                  <a:lnTo>
                    <a:pt x="7790" y="178266"/>
                  </a:lnTo>
                  <a:lnTo>
                    <a:pt x="159" y="139901"/>
                  </a:lnTo>
                  <a:lnTo>
                    <a:pt x="0" y="133349"/>
                  </a:lnTo>
                  <a:lnTo>
                    <a:pt x="159" y="126798"/>
                  </a:lnTo>
                  <a:lnTo>
                    <a:pt x="7790" y="88431"/>
                  </a:lnTo>
                  <a:lnTo>
                    <a:pt x="26245" y="53905"/>
                  </a:lnTo>
                  <a:lnTo>
                    <a:pt x="53905" y="26245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828799" y="0"/>
                  </a:lnTo>
                  <a:lnTo>
                    <a:pt x="1867508" y="5740"/>
                  </a:lnTo>
                  <a:lnTo>
                    <a:pt x="1902884" y="22473"/>
                  </a:lnTo>
                  <a:lnTo>
                    <a:pt x="1931880" y="48751"/>
                  </a:lnTo>
                  <a:lnTo>
                    <a:pt x="1951998" y="82317"/>
                  </a:lnTo>
                  <a:lnTo>
                    <a:pt x="1961508" y="120278"/>
                  </a:lnTo>
                  <a:lnTo>
                    <a:pt x="1962149" y="133349"/>
                  </a:lnTo>
                  <a:lnTo>
                    <a:pt x="1961989" y="139901"/>
                  </a:lnTo>
                  <a:lnTo>
                    <a:pt x="1954356" y="178266"/>
                  </a:lnTo>
                  <a:lnTo>
                    <a:pt x="1935902" y="212792"/>
                  </a:lnTo>
                  <a:lnTo>
                    <a:pt x="1908242" y="240452"/>
                  </a:lnTo>
                  <a:lnTo>
                    <a:pt x="1873716" y="258907"/>
                  </a:lnTo>
                  <a:lnTo>
                    <a:pt x="1835350" y="266539"/>
                  </a:lnTo>
                  <a:lnTo>
                    <a:pt x="1828799" y="26669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4819601" y="3778251"/>
              <a:ext cx="1752600" cy="1854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5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FaaS</a:t>
              </a:r>
              <a:r>
                <a:rPr sz="1050" spc="-25" dirty="0">
                  <a:solidFill>
                    <a:srgbClr val="FFFFFF"/>
                  </a:solidFill>
                  <a:latin typeface="Liberation Sans"/>
                  <a:cs typeface="Liberation Sans"/>
                </a:rPr>
                <a:t> </a:t>
              </a:r>
              <a:r>
                <a:rPr sz="105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(Function</a:t>
              </a:r>
              <a:r>
                <a:rPr sz="1050" spc="-2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 </a:t>
              </a:r>
              <a:r>
                <a:rPr sz="105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as</a:t>
              </a:r>
              <a:r>
                <a:rPr sz="1050" spc="-2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 </a:t>
              </a:r>
              <a:r>
                <a:rPr sz="105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a</a:t>
              </a:r>
              <a:r>
                <a:rPr sz="1050" spc="-25" dirty="0">
                  <a:solidFill>
                    <a:srgbClr val="FFFFFF"/>
                  </a:solidFill>
                  <a:latin typeface="Liberation Sans"/>
                  <a:cs typeface="Liberation Sans"/>
                </a:rPr>
                <a:t> </a:t>
              </a:r>
              <a:r>
                <a:rPr sz="1050" spc="-10" dirty="0">
                  <a:solidFill>
                    <a:srgbClr val="FFFFFF"/>
                  </a:solidFill>
                  <a:latin typeface="Liberation Sans"/>
                  <a:cs typeface="Liberation Sans"/>
                </a:rPr>
                <a:t>Service)</a:t>
              </a:r>
              <a:endParaRPr sz="1050" dirty="0">
                <a:latin typeface="Liberation Sans"/>
                <a:cs typeface="Liberation Sans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244303" y="5505926"/>
            <a:ext cx="40703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5" dirty="0">
                <a:solidFill>
                  <a:srgbClr val="4F37A6"/>
                </a:solidFill>
                <a:latin typeface="Liberation Sans"/>
                <a:cs typeface="Liberation Sans"/>
              </a:rPr>
              <a:t>03</a:t>
            </a:r>
            <a:endParaRPr sz="2700">
              <a:latin typeface="Liberation Sans"/>
              <a:cs typeface="Liberatio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82850" y="5120124"/>
            <a:ext cx="3515995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409" dirty="0">
                <a:solidFill>
                  <a:srgbClr val="4F37A6"/>
                </a:solidFill>
                <a:latin typeface="Dotum"/>
                <a:cs typeface="Dotum"/>
              </a:rPr>
              <a:t>인프라</a:t>
            </a:r>
            <a:r>
              <a:rPr sz="2050" spc="-18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2050" spc="-409" dirty="0">
                <a:solidFill>
                  <a:srgbClr val="4F37A6"/>
                </a:solidFill>
                <a:latin typeface="Dotum"/>
                <a:cs typeface="Dotum"/>
              </a:rPr>
              <a:t>계층</a:t>
            </a:r>
            <a:r>
              <a:rPr sz="2050" spc="-18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800" b="1" dirty="0">
                <a:solidFill>
                  <a:srgbClr val="4F37A6"/>
                </a:solidFill>
                <a:latin typeface="Liberation Sans"/>
                <a:cs typeface="Liberation Sans"/>
              </a:rPr>
              <a:t>(Infrastructure </a:t>
            </a:r>
            <a:r>
              <a:rPr sz="1800" b="1" spc="-10" dirty="0">
                <a:solidFill>
                  <a:srgbClr val="4F37A6"/>
                </a:solidFill>
                <a:latin typeface="Liberation Sans"/>
                <a:cs typeface="Liberation Sans"/>
              </a:rPr>
              <a:t>Layer)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82851" y="5460484"/>
            <a:ext cx="5213350" cy="6982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지원하는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물리적</a:t>
            </a:r>
            <a:r>
              <a:rPr sz="1200" spc="-220" dirty="0">
                <a:solidFill>
                  <a:srgbClr val="333333"/>
                </a:solidFill>
                <a:latin typeface="Liberation Sans"/>
                <a:cs typeface="Liberation Sans"/>
              </a:rPr>
              <a:t>/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가상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컴퓨팅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자원들로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구성된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기반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50" dirty="0">
                <a:solidFill>
                  <a:srgbClr val="333333"/>
                </a:solidFill>
                <a:latin typeface="Dotum"/>
                <a:cs typeface="Dotum"/>
              </a:rPr>
              <a:t>계층입니다</a:t>
            </a:r>
            <a:r>
              <a:rPr sz="1200" spc="-15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73990">
              <a:lnSpc>
                <a:spcPct val="100000"/>
              </a:lnSpc>
              <a:tabLst>
                <a:tab pos="786130" algn="l"/>
                <a:tab pos="1642745" algn="l"/>
                <a:tab pos="2499995" algn="l"/>
                <a:tab pos="3479800" algn="l"/>
                <a:tab pos="4214495" algn="l"/>
              </a:tabLst>
            </a:pPr>
            <a:r>
              <a:rPr sz="1150" spc="-25" dirty="0">
                <a:solidFill>
                  <a:srgbClr val="FFFFFF"/>
                </a:solidFill>
                <a:latin typeface="Dotum"/>
                <a:cs typeface="Dotum"/>
              </a:rPr>
              <a:t>서버</a:t>
            </a:r>
            <a:r>
              <a:rPr sz="1150" dirty="0">
                <a:solidFill>
                  <a:srgbClr val="FFFFFF"/>
                </a:solidFill>
                <a:latin typeface="Dotum"/>
                <a:cs typeface="Dotum"/>
              </a:rPr>
              <a:t>	</a:t>
            </a:r>
            <a:r>
              <a:rPr sz="1150" spc="-20" dirty="0">
                <a:solidFill>
                  <a:srgbClr val="FFFFFF"/>
                </a:solidFill>
                <a:latin typeface="Dotum"/>
                <a:cs typeface="Dotum"/>
              </a:rPr>
              <a:t>스토리지</a:t>
            </a:r>
            <a:r>
              <a:rPr sz="1150" dirty="0">
                <a:solidFill>
                  <a:srgbClr val="FFFFFF"/>
                </a:solidFill>
                <a:latin typeface="Dotum"/>
                <a:cs typeface="Dotum"/>
              </a:rPr>
              <a:t>	</a:t>
            </a:r>
            <a:r>
              <a:rPr sz="1150" spc="-20" dirty="0">
                <a:solidFill>
                  <a:srgbClr val="FFFFFF"/>
                </a:solidFill>
                <a:latin typeface="Dotum"/>
                <a:cs typeface="Dotum"/>
              </a:rPr>
              <a:t>네트워크</a:t>
            </a:r>
            <a:r>
              <a:rPr sz="1150" dirty="0">
                <a:solidFill>
                  <a:srgbClr val="FFFFFF"/>
                </a:solidFill>
                <a:latin typeface="Dotum"/>
                <a:cs typeface="Dotum"/>
              </a:rPr>
              <a:t>	</a:t>
            </a:r>
            <a:r>
              <a:rPr sz="1150" spc="-10" dirty="0">
                <a:solidFill>
                  <a:srgbClr val="FFFFFF"/>
                </a:solidFill>
                <a:latin typeface="Dotum"/>
                <a:cs typeface="Dotum"/>
              </a:rPr>
              <a:t>데이터센터</a:t>
            </a:r>
            <a:r>
              <a:rPr sz="1150" dirty="0">
                <a:solidFill>
                  <a:srgbClr val="FFFFFF"/>
                </a:solidFill>
                <a:latin typeface="Dotum"/>
                <a:cs typeface="Dotum"/>
              </a:rPr>
              <a:t>	</a:t>
            </a:r>
            <a:r>
              <a:rPr sz="1150" spc="-25" dirty="0">
                <a:solidFill>
                  <a:srgbClr val="FFFFFF"/>
                </a:solidFill>
                <a:latin typeface="Dotum"/>
                <a:cs typeface="Dotum"/>
              </a:rPr>
              <a:t>가상화</a:t>
            </a:r>
            <a:r>
              <a:rPr sz="1150" dirty="0">
                <a:solidFill>
                  <a:srgbClr val="FFFFFF"/>
                </a:solidFill>
                <a:latin typeface="Dotum"/>
                <a:cs typeface="Dotum"/>
              </a:rPr>
              <a:t>	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보안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FFFFFF"/>
                </a:solidFill>
                <a:latin typeface="Dotum"/>
                <a:cs typeface="Dotum"/>
              </a:rPr>
              <a:t>인프라</a:t>
            </a:r>
            <a:endParaRPr sz="115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1030173"/>
            <a:ext cx="5994400" cy="26257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tabLst>
                <a:tab pos="3776345" algn="l"/>
              </a:tabLst>
            </a:pPr>
            <a:r>
              <a:rPr spc="-1230" dirty="0"/>
              <a:t>서비스</a:t>
            </a:r>
            <a:r>
              <a:rPr spc="-555" dirty="0"/>
              <a:t> </a:t>
            </a:r>
            <a:r>
              <a:rPr spc="-855" dirty="0"/>
              <a:t>모델</a:t>
            </a:r>
            <a:r>
              <a:rPr sz="5400" b="1" spc="-855" dirty="0">
                <a:latin typeface="Liberation Sans"/>
                <a:cs typeface="Liberation Sans"/>
              </a:rPr>
              <a:t>:</a:t>
            </a:r>
            <a:r>
              <a:rPr sz="5400" b="1" dirty="0">
                <a:latin typeface="Liberation Sans"/>
                <a:cs typeface="Liberation Sans"/>
              </a:rPr>
              <a:t>	</a:t>
            </a:r>
            <a:br>
              <a:rPr lang="en-US" sz="5400" b="1" dirty="0">
                <a:latin typeface="Liberation Sans"/>
                <a:cs typeface="Liberation Sans"/>
              </a:rPr>
            </a:br>
            <a:r>
              <a:rPr lang="en-US" sz="5400" b="1" dirty="0">
                <a:latin typeface="Liberation Sans"/>
                <a:cs typeface="Liberation Sans"/>
              </a:rPr>
              <a:t>I</a:t>
            </a:r>
            <a:r>
              <a:rPr sz="5400" b="1" spc="-20" dirty="0">
                <a:latin typeface="Liberation Sans"/>
                <a:cs typeface="Liberation Sans"/>
              </a:rPr>
              <a:t>aaS</a:t>
            </a:r>
            <a:r>
              <a:rPr lang="en-US" altLang="ko-KR" sz="5400" b="1" spc="-50" dirty="0">
                <a:latin typeface="Liberation Sans"/>
                <a:cs typeface="Liberation Sans"/>
              </a:rPr>
              <a:t>/</a:t>
            </a:r>
            <a:r>
              <a:rPr lang="en-US" altLang="ko-KR" sz="5400" b="1" spc="-20" dirty="0">
                <a:latin typeface="Liberation Sans"/>
                <a:cs typeface="Liberation Sans"/>
              </a:rPr>
              <a:t>PaaS</a:t>
            </a:r>
            <a:r>
              <a:rPr lang="en-US" altLang="ko-KR" sz="5400" b="1" spc="-50" dirty="0">
                <a:latin typeface="Liberation Sans"/>
                <a:cs typeface="Liberation Sans"/>
              </a:rPr>
              <a:t>/</a:t>
            </a:r>
            <a:r>
              <a:rPr lang="en-US" altLang="ko-KR" sz="5400" b="1" spc="-20" dirty="0">
                <a:latin typeface="Liberation Sans"/>
                <a:cs typeface="Liberation Sans"/>
              </a:rPr>
              <a:t>SaaS</a:t>
            </a:r>
            <a:br>
              <a:rPr lang="en-US" altLang="ko-KR" sz="5400" dirty="0">
                <a:latin typeface="Liberation Sans"/>
                <a:cs typeface="Liberation Sans"/>
              </a:rPr>
            </a:br>
            <a:endParaRPr sz="54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800" y="2855446"/>
            <a:ext cx="5465445" cy="354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120">
              <a:lnSpc>
                <a:spcPct val="115700"/>
              </a:lnSpc>
              <a:spcBef>
                <a:spcPts val="2865"/>
              </a:spcBef>
            </a:pPr>
            <a:r>
              <a:rPr sz="1350" spc="-260" dirty="0" err="1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컴퓨팅은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제공하는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수준에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따라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세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가지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주요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서비스</a:t>
            </a:r>
            <a:r>
              <a:rPr sz="1350" spc="-11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F37A6"/>
                </a:solidFill>
                <a:latin typeface="Dotum"/>
                <a:cs typeface="Dotum"/>
              </a:rPr>
              <a:t>모델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0" dirty="0">
                <a:solidFill>
                  <a:srgbClr val="333333"/>
                </a:solidFill>
                <a:latin typeface="Dotum"/>
                <a:cs typeface="Dotum"/>
              </a:rPr>
              <a:t>구분됩니</a:t>
            </a:r>
            <a:r>
              <a:rPr sz="1350" spc="-140" dirty="0">
                <a:solidFill>
                  <a:srgbClr val="333333"/>
                </a:solidFill>
                <a:latin typeface="Dotum"/>
                <a:cs typeface="Dotum"/>
              </a:rPr>
              <a:t> 다</a:t>
            </a:r>
            <a:r>
              <a:rPr sz="1200" spc="-14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200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각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모델은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사용자와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제공자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책임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범위가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Dotum"/>
                <a:cs typeface="Dotum"/>
              </a:rPr>
              <a:t>다릅니다</a:t>
            </a:r>
            <a:r>
              <a:rPr sz="1200" spc="-1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 marR="27305">
              <a:lnSpc>
                <a:spcPct val="101899"/>
              </a:lnSpc>
            </a:pP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IaaS(Infrastructure</a:t>
            </a:r>
            <a:r>
              <a:rPr sz="1200" b="1" spc="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as</a:t>
            </a:r>
            <a:r>
              <a:rPr sz="1200" b="1" spc="1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a</a:t>
            </a:r>
            <a:r>
              <a:rPr sz="1200" b="1" spc="10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Service)</a:t>
            </a:r>
            <a:r>
              <a:rPr sz="1200" dirty="0">
                <a:latin typeface="Liberation Sans"/>
                <a:cs typeface="Liberation Sans"/>
              </a:rPr>
              <a:t>: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가상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180" dirty="0">
                <a:latin typeface="Dotum"/>
                <a:cs typeface="Dotum"/>
              </a:rPr>
              <a:t>머신</a:t>
            </a:r>
            <a:r>
              <a:rPr sz="1200" spc="-180" dirty="0">
                <a:latin typeface="Liberation Sans"/>
                <a:cs typeface="Liberation Sans"/>
              </a:rPr>
              <a:t>,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15" dirty="0">
                <a:latin typeface="Dotum"/>
                <a:cs typeface="Dotum"/>
              </a:rPr>
              <a:t>스토리지</a:t>
            </a:r>
            <a:r>
              <a:rPr sz="1200" spc="-215" dirty="0">
                <a:latin typeface="Liberation Sans"/>
                <a:cs typeface="Liberation Sans"/>
              </a:rPr>
              <a:t>,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네트워크와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같은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기본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인프</a:t>
            </a:r>
            <a:r>
              <a:rPr sz="1350" spc="5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라를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20" dirty="0">
                <a:latin typeface="Dotum"/>
                <a:cs typeface="Dotum"/>
              </a:rPr>
              <a:t>제공합니다</a:t>
            </a:r>
            <a:r>
              <a:rPr sz="1200" spc="-22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사용자는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200" spc="-140" dirty="0">
                <a:latin typeface="Liberation Sans"/>
                <a:cs typeface="Liberation Sans"/>
              </a:rPr>
              <a:t>OS</a:t>
            </a:r>
            <a:r>
              <a:rPr sz="1350" spc="-140" dirty="0">
                <a:latin typeface="Dotum"/>
                <a:cs typeface="Dotum"/>
              </a:rPr>
              <a:t>부터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애플리케이션까지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관리해야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0" dirty="0">
                <a:latin typeface="Dotum"/>
                <a:cs typeface="Dotum"/>
              </a:rPr>
              <a:t>합니다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150" spc="-130" dirty="0">
                <a:solidFill>
                  <a:srgbClr val="666666"/>
                </a:solidFill>
                <a:latin typeface="Dotum"/>
                <a:cs typeface="Dotum"/>
              </a:rPr>
              <a:t>예시</a:t>
            </a:r>
            <a:r>
              <a:rPr sz="1050" spc="-130" dirty="0">
                <a:solidFill>
                  <a:srgbClr val="666666"/>
                </a:solidFill>
                <a:latin typeface="Liberation Sans"/>
                <a:cs typeface="Liberation Sans"/>
              </a:rPr>
              <a:t>:</a:t>
            </a:r>
            <a:r>
              <a:rPr sz="1050" dirty="0">
                <a:solidFill>
                  <a:srgbClr val="666666"/>
                </a:solidFill>
                <a:latin typeface="Liberation Sans"/>
                <a:cs typeface="Liberation Sans"/>
              </a:rPr>
              <a:t> AWS</a:t>
            </a:r>
            <a:r>
              <a:rPr sz="1050" spc="-5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66666"/>
                </a:solidFill>
                <a:latin typeface="Liberation Sans"/>
                <a:cs typeface="Liberation Sans"/>
              </a:rPr>
              <a:t>EC2,</a:t>
            </a:r>
            <a:r>
              <a:rPr sz="1050" spc="-1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66666"/>
                </a:solidFill>
                <a:latin typeface="Liberation Sans"/>
                <a:cs typeface="Liberation Sans"/>
              </a:rPr>
              <a:t>GCP</a:t>
            </a:r>
            <a:r>
              <a:rPr sz="1050" spc="-3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66666"/>
                </a:solidFill>
                <a:latin typeface="Liberation Sans"/>
                <a:cs typeface="Liberation Sans"/>
              </a:rPr>
              <a:t>Compute</a:t>
            </a:r>
            <a:r>
              <a:rPr sz="1050" spc="-1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66666"/>
                </a:solidFill>
                <a:latin typeface="Liberation Sans"/>
                <a:cs typeface="Liberation Sans"/>
              </a:rPr>
              <a:t>Engine,</a:t>
            </a:r>
            <a:r>
              <a:rPr sz="1050" spc="-1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가상</a:t>
            </a:r>
            <a:r>
              <a:rPr sz="1150" spc="-9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666666"/>
                </a:solidFill>
                <a:latin typeface="Dotum"/>
                <a:cs typeface="Dotum"/>
              </a:rPr>
              <a:t>서버</a:t>
            </a:r>
            <a:endParaRPr sz="1150" dirty="0">
              <a:latin typeface="Dotum"/>
              <a:cs typeface="Dotum"/>
            </a:endParaRPr>
          </a:p>
          <a:p>
            <a:pPr marL="12700" marR="5080">
              <a:lnSpc>
                <a:spcPct val="110300"/>
              </a:lnSpc>
              <a:spcBef>
                <a:spcPts val="650"/>
              </a:spcBef>
            </a:pP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PaaS(Platform</a:t>
            </a:r>
            <a:r>
              <a:rPr sz="1200" b="1" spc="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as</a:t>
            </a:r>
            <a:r>
              <a:rPr sz="1200" b="1" spc="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a</a:t>
            </a:r>
            <a:r>
              <a:rPr sz="1200" b="1" spc="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Service)</a:t>
            </a:r>
            <a:r>
              <a:rPr sz="1200" dirty="0">
                <a:latin typeface="Liberation Sans"/>
                <a:cs typeface="Liberation Sans"/>
              </a:rPr>
              <a:t>: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애플리케이션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개발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및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구축에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필요한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플랫폼을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제공합</a:t>
            </a:r>
            <a:r>
              <a:rPr sz="1350" spc="-180" dirty="0">
                <a:latin typeface="Dotum"/>
                <a:cs typeface="Dotum"/>
              </a:rPr>
              <a:t> 니다</a:t>
            </a:r>
            <a:r>
              <a:rPr sz="1200" spc="-18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인프라는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제공자가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15" dirty="0">
                <a:latin typeface="Dotum"/>
                <a:cs typeface="Dotum"/>
              </a:rPr>
              <a:t>관리하고</a:t>
            </a:r>
            <a:r>
              <a:rPr sz="1200" spc="-215" dirty="0">
                <a:latin typeface="Liberation Sans"/>
                <a:cs typeface="Liberation Sans"/>
              </a:rPr>
              <a:t>,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사용자는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애플리케이션과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데이터만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10" dirty="0">
                <a:latin typeface="Dotum"/>
                <a:cs typeface="Dotum"/>
              </a:rPr>
              <a:t>관리합니다</a:t>
            </a:r>
            <a:r>
              <a:rPr sz="1200" spc="-10" dirty="0">
                <a:latin typeface="Liberation Sans"/>
                <a:cs typeface="Liberation Sans"/>
              </a:rPr>
              <a:t>. </a:t>
            </a:r>
            <a:r>
              <a:rPr sz="1150" spc="-130" dirty="0">
                <a:solidFill>
                  <a:srgbClr val="666666"/>
                </a:solidFill>
                <a:latin typeface="Dotum"/>
                <a:cs typeface="Dotum"/>
              </a:rPr>
              <a:t>예시</a:t>
            </a:r>
            <a:r>
              <a:rPr sz="1050" spc="-130" dirty="0">
                <a:solidFill>
                  <a:srgbClr val="666666"/>
                </a:solidFill>
                <a:latin typeface="Liberation Sans"/>
                <a:cs typeface="Liberation Sans"/>
              </a:rPr>
              <a:t>:</a:t>
            </a:r>
            <a:r>
              <a:rPr sz="1050" dirty="0">
                <a:solidFill>
                  <a:srgbClr val="666666"/>
                </a:solidFill>
                <a:latin typeface="Liberation Sans"/>
                <a:cs typeface="Liberation Sans"/>
              </a:rPr>
              <a:t> AWS</a:t>
            </a:r>
            <a:r>
              <a:rPr sz="1050" spc="-6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66666"/>
                </a:solidFill>
                <a:latin typeface="Liberation Sans"/>
                <a:cs typeface="Liberation Sans"/>
              </a:rPr>
              <a:t>Elastic</a:t>
            </a:r>
            <a:r>
              <a:rPr sz="1050" spc="-2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66666"/>
                </a:solidFill>
                <a:latin typeface="Liberation Sans"/>
                <a:cs typeface="Liberation Sans"/>
              </a:rPr>
              <a:t>Beanstalk,</a:t>
            </a:r>
            <a:r>
              <a:rPr sz="1050" spc="-2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66666"/>
                </a:solidFill>
                <a:latin typeface="Liberation Sans"/>
                <a:cs typeface="Liberation Sans"/>
              </a:rPr>
              <a:t>GCP</a:t>
            </a:r>
            <a:r>
              <a:rPr sz="1050" spc="-8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66666"/>
                </a:solidFill>
                <a:latin typeface="Liberation Sans"/>
                <a:cs typeface="Liberation Sans"/>
              </a:rPr>
              <a:t>App</a:t>
            </a:r>
            <a:r>
              <a:rPr sz="1050" spc="-2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66666"/>
                </a:solidFill>
                <a:latin typeface="Liberation Sans"/>
                <a:cs typeface="Liberation Sans"/>
              </a:rPr>
              <a:t>Engine,</a:t>
            </a:r>
            <a:r>
              <a:rPr sz="1050" spc="-2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666666"/>
                </a:solidFill>
                <a:latin typeface="Liberation Sans"/>
                <a:cs typeface="Liberation Sans"/>
              </a:rPr>
              <a:t>Heroku</a:t>
            </a:r>
            <a:endParaRPr sz="1050" dirty="0">
              <a:latin typeface="Liberation Sans"/>
              <a:cs typeface="Liberation Sans"/>
            </a:endParaRPr>
          </a:p>
          <a:p>
            <a:pPr marL="12700" marR="21590">
              <a:lnSpc>
                <a:spcPct val="106500"/>
              </a:lnSpc>
              <a:spcBef>
                <a:spcPts val="715"/>
              </a:spcBef>
            </a:pP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SaaS(Software</a:t>
            </a:r>
            <a:r>
              <a:rPr sz="1200" b="1" spc="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as</a:t>
            </a:r>
            <a:r>
              <a:rPr sz="1200" b="1" spc="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a</a:t>
            </a:r>
            <a:r>
              <a:rPr sz="1200" b="1" spc="5" dirty="0">
                <a:solidFill>
                  <a:srgbClr val="4F37A6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4F37A6"/>
                </a:solidFill>
                <a:latin typeface="Liberation Sans"/>
                <a:cs typeface="Liberation Sans"/>
              </a:rPr>
              <a:t>Service)</a:t>
            </a:r>
            <a:r>
              <a:rPr sz="1200" dirty="0">
                <a:latin typeface="Liberation Sans"/>
                <a:cs typeface="Liberation Sans"/>
              </a:rPr>
              <a:t>: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완전한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소프트웨어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솔루션을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인터넷을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통해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sz="1350" spc="-280" dirty="0">
                <a:latin typeface="Dotum"/>
                <a:cs typeface="Dotum"/>
              </a:rPr>
              <a:t>제공합니</a:t>
            </a:r>
            <a:r>
              <a:rPr sz="1350" spc="-140" dirty="0">
                <a:latin typeface="Dotum"/>
                <a:cs typeface="Dotum"/>
              </a:rPr>
              <a:t> 다</a:t>
            </a:r>
            <a:r>
              <a:rPr sz="1200" spc="-140" dirty="0">
                <a:latin typeface="Liberation Sans"/>
                <a:cs typeface="Liberation Sans"/>
              </a:rPr>
              <a:t>.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사용자는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구성만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180" dirty="0">
                <a:latin typeface="Dotum"/>
                <a:cs typeface="Dotum"/>
              </a:rPr>
              <a:t>하고</a:t>
            </a:r>
            <a:r>
              <a:rPr sz="1200" spc="-180" dirty="0">
                <a:latin typeface="Liberation Sans"/>
                <a:cs typeface="Liberation Sans"/>
              </a:rPr>
              <a:t>,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260" dirty="0">
                <a:latin typeface="Dotum"/>
                <a:cs typeface="Dotum"/>
              </a:rPr>
              <a:t>나머지는</a:t>
            </a:r>
            <a:r>
              <a:rPr sz="1350" spc="-11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모두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제공자가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0" dirty="0">
                <a:latin typeface="Dotum"/>
                <a:cs typeface="Dotum"/>
              </a:rPr>
              <a:t>관리합니다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spc="-130" dirty="0">
                <a:solidFill>
                  <a:srgbClr val="666666"/>
                </a:solidFill>
                <a:latin typeface="Dotum"/>
                <a:cs typeface="Dotum"/>
              </a:rPr>
              <a:t>예시</a:t>
            </a:r>
            <a:r>
              <a:rPr sz="1050" spc="-130" dirty="0">
                <a:solidFill>
                  <a:srgbClr val="666666"/>
                </a:solidFill>
                <a:latin typeface="Liberation Sans"/>
                <a:cs typeface="Liberation Sans"/>
              </a:rPr>
              <a:t>:</a:t>
            </a:r>
            <a:r>
              <a:rPr sz="1050" dirty="0">
                <a:solidFill>
                  <a:srgbClr val="666666"/>
                </a:solidFill>
                <a:latin typeface="Liberation Sans"/>
                <a:cs typeface="Liberation Sans"/>
              </a:rPr>
              <a:t> Google</a:t>
            </a:r>
            <a:r>
              <a:rPr sz="1050" spc="-5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66666"/>
                </a:solidFill>
                <a:latin typeface="Liberation Sans"/>
                <a:cs typeface="Liberation Sans"/>
              </a:rPr>
              <a:t>Workspace,</a:t>
            </a:r>
            <a:r>
              <a:rPr sz="1050" spc="-2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66666"/>
                </a:solidFill>
                <a:latin typeface="Liberation Sans"/>
                <a:cs typeface="Liberation Sans"/>
              </a:rPr>
              <a:t>Slack,</a:t>
            </a:r>
            <a:r>
              <a:rPr sz="1050" spc="-2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666666"/>
                </a:solidFill>
                <a:latin typeface="Liberation Sans"/>
                <a:cs typeface="Liberation Sans"/>
              </a:rPr>
              <a:t>Salesforce</a:t>
            </a:r>
            <a:endParaRPr sz="105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050" dirty="0">
              <a:latin typeface="Liberation Sans"/>
              <a:cs typeface="Liberation Sans"/>
            </a:endParaRPr>
          </a:p>
          <a:p>
            <a:pPr marL="12700" marR="26670">
              <a:lnSpc>
                <a:spcPct val="120400"/>
              </a:lnSpc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스타트업에서는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초기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개발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속도와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효율성을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위해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b="1" spc="-60" dirty="0">
                <a:solidFill>
                  <a:srgbClr val="4F37A6"/>
                </a:solidFill>
                <a:latin typeface="Liberation Sans"/>
                <a:cs typeface="Liberation Sans"/>
              </a:rPr>
              <a:t>PaaS</a:t>
            </a:r>
            <a:r>
              <a:rPr sz="1350" spc="-60" dirty="0">
                <a:solidFill>
                  <a:srgbClr val="4F37A6"/>
                </a:solidFill>
                <a:latin typeface="Dotum"/>
                <a:cs typeface="Dotum"/>
              </a:rPr>
              <a:t>와</a:t>
            </a:r>
            <a:r>
              <a:rPr sz="135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b="1" spc="-60" dirty="0">
                <a:solidFill>
                  <a:srgbClr val="4F37A6"/>
                </a:solidFill>
                <a:latin typeface="Liberation Sans"/>
                <a:cs typeface="Liberation Sans"/>
              </a:rPr>
              <a:t>SaaS</a:t>
            </a:r>
            <a:r>
              <a:rPr sz="1350" spc="-60" dirty="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주로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45" dirty="0">
                <a:solidFill>
                  <a:srgbClr val="333333"/>
                </a:solidFill>
                <a:latin typeface="Dotum"/>
                <a:cs typeface="Dotum"/>
              </a:rPr>
              <a:t>활용하고</a:t>
            </a:r>
            <a:r>
              <a:rPr sz="1200" spc="-145" dirty="0">
                <a:solidFill>
                  <a:srgbClr val="333333"/>
                </a:solidFill>
                <a:latin typeface="Liberation Sans"/>
                <a:cs typeface="Liberation Sans"/>
              </a:rPr>
              <a:t>,</a:t>
            </a:r>
            <a:r>
              <a:rPr sz="1200" spc="50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확장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단계에서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b="1" spc="-60" dirty="0">
                <a:solidFill>
                  <a:srgbClr val="4F37A6"/>
                </a:solidFill>
                <a:latin typeface="Liberation Sans"/>
                <a:cs typeface="Liberation Sans"/>
              </a:rPr>
              <a:t>IaaS</a:t>
            </a:r>
            <a:r>
              <a:rPr sz="1350" spc="-60" dirty="0">
                <a:solidFill>
                  <a:srgbClr val="333333"/>
                </a:solidFill>
                <a:latin typeface="Dotum"/>
                <a:cs typeface="Dotum"/>
              </a:rPr>
              <a:t>로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일부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마이그레이션하는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전략이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50" dirty="0">
                <a:solidFill>
                  <a:srgbClr val="333333"/>
                </a:solidFill>
                <a:latin typeface="Dotum"/>
                <a:cs typeface="Dotum"/>
              </a:rPr>
              <a:t>효과적입니다</a:t>
            </a:r>
            <a:r>
              <a:rPr sz="1200" spc="-5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0" y="1981199"/>
            <a:ext cx="3619500" cy="3619500"/>
          </a:xfrm>
          <a:custGeom>
            <a:avLst/>
            <a:gdLst/>
            <a:ahLst/>
            <a:cxnLst/>
            <a:rect l="l" t="t" r="r" b="b"/>
            <a:pathLst>
              <a:path w="3619500" h="3619500">
                <a:moveTo>
                  <a:pt x="1809749" y="3619499"/>
                </a:moveTo>
                <a:lnTo>
                  <a:pt x="1765336" y="3618954"/>
                </a:lnTo>
                <a:lnTo>
                  <a:pt x="1720949" y="3617319"/>
                </a:lnTo>
                <a:lnTo>
                  <a:pt x="1676616" y="3614595"/>
                </a:lnTo>
                <a:lnTo>
                  <a:pt x="1632363" y="3610785"/>
                </a:lnTo>
                <a:lnTo>
                  <a:pt x="1588217" y="3605889"/>
                </a:lnTo>
                <a:lnTo>
                  <a:pt x="1544204" y="3599911"/>
                </a:lnTo>
                <a:lnTo>
                  <a:pt x="1500351" y="3592855"/>
                </a:lnTo>
                <a:lnTo>
                  <a:pt x="1456685" y="3584725"/>
                </a:lnTo>
                <a:lnTo>
                  <a:pt x="1413231" y="3575526"/>
                </a:lnTo>
                <a:lnTo>
                  <a:pt x="1370016" y="3565263"/>
                </a:lnTo>
                <a:lnTo>
                  <a:pt x="1327066" y="3553943"/>
                </a:lnTo>
                <a:lnTo>
                  <a:pt x="1284407" y="3541572"/>
                </a:lnTo>
                <a:lnTo>
                  <a:pt x="1242064" y="3528158"/>
                </a:lnTo>
                <a:lnTo>
                  <a:pt x="1200063" y="3513708"/>
                </a:lnTo>
                <a:lnTo>
                  <a:pt x="1158429" y="3498233"/>
                </a:lnTo>
                <a:lnTo>
                  <a:pt x="1117188" y="3481740"/>
                </a:lnTo>
                <a:lnTo>
                  <a:pt x="1076364" y="3464240"/>
                </a:lnTo>
                <a:lnTo>
                  <a:pt x="1035982" y="3445743"/>
                </a:lnTo>
                <a:lnTo>
                  <a:pt x="996065" y="3426261"/>
                </a:lnTo>
                <a:lnTo>
                  <a:pt x="956639" y="3405806"/>
                </a:lnTo>
                <a:lnTo>
                  <a:pt x="917727" y="3384388"/>
                </a:lnTo>
                <a:lnTo>
                  <a:pt x="879352" y="3362023"/>
                </a:lnTo>
                <a:lnTo>
                  <a:pt x="841537" y="3338722"/>
                </a:lnTo>
                <a:lnTo>
                  <a:pt x="804306" y="3314501"/>
                </a:lnTo>
                <a:lnTo>
                  <a:pt x="767680" y="3289373"/>
                </a:lnTo>
                <a:lnTo>
                  <a:pt x="731683" y="3263354"/>
                </a:lnTo>
                <a:lnTo>
                  <a:pt x="696334" y="3236459"/>
                </a:lnTo>
                <a:lnTo>
                  <a:pt x="661656" y="3208705"/>
                </a:lnTo>
                <a:lnTo>
                  <a:pt x="627670" y="3180108"/>
                </a:lnTo>
                <a:lnTo>
                  <a:pt x="594396" y="3150685"/>
                </a:lnTo>
                <a:lnTo>
                  <a:pt x="561853" y="3120455"/>
                </a:lnTo>
                <a:lnTo>
                  <a:pt x="530063" y="3089435"/>
                </a:lnTo>
                <a:lnTo>
                  <a:pt x="499043" y="3057645"/>
                </a:lnTo>
                <a:lnTo>
                  <a:pt x="468813" y="3025103"/>
                </a:lnTo>
                <a:lnTo>
                  <a:pt x="439391" y="2991829"/>
                </a:lnTo>
                <a:lnTo>
                  <a:pt x="410794" y="2957843"/>
                </a:lnTo>
                <a:lnTo>
                  <a:pt x="383039" y="2923165"/>
                </a:lnTo>
                <a:lnTo>
                  <a:pt x="356145" y="2887816"/>
                </a:lnTo>
                <a:lnTo>
                  <a:pt x="330125" y="2851818"/>
                </a:lnTo>
                <a:lnTo>
                  <a:pt x="304997" y="2815192"/>
                </a:lnTo>
                <a:lnTo>
                  <a:pt x="280776" y="2777961"/>
                </a:lnTo>
                <a:lnTo>
                  <a:pt x="257475" y="2740146"/>
                </a:lnTo>
                <a:lnTo>
                  <a:pt x="235109" y="2701772"/>
                </a:lnTo>
                <a:lnTo>
                  <a:pt x="213692" y="2662859"/>
                </a:lnTo>
                <a:lnTo>
                  <a:pt x="193237" y="2623433"/>
                </a:lnTo>
                <a:lnTo>
                  <a:pt x="173755" y="2583517"/>
                </a:lnTo>
                <a:lnTo>
                  <a:pt x="155258" y="2543134"/>
                </a:lnTo>
                <a:lnTo>
                  <a:pt x="137758" y="2502310"/>
                </a:lnTo>
                <a:lnTo>
                  <a:pt x="121266" y="2461069"/>
                </a:lnTo>
                <a:lnTo>
                  <a:pt x="105790" y="2419435"/>
                </a:lnTo>
                <a:lnTo>
                  <a:pt x="91341" y="2377435"/>
                </a:lnTo>
                <a:lnTo>
                  <a:pt x="77927" y="2335092"/>
                </a:lnTo>
                <a:lnTo>
                  <a:pt x="65556" y="2292433"/>
                </a:lnTo>
                <a:lnTo>
                  <a:pt x="54235" y="2249482"/>
                </a:lnTo>
                <a:lnTo>
                  <a:pt x="43972" y="2206268"/>
                </a:lnTo>
                <a:lnTo>
                  <a:pt x="34773" y="2162814"/>
                </a:lnTo>
                <a:lnTo>
                  <a:pt x="26643" y="2119147"/>
                </a:lnTo>
                <a:lnTo>
                  <a:pt x="19587" y="2075294"/>
                </a:lnTo>
                <a:lnTo>
                  <a:pt x="13610" y="2031282"/>
                </a:lnTo>
                <a:lnTo>
                  <a:pt x="8714" y="1987136"/>
                </a:lnTo>
                <a:lnTo>
                  <a:pt x="4903" y="1942883"/>
                </a:lnTo>
                <a:lnTo>
                  <a:pt x="2179" y="1898549"/>
                </a:lnTo>
                <a:lnTo>
                  <a:pt x="544" y="1854163"/>
                </a:lnTo>
                <a:lnTo>
                  <a:pt x="0" y="1809749"/>
                </a:lnTo>
                <a:lnTo>
                  <a:pt x="136" y="1787539"/>
                </a:lnTo>
                <a:lnTo>
                  <a:pt x="1226" y="1743139"/>
                </a:lnTo>
                <a:lnTo>
                  <a:pt x="3405" y="1698773"/>
                </a:lnTo>
                <a:lnTo>
                  <a:pt x="6673" y="1654480"/>
                </a:lnTo>
                <a:lnTo>
                  <a:pt x="11026" y="1610273"/>
                </a:lnTo>
                <a:lnTo>
                  <a:pt x="16463" y="1566194"/>
                </a:lnTo>
                <a:lnTo>
                  <a:pt x="22981" y="1522254"/>
                </a:lnTo>
                <a:lnTo>
                  <a:pt x="30574" y="1478495"/>
                </a:lnTo>
                <a:lnTo>
                  <a:pt x="39240" y="1434928"/>
                </a:lnTo>
                <a:lnTo>
                  <a:pt x="48971" y="1391594"/>
                </a:lnTo>
                <a:lnTo>
                  <a:pt x="59764" y="1348505"/>
                </a:lnTo>
                <a:lnTo>
                  <a:pt x="71610" y="1305700"/>
                </a:lnTo>
                <a:lnTo>
                  <a:pt x="84504" y="1263193"/>
                </a:lnTo>
                <a:lnTo>
                  <a:pt x="98436" y="1221021"/>
                </a:lnTo>
                <a:lnTo>
                  <a:pt x="113401" y="1179197"/>
                </a:lnTo>
                <a:lnTo>
                  <a:pt x="129385" y="1137760"/>
                </a:lnTo>
                <a:lnTo>
                  <a:pt x="146384" y="1096721"/>
                </a:lnTo>
                <a:lnTo>
                  <a:pt x="164382" y="1056117"/>
                </a:lnTo>
                <a:lnTo>
                  <a:pt x="183374" y="1015962"/>
                </a:lnTo>
                <a:lnTo>
                  <a:pt x="203343" y="976291"/>
                </a:lnTo>
                <a:lnTo>
                  <a:pt x="224282" y="937116"/>
                </a:lnTo>
                <a:lnTo>
                  <a:pt x="246174" y="898472"/>
                </a:lnTo>
                <a:lnTo>
                  <a:pt x="269010" y="860372"/>
                </a:lnTo>
                <a:lnTo>
                  <a:pt x="292771" y="822849"/>
                </a:lnTo>
                <a:lnTo>
                  <a:pt x="317450" y="785915"/>
                </a:lnTo>
                <a:lnTo>
                  <a:pt x="343024" y="749603"/>
                </a:lnTo>
                <a:lnTo>
                  <a:pt x="369485" y="713924"/>
                </a:lnTo>
                <a:lnTo>
                  <a:pt x="396809" y="678911"/>
                </a:lnTo>
                <a:lnTo>
                  <a:pt x="424989" y="644574"/>
                </a:lnTo>
                <a:lnTo>
                  <a:pt x="453999" y="610944"/>
                </a:lnTo>
                <a:lnTo>
                  <a:pt x="483829" y="578030"/>
                </a:lnTo>
                <a:lnTo>
                  <a:pt x="514454" y="545864"/>
                </a:lnTo>
                <a:lnTo>
                  <a:pt x="545864" y="514454"/>
                </a:lnTo>
                <a:lnTo>
                  <a:pt x="578030" y="483829"/>
                </a:lnTo>
                <a:lnTo>
                  <a:pt x="610944" y="453999"/>
                </a:lnTo>
                <a:lnTo>
                  <a:pt x="644574" y="424989"/>
                </a:lnTo>
                <a:lnTo>
                  <a:pt x="678911" y="396809"/>
                </a:lnTo>
                <a:lnTo>
                  <a:pt x="713924" y="369485"/>
                </a:lnTo>
                <a:lnTo>
                  <a:pt x="749603" y="343023"/>
                </a:lnTo>
                <a:lnTo>
                  <a:pt x="785915" y="317450"/>
                </a:lnTo>
                <a:lnTo>
                  <a:pt x="822849" y="292771"/>
                </a:lnTo>
                <a:lnTo>
                  <a:pt x="860372" y="269010"/>
                </a:lnTo>
                <a:lnTo>
                  <a:pt x="898472" y="246174"/>
                </a:lnTo>
                <a:lnTo>
                  <a:pt x="937116" y="224282"/>
                </a:lnTo>
                <a:lnTo>
                  <a:pt x="976291" y="203343"/>
                </a:lnTo>
                <a:lnTo>
                  <a:pt x="1015962" y="183374"/>
                </a:lnTo>
                <a:lnTo>
                  <a:pt x="1056117" y="164382"/>
                </a:lnTo>
                <a:lnTo>
                  <a:pt x="1096721" y="146384"/>
                </a:lnTo>
                <a:lnTo>
                  <a:pt x="1137760" y="129385"/>
                </a:lnTo>
                <a:lnTo>
                  <a:pt x="1179197" y="113401"/>
                </a:lnTo>
                <a:lnTo>
                  <a:pt x="1221021" y="98436"/>
                </a:lnTo>
                <a:lnTo>
                  <a:pt x="1263192" y="84504"/>
                </a:lnTo>
                <a:lnTo>
                  <a:pt x="1305700" y="71610"/>
                </a:lnTo>
                <a:lnTo>
                  <a:pt x="1348505" y="59764"/>
                </a:lnTo>
                <a:lnTo>
                  <a:pt x="1391594" y="48971"/>
                </a:lnTo>
                <a:lnTo>
                  <a:pt x="1434928" y="39240"/>
                </a:lnTo>
                <a:lnTo>
                  <a:pt x="1478495" y="30574"/>
                </a:lnTo>
                <a:lnTo>
                  <a:pt x="1522254" y="22981"/>
                </a:lnTo>
                <a:lnTo>
                  <a:pt x="1566194" y="16463"/>
                </a:lnTo>
                <a:lnTo>
                  <a:pt x="1610273" y="11026"/>
                </a:lnTo>
                <a:lnTo>
                  <a:pt x="1654479" y="6673"/>
                </a:lnTo>
                <a:lnTo>
                  <a:pt x="1698773" y="3405"/>
                </a:lnTo>
                <a:lnTo>
                  <a:pt x="1743139" y="1226"/>
                </a:lnTo>
                <a:lnTo>
                  <a:pt x="1787539" y="136"/>
                </a:lnTo>
                <a:lnTo>
                  <a:pt x="1809749" y="0"/>
                </a:lnTo>
                <a:lnTo>
                  <a:pt x="1831959" y="136"/>
                </a:lnTo>
                <a:lnTo>
                  <a:pt x="1876359" y="1226"/>
                </a:lnTo>
                <a:lnTo>
                  <a:pt x="1920726" y="3405"/>
                </a:lnTo>
                <a:lnTo>
                  <a:pt x="1965019" y="6673"/>
                </a:lnTo>
                <a:lnTo>
                  <a:pt x="2009226" y="11026"/>
                </a:lnTo>
                <a:lnTo>
                  <a:pt x="2053305" y="16463"/>
                </a:lnTo>
                <a:lnTo>
                  <a:pt x="2097244" y="22981"/>
                </a:lnTo>
                <a:lnTo>
                  <a:pt x="2141004" y="30574"/>
                </a:lnTo>
                <a:lnTo>
                  <a:pt x="2184571" y="39240"/>
                </a:lnTo>
                <a:lnTo>
                  <a:pt x="2227905" y="48971"/>
                </a:lnTo>
                <a:lnTo>
                  <a:pt x="2270994" y="59764"/>
                </a:lnTo>
                <a:lnTo>
                  <a:pt x="2313799" y="71610"/>
                </a:lnTo>
                <a:lnTo>
                  <a:pt x="2356306" y="84504"/>
                </a:lnTo>
                <a:lnTo>
                  <a:pt x="2398478" y="98436"/>
                </a:lnTo>
                <a:lnTo>
                  <a:pt x="2440301" y="113401"/>
                </a:lnTo>
                <a:lnTo>
                  <a:pt x="2481739" y="129385"/>
                </a:lnTo>
                <a:lnTo>
                  <a:pt x="2522777" y="146384"/>
                </a:lnTo>
                <a:lnTo>
                  <a:pt x="2563381" y="164382"/>
                </a:lnTo>
                <a:lnTo>
                  <a:pt x="2603536" y="183374"/>
                </a:lnTo>
                <a:lnTo>
                  <a:pt x="2643207" y="203343"/>
                </a:lnTo>
                <a:lnTo>
                  <a:pt x="2682382" y="224282"/>
                </a:lnTo>
                <a:lnTo>
                  <a:pt x="2721026" y="246174"/>
                </a:lnTo>
                <a:lnTo>
                  <a:pt x="2759126" y="269010"/>
                </a:lnTo>
                <a:lnTo>
                  <a:pt x="2796649" y="292771"/>
                </a:lnTo>
                <a:lnTo>
                  <a:pt x="2833583" y="317450"/>
                </a:lnTo>
                <a:lnTo>
                  <a:pt x="2869895" y="343024"/>
                </a:lnTo>
                <a:lnTo>
                  <a:pt x="2905574" y="369485"/>
                </a:lnTo>
                <a:lnTo>
                  <a:pt x="2940587" y="396809"/>
                </a:lnTo>
                <a:lnTo>
                  <a:pt x="2974924" y="424989"/>
                </a:lnTo>
                <a:lnTo>
                  <a:pt x="3008555" y="453999"/>
                </a:lnTo>
                <a:lnTo>
                  <a:pt x="3041468" y="483829"/>
                </a:lnTo>
                <a:lnTo>
                  <a:pt x="3073634" y="514454"/>
                </a:lnTo>
                <a:lnTo>
                  <a:pt x="3105044" y="545864"/>
                </a:lnTo>
                <a:lnTo>
                  <a:pt x="3135669" y="578030"/>
                </a:lnTo>
                <a:lnTo>
                  <a:pt x="3165500" y="610944"/>
                </a:lnTo>
                <a:lnTo>
                  <a:pt x="3194509" y="644574"/>
                </a:lnTo>
                <a:lnTo>
                  <a:pt x="3222689" y="678911"/>
                </a:lnTo>
                <a:lnTo>
                  <a:pt x="3250013" y="713924"/>
                </a:lnTo>
                <a:lnTo>
                  <a:pt x="3276474" y="749603"/>
                </a:lnTo>
                <a:lnTo>
                  <a:pt x="3302048" y="785915"/>
                </a:lnTo>
                <a:lnTo>
                  <a:pt x="3326726" y="822849"/>
                </a:lnTo>
                <a:lnTo>
                  <a:pt x="3350487" y="860372"/>
                </a:lnTo>
                <a:lnTo>
                  <a:pt x="3373324" y="898472"/>
                </a:lnTo>
                <a:lnTo>
                  <a:pt x="3395216" y="937116"/>
                </a:lnTo>
                <a:lnTo>
                  <a:pt x="3416155" y="976291"/>
                </a:lnTo>
                <a:lnTo>
                  <a:pt x="3436124" y="1015962"/>
                </a:lnTo>
                <a:lnTo>
                  <a:pt x="3455116" y="1056117"/>
                </a:lnTo>
                <a:lnTo>
                  <a:pt x="3473114" y="1096721"/>
                </a:lnTo>
                <a:lnTo>
                  <a:pt x="3490113" y="1137760"/>
                </a:lnTo>
                <a:lnTo>
                  <a:pt x="3506097" y="1179197"/>
                </a:lnTo>
                <a:lnTo>
                  <a:pt x="3521062" y="1221021"/>
                </a:lnTo>
                <a:lnTo>
                  <a:pt x="3534994" y="1263192"/>
                </a:lnTo>
                <a:lnTo>
                  <a:pt x="3547889" y="1305700"/>
                </a:lnTo>
                <a:lnTo>
                  <a:pt x="3559734" y="1348505"/>
                </a:lnTo>
                <a:lnTo>
                  <a:pt x="3570528" y="1391594"/>
                </a:lnTo>
                <a:lnTo>
                  <a:pt x="3580259" y="1434928"/>
                </a:lnTo>
                <a:lnTo>
                  <a:pt x="3588924" y="1478495"/>
                </a:lnTo>
                <a:lnTo>
                  <a:pt x="3596517" y="1522254"/>
                </a:lnTo>
                <a:lnTo>
                  <a:pt x="3603035" y="1566194"/>
                </a:lnTo>
                <a:lnTo>
                  <a:pt x="3608472" y="1610273"/>
                </a:lnTo>
                <a:lnTo>
                  <a:pt x="3612826" y="1654479"/>
                </a:lnTo>
                <a:lnTo>
                  <a:pt x="3616093" y="1698773"/>
                </a:lnTo>
                <a:lnTo>
                  <a:pt x="3618273" y="1743139"/>
                </a:lnTo>
                <a:lnTo>
                  <a:pt x="3619363" y="1787539"/>
                </a:lnTo>
                <a:lnTo>
                  <a:pt x="3619499" y="1809749"/>
                </a:lnTo>
                <a:lnTo>
                  <a:pt x="3619363" y="1831959"/>
                </a:lnTo>
                <a:lnTo>
                  <a:pt x="3618273" y="1876359"/>
                </a:lnTo>
                <a:lnTo>
                  <a:pt x="3616093" y="1920726"/>
                </a:lnTo>
                <a:lnTo>
                  <a:pt x="3612826" y="1965019"/>
                </a:lnTo>
                <a:lnTo>
                  <a:pt x="3608472" y="2009226"/>
                </a:lnTo>
                <a:lnTo>
                  <a:pt x="3603035" y="2053305"/>
                </a:lnTo>
                <a:lnTo>
                  <a:pt x="3596517" y="2097244"/>
                </a:lnTo>
                <a:lnTo>
                  <a:pt x="3588924" y="2141004"/>
                </a:lnTo>
                <a:lnTo>
                  <a:pt x="3580259" y="2184571"/>
                </a:lnTo>
                <a:lnTo>
                  <a:pt x="3570528" y="2227905"/>
                </a:lnTo>
                <a:lnTo>
                  <a:pt x="3559734" y="2270994"/>
                </a:lnTo>
                <a:lnTo>
                  <a:pt x="3547889" y="2313799"/>
                </a:lnTo>
                <a:lnTo>
                  <a:pt x="3534994" y="2356306"/>
                </a:lnTo>
                <a:lnTo>
                  <a:pt x="3521062" y="2398478"/>
                </a:lnTo>
                <a:lnTo>
                  <a:pt x="3506097" y="2440301"/>
                </a:lnTo>
                <a:lnTo>
                  <a:pt x="3490113" y="2481739"/>
                </a:lnTo>
                <a:lnTo>
                  <a:pt x="3473114" y="2522777"/>
                </a:lnTo>
                <a:lnTo>
                  <a:pt x="3455116" y="2563381"/>
                </a:lnTo>
                <a:lnTo>
                  <a:pt x="3436124" y="2603536"/>
                </a:lnTo>
                <a:lnTo>
                  <a:pt x="3416155" y="2643207"/>
                </a:lnTo>
                <a:lnTo>
                  <a:pt x="3395216" y="2682382"/>
                </a:lnTo>
                <a:lnTo>
                  <a:pt x="3373324" y="2721026"/>
                </a:lnTo>
                <a:lnTo>
                  <a:pt x="3350488" y="2759126"/>
                </a:lnTo>
                <a:lnTo>
                  <a:pt x="3326727" y="2796649"/>
                </a:lnTo>
                <a:lnTo>
                  <a:pt x="3302048" y="2833583"/>
                </a:lnTo>
                <a:lnTo>
                  <a:pt x="3276475" y="2869895"/>
                </a:lnTo>
                <a:lnTo>
                  <a:pt x="3250014" y="2905574"/>
                </a:lnTo>
                <a:lnTo>
                  <a:pt x="3222689" y="2940587"/>
                </a:lnTo>
                <a:lnTo>
                  <a:pt x="3194509" y="2974924"/>
                </a:lnTo>
                <a:lnTo>
                  <a:pt x="3165500" y="3008555"/>
                </a:lnTo>
                <a:lnTo>
                  <a:pt x="3135669" y="3041468"/>
                </a:lnTo>
                <a:lnTo>
                  <a:pt x="3105044" y="3073634"/>
                </a:lnTo>
                <a:lnTo>
                  <a:pt x="3073634" y="3105044"/>
                </a:lnTo>
                <a:lnTo>
                  <a:pt x="3041468" y="3135669"/>
                </a:lnTo>
                <a:lnTo>
                  <a:pt x="3008555" y="3165500"/>
                </a:lnTo>
                <a:lnTo>
                  <a:pt x="2974925" y="3194509"/>
                </a:lnTo>
                <a:lnTo>
                  <a:pt x="2940588" y="3222689"/>
                </a:lnTo>
                <a:lnTo>
                  <a:pt x="2905574" y="3250013"/>
                </a:lnTo>
                <a:lnTo>
                  <a:pt x="2869895" y="3276474"/>
                </a:lnTo>
                <a:lnTo>
                  <a:pt x="2833584" y="3302048"/>
                </a:lnTo>
                <a:lnTo>
                  <a:pt x="2796649" y="3326726"/>
                </a:lnTo>
                <a:lnTo>
                  <a:pt x="2759126" y="3350487"/>
                </a:lnTo>
                <a:lnTo>
                  <a:pt x="2721026" y="3373324"/>
                </a:lnTo>
                <a:lnTo>
                  <a:pt x="2682383" y="3395216"/>
                </a:lnTo>
                <a:lnTo>
                  <a:pt x="2643207" y="3416155"/>
                </a:lnTo>
                <a:lnTo>
                  <a:pt x="2603536" y="3436124"/>
                </a:lnTo>
                <a:lnTo>
                  <a:pt x="2563381" y="3455116"/>
                </a:lnTo>
                <a:lnTo>
                  <a:pt x="2522777" y="3473114"/>
                </a:lnTo>
                <a:lnTo>
                  <a:pt x="2481739" y="3490113"/>
                </a:lnTo>
                <a:lnTo>
                  <a:pt x="2440301" y="3506097"/>
                </a:lnTo>
                <a:lnTo>
                  <a:pt x="2398478" y="3521062"/>
                </a:lnTo>
                <a:lnTo>
                  <a:pt x="2356306" y="3534994"/>
                </a:lnTo>
                <a:lnTo>
                  <a:pt x="2313799" y="3547889"/>
                </a:lnTo>
                <a:lnTo>
                  <a:pt x="2270994" y="3559734"/>
                </a:lnTo>
                <a:lnTo>
                  <a:pt x="2227905" y="3570528"/>
                </a:lnTo>
                <a:lnTo>
                  <a:pt x="2184571" y="3580259"/>
                </a:lnTo>
                <a:lnTo>
                  <a:pt x="2141004" y="3588924"/>
                </a:lnTo>
                <a:lnTo>
                  <a:pt x="2097244" y="3596517"/>
                </a:lnTo>
                <a:lnTo>
                  <a:pt x="2053305" y="3603035"/>
                </a:lnTo>
                <a:lnTo>
                  <a:pt x="2009226" y="3608472"/>
                </a:lnTo>
                <a:lnTo>
                  <a:pt x="1965019" y="3612826"/>
                </a:lnTo>
                <a:lnTo>
                  <a:pt x="1920726" y="3616093"/>
                </a:lnTo>
                <a:lnTo>
                  <a:pt x="1876359" y="3618273"/>
                </a:lnTo>
                <a:lnTo>
                  <a:pt x="1831959" y="3619363"/>
                </a:lnTo>
                <a:lnTo>
                  <a:pt x="1809749" y="3619499"/>
                </a:lnTo>
                <a:close/>
              </a:path>
            </a:pathLst>
          </a:custGeom>
          <a:solidFill>
            <a:srgbClr val="DDD8F6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266" name="Picture 2" descr="Difference-between-IaaS-PaaS-and-SaaS">
            <a:extLst>
              <a:ext uri="{FF2B5EF4-FFF2-40B4-BE49-F238E27FC236}">
                <a16:creationId xmlns:a16="http://schemas.microsoft.com/office/drawing/2014/main" id="{7A78FBBA-0EC1-AEF9-77C8-F57463A27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66206"/>
            <a:ext cx="4799711" cy="230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8549" y="1222121"/>
            <a:ext cx="5721370" cy="943207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455"/>
              </a:spcBef>
            </a:pPr>
            <a:r>
              <a:rPr sz="6100" b="1" spc="-1160" dirty="0">
                <a:latin typeface="Malgun Gothic"/>
                <a:cs typeface="Malgun Gothic"/>
              </a:rPr>
              <a:t>서비스</a:t>
            </a:r>
            <a:r>
              <a:rPr sz="6100" b="1" spc="-635" dirty="0">
                <a:latin typeface="Malgun Gothic"/>
                <a:cs typeface="Malgun Gothic"/>
              </a:rPr>
              <a:t> </a:t>
            </a:r>
            <a:r>
              <a:rPr sz="6100" b="1" spc="-1160" dirty="0">
                <a:latin typeface="Malgun Gothic"/>
                <a:cs typeface="Malgun Gothic"/>
              </a:rPr>
              <a:t>모델</a:t>
            </a:r>
            <a:r>
              <a:rPr sz="6100" b="1" spc="-630" dirty="0">
                <a:latin typeface="Malgun Gothic"/>
                <a:cs typeface="Malgun Gothic"/>
              </a:rPr>
              <a:t> </a:t>
            </a:r>
            <a:r>
              <a:rPr sz="6100" b="1" spc="-1185" dirty="0">
                <a:latin typeface="Malgun Gothic"/>
                <a:cs typeface="Malgun Gothic"/>
              </a:rPr>
              <a:t>시각 </a:t>
            </a:r>
            <a:r>
              <a:rPr sz="6100" b="1" spc="-1210" dirty="0">
                <a:latin typeface="Malgun Gothic"/>
                <a:cs typeface="Malgun Gothic"/>
              </a:rPr>
              <a:t>화</a:t>
            </a:r>
            <a:endParaRPr sz="61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8549" y="3345967"/>
            <a:ext cx="5445125" cy="18161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6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컴퓨팅의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세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주요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모델</a:t>
            </a:r>
            <a:r>
              <a:rPr sz="1300" spc="-100" dirty="0">
                <a:solidFill>
                  <a:srgbClr val="333333"/>
                </a:solidFill>
                <a:latin typeface="Noto Sans JP"/>
                <a:cs typeface="Noto Sans JP"/>
              </a:rPr>
              <a:t>(IaaS,</a:t>
            </a:r>
            <a:r>
              <a:rPr sz="130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Noto Sans JP"/>
                <a:cs typeface="Noto Sans JP"/>
              </a:rPr>
              <a:t>PaaS,</a:t>
            </a:r>
            <a:r>
              <a:rPr sz="1300" spc="5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00" spc="-95" dirty="0">
                <a:solidFill>
                  <a:srgbClr val="333333"/>
                </a:solidFill>
                <a:latin typeface="Noto Sans JP"/>
                <a:cs typeface="Noto Sans JP"/>
              </a:rPr>
              <a:t>SaaS)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기업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책임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85" dirty="0">
                <a:solidFill>
                  <a:srgbClr val="4F37A6"/>
                </a:solidFill>
                <a:latin typeface="Malgun Gothic"/>
                <a:cs typeface="Malgun Gothic"/>
              </a:rPr>
              <a:t>범위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제공업체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관리</a:t>
            </a:r>
            <a:r>
              <a:rPr sz="1350" b="1" spc="-13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4F37A6"/>
                </a:solidFill>
                <a:latin typeface="Malgun Gothic"/>
                <a:cs typeface="Malgun Gothic"/>
              </a:rPr>
              <a:t>범위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에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따라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5" dirty="0">
                <a:solidFill>
                  <a:srgbClr val="333333"/>
                </a:solidFill>
                <a:latin typeface="Dotum"/>
                <a:cs typeface="Dotum"/>
              </a:rPr>
              <a:t>구분됩니다</a:t>
            </a:r>
            <a:r>
              <a:rPr sz="1300" spc="-22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300" spc="5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성장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단계와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역량에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맞게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적절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모델을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선택해야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" dirty="0">
                <a:solidFill>
                  <a:srgbClr val="333333"/>
                </a:solidFill>
                <a:latin typeface="Dotum"/>
                <a:cs typeface="Dotum"/>
              </a:rPr>
              <a:t>합니다</a:t>
            </a:r>
            <a:r>
              <a:rPr sz="1300" spc="-20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200">
              <a:latin typeface="Noto Sans JP"/>
              <a:cs typeface="Noto Sans JP"/>
            </a:endParaRPr>
          </a:p>
          <a:p>
            <a:pPr marL="12700" marR="53340" algn="just">
              <a:lnSpc>
                <a:spcPct val="118100"/>
              </a:lnSpc>
            </a:pPr>
            <a:r>
              <a:rPr sz="1350" b="1" spc="-125" dirty="0">
                <a:solidFill>
                  <a:srgbClr val="4F37A6"/>
                </a:solidFill>
                <a:latin typeface="Noto Sans JP"/>
                <a:cs typeface="Noto Sans JP"/>
              </a:rPr>
              <a:t>IaaS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최대한의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제어가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필요한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초기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스타트업에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적합하며</a:t>
            </a:r>
            <a:r>
              <a:rPr sz="1300" spc="-215" dirty="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sz="130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b="1" spc="-145" dirty="0">
                <a:solidFill>
                  <a:srgbClr val="4F37A6"/>
                </a:solidFill>
                <a:latin typeface="Noto Sans JP"/>
                <a:cs typeface="Noto Sans JP"/>
              </a:rPr>
              <a:t>PaaS</a:t>
            </a:r>
            <a:r>
              <a:rPr sz="1350" spc="-145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빠른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개발과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배포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중요한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성장기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스타트업에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5" dirty="0">
                <a:solidFill>
                  <a:srgbClr val="333333"/>
                </a:solidFill>
                <a:latin typeface="Dotum"/>
                <a:cs typeface="Dotum"/>
              </a:rPr>
              <a:t>효과적입니다</a:t>
            </a:r>
            <a:r>
              <a:rPr sz="1300" spc="-22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r>
              <a:rPr sz="1300" spc="45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b="1" spc="-130" dirty="0">
                <a:solidFill>
                  <a:srgbClr val="4F37A6"/>
                </a:solidFill>
                <a:latin typeface="Noto Sans JP"/>
                <a:cs typeface="Noto Sans JP"/>
              </a:rPr>
              <a:t>SaaS</a:t>
            </a:r>
            <a:r>
              <a:rPr sz="1350" spc="-130" dirty="0">
                <a:solidFill>
                  <a:srgbClr val="333333"/>
                </a:solidFill>
                <a:latin typeface="Dotum"/>
                <a:cs typeface="Dotum"/>
              </a:rPr>
              <a:t>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핵심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비즈니스에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집중하며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Noto Sans JP"/>
                <a:cs typeface="Noto Sans JP"/>
              </a:rPr>
              <a:t>IT</a:t>
            </a:r>
            <a:r>
              <a:rPr sz="1300" spc="40" dirty="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프라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부담을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최소화하려는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경우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5" dirty="0">
                <a:solidFill>
                  <a:srgbClr val="333333"/>
                </a:solidFill>
                <a:latin typeface="Dotum"/>
                <a:cs typeface="Dotum"/>
              </a:rPr>
              <a:t>이상적입니다</a:t>
            </a:r>
            <a:r>
              <a:rPr sz="1300" spc="-225" dirty="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8549" y="5642226"/>
            <a:ext cx="534733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-204" dirty="0">
                <a:solidFill>
                  <a:srgbClr val="545454"/>
                </a:solidFill>
                <a:latin typeface="Calibri"/>
                <a:cs typeface="Calibri"/>
              </a:rPr>
              <a:t>"</a:t>
            </a:r>
            <a:r>
              <a:rPr sz="1200" spc="-204" dirty="0">
                <a:solidFill>
                  <a:srgbClr val="545454"/>
                </a:solidFill>
                <a:latin typeface="Dotum"/>
                <a:cs typeface="Dotum"/>
              </a:rPr>
              <a:t>스타트업의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성공은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적절한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시점에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올바른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클라우드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서비스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모델을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선택하는</a:t>
            </a:r>
            <a:r>
              <a:rPr sz="1200" spc="-105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545454"/>
                </a:solidFill>
                <a:latin typeface="Dotum"/>
                <a:cs typeface="Dotum"/>
              </a:rPr>
              <a:t>것에서</a:t>
            </a:r>
            <a:r>
              <a:rPr sz="1200" spc="-110" dirty="0">
                <a:solidFill>
                  <a:srgbClr val="545454"/>
                </a:solidFill>
                <a:latin typeface="Dotum"/>
                <a:cs typeface="Dotum"/>
              </a:rPr>
              <a:t> </a:t>
            </a:r>
            <a:r>
              <a:rPr sz="1200" spc="-130" dirty="0">
                <a:solidFill>
                  <a:srgbClr val="545454"/>
                </a:solidFill>
                <a:latin typeface="Dotum"/>
                <a:cs typeface="Dotum"/>
              </a:rPr>
              <a:t>시작됩니다</a:t>
            </a:r>
            <a:r>
              <a:rPr sz="1200" i="1" spc="-130" dirty="0">
                <a:solidFill>
                  <a:srgbClr val="545454"/>
                </a:solidFill>
                <a:latin typeface="Calibri"/>
                <a:cs typeface="Calibri"/>
              </a:rPr>
              <a:t>."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0999" y="1047749"/>
            <a:ext cx="5429250" cy="1866900"/>
            <a:chOff x="380999" y="1047749"/>
            <a:chExt cx="5429250" cy="1866900"/>
          </a:xfrm>
        </p:grpSpPr>
        <p:sp>
          <p:nvSpPr>
            <p:cNvPr id="6" name="object 6"/>
            <p:cNvSpPr/>
            <p:nvPr/>
          </p:nvSpPr>
          <p:spPr>
            <a:xfrm>
              <a:off x="380999" y="1047749"/>
              <a:ext cx="5429250" cy="590550"/>
            </a:xfrm>
            <a:custGeom>
              <a:avLst/>
              <a:gdLst/>
              <a:ahLst/>
              <a:cxnLst/>
              <a:rect l="l" t="t" r="r" b="b"/>
              <a:pathLst>
                <a:path w="5429250" h="590550">
                  <a:moveTo>
                    <a:pt x="5429249" y="590549"/>
                  </a:moveTo>
                  <a:lnTo>
                    <a:pt x="0" y="5905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5340253" y="0"/>
                  </a:lnTo>
                  <a:lnTo>
                    <a:pt x="5381717" y="12577"/>
                  </a:lnTo>
                  <a:lnTo>
                    <a:pt x="5416671" y="47531"/>
                  </a:lnTo>
                  <a:lnTo>
                    <a:pt x="5429249" y="88995"/>
                  </a:lnTo>
                  <a:lnTo>
                    <a:pt x="5429249" y="590549"/>
                  </a:lnTo>
                  <a:close/>
                </a:path>
              </a:pathLst>
            </a:custGeom>
            <a:solidFill>
              <a:srgbClr val="4F3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999" y="1638299"/>
              <a:ext cx="5429250" cy="1276350"/>
            </a:xfrm>
            <a:custGeom>
              <a:avLst/>
              <a:gdLst/>
              <a:ahLst/>
              <a:cxnLst/>
              <a:rect l="l" t="t" r="r" b="b"/>
              <a:pathLst>
                <a:path w="5429250" h="1276350">
                  <a:moveTo>
                    <a:pt x="5340253" y="1276349"/>
                  </a:moveTo>
                  <a:lnTo>
                    <a:pt x="88995" y="1276349"/>
                  </a:lnTo>
                  <a:lnTo>
                    <a:pt x="82801" y="1275739"/>
                  </a:lnTo>
                  <a:lnTo>
                    <a:pt x="37131" y="1256822"/>
                  </a:lnTo>
                  <a:lnTo>
                    <a:pt x="9643" y="1223327"/>
                  </a:lnTo>
                  <a:lnTo>
                    <a:pt x="0" y="1187353"/>
                  </a:lnTo>
                  <a:lnTo>
                    <a:pt x="0" y="1181099"/>
                  </a:lnTo>
                  <a:lnTo>
                    <a:pt x="0" y="0"/>
                  </a:lnTo>
                  <a:lnTo>
                    <a:pt x="5429249" y="0"/>
                  </a:lnTo>
                  <a:lnTo>
                    <a:pt x="5429249" y="1187353"/>
                  </a:lnTo>
                  <a:lnTo>
                    <a:pt x="5416671" y="1228817"/>
                  </a:lnTo>
                  <a:lnTo>
                    <a:pt x="5381717" y="1263771"/>
                  </a:lnTo>
                  <a:lnTo>
                    <a:pt x="5346447" y="1275739"/>
                  </a:lnTo>
                  <a:lnTo>
                    <a:pt x="5340253" y="1276349"/>
                  </a:lnTo>
                  <a:close/>
                </a:path>
              </a:pathLst>
            </a:custGeom>
            <a:solidFill>
              <a:srgbClr val="DDD8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1175" y="1177807"/>
            <a:ext cx="3411854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175" dirty="0">
                <a:solidFill>
                  <a:srgbClr val="FFFFFF"/>
                </a:solidFill>
                <a:latin typeface="Noto Sans JP"/>
                <a:cs typeface="Noto Sans JP"/>
              </a:rPr>
              <a:t>IaaS</a:t>
            </a:r>
            <a:r>
              <a:rPr sz="1950" b="1" spc="2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950" b="1" spc="-165" dirty="0">
                <a:solidFill>
                  <a:srgbClr val="FFFFFF"/>
                </a:solidFill>
                <a:latin typeface="Noto Sans JP"/>
                <a:cs typeface="Noto Sans JP"/>
              </a:rPr>
              <a:t>(Infrastructure</a:t>
            </a:r>
            <a:r>
              <a:rPr sz="1950" b="1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950" b="1" spc="-170" dirty="0">
                <a:solidFill>
                  <a:srgbClr val="FFFFFF"/>
                </a:solidFill>
                <a:latin typeface="Noto Sans JP"/>
                <a:cs typeface="Noto Sans JP"/>
              </a:rPr>
              <a:t>as</a:t>
            </a:r>
            <a:r>
              <a:rPr sz="1950" b="1" spc="2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950" b="1" spc="-190" dirty="0">
                <a:solidFill>
                  <a:srgbClr val="FFFFFF"/>
                </a:solidFill>
                <a:latin typeface="Noto Sans JP"/>
                <a:cs typeface="Noto Sans JP"/>
              </a:rPr>
              <a:t>a</a:t>
            </a:r>
            <a:r>
              <a:rPr sz="1950" b="1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950" b="1" spc="-130" dirty="0">
                <a:solidFill>
                  <a:srgbClr val="FFFFFF"/>
                </a:solidFill>
                <a:latin typeface="Noto Sans JP"/>
                <a:cs typeface="Noto Sans JP"/>
              </a:rPr>
              <a:t>Service)</a:t>
            </a:r>
            <a:endParaRPr sz="1950">
              <a:latin typeface="Noto Sans JP"/>
              <a:cs typeface="Noto Sans JP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1175" y="1824863"/>
            <a:ext cx="21164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latin typeface="Dotum"/>
                <a:cs typeface="Dotum"/>
              </a:rPr>
              <a:t>하드웨어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인프라를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서비스로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제공</a:t>
            </a:r>
            <a:endParaRPr sz="1350">
              <a:latin typeface="Dotum"/>
              <a:cs typeface="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874" y="2152649"/>
            <a:ext cx="3600450" cy="285750"/>
          </a:xfrm>
          <a:prstGeom prst="rect">
            <a:avLst/>
          </a:prstGeom>
          <a:solidFill>
            <a:srgbClr val="4F37A6">
              <a:alpha val="30198"/>
            </a:srgbClr>
          </a:solidFill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000" spc="-180" dirty="0">
                <a:latin typeface="Dotum"/>
                <a:cs typeface="Dotum"/>
              </a:rPr>
              <a:t>고객</a:t>
            </a:r>
            <a:r>
              <a:rPr sz="1000" spc="-85" dirty="0">
                <a:latin typeface="Dotum"/>
                <a:cs typeface="Dotum"/>
              </a:rPr>
              <a:t> </a:t>
            </a:r>
            <a:r>
              <a:rPr sz="1000" spc="-180" dirty="0">
                <a:latin typeface="Dotum"/>
                <a:cs typeface="Dotum"/>
              </a:rPr>
              <a:t>관리</a:t>
            </a:r>
            <a:r>
              <a:rPr sz="1000" spc="-85" dirty="0">
                <a:latin typeface="Dotum"/>
                <a:cs typeface="Dotum"/>
              </a:rPr>
              <a:t> </a:t>
            </a:r>
            <a:r>
              <a:rPr sz="1000" spc="-180" dirty="0">
                <a:latin typeface="Dotum"/>
                <a:cs typeface="Dotum"/>
              </a:rPr>
              <a:t>영역</a:t>
            </a:r>
            <a:r>
              <a:rPr sz="1000" spc="-85" dirty="0">
                <a:latin typeface="Dotum"/>
                <a:cs typeface="Dotum"/>
              </a:rPr>
              <a:t> </a:t>
            </a:r>
            <a:r>
              <a:rPr sz="1000" spc="-20" dirty="0">
                <a:latin typeface="Noto Sans JP"/>
                <a:cs typeface="Noto Sans JP"/>
              </a:rPr>
              <a:t>(70%)</a:t>
            </a:r>
            <a:endParaRPr sz="1000">
              <a:latin typeface="Noto Sans JP"/>
              <a:cs typeface="Noto Sans JP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4324" y="2152649"/>
            <a:ext cx="1543050" cy="285750"/>
          </a:xfrm>
          <a:prstGeom prst="rect">
            <a:avLst/>
          </a:prstGeom>
          <a:solidFill>
            <a:srgbClr val="4F37A6">
              <a:alpha val="70199"/>
            </a:srgbClr>
          </a:solidFill>
        </p:spPr>
        <p:txBody>
          <a:bodyPr vert="horz" wrap="square" lIns="0" tIns="73025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575"/>
              </a:spcBef>
            </a:pP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제공자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관리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Noto Sans JP"/>
                <a:cs typeface="Noto Sans JP"/>
              </a:rPr>
              <a:t>(30%)</a:t>
            </a:r>
            <a:endParaRPr sz="1000">
              <a:latin typeface="Noto Sans JP"/>
              <a:cs typeface="Noto Sans JP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175" y="2508016"/>
            <a:ext cx="475615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40" dirty="0">
                <a:solidFill>
                  <a:srgbClr val="4F37A6"/>
                </a:solidFill>
                <a:latin typeface="Malgun Gothic"/>
                <a:cs typeface="Malgun Gothic"/>
              </a:rPr>
              <a:t>스타트업</a:t>
            </a:r>
            <a:r>
              <a:rPr sz="1200" b="1" spc="-125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200" b="1" spc="-180" dirty="0">
                <a:solidFill>
                  <a:srgbClr val="4F37A6"/>
                </a:solidFill>
                <a:latin typeface="Malgun Gothic"/>
                <a:cs typeface="Malgun Gothic"/>
              </a:rPr>
              <a:t>사례</a:t>
            </a:r>
            <a:r>
              <a:rPr sz="1200" b="1" i="1" spc="-180" dirty="0">
                <a:solidFill>
                  <a:srgbClr val="4F37A6"/>
                </a:solidFill>
                <a:latin typeface="Arial"/>
                <a:cs typeface="Arial"/>
              </a:rPr>
              <a:t>:</a:t>
            </a:r>
            <a:r>
              <a:rPr sz="1200" b="1" i="1" spc="-30" dirty="0">
                <a:solidFill>
                  <a:srgbClr val="4F37A6"/>
                </a:solidFill>
                <a:latin typeface="Arial"/>
                <a:cs typeface="Arial"/>
              </a:rPr>
              <a:t> </a:t>
            </a:r>
            <a:r>
              <a:rPr sz="1300" i="1" spc="-265" dirty="0">
                <a:solidFill>
                  <a:srgbClr val="4F37A6"/>
                </a:solidFill>
                <a:latin typeface="Arial"/>
                <a:cs typeface="Arial"/>
              </a:rPr>
              <a:t>AWS</a:t>
            </a:r>
            <a:r>
              <a:rPr sz="1300" i="1" spc="-65" dirty="0">
                <a:solidFill>
                  <a:srgbClr val="4F37A6"/>
                </a:solidFill>
                <a:latin typeface="Arial"/>
                <a:cs typeface="Arial"/>
              </a:rPr>
              <a:t> </a:t>
            </a:r>
            <a:r>
              <a:rPr sz="1300" i="1" spc="-190" dirty="0">
                <a:solidFill>
                  <a:srgbClr val="4F37A6"/>
                </a:solidFill>
                <a:latin typeface="Arial"/>
                <a:cs typeface="Arial"/>
              </a:rPr>
              <a:t>EC2,</a:t>
            </a:r>
            <a:r>
              <a:rPr sz="1300" i="1" spc="-60" dirty="0">
                <a:solidFill>
                  <a:srgbClr val="4F37A6"/>
                </a:solidFill>
                <a:latin typeface="Arial"/>
                <a:cs typeface="Arial"/>
              </a:rPr>
              <a:t> </a:t>
            </a:r>
            <a:r>
              <a:rPr sz="1300" i="1" spc="-130" dirty="0">
                <a:solidFill>
                  <a:srgbClr val="4F37A6"/>
                </a:solidFill>
                <a:latin typeface="Arial"/>
                <a:cs typeface="Arial"/>
              </a:rPr>
              <a:t>Google</a:t>
            </a:r>
            <a:r>
              <a:rPr sz="1300" i="1" spc="-65" dirty="0">
                <a:solidFill>
                  <a:srgbClr val="4F37A6"/>
                </a:solidFill>
                <a:latin typeface="Arial"/>
                <a:cs typeface="Arial"/>
              </a:rPr>
              <a:t> </a:t>
            </a:r>
            <a:r>
              <a:rPr sz="1300" i="1" spc="-120" dirty="0">
                <a:solidFill>
                  <a:srgbClr val="4F37A6"/>
                </a:solidFill>
                <a:latin typeface="Arial"/>
                <a:cs typeface="Arial"/>
              </a:rPr>
              <a:t>Compute</a:t>
            </a:r>
            <a:r>
              <a:rPr sz="1300" i="1" spc="-60" dirty="0">
                <a:solidFill>
                  <a:srgbClr val="4F37A6"/>
                </a:solidFill>
                <a:latin typeface="Arial"/>
                <a:cs typeface="Arial"/>
              </a:rPr>
              <a:t> </a:t>
            </a:r>
            <a:r>
              <a:rPr sz="1300" i="1" spc="-114" dirty="0">
                <a:solidFill>
                  <a:srgbClr val="4F37A6"/>
                </a:solidFill>
                <a:latin typeface="Arial"/>
                <a:cs typeface="Arial"/>
              </a:rPr>
              <a:t>Engine,</a:t>
            </a:r>
            <a:r>
              <a:rPr sz="1300" i="1" spc="-65" dirty="0">
                <a:solidFill>
                  <a:srgbClr val="4F37A6"/>
                </a:solidFill>
                <a:latin typeface="Arial"/>
                <a:cs typeface="Arial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초기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인프라</a:t>
            </a:r>
            <a:r>
              <a:rPr sz="120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구축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시</a:t>
            </a:r>
            <a:r>
              <a:rPr sz="1200" spc="-10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비용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85" dirty="0">
                <a:solidFill>
                  <a:srgbClr val="4F37A6"/>
                </a:solidFill>
                <a:latin typeface="Dotum"/>
                <a:cs typeface="Dotum"/>
              </a:rPr>
              <a:t>절감</a:t>
            </a:r>
            <a:endParaRPr sz="1200">
              <a:latin typeface="Dotum"/>
              <a:cs typeface="Dotum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0999" y="3057524"/>
            <a:ext cx="5429250" cy="1866900"/>
            <a:chOff x="380999" y="3057524"/>
            <a:chExt cx="5429250" cy="1866900"/>
          </a:xfrm>
        </p:grpSpPr>
        <p:sp>
          <p:nvSpPr>
            <p:cNvPr id="14" name="object 14"/>
            <p:cNvSpPr/>
            <p:nvPr/>
          </p:nvSpPr>
          <p:spPr>
            <a:xfrm>
              <a:off x="380999" y="3057524"/>
              <a:ext cx="5429250" cy="590550"/>
            </a:xfrm>
            <a:custGeom>
              <a:avLst/>
              <a:gdLst/>
              <a:ahLst/>
              <a:cxnLst/>
              <a:rect l="l" t="t" r="r" b="b"/>
              <a:pathLst>
                <a:path w="5429250" h="590550">
                  <a:moveTo>
                    <a:pt x="5429249" y="590549"/>
                  </a:moveTo>
                  <a:lnTo>
                    <a:pt x="0" y="5905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5340253" y="0"/>
                  </a:lnTo>
                  <a:lnTo>
                    <a:pt x="5381717" y="12577"/>
                  </a:lnTo>
                  <a:lnTo>
                    <a:pt x="5416671" y="47531"/>
                  </a:lnTo>
                  <a:lnTo>
                    <a:pt x="5429249" y="88995"/>
                  </a:lnTo>
                  <a:lnTo>
                    <a:pt x="5429249" y="590549"/>
                  </a:lnTo>
                  <a:close/>
                </a:path>
              </a:pathLst>
            </a:custGeom>
            <a:solidFill>
              <a:srgbClr val="674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999" y="3648074"/>
              <a:ext cx="5429250" cy="1276350"/>
            </a:xfrm>
            <a:custGeom>
              <a:avLst/>
              <a:gdLst/>
              <a:ahLst/>
              <a:cxnLst/>
              <a:rect l="l" t="t" r="r" b="b"/>
              <a:pathLst>
                <a:path w="5429250" h="1276350">
                  <a:moveTo>
                    <a:pt x="5340253" y="1276349"/>
                  </a:moveTo>
                  <a:lnTo>
                    <a:pt x="88995" y="1276349"/>
                  </a:lnTo>
                  <a:lnTo>
                    <a:pt x="82801" y="1275740"/>
                  </a:lnTo>
                  <a:lnTo>
                    <a:pt x="37131" y="1256822"/>
                  </a:lnTo>
                  <a:lnTo>
                    <a:pt x="9643" y="1223328"/>
                  </a:lnTo>
                  <a:lnTo>
                    <a:pt x="0" y="1187353"/>
                  </a:lnTo>
                  <a:lnTo>
                    <a:pt x="0" y="1181099"/>
                  </a:lnTo>
                  <a:lnTo>
                    <a:pt x="0" y="0"/>
                  </a:lnTo>
                  <a:lnTo>
                    <a:pt x="5429249" y="0"/>
                  </a:lnTo>
                  <a:lnTo>
                    <a:pt x="5429249" y="1187353"/>
                  </a:lnTo>
                  <a:lnTo>
                    <a:pt x="5416671" y="1228817"/>
                  </a:lnTo>
                  <a:lnTo>
                    <a:pt x="5381717" y="1263771"/>
                  </a:lnTo>
                  <a:lnTo>
                    <a:pt x="5346447" y="1275740"/>
                  </a:lnTo>
                  <a:lnTo>
                    <a:pt x="5340253" y="1276349"/>
                  </a:lnTo>
                  <a:close/>
                </a:path>
              </a:pathLst>
            </a:custGeom>
            <a:solidFill>
              <a:srgbClr val="DDD8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11175" y="3187582"/>
            <a:ext cx="294576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220" dirty="0">
                <a:solidFill>
                  <a:srgbClr val="FFFFFF"/>
                </a:solidFill>
                <a:latin typeface="Noto Sans JP"/>
                <a:cs typeface="Noto Sans JP"/>
              </a:rPr>
              <a:t>PaaS</a:t>
            </a:r>
            <a:r>
              <a:rPr sz="1950" b="1" spc="4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950" b="1" spc="-185" dirty="0">
                <a:solidFill>
                  <a:srgbClr val="FFFFFF"/>
                </a:solidFill>
                <a:latin typeface="Noto Sans JP"/>
                <a:cs typeface="Noto Sans JP"/>
              </a:rPr>
              <a:t>(Platform</a:t>
            </a:r>
            <a:r>
              <a:rPr sz="1950" b="1" spc="5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950" b="1" spc="-170" dirty="0">
                <a:solidFill>
                  <a:srgbClr val="FFFFFF"/>
                </a:solidFill>
                <a:latin typeface="Noto Sans JP"/>
                <a:cs typeface="Noto Sans JP"/>
              </a:rPr>
              <a:t>as</a:t>
            </a:r>
            <a:r>
              <a:rPr sz="1950" b="1" spc="5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950" b="1" spc="-190" dirty="0">
                <a:solidFill>
                  <a:srgbClr val="FFFFFF"/>
                </a:solidFill>
                <a:latin typeface="Noto Sans JP"/>
                <a:cs typeface="Noto Sans JP"/>
              </a:rPr>
              <a:t>a</a:t>
            </a:r>
            <a:r>
              <a:rPr sz="1950" b="1" spc="5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950" b="1" spc="-135" dirty="0">
                <a:solidFill>
                  <a:srgbClr val="FFFFFF"/>
                </a:solidFill>
                <a:latin typeface="Noto Sans JP"/>
                <a:cs typeface="Noto Sans JP"/>
              </a:rPr>
              <a:t>Service)</a:t>
            </a:r>
            <a:endParaRPr sz="1950">
              <a:latin typeface="Noto Sans JP"/>
              <a:cs typeface="Noto Sans JP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1175" y="3834637"/>
            <a:ext cx="231648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latin typeface="Dotum"/>
                <a:cs typeface="Dotum"/>
              </a:rPr>
              <a:t>애플리케이션</a:t>
            </a:r>
            <a:r>
              <a:rPr sz="1350" spc="-90" dirty="0">
                <a:latin typeface="Dotum"/>
                <a:cs typeface="Dotum"/>
              </a:rPr>
              <a:t> </a:t>
            </a:r>
            <a:r>
              <a:rPr sz="1350" spc="-225" dirty="0">
                <a:latin typeface="Dotum"/>
                <a:cs typeface="Dotum"/>
              </a:rPr>
              <a:t>개발</a:t>
            </a:r>
            <a:r>
              <a:rPr sz="1350" spc="-225" dirty="0">
                <a:latin typeface="Calibri"/>
                <a:cs typeface="Calibri"/>
              </a:rPr>
              <a:t>/</a:t>
            </a:r>
            <a:r>
              <a:rPr sz="1350" spc="-225" dirty="0">
                <a:latin typeface="Dotum"/>
                <a:cs typeface="Dotum"/>
              </a:rPr>
              <a:t>배포</a:t>
            </a:r>
            <a:r>
              <a:rPr sz="1350" spc="-9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플랫폼</a:t>
            </a:r>
            <a:r>
              <a:rPr sz="1350" spc="-9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제공</a:t>
            </a:r>
            <a:endParaRPr sz="1350">
              <a:latin typeface="Dotum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3874" y="4162424"/>
            <a:ext cx="2057400" cy="285750"/>
          </a:xfrm>
          <a:prstGeom prst="rect">
            <a:avLst/>
          </a:prstGeom>
          <a:solidFill>
            <a:srgbClr val="4F37A6">
              <a:alpha val="30198"/>
            </a:srgbClr>
          </a:solidFill>
        </p:spPr>
        <p:txBody>
          <a:bodyPr vert="horz" wrap="square" lIns="0" tIns="73025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575"/>
              </a:spcBef>
            </a:pPr>
            <a:r>
              <a:rPr sz="1000" spc="-180" dirty="0">
                <a:latin typeface="Dotum"/>
                <a:cs typeface="Dotum"/>
              </a:rPr>
              <a:t>고객</a:t>
            </a:r>
            <a:r>
              <a:rPr sz="1000" spc="-85" dirty="0">
                <a:latin typeface="Dotum"/>
                <a:cs typeface="Dotum"/>
              </a:rPr>
              <a:t> </a:t>
            </a:r>
            <a:r>
              <a:rPr sz="1000" spc="-180" dirty="0">
                <a:latin typeface="Dotum"/>
                <a:cs typeface="Dotum"/>
              </a:rPr>
              <a:t>관리</a:t>
            </a:r>
            <a:r>
              <a:rPr sz="1000" spc="-85" dirty="0">
                <a:latin typeface="Dotum"/>
                <a:cs typeface="Dotum"/>
              </a:rPr>
              <a:t> </a:t>
            </a:r>
            <a:r>
              <a:rPr sz="1000" spc="-180" dirty="0">
                <a:latin typeface="Dotum"/>
                <a:cs typeface="Dotum"/>
              </a:rPr>
              <a:t>영역</a:t>
            </a:r>
            <a:r>
              <a:rPr sz="1000" spc="-85" dirty="0">
                <a:latin typeface="Dotum"/>
                <a:cs typeface="Dotum"/>
              </a:rPr>
              <a:t> </a:t>
            </a:r>
            <a:r>
              <a:rPr sz="1000" spc="-20" dirty="0">
                <a:latin typeface="Noto Sans JP"/>
                <a:cs typeface="Noto Sans JP"/>
              </a:rPr>
              <a:t>(40%)</a:t>
            </a:r>
            <a:endParaRPr sz="1000">
              <a:latin typeface="Noto Sans JP"/>
              <a:cs typeface="Noto Sans JP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81274" y="4162424"/>
            <a:ext cx="3086100" cy="285750"/>
          </a:xfrm>
          <a:prstGeom prst="rect">
            <a:avLst/>
          </a:prstGeom>
          <a:solidFill>
            <a:srgbClr val="4F37A6">
              <a:alpha val="70199"/>
            </a:srgbClr>
          </a:solidFill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제공자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관리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Noto Sans JP"/>
                <a:cs typeface="Noto Sans JP"/>
              </a:rPr>
              <a:t>(60%)</a:t>
            </a:r>
            <a:endParaRPr sz="1000">
              <a:latin typeface="Noto Sans JP"/>
              <a:cs typeface="Noto Sans JP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1175" y="4517791"/>
            <a:ext cx="504317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40" dirty="0">
                <a:solidFill>
                  <a:srgbClr val="4F37A6"/>
                </a:solidFill>
                <a:latin typeface="Malgun Gothic"/>
                <a:cs typeface="Malgun Gothic"/>
              </a:rPr>
              <a:t>스타트업</a:t>
            </a:r>
            <a:r>
              <a:rPr sz="1200" b="1" spc="-12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200" b="1" spc="-180" dirty="0">
                <a:solidFill>
                  <a:srgbClr val="4F37A6"/>
                </a:solidFill>
                <a:latin typeface="Malgun Gothic"/>
                <a:cs typeface="Malgun Gothic"/>
              </a:rPr>
              <a:t>사례</a:t>
            </a:r>
            <a:r>
              <a:rPr sz="1200" b="1" i="1" spc="-180" dirty="0">
                <a:solidFill>
                  <a:srgbClr val="4F37A6"/>
                </a:solidFill>
                <a:latin typeface="Arial"/>
                <a:cs typeface="Arial"/>
              </a:rPr>
              <a:t>:</a:t>
            </a:r>
            <a:r>
              <a:rPr sz="1200" b="1" i="1" spc="-30" dirty="0">
                <a:solidFill>
                  <a:srgbClr val="4F37A6"/>
                </a:solidFill>
                <a:latin typeface="Arial"/>
                <a:cs typeface="Arial"/>
              </a:rPr>
              <a:t> </a:t>
            </a:r>
            <a:r>
              <a:rPr sz="1300" i="1" spc="-265" dirty="0">
                <a:solidFill>
                  <a:srgbClr val="4F37A6"/>
                </a:solidFill>
                <a:latin typeface="Arial"/>
                <a:cs typeface="Arial"/>
              </a:rPr>
              <a:t>AWS</a:t>
            </a:r>
            <a:r>
              <a:rPr sz="1300" i="1" spc="-60" dirty="0">
                <a:solidFill>
                  <a:srgbClr val="4F37A6"/>
                </a:solidFill>
                <a:latin typeface="Arial"/>
                <a:cs typeface="Arial"/>
              </a:rPr>
              <a:t> </a:t>
            </a:r>
            <a:r>
              <a:rPr sz="1300" i="1" spc="-110" dirty="0">
                <a:solidFill>
                  <a:srgbClr val="4F37A6"/>
                </a:solidFill>
                <a:latin typeface="Arial"/>
                <a:cs typeface="Arial"/>
              </a:rPr>
              <a:t>Beanstalk,</a:t>
            </a:r>
            <a:r>
              <a:rPr sz="1300" i="1" spc="-60" dirty="0">
                <a:solidFill>
                  <a:srgbClr val="4F37A6"/>
                </a:solidFill>
                <a:latin typeface="Arial"/>
                <a:cs typeface="Arial"/>
              </a:rPr>
              <a:t> </a:t>
            </a:r>
            <a:r>
              <a:rPr sz="1300" i="1" spc="-130" dirty="0">
                <a:solidFill>
                  <a:srgbClr val="4F37A6"/>
                </a:solidFill>
                <a:latin typeface="Arial"/>
                <a:cs typeface="Arial"/>
              </a:rPr>
              <a:t>Google</a:t>
            </a:r>
            <a:r>
              <a:rPr sz="1300" i="1" spc="-60" dirty="0">
                <a:solidFill>
                  <a:srgbClr val="4F37A6"/>
                </a:solidFill>
                <a:latin typeface="Arial"/>
                <a:cs typeface="Arial"/>
              </a:rPr>
              <a:t> </a:t>
            </a:r>
            <a:r>
              <a:rPr sz="1300" i="1" spc="-140" dirty="0">
                <a:solidFill>
                  <a:srgbClr val="4F37A6"/>
                </a:solidFill>
                <a:latin typeface="Arial"/>
                <a:cs typeface="Arial"/>
              </a:rPr>
              <a:t>App</a:t>
            </a:r>
            <a:r>
              <a:rPr sz="1300" i="1" spc="-60" dirty="0">
                <a:solidFill>
                  <a:srgbClr val="4F37A6"/>
                </a:solidFill>
                <a:latin typeface="Arial"/>
                <a:cs typeface="Arial"/>
              </a:rPr>
              <a:t> </a:t>
            </a:r>
            <a:r>
              <a:rPr sz="1300" i="1" spc="-114" dirty="0">
                <a:solidFill>
                  <a:srgbClr val="4F37A6"/>
                </a:solidFill>
                <a:latin typeface="Arial"/>
                <a:cs typeface="Arial"/>
              </a:rPr>
              <a:t>Engine,</a:t>
            </a:r>
            <a:r>
              <a:rPr sz="1300" i="1" spc="-60" dirty="0">
                <a:solidFill>
                  <a:srgbClr val="4F37A6"/>
                </a:solidFill>
                <a:latin typeface="Arial"/>
                <a:cs typeface="Arial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빠른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프로토타입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구축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및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시장</a:t>
            </a:r>
            <a:r>
              <a:rPr sz="1200" spc="-95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80" dirty="0">
                <a:solidFill>
                  <a:srgbClr val="4F37A6"/>
                </a:solidFill>
                <a:latin typeface="Dotum"/>
                <a:cs typeface="Dotum"/>
              </a:rPr>
              <a:t>검증</a:t>
            </a:r>
            <a:endParaRPr sz="1200">
              <a:latin typeface="Dotum"/>
              <a:cs typeface="Dotum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80999" y="5067299"/>
            <a:ext cx="5429250" cy="1790700"/>
            <a:chOff x="380999" y="5067299"/>
            <a:chExt cx="5429250" cy="1790700"/>
          </a:xfrm>
        </p:grpSpPr>
        <p:sp>
          <p:nvSpPr>
            <p:cNvPr id="22" name="object 22"/>
            <p:cNvSpPr/>
            <p:nvPr/>
          </p:nvSpPr>
          <p:spPr>
            <a:xfrm>
              <a:off x="380999" y="5067299"/>
              <a:ext cx="5429250" cy="590550"/>
            </a:xfrm>
            <a:custGeom>
              <a:avLst/>
              <a:gdLst/>
              <a:ahLst/>
              <a:cxnLst/>
              <a:rect l="l" t="t" r="r" b="b"/>
              <a:pathLst>
                <a:path w="5429250" h="590550">
                  <a:moveTo>
                    <a:pt x="5429249" y="590549"/>
                  </a:moveTo>
                  <a:lnTo>
                    <a:pt x="0" y="5905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5340253" y="0"/>
                  </a:lnTo>
                  <a:lnTo>
                    <a:pt x="5381717" y="12577"/>
                  </a:lnTo>
                  <a:lnTo>
                    <a:pt x="5416671" y="47531"/>
                  </a:lnTo>
                  <a:lnTo>
                    <a:pt x="5429249" y="88995"/>
                  </a:lnTo>
                  <a:lnTo>
                    <a:pt x="5429249" y="590549"/>
                  </a:lnTo>
                  <a:close/>
                </a:path>
              </a:pathLst>
            </a:custGeom>
            <a:solidFill>
              <a:srgbClr val="806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0999" y="5657849"/>
              <a:ext cx="5429250" cy="1200150"/>
            </a:xfrm>
            <a:custGeom>
              <a:avLst/>
              <a:gdLst/>
              <a:ahLst/>
              <a:cxnLst/>
              <a:rect l="l" t="t" r="r" b="b"/>
              <a:pathLst>
                <a:path w="5429250" h="1200150">
                  <a:moveTo>
                    <a:pt x="5427326" y="1200150"/>
                  </a:moveTo>
                  <a:lnTo>
                    <a:pt x="1923" y="1200150"/>
                  </a:lnTo>
                  <a:lnTo>
                    <a:pt x="610" y="1193547"/>
                  </a:lnTo>
                  <a:lnTo>
                    <a:pt x="0" y="1187354"/>
                  </a:lnTo>
                  <a:lnTo>
                    <a:pt x="0" y="0"/>
                  </a:lnTo>
                  <a:lnTo>
                    <a:pt x="5429249" y="0"/>
                  </a:lnTo>
                  <a:lnTo>
                    <a:pt x="5429249" y="1187354"/>
                  </a:lnTo>
                  <a:lnTo>
                    <a:pt x="5428639" y="1193547"/>
                  </a:lnTo>
                  <a:lnTo>
                    <a:pt x="5427326" y="1200150"/>
                  </a:lnTo>
                  <a:close/>
                </a:path>
              </a:pathLst>
            </a:custGeom>
            <a:solidFill>
              <a:srgbClr val="DDD8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1175" y="5197356"/>
            <a:ext cx="297116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195" dirty="0">
                <a:solidFill>
                  <a:srgbClr val="FFFFFF"/>
                </a:solidFill>
                <a:latin typeface="Noto Sans JP"/>
                <a:cs typeface="Noto Sans JP"/>
              </a:rPr>
              <a:t>SaaS</a:t>
            </a:r>
            <a:r>
              <a:rPr sz="1950" b="1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950" b="1" spc="-185" dirty="0">
                <a:solidFill>
                  <a:srgbClr val="FFFFFF"/>
                </a:solidFill>
                <a:latin typeface="Noto Sans JP"/>
                <a:cs typeface="Noto Sans JP"/>
              </a:rPr>
              <a:t>(Software</a:t>
            </a:r>
            <a:r>
              <a:rPr sz="1950" b="1" spc="4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950" b="1" spc="-170" dirty="0">
                <a:solidFill>
                  <a:srgbClr val="FFFFFF"/>
                </a:solidFill>
                <a:latin typeface="Noto Sans JP"/>
                <a:cs typeface="Noto Sans JP"/>
              </a:rPr>
              <a:t>as</a:t>
            </a:r>
            <a:r>
              <a:rPr sz="1950" b="1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950" b="1" spc="-190" dirty="0">
                <a:solidFill>
                  <a:srgbClr val="FFFFFF"/>
                </a:solidFill>
                <a:latin typeface="Noto Sans JP"/>
                <a:cs typeface="Noto Sans JP"/>
              </a:rPr>
              <a:t>a</a:t>
            </a:r>
            <a:r>
              <a:rPr sz="1950" b="1" spc="4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950" b="1" spc="-135" dirty="0">
                <a:solidFill>
                  <a:srgbClr val="FFFFFF"/>
                </a:solidFill>
                <a:latin typeface="Noto Sans JP"/>
                <a:cs typeface="Noto Sans JP"/>
              </a:rPr>
              <a:t>Service)</a:t>
            </a:r>
            <a:endParaRPr sz="1950">
              <a:latin typeface="Noto Sans JP"/>
              <a:cs typeface="Noto Sans JP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1175" y="5844412"/>
            <a:ext cx="21164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latin typeface="Dotum"/>
                <a:cs typeface="Dotum"/>
              </a:rPr>
              <a:t>완전한</a:t>
            </a:r>
            <a:r>
              <a:rPr sz="1350" spc="-105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애플리케이션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60" dirty="0">
                <a:latin typeface="Dotum"/>
                <a:cs typeface="Dotum"/>
              </a:rPr>
              <a:t>서비스</a:t>
            </a:r>
            <a:r>
              <a:rPr sz="1350" spc="-100" dirty="0">
                <a:latin typeface="Dotum"/>
                <a:cs typeface="Dotum"/>
              </a:rPr>
              <a:t> </a:t>
            </a:r>
            <a:r>
              <a:rPr sz="1350" spc="-285" dirty="0">
                <a:latin typeface="Dotum"/>
                <a:cs typeface="Dotum"/>
              </a:rPr>
              <a:t>제공</a:t>
            </a:r>
            <a:endParaRPr sz="1350">
              <a:latin typeface="Dotum"/>
              <a:cs typeface="Dot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3874" y="6172199"/>
            <a:ext cx="514350" cy="285750"/>
          </a:xfrm>
          <a:prstGeom prst="rect">
            <a:avLst/>
          </a:prstGeom>
          <a:solidFill>
            <a:srgbClr val="4F37A6">
              <a:alpha val="3019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25" dirty="0">
                <a:latin typeface="Dotum"/>
                <a:cs typeface="Dotum"/>
              </a:rPr>
              <a:t>고객</a:t>
            </a:r>
            <a:endParaRPr sz="1000">
              <a:latin typeface="Dotum"/>
              <a:cs typeface="Dotum"/>
            </a:endParaRPr>
          </a:p>
          <a:p>
            <a:pPr>
              <a:lnSpc>
                <a:spcPts val="1075"/>
              </a:lnSpc>
              <a:spcBef>
                <a:spcPts val="75"/>
              </a:spcBef>
            </a:pPr>
            <a:r>
              <a:rPr sz="1000" spc="-10" dirty="0">
                <a:latin typeface="Noto Sans JP"/>
                <a:cs typeface="Noto Sans JP"/>
              </a:rPr>
              <a:t>(10%)</a:t>
            </a:r>
            <a:endParaRPr sz="1000">
              <a:latin typeface="Noto Sans JP"/>
              <a:cs typeface="Noto Sans JP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38224" y="6172199"/>
            <a:ext cx="4629150" cy="285750"/>
          </a:xfrm>
          <a:prstGeom prst="rect">
            <a:avLst/>
          </a:prstGeom>
          <a:solidFill>
            <a:srgbClr val="4F37A6">
              <a:alpha val="70199"/>
            </a:srgbClr>
          </a:solidFill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제공자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관리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Noto Sans JP"/>
                <a:cs typeface="Noto Sans JP"/>
              </a:rPr>
              <a:t>(90%)</a:t>
            </a:r>
            <a:endParaRPr sz="1000">
              <a:latin typeface="Noto Sans JP"/>
              <a:cs typeface="Noto Sans JP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1175" y="6527565"/>
            <a:ext cx="42868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40" dirty="0">
                <a:solidFill>
                  <a:srgbClr val="4F37A6"/>
                </a:solidFill>
                <a:latin typeface="Malgun Gothic"/>
                <a:cs typeface="Malgun Gothic"/>
              </a:rPr>
              <a:t>스타트업</a:t>
            </a:r>
            <a:r>
              <a:rPr sz="1200" b="1" spc="-120" dirty="0">
                <a:solidFill>
                  <a:srgbClr val="4F37A6"/>
                </a:solidFill>
                <a:latin typeface="Malgun Gothic"/>
                <a:cs typeface="Malgun Gothic"/>
              </a:rPr>
              <a:t> </a:t>
            </a:r>
            <a:r>
              <a:rPr sz="1200" b="1" spc="-180" dirty="0">
                <a:solidFill>
                  <a:srgbClr val="4F37A6"/>
                </a:solidFill>
                <a:latin typeface="Malgun Gothic"/>
                <a:cs typeface="Malgun Gothic"/>
              </a:rPr>
              <a:t>사례</a:t>
            </a:r>
            <a:r>
              <a:rPr sz="1200" b="1" i="1" spc="-180" dirty="0">
                <a:solidFill>
                  <a:srgbClr val="4F37A6"/>
                </a:solidFill>
                <a:latin typeface="Arial"/>
                <a:cs typeface="Arial"/>
              </a:rPr>
              <a:t>:</a:t>
            </a:r>
            <a:r>
              <a:rPr sz="1200" b="1" i="1" spc="-30" dirty="0">
                <a:solidFill>
                  <a:srgbClr val="4F37A6"/>
                </a:solidFill>
                <a:latin typeface="Arial"/>
                <a:cs typeface="Arial"/>
              </a:rPr>
              <a:t> </a:t>
            </a:r>
            <a:r>
              <a:rPr sz="1300" i="1" spc="-130" dirty="0">
                <a:solidFill>
                  <a:srgbClr val="4F37A6"/>
                </a:solidFill>
                <a:latin typeface="Arial"/>
                <a:cs typeface="Arial"/>
              </a:rPr>
              <a:t>Google</a:t>
            </a:r>
            <a:r>
              <a:rPr sz="1300" i="1" spc="-60" dirty="0">
                <a:solidFill>
                  <a:srgbClr val="4F37A6"/>
                </a:solidFill>
                <a:latin typeface="Arial"/>
                <a:cs typeface="Arial"/>
              </a:rPr>
              <a:t> </a:t>
            </a:r>
            <a:r>
              <a:rPr sz="1300" i="1" spc="-130" dirty="0">
                <a:solidFill>
                  <a:srgbClr val="4F37A6"/>
                </a:solidFill>
                <a:latin typeface="Arial"/>
                <a:cs typeface="Arial"/>
              </a:rPr>
              <a:t>Workspace,</a:t>
            </a:r>
            <a:r>
              <a:rPr sz="1300" i="1" spc="-60" dirty="0">
                <a:solidFill>
                  <a:srgbClr val="4F37A6"/>
                </a:solidFill>
                <a:latin typeface="Arial"/>
                <a:cs typeface="Arial"/>
              </a:rPr>
              <a:t> </a:t>
            </a:r>
            <a:r>
              <a:rPr sz="1300" i="1" spc="-114" dirty="0">
                <a:solidFill>
                  <a:srgbClr val="4F37A6"/>
                </a:solidFill>
                <a:latin typeface="Arial"/>
                <a:cs typeface="Arial"/>
              </a:rPr>
              <a:t>Salesforce,</a:t>
            </a:r>
            <a:r>
              <a:rPr sz="1300" i="1" spc="-60" dirty="0">
                <a:solidFill>
                  <a:srgbClr val="4F37A6"/>
                </a:solidFill>
                <a:latin typeface="Arial"/>
                <a:cs typeface="Arial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핵심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비즈니스에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240" dirty="0">
                <a:solidFill>
                  <a:srgbClr val="4F37A6"/>
                </a:solidFill>
                <a:latin typeface="Dotum"/>
                <a:cs typeface="Dotum"/>
              </a:rPr>
              <a:t>집중</a:t>
            </a:r>
            <a:r>
              <a:rPr sz="1200" spc="-100" dirty="0">
                <a:solidFill>
                  <a:srgbClr val="4F37A6"/>
                </a:solidFill>
                <a:latin typeface="Dotum"/>
                <a:cs typeface="Dotum"/>
              </a:rPr>
              <a:t> </a:t>
            </a:r>
            <a:r>
              <a:rPr sz="1200" spc="-110" dirty="0">
                <a:solidFill>
                  <a:srgbClr val="4F37A6"/>
                </a:solidFill>
                <a:latin typeface="Dotum"/>
                <a:cs typeface="Dotum"/>
              </a:rPr>
              <a:t>가능</a:t>
            </a:r>
            <a:endParaRPr sz="12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10582</Words>
  <Application>Microsoft Office PowerPoint</Application>
  <PresentationFormat>사용자 지정</PresentationFormat>
  <Paragraphs>967</Paragraphs>
  <Slides>60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80" baseType="lpstr">
      <vt:lpstr>DejaVu Sans Condensed</vt:lpstr>
      <vt:lpstr>DejaVu Sans Mono</vt:lpstr>
      <vt:lpstr>Liberation Mono</vt:lpstr>
      <vt:lpstr>Liberation Sans</vt:lpstr>
      <vt:lpstr>Noto Sans JP</vt:lpstr>
      <vt:lpstr>돋움</vt:lpstr>
      <vt:lpstr>돋움</vt:lpstr>
      <vt:lpstr>Malgun Gothic</vt:lpstr>
      <vt:lpstr>Malgun Gothic</vt:lpstr>
      <vt:lpstr>Arial</vt:lpstr>
      <vt:lpstr>Calibri</vt:lpstr>
      <vt:lpstr>Franklin Gothic Demi</vt:lpstr>
      <vt:lpstr>Franklin Gothic Heavy</vt:lpstr>
      <vt:lpstr>IBM Plex Sans</vt:lpstr>
      <vt:lpstr>Lucida Sans</vt:lpstr>
      <vt:lpstr>Microsoft Sans Serif</vt:lpstr>
      <vt:lpstr>Tahoma</vt:lpstr>
      <vt:lpstr>Trebuchet MS</vt:lpstr>
      <vt:lpstr>Verdana</vt:lpstr>
      <vt:lpstr>Office Theme</vt:lpstr>
      <vt:lpstr>AWS / GCP Fundamental</vt:lpstr>
      <vt:lpstr>01</vt:lpstr>
      <vt:lpstr>PowerPoint 프레젠테이션</vt:lpstr>
      <vt:lpstr>학습 목표 및 기대 성과</vt:lpstr>
      <vt:lpstr>PowerPoint 프레젠테이션</vt:lpstr>
      <vt:lpstr>01</vt:lpstr>
      <vt:lpstr>클라우드 아키텍처 개요</vt:lpstr>
      <vt:lpstr>서비스 모델:  IaaS/PaaS/SaaS </vt:lpstr>
      <vt:lpstr>IaaS (Infrastructure as a Service)</vt:lpstr>
      <vt:lpstr>01</vt:lpstr>
      <vt:lpstr>배포 모델 시각화</vt:lpstr>
      <vt:lpstr>31% vs 10%</vt:lpstr>
      <vt:lpstr>AWS vs GCP 서비스별 주요 차이 주요 서비스 카테고리별 핵심 비교 및 스타트업 선택 가이드</vt:lpstr>
      <vt:lpstr>AWS vs GCP  주 요 아키텍처 차이</vt:lpstr>
      <vt:lpstr>클라우드 도입 장점</vt:lpstr>
      <vt:lpstr>클라우드  도입 고려사항</vt:lpstr>
      <vt:lpstr>빠른 MVP 구축</vt:lpstr>
      <vt:lpstr>01</vt:lpstr>
      <vt:lpstr>01</vt:lpstr>
      <vt:lpstr>실전 설계 사례: 스 타트업 MVP</vt:lpstr>
      <vt:lpstr>문제 해결 사례: 예산 초과 방지와 리스크 관리</vt:lpstr>
      <vt:lpstr>클라우드 도입 로드맵</vt:lpstr>
      <vt:lpstr>01</vt:lpstr>
      <vt:lpstr>PowerPoint 프레젠테이션</vt:lpstr>
      <vt:lpstr>Q&amp;A - 클라우드 도 입의 모든 궁금증</vt:lpstr>
      <vt:lpstr>클라우드 트렌드와 앞으로의 발전 스타트업이 주목해야 할 클라우드 산업의 미래 발전 방향</vt:lpstr>
      <vt:lpstr>1장 요약 및 실전 메시지</vt:lpstr>
      <vt:lpstr>2장. AWS/GCP 계정 생성 및 초기 설정 클라우드 계정 가입, 보안 설정, 비용 관리 및 실습 환경 구축을 위한 스타트업 가이드</vt:lpstr>
      <vt:lpstr>학습 목표 및 기본 안내</vt:lpstr>
      <vt:lpstr>01</vt:lpstr>
      <vt:lpstr>AWS Root 계정 보안 설정</vt:lpstr>
      <vt:lpstr>IAM 사용자 생성 및 관리</vt:lpstr>
      <vt:lpstr>01</vt:lpstr>
      <vt:lpstr>GCP IAM 및 서비 스 계정</vt:lpstr>
      <vt:lpstr>비용 관리 및 알림 설정</vt:lpstr>
      <vt:lpstr>PowerPoint 프레젠테이션</vt:lpstr>
      <vt:lpstr>리전/가용영역 실무 선택 가이드 비용, 가용성, 레이턴시, 규제 등 클라우드 리전 선정 기준 비교</vt:lpstr>
      <vt:lpstr>PowerPoint 프레젠테이션</vt:lpstr>
      <vt:lpstr>다중 인증(MFA) 필수 적용 필수</vt:lpstr>
      <vt:lpstr>실무 팁: 계정 분리 와 운영 정책</vt:lpstr>
      <vt:lpstr>PowerPoint 프레젠테이션</vt:lpstr>
      <vt:lpstr>실전 사례 소개: 유망 스타트업의 Secure Onboarding</vt:lpstr>
      <vt:lpstr>3장. CLI 설치 및 인증</vt:lpstr>
      <vt:lpstr>PowerPoint 프레젠테이션</vt:lpstr>
      <vt:lpstr>PowerPoint 프레젠테이션</vt:lpstr>
      <vt:lpstr>환경 변수 및 인증 설정</vt:lpstr>
      <vt:lpstr>gcloud CLI 설치와 초기화</vt:lpstr>
      <vt:lpstr>01</vt:lpstr>
      <vt:lpstr>PowerPoint 프레젠테이션</vt:lpstr>
      <vt:lpstr>PowerPoint 프레젠테이션</vt:lpstr>
      <vt:lpstr>PowerPoint 프레젠테이션</vt:lpstr>
      <vt:lpstr>IAM 정책 및 샘플 정책</vt:lpstr>
      <vt:lpstr>CLI 활용 스크립트  예제</vt:lpstr>
      <vt:lpstr>문제 해결: CLI 인 증/디버깅</vt:lpstr>
      <vt:lpstr>CLI 실습 시나리오</vt:lpstr>
      <vt:lpstr>01</vt:lpstr>
      <vt:lpstr>3장 요약 및 실전 활용법</vt:lpstr>
      <vt:lpstr>추가 학습 가이드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jupyteronline@gmail.com</cp:lastModifiedBy>
  <cp:revision>9</cp:revision>
  <dcterms:created xsi:type="dcterms:W3CDTF">2025-08-18T02:35:40Z</dcterms:created>
  <dcterms:modified xsi:type="dcterms:W3CDTF">2025-08-18T04:27:54Z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2025-08-18T00:00:00Z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2025-08-18T00:00:00Z</vt:filetime>
  </property>
</Properties>
</file>