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7">
  <p:sldMasterIdLst>
    <p:sldMasterId id="2147483781" r:id="rId1"/>
    <p:sldMasterId id="2147483851" r:id="rId2"/>
    <p:sldMasterId id="2147483868" r:id="rId3"/>
    <p:sldMasterId id="2147483840" r:id="rId4"/>
  </p:sldMasterIdLst>
  <p:notesMasterIdLst>
    <p:notesMasterId r:id="rId29"/>
  </p:notesMasterIdLst>
  <p:sldIdLst>
    <p:sldId id="257" r:id="rId5"/>
    <p:sldId id="1214" r:id="rId6"/>
    <p:sldId id="1340" r:id="rId7"/>
    <p:sldId id="1390" r:id="rId8"/>
    <p:sldId id="1341" r:id="rId9"/>
    <p:sldId id="1344" r:id="rId10"/>
    <p:sldId id="1401" r:id="rId11"/>
    <p:sldId id="1403" r:id="rId12"/>
    <p:sldId id="1404" r:id="rId13"/>
    <p:sldId id="1376" r:id="rId14"/>
    <p:sldId id="1405" r:id="rId15"/>
    <p:sldId id="1342" r:id="rId16"/>
    <p:sldId id="1410" r:id="rId17"/>
    <p:sldId id="1396" r:id="rId18"/>
    <p:sldId id="1406" r:id="rId19"/>
    <p:sldId id="1407" r:id="rId20"/>
    <p:sldId id="1400" r:id="rId21"/>
    <p:sldId id="1505" r:id="rId22"/>
    <p:sldId id="1409" r:id="rId23"/>
    <p:sldId id="1506" r:id="rId24"/>
    <p:sldId id="1349" r:id="rId25"/>
    <p:sldId id="1350" r:id="rId26"/>
    <p:sldId id="1389" r:id="rId27"/>
    <p:sldId id="427" r:id="rId28"/>
  </p:sldIdLst>
  <p:sldSz cx="13869988" cy="9793288"/>
  <p:notesSz cx="6865938" cy="9998075"/>
  <p:defaultTextStyle>
    <a:defPPr>
      <a:defRPr lang="ko-KR"/>
    </a:defPPr>
    <a:lvl1pPr marL="0" algn="l" defTabSz="1135717" rtl="0" eaLnBrk="1" latinLnBrk="1" hangingPunct="1">
      <a:defRPr sz="2235" kern="1200">
        <a:solidFill>
          <a:schemeClr val="tx1"/>
        </a:solidFill>
        <a:latin typeface="+mn-lt"/>
        <a:ea typeface="+mn-ea"/>
        <a:cs typeface="+mn-cs"/>
      </a:defRPr>
    </a:lvl1pPr>
    <a:lvl2pPr marL="567859" algn="l" defTabSz="1135717" rtl="0" eaLnBrk="1" latinLnBrk="1" hangingPunct="1">
      <a:defRPr sz="2235" kern="1200">
        <a:solidFill>
          <a:schemeClr val="tx1"/>
        </a:solidFill>
        <a:latin typeface="+mn-lt"/>
        <a:ea typeface="+mn-ea"/>
        <a:cs typeface="+mn-cs"/>
      </a:defRPr>
    </a:lvl2pPr>
    <a:lvl3pPr marL="1135717" algn="l" defTabSz="1135717" rtl="0" eaLnBrk="1" latinLnBrk="1" hangingPunct="1">
      <a:defRPr sz="2235" kern="1200">
        <a:solidFill>
          <a:schemeClr val="tx1"/>
        </a:solidFill>
        <a:latin typeface="+mn-lt"/>
        <a:ea typeface="+mn-ea"/>
        <a:cs typeface="+mn-cs"/>
      </a:defRPr>
    </a:lvl3pPr>
    <a:lvl4pPr marL="1703578" algn="l" defTabSz="1135717" rtl="0" eaLnBrk="1" latinLnBrk="1" hangingPunct="1">
      <a:defRPr sz="2235" kern="1200">
        <a:solidFill>
          <a:schemeClr val="tx1"/>
        </a:solidFill>
        <a:latin typeface="+mn-lt"/>
        <a:ea typeface="+mn-ea"/>
        <a:cs typeface="+mn-cs"/>
      </a:defRPr>
    </a:lvl4pPr>
    <a:lvl5pPr marL="2271436" algn="l" defTabSz="1135717" rtl="0" eaLnBrk="1" latinLnBrk="1" hangingPunct="1">
      <a:defRPr sz="2235" kern="1200">
        <a:solidFill>
          <a:schemeClr val="tx1"/>
        </a:solidFill>
        <a:latin typeface="+mn-lt"/>
        <a:ea typeface="+mn-ea"/>
        <a:cs typeface="+mn-cs"/>
      </a:defRPr>
    </a:lvl5pPr>
    <a:lvl6pPr marL="2839295" algn="l" defTabSz="1135717" rtl="0" eaLnBrk="1" latinLnBrk="1" hangingPunct="1">
      <a:defRPr sz="2235" kern="1200">
        <a:solidFill>
          <a:schemeClr val="tx1"/>
        </a:solidFill>
        <a:latin typeface="+mn-lt"/>
        <a:ea typeface="+mn-ea"/>
        <a:cs typeface="+mn-cs"/>
      </a:defRPr>
    </a:lvl6pPr>
    <a:lvl7pPr marL="3407153" algn="l" defTabSz="1135717" rtl="0" eaLnBrk="1" latinLnBrk="1" hangingPunct="1">
      <a:defRPr sz="2235" kern="1200">
        <a:solidFill>
          <a:schemeClr val="tx1"/>
        </a:solidFill>
        <a:latin typeface="+mn-lt"/>
        <a:ea typeface="+mn-ea"/>
        <a:cs typeface="+mn-cs"/>
      </a:defRPr>
    </a:lvl7pPr>
    <a:lvl8pPr marL="3975013" algn="l" defTabSz="1135717" rtl="0" eaLnBrk="1" latinLnBrk="1" hangingPunct="1">
      <a:defRPr sz="2235" kern="1200">
        <a:solidFill>
          <a:schemeClr val="tx1"/>
        </a:solidFill>
        <a:latin typeface="+mn-lt"/>
        <a:ea typeface="+mn-ea"/>
        <a:cs typeface="+mn-cs"/>
      </a:defRPr>
    </a:lvl8pPr>
    <a:lvl9pPr marL="4542873" algn="l" defTabSz="1135717" rtl="0" eaLnBrk="1" latinLnBrk="1" hangingPunct="1">
      <a:defRPr sz="223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9455A7D-D16C-4756-9F62-81A23621D593}">
          <p14:sldIdLst/>
        </p14:section>
        <p14:section name="메뉴구조" id="{9641D42F-5B94-47BD-9513-E56A001C8549}">
          <p14:sldIdLst>
            <p14:sldId id="257"/>
            <p14:sldId id="1214"/>
          </p14:sldIdLst>
        </p14:section>
        <p14:section name="메인" id="{353861CF-EBE8-44BB-BE9F-51E11A1E4B29}">
          <p14:sldIdLst>
            <p14:sldId id="1340"/>
            <p14:sldId id="1390"/>
            <p14:sldId id="1341"/>
            <p14:sldId id="1344"/>
            <p14:sldId id="1401"/>
            <p14:sldId id="1403"/>
            <p14:sldId id="1404"/>
            <p14:sldId id="1376"/>
            <p14:sldId id="1405"/>
            <p14:sldId id="1342"/>
            <p14:sldId id="1410"/>
          </p14:sldIdLst>
        </p14:section>
        <p14:section name="Project Process" id="{479DB823-5BBC-4D03-BCDA-20C9971152A6}">
          <p14:sldIdLst>
            <p14:sldId id="1396"/>
            <p14:sldId id="1406"/>
            <p14:sldId id="1407"/>
            <p14:sldId id="1400"/>
          </p14:sldIdLst>
        </p14:section>
        <p14:section name="멘토링" id="{44D29AC3-C6E7-4F83-B25E-DC330614EC33}">
          <p14:sldIdLst>
            <p14:sldId id="1505"/>
            <p14:sldId id="1409"/>
            <p14:sldId id="1506"/>
          </p14:sldIdLst>
        </p14:section>
        <p14:section name="프로젝트의뢰" id="{56ABEF6E-EB00-4514-A408-0A7602FAA5B9}">
          <p14:sldIdLst>
            <p14:sldId id="1349"/>
            <p14:sldId id="1350"/>
          </p14:sldIdLst>
        </p14:section>
        <p14:section name="채용" id="{2E566685-0A62-4A69-9DC1-127DAA64B10C}">
          <p14:sldIdLst>
            <p14:sldId id="1389"/>
          </p14:sldIdLst>
        </p14:section>
        <p14:section name="공통" id="{CEF28683-C05E-4B85-97BB-1CDC035E6130}">
          <p14:sldIdLst>
            <p14:sldId id="427"/>
          </p14:sldIdLst>
        </p14:section>
      </p14:sectionLst>
    </p:ext>
    <p:ext uri="{EFAFB233-063F-42B5-8137-9DF3F51BA10A}">
      <p15:sldGuideLst xmlns:p15="http://schemas.microsoft.com/office/powerpoint/2012/main">
        <p15:guide id="13" pos="6909" userDrawn="1">
          <p15:clr>
            <a:srgbClr val="A4A3A4"/>
          </p15:clr>
        </p15:guide>
        <p15:guide id="16" orient="horz" pos="318" userDrawn="1">
          <p15:clr>
            <a:srgbClr val="A4A3A4"/>
          </p15:clr>
        </p15:guide>
        <p15:guide id="17" orient="horz" pos="726" userDrawn="1">
          <p15:clr>
            <a:srgbClr val="A4A3A4"/>
          </p15:clr>
        </p15:guide>
        <p15:guide id="18" pos="3552" userDrawn="1">
          <p15:clr>
            <a:srgbClr val="A4A3A4"/>
          </p15:clr>
        </p15:guide>
        <p15:guide id="30" pos="241" userDrawn="1">
          <p15:clr>
            <a:srgbClr val="A4A3A4"/>
          </p15:clr>
        </p15:guide>
        <p15:guide id="31" orient="horz" pos="5035" userDrawn="1">
          <p15:clr>
            <a:srgbClr val="A4A3A4"/>
          </p15:clr>
        </p15:guide>
        <p15:guide id="32" orient="horz" pos="5489" userDrawn="1">
          <p15:clr>
            <a:srgbClr val="A4A3A4"/>
          </p15:clr>
        </p15:guide>
        <p15:guide id="33" orient="horz" pos="771" userDrawn="1">
          <p15:clr>
            <a:srgbClr val="A4A3A4"/>
          </p15:clr>
        </p15:guide>
        <p15:guide id="34" orient="horz" pos="3085" userDrawn="1">
          <p15:clr>
            <a:srgbClr val="A4A3A4"/>
          </p15:clr>
        </p15:guide>
        <p15:guide id="35" orient="horz" pos="4672" userDrawn="1">
          <p15:clr>
            <a:srgbClr val="A4A3A4"/>
          </p15:clr>
        </p15:guide>
        <p15:guide id="36" orient="horz" pos="4536">
          <p15:clr>
            <a:srgbClr val="A4A3A4"/>
          </p15:clr>
        </p15:guide>
        <p15:guide id="37" orient="horz" pos="3084">
          <p15:clr>
            <a:srgbClr val="A4A3A4"/>
          </p15:clr>
        </p15:guide>
        <p15:guide id="38" orient="horz" pos="2586" userDrawn="1">
          <p15:clr>
            <a:srgbClr val="A4A3A4"/>
          </p15:clr>
        </p15:guide>
        <p15:guide id="39" orient="horz" pos="5488">
          <p15:clr>
            <a:srgbClr val="A4A3A4"/>
          </p15:clr>
        </p15:guide>
        <p15:guide id="40" orient="horz" pos="2041">
          <p15:clr>
            <a:srgbClr val="A4A3A4"/>
          </p15:clr>
        </p15:guide>
        <p15:guide id="41" orient="horz" pos="42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yeong Soo Kim" initials="BSK" lastIdx="1" clrIdx="0"/>
  <p:cmAuthor id="2" name="Kim Byeong Soo" initials="KBS" lastIdx="1" clrIdx="1">
    <p:extLst>
      <p:ext uri="{19B8F6BF-5375-455C-9EA6-DF929625EA0E}">
        <p15:presenceInfo xmlns:p15="http://schemas.microsoft.com/office/powerpoint/2012/main" userId="620243c8cb009d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25959C"/>
    <a:srgbClr val="FFFFFF"/>
    <a:srgbClr val="FFFFCC"/>
    <a:srgbClr val="FFCCFF"/>
    <a:srgbClr val="CCFF99"/>
    <a:srgbClr val="CCECFF"/>
    <a:srgbClr val="CCFFCC"/>
    <a:srgbClr val="CCFF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9" autoAdjust="0"/>
    <p:restoredTop sz="83294" autoAdjust="0"/>
  </p:normalViewPr>
  <p:slideViewPr>
    <p:cSldViewPr snapToObjects="1">
      <p:cViewPr varScale="1">
        <p:scale>
          <a:sx n="67" d="100"/>
          <a:sy n="67" d="100"/>
        </p:scale>
        <p:origin x="2268" y="72"/>
      </p:cViewPr>
      <p:guideLst>
        <p:guide pos="6909"/>
        <p:guide orient="horz" pos="318"/>
        <p:guide orient="horz" pos="726"/>
        <p:guide pos="3552"/>
        <p:guide pos="241"/>
        <p:guide orient="horz" pos="5035"/>
        <p:guide orient="horz" pos="5489"/>
        <p:guide orient="horz" pos="771"/>
        <p:guide orient="horz" pos="3085"/>
        <p:guide orient="horz" pos="4672"/>
        <p:guide orient="horz" pos="4536"/>
        <p:guide orient="horz" pos="3084"/>
        <p:guide orient="horz" pos="2586"/>
        <p:guide orient="horz" pos="5488"/>
        <p:guide orient="horz" pos="2041"/>
        <p:guide orient="horz" pos="4218"/>
      </p:guideLst>
    </p:cSldViewPr>
  </p:slideViewPr>
  <p:outlineViewPr>
    <p:cViewPr>
      <p:scale>
        <a:sx n="33" d="100"/>
        <a:sy n="33" d="100"/>
      </p:scale>
      <p:origin x="0" y="-246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Objects="1">
      <p:cViewPr varScale="1">
        <p:scale>
          <a:sx n="90" d="100"/>
          <a:sy n="90" d="100"/>
        </p:scale>
        <p:origin x="28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5240" cy="501640"/>
          </a:xfrm>
          <a:prstGeom prst="rect">
            <a:avLst/>
          </a:prstGeom>
        </p:spPr>
        <p:txBody>
          <a:bodyPr vert="horz" lIns="92080" tIns="46040" rIns="92080" bIns="4604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501640"/>
          </a:xfrm>
          <a:prstGeom prst="rect">
            <a:avLst/>
          </a:prstGeom>
        </p:spPr>
        <p:txBody>
          <a:bodyPr vert="horz" lIns="92080" tIns="46040" rIns="92080" bIns="46040" rtlCol="0"/>
          <a:lstStyle>
            <a:lvl1pPr algn="r">
              <a:defRPr sz="1200"/>
            </a:lvl1pPr>
          </a:lstStyle>
          <a:p>
            <a:fld id="{1985CD62-70ED-4C80-963D-86391340DF2D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44575" y="1250950"/>
            <a:ext cx="4776788" cy="33734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80" tIns="46040" rIns="92080" bIns="4604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811574"/>
            <a:ext cx="5492750" cy="3936742"/>
          </a:xfrm>
          <a:prstGeom prst="rect">
            <a:avLst/>
          </a:prstGeom>
        </p:spPr>
        <p:txBody>
          <a:bodyPr vert="horz" lIns="92080" tIns="46040" rIns="92080" bIns="4604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96437"/>
            <a:ext cx="2975240" cy="501639"/>
          </a:xfrm>
          <a:prstGeom prst="rect">
            <a:avLst/>
          </a:prstGeom>
        </p:spPr>
        <p:txBody>
          <a:bodyPr vert="horz" lIns="92080" tIns="46040" rIns="92080" bIns="4604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7"/>
            <a:ext cx="2975240" cy="501639"/>
          </a:xfrm>
          <a:prstGeom prst="rect">
            <a:avLst/>
          </a:prstGeom>
        </p:spPr>
        <p:txBody>
          <a:bodyPr vert="horz" lIns="92080" tIns="46040" rIns="92080" bIns="46040" rtlCol="0" anchor="b"/>
          <a:lstStyle>
            <a:lvl1pPr algn="r">
              <a:defRPr sz="1200"/>
            </a:lvl1pPr>
          </a:lstStyle>
          <a:p>
            <a:fld id="{66A34494-809B-4050-A105-A91294D13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2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65789" rtl="0" eaLnBrk="1" latinLnBrk="1" hangingPunct="1">
      <a:defRPr sz="1267" kern="1200">
        <a:solidFill>
          <a:schemeClr val="tx1"/>
        </a:solidFill>
        <a:latin typeface="+mn-lt"/>
        <a:ea typeface="+mn-ea"/>
        <a:cs typeface="+mn-cs"/>
      </a:defRPr>
    </a:lvl1pPr>
    <a:lvl2pPr marL="482895" algn="l" defTabSz="965789" rtl="0" eaLnBrk="1" latinLnBrk="1" hangingPunct="1">
      <a:defRPr sz="1267" kern="1200">
        <a:solidFill>
          <a:schemeClr val="tx1"/>
        </a:solidFill>
        <a:latin typeface="+mn-lt"/>
        <a:ea typeface="+mn-ea"/>
        <a:cs typeface="+mn-cs"/>
      </a:defRPr>
    </a:lvl2pPr>
    <a:lvl3pPr marL="965789" algn="l" defTabSz="965789" rtl="0" eaLnBrk="1" latinLnBrk="1" hangingPunct="1">
      <a:defRPr sz="1267" kern="1200">
        <a:solidFill>
          <a:schemeClr val="tx1"/>
        </a:solidFill>
        <a:latin typeface="+mn-lt"/>
        <a:ea typeface="+mn-ea"/>
        <a:cs typeface="+mn-cs"/>
      </a:defRPr>
    </a:lvl3pPr>
    <a:lvl4pPr marL="1448684" algn="l" defTabSz="965789" rtl="0" eaLnBrk="1" latinLnBrk="1" hangingPunct="1">
      <a:defRPr sz="1267" kern="1200">
        <a:solidFill>
          <a:schemeClr val="tx1"/>
        </a:solidFill>
        <a:latin typeface="+mn-lt"/>
        <a:ea typeface="+mn-ea"/>
        <a:cs typeface="+mn-cs"/>
      </a:defRPr>
    </a:lvl4pPr>
    <a:lvl5pPr marL="1931579" algn="l" defTabSz="965789" rtl="0" eaLnBrk="1" latinLnBrk="1" hangingPunct="1">
      <a:defRPr sz="1267" kern="1200">
        <a:solidFill>
          <a:schemeClr val="tx1"/>
        </a:solidFill>
        <a:latin typeface="+mn-lt"/>
        <a:ea typeface="+mn-ea"/>
        <a:cs typeface="+mn-cs"/>
      </a:defRPr>
    </a:lvl5pPr>
    <a:lvl6pPr marL="2414473" algn="l" defTabSz="965789" rtl="0" eaLnBrk="1" latinLnBrk="1" hangingPunct="1">
      <a:defRPr sz="1267" kern="1200">
        <a:solidFill>
          <a:schemeClr val="tx1"/>
        </a:solidFill>
        <a:latin typeface="+mn-lt"/>
        <a:ea typeface="+mn-ea"/>
        <a:cs typeface="+mn-cs"/>
      </a:defRPr>
    </a:lvl6pPr>
    <a:lvl7pPr marL="2897368" algn="l" defTabSz="965789" rtl="0" eaLnBrk="1" latinLnBrk="1" hangingPunct="1">
      <a:defRPr sz="1267" kern="1200">
        <a:solidFill>
          <a:schemeClr val="tx1"/>
        </a:solidFill>
        <a:latin typeface="+mn-lt"/>
        <a:ea typeface="+mn-ea"/>
        <a:cs typeface="+mn-cs"/>
      </a:defRPr>
    </a:lvl7pPr>
    <a:lvl8pPr marL="3380262" algn="l" defTabSz="965789" rtl="0" eaLnBrk="1" latinLnBrk="1" hangingPunct="1">
      <a:defRPr sz="1267" kern="1200">
        <a:solidFill>
          <a:schemeClr val="tx1"/>
        </a:solidFill>
        <a:latin typeface="+mn-lt"/>
        <a:ea typeface="+mn-ea"/>
        <a:cs typeface="+mn-cs"/>
      </a:defRPr>
    </a:lvl8pPr>
    <a:lvl9pPr marL="3863157" algn="l" defTabSz="965789" rtl="0" eaLnBrk="1" latinLnBrk="1" hangingPunct="1">
      <a:defRPr sz="126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246BB-8E3E-48DB-B629-1D9524EF366F}" type="slidenum">
              <a:rPr lang="ko-KR" altLang="en-US" smtClean="0">
                <a:solidFill>
                  <a:prstClr val="black"/>
                </a:solidFill>
              </a:rPr>
              <a:pPr/>
              <a:t>24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247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41"/>
          <p:cNvSpPr>
            <a:spLocks noChangeArrowheads="1"/>
          </p:cNvSpPr>
          <p:nvPr userDrawn="1"/>
        </p:nvSpPr>
        <p:spPr bwMode="auto">
          <a:xfrm>
            <a:off x="25400" y="801714"/>
            <a:ext cx="13806000" cy="8991574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20" tIns="45659" rIns="91320" bIns="45659" anchor="ctr"/>
          <a:lstStyle/>
          <a:p>
            <a:pPr algn="ctr" defTabSz="915904" fontAlgn="base">
              <a:spcBef>
                <a:spcPct val="20000"/>
              </a:spcBef>
              <a:spcAft>
                <a:spcPct val="0"/>
              </a:spcAft>
            </a:pPr>
            <a:endParaRPr kumimoji="1" lang="ko-KR" altLang="en-US" sz="70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 2" pitchFamily="18" charset="2"/>
            </a:endParaRP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21992" y="34290"/>
            <a:ext cx="13813200" cy="725429"/>
            <a:chOff x="68663" y="0"/>
            <a:chExt cx="13763167" cy="725429"/>
          </a:xfrm>
        </p:grpSpPr>
        <p:sp>
          <p:nvSpPr>
            <p:cNvPr id="12" name="직사각형 11"/>
            <p:cNvSpPr/>
            <p:nvPr userDrawn="1"/>
          </p:nvSpPr>
          <p:spPr>
            <a:xfrm>
              <a:off x="68663" y="0"/>
              <a:ext cx="13763167" cy="28499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26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68663" y="259082"/>
              <a:ext cx="13763167" cy="46634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26"/>
            </a:p>
          </p:txBody>
        </p:sp>
      </p:grpSp>
    </p:spTree>
    <p:extLst>
      <p:ext uri="{BB962C8B-B14F-4D97-AF65-F5344CB8AC3E}">
        <p14:creationId xmlns:p14="http://schemas.microsoft.com/office/powerpoint/2010/main" val="222587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7CA6-7198-4643-BEEC-4E6AF188816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36E4-9F1E-4EA4-852B-3891B2A5B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90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926638" y="520700"/>
            <a:ext cx="2989262" cy="82994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54088" y="520700"/>
            <a:ext cx="8820150" cy="8299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7CA6-7198-4643-BEEC-4E6AF188816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36E4-9F1E-4EA4-852B-3891B2A5B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506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1239709" y="783520"/>
            <a:ext cx="7157270" cy="30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4968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575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2743357-75E1-41C8-8ECA-38A63E7E52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3869988" cy="9793287"/>
          </a:xfrm>
          <a:prstGeom prst="rect">
            <a:avLst/>
          </a:prstGeom>
        </p:spPr>
      </p:pic>
      <p:sp>
        <p:nvSpPr>
          <p:cNvPr id="7" name="텍스트 개체 틀 14">
            <a:extLst>
              <a:ext uri="{FF2B5EF4-FFF2-40B4-BE49-F238E27FC236}">
                <a16:creationId xmlns:a16="http://schemas.microsoft.com/office/drawing/2014/main" id="{8B5B9224-9FAD-4A13-B02F-FF167CFC18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8648" y="2004612"/>
            <a:ext cx="8003869" cy="70694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607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677D800-EB4C-4E02-95BC-DB1E717FDC86}"/>
              </a:ext>
            </a:extLst>
          </p:cNvPr>
          <p:cNvSpPr/>
          <p:nvPr userDrawn="1"/>
        </p:nvSpPr>
        <p:spPr>
          <a:xfrm>
            <a:off x="1102346" y="1255885"/>
            <a:ext cx="23811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25959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K. ACE LAB</a:t>
            </a:r>
            <a:endParaRPr lang="ko-KR" altLang="en-US" sz="3200" b="1" dirty="0">
              <a:solidFill>
                <a:srgbClr val="25959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 descr="개체이(가) 표시된 사진&#10;&#10;자동 생성된 설명">
            <a:extLst>
              <a:ext uri="{FF2B5EF4-FFF2-40B4-BE49-F238E27FC236}">
                <a16:creationId xmlns:a16="http://schemas.microsoft.com/office/drawing/2014/main" id="{A565753B-6AA4-4037-91FE-4681286F7E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35"/>
          <a:stretch/>
        </p:blipFill>
        <p:spPr>
          <a:xfrm>
            <a:off x="454274" y="1224237"/>
            <a:ext cx="648072" cy="64807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8EBC2D8-9B23-4436-B6B5-068FDFC456F4}"/>
              </a:ext>
            </a:extLst>
          </p:cNvPr>
          <p:cNvSpPr/>
          <p:nvPr userDrawn="1"/>
        </p:nvSpPr>
        <p:spPr>
          <a:xfrm>
            <a:off x="8997207" y="840047"/>
            <a:ext cx="848309" cy="120032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ko-KR" sz="7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7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F0782D-D5B0-4E56-A4D9-254454B80D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31338" y="1255885"/>
            <a:ext cx="5334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69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110">
            <a:extLst>
              <a:ext uri="{FF2B5EF4-FFF2-40B4-BE49-F238E27FC236}">
                <a16:creationId xmlns:a16="http://schemas.microsoft.com/office/drawing/2014/main" id="{2C7213C3-D6A6-474D-978A-A625F4332111}"/>
              </a:ext>
            </a:extLst>
          </p:cNvPr>
          <p:cNvSpPr/>
          <p:nvPr userDrawn="1"/>
        </p:nvSpPr>
        <p:spPr>
          <a:xfrm>
            <a:off x="382266" y="2016324"/>
            <a:ext cx="10513168" cy="734481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06E1F6-3DE7-4BDE-BA01-A1A2B16B3F00}"/>
              </a:ext>
            </a:extLst>
          </p:cNvPr>
          <p:cNvSpPr/>
          <p:nvPr userDrawn="1"/>
        </p:nvSpPr>
        <p:spPr>
          <a:xfrm>
            <a:off x="382266" y="9361140"/>
            <a:ext cx="10513168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푸터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2588E0-141E-4553-AEFB-D01614B668D1}"/>
              </a:ext>
            </a:extLst>
          </p:cNvPr>
          <p:cNvSpPr/>
          <p:nvPr userDrawn="1"/>
        </p:nvSpPr>
        <p:spPr>
          <a:xfrm>
            <a:off x="1102346" y="1255885"/>
            <a:ext cx="23811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25959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K. ACE LAB</a:t>
            </a:r>
            <a:endParaRPr lang="ko-KR" altLang="en-US" sz="3200" b="1" dirty="0">
              <a:solidFill>
                <a:srgbClr val="25959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 descr="개체이(가) 표시된 사진&#10;&#10;자동 생성된 설명">
            <a:extLst>
              <a:ext uri="{FF2B5EF4-FFF2-40B4-BE49-F238E27FC236}">
                <a16:creationId xmlns:a16="http://schemas.microsoft.com/office/drawing/2014/main" id="{4B648CF3-3ED7-4AA9-A8D6-82421EA085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35"/>
          <a:stretch/>
        </p:blipFill>
        <p:spPr>
          <a:xfrm>
            <a:off x="454274" y="1224237"/>
            <a:ext cx="648072" cy="64807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004F05D-5983-4E97-955C-F938CCE1076E}"/>
              </a:ext>
            </a:extLst>
          </p:cNvPr>
          <p:cNvSpPr/>
          <p:nvPr userDrawn="1"/>
        </p:nvSpPr>
        <p:spPr>
          <a:xfrm>
            <a:off x="8997207" y="840047"/>
            <a:ext cx="848309" cy="120032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ko-KR" sz="7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7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175BED7-BC24-4CCA-815A-0434236F62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31338" y="1255885"/>
            <a:ext cx="5334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23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110">
            <a:extLst>
              <a:ext uri="{FF2B5EF4-FFF2-40B4-BE49-F238E27FC236}">
                <a16:creationId xmlns:a16="http://schemas.microsoft.com/office/drawing/2014/main" id="{2C7213C3-D6A6-474D-978A-A625F4332111}"/>
              </a:ext>
            </a:extLst>
          </p:cNvPr>
          <p:cNvSpPr/>
          <p:nvPr userDrawn="1"/>
        </p:nvSpPr>
        <p:spPr>
          <a:xfrm>
            <a:off x="382266" y="2016324"/>
            <a:ext cx="10513168" cy="734481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F7F24A-CA74-4F68-8608-67B561F8EB87}"/>
              </a:ext>
            </a:extLst>
          </p:cNvPr>
          <p:cNvSpPr/>
          <p:nvPr userDrawn="1"/>
        </p:nvSpPr>
        <p:spPr>
          <a:xfrm>
            <a:off x="382266" y="9361140"/>
            <a:ext cx="10513168" cy="144016"/>
          </a:xfrm>
          <a:prstGeom prst="rect">
            <a:avLst/>
          </a:prstGeom>
          <a:solidFill>
            <a:srgbClr val="FF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페이지로 이어짐 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B8CC3C-0B3D-4057-AEC9-348A3C612342}"/>
              </a:ext>
            </a:extLst>
          </p:cNvPr>
          <p:cNvSpPr/>
          <p:nvPr userDrawn="1"/>
        </p:nvSpPr>
        <p:spPr>
          <a:xfrm>
            <a:off x="1102346" y="1255885"/>
            <a:ext cx="19852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25959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KACELAB</a:t>
            </a:r>
            <a:endParaRPr lang="ko-KR" altLang="en-US" sz="3200" b="1" dirty="0">
              <a:solidFill>
                <a:srgbClr val="25959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 descr="개체이(가) 표시된 사진&#10;&#10;자동 생성된 설명">
            <a:extLst>
              <a:ext uri="{FF2B5EF4-FFF2-40B4-BE49-F238E27FC236}">
                <a16:creationId xmlns:a16="http://schemas.microsoft.com/office/drawing/2014/main" id="{BFB8A678-B3E9-40B4-9E81-EC6D730BCE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35"/>
          <a:stretch/>
        </p:blipFill>
        <p:spPr>
          <a:xfrm>
            <a:off x="484817" y="1219776"/>
            <a:ext cx="648072" cy="64807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FA83204-67DA-4494-88AA-16A3F1D35788}"/>
              </a:ext>
            </a:extLst>
          </p:cNvPr>
          <p:cNvSpPr/>
          <p:nvPr userDrawn="1"/>
        </p:nvSpPr>
        <p:spPr>
          <a:xfrm>
            <a:off x="8375154" y="1251819"/>
            <a:ext cx="1440159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F943936-2376-4B52-A64D-E25A550DA68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31338" y="1255885"/>
            <a:ext cx="5334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2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110">
            <a:extLst>
              <a:ext uri="{FF2B5EF4-FFF2-40B4-BE49-F238E27FC236}">
                <a16:creationId xmlns:a16="http://schemas.microsoft.com/office/drawing/2014/main" id="{2C7213C3-D6A6-474D-978A-A625F4332111}"/>
              </a:ext>
            </a:extLst>
          </p:cNvPr>
          <p:cNvSpPr/>
          <p:nvPr userDrawn="1"/>
        </p:nvSpPr>
        <p:spPr>
          <a:xfrm>
            <a:off x="382266" y="1152228"/>
            <a:ext cx="10513168" cy="82089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F7F24A-CA74-4F68-8608-67B561F8EB87}"/>
              </a:ext>
            </a:extLst>
          </p:cNvPr>
          <p:cNvSpPr/>
          <p:nvPr userDrawn="1"/>
        </p:nvSpPr>
        <p:spPr>
          <a:xfrm>
            <a:off x="382266" y="9361140"/>
            <a:ext cx="10513168" cy="144016"/>
          </a:xfrm>
          <a:prstGeom prst="rect">
            <a:avLst/>
          </a:prstGeom>
          <a:solidFill>
            <a:srgbClr val="FF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페이지로 이어짐 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4147E3-2C7E-4900-93A4-D9A84E9215FE}"/>
              </a:ext>
            </a:extLst>
          </p:cNvPr>
          <p:cNvSpPr/>
          <p:nvPr userDrawn="1"/>
        </p:nvSpPr>
        <p:spPr>
          <a:xfrm>
            <a:off x="382266" y="1100851"/>
            <a:ext cx="10513168" cy="162000"/>
          </a:xfrm>
          <a:prstGeom prst="rect">
            <a:avLst/>
          </a:prstGeom>
          <a:solidFill>
            <a:srgbClr val="FF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페이지로 이어짐 ▲</a:t>
            </a:r>
          </a:p>
        </p:txBody>
      </p:sp>
    </p:spTree>
    <p:extLst>
      <p:ext uri="{BB962C8B-B14F-4D97-AF65-F5344CB8AC3E}">
        <p14:creationId xmlns:p14="http://schemas.microsoft.com/office/powerpoint/2010/main" val="25275339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110">
            <a:extLst>
              <a:ext uri="{FF2B5EF4-FFF2-40B4-BE49-F238E27FC236}">
                <a16:creationId xmlns:a16="http://schemas.microsoft.com/office/drawing/2014/main" id="{2C7213C3-D6A6-474D-978A-A625F4332111}"/>
              </a:ext>
            </a:extLst>
          </p:cNvPr>
          <p:cNvSpPr/>
          <p:nvPr userDrawn="1"/>
        </p:nvSpPr>
        <p:spPr>
          <a:xfrm>
            <a:off x="382266" y="1152228"/>
            <a:ext cx="10513168" cy="82089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4147E3-2C7E-4900-93A4-D9A84E9215FE}"/>
              </a:ext>
            </a:extLst>
          </p:cNvPr>
          <p:cNvSpPr/>
          <p:nvPr userDrawn="1"/>
        </p:nvSpPr>
        <p:spPr>
          <a:xfrm>
            <a:off x="382266" y="1100851"/>
            <a:ext cx="10513168" cy="162000"/>
          </a:xfrm>
          <a:prstGeom prst="rect">
            <a:avLst/>
          </a:prstGeom>
          <a:solidFill>
            <a:srgbClr val="FF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페이지로 이어짐 ▲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8AAB66-6EE0-4285-9ECD-2348EDE7F165}"/>
              </a:ext>
            </a:extLst>
          </p:cNvPr>
          <p:cNvSpPr/>
          <p:nvPr userDrawn="1"/>
        </p:nvSpPr>
        <p:spPr>
          <a:xfrm>
            <a:off x="382266" y="9361140"/>
            <a:ext cx="10513168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푸터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367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41"/>
          <p:cNvSpPr>
            <a:spLocks noChangeArrowheads="1"/>
          </p:cNvSpPr>
          <p:nvPr userDrawn="1"/>
        </p:nvSpPr>
        <p:spPr bwMode="auto">
          <a:xfrm>
            <a:off x="25400" y="801714"/>
            <a:ext cx="10288800" cy="8991574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20" tIns="45659" rIns="91320" bIns="45659" anchor="ctr"/>
          <a:lstStyle/>
          <a:p>
            <a:pPr algn="ctr" defTabSz="915904" fontAlgn="base">
              <a:spcBef>
                <a:spcPct val="20000"/>
              </a:spcBef>
              <a:spcAft>
                <a:spcPct val="0"/>
              </a:spcAft>
            </a:pPr>
            <a:endParaRPr kumimoji="1" lang="ko-KR" altLang="en-US" sz="70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 2" pitchFamily="18" charset="2"/>
            </a:endParaRPr>
          </a:p>
        </p:txBody>
      </p:sp>
      <p:sp>
        <p:nvSpPr>
          <p:cNvPr id="25" name="Rectangle 141"/>
          <p:cNvSpPr>
            <a:spLocks noChangeArrowheads="1"/>
          </p:cNvSpPr>
          <p:nvPr userDrawn="1"/>
        </p:nvSpPr>
        <p:spPr bwMode="auto">
          <a:xfrm>
            <a:off x="10350500" y="801714"/>
            <a:ext cx="3474000" cy="8991574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20" tIns="45659" rIns="91320" bIns="45659" anchor="ctr"/>
          <a:lstStyle/>
          <a:p>
            <a:pPr algn="ctr" defTabSz="915904" fontAlgn="base">
              <a:spcBef>
                <a:spcPct val="20000"/>
              </a:spcBef>
              <a:spcAft>
                <a:spcPct val="0"/>
              </a:spcAft>
            </a:pPr>
            <a:endParaRPr kumimoji="1" lang="ko-KR" altLang="en-US" sz="70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 2" pitchFamily="18" charset="2"/>
            </a:endParaRPr>
          </a:p>
        </p:txBody>
      </p:sp>
      <p:grpSp>
        <p:nvGrpSpPr>
          <p:cNvPr id="26" name="그룹 25"/>
          <p:cNvGrpSpPr/>
          <p:nvPr userDrawn="1"/>
        </p:nvGrpSpPr>
        <p:grpSpPr>
          <a:xfrm>
            <a:off x="21992" y="34290"/>
            <a:ext cx="13813200" cy="725429"/>
            <a:chOff x="68663" y="0"/>
            <a:chExt cx="13763167" cy="725429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68663" y="0"/>
              <a:ext cx="13763167" cy="28499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26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68663" y="259082"/>
              <a:ext cx="13763167" cy="46634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26"/>
            </a:p>
          </p:txBody>
        </p:sp>
      </p:grpSp>
    </p:spTree>
    <p:extLst>
      <p:ext uri="{BB962C8B-B14F-4D97-AF65-F5344CB8AC3E}">
        <p14:creationId xmlns:p14="http://schemas.microsoft.com/office/powerpoint/2010/main" val="15610575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11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8892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813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6628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8098" y="3168838"/>
            <a:ext cx="1833773" cy="47115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93500" y="2285103"/>
            <a:ext cx="6134802" cy="6463117"/>
          </a:xfrm>
          <a:prstGeom prst="rect">
            <a:avLst/>
          </a:prstGeom>
        </p:spPr>
        <p:txBody>
          <a:bodyPr lIns="122169" tIns="61085" rIns="122169" bIns="61085"/>
          <a:lstStyle>
            <a:lvl1pPr>
              <a:defRPr sz="3774"/>
            </a:lvl1pPr>
            <a:lvl2pPr>
              <a:defRPr sz="3264"/>
            </a:lvl2pPr>
            <a:lvl3pPr>
              <a:defRPr sz="2754"/>
            </a:lvl3pPr>
            <a:lvl4pPr>
              <a:defRPr sz="2448"/>
            </a:lvl4pPr>
            <a:lvl5pPr>
              <a:defRPr sz="2448"/>
            </a:lvl5pPr>
            <a:lvl6pPr>
              <a:defRPr sz="2448"/>
            </a:lvl6pPr>
            <a:lvl7pPr>
              <a:defRPr sz="2448"/>
            </a:lvl7pPr>
            <a:lvl8pPr>
              <a:defRPr sz="2448"/>
            </a:lvl8pPr>
            <a:lvl9pPr>
              <a:defRPr sz="244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041686" y="2285103"/>
            <a:ext cx="6134802" cy="6463117"/>
          </a:xfrm>
          <a:prstGeom prst="rect">
            <a:avLst/>
          </a:prstGeom>
        </p:spPr>
        <p:txBody>
          <a:bodyPr lIns="122169" tIns="61085" rIns="122169" bIns="61085"/>
          <a:lstStyle>
            <a:lvl1pPr>
              <a:defRPr sz="3774"/>
            </a:lvl1pPr>
            <a:lvl2pPr>
              <a:defRPr sz="3264"/>
            </a:lvl2pPr>
            <a:lvl3pPr>
              <a:defRPr sz="2754"/>
            </a:lvl3pPr>
            <a:lvl4pPr>
              <a:defRPr sz="2448"/>
            </a:lvl4pPr>
            <a:lvl5pPr>
              <a:defRPr sz="2448"/>
            </a:lvl5pPr>
            <a:lvl6pPr>
              <a:defRPr sz="2448"/>
            </a:lvl6pPr>
            <a:lvl7pPr>
              <a:defRPr sz="2448"/>
            </a:lvl7pPr>
            <a:lvl8pPr>
              <a:defRPr sz="2448"/>
            </a:lvl8pPr>
            <a:lvl9pPr>
              <a:defRPr sz="244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587058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500" y="1054479"/>
            <a:ext cx="12482989" cy="30763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93499" y="2192156"/>
            <a:ext cx="6128135" cy="913586"/>
          </a:xfrm>
          <a:prstGeom prst="rect">
            <a:avLst/>
          </a:prstGeom>
        </p:spPr>
        <p:txBody>
          <a:bodyPr lIns="122169" tIns="61085" rIns="122169" bIns="61085" anchor="b"/>
          <a:lstStyle>
            <a:lvl1pPr marL="0" indent="0">
              <a:buNone/>
              <a:defRPr sz="3264" b="1"/>
            </a:lvl1pPr>
            <a:lvl2pPr marL="623062" indent="0">
              <a:buNone/>
              <a:defRPr sz="2754" b="1"/>
            </a:lvl2pPr>
            <a:lvl3pPr marL="1246126" indent="0">
              <a:buNone/>
              <a:defRPr sz="2448" b="1"/>
            </a:lvl3pPr>
            <a:lvl4pPr marL="1869190" indent="0">
              <a:buNone/>
              <a:defRPr sz="2142" b="1"/>
            </a:lvl4pPr>
            <a:lvl5pPr marL="2492252" indent="0">
              <a:buNone/>
              <a:defRPr sz="2142" b="1"/>
            </a:lvl5pPr>
            <a:lvl6pPr marL="3115316" indent="0">
              <a:buNone/>
              <a:defRPr sz="2142" b="1"/>
            </a:lvl6pPr>
            <a:lvl7pPr marL="3738379" indent="0">
              <a:buNone/>
              <a:defRPr sz="2142" b="1"/>
            </a:lvl7pPr>
            <a:lvl8pPr marL="4361441" indent="0">
              <a:buNone/>
              <a:defRPr sz="2142" b="1"/>
            </a:lvl8pPr>
            <a:lvl9pPr marL="4984504" indent="0">
              <a:buNone/>
              <a:defRPr sz="2142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93499" y="3105742"/>
            <a:ext cx="6128135" cy="5642476"/>
          </a:xfrm>
          <a:prstGeom prst="rect">
            <a:avLst/>
          </a:prstGeom>
        </p:spPr>
        <p:txBody>
          <a:bodyPr lIns="122169" tIns="61085" rIns="122169" bIns="61085"/>
          <a:lstStyle>
            <a:lvl1pPr>
              <a:defRPr sz="3264"/>
            </a:lvl1pPr>
            <a:lvl2pPr>
              <a:defRPr sz="2754"/>
            </a:lvl2pPr>
            <a:lvl3pPr>
              <a:defRPr sz="2448"/>
            </a:lvl3pPr>
            <a:lvl4pPr>
              <a:defRPr sz="2142"/>
            </a:lvl4pPr>
            <a:lvl5pPr>
              <a:defRPr sz="2142"/>
            </a:lvl5pPr>
            <a:lvl6pPr>
              <a:defRPr sz="2142"/>
            </a:lvl6pPr>
            <a:lvl7pPr>
              <a:defRPr sz="2142"/>
            </a:lvl7pPr>
            <a:lvl8pPr>
              <a:defRPr sz="2142"/>
            </a:lvl8pPr>
            <a:lvl9pPr>
              <a:defRPr sz="214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046134" y="2192156"/>
            <a:ext cx="6130357" cy="913586"/>
          </a:xfrm>
          <a:prstGeom prst="rect">
            <a:avLst/>
          </a:prstGeom>
        </p:spPr>
        <p:txBody>
          <a:bodyPr lIns="122169" tIns="61085" rIns="122169" bIns="61085" anchor="b"/>
          <a:lstStyle>
            <a:lvl1pPr marL="0" indent="0">
              <a:buNone/>
              <a:defRPr sz="3264" b="1"/>
            </a:lvl1pPr>
            <a:lvl2pPr marL="623062" indent="0">
              <a:buNone/>
              <a:defRPr sz="2754" b="1"/>
            </a:lvl2pPr>
            <a:lvl3pPr marL="1246126" indent="0">
              <a:buNone/>
              <a:defRPr sz="2448" b="1"/>
            </a:lvl3pPr>
            <a:lvl4pPr marL="1869190" indent="0">
              <a:buNone/>
              <a:defRPr sz="2142" b="1"/>
            </a:lvl4pPr>
            <a:lvl5pPr marL="2492252" indent="0">
              <a:buNone/>
              <a:defRPr sz="2142" b="1"/>
            </a:lvl5pPr>
            <a:lvl6pPr marL="3115316" indent="0">
              <a:buNone/>
              <a:defRPr sz="2142" b="1"/>
            </a:lvl6pPr>
            <a:lvl7pPr marL="3738379" indent="0">
              <a:buNone/>
              <a:defRPr sz="2142" b="1"/>
            </a:lvl7pPr>
            <a:lvl8pPr marL="4361441" indent="0">
              <a:buNone/>
              <a:defRPr sz="2142" b="1"/>
            </a:lvl8pPr>
            <a:lvl9pPr marL="4984504" indent="0">
              <a:buNone/>
              <a:defRPr sz="2142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046134" y="3105742"/>
            <a:ext cx="6130357" cy="5642476"/>
          </a:xfrm>
          <a:prstGeom prst="rect">
            <a:avLst/>
          </a:prstGeom>
        </p:spPr>
        <p:txBody>
          <a:bodyPr lIns="122169" tIns="61085" rIns="122169" bIns="61085"/>
          <a:lstStyle>
            <a:lvl1pPr>
              <a:defRPr sz="3264"/>
            </a:lvl1pPr>
            <a:lvl2pPr>
              <a:defRPr sz="2754"/>
            </a:lvl2pPr>
            <a:lvl3pPr>
              <a:defRPr sz="2448"/>
            </a:lvl3pPr>
            <a:lvl4pPr>
              <a:defRPr sz="2142"/>
            </a:lvl4pPr>
            <a:lvl5pPr>
              <a:defRPr sz="2142"/>
            </a:lvl5pPr>
            <a:lvl6pPr>
              <a:defRPr sz="2142"/>
            </a:lvl6pPr>
            <a:lvl7pPr>
              <a:defRPr sz="2142"/>
            </a:lvl7pPr>
            <a:lvl8pPr>
              <a:defRPr sz="2142"/>
            </a:lvl8pPr>
            <a:lvl9pPr>
              <a:defRPr sz="214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867969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8098" y="3168838"/>
            <a:ext cx="1833773" cy="47115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916470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80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1088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500" y="1478001"/>
            <a:ext cx="4563316" cy="571336"/>
          </a:xfrm>
          <a:prstGeom prst="rect">
            <a:avLst/>
          </a:prstGeom>
        </p:spPr>
        <p:txBody>
          <a:bodyPr anchor="b"/>
          <a:lstStyle>
            <a:lvl1pPr algn="l">
              <a:defRPr sz="2754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23521" y="389920"/>
            <a:ext cx="7752967" cy="8358300"/>
          </a:xfrm>
          <a:prstGeom prst="rect">
            <a:avLst/>
          </a:prstGeom>
        </p:spPr>
        <p:txBody>
          <a:bodyPr lIns="122169" tIns="61085" rIns="122169" bIns="61085"/>
          <a:lstStyle>
            <a:lvl1pPr>
              <a:defRPr sz="4386"/>
            </a:lvl1pPr>
            <a:lvl2pPr>
              <a:defRPr sz="3774"/>
            </a:lvl2pPr>
            <a:lvl3pPr>
              <a:defRPr sz="3264"/>
            </a:lvl3pPr>
            <a:lvl4pPr>
              <a:defRPr sz="2754"/>
            </a:lvl4pPr>
            <a:lvl5pPr>
              <a:defRPr sz="2754"/>
            </a:lvl5pPr>
            <a:lvl6pPr>
              <a:defRPr sz="2754"/>
            </a:lvl6pPr>
            <a:lvl7pPr>
              <a:defRPr sz="2754"/>
            </a:lvl7pPr>
            <a:lvl8pPr>
              <a:defRPr sz="2754"/>
            </a:lvl8pPr>
            <a:lvl9pPr>
              <a:defRPr sz="275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93500" y="2049338"/>
            <a:ext cx="4563316" cy="6698882"/>
          </a:xfrm>
          <a:prstGeom prst="rect">
            <a:avLst/>
          </a:prstGeom>
        </p:spPr>
        <p:txBody>
          <a:bodyPr lIns="122169" tIns="61085" rIns="122169" bIns="61085"/>
          <a:lstStyle>
            <a:lvl1pPr marL="0" indent="0">
              <a:buNone/>
              <a:defRPr sz="1938"/>
            </a:lvl1pPr>
            <a:lvl2pPr marL="623062" indent="0">
              <a:buNone/>
              <a:defRPr sz="1632"/>
            </a:lvl2pPr>
            <a:lvl3pPr marL="1246126" indent="0">
              <a:buNone/>
              <a:defRPr sz="1326"/>
            </a:lvl3pPr>
            <a:lvl4pPr marL="1869190" indent="0">
              <a:buNone/>
              <a:defRPr sz="1224"/>
            </a:lvl4pPr>
            <a:lvl5pPr marL="2492252" indent="0">
              <a:buNone/>
              <a:defRPr sz="1224"/>
            </a:lvl5pPr>
            <a:lvl6pPr marL="3115316" indent="0">
              <a:buNone/>
              <a:defRPr sz="1224"/>
            </a:lvl6pPr>
            <a:lvl7pPr marL="3738379" indent="0">
              <a:buNone/>
              <a:defRPr sz="1224"/>
            </a:lvl7pPr>
            <a:lvl8pPr marL="4361441" indent="0">
              <a:buNone/>
              <a:defRPr sz="1224"/>
            </a:lvl8pPr>
            <a:lvl9pPr marL="4984504" indent="0">
              <a:buNone/>
              <a:defRPr sz="122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1894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150" y="2441575"/>
            <a:ext cx="11963400" cy="40735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46150" y="6553200"/>
            <a:ext cx="11963400" cy="21431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7CA6-7198-4643-BEEC-4E6AF188816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36E4-9F1E-4EA4-852B-3891B2A5B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829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8429" y="7093273"/>
            <a:ext cx="8321993" cy="571336"/>
          </a:xfrm>
          <a:prstGeom prst="rect">
            <a:avLst/>
          </a:prstGeom>
        </p:spPr>
        <p:txBody>
          <a:bodyPr anchor="b"/>
          <a:lstStyle>
            <a:lvl1pPr algn="l">
              <a:defRPr sz="2754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718429" y="875048"/>
            <a:ext cx="8321993" cy="5875973"/>
          </a:xfrm>
          <a:prstGeom prst="rect">
            <a:avLst/>
          </a:prstGeom>
        </p:spPr>
        <p:txBody>
          <a:bodyPr lIns="122169" tIns="61085" rIns="122169" bIns="61085"/>
          <a:lstStyle>
            <a:lvl1pPr marL="0" indent="0">
              <a:buNone/>
              <a:defRPr sz="4386"/>
            </a:lvl1pPr>
            <a:lvl2pPr marL="623062" indent="0">
              <a:buNone/>
              <a:defRPr sz="3774"/>
            </a:lvl2pPr>
            <a:lvl3pPr marL="1246126" indent="0">
              <a:buNone/>
              <a:defRPr sz="3264"/>
            </a:lvl3pPr>
            <a:lvl4pPr marL="1869190" indent="0">
              <a:buNone/>
              <a:defRPr sz="2754"/>
            </a:lvl4pPr>
            <a:lvl5pPr marL="2492252" indent="0">
              <a:buNone/>
              <a:defRPr sz="2754"/>
            </a:lvl5pPr>
            <a:lvl6pPr marL="3115316" indent="0">
              <a:buNone/>
              <a:defRPr sz="2754"/>
            </a:lvl6pPr>
            <a:lvl7pPr marL="3738379" indent="0">
              <a:buNone/>
              <a:defRPr sz="2754"/>
            </a:lvl7pPr>
            <a:lvl8pPr marL="4361441" indent="0">
              <a:buNone/>
              <a:defRPr sz="2754"/>
            </a:lvl8pPr>
            <a:lvl9pPr marL="4984504" indent="0">
              <a:buNone/>
              <a:defRPr sz="2754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718429" y="7664609"/>
            <a:ext cx="8321993" cy="1149351"/>
          </a:xfrm>
          <a:prstGeom prst="rect">
            <a:avLst/>
          </a:prstGeom>
        </p:spPr>
        <p:txBody>
          <a:bodyPr lIns="122169" tIns="61085" rIns="122169" bIns="61085"/>
          <a:lstStyle>
            <a:lvl1pPr marL="0" indent="0">
              <a:buNone/>
              <a:defRPr sz="1938"/>
            </a:lvl1pPr>
            <a:lvl2pPr marL="623062" indent="0">
              <a:buNone/>
              <a:defRPr sz="1632"/>
            </a:lvl2pPr>
            <a:lvl3pPr marL="1246126" indent="0">
              <a:buNone/>
              <a:defRPr sz="1326"/>
            </a:lvl3pPr>
            <a:lvl4pPr marL="1869190" indent="0">
              <a:buNone/>
              <a:defRPr sz="1224"/>
            </a:lvl4pPr>
            <a:lvl5pPr marL="2492252" indent="0">
              <a:buNone/>
              <a:defRPr sz="1224"/>
            </a:lvl5pPr>
            <a:lvl6pPr marL="3115316" indent="0">
              <a:buNone/>
              <a:defRPr sz="1224"/>
            </a:lvl6pPr>
            <a:lvl7pPr marL="3738379" indent="0">
              <a:buNone/>
              <a:defRPr sz="1224"/>
            </a:lvl7pPr>
            <a:lvl8pPr marL="4361441" indent="0">
              <a:buNone/>
              <a:defRPr sz="1224"/>
            </a:lvl8pPr>
            <a:lvl9pPr marL="4984504" indent="0">
              <a:buNone/>
              <a:defRPr sz="122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294756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8098" y="3168838"/>
            <a:ext cx="1833773" cy="47115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93500" y="2285103"/>
            <a:ext cx="12482989" cy="6463117"/>
          </a:xfrm>
          <a:prstGeom prst="rect">
            <a:avLst/>
          </a:prstGeom>
        </p:spPr>
        <p:txBody>
          <a:bodyPr vert="eaVert" lIns="122169" tIns="61085" rIns="122169" bIns="61085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620649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390757" y="464731"/>
            <a:ext cx="450719" cy="8283489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93499" y="464731"/>
            <a:ext cx="9148857" cy="8283489"/>
          </a:xfrm>
          <a:prstGeom prst="rect">
            <a:avLst/>
          </a:prstGeom>
        </p:spPr>
        <p:txBody>
          <a:bodyPr vert="eaVert" lIns="122169" tIns="61085" rIns="122169" bIns="61085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30922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1189174" y="476064"/>
            <a:ext cx="7157270" cy="30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2191" tIns="61096" rIns="122191" bIns="61096"/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082892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2774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4998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AB3BF0-208E-414D-B0A0-AE7D21D41450}"/>
              </a:ext>
            </a:extLst>
          </p:cNvPr>
          <p:cNvSpPr/>
          <p:nvPr userDrawn="1"/>
        </p:nvSpPr>
        <p:spPr>
          <a:xfrm>
            <a:off x="5566842" y="1415304"/>
            <a:ext cx="50549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K. ACE LAB | SERVICE | PROCESS | CONTACT US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 descr="개체이(가) 표시된 사진&#10;&#10;자동 생성된 설명">
            <a:extLst>
              <a:ext uri="{FF2B5EF4-FFF2-40B4-BE49-F238E27FC236}">
                <a16:creationId xmlns:a16="http://schemas.microsoft.com/office/drawing/2014/main" id="{886DD53B-24FE-4B55-BB3F-1774B5736F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35"/>
          <a:stretch/>
        </p:blipFill>
        <p:spPr>
          <a:xfrm>
            <a:off x="454274" y="1224237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420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AB3BF0-208E-414D-B0A0-AE7D21D41450}"/>
              </a:ext>
            </a:extLst>
          </p:cNvPr>
          <p:cNvSpPr/>
          <p:nvPr userDrawn="1"/>
        </p:nvSpPr>
        <p:spPr>
          <a:xfrm>
            <a:off x="5566842" y="1415304"/>
            <a:ext cx="50549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K. ACE LAB | SERVICE | PROCESS | CONTACT US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모서리가 둥근 직사각형 110">
            <a:extLst>
              <a:ext uri="{FF2B5EF4-FFF2-40B4-BE49-F238E27FC236}">
                <a16:creationId xmlns:a16="http://schemas.microsoft.com/office/drawing/2014/main" id="{2C7213C3-D6A6-474D-978A-A625F4332111}"/>
              </a:ext>
            </a:extLst>
          </p:cNvPr>
          <p:cNvSpPr/>
          <p:nvPr userDrawn="1"/>
        </p:nvSpPr>
        <p:spPr>
          <a:xfrm>
            <a:off x="382266" y="2016324"/>
            <a:ext cx="10513168" cy="734481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그림 3" descr="개체이(가) 표시된 사진&#10;&#10;자동 생성된 설명">
            <a:extLst>
              <a:ext uri="{FF2B5EF4-FFF2-40B4-BE49-F238E27FC236}">
                <a16:creationId xmlns:a16="http://schemas.microsoft.com/office/drawing/2014/main" id="{A8C9CAB0-70F0-456C-B516-34A70CF26C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35"/>
          <a:stretch/>
        </p:blipFill>
        <p:spPr>
          <a:xfrm>
            <a:off x="454274" y="1224237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518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AB3BF0-208E-414D-B0A0-AE7D21D41450}"/>
              </a:ext>
            </a:extLst>
          </p:cNvPr>
          <p:cNvSpPr/>
          <p:nvPr userDrawn="1"/>
        </p:nvSpPr>
        <p:spPr>
          <a:xfrm>
            <a:off x="5566842" y="1415304"/>
            <a:ext cx="50549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K. ACE LAB | SERVICE | PROCESS | CONTACT US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모서리가 둥근 직사각형 110">
            <a:extLst>
              <a:ext uri="{FF2B5EF4-FFF2-40B4-BE49-F238E27FC236}">
                <a16:creationId xmlns:a16="http://schemas.microsoft.com/office/drawing/2014/main" id="{2C7213C3-D6A6-474D-978A-A625F4332111}"/>
              </a:ext>
            </a:extLst>
          </p:cNvPr>
          <p:cNvSpPr/>
          <p:nvPr userDrawn="1"/>
        </p:nvSpPr>
        <p:spPr>
          <a:xfrm>
            <a:off x="382266" y="2016324"/>
            <a:ext cx="10513168" cy="734481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그림 3" descr="개체이(가) 표시된 사진&#10;&#10;자동 생성된 설명">
            <a:extLst>
              <a:ext uri="{FF2B5EF4-FFF2-40B4-BE49-F238E27FC236}">
                <a16:creationId xmlns:a16="http://schemas.microsoft.com/office/drawing/2014/main" id="{A8C9CAB0-70F0-456C-B516-34A70CF26C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35"/>
          <a:stretch/>
        </p:blipFill>
        <p:spPr>
          <a:xfrm>
            <a:off x="454274" y="1224237"/>
            <a:ext cx="648072" cy="64807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906E1F6-3DE7-4BDE-BA01-A1A2B16B3F00}"/>
              </a:ext>
            </a:extLst>
          </p:cNvPr>
          <p:cNvSpPr/>
          <p:nvPr userDrawn="1"/>
        </p:nvSpPr>
        <p:spPr>
          <a:xfrm>
            <a:off x="382266" y="9361140"/>
            <a:ext cx="10513168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푸터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69583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AB3BF0-208E-414D-B0A0-AE7D21D41450}"/>
              </a:ext>
            </a:extLst>
          </p:cNvPr>
          <p:cNvSpPr/>
          <p:nvPr userDrawn="1"/>
        </p:nvSpPr>
        <p:spPr>
          <a:xfrm>
            <a:off x="5566842" y="1415304"/>
            <a:ext cx="50549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K. ACE LAB | SERVICE | PROCESS | CONTACT US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모서리가 둥근 직사각형 110">
            <a:extLst>
              <a:ext uri="{FF2B5EF4-FFF2-40B4-BE49-F238E27FC236}">
                <a16:creationId xmlns:a16="http://schemas.microsoft.com/office/drawing/2014/main" id="{2C7213C3-D6A6-474D-978A-A625F4332111}"/>
              </a:ext>
            </a:extLst>
          </p:cNvPr>
          <p:cNvSpPr/>
          <p:nvPr userDrawn="1"/>
        </p:nvSpPr>
        <p:spPr>
          <a:xfrm>
            <a:off x="382266" y="2016324"/>
            <a:ext cx="10513168" cy="734481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그림 3" descr="개체이(가) 표시된 사진&#10;&#10;자동 생성된 설명">
            <a:extLst>
              <a:ext uri="{FF2B5EF4-FFF2-40B4-BE49-F238E27FC236}">
                <a16:creationId xmlns:a16="http://schemas.microsoft.com/office/drawing/2014/main" id="{88B79B48-6C6F-4069-8DB1-6DA5436026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35"/>
          <a:stretch/>
        </p:blipFill>
        <p:spPr>
          <a:xfrm>
            <a:off x="454274" y="1224237"/>
            <a:ext cx="648072" cy="64807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6F7F24A-CA74-4F68-8608-67B561F8EB87}"/>
              </a:ext>
            </a:extLst>
          </p:cNvPr>
          <p:cNvSpPr/>
          <p:nvPr userDrawn="1"/>
        </p:nvSpPr>
        <p:spPr>
          <a:xfrm>
            <a:off x="382266" y="9361140"/>
            <a:ext cx="10513168" cy="144016"/>
          </a:xfrm>
          <a:prstGeom prst="rect">
            <a:avLst/>
          </a:prstGeom>
          <a:solidFill>
            <a:srgbClr val="FF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페이지로 이어짐 ▼</a:t>
            </a:r>
          </a:p>
        </p:txBody>
      </p:sp>
    </p:spTree>
    <p:extLst>
      <p:ext uri="{BB962C8B-B14F-4D97-AF65-F5344CB8AC3E}">
        <p14:creationId xmlns:p14="http://schemas.microsoft.com/office/powerpoint/2010/main" val="233831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54088" y="2606675"/>
            <a:ext cx="5903912" cy="62134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010400" y="2606675"/>
            <a:ext cx="5905500" cy="62134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7CA6-7198-4643-BEEC-4E6AF188816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36E4-9F1E-4EA4-852B-3891B2A5B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4552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110">
            <a:extLst>
              <a:ext uri="{FF2B5EF4-FFF2-40B4-BE49-F238E27FC236}">
                <a16:creationId xmlns:a16="http://schemas.microsoft.com/office/drawing/2014/main" id="{2C7213C3-D6A6-474D-978A-A625F4332111}"/>
              </a:ext>
            </a:extLst>
          </p:cNvPr>
          <p:cNvSpPr/>
          <p:nvPr userDrawn="1"/>
        </p:nvSpPr>
        <p:spPr>
          <a:xfrm>
            <a:off x="382266" y="1152228"/>
            <a:ext cx="10513168" cy="82089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F7F24A-CA74-4F68-8608-67B561F8EB87}"/>
              </a:ext>
            </a:extLst>
          </p:cNvPr>
          <p:cNvSpPr/>
          <p:nvPr userDrawn="1"/>
        </p:nvSpPr>
        <p:spPr>
          <a:xfrm>
            <a:off x="382266" y="9361140"/>
            <a:ext cx="10513168" cy="144016"/>
          </a:xfrm>
          <a:prstGeom prst="rect">
            <a:avLst/>
          </a:prstGeom>
          <a:solidFill>
            <a:srgbClr val="FF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페이지로 이어짐 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4147E3-2C7E-4900-93A4-D9A84E9215FE}"/>
              </a:ext>
            </a:extLst>
          </p:cNvPr>
          <p:cNvSpPr/>
          <p:nvPr userDrawn="1"/>
        </p:nvSpPr>
        <p:spPr>
          <a:xfrm>
            <a:off x="382266" y="1100851"/>
            <a:ext cx="10513168" cy="162000"/>
          </a:xfrm>
          <a:prstGeom prst="rect">
            <a:avLst/>
          </a:prstGeom>
          <a:solidFill>
            <a:srgbClr val="FF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페이지로 이어짐 ▲</a:t>
            </a:r>
          </a:p>
        </p:txBody>
      </p:sp>
    </p:spTree>
    <p:extLst>
      <p:ext uri="{BB962C8B-B14F-4D97-AF65-F5344CB8AC3E}">
        <p14:creationId xmlns:p14="http://schemas.microsoft.com/office/powerpoint/2010/main" val="37429294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110">
            <a:extLst>
              <a:ext uri="{FF2B5EF4-FFF2-40B4-BE49-F238E27FC236}">
                <a16:creationId xmlns:a16="http://schemas.microsoft.com/office/drawing/2014/main" id="{2C7213C3-D6A6-474D-978A-A625F4332111}"/>
              </a:ext>
            </a:extLst>
          </p:cNvPr>
          <p:cNvSpPr/>
          <p:nvPr userDrawn="1"/>
        </p:nvSpPr>
        <p:spPr>
          <a:xfrm>
            <a:off x="382266" y="1152228"/>
            <a:ext cx="10513168" cy="82089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4147E3-2C7E-4900-93A4-D9A84E9215FE}"/>
              </a:ext>
            </a:extLst>
          </p:cNvPr>
          <p:cNvSpPr/>
          <p:nvPr userDrawn="1"/>
        </p:nvSpPr>
        <p:spPr>
          <a:xfrm>
            <a:off x="382266" y="1100851"/>
            <a:ext cx="10513168" cy="162000"/>
          </a:xfrm>
          <a:prstGeom prst="rect">
            <a:avLst/>
          </a:prstGeom>
          <a:solidFill>
            <a:srgbClr val="FF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페이지로 이어짐 ▲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8AAB66-6EE0-4285-9ECD-2348EDE7F165}"/>
              </a:ext>
            </a:extLst>
          </p:cNvPr>
          <p:cNvSpPr/>
          <p:nvPr userDrawn="1"/>
        </p:nvSpPr>
        <p:spPr>
          <a:xfrm>
            <a:off x="382266" y="9361140"/>
            <a:ext cx="10513168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푸터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98163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18366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55591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8098" y="3168838"/>
            <a:ext cx="1833773" cy="47115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93500" y="2285103"/>
            <a:ext cx="6134802" cy="6463117"/>
          </a:xfrm>
          <a:prstGeom prst="rect">
            <a:avLst/>
          </a:prstGeom>
        </p:spPr>
        <p:txBody>
          <a:bodyPr lIns="122169" tIns="61085" rIns="122169" bIns="61085"/>
          <a:lstStyle>
            <a:lvl1pPr>
              <a:defRPr sz="3774"/>
            </a:lvl1pPr>
            <a:lvl2pPr>
              <a:defRPr sz="3264"/>
            </a:lvl2pPr>
            <a:lvl3pPr>
              <a:defRPr sz="2754"/>
            </a:lvl3pPr>
            <a:lvl4pPr>
              <a:defRPr sz="2448"/>
            </a:lvl4pPr>
            <a:lvl5pPr>
              <a:defRPr sz="2448"/>
            </a:lvl5pPr>
            <a:lvl6pPr>
              <a:defRPr sz="2448"/>
            </a:lvl6pPr>
            <a:lvl7pPr>
              <a:defRPr sz="2448"/>
            </a:lvl7pPr>
            <a:lvl8pPr>
              <a:defRPr sz="2448"/>
            </a:lvl8pPr>
            <a:lvl9pPr>
              <a:defRPr sz="244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041686" y="2285103"/>
            <a:ext cx="6134802" cy="6463117"/>
          </a:xfrm>
          <a:prstGeom prst="rect">
            <a:avLst/>
          </a:prstGeom>
        </p:spPr>
        <p:txBody>
          <a:bodyPr lIns="122169" tIns="61085" rIns="122169" bIns="61085"/>
          <a:lstStyle>
            <a:lvl1pPr>
              <a:defRPr sz="3774"/>
            </a:lvl1pPr>
            <a:lvl2pPr>
              <a:defRPr sz="3264"/>
            </a:lvl2pPr>
            <a:lvl3pPr>
              <a:defRPr sz="2754"/>
            </a:lvl3pPr>
            <a:lvl4pPr>
              <a:defRPr sz="2448"/>
            </a:lvl4pPr>
            <a:lvl5pPr>
              <a:defRPr sz="2448"/>
            </a:lvl5pPr>
            <a:lvl6pPr>
              <a:defRPr sz="2448"/>
            </a:lvl6pPr>
            <a:lvl7pPr>
              <a:defRPr sz="2448"/>
            </a:lvl7pPr>
            <a:lvl8pPr>
              <a:defRPr sz="2448"/>
            </a:lvl8pPr>
            <a:lvl9pPr>
              <a:defRPr sz="244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680647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500" y="1054479"/>
            <a:ext cx="12482989" cy="30763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93499" y="2192156"/>
            <a:ext cx="6128135" cy="913586"/>
          </a:xfrm>
          <a:prstGeom prst="rect">
            <a:avLst/>
          </a:prstGeom>
        </p:spPr>
        <p:txBody>
          <a:bodyPr lIns="122169" tIns="61085" rIns="122169" bIns="61085" anchor="b"/>
          <a:lstStyle>
            <a:lvl1pPr marL="0" indent="0">
              <a:buNone/>
              <a:defRPr sz="3264" b="1"/>
            </a:lvl1pPr>
            <a:lvl2pPr marL="623062" indent="0">
              <a:buNone/>
              <a:defRPr sz="2754" b="1"/>
            </a:lvl2pPr>
            <a:lvl3pPr marL="1246126" indent="0">
              <a:buNone/>
              <a:defRPr sz="2448" b="1"/>
            </a:lvl3pPr>
            <a:lvl4pPr marL="1869190" indent="0">
              <a:buNone/>
              <a:defRPr sz="2142" b="1"/>
            </a:lvl4pPr>
            <a:lvl5pPr marL="2492252" indent="0">
              <a:buNone/>
              <a:defRPr sz="2142" b="1"/>
            </a:lvl5pPr>
            <a:lvl6pPr marL="3115316" indent="0">
              <a:buNone/>
              <a:defRPr sz="2142" b="1"/>
            </a:lvl6pPr>
            <a:lvl7pPr marL="3738379" indent="0">
              <a:buNone/>
              <a:defRPr sz="2142" b="1"/>
            </a:lvl7pPr>
            <a:lvl8pPr marL="4361441" indent="0">
              <a:buNone/>
              <a:defRPr sz="2142" b="1"/>
            </a:lvl8pPr>
            <a:lvl9pPr marL="4984504" indent="0">
              <a:buNone/>
              <a:defRPr sz="2142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93499" y="3105742"/>
            <a:ext cx="6128135" cy="5642476"/>
          </a:xfrm>
          <a:prstGeom prst="rect">
            <a:avLst/>
          </a:prstGeom>
        </p:spPr>
        <p:txBody>
          <a:bodyPr lIns="122169" tIns="61085" rIns="122169" bIns="61085"/>
          <a:lstStyle>
            <a:lvl1pPr>
              <a:defRPr sz="3264"/>
            </a:lvl1pPr>
            <a:lvl2pPr>
              <a:defRPr sz="2754"/>
            </a:lvl2pPr>
            <a:lvl3pPr>
              <a:defRPr sz="2448"/>
            </a:lvl3pPr>
            <a:lvl4pPr>
              <a:defRPr sz="2142"/>
            </a:lvl4pPr>
            <a:lvl5pPr>
              <a:defRPr sz="2142"/>
            </a:lvl5pPr>
            <a:lvl6pPr>
              <a:defRPr sz="2142"/>
            </a:lvl6pPr>
            <a:lvl7pPr>
              <a:defRPr sz="2142"/>
            </a:lvl7pPr>
            <a:lvl8pPr>
              <a:defRPr sz="2142"/>
            </a:lvl8pPr>
            <a:lvl9pPr>
              <a:defRPr sz="214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046134" y="2192156"/>
            <a:ext cx="6130357" cy="913586"/>
          </a:xfrm>
          <a:prstGeom prst="rect">
            <a:avLst/>
          </a:prstGeom>
        </p:spPr>
        <p:txBody>
          <a:bodyPr lIns="122169" tIns="61085" rIns="122169" bIns="61085" anchor="b"/>
          <a:lstStyle>
            <a:lvl1pPr marL="0" indent="0">
              <a:buNone/>
              <a:defRPr sz="3264" b="1"/>
            </a:lvl1pPr>
            <a:lvl2pPr marL="623062" indent="0">
              <a:buNone/>
              <a:defRPr sz="2754" b="1"/>
            </a:lvl2pPr>
            <a:lvl3pPr marL="1246126" indent="0">
              <a:buNone/>
              <a:defRPr sz="2448" b="1"/>
            </a:lvl3pPr>
            <a:lvl4pPr marL="1869190" indent="0">
              <a:buNone/>
              <a:defRPr sz="2142" b="1"/>
            </a:lvl4pPr>
            <a:lvl5pPr marL="2492252" indent="0">
              <a:buNone/>
              <a:defRPr sz="2142" b="1"/>
            </a:lvl5pPr>
            <a:lvl6pPr marL="3115316" indent="0">
              <a:buNone/>
              <a:defRPr sz="2142" b="1"/>
            </a:lvl6pPr>
            <a:lvl7pPr marL="3738379" indent="0">
              <a:buNone/>
              <a:defRPr sz="2142" b="1"/>
            </a:lvl7pPr>
            <a:lvl8pPr marL="4361441" indent="0">
              <a:buNone/>
              <a:defRPr sz="2142" b="1"/>
            </a:lvl8pPr>
            <a:lvl9pPr marL="4984504" indent="0">
              <a:buNone/>
              <a:defRPr sz="2142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046134" y="3105742"/>
            <a:ext cx="6130357" cy="5642476"/>
          </a:xfrm>
          <a:prstGeom prst="rect">
            <a:avLst/>
          </a:prstGeom>
        </p:spPr>
        <p:txBody>
          <a:bodyPr lIns="122169" tIns="61085" rIns="122169" bIns="61085"/>
          <a:lstStyle>
            <a:lvl1pPr>
              <a:defRPr sz="3264"/>
            </a:lvl1pPr>
            <a:lvl2pPr>
              <a:defRPr sz="2754"/>
            </a:lvl2pPr>
            <a:lvl3pPr>
              <a:defRPr sz="2448"/>
            </a:lvl3pPr>
            <a:lvl4pPr>
              <a:defRPr sz="2142"/>
            </a:lvl4pPr>
            <a:lvl5pPr>
              <a:defRPr sz="2142"/>
            </a:lvl5pPr>
            <a:lvl6pPr>
              <a:defRPr sz="2142"/>
            </a:lvl6pPr>
            <a:lvl7pPr>
              <a:defRPr sz="2142"/>
            </a:lvl7pPr>
            <a:lvl8pPr>
              <a:defRPr sz="2142"/>
            </a:lvl8pPr>
            <a:lvl9pPr>
              <a:defRPr sz="214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065314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8098" y="3168838"/>
            <a:ext cx="1833773" cy="47115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0223769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2428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7251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500" y="1478001"/>
            <a:ext cx="4563316" cy="571336"/>
          </a:xfrm>
          <a:prstGeom prst="rect">
            <a:avLst/>
          </a:prstGeom>
        </p:spPr>
        <p:txBody>
          <a:bodyPr anchor="b"/>
          <a:lstStyle>
            <a:lvl1pPr algn="l">
              <a:defRPr sz="2754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23521" y="389920"/>
            <a:ext cx="7752967" cy="8358300"/>
          </a:xfrm>
          <a:prstGeom prst="rect">
            <a:avLst/>
          </a:prstGeom>
        </p:spPr>
        <p:txBody>
          <a:bodyPr lIns="122169" tIns="61085" rIns="122169" bIns="61085"/>
          <a:lstStyle>
            <a:lvl1pPr>
              <a:defRPr sz="4386"/>
            </a:lvl1pPr>
            <a:lvl2pPr>
              <a:defRPr sz="3774"/>
            </a:lvl2pPr>
            <a:lvl3pPr>
              <a:defRPr sz="3264"/>
            </a:lvl3pPr>
            <a:lvl4pPr>
              <a:defRPr sz="2754"/>
            </a:lvl4pPr>
            <a:lvl5pPr>
              <a:defRPr sz="2754"/>
            </a:lvl5pPr>
            <a:lvl6pPr>
              <a:defRPr sz="2754"/>
            </a:lvl6pPr>
            <a:lvl7pPr>
              <a:defRPr sz="2754"/>
            </a:lvl7pPr>
            <a:lvl8pPr>
              <a:defRPr sz="2754"/>
            </a:lvl8pPr>
            <a:lvl9pPr>
              <a:defRPr sz="275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93500" y="2049338"/>
            <a:ext cx="4563316" cy="6698882"/>
          </a:xfrm>
          <a:prstGeom prst="rect">
            <a:avLst/>
          </a:prstGeom>
        </p:spPr>
        <p:txBody>
          <a:bodyPr lIns="122169" tIns="61085" rIns="122169" bIns="61085"/>
          <a:lstStyle>
            <a:lvl1pPr marL="0" indent="0">
              <a:buNone/>
              <a:defRPr sz="1938"/>
            </a:lvl1pPr>
            <a:lvl2pPr marL="623062" indent="0">
              <a:buNone/>
              <a:defRPr sz="1632"/>
            </a:lvl2pPr>
            <a:lvl3pPr marL="1246126" indent="0">
              <a:buNone/>
              <a:defRPr sz="1326"/>
            </a:lvl3pPr>
            <a:lvl4pPr marL="1869190" indent="0">
              <a:buNone/>
              <a:defRPr sz="1224"/>
            </a:lvl4pPr>
            <a:lvl5pPr marL="2492252" indent="0">
              <a:buNone/>
              <a:defRPr sz="1224"/>
            </a:lvl5pPr>
            <a:lvl6pPr marL="3115316" indent="0">
              <a:buNone/>
              <a:defRPr sz="1224"/>
            </a:lvl6pPr>
            <a:lvl7pPr marL="3738379" indent="0">
              <a:buNone/>
              <a:defRPr sz="1224"/>
            </a:lvl7pPr>
            <a:lvl8pPr marL="4361441" indent="0">
              <a:buNone/>
              <a:defRPr sz="1224"/>
            </a:lvl8pPr>
            <a:lvl9pPr marL="4984504" indent="0">
              <a:buNone/>
              <a:defRPr sz="122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2558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5675" y="520700"/>
            <a:ext cx="11961813" cy="18938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55675" y="2400300"/>
            <a:ext cx="5867400" cy="11763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55675" y="3576638"/>
            <a:ext cx="5867400" cy="52625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021513" y="2400300"/>
            <a:ext cx="5895975" cy="11763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021513" y="3576638"/>
            <a:ext cx="5895975" cy="52625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7CA6-7198-4643-BEEC-4E6AF188816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36E4-9F1E-4EA4-852B-3891B2A5B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599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8429" y="7093273"/>
            <a:ext cx="8321993" cy="571336"/>
          </a:xfrm>
          <a:prstGeom prst="rect">
            <a:avLst/>
          </a:prstGeom>
        </p:spPr>
        <p:txBody>
          <a:bodyPr anchor="b"/>
          <a:lstStyle>
            <a:lvl1pPr algn="l">
              <a:defRPr sz="2754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718429" y="875048"/>
            <a:ext cx="8321993" cy="5875973"/>
          </a:xfrm>
          <a:prstGeom prst="rect">
            <a:avLst/>
          </a:prstGeom>
        </p:spPr>
        <p:txBody>
          <a:bodyPr lIns="122169" tIns="61085" rIns="122169" bIns="61085"/>
          <a:lstStyle>
            <a:lvl1pPr marL="0" indent="0">
              <a:buNone/>
              <a:defRPr sz="4386"/>
            </a:lvl1pPr>
            <a:lvl2pPr marL="623062" indent="0">
              <a:buNone/>
              <a:defRPr sz="3774"/>
            </a:lvl2pPr>
            <a:lvl3pPr marL="1246126" indent="0">
              <a:buNone/>
              <a:defRPr sz="3264"/>
            </a:lvl3pPr>
            <a:lvl4pPr marL="1869190" indent="0">
              <a:buNone/>
              <a:defRPr sz="2754"/>
            </a:lvl4pPr>
            <a:lvl5pPr marL="2492252" indent="0">
              <a:buNone/>
              <a:defRPr sz="2754"/>
            </a:lvl5pPr>
            <a:lvl6pPr marL="3115316" indent="0">
              <a:buNone/>
              <a:defRPr sz="2754"/>
            </a:lvl6pPr>
            <a:lvl7pPr marL="3738379" indent="0">
              <a:buNone/>
              <a:defRPr sz="2754"/>
            </a:lvl7pPr>
            <a:lvl8pPr marL="4361441" indent="0">
              <a:buNone/>
              <a:defRPr sz="2754"/>
            </a:lvl8pPr>
            <a:lvl9pPr marL="4984504" indent="0">
              <a:buNone/>
              <a:defRPr sz="2754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718429" y="7664609"/>
            <a:ext cx="8321993" cy="1149351"/>
          </a:xfrm>
          <a:prstGeom prst="rect">
            <a:avLst/>
          </a:prstGeom>
        </p:spPr>
        <p:txBody>
          <a:bodyPr lIns="122169" tIns="61085" rIns="122169" bIns="61085"/>
          <a:lstStyle>
            <a:lvl1pPr marL="0" indent="0">
              <a:buNone/>
              <a:defRPr sz="1938"/>
            </a:lvl1pPr>
            <a:lvl2pPr marL="623062" indent="0">
              <a:buNone/>
              <a:defRPr sz="1632"/>
            </a:lvl2pPr>
            <a:lvl3pPr marL="1246126" indent="0">
              <a:buNone/>
              <a:defRPr sz="1326"/>
            </a:lvl3pPr>
            <a:lvl4pPr marL="1869190" indent="0">
              <a:buNone/>
              <a:defRPr sz="1224"/>
            </a:lvl4pPr>
            <a:lvl5pPr marL="2492252" indent="0">
              <a:buNone/>
              <a:defRPr sz="1224"/>
            </a:lvl5pPr>
            <a:lvl6pPr marL="3115316" indent="0">
              <a:buNone/>
              <a:defRPr sz="1224"/>
            </a:lvl6pPr>
            <a:lvl7pPr marL="3738379" indent="0">
              <a:buNone/>
              <a:defRPr sz="1224"/>
            </a:lvl7pPr>
            <a:lvl8pPr marL="4361441" indent="0">
              <a:buNone/>
              <a:defRPr sz="1224"/>
            </a:lvl8pPr>
            <a:lvl9pPr marL="4984504" indent="0">
              <a:buNone/>
              <a:defRPr sz="122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437682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8098" y="3168838"/>
            <a:ext cx="1833773" cy="47115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93500" y="2285103"/>
            <a:ext cx="12482989" cy="6463117"/>
          </a:xfrm>
          <a:prstGeom prst="rect">
            <a:avLst/>
          </a:prstGeom>
        </p:spPr>
        <p:txBody>
          <a:bodyPr vert="eaVert" lIns="122169" tIns="61085" rIns="122169" bIns="61085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645719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390757" y="464731"/>
            <a:ext cx="450719" cy="8283489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93499" y="464731"/>
            <a:ext cx="9148857" cy="8283489"/>
          </a:xfrm>
          <a:prstGeom prst="rect">
            <a:avLst/>
          </a:prstGeom>
        </p:spPr>
        <p:txBody>
          <a:bodyPr vert="eaVert" lIns="122169" tIns="61085" rIns="122169" bIns="61085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067800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1189174" y="476064"/>
            <a:ext cx="7157270" cy="30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2191" tIns="61096" rIns="122191" bIns="61096"/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124209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5476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3052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245" y="392187"/>
            <a:ext cx="10056244" cy="396205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1632">
                <a:latin typeface="나눔고딕 Bold" pitchFamily="50" charset="-127"/>
                <a:ea typeface="나눔고딕 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1209305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51306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1189174" y="476064"/>
            <a:ext cx="7157270" cy="30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2191" tIns="61096" rIns="122191" bIns="61096"/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5669125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1189174" y="476064"/>
            <a:ext cx="7157270" cy="30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2191" tIns="61096" rIns="122191" bIns="61096"/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7293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7CA6-7198-4643-BEEC-4E6AF188816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36E4-9F1E-4EA4-852B-3891B2A5B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61687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1189174" y="476064"/>
            <a:ext cx="7157270" cy="30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2191" tIns="61096" rIns="122191" bIns="61096"/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8052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1189174" y="476064"/>
            <a:ext cx="7157270" cy="30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2191" tIns="61096" rIns="122191" bIns="61096"/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3047414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1189174" y="476064"/>
            <a:ext cx="7157270" cy="30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2191" tIns="61096" rIns="122191" bIns="61096"/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154214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244908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상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1239709" y="783520"/>
            <a:ext cx="7157270" cy="30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7774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7CA6-7198-4643-BEEC-4E6AF188816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36E4-9F1E-4EA4-852B-3891B2A5B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11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5675" y="652463"/>
            <a:ext cx="4473575" cy="2286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95975" y="1409700"/>
            <a:ext cx="7021513" cy="6959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55675" y="2938463"/>
            <a:ext cx="4473575" cy="5441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7CA6-7198-4643-BEEC-4E6AF188816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36E4-9F1E-4EA4-852B-3891B2A5B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18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5675" y="652463"/>
            <a:ext cx="4473575" cy="2286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895975" y="1409700"/>
            <a:ext cx="7021513" cy="695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55675" y="2938463"/>
            <a:ext cx="4473575" cy="5441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7CA6-7198-4643-BEEC-4E6AF188816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36E4-9F1E-4EA4-852B-3891B2A5B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85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54088" y="520700"/>
            <a:ext cx="11961812" cy="1893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54088" y="2606675"/>
            <a:ext cx="11961812" cy="621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54088" y="9077325"/>
            <a:ext cx="3119437" cy="520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87CA6-7198-4643-BEEC-4E6AF188816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594225" y="9077325"/>
            <a:ext cx="4681538" cy="520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796463" y="9077325"/>
            <a:ext cx="3119437" cy="520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436E4-9F1E-4EA4-852B-3891B2A5B68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5777318-BD0D-4292-8D63-17A273B86B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096798" y="9213025"/>
            <a:ext cx="346570" cy="2492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9pPr>
          </a:lstStyle>
          <a:p>
            <a:pPr algn="ctr" eaLnBrk="1" latinLnBrk="1" hangingPunct="1">
              <a:defRPr/>
            </a:pPr>
            <a:fld id="{B9909523-FE48-4C26-B821-F46CA8D8533D}" type="slidenum">
              <a:rPr lang="ko-KR" altLang="ko-KR" sz="1020" smtClean="0">
                <a:solidFill>
                  <a:srgbClr val="000000"/>
                </a:solidFill>
                <a:ea typeface="맑은 고딕" pitchFamily="50" charset="-127"/>
              </a:rPr>
              <a:pPr algn="ctr" eaLnBrk="1" latinLnBrk="1" hangingPunct="1">
                <a:defRPr/>
              </a:pPr>
              <a:t>‹#›</a:t>
            </a:fld>
            <a:endParaRPr lang="ko-KR" altLang="en-US" sz="1020" dirty="0">
              <a:solidFill>
                <a:srgbClr val="000000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973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839" r:id="rId12"/>
    <p:sldLayoutId id="2147483866" r:id="rId13"/>
    <p:sldLayoutId id="2147483884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Rectangle 749"/>
          <p:cNvSpPr>
            <a:spLocks noChangeArrowheads="1"/>
          </p:cNvSpPr>
          <p:nvPr/>
        </p:nvSpPr>
        <p:spPr bwMode="auto">
          <a:xfrm>
            <a:off x="280069" y="1092677"/>
            <a:ext cx="10687004" cy="8417241"/>
          </a:xfrm>
          <a:prstGeom prst="rect">
            <a:avLst/>
          </a:prstGeom>
          <a:noFill/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lIns="124613" tIns="62307" rIns="124613" bIns="62307" anchor="ctr"/>
          <a:lstStyle/>
          <a:p>
            <a:pPr algn="ctr" defTabSz="932688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24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74" name="Rectangle 750"/>
          <p:cNvSpPr>
            <a:spLocks noChangeArrowheads="1"/>
          </p:cNvSpPr>
          <p:nvPr/>
        </p:nvSpPr>
        <p:spPr bwMode="auto">
          <a:xfrm>
            <a:off x="10967071" y="1094945"/>
            <a:ext cx="2622850" cy="8414973"/>
          </a:xfrm>
          <a:prstGeom prst="rect">
            <a:avLst/>
          </a:prstGeom>
          <a:noFill/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lIns="124613" tIns="62307" rIns="124613" bIns="62307" anchor="ctr"/>
          <a:lstStyle/>
          <a:p>
            <a:pPr algn="ctr" defTabSz="932688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1122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84" name="Rectangle 760"/>
          <p:cNvSpPr>
            <a:spLocks noChangeArrowheads="1"/>
          </p:cNvSpPr>
          <p:nvPr/>
        </p:nvSpPr>
        <p:spPr bwMode="auto">
          <a:xfrm>
            <a:off x="10967071" y="1092677"/>
            <a:ext cx="2622850" cy="30830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lIns="124613" tIns="62307" rIns="124613" bIns="62307" anchor="ctr"/>
          <a:lstStyle/>
          <a:p>
            <a:pPr algn="ctr" defTabSz="9326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122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</a:p>
        </p:txBody>
      </p:sp>
      <p:sp>
        <p:nvSpPr>
          <p:cNvPr id="3077" name="Text Box 7"/>
          <p:cNvSpPr txBox="1">
            <a:spLocks noChangeArrowheads="1"/>
          </p:cNvSpPr>
          <p:nvPr/>
        </p:nvSpPr>
        <p:spPr bwMode="auto">
          <a:xfrm>
            <a:off x="9320010" y="9514453"/>
            <a:ext cx="4407721" cy="262976"/>
          </a:xfrm>
          <a:prstGeom prst="rect">
            <a:avLst/>
          </a:prstGeom>
          <a:noFill/>
          <a:ln>
            <a:noFill/>
          </a:ln>
        </p:spPr>
        <p:txBody>
          <a:bodyPr lIns="117743" tIns="58872" rIns="117743" bIns="58872">
            <a:spAutoFit/>
          </a:bodyPr>
          <a:lstStyle>
            <a:lvl1pPr defTabSz="865188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865188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865188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865188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865188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918" b="1" dirty="0">
                <a:solidFill>
                  <a:srgbClr val="7F7F7F"/>
                </a:solidFill>
                <a:latin typeface="Tahoma" pitchFamily="34" charset="0"/>
                <a:cs typeface="Tahoma" pitchFamily="34" charset="0"/>
              </a:rPr>
              <a:t>Notice</a:t>
            </a:r>
            <a:r>
              <a:rPr lang="en-US" altLang="ko-KR" sz="918" dirty="0">
                <a:solidFill>
                  <a:srgbClr val="7F7F7F"/>
                </a:solidFill>
                <a:latin typeface="Tahoma" pitchFamily="34" charset="0"/>
                <a:cs typeface="Tahoma" pitchFamily="34" charset="0"/>
              </a:rPr>
              <a:t>: The enclosed material is proprietary to KACELAB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DDA86566-1FDA-459B-B120-C654229FD7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0044" y="86144"/>
            <a:ext cx="1954049" cy="361280"/>
          </a:xfrm>
          <a:prstGeom prst="rect">
            <a:avLst/>
          </a:prstGeom>
          <a:noFill/>
          <a:ln>
            <a:noFill/>
          </a:ln>
        </p:spPr>
        <p:txBody>
          <a:bodyPr wrap="none" lIns="124613" tIns="62307" rIns="124613" bIns="62307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defTabSz="932688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530" b="1" baseline="0" dirty="0" err="1">
                <a:solidFill>
                  <a:srgbClr val="000000"/>
                </a:solidFill>
                <a:ea typeface="맑은 고딕" pitchFamily="50" charset="-127"/>
              </a:rPr>
              <a:t>케이스랩</a:t>
            </a:r>
            <a:r>
              <a:rPr lang="ko-KR" altLang="en-US" sz="1530" b="1" baseline="0" dirty="0">
                <a:solidFill>
                  <a:srgbClr val="000000"/>
                </a:solidFill>
                <a:ea typeface="맑은 고딕" pitchFamily="50" charset="-127"/>
              </a:rPr>
              <a:t> 웹사이트 </a:t>
            </a:r>
            <a:endParaRPr lang="ko-KR" altLang="en-US" sz="1530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  <p:graphicFrame>
        <p:nvGraphicFramePr>
          <p:cNvPr id="28" name="Group 5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77185083"/>
              </p:ext>
            </p:extLst>
          </p:nvPr>
        </p:nvGraphicFramePr>
        <p:xfrm>
          <a:off x="278592" y="451743"/>
          <a:ext cx="13312804" cy="577855"/>
        </p:xfrm>
        <a:graphic>
          <a:graphicData uri="http://schemas.openxmlformats.org/drawingml/2006/table">
            <a:tbl>
              <a:tblPr/>
              <a:tblGrid>
                <a:gridCol w="929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6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21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2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2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22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281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114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8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8004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Writer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김병수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W. Date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2019.08.12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 Code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0.5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Name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793750">
                        <a:spcBef>
                          <a:spcPct val="20000"/>
                        </a:spcBef>
                      </a:pP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5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Directory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케이스랩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)_FO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스토리보드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_KACELAB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Box 8">
            <a:extLst>
              <a:ext uri="{FF2B5EF4-FFF2-40B4-BE49-F238E27FC236}">
                <a16:creationId xmlns:a16="http://schemas.microsoft.com/office/drawing/2014/main" id="{38424A9D-1FE1-46C9-84D7-EE63908B22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943842" y="459911"/>
            <a:ext cx="346570" cy="2492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9pPr>
          </a:lstStyle>
          <a:p>
            <a:pPr algn="ctr" eaLnBrk="1" latinLnBrk="1" hangingPunct="1">
              <a:defRPr/>
            </a:pPr>
            <a:fld id="{B9909523-FE48-4C26-B821-F46CA8D8533D}" type="slidenum">
              <a:rPr lang="ko-KR" altLang="ko-KR" sz="1020" smtClean="0">
                <a:solidFill>
                  <a:srgbClr val="000000"/>
                </a:solidFill>
                <a:ea typeface="맑은 고딕" pitchFamily="50" charset="-127"/>
              </a:rPr>
              <a:pPr algn="ctr" eaLnBrk="1" latinLnBrk="1" hangingPunct="1">
                <a:defRPr/>
              </a:pPr>
              <a:t>‹#›</a:t>
            </a:fld>
            <a:endParaRPr lang="ko-KR" altLang="en-US" sz="1020" dirty="0">
              <a:solidFill>
                <a:srgbClr val="000000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182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67" r:id="rId14"/>
    <p:sldLayoutId id="2147483859" r:id="rId15"/>
    <p:sldLayoutId id="2147483860" r:id="rId16"/>
    <p:sldLayoutId id="2147483861" r:id="rId17"/>
    <p:sldLayoutId id="2147483862" r:id="rId18"/>
    <p:sldLayoutId id="2147483863" r:id="rId19"/>
    <p:sldLayoutId id="2147483864" r:id="rId20"/>
    <p:sldLayoutId id="2147483865" r:id="rId2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623062" algn="l" rtl="0" fontAlgn="base" latinLnBrk="1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246126" algn="l" rtl="0" fontAlgn="base" latinLnBrk="1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869190" algn="l" rtl="0" fontAlgn="base" latinLnBrk="1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492252" algn="l" rtl="0" fontAlgn="base" latinLnBrk="1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67297" indent="-467297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4386">
          <a:solidFill>
            <a:schemeClr val="tx1"/>
          </a:solidFill>
          <a:latin typeface="+mn-lt"/>
          <a:ea typeface="+mn-ea"/>
          <a:cs typeface="+mn-cs"/>
        </a:defRPr>
      </a:lvl1pPr>
      <a:lvl2pPr marL="1012478" indent="-389416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774">
          <a:solidFill>
            <a:schemeClr val="tx1"/>
          </a:solidFill>
          <a:latin typeface="+mn-lt"/>
          <a:ea typeface="+mn-ea"/>
        </a:defRPr>
      </a:lvl2pPr>
      <a:lvl3pPr marL="1557658" indent="-31153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64">
          <a:solidFill>
            <a:schemeClr val="tx1"/>
          </a:solidFill>
          <a:latin typeface="+mn-lt"/>
          <a:ea typeface="+mn-ea"/>
        </a:defRPr>
      </a:lvl3pPr>
      <a:lvl4pPr marL="2180720" indent="-31153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754">
          <a:solidFill>
            <a:schemeClr val="tx1"/>
          </a:solidFill>
          <a:latin typeface="+mn-lt"/>
          <a:ea typeface="+mn-ea"/>
        </a:defRPr>
      </a:lvl4pPr>
      <a:lvl5pPr marL="2803784" indent="-31153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754">
          <a:solidFill>
            <a:schemeClr val="tx1"/>
          </a:solidFill>
          <a:latin typeface="+mn-lt"/>
          <a:ea typeface="+mn-ea"/>
        </a:defRPr>
      </a:lvl5pPr>
      <a:lvl6pPr marL="3426848" indent="-311531" algn="l" rtl="0" fontAlgn="base" latinLnBrk="1">
        <a:spcBef>
          <a:spcPct val="20000"/>
        </a:spcBef>
        <a:spcAft>
          <a:spcPct val="0"/>
        </a:spcAft>
        <a:buChar char="»"/>
        <a:defRPr kumimoji="1" sz="2754">
          <a:solidFill>
            <a:schemeClr val="tx1"/>
          </a:solidFill>
          <a:latin typeface="+mn-lt"/>
          <a:ea typeface="+mn-ea"/>
        </a:defRPr>
      </a:lvl6pPr>
      <a:lvl7pPr marL="4049910" indent="-311531" algn="l" rtl="0" fontAlgn="base" latinLnBrk="1">
        <a:spcBef>
          <a:spcPct val="20000"/>
        </a:spcBef>
        <a:spcAft>
          <a:spcPct val="0"/>
        </a:spcAft>
        <a:buChar char="»"/>
        <a:defRPr kumimoji="1" sz="2754">
          <a:solidFill>
            <a:schemeClr val="tx1"/>
          </a:solidFill>
          <a:latin typeface="+mn-lt"/>
          <a:ea typeface="+mn-ea"/>
        </a:defRPr>
      </a:lvl7pPr>
      <a:lvl8pPr marL="4672974" indent="-311531" algn="l" rtl="0" fontAlgn="base" latinLnBrk="1">
        <a:spcBef>
          <a:spcPct val="20000"/>
        </a:spcBef>
        <a:spcAft>
          <a:spcPct val="0"/>
        </a:spcAft>
        <a:buChar char="»"/>
        <a:defRPr kumimoji="1" sz="2754">
          <a:solidFill>
            <a:schemeClr val="tx1"/>
          </a:solidFill>
          <a:latin typeface="+mn-lt"/>
          <a:ea typeface="+mn-ea"/>
        </a:defRPr>
      </a:lvl8pPr>
      <a:lvl9pPr marL="5296036" indent="-311531" algn="l" rtl="0" fontAlgn="base" latinLnBrk="1">
        <a:spcBef>
          <a:spcPct val="20000"/>
        </a:spcBef>
        <a:spcAft>
          <a:spcPct val="0"/>
        </a:spcAft>
        <a:buChar char="»"/>
        <a:defRPr kumimoji="1" sz="2754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1pPr>
      <a:lvl2pPr marL="623062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246126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3pPr>
      <a:lvl4pPr marL="1869190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4pPr>
      <a:lvl5pPr marL="2492252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5pPr>
      <a:lvl6pPr marL="3115316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6pPr>
      <a:lvl7pPr marL="3738379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7pPr>
      <a:lvl8pPr marL="4361441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8pPr>
      <a:lvl9pPr marL="4984504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Rectangle 749"/>
          <p:cNvSpPr>
            <a:spLocks noChangeArrowheads="1"/>
          </p:cNvSpPr>
          <p:nvPr/>
        </p:nvSpPr>
        <p:spPr bwMode="auto">
          <a:xfrm>
            <a:off x="280069" y="1092677"/>
            <a:ext cx="10687004" cy="8417241"/>
          </a:xfrm>
          <a:prstGeom prst="rect">
            <a:avLst/>
          </a:prstGeom>
          <a:noFill/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lIns="124613" tIns="62307" rIns="124613" bIns="62307" anchor="ctr"/>
          <a:lstStyle/>
          <a:p>
            <a:pPr algn="ctr" defTabSz="932688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24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74" name="Rectangle 750"/>
          <p:cNvSpPr>
            <a:spLocks noChangeArrowheads="1"/>
          </p:cNvSpPr>
          <p:nvPr/>
        </p:nvSpPr>
        <p:spPr bwMode="auto">
          <a:xfrm>
            <a:off x="10967071" y="1094945"/>
            <a:ext cx="2622850" cy="8414973"/>
          </a:xfrm>
          <a:prstGeom prst="rect">
            <a:avLst/>
          </a:prstGeom>
          <a:noFill/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lIns="124613" tIns="62307" rIns="124613" bIns="62307" anchor="ctr"/>
          <a:lstStyle/>
          <a:p>
            <a:pPr algn="ctr" defTabSz="932688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1122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84" name="Rectangle 760"/>
          <p:cNvSpPr>
            <a:spLocks noChangeArrowheads="1"/>
          </p:cNvSpPr>
          <p:nvPr/>
        </p:nvSpPr>
        <p:spPr bwMode="auto">
          <a:xfrm>
            <a:off x="10967071" y="1092677"/>
            <a:ext cx="2622850" cy="30830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lIns="124613" tIns="62307" rIns="124613" bIns="62307" anchor="ctr"/>
          <a:lstStyle/>
          <a:p>
            <a:pPr algn="ctr" defTabSz="9326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122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</a:p>
        </p:txBody>
      </p:sp>
      <p:sp>
        <p:nvSpPr>
          <p:cNvPr id="9" name="Text Box 7"/>
          <p:cNvSpPr txBox="1">
            <a:spLocks noChangeArrowheads="1"/>
          </p:cNvSpPr>
          <p:nvPr userDrawn="1"/>
        </p:nvSpPr>
        <p:spPr bwMode="auto">
          <a:xfrm>
            <a:off x="9320010" y="9514453"/>
            <a:ext cx="4407721" cy="262976"/>
          </a:xfrm>
          <a:prstGeom prst="rect">
            <a:avLst/>
          </a:prstGeom>
          <a:noFill/>
          <a:ln>
            <a:noFill/>
          </a:ln>
        </p:spPr>
        <p:txBody>
          <a:bodyPr lIns="117743" tIns="58872" rIns="117743" bIns="58872">
            <a:spAutoFit/>
          </a:bodyPr>
          <a:lstStyle>
            <a:lvl1pPr defTabSz="865188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865188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865188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865188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865188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918" b="1" dirty="0">
                <a:solidFill>
                  <a:srgbClr val="7F7F7F"/>
                </a:solidFill>
                <a:latin typeface="Tahoma" pitchFamily="34" charset="0"/>
                <a:cs typeface="Tahoma" pitchFamily="34" charset="0"/>
              </a:rPr>
              <a:t>Notice</a:t>
            </a:r>
            <a:r>
              <a:rPr lang="en-US" altLang="ko-KR" sz="918" dirty="0">
                <a:solidFill>
                  <a:srgbClr val="7F7F7F"/>
                </a:solidFill>
                <a:latin typeface="Tahoma" pitchFamily="34" charset="0"/>
                <a:cs typeface="Tahoma" pitchFamily="34" charset="0"/>
              </a:rPr>
              <a:t>: The enclosed material is proprietary to KACELAB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93279D69-2BD5-449C-8129-6001904A84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0044" y="86144"/>
            <a:ext cx="1954049" cy="361280"/>
          </a:xfrm>
          <a:prstGeom prst="rect">
            <a:avLst/>
          </a:prstGeom>
          <a:noFill/>
          <a:ln>
            <a:noFill/>
          </a:ln>
        </p:spPr>
        <p:txBody>
          <a:bodyPr wrap="none" lIns="124613" tIns="62307" rIns="124613" bIns="62307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defTabSz="932688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530" b="1" baseline="0" dirty="0" err="1">
                <a:solidFill>
                  <a:srgbClr val="000000"/>
                </a:solidFill>
                <a:ea typeface="맑은 고딕" pitchFamily="50" charset="-127"/>
              </a:rPr>
              <a:t>케이스랩</a:t>
            </a:r>
            <a:r>
              <a:rPr lang="ko-KR" altLang="en-US" sz="1530" b="1" baseline="0" dirty="0">
                <a:solidFill>
                  <a:srgbClr val="000000"/>
                </a:solidFill>
                <a:ea typeface="맑은 고딕" pitchFamily="50" charset="-127"/>
              </a:rPr>
              <a:t> 웹사이트 </a:t>
            </a:r>
            <a:endParaRPr lang="ko-KR" altLang="en-US" sz="1530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  <p:graphicFrame>
        <p:nvGraphicFramePr>
          <p:cNvPr id="11" name="Group 54">
            <a:extLst>
              <a:ext uri="{FF2B5EF4-FFF2-40B4-BE49-F238E27FC236}">
                <a16:creationId xmlns:a16="http://schemas.microsoft.com/office/drawing/2014/main" id="{A0F4A0A4-409E-4505-94D0-65B2A9DB91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72536157"/>
              </p:ext>
            </p:extLst>
          </p:nvPr>
        </p:nvGraphicFramePr>
        <p:xfrm>
          <a:off x="278592" y="451743"/>
          <a:ext cx="13312804" cy="577855"/>
        </p:xfrm>
        <a:graphic>
          <a:graphicData uri="http://schemas.openxmlformats.org/drawingml/2006/table">
            <a:tbl>
              <a:tblPr/>
              <a:tblGrid>
                <a:gridCol w="929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6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21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2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2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22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281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114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8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8004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Writer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김병수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W. Date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2019.08.12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 Code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0.5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Name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793750">
                        <a:spcBef>
                          <a:spcPct val="20000"/>
                        </a:spcBef>
                      </a:pP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5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Directory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케이스랩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)_FO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스토리보드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_KACELAB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819" marR="85966" marT="33721" marB="404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8">
            <a:extLst>
              <a:ext uri="{FF2B5EF4-FFF2-40B4-BE49-F238E27FC236}">
                <a16:creationId xmlns:a16="http://schemas.microsoft.com/office/drawing/2014/main" id="{9C6193DA-F854-4D44-816A-9D9F13ADB6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943842" y="459911"/>
            <a:ext cx="346570" cy="2492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PMingLiU" pitchFamily="18" charset="-120"/>
                <a:cs typeface="+mn-cs"/>
              </a:defRPr>
            </a:lvl9pPr>
          </a:lstStyle>
          <a:p>
            <a:pPr algn="ctr" eaLnBrk="1" latinLnBrk="1" hangingPunct="1">
              <a:defRPr/>
            </a:pPr>
            <a:fld id="{B9909523-FE48-4C26-B821-F46CA8D8533D}" type="slidenum">
              <a:rPr lang="ko-KR" altLang="ko-KR" sz="1020" smtClean="0">
                <a:solidFill>
                  <a:srgbClr val="000000"/>
                </a:solidFill>
                <a:ea typeface="맑은 고딕" pitchFamily="50" charset="-127"/>
              </a:rPr>
              <a:pPr algn="ctr" eaLnBrk="1" latinLnBrk="1" hangingPunct="1">
                <a:defRPr/>
              </a:pPr>
              <a:t>‹#›</a:t>
            </a:fld>
            <a:endParaRPr lang="ko-KR" altLang="en-US" sz="1020" dirty="0">
              <a:solidFill>
                <a:srgbClr val="000000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50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86" r:id="rId2"/>
    <p:sldLayoutId id="2147483889" r:id="rId3"/>
    <p:sldLayoutId id="2147483887" r:id="rId4"/>
    <p:sldLayoutId id="2147483888" r:id="rId5"/>
    <p:sldLayoutId id="2147483890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  <p:sldLayoutId id="2147483881" r:id="rId18"/>
    <p:sldLayoutId id="2147483882" r:id="rId19"/>
    <p:sldLayoutId id="2147483883" r:id="rId20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623062" algn="l" rtl="0" fontAlgn="base" latinLnBrk="1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246126" algn="l" rtl="0" fontAlgn="base" latinLnBrk="1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869190" algn="l" rtl="0" fontAlgn="base" latinLnBrk="1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492252" algn="l" rtl="0" fontAlgn="base" latinLnBrk="1">
        <a:spcBef>
          <a:spcPct val="0"/>
        </a:spcBef>
        <a:spcAft>
          <a:spcPct val="0"/>
        </a:spcAft>
        <a:defRPr kumimoji="1" sz="1122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67297" indent="-467297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4386">
          <a:solidFill>
            <a:schemeClr val="tx1"/>
          </a:solidFill>
          <a:latin typeface="+mn-lt"/>
          <a:ea typeface="+mn-ea"/>
          <a:cs typeface="+mn-cs"/>
        </a:defRPr>
      </a:lvl1pPr>
      <a:lvl2pPr marL="1012478" indent="-389416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774">
          <a:solidFill>
            <a:schemeClr val="tx1"/>
          </a:solidFill>
          <a:latin typeface="+mn-lt"/>
          <a:ea typeface="+mn-ea"/>
        </a:defRPr>
      </a:lvl2pPr>
      <a:lvl3pPr marL="1557658" indent="-31153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64">
          <a:solidFill>
            <a:schemeClr val="tx1"/>
          </a:solidFill>
          <a:latin typeface="+mn-lt"/>
          <a:ea typeface="+mn-ea"/>
        </a:defRPr>
      </a:lvl3pPr>
      <a:lvl4pPr marL="2180720" indent="-31153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754">
          <a:solidFill>
            <a:schemeClr val="tx1"/>
          </a:solidFill>
          <a:latin typeface="+mn-lt"/>
          <a:ea typeface="+mn-ea"/>
        </a:defRPr>
      </a:lvl4pPr>
      <a:lvl5pPr marL="2803784" indent="-31153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754">
          <a:solidFill>
            <a:schemeClr val="tx1"/>
          </a:solidFill>
          <a:latin typeface="+mn-lt"/>
          <a:ea typeface="+mn-ea"/>
        </a:defRPr>
      </a:lvl5pPr>
      <a:lvl6pPr marL="3426848" indent="-311531" algn="l" rtl="0" fontAlgn="base" latinLnBrk="1">
        <a:spcBef>
          <a:spcPct val="20000"/>
        </a:spcBef>
        <a:spcAft>
          <a:spcPct val="0"/>
        </a:spcAft>
        <a:buChar char="»"/>
        <a:defRPr kumimoji="1" sz="2754">
          <a:solidFill>
            <a:schemeClr val="tx1"/>
          </a:solidFill>
          <a:latin typeface="+mn-lt"/>
          <a:ea typeface="+mn-ea"/>
        </a:defRPr>
      </a:lvl6pPr>
      <a:lvl7pPr marL="4049910" indent="-311531" algn="l" rtl="0" fontAlgn="base" latinLnBrk="1">
        <a:spcBef>
          <a:spcPct val="20000"/>
        </a:spcBef>
        <a:spcAft>
          <a:spcPct val="0"/>
        </a:spcAft>
        <a:buChar char="»"/>
        <a:defRPr kumimoji="1" sz="2754">
          <a:solidFill>
            <a:schemeClr val="tx1"/>
          </a:solidFill>
          <a:latin typeface="+mn-lt"/>
          <a:ea typeface="+mn-ea"/>
        </a:defRPr>
      </a:lvl7pPr>
      <a:lvl8pPr marL="4672974" indent="-311531" algn="l" rtl="0" fontAlgn="base" latinLnBrk="1">
        <a:spcBef>
          <a:spcPct val="20000"/>
        </a:spcBef>
        <a:spcAft>
          <a:spcPct val="0"/>
        </a:spcAft>
        <a:buChar char="»"/>
        <a:defRPr kumimoji="1" sz="2754">
          <a:solidFill>
            <a:schemeClr val="tx1"/>
          </a:solidFill>
          <a:latin typeface="+mn-lt"/>
          <a:ea typeface="+mn-ea"/>
        </a:defRPr>
      </a:lvl8pPr>
      <a:lvl9pPr marL="5296036" indent="-311531" algn="l" rtl="0" fontAlgn="base" latinLnBrk="1">
        <a:spcBef>
          <a:spcPct val="20000"/>
        </a:spcBef>
        <a:spcAft>
          <a:spcPct val="0"/>
        </a:spcAft>
        <a:buChar char="»"/>
        <a:defRPr kumimoji="1" sz="2754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1pPr>
      <a:lvl2pPr marL="623062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246126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3pPr>
      <a:lvl4pPr marL="1869190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4pPr>
      <a:lvl5pPr marL="2492252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5pPr>
      <a:lvl6pPr marL="3115316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6pPr>
      <a:lvl7pPr marL="3738379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7pPr>
      <a:lvl8pPr marL="4361441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8pPr>
      <a:lvl9pPr marL="4984504" algn="l" defTabSz="1246126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 bwMode="auto">
          <a:xfrm>
            <a:off x="0" y="1"/>
            <a:ext cx="13869988" cy="881795"/>
          </a:xfrm>
          <a:prstGeom prst="rect">
            <a:avLst/>
          </a:prstGeom>
          <a:solidFill>
            <a:srgbClr val="990000">
              <a:alpha val="6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24534" tIns="62318" rIns="24534" bIns="62318" numCol="1" rtlCol="0" anchor="ctr" anchorCtr="0" compatLnSpc="1">
            <a:prstTxWarp prst="textNoShape">
              <a:avLst/>
            </a:prstTxWarp>
          </a:bodyPr>
          <a:lstStyle/>
          <a:p>
            <a:pPr algn="ctr" defTabSz="1246351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24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472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50" r:id="rId9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918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918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918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918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918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623175" algn="l" rtl="0" fontAlgn="base" latinLnBrk="1">
        <a:spcBef>
          <a:spcPct val="0"/>
        </a:spcBef>
        <a:spcAft>
          <a:spcPct val="0"/>
        </a:spcAft>
        <a:defRPr kumimoji="1" sz="918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246351" algn="l" rtl="0" fontAlgn="base" latinLnBrk="1">
        <a:spcBef>
          <a:spcPct val="0"/>
        </a:spcBef>
        <a:spcAft>
          <a:spcPct val="0"/>
        </a:spcAft>
        <a:defRPr kumimoji="1" sz="918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869526" algn="l" rtl="0" fontAlgn="base" latinLnBrk="1">
        <a:spcBef>
          <a:spcPct val="0"/>
        </a:spcBef>
        <a:spcAft>
          <a:spcPct val="0"/>
        </a:spcAft>
        <a:defRPr kumimoji="1" sz="918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492702" algn="l" rtl="0" fontAlgn="base" latinLnBrk="1">
        <a:spcBef>
          <a:spcPct val="0"/>
        </a:spcBef>
        <a:spcAft>
          <a:spcPct val="0"/>
        </a:spcAft>
        <a:defRPr kumimoji="1" sz="918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67381" indent="-46738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4386">
          <a:solidFill>
            <a:schemeClr val="tx1"/>
          </a:solidFill>
          <a:latin typeface="+mn-lt"/>
          <a:ea typeface="+mn-ea"/>
          <a:cs typeface="+mn-cs"/>
        </a:defRPr>
      </a:lvl1pPr>
      <a:lvl2pPr marL="1012660" indent="-389485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774">
          <a:solidFill>
            <a:schemeClr val="tx1"/>
          </a:solidFill>
          <a:latin typeface="+mn-lt"/>
          <a:ea typeface="+mn-ea"/>
        </a:defRPr>
      </a:lvl2pPr>
      <a:lvl3pPr marL="1557939" indent="-311588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64">
          <a:solidFill>
            <a:schemeClr val="tx1"/>
          </a:solidFill>
          <a:latin typeface="+mn-lt"/>
          <a:ea typeface="+mn-ea"/>
        </a:defRPr>
      </a:lvl3pPr>
      <a:lvl4pPr marL="2181114" indent="-311588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754">
          <a:solidFill>
            <a:schemeClr val="tx1"/>
          </a:solidFill>
          <a:latin typeface="+mn-lt"/>
          <a:ea typeface="+mn-ea"/>
        </a:defRPr>
      </a:lvl4pPr>
      <a:lvl5pPr marL="2804290" indent="-311588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754">
          <a:solidFill>
            <a:schemeClr val="tx1"/>
          </a:solidFill>
          <a:latin typeface="+mn-lt"/>
          <a:ea typeface="+mn-ea"/>
        </a:defRPr>
      </a:lvl5pPr>
      <a:lvl6pPr marL="3427465" indent="-311588" algn="l" rtl="0" fontAlgn="base" latinLnBrk="1">
        <a:spcBef>
          <a:spcPct val="20000"/>
        </a:spcBef>
        <a:spcAft>
          <a:spcPct val="0"/>
        </a:spcAft>
        <a:buChar char="»"/>
        <a:defRPr kumimoji="1" sz="2754">
          <a:solidFill>
            <a:schemeClr val="tx1"/>
          </a:solidFill>
          <a:latin typeface="+mn-lt"/>
          <a:ea typeface="+mn-ea"/>
        </a:defRPr>
      </a:lvl6pPr>
      <a:lvl7pPr marL="4050640" indent="-311588" algn="l" rtl="0" fontAlgn="base" latinLnBrk="1">
        <a:spcBef>
          <a:spcPct val="20000"/>
        </a:spcBef>
        <a:spcAft>
          <a:spcPct val="0"/>
        </a:spcAft>
        <a:buChar char="»"/>
        <a:defRPr kumimoji="1" sz="2754">
          <a:solidFill>
            <a:schemeClr val="tx1"/>
          </a:solidFill>
          <a:latin typeface="+mn-lt"/>
          <a:ea typeface="+mn-ea"/>
        </a:defRPr>
      </a:lvl7pPr>
      <a:lvl8pPr marL="4673816" indent="-311588" algn="l" rtl="0" fontAlgn="base" latinLnBrk="1">
        <a:spcBef>
          <a:spcPct val="20000"/>
        </a:spcBef>
        <a:spcAft>
          <a:spcPct val="0"/>
        </a:spcAft>
        <a:buChar char="»"/>
        <a:defRPr kumimoji="1" sz="2754">
          <a:solidFill>
            <a:schemeClr val="tx1"/>
          </a:solidFill>
          <a:latin typeface="+mn-lt"/>
          <a:ea typeface="+mn-ea"/>
        </a:defRPr>
      </a:lvl8pPr>
      <a:lvl9pPr marL="5296992" indent="-311588" algn="l" rtl="0" fontAlgn="base" latinLnBrk="1">
        <a:spcBef>
          <a:spcPct val="20000"/>
        </a:spcBef>
        <a:spcAft>
          <a:spcPct val="0"/>
        </a:spcAft>
        <a:buChar char="»"/>
        <a:defRPr kumimoji="1" sz="2754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46351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1pPr>
      <a:lvl2pPr marL="623175" algn="l" defTabSz="1246351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246351" algn="l" defTabSz="1246351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3pPr>
      <a:lvl4pPr marL="1869526" algn="l" defTabSz="1246351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4pPr>
      <a:lvl5pPr marL="2492702" algn="l" defTabSz="1246351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5pPr>
      <a:lvl6pPr marL="3115878" algn="l" defTabSz="1246351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6pPr>
      <a:lvl7pPr marL="3739053" algn="l" defTabSz="1246351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7pPr>
      <a:lvl8pPr marL="4362229" algn="l" defTabSz="1246351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8pPr>
      <a:lvl9pPr marL="4985404" algn="l" defTabSz="1246351" rtl="0" eaLnBrk="1" latinLnBrk="1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inquiry@kacelab.com" TargetMode="Externa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canksh@kacelab.com" TargetMode="Externa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canksh@kacelab.com" TargetMode="Externa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20ED43-8710-49FE-9D28-0F9DE797E0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메뉴구조</a:t>
            </a:r>
          </a:p>
        </p:txBody>
      </p:sp>
    </p:spTree>
    <p:extLst>
      <p:ext uri="{BB962C8B-B14F-4D97-AF65-F5344CB8AC3E}">
        <p14:creationId xmlns:p14="http://schemas.microsoft.com/office/powerpoint/2010/main" val="3984224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B6F5CC-5226-4C58-8FD2-7BFF4C76CC14}"/>
              </a:ext>
            </a:extLst>
          </p:cNvPr>
          <p:cNvGrpSpPr/>
          <p:nvPr/>
        </p:nvGrpSpPr>
        <p:grpSpPr>
          <a:xfrm>
            <a:off x="1541402" y="3531976"/>
            <a:ext cx="2632103" cy="5524704"/>
            <a:chOff x="1181788" y="3531976"/>
            <a:chExt cx="2632103" cy="6505912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ED914275-E98F-48BF-A52C-767B537E5D2B}"/>
                </a:ext>
              </a:extLst>
            </p:cNvPr>
            <p:cNvGrpSpPr/>
            <p:nvPr/>
          </p:nvGrpSpPr>
          <p:grpSpPr>
            <a:xfrm>
              <a:off x="1192154" y="3531976"/>
              <a:ext cx="2621737" cy="2011788"/>
              <a:chOff x="1402960" y="1573040"/>
              <a:chExt cx="1150480" cy="814346"/>
            </a:xfrm>
            <a:solidFill>
              <a:schemeClr val="bg1">
                <a:lumMod val="95000"/>
              </a:schemeClr>
            </a:solidFill>
          </p:grpSpPr>
          <p:sp>
            <p:nvSpPr>
              <p:cNvPr id="32" name="Rectangle 174">
                <a:extLst>
                  <a:ext uri="{FF2B5EF4-FFF2-40B4-BE49-F238E27FC236}">
                    <a16:creationId xmlns:a16="http://schemas.microsoft.com/office/drawing/2014/main" id="{146FD613-4F91-4D20-A3A0-E24FB5D33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3287" y="1573040"/>
                <a:ext cx="1148234" cy="814346"/>
              </a:xfrm>
              <a:prstGeom prst="rect">
                <a:avLst/>
              </a:prstGeom>
              <a:grpFill/>
              <a:ln w="3175" algn="ctr">
                <a:solidFill>
                  <a:schemeClr val="bg2"/>
                </a:solidFill>
                <a:prstDash val="sysDot"/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9pPr>
              </a:lstStyle>
              <a:p>
                <a:pPr eaLnBrk="1" hangingPunct="1"/>
                <a:endParaRPr lang="ko-KR" altLang="en-US" sz="1000" dirty="0"/>
              </a:p>
            </p:txBody>
          </p:sp>
          <p:sp>
            <p:nvSpPr>
              <p:cNvPr id="33" name="Line 175">
                <a:extLst>
                  <a:ext uri="{FF2B5EF4-FFF2-40B4-BE49-F238E27FC236}">
                    <a16:creationId xmlns:a16="http://schemas.microsoft.com/office/drawing/2014/main" id="{C5125BEC-1AB1-4143-9C89-9DE65DD2F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03962" y="1573040"/>
                <a:ext cx="1149478" cy="814346"/>
              </a:xfrm>
              <a:prstGeom prst="line">
                <a:avLst/>
              </a:prstGeom>
              <a:grpFill/>
              <a:ln w="3175">
                <a:solidFill>
                  <a:schemeClr val="bg2"/>
                </a:solidFill>
                <a:prstDash val="sysDot"/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ko-KR" altLang="en-US" sz="1600"/>
              </a:p>
            </p:txBody>
          </p:sp>
          <p:sp>
            <p:nvSpPr>
              <p:cNvPr id="34" name="Line 176">
                <a:extLst>
                  <a:ext uri="{FF2B5EF4-FFF2-40B4-BE49-F238E27FC236}">
                    <a16:creationId xmlns:a16="http://schemas.microsoft.com/office/drawing/2014/main" id="{81FDD9FB-18A9-43F5-A9ED-8BE163BC0F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2960" y="1573040"/>
                <a:ext cx="1145931" cy="814346"/>
              </a:xfrm>
              <a:prstGeom prst="line">
                <a:avLst/>
              </a:prstGeom>
              <a:grpFill/>
              <a:ln w="3175">
                <a:solidFill>
                  <a:schemeClr val="bg2"/>
                </a:solidFill>
                <a:prstDash val="sysDot"/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ko-KR" altLang="en-US" sz="1600" dirty="0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DE16B38-C260-45A5-AA5D-492892A9E760}"/>
                </a:ext>
              </a:extLst>
            </p:cNvPr>
            <p:cNvGrpSpPr/>
            <p:nvPr/>
          </p:nvGrpSpPr>
          <p:grpSpPr>
            <a:xfrm>
              <a:off x="1192154" y="5760740"/>
              <a:ext cx="2621737" cy="2011788"/>
              <a:chOff x="1402960" y="1573040"/>
              <a:chExt cx="1150480" cy="814346"/>
            </a:xfrm>
            <a:solidFill>
              <a:schemeClr val="bg1">
                <a:lumMod val="95000"/>
              </a:schemeClr>
            </a:solidFill>
          </p:grpSpPr>
          <p:sp>
            <p:nvSpPr>
              <p:cNvPr id="9" name="Rectangle 174">
                <a:extLst>
                  <a:ext uri="{FF2B5EF4-FFF2-40B4-BE49-F238E27FC236}">
                    <a16:creationId xmlns:a16="http://schemas.microsoft.com/office/drawing/2014/main" id="{4E9178FE-ED55-499E-92C9-5DB491627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3287" y="1573040"/>
                <a:ext cx="1148234" cy="814346"/>
              </a:xfrm>
              <a:prstGeom prst="rect">
                <a:avLst/>
              </a:prstGeom>
              <a:grpFill/>
              <a:ln w="3175" algn="ctr">
                <a:solidFill>
                  <a:schemeClr val="bg2"/>
                </a:solidFill>
                <a:prstDash val="sysDot"/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9pPr>
              </a:lstStyle>
              <a:p>
                <a:pPr eaLnBrk="1" hangingPunct="1"/>
                <a:endParaRPr lang="ko-KR" altLang="en-US" sz="1000" dirty="0"/>
              </a:p>
            </p:txBody>
          </p:sp>
          <p:sp>
            <p:nvSpPr>
              <p:cNvPr id="10" name="Line 175">
                <a:extLst>
                  <a:ext uri="{FF2B5EF4-FFF2-40B4-BE49-F238E27FC236}">
                    <a16:creationId xmlns:a16="http://schemas.microsoft.com/office/drawing/2014/main" id="{87F4CFA7-4CDC-4B72-A170-5FB6F30DE9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03962" y="1573040"/>
                <a:ext cx="1149478" cy="814346"/>
              </a:xfrm>
              <a:prstGeom prst="line">
                <a:avLst/>
              </a:prstGeom>
              <a:grpFill/>
              <a:ln w="3175">
                <a:solidFill>
                  <a:schemeClr val="bg2"/>
                </a:solidFill>
                <a:prstDash val="sysDot"/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ko-KR" altLang="en-US" sz="1600"/>
              </a:p>
            </p:txBody>
          </p:sp>
          <p:sp>
            <p:nvSpPr>
              <p:cNvPr id="14" name="Line 176">
                <a:extLst>
                  <a:ext uri="{FF2B5EF4-FFF2-40B4-BE49-F238E27FC236}">
                    <a16:creationId xmlns:a16="http://schemas.microsoft.com/office/drawing/2014/main" id="{4C1F0A9C-93C6-46A9-AAA3-8999251BE5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2960" y="1573040"/>
                <a:ext cx="1145931" cy="814346"/>
              </a:xfrm>
              <a:prstGeom prst="line">
                <a:avLst/>
              </a:prstGeom>
              <a:grpFill/>
              <a:ln w="3175">
                <a:solidFill>
                  <a:schemeClr val="bg2"/>
                </a:solidFill>
                <a:prstDash val="sysDot"/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ko-KR" altLang="en-US" sz="1600" dirty="0"/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1788F7A3-4C9D-4F04-826A-9A8E33E78774}"/>
                </a:ext>
              </a:extLst>
            </p:cNvPr>
            <p:cNvGrpSpPr/>
            <p:nvPr/>
          </p:nvGrpSpPr>
          <p:grpSpPr>
            <a:xfrm>
              <a:off x="1181788" y="8026100"/>
              <a:ext cx="2621737" cy="2011788"/>
              <a:chOff x="1402960" y="1573040"/>
              <a:chExt cx="1150480" cy="814346"/>
            </a:xfrm>
            <a:solidFill>
              <a:schemeClr val="bg1">
                <a:lumMod val="95000"/>
              </a:schemeClr>
            </a:solidFill>
          </p:grpSpPr>
          <p:sp>
            <p:nvSpPr>
              <p:cNvPr id="39" name="Rectangle 174">
                <a:extLst>
                  <a:ext uri="{FF2B5EF4-FFF2-40B4-BE49-F238E27FC236}">
                    <a16:creationId xmlns:a16="http://schemas.microsoft.com/office/drawing/2014/main" id="{37ACB6DC-7A5E-42FC-A191-86A95F2A37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3287" y="1573040"/>
                <a:ext cx="1148234" cy="814346"/>
              </a:xfrm>
              <a:prstGeom prst="rect">
                <a:avLst/>
              </a:prstGeom>
              <a:grpFill/>
              <a:ln w="3175" algn="ctr">
                <a:solidFill>
                  <a:schemeClr val="bg2"/>
                </a:solidFill>
                <a:prstDash val="sysDot"/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rgbClr val="1C1C1C"/>
                    </a:solidFill>
                    <a:latin typeface="Segoe" pitchFamily="34" charset="0"/>
                    <a:ea typeface="-윤고딕320" pitchFamily="18" charset="-127"/>
                  </a:defRPr>
                </a:lvl9pPr>
              </a:lstStyle>
              <a:p>
                <a:pPr eaLnBrk="1" hangingPunct="1"/>
                <a:endParaRPr lang="ko-KR" altLang="en-US" sz="1000" dirty="0"/>
              </a:p>
            </p:txBody>
          </p:sp>
          <p:sp>
            <p:nvSpPr>
              <p:cNvPr id="40" name="Line 175">
                <a:extLst>
                  <a:ext uri="{FF2B5EF4-FFF2-40B4-BE49-F238E27FC236}">
                    <a16:creationId xmlns:a16="http://schemas.microsoft.com/office/drawing/2014/main" id="{D7E5CCDA-9148-4DC8-9D9F-8AD4423147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03962" y="1573040"/>
                <a:ext cx="1149478" cy="814346"/>
              </a:xfrm>
              <a:prstGeom prst="line">
                <a:avLst/>
              </a:prstGeom>
              <a:grpFill/>
              <a:ln w="3175">
                <a:solidFill>
                  <a:schemeClr val="bg2"/>
                </a:solidFill>
                <a:prstDash val="sysDot"/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ko-KR" altLang="en-US" sz="1600"/>
              </a:p>
            </p:txBody>
          </p:sp>
          <p:sp>
            <p:nvSpPr>
              <p:cNvPr id="41" name="Line 176">
                <a:extLst>
                  <a:ext uri="{FF2B5EF4-FFF2-40B4-BE49-F238E27FC236}">
                    <a16:creationId xmlns:a16="http://schemas.microsoft.com/office/drawing/2014/main" id="{F905A9D1-EA9A-4B89-A389-6DCA014A5E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2960" y="1573040"/>
                <a:ext cx="1145931" cy="814346"/>
              </a:xfrm>
              <a:prstGeom prst="line">
                <a:avLst/>
              </a:prstGeom>
              <a:grpFill/>
              <a:ln w="3175">
                <a:solidFill>
                  <a:schemeClr val="bg2"/>
                </a:solidFill>
                <a:prstDash val="sysDot"/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ko-KR" altLang="en-US" sz="1600" dirty="0"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FCCE22C-1566-44AC-86F9-B7627D924FE5}"/>
              </a:ext>
            </a:extLst>
          </p:cNvPr>
          <p:cNvSpPr txBox="1"/>
          <p:nvPr/>
        </p:nvSpPr>
        <p:spPr>
          <a:xfrm>
            <a:off x="1284966" y="736608"/>
            <a:ext cx="2478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SERVICE &gt;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웹사이트 제작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92FD0-951B-4CEB-9416-055727998C89}"/>
              </a:ext>
            </a:extLst>
          </p:cNvPr>
          <p:cNvSpPr txBox="1"/>
          <p:nvPr/>
        </p:nvSpPr>
        <p:spPr>
          <a:xfrm>
            <a:off x="5646204" y="455463"/>
            <a:ext cx="149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001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A0BB0-0FB1-44F0-BF22-02BCEED47DC9}"/>
              </a:ext>
            </a:extLst>
          </p:cNvPr>
          <p:cNvSpPr/>
          <p:nvPr/>
        </p:nvSpPr>
        <p:spPr>
          <a:xfrm>
            <a:off x="454273" y="1296244"/>
            <a:ext cx="10369153" cy="115268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KACELAB. News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KACELAB Professional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65A68AD-D0E5-4347-A429-7723B5ED2C0D}"/>
              </a:ext>
            </a:extLst>
          </p:cNvPr>
          <p:cNvCxnSpPr/>
          <p:nvPr/>
        </p:nvCxnSpPr>
        <p:spPr>
          <a:xfrm>
            <a:off x="4702746" y="2808412"/>
            <a:ext cx="18002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C71A34-74DC-4939-95AC-8ABB0AC7B40B}"/>
              </a:ext>
            </a:extLst>
          </p:cNvPr>
          <p:cNvSpPr/>
          <p:nvPr/>
        </p:nvSpPr>
        <p:spPr>
          <a:xfrm>
            <a:off x="4283646" y="3531975"/>
            <a:ext cx="409108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케이스랩에서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알려드립니다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E8D35A5-8F92-468A-8CF8-F850721E9929}"/>
              </a:ext>
            </a:extLst>
          </p:cNvPr>
          <p:cNvSpPr/>
          <p:nvPr/>
        </p:nvSpPr>
        <p:spPr>
          <a:xfrm>
            <a:off x="4378284" y="4019292"/>
            <a:ext cx="5292588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2019. 07. 23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KACELAB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기획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디자인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퍼블리싱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분야 평균 업계 경력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년의 경력자가 모여 만든 프로젝트 그룹입니다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3867F05-A9C1-4889-A5F2-5C36A54E2001}"/>
              </a:ext>
            </a:extLst>
          </p:cNvPr>
          <p:cNvSpPr/>
          <p:nvPr/>
        </p:nvSpPr>
        <p:spPr>
          <a:xfrm>
            <a:off x="4282896" y="5370202"/>
            <a:ext cx="632332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케이스랩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페이스북을 확인하고 친구가 되세요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90245F0-4140-4BDA-9136-5F247DF62DF8}"/>
              </a:ext>
            </a:extLst>
          </p:cNvPr>
          <p:cNvSpPr/>
          <p:nvPr/>
        </p:nvSpPr>
        <p:spPr>
          <a:xfrm>
            <a:off x="4377533" y="5857519"/>
            <a:ext cx="5292587" cy="13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2019. 07. 23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KACELAB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페이스북이 개설되었습니다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케이스랩은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페이스북을 통해서도 다양한 정보를 제공해드릴 예정으로 커뮤니케이션의 채널로 활용합니다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62E4250-BAEB-457E-AF17-A34FABF0B3BC}"/>
              </a:ext>
            </a:extLst>
          </p:cNvPr>
          <p:cNvSpPr/>
          <p:nvPr/>
        </p:nvSpPr>
        <p:spPr>
          <a:xfrm>
            <a:off x="4284074" y="7272908"/>
            <a:ext cx="632332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케이스랩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홈페이지가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오픈되었습니다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7E90B8-D13E-4541-BD2F-6ABBA57457D1}"/>
              </a:ext>
            </a:extLst>
          </p:cNvPr>
          <p:cNvSpPr/>
          <p:nvPr/>
        </p:nvSpPr>
        <p:spPr>
          <a:xfrm>
            <a:off x="4378711" y="7760225"/>
            <a:ext cx="5292587" cy="13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2019. 07. 23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업계의 경력자가 모여서 만든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KACELAB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다양한 프로젝트를 수행해온 이력을 한 마음으로 모아 고객의 아이디어를 완성하는 가장 빠르고 합리적인 길을 제시합니다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4767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CE22C-1566-44AC-86F9-B7627D924FE5}"/>
              </a:ext>
            </a:extLst>
          </p:cNvPr>
          <p:cNvSpPr txBox="1"/>
          <p:nvPr/>
        </p:nvSpPr>
        <p:spPr>
          <a:xfrm>
            <a:off x="1284966" y="736608"/>
            <a:ext cx="2478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SERVICE &gt;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웹사이트 제작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92FD0-951B-4CEB-9416-055727998C89}"/>
              </a:ext>
            </a:extLst>
          </p:cNvPr>
          <p:cNvSpPr txBox="1"/>
          <p:nvPr/>
        </p:nvSpPr>
        <p:spPr>
          <a:xfrm>
            <a:off x="5646204" y="455463"/>
            <a:ext cx="149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001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D6E380-3BD4-4230-B585-2BAC418E000E}"/>
              </a:ext>
            </a:extLst>
          </p:cNvPr>
          <p:cNvSpPr/>
          <p:nvPr/>
        </p:nvSpPr>
        <p:spPr>
          <a:xfrm>
            <a:off x="382588" y="1240543"/>
            <a:ext cx="10369153" cy="73584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KACELAB. Career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75C875-D0FB-4ABB-9494-3F6D25F77095}"/>
              </a:ext>
            </a:extLst>
          </p:cNvPr>
          <p:cNvCxnSpPr/>
          <p:nvPr/>
        </p:nvCxnSpPr>
        <p:spPr>
          <a:xfrm>
            <a:off x="4674419" y="2608695"/>
            <a:ext cx="18002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521D4C1-9BBB-4DF1-AD03-57148102962F}"/>
              </a:ext>
            </a:extLst>
          </p:cNvPr>
          <p:cNvSpPr/>
          <p:nvPr/>
        </p:nvSpPr>
        <p:spPr>
          <a:xfrm>
            <a:off x="418951" y="3116800"/>
            <a:ext cx="10332790" cy="2359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KACELAB.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탄생은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실력있는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IT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경력자가 오랫동안 일 할 수 있는 환경을 제공하자는 고민에서 출발했습니다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케이스랩의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분야별 경력자 그룹은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실력있는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워킹맘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워킹대디와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경력단절자들에게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차별없이 동등한 회사의 혜택과 복지를 제공합니다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ctr"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케이스랩은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지속 가능한 교류와 커뮤니케이션을 통해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일하고 싶은 사람이 일할 수 있는 구조를 만드는 선순환 구조를 채택하고 지향합니다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4E46F5-3013-43E8-BC92-A6E83E5D7F77}"/>
              </a:ext>
            </a:extLst>
          </p:cNvPr>
          <p:cNvSpPr/>
          <p:nvPr/>
        </p:nvSpPr>
        <p:spPr bwMode="auto">
          <a:xfrm>
            <a:off x="382588" y="5781775"/>
            <a:ext cx="10512846" cy="1913890"/>
          </a:xfrm>
          <a:prstGeom prst="rect">
            <a:avLst/>
          </a:prstGeom>
          <a:solidFill>
            <a:srgbClr val="808080">
              <a:alpha val="40000"/>
            </a:srgbClr>
          </a:solidFill>
          <a:ln w="6350">
            <a:noFill/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 defTabSz="982663" eaLnBrk="0" latinLnBrk="0" hangingPunct="0"/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DE1CB08-93D4-4F50-A8B5-F6A0A377E6E9}"/>
              </a:ext>
            </a:extLst>
          </p:cNvPr>
          <p:cNvSpPr/>
          <p:nvPr/>
        </p:nvSpPr>
        <p:spPr bwMode="auto">
          <a:xfrm>
            <a:off x="1318370" y="5833636"/>
            <a:ext cx="3868034" cy="1799332"/>
          </a:xfrm>
          <a:prstGeom prst="round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rtlCol="0" anchor="t"/>
          <a:lstStyle/>
          <a:p>
            <a:pPr algn="ctr" defTabSz="982663" eaLnBrk="0" latinLnBrk="0" hangingPunct="0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근무조건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2885A37-2BA6-49EE-AF0C-CDEF2AB347AF}"/>
              </a:ext>
            </a:extLst>
          </p:cNvPr>
          <p:cNvSpPr/>
          <p:nvPr/>
        </p:nvSpPr>
        <p:spPr bwMode="auto">
          <a:xfrm>
            <a:off x="6070898" y="5834648"/>
            <a:ext cx="3868034" cy="1799332"/>
          </a:xfrm>
          <a:prstGeom prst="round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rtlCol="0" anchor="t"/>
          <a:lstStyle/>
          <a:p>
            <a:pPr algn="ctr" defTabSz="982663" eaLnBrk="0" latinLnBrk="0" hangingPunct="0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복리후생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2A325E-1AB5-4A67-B2DB-A9E841184F5B}"/>
              </a:ext>
            </a:extLst>
          </p:cNvPr>
          <p:cNvSpPr txBox="1"/>
          <p:nvPr/>
        </p:nvSpPr>
        <p:spPr>
          <a:xfrm>
            <a:off x="1802028" y="6362531"/>
            <a:ext cx="28456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일근무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정규직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연봉제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~ 6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 9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~ 5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 탄력근무 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오전 오후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워킹맘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워킹대디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재택근무 병행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D24754-EFF3-40EB-BC0A-50C6F3361588}"/>
              </a:ext>
            </a:extLst>
          </p:cNvPr>
          <p:cNvSpPr txBox="1"/>
          <p:nvPr/>
        </p:nvSpPr>
        <p:spPr>
          <a:xfrm>
            <a:off x="7130943" y="6362531"/>
            <a:ext cx="25651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연차휴가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4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대보험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자기계발비 지원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도서비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컨퍼런스 등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</a:p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생일 지원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휴가 지원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복지카드 지원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분기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성과금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지급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야간 대학원 지원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79F6A9A-A18C-4DE7-8032-1C37F3A5E9E9}"/>
              </a:ext>
            </a:extLst>
          </p:cNvPr>
          <p:cNvSpPr/>
          <p:nvPr/>
        </p:nvSpPr>
        <p:spPr bwMode="auto">
          <a:xfrm>
            <a:off x="3703018" y="7993564"/>
            <a:ext cx="3868034" cy="695444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인재 채용공고</a:t>
            </a:r>
          </a:p>
        </p:txBody>
      </p:sp>
    </p:spTree>
    <p:extLst>
      <p:ext uri="{BB962C8B-B14F-4D97-AF65-F5344CB8AC3E}">
        <p14:creationId xmlns:p14="http://schemas.microsoft.com/office/powerpoint/2010/main" val="3866462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CE22C-1566-44AC-86F9-B7627D924FE5}"/>
              </a:ext>
            </a:extLst>
          </p:cNvPr>
          <p:cNvSpPr txBox="1"/>
          <p:nvPr/>
        </p:nvSpPr>
        <p:spPr>
          <a:xfrm>
            <a:off x="1284966" y="736608"/>
            <a:ext cx="2478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SERVICE &gt;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웹사이트 제작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92FD0-951B-4CEB-9416-055727998C89}"/>
              </a:ext>
            </a:extLst>
          </p:cNvPr>
          <p:cNvSpPr txBox="1"/>
          <p:nvPr/>
        </p:nvSpPr>
        <p:spPr>
          <a:xfrm>
            <a:off x="5646204" y="455463"/>
            <a:ext cx="149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001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D6E380-3BD4-4230-B585-2BAC418E000E}"/>
              </a:ext>
            </a:extLst>
          </p:cNvPr>
          <p:cNvSpPr/>
          <p:nvPr/>
        </p:nvSpPr>
        <p:spPr>
          <a:xfrm>
            <a:off x="454273" y="1296244"/>
            <a:ext cx="10369153" cy="115268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 Projects &amp; Operate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 비즈니스의 완성이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케이스랩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GOAL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75C875-D0FB-4ABB-9494-3F6D25F77095}"/>
              </a:ext>
            </a:extLst>
          </p:cNvPr>
          <p:cNvCxnSpPr/>
          <p:nvPr/>
        </p:nvCxnSpPr>
        <p:spPr>
          <a:xfrm>
            <a:off x="4702746" y="2808412"/>
            <a:ext cx="18002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51E3BC-D297-4DDE-8841-ED815019680D}"/>
              </a:ext>
            </a:extLst>
          </p:cNvPr>
          <p:cNvSpPr/>
          <p:nvPr/>
        </p:nvSpPr>
        <p:spPr>
          <a:xfrm>
            <a:off x="454272" y="3384561"/>
            <a:ext cx="10369153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문의 및 견적 의뢰 시 신속하게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답변드리겠습니다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직접 상담이 필요한 경우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inquiry@KACELAB.com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문의 주십시오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2210EBF-AF47-409A-B942-907AAA8A08D2}"/>
              </a:ext>
            </a:extLst>
          </p:cNvPr>
          <p:cNvSpPr/>
          <p:nvPr/>
        </p:nvSpPr>
        <p:spPr bwMode="auto">
          <a:xfrm>
            <a:off x="3703018" y="4464596"/>
            <a:ext cx="3868034" cy="695444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 algn="ctr">
              <a:defRPr/>
            </a:pPr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의뢰하기</a:t>
            </a:r>
          </a:p>
        </p:txBody>
      </p:sp>
    </p:spTree>
    <p:extLst>
      <p:ext uri="{BB962C8B-B14F-4D97-AF65-F5344CB8AC3E}">
        <p14:creationId xmlns:p14="http://schemas.microsoft.com/office/powerpoint/2010/main" val="480405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CE22C-1566-44AC-86F9-B7627D924FE5}"/>
              </a:ext>
            </a:extLst>
          </p:cNvPr>
          <p:cNvSpPr txBox="1"/>
          <p:nvPr/>
        </p:nvSpPr>
        <p:spPr>
          <a:xfrm>
            <a:off x="1284966" y="736608"/>
            <a:ext cx="2478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SERVICE &gt;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웹사이트 제작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92FD0-951B-4CEB-9416-055727998C89}"/>
              </a:ext>
            </a:extLst>
          </p:cNvPr>
          <p:cNvSpPr txBox="1"/>
          <p:nvPr/>
        </p:nvSpPr>
        <p:spPr>
          <a:xfrm>
            <a:off x="5646204" y="455463"/>
            <a:ext cx="149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001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174">
            <a:extLst>
              <a:ext uri="{FF2B5EF4-FFF2-40B4-BE49-F238E27FC236}">
                <a16:creationId xmlns:a16="http://schemas.microsoft.com/office/drawing/2014/main" id="{ADA8C86F-4BE2-4BF0-8957-299D6D9F4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665" y="1152229"/>
            <a:ext cx="6966999" cy="8185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2"/>
            </a:solidFill>
            <a:prstDash val="sysDot"/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kumimoji="1" sz="1400">
                <a:solidFill>
                  <a:srgbClr val="1C1C1C"/>
                </a:solidFill>
                <a:latin typeface="Segoe" pitchFamily="34" charset="0"/>
                <a:ea typeface="-윤고딕320" pitchFamily="18" charset="-127"/>
              </a:defRPr>
            </a:lvl1pPr>
            <a:lvl2pPr marL="742950" indent="-285750" eaLnBrk="0" hangingPunct="0">
              <a:defRPr kumimoji="1" sz="1400">
                <a:solidFill>
                  <a:srgbClr val="1C1C1C"/>
                </a:solidFill>
                <a:latin typeface="Segoe" pitchFamily="34" charset="0"/>
                <a:ea typeface="-윤고딕320" pitchFamily="18" charset="-127"/>
              </a:defRPr>
            </a:lvl2pPr>
            <a:lvl3pPr marL="1143000" indent="-228600" eaLnBrk="0" hangingPunct="0">
              <a:defRPr kumimoji="1" sz="1400">
                <a:solidFill>
                  <a:srgbClr val="1C1C1C"/>
                </a:solidFill>
                <a:latin typeface="Segoe" pitchFamily="34" charset="0"/>
                <a:ea typeface="-윤고딕320" pitchFamily="18" charset="-127"/>
              </a:defRPr>
            </a:lvl3pPr>
            <a:lvl4pPr marL="1600200" indent="-228600" eaLnBrk="0" hangingPunct="0">
              <a:defRPr kumimoji="1" sz="1400">
                <a:solidFill>
                  <a:srgbClr val="1C1C1C"/>
                </a:solidFill>
                <a:latin typeface="Segoe" pitchFamily="34" charset="0"/>
                <a:ea typeface="-윤고딕320" pitchFamily="18" charset="-127"/>
              </a:defRPr>
            </a:lvl4pPr>
            <a:lvl5pPr marL="2057400" indent="-228600" eaLnBrk="0" hangingPunct="0">
              <a:defRPr kumimoji="1" sz="1400">
                <a:solidFill>
                  <a:srgbClr val="1C1C1C"/>
                </a:solidFill>
                <a:latin typeface="Segoe" pitchFamily="34" charset="0"/>
                <a:ea typeface="-윤고딕320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1C1C1C"/>
                </a:solidFill>
                <a:latin typeface="Segoe" pitchFamily="34" charset="0"/>
                <a:ea typeface="-윤고딕320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1C1C1C"/>
                </a:solidFill>
                <a:latin typeface="Segoe" pitchFamily="34" charset="0"/>
                <a:ea typeface="-윤고딕320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1C1C1C"/>
                </a:solidFill>
                <a:latin typeface="Segoe" pitchFamily="34" charset="0"/>
                <a:ea typeface="-윤고딕320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1C1C1C"/>
                </a:solidFill>
                <a:latin typeface="Segoe" pitchFamily="34" charset="0"/>
                <a:ea typeface="-윤고딕320" pitchFamily="18" charset="-127"/>
              </a:defRPr>
            </a:lvl9pPr>
          </a:lstStyle>
          <a:p>
            <a:pPr eaLnBrk="1" hangingPunct="1"/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A7B2DE-714E-4CE1-A20E-2EA373786052}"/>
              </a:ext>
            </a:extLst>
          </p:cNvPr>
          <p:cNvSpPr/>
          <p:nvPr/>
        </p:nvSpPr>
        <p:spPr>
          <a:xfrm>
            <a:off x="4699634" y="3058845"/>
            <a:ext cx="5979776" cy="454528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◆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Home</a:t>
            </a:r>
          </a:p>
          <a:p>
            <a:pPr>
              <a:lnSpc>
                <a:spcPct val="250000"/>
              </a:lnSpc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◆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Smart Project Methodology</a:t>
            </a:r>
          </a:p>
          <a:p>
            <a:pPr>
              <a:lnSpc>
                <a:spcPct val="250000"/>
              </a:lnSpc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◆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Mentoring Program </a:t>
            </a:r>
          </a:p>
          <a:p>
            <a:pPr>
              <a:lnSpc>
                <a:spcPct val="250000"/>
              </a:lnSpc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◆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 Projects &amp; Operate</a:t>
            </a:r>
          </a:p>
          <a:p>
            <a:pPr>
              <a:lnSpc>
                <a:spcPct val="250000"/>
              </a:lnSpc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◆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Career</a:t>
            </a:r>
            <a:endParaRPr lang="en-US" altLang="ko-KR" sz="2400" strike="sngStrike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659BE0-895C-4468-B33A-5BDBAEB0624B}"/>
              </a:ext>
            </a:extLst>
          </p:cNvPr>
          <p:cNvSpPr/>
          <p:nvPr/>
        </p:nvSpPr>
        <p:spPr>
          <a:xfrm>
            <a:off x="1102346" y="1255885"/>
            <a:ext cx="19852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25959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KACELAB</a:t>
            </a:r>
            <a:endParaRPr lang="ko-KR" altLang="en-US" sz="3200" b="1" dirty="0">
              <a:solidFill>
                <a:srgbClr val="25959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개체이(가) 표시된 사진&#10;&#10;자동 생성된 설명">
            <a:extLst>
              <a:ext uri="{FF2B5EF4-FFF2-40B4-BE49-F238E27FC236}">
                <a16:creationId xmlns:a16="http://schemas.microsoft.com/office/drawing/2014/main" id="{29528873-1073-424A-9DF4-16B887B793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35"/>
          <a:stretch/>
        </p:blipFill>
        <p:spPr>
          <a:xfrm>
            <a:off x="454274" y="1224237"/>
            <a:ext cx="648072" cy="64807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4BD1F6-47C9-482F-820E-A6CF3E9ECD80}"/>
              </a:ext>
            </a:extLst>
          </p:cNvPr>
          <p:cNvSpPr/>
          <p:nvPr/>
        </p:nvSpPr>
        <p:spPr>
          <a:xfrm>
            <a:off x="8375154" y="1251819"/>
            <a:ext cx="1440159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D1AC2D-F0AB-4C43-835A-AB83881FC9DD}"/>
              </a:ext>
            </a:extLst>
          </p:cNvPr>
          <p:cNvSpPr/>
          <p:nvPr/>
        </p:nvSpPr>
        <p:spPr>
          <a:xfrm rot="2708688">
            <a:off x="10021975" y="670938"/>
            <a:ext cx="360041" cy="12003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7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7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9268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CE22C-1566-44AC-86F9-B7627D924FE5}"/>
              </a:ext>
            </a:extLst>
          </p:cNvPr>
          <p:cNvSpPr txBox="1"/>
          <p:nvPr/>
        </p:nvSpPr>
        <p:spPr>
          <a:xfrm>
            <a:off x="1246362" y="770570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KSPM &gt; KACELAB Phased build process &gt;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대형프로젝트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92FD0-951B-4CEB-9416-055727998C89}"/>
              </a:ext>
            </a:extLst>
          </p:cNvPr>
          <p:cNvSpPr txBox="1"/>
          <p:nvPr/>
        </p:nvSpPr>
        <p:spPr>
          <a:xfrm>
            <a:off x="5646204" y="455463"/>
            <a:ext cx="149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001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9C7C47A-4EDD-4196-BDAC-3DF04B0A9ED3}"/>
              </a:ext>
            </a:extLst>
          </p:cNvPr>
          <p:cNvGrpSpPr/>
          <p:nvPr/>
        </p:nvGrpSpPr>
        <p:grpSpPr>
          <a:xfrm>
            <a:off x="780157" y="3744516"/>
            <a:ext cx="9732093" cy="5688632"/>
            <a:chOff x="103505" y="1738630"/>
            <a:chExt cx="8907780" cy="554750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3D240D9-2DCC-4C7D-82A4-55D1B06BF1C5}"/>
                </a:ext>
              </a:extLst>
            </p:cNvPr>
            <p:cNvSpPr txBox="1"/>
            <p:nvPr/>
          </p:nvSpPr>
          <p:spPr>
            <a:xfrm>
              <a:off x="103505" y="2239645"/>
              <a:ext cx="1431925" cy="1070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구성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사전점검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내부인력요청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협력업체 선정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수행환경정비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참여자 교육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1B44BC-3FEA-4D07-B937-C10A340021D3}"/>
                </a:ext>
              </a:extLst>
            </p:cNvPr>
            <p:cNvSpPr txBox="1"/>
            <p:nvPr/>
          </p:nvSpPr>
          <p:spPr>
            <a:xfrm>
              <a:off x="103505" y="3377434"/>
              <a:ext cx="1431925" cy="507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사전 이해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오리엔테이션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이슈분석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A820B1-7856-455B-8058-78167168233D}"/>
                </a:ext>
              </a:extLst>
            </p:cNvPr>
            <p:cNvSpPr txBox="1"/>
            <p:nvPr/>
          </p:nvSpPr>
          <p:spPr>
            <a:xfrm>
              <a:off x="103505" y="3924169"/>
              <a:ext cx="1431925" cy="9296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정의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범위정의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산출물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조직구성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기초 구성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4EE78B1-AA6E-481E-B3D5-2E6EACDBA048}"/>
                </a:ext>
              </a:extLst>
            </p:cNvPr>
            <p:cNvSpPr txBox="1"/>
            <p:nvPr/>
          </p:nvSpPr>
          <p:spPr>
            <a:xfrm>
              <a:off x="103505" y="4897919"/>
              <a:ext cx="143192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일정 계획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일정계획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657D4CE-1F4F-466B-98C0-196C3AABFE9C}"/>
                </a:ext>
              </a:extLst>
            </p:cNvPr>
            <p:cNvSpPr txBox="1"/>
            <p:nvPr/>
          </p:nvSpPr>
          <p:spPr>
            <a:xfrm>
              <a:off x="103505" y="5319560"/>
              <a:ext cx="143192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런칭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01.KICK OFF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10CC2BF-C644-4771-AB96-8BD54E5BD073}"/>
                </a:ext>
              </a:extLst>
            </p:cNvPr>
            <p:cNvSpPr txBox="1"/>
            <p:nvPr/>
          </p:nvSpPr>
          <p:spPr>
            <a:xfrm>
              <a:off x="1897380" y="2239645"/>
              <a:ext cx="1519555" cy="1070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분석표준 및 절차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자료수집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고객비즈니스이해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사용자분석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 사이트분석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06.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분석작업 계획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0F2B3D-CAD1-440B-96B6-4DA4E58BA444}"/>
                </a:ext>
              </a:extLst>
            </p:cNvPr>
            <p:cNvSpPr txBox="1"/>
            <p:nvPr/>
          </p:nvSpPr>
          <p:spPr>
            <a:xfrm>
              <a:off x="1897380" y="3382183"/>
              <a:ext cx="1519555" cy="9296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요구분석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인터뷰계획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요구분석인터뷰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요구사항 조정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범위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사이트방향성 수립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D9C56F8-6EE7-4DD7-8397-EA1866B0D718}"/>
                </a:ext>
              </a:extLst>
            </p:cNvPr>
            <p:cNvSpPr txBox="1"/>
            <p:nvPr/>
          </p:nvSpPr>
          <p:spPr>
            <a:xfrm>
              <a:off x="1897380" y="4363089"/>
              <a:ext cx="1519555" cy="6479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 정의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콘텐츠 전략 수립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 정보구조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03.UI/Navigation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정의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83DB99A-0B24-4375-9314-4A0B50F46970}"/>
                </a:ext>
              </a:extLst>
            </p:cNvPr>
            <p:cNvSpPr txBox="1"/>
            <p:nvPr/>
          </p:nvSpPr>
          <p:spPr>
            <a:xfrm>
              <a:off x="1897380" y="5067739"/>
              <a:ext cx="1519555" cy="7887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정의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컨셉정의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시안작업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시안시연회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시안 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컨펌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3D27E63-B1BC-403C-9581-25282A68A9C1}"/>
                </a:ext>
              </a:extLst>
            </p:cNvPr>
            <p:cNvSpPr txBox="1"/>
            <p:nvPr/>
          </p:nvSpPr>
          <p:spPr>
            <a:xfrm>
              <a:off x="1897380" y="5908408"/>
              <a:ext cx="1519555" cy="7887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정의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분석 및 기능정의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모델링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표준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C6CC474-5E4F-4CFC-A10B-42C531F90CC3}"/>
                </a:ext>
              </a:extLst>
            </p:cNvPr>
            <p:cNvSpPr txBox="1"/>
            <p:nvPr/>
          </p:nvSpPr>
          <p:spPr>
            <a:xfrm>
              <a:off x="1897380" y="6720827"/>
              <a:ext cx="151955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06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착수보고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착수보고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678C738-586D-4147-88D3-63F7DB3487E4}"/>
                </a:ext>
              </a:extLst>
            </p:cNvPr>
            <p:cNvSpPr txBox="1"/>
            <p:nvPr/>
          </p:nvSpPr>
          <p:spPr>
            <a:xfrm>
              <a:off x="3779520" y="2239645"/>
              <a:ext cx="1415415" cy="9296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검토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 표준 및 절차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요구사항 점검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이슈점검 및 대응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일정 점검 및 조정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A3573CA-97E2-4509-9E84-4B687295C00E}"/>
                </a:ext>
              </a:extLst>
            </p:cNvPr>
            <p:cNvSpPr txBox="1"/>
            <p:nvPr/>
          </p:nvSpPr>
          <p:spPr>
            <a:xfrm>
              <a:off x="3779520" y="3219694"/>
              <a:ext cx="1415415" cy="7887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01.IA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콘텐츠 구성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03.UI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오픈이벤트 기획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5D4D937-345E-4326-B3CA-CD0C58D7C715}"/>
                </a:ext>
              </a:extLst>
            </p:cNvPr>
            <p:cNvSpPr txBox="1"/>
            <p:nvPr/>
          </p:nvSpPr>
          <p:spPr>
            <a:xfrm>
              <a:off x="3779520" y="4055844"/>
              <a:ext cx="1415415" cy="507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및 코딩 설계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스타일가이드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코딩가이드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C1E39A0-4296-4431-A4A0-2C954680D273}"/>
                </a:ext>
              </a:extLst>
            </p:cNvPr>
            <p:cNvSpPr txBox="1"/>
            <p:nvPr/>
          </p:nvSpPr>
          <p:spPr>
            <a:xfrm>
              <a:off x="3779520" y="4591146"/>
              <a:ext cx="1415415" cy="7887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설계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01.DB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프로그램 설계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컨버전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설계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테스트시나리오 작성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6BAF6CA-9223-49EC-96F6-8EAD7A76492F}"/>
                </a:ext>
              </a:extLst>
            </p:cNvPr>
            <p:cNvSpPr txBox="1"/>
            <p:nvPr/>
          </p:nvSpPr>
          <p:spPr>
            <a:xfrm>
              <a:off x="3779520" y="5459302"/>
              <a:ext cx="1415415" cy="507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검수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설계안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검토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 검수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4EFA4BB-99F9-4D88-89F4-39CD2C86A0A2}"/>
                </a:ext>
              </a:extLst>
            </p:cNvPr>
            <p:cNvSpPr txBox="1"/>
            <p:nvPr/>
          </p:nvSpPr>
          <p:spPr>
            <a:xfrm>
              <a:off x="3779520" y="5993974"/>
              <a:ext cx="1415415" cy="507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06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중간보고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중간보고서 작성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중간보고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C355A8B-CD39-4989-9A4B-C2A2AF24645F}"/>
                </a:ext>
              </a:extLst>
            </p:cNvPr>
            <p:cNvSpPr txBox="1"/>
            <p:nvPr/>
          </p:nvSpPr>
          <p:spPr>
            <a:xfrm>
              <a:off x="5557520" y="2239645"/>
              <a:ext cx="1571625" cy="1493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점검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표준 및 절차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일정점검 및 조정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이슈점검 및 대응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투입인원관리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비용지출관리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06.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정기보고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07.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리뷰 및 검토회의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08.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작업진행 변경관리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09.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진척도 관리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96391CE-81ED-45B7-8318-0F336B799426}"/>
                </a:ext>
              </a:extLst>
            </p:cNvPr>
            <p:cNvSpPr txBox="1"/>
            <p:nvPr/>
          </p:nvSpPr>
          <p:spPr>
            <a:xfrm>
              <a:off x="5557520" y="3822364"/>
              <a:ext cx="1571625" cy="1070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및 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HTML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코딩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기능화면 디자인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콘텐츠화면 디자인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03.Flash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부가요소 디자인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이미지소스관리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06.HTML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코딩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BCDE055-CCD9-4113-B5B8-A94CA57BAF3E}"/>
                </a:ext>
              </a:extLst>
            </p:cNvPr>
            <p:cNvSpPr txBox="1"/>
            <p:nvPr/>
          </p:nvSpPr>
          <p:spPr>
            <a:xfrm>
              <a:off x="5557520" y="4959247"/>
              <a:ext cx="1571625" cy="13521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프로그래밍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물리 </a:t>
              </a:r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DB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구축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공용 </a:t>
              </a:r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Lib /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모듈 개발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유저 프로그래밍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어드민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프로그래밍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솔루션 커스터마이징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06.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타시스템 인터페이스 개발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07.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단위 테스트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33D1378-9767-4D2B-8C41-D4DD83B7EACA}"/>
                </a:ext>
              </a:extLst>
            </p:cNvPr>
            <p:cNvSpPr txBox="1"/>
            <p:nvPr/>
          </p:nvSpPr>
          <p:spPr>
            <a:xfrm>
              <a:off x="7491730" y="2239645"/>
              <a:ext cx="1519555" cy="507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테스트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테스트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알파오픈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0410AD1-7739-46F1-A915-F9C33DCF1EC2}"/>
                </a:ext>
              </a:extLst>
            </p:cNvPr>
            <p:cNvSpPr txBox="1"/>
            <p:nvPr/>
          </p:nvSpPr>
          <p:spPr>
            <a:xfrm>
              <a:off x="7491730" y="2806848"/>
              <a:ext cx="1519555" cy="9296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오픈준비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계획서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오픈 세부 일정표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오픈체크리스트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작성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소스구입 및 라이선스인수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2C655DB-55D5-498C-836D-AACDE6C452D4}"/>
                </a:ext>
              </a:extLst>
            </p:cNvPr>
            <p:cNvSpPr txBox="1"/>
            <p:nvPr/>
          </p:nvSpPr>
          <p:spPr>
            <a:xfrm>
              <a:off x="7491730" y="3775152"/>
              <a:ext cx="1519555" cy="9296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베타오픈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리얼서버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구축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이관 작업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03.DB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마이그레이션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베타 테스트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베타오픈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9A3AAE6-B79E-4692-B488-4A9DFEC0A8A7}"/>
                </a:ext>
              </a:extLst>
            </p:cNvPr>
            <p:cNvSpPr txBox="1"/>
            <p:nvPr/>
          </p:nvSpPr>
          <p:spPr>
            <a:xfrm>
              <a:off x="7491730" y="4774539"/>
              <a:ext cx="1519555" cy="6479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정식오픈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최종 테스트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그랜드 오픈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트래픽 분석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D55FAC2-DB78-4B89-9D95-408D181358F4}"/>
                </a:ext>
              </a:extLst>
            </p:cNvPr>
            <p:cNvSpPr txBox="1"/>
            <p:nvPr/>
          </p:nvSpPr>
          <p:spPr>
            <a:xfrm>
              <a:off x="7491730" y="5515440"/>
              <a:ext cx="1519555" cy="1070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교육 및 훈련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웹스타일가이드 작성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코딩가이드 작성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플래시플렉스가이드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작성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매뉴얼 작성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담당자 교육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33DC463-EB7B-4F49-8BD7-B9E10A527DF5}"/>
                </a:ext>
              </a:extLst>
            </p:cNvPr>
            <p:cNvSpPr txBox="1"/>
            <p:nvPr/>
          </p:nvSpPr>
          <p:spPr>
            <a:xfrm>
              <a:off x="7491730" y="6638205"/>
              <a:ext cx="1519555" cy="6479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06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검수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완료보고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고객사 검수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내부 검수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BC8CCCB5-24A4-4847-8850-64854C7056E1}"/>
                </a:ext>
              </a:extLst>
            </p:cNvPr>
            <p:cNvCxnSpPr>
              <a:stCxn id="29" idx="3"/>
              <a:endCxn id="33" idx="1"/>
            </p:cNvCxnSpPr>
            <p:nvPr/>
          </p:nvCxnSpPr>
          <p:spPr>
            <a:xfrm flipV="1">
              <a:off x="1535430" y="2774890"/>
              <a:ext cx="361951" cy="85608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0DB3CE99-54CB-4D38-88D6-ABC1CD44081D}"/>
                </a:ext>
              </a:extLst>
            </p:cNvPr>
            <p:cNvCxnSpPr>
              <a:stCxn id="30" idx="3"/>
              <a:endCxn id="34" idx="1"/>
            </p:cNvCxnSpPr>
            <p:nvPr/>
          </p:nvCxnSpPr>
          <p:spPr>
            <a:xfrm flipV="1">
              <a:off x="1535430" y="3847002"/>
              <a:ext cx="361951" cy="54198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id="{A8DF6489-A383-4984-8132-6B7B138F81B2}"/>
                </a:ext>
              </a:extLst>
            </p:cNvPr>
            <p:cNvCxnSpPr>
              <a:endCxn id="35" idx="1"/>
            </p:cNvCxnSpPr>
            <p:nvPr/>
          </p:nvCxnSpPr>
          <p:spPr>
            <a:xfrm>
              <a:off x="1534796" y="4655824"/>
              <a:ext cx="362584" cy="3122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2445E328-86B1-4F76-B2EB-417C921B2A53}"/>
                </a:ext>
              </a:extLst>
            </p:cNvPr>
            <p:cNvCxnSpPr>
              <a:endCxn id="37" idx="1"/>
            </p:cNvCxnSpPr>
            <p:nvPr/>
          </p:nvCxnSpPr>
          <p:spPr>
            <a:xfrm rot="16200000" flipH="1">
              <a:off x="1034703" y="5440121"/>
              <a:ext cx="1544378" cy="1809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0557857B-8D0C-47CA-B104-6FA0515C02AE}"/>
                </a:ext>
              </a:extLst>
            </p:cNvPr>
            <p:cNvCxnSpPr>
              <a:endCxn id="36" idx="1"/>
            </p:cNvCxnSpPr>
            <p:nvPr/>
          </p:nvCxnSpPr>
          <p:spPr>
            <a:xfrm>
              <a:off x="1716405" y="5420164"/>
              <a:ext cx="180976" cy="4196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5DD8C8C2-F39B-4589-A3D8-A86665331BDB}"/>
                </a:ext>
              </a:extLst>
            </p:cNvPr>
            <p:cNvCxnSpPr>
              <a:stCxn id="34" idx="3"/>
              <a:endCxn id="52" idx="1"/>
            </p:cNvCxnSpPr>
            <p:nvPr/>
          </p:nvCxnSpPr>
          <p:spPr>
            <a:xfrm flipV="1">
              <a:off x="3416935" y="2704463"/>
              <a:ext cx="362585" cy="11425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A43E4E82-89F3-4088-B79D-0293BC9E77DF}"/>
                </a:ext>
              </a:extLst>
            </p:cNvPr>
            <p:cNvCxnSpPr>
              <a:stCxn id="35" idx="3"/>
              <a:endCxn id="57" idx="1"/>
            </p:cNvCxnSpPr>
            <p:nvPr/>
          </p:nvCxnSpPr>
          <p:spPr>
            <a:xfrm flipV="1">
              <a:off x="3416935" y="3614085"/>
              <a:ext cx="362585" cy="107296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17FE4355-CF53-48EB-998B-4E7B860CB5E6}"/>
                </a:ext>
              </a:extLst>
            </p:cNvPr>
            <p:cNvCxnSpPr>
              <a:stCxn id="36" idx="3"/>
              <a:endCxn id="58" idx="1"/>
            </p:cNvCxnSpPr>
            <p:nvPr/>
          </p:nvCxnSpPr>
          <p:spPr>
            <a:xfrm flipV="1">
              <a:off x="3416935" y="4309381"/>
              <a:ext cx="362585" cy="115275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연결선: 꺾임 82">
              <a:extLst>
                <a:ext uri="{FF2B5EF4-FFF2-40B4-BE49-F238E27FC236}">
                  <a16:creationId xmlns:a16="http://schemas.microsoft.com/office/drawing/2014/main" id="{1F2CE8EA-C0CD-4502-9F34-727A0D918DA2}"/>
                </a:ext>
              </a:extLst>
            </p:cNvPr>
            <p:cNvCxnSpPr>
              <a:stCxn id="37" idx="3"/>
              <a:endCxn id="59" idx="1"/>
            </p:cNvCxnSpPr>
            <p:nvPr/>
          </p:nvCxnSpPr>
          <p:spPr>
            <a:xfrm flipV="1">
              <a:off x="3416935" y="4985537"/>
              <a:ext cx="362585" cy="131726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연결선: 꺾임 83">
              <a:extLst>
                <a:ext uri="{FF2B5EF4-FFF2-40B4-BE49-F238E27FC236}">
                  <a16:creationId xmlns:a16="http://schemas.microsoft.com/office/drawing/2014/main" id="{9866EB7C-E8EA-41E3-854D-F0940CA4F931}"/>
                </a:ext>
              </a:extLst>
            </p:cNvPr>
            <p:cNvCxnSpPr>
              <a:stCxn id="47" idx="3"/>
              <a:endCxn id="61" idx="1"/>
            </p:cNvCxnSpPr>
            <p:nvPr/>
          </p:nvCxnSpPr>
          <p:spPr>
            <a:xfrm flipV="1">
              <a:off x="3416935" y="6247511"/>
              <a:ext cx="362585" cy="65798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07EBC351-F373-40B4-B446-F29085E6DF7B}"/>
                </a:ext>
              </a:extLst>
            </p:cNvPr>
            <p:cNvCxnSpPr>
              <a:stCxn id="52" idx="3"/>
              <a:endCxn id="62" idx="1"/>
            </p:cNvCxnSpPr>
            <p:nvPr/>
          </p:nvCxnSpPr>
          <p:spPr>
            <a:xfrm>
              <a:off x="5194935" y="2704463"/>
              <a:ext cx="362586" cy="28170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연결선: 꺾임 85">
              <a:extLst>
                <a:ext uri="{FF2B5EF4-FFF2-40B4-BE49-F238E27FC236}">
                  <a16:creationId xmlns:a16="http://schemas.microsoft.com/office/drawing/2014/main" id="{2D929720-CF0D-42E5-8893-F56B04D04DDB}"/>
                </a:ext>
              </a:extLst>
            </p:cNvPr>
            <p:cNvCxnSpPr>
              <a:stCxn id="57" idx="3"/>
              <a:endCxn id="67" idx="1"/>
            </p:cNvCxnSpPr>
            <p:nvPr/>
          </p:nvCxnSpPr>
          <p:spPr>
            <a:xfrm>
              <a:off x="5194935" y="3614085"/>
              <a:ext cx="362586" cy="74352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연결선: 꺾임 86">
              <a:extLst>
                <a:ext uri="{FF2B5EF4-FFF2-40B4-BE49-F238E27FC236}">
                  <a16:creationId xmlns:a16="http://schemas.microsoft.com/office/drawing/2014/main" id="{42ECA072-B912-4BB5-9ADF-9A8ACBD0C2EF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>
              <a:off x="5194935" y="4309381"/>
              <a:ext cx="362586" cy="2919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연결선: 꺾임 87">
              <a:extLst>
                <a:ext uri="{FF2B5EF4-FFF2-40B4-BE49-F238E27FC236}">
                  <a16:creationId xmlns:a16="http://schemas.microsoft.com/office/drawing/2014/main" id="{45930FBC-91AB-4021-A1C9-DCAC294C9F97}"/>
                </a:ext>
              </a:extLst>
            </p:cNvPr>
            <p:cNvCxnSpPr>
              <a:stCxn id="59" idx="3"/>
              <a:endCxn id="68" idx="1"/>
            </p:cNvCxnSpPr>
            <p:nvPr/>
          </p:nvCxnSpPr>
          <p:spPr>
            <a:xfrm>
              <a:off x="5194935" y="4985537"/>
              <a:ext cx="362586" cy="64980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연결선: 꺾임 88">
              <a:extLst>
                <a:ext uri="{FF2B5EF4-FFF2-40B4-BE49-F238E27FC236}">
                  <a16:creationId xmlns:a16="http://schemas.microsoft.com/office/drawing/2014/main" id="{92F61FE4-85F0-4A9D-A5F4-8C4B0F7ED7BA}"/>
                </a:ext>
              </a:extLst>
            </p:cNvPr>
            <p:cNvCxnSpPr>
              <a:stCxn id="62" idx="3"/>
              <a:endCxn id="69" idx="1"/>
            </p:cNvCxnSpPr>
            <p:nvPr/>
          </p:nvCxnSpPr>
          <p:spPr>
            <a:xfrm flipV="1">
              <a:off x="7129145" y="2493182"/>
              <a:ext cx="362585" cy="49298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연결선: 꺾임 89">
              <a:extLst>
                <a:ext uri="{FF2B5EF4-FFF2-40B4-BE49-F238E27FC236}">
                  <a16:creationId xmlns:a16="http://schemas.microsoft.com/office/drawing/2014/main" id="{333112F7-170E-4694-86CC-3A19456E9392}"/>
                </a:ext>
              </a:extLst>
            </p:cNvPr>
            <p:cNvCxnSpPr>
              <a:cxnSpLocks/>
              <a:endCxn id="70" idx="1"/>
            </p:cNvCxnSpPr>
            <p:nvPr/>
          </p:nvCxnSpPr>
          <p:spPr>
            <a:xfrm rot="16200000" flipH="1">
              <a:off x="7272528" y="2977789"/>
              <a:ext cx="256794" cy="1816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연결선: 꺾임 90">
              <a:extLst>
                <a:ext uri="{FF2B5EF4-FFF2-40B4-BE49-F238E27FC236}">
                  <a16:creationId xmlns:a16="http://schemas.microsoft.com/office/drawing/2014/main" id="{230C0B98-707F-41E8-B876-5DE11DE31FB3}"/>
                </a:ext>
              </a:extLst>
            </p:cNvPr>
            <p:cNvCxnSpPr>
              <a:stCxn id="67" idx="3"/>
              <a:endCxn id="73" idx="1"/>
            </p:cNvCxnSpPr>
            <p:nvPr/>
          </p:nvCxnSpPr>
          <p:spPr>
            <a:xfrm>
              <a:off x="7129145" y="4357608"/>
              <a:ext cx="362585" cy="169307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F5D676BF-32C9-489F-BC65-8F68D44F6108}"/>
                </a:ext>
              </a:extLst>
            </p:cNvPr>
            <p:cNvCxnSpPr>
              <a:stCxn id="68" idx="3"/>
            </p:cNvCxnSpPr>
            <p:nvPr/>
          </p:nvCxnSpPr>
          <p:spPr>
            <a:xfrm flipV="1">
              <a:off x="7129145" y="5498366"/>
              <a:ext cx="180975" cy="1369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43E7467-4140-4D94-B17F-2F03C213299A}"/>
                </a:ext>
              </a:extLst>
            </p:cNvPr>
            <p:cNvSpPr txBox="1"/>
            <p:nvPr/>
          </p:nvSpPr>
          <p:spPr>
            <a:xfrm>
              <a:off x="103505" y="1744345"/>
              <a:ext cx="1431925" cy="2253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B01 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DE8E9AE-F6F8-4AB1-BB37-15F9492E7EFF}"/>
                </a:ext>
              </a:extLst>
            </p:cNvPr>
            <p:cNvSpPr txBox="1"/>
            <p:nvPr/>
          </p:nvSpPr>
          <p:spPr>
            <a:xfrm>
              <a:off x="1897380" y="1746250"/>
              <a:ext cx="1519555" cy="2253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B02 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</a:t>
              </a:r>
              <a:endPara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485D1A6-5741-48DF-A352-D2235E8CB302}"/>
                </a:ext>
              </a:extLst>
            </p:cNvPr>
            <p:cNvSpPr txBox="1"/>
            <p:nvPr/>
          </p:nvSpPr>
          <p:spPr>
            <a:xfrm>
              <a:off x="3779520" y="1744345"/>
              <a:ext cx="1415415" cy="2253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B03 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</a:t>
              </a:r>
              <a:endPara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671C0AC-9809-4813-A12B-67B4EC19EE76}"/>
                </a:ext>
              </a:extLst>
            </p:cNvPr>
            <p:cNvSpPr txBox="1"/>
            <p:nvPr/>
          </p:nvSpPr>
          <p:spPr>
            <a:xfrm>
              <a:off x="5557520" y="1738630"/>
              <a:ext cx="1571625" cy="2253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B04 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</a:t>
              </a:r>
              <a:endPara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AE8236-2091-4945-A162-9E19CBD141F3}"/>
                </a:ext>
              </a:extLst>
            </p:cNvPr>
            <p:cNvSpPr txBox="1"/>
            <p:nvPr/>
          </p:nvSpPr>
          <p:spPr>
            <a:xfrm>
              <a:off x="7491730" y="1746250"/>
              <a:ext cx="1519555" cy="22536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6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B05 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완료</a:t>
              </a:r>
              <a:endPara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22EDDE8E-8DA3-4642-BE9F-0E8FCC1F377A}"/>
              </a:ext>
            </a:extLst>
          </p:cNvPr>
          <p:cNvSpPr txBox="1">
            <a:spLocks/>
          </p:cNvSpPr>
          <p:nvPr/>
        </p:nvSpPr>
        <p:spPr>
          <a:xfrm>
            <a:off x="-63804" y="2205502"/>
            <a:ext cx="5607678" cy="425245"/>
          </a:xfrm>
          <a:prstGeom prst="rect">
            <a:avLst/>
          </a:prstGeom>
          <a:noFill/>
        </p:spPr>
        <p:txBody>
          <a:bodyPr vert="horz" wrap="square" lIns="68580" tIns="34290" rIns="68580" bIns="34290" anchor="t">
            <a:spAutoFit/>
          </a:bodyPr>
          <a:lstStyle/>
          <a:p>
            <a:pPr algn="ctr" defTabSz="685800" eaLnBrk="0">
              <a:lnSpc>
                <a:spcPct val="130000"/>
              </a:lnSpc>
            </a:pPr>
            <a:r>
              <a:rPr lang="en-US" altLang="ko-KR" sz="2000" b="1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KACELAB </a:t>
            </a:r>
            <a:r>
              <a:rPr lang="en-US" altLang="ko-KR" sz="20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Phased build process</a:t>
            </a:r>
            <a:endParaRPr lang="ko-KR" altLang="en-US" sz="2000" b="1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DB4E027-B619-44AB-892E-517FE794B110}"/>
              </a:ext>
            </a:extLst>
          </p:cNvPr>
          <p:cNvSpPr/>
          <p:nvPr/>
        </p:nvSpPr>
        <p:spPr>
          <a:xfrm>
            <a:off x="461627" y="1223963"/>
            <a:ext cx="10369153" cy="73584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KACELAB. Smart Project Methodology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38C3B922-015B-461F-8B63-E2BC39682911}"/>
              </a:ext>
            </a:extLst>
          </p:cNvPr>
          <p:cNvSpPr/>
          <p:nvPr/>
        </p:nvSpPr>
        <p:spPr bwMode="auto">
          <a:xfrm>
            <a:off x="1327894" y="2736404"/>
            <a:ext cx="2160240" cy="695444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대형프로젝트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544853A-73B4-404D-82C3-5468B58C2B02}"/>
              </a:ext>
            </a:extLst>
          </p:cNvPr>
          <p:cNvSpPr/>
          <p:nvPr/>
        </p:nvSpPr>
        <p:spPr bwMode="auto">
          <a:xfrm>
            <a:off x="4527488" y="2736404"/>
            <a:ext cx="2160240" cy="69544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중형프로젝트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3A75346-A380-4C7F-85A3-FD0636A1A65F}"/>
              </a:ext>
            </a:extLst>
          </p:cNvPr>
          <p:cNvSpPr/>
          <p:nvPr/>
        </p:nvSpPr>
        <p:spPr bwMode="auto">
          <a:xfrm>
            <a:off x="7727082" y="2736404"/>
            <a:ext cx="2160240" cy="69544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소형프로젝트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33A5F3-67BC-4BD1-B52C-F9F914898426}"/>
              </a:ext>
            </a:extLst>
          </p:cNvPr>
          <p:cNvSpPr/>
          <p:nvPr/>
        </p:nvSpPr>
        <p:spPr bwMode="auto">
          <a:xfrm>
            <a:off x="297558" y="1047568"/>
            <a:ext cx="10670480" cy="176395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 defTabSz="982663" eaLnBrk="0" latinLnBrk="0" hangingPunct="0"/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Head Area</a:t>
            </a:r>
            <a:endParaRPr lang="ko-KR" altLang="en-US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CC91837-C04D-4A87-9607-B998DC013BB0}"/>
              </a:ext>
            </a:extLst>
          </p:cNvPr>
          <p:cNvSpPr/>
          <p:nvPr/>
        </p:nvSpPr>
        <p:spPr bwMode="auto">
          <a:xfrm>
            <a:off x="297558" y="9522048"/>
            <a:ext cx="10670480" cy="176395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 defTabSz="982663" eaLnBrk="0" latinLnBrk="0" hangingPunct="0"/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Footer Area</a:t>
            </a:r>
            <a:endParaRPr lang="ko-KR" altLang="en-US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5444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792FD0-951B-4CEB-9416-055727998C89}"/>
              </a:ext>
            </a:extLst>
          </p:cNvPr>
          <p:cNvSpPr txBox="1"/>
          <p:nvPr/>
        </p:nvSpPr>
        <p:spPr>
          <a:xfrm>
            <a:off x="5646204" y="455463"/>
            <a:ext cx="149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001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9C7C47A-4EDD-4196-BDAC-3DF04B0A9ED3}"/>
              </a:ext>
            </a:extLst>
          </p:cNvPr>
          <p:cNvGrpSpPr/>
          <p:nvPr/>
        </p:nvGrpSpPr>
        <p:grpSpPr>
          <a:xfrm>
            <a:off x="780157" y="3744516"/>
            <a:ext cx="9732093" cy="5688632"/>
            <a:chOff x="103505" y="1738630"/>
            <a:chExt cx="8907780" cy="554750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3D240D9-2DCC-4C7D-82A4-55D1B06BF1C5}"/>
                </a:ext>
              </a:extLst>
            </p:cNvPr>
            <p:cNvSpPr txBox="1"/>
            <p:nvPr/>
          </p:nvSpPr>
          <p:spPr>
            <a:xfrm>
              <a:off x="103505" y="2239645"/>
              <a:ext cx="1431925" cy="1070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구성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사전점검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내부인력요청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협력업체 선정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수행환경정비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참여자 교육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1B44BC-3FEA-4D07-B937-C10A340021D3}"/>
                </a:ext>
              </a:extLst>
            </p:cNvPr>
            <p:cNvSpPr txBox="1"/>
            <p:nvPr/>
          </p:nvSpPr>
          <p:spPr>
            <a:xfrm>
              <a:off x="103505" y="3377434"/>
              <a:ext cx="1431925" cy="507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사전 이해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오리엔테이션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이슈분석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A820B1-7856-455B-8058-78167168233D}"/>
                </a:ext>
              </a:extLst>
            </p:cNvPr>
            <p:cNvSpPr txBox="1"/>
            <p:nvPr/>
          </p:nvSpPr>
          <p:spPr>
            <a:xfrm>
              <a:off x="103505" y="3924169"/>
              <a:ext cx="1431925" cy="9296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정의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범위정의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산출물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조직구성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기초 구성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4EE78B1-AA6E-481E-B3D5-2E6EACDBA048}"/>
                </a:ext>
              </a:extLst>
            </p:cNvPr>
            <p:cNvSpPr txBox="1"/>
            <p:nvPr/>
          </p:nvSpPr>
          <p:spPr>
            <a:xfrm>
              <a:off x="103505" y="4897919"/>
              <a:ext cx="143192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일정 계획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일정계획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657D4CE-1F4F-466B-98C0-196C3AABFE9C}"/>
                </a:ext>
              </a:extLst>
            </p:cNvPr>
            <p:cNvSpPr txBox="1"/>
            <p:nvPr/>
          </p:nvSpPr>
          <p:spPr>
            <a:xfrm>
              <a:off x="103505" y="5319560"/>
              <a:ext cx="143192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런칭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01.KICK OFF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10CC2BF-C644-4771-AB96-8BD54E5BD073}"/>
                </a:ext>
              </a:extLst>
            </p:cNvPr>
            <p:cNvSpPr txBox="1"/>
            <p:nvPr/>
          </p:nvSpPr>
          <p:spPr>
            <a:xfrm>
              <a:off x="1897380" y="2239645"/>
              <a:ext cx="1519555" cy="1070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분석표준 및 절차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자료수집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고객비즈니스이해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사용자분석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 사이트분석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06.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분석작업 계획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0F2B3D-CAD1-440B-96B6-4DA4E58BA444}"/>
                </a:ext>
              </a:extLst>
            </p:cNvPr>
            <p:cNvSpPr txBox="1"/>
            <p:nvPr/>
          </p:nvSpPr>
          <p:spPr>
            <a:xfrm>
              <a:off x="1897380" y="3382183"/>
              <a:ext cx="1519555" cy="9296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요구분석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인터뷰계획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요구분석인터뷰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요구사항 조정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범위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사이트방향성 수립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D9C56F8-6EE7-4DD7-8397-EA1866B0D718}"/>
                </a:ext>
              </a:extLst>
            </p:cNvPr>
            <p:cNvSpPr txBox="1"/>
            <p:nvPr/>
          </p:nvSpPr>
          <p:spPr>
            <a:xfrm>
              <a:off x="1897380" y="4363089"/>
              <a:ext cx="1519555" cy="6479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 정의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콘텐츠 전략 수립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 정보구조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03.UI/Navigation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정의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83DB99A-0B24-4375-9314-4A0B50F46970}"/>
                </a:ext>
              </a:extLst>
            </p:cNvPr>
            <p:cNvSpPr txBox="1"/>
            <p:nvPr/>
          </p:nvSpPr>
          <p:spPr>
            <a:xfrm>
              <a:off x="1897380" y="5067739"/>
              <a:ext cx="1519555" cy="7887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정의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컨셉정의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시안작업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시안시연회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시안 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컨펌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3D27E63-B1BC-403C-9581-25282A68A9C1}"/>
                </a:ext>
              </a:extLst>
            </p:cNvPr>
            <p:cNvSpPr txBox="1"/>
            <p:nvPr/>
          </p:nvSpPr>
          <p:spPr>
            <a:xfrm>
              <a:off x="1897380" y="5908408"/>
              <a:ext cx="1519555" cy="7887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정의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분석 및 기능정의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모델링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표준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C6CC474-5E4F-4CFC-A10B-42C531F90CC3}"/>
                </a:ext>
              </a:extLst>
            </p:cNvPr>
            <p:cNvSpPr txBox="1"/>
            <p:nvPr/>
          </p:nvSpPr>
          <p:spPr>
            <a:xfrm>
              <a:off x="1897380" y="6720827"/>
              <a:ext cx="151955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06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착수보고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착수보고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678C738-586D-4147-88D3-63F7DB3487E4}"/>
                </a:ext>
              </a:extLst>
            </p:cNvPr>
            <p:cNvSpPr txBox="1"/>
            <p:nvPr/>
          </p:nvSpPr>
          <p:spPr>
            <a:xfrm>
              <a:off x="3779520" y="2239645"/>
              <a:ext cx="1415415" cy="9296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검토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 표준 및 절차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요구사항 점검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이슈점검 및 대응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일정 점검 및 조정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A3573CA-97E2-4509-9E84-4B687295C00E}"/>
                </a:ext>
              </a:extLst>
            </p:cNvPr>
            <p:cNvSpPr txBox="1"/>
            <p:nvPr/>
          </p:nvSpPr>
          <p:spPr>
            <a:xfrm>
              <a:off x="3779520" y="3219694"/>
              <a:ext cx="1415415" cy="7887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01.IA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콘텐츠 구성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03.UI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오픈이벤트 기획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5D4D937-345E-4326-B3CA-CD0C58D7C715}"/>
                </a:ext>
              </a:extLst>
            </p:cNvPr>
            <p:cNvSpPr txBox="1"/>
            <p:nvPr/>
          </p:nvSpPr>
          <p:spPr>
            <a:xfrm>
              <a:off x="3779520" y="4055844"/>
              <a:ext cx="1415415" cy="507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및 코딩 설계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스타일가이드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코딩가이드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C1E39A0-4296-4431-A4A0-2C954680D273}"/>
                </a:ext>
              </a:extLst>
            </p:cNvPr>
            <p:cNvSpPr txBox="1"/>
            <p:nvPr/>
          </p:nvSpPr>
          <p:spPr>
            <a:xfrm>
              <a:off x="3779520" y="4591146"/>
              <a:ext cx="1415415" cy="7887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설계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01.DB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프로그램 설계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컨버전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설계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테스트시나리오 작성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6BAF6CA-9223-49EC-96F6-8EAD7A76492F}"/>
                </a:ext>
              </a:extLst>
            </p:cNvPr>
            <p:cNvSpPr txBox="1"/>
            <p:nvPr/>
          </p:nvSpPr>
          <p:spPr>
            <a:xfrm>
              <a:off x="3779520" y="5459302"/>
              <a:ext cx="1415415" cy="507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검수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설계안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검토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 검수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4EFA4BB-99F9-4D88-89F4-39CD2C86A0A2}"/>
                </a:ext>
              </a:extLst>
            </p:cNvPr>
            <p:cNvSpPr txBox="1"/>
            <p:nvPr/>
          </p:nvSpPr>
          <p:spPr>
            <a:xfrm>
              <a:off x="3779520" y="5993974"/>
              <a:ext cx="1415415" cy="507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06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중간보고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중간보고서 작성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중간보고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C355A8B-CD39-4989-9A4B-C2A2AF24645F}"/>
                </a:ext>
              </a:extLst>
            </p:cNvPr>
            <p:cNvSpPr txBox="1"/>
            <p:nvPr/>
          </p:nvSpPr>
          <p:spPr>
            <a:xfrm>
              <a:off x="5557520" y="2239645"/>
              <a:ext cx="1571625" cy="1493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점검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표준 및 절차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일정점검 및 조정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이슈점검 및 대응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투입인원관리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비용지출관리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06.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정기보고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07.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리뷰 및 검토회의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08.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작업진행 변경관리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09.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진척도 관리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96391CE-81ED-45B7-8318-0F336B799426}"/>
                </a:ext>
              </a:extLst>
            </p:cNvPr>
            <p:cNvSpPr txBox="1"/>
            <p:nvPr/>
          </p:nvSpPr>
          <p:spPr>
            <a:xfrm>
              <a:off x="5557520" y="3822364"/>
              <a:ext cx="1571625" cy="1070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및 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HTML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코딩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기능화면 디자인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콘텐츠화면 디자인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03.Flash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부가요소 디자인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이미지소스관리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06.HTML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코딩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BCDE055-CCD9-4113-B5B8-A94CA57BAF3E}"/>
                </a:ext>
              </a:extLst>
            </p:cNvPr>
            <p:cNvSpPr txBox="1"/>
            <p:nvPr/>
          </p:nvSpPr>
          <p:spPr>
            <a:xfrm>
              <a:off x="5557520" y="4959247"/>
              <a:ext cx="1571625" cy="13521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프로그래밍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물리 </a:t>
              </a:r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DB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구축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공용 </a:t>
              </a:r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Lib /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모듈 개발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유저 프로그래밍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어드민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프로그래밍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솔루션 커스터마이징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06.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타시스템 인터페이스 개발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07.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단위 테스트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33D1378-9767-4D2B-8C41-D4DD83B7EACA}"/>
                </a:ext>
              </a:extLst>
            </p:cNvPr>
            <p:cNvSpPr txBox="1"/>
            <p:nvPr/>
          </p:nvSpPr>
          <p:spPr>
            <a:xfrm>
              <a:off x="7491730" y="2239645"/>
              <a:ext cx="1519555" cy="507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테스트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테스트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알파오픈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0410AD1-7739-46F1-A915-F9C33DCF1EC2}"/>
                </a:ext>
              </a:extLst>
            </p:cNvPr>
            <p:cNvSpPr txBox="1"/>
            <p:nvPr/>
          </p:nvSpPr>
          <p:spPr>
            <a:xfrm>
              <a:off x="7491730" y="2806848"/>
              <a:ext cx="1519555" cy="9296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오픈준비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계획서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오픈 세부 일정표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오픈체크리스트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작성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소스구입 및 라이선스인수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2C655DB-55D5-498C-836D-AACDE6C452D4}"/>
                </a:ext>
              </a:extLst>
            </p:cNvPr>
            <p:cNvSpPr txBox="1"/>
            <p:nvPr/>
          </p:nvSpPr>
          <p:spPr>
            <a:xfrm>
              <a:off x="7491730" y="3775152"/>
              <a:ext cx="1519555" cy="9296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베타오픈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리얼서버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구축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이관 작업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03.DB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마이그레이션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베타 테스트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베타오픈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9A3AAE6-B79E-4692-B488-4A9DFEC0A8A7}"/>
                </a:ext>
              </a:extLst>
            </p:cNvPr>
            <p:cNvSpPr txBox="1"/>
            <p:nvPr/>
          </p:nvSpPr>
          <p:spPr>
            <a:xfrm>
              <a:off x="7491730" y="4774539"/>
              <a:ext cx="1519555" cy="6479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정식오픈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최종 테스트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그랜드 오픈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트래픽 분석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D55FAC2-DB78-4B89-9D95-408D181358F4}"/>
                </a:ext>
              </a:extLst>
            </p:cNvPr>
            <p:cNvSpPr txBox="1"/>
            <p:nvPr/>
          </p:nvSpPr>
          <p:spPr>
            <a:xfrm>
              <a:off x="7491730" y="5515440"/>
              <a:ext cx="1519555" cy="1070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교육 및 훈련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웹스타일가이드 작성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코딩가이드 작성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플래시플렉스가이드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작성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매뉴얼 작성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담당자 교육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33DC463-EB7B-4F49-8BD7-B9E10A527DF5}"/>
                </a:ext>
              </a:extLst>
            </p:cNvPr>
            <p:cNvSpPr txBox="1"/>
            <p:nvPr/>
          </p:nvSpPr>
          <p:spPr>
            <a:xfrm>
              <a:off x="7491730" y="6638205"/>
              <a:ext cx="1519555" cy="6479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06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검수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완료보고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고객사 검수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내부 검수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BC8CCCB5-24A4-4847-8850-64854C7056E1}"/>
                </a:ext>
              </a:extLst>
            </p:cNvPr>
            <p:cNvCxnSpPr>
              <a:stCxn id="29" idx="3"/>
              <a:endCxn id="33" idx="1"/>
            </p:cNvCxnSpPr>
            <p:nvPr/>
          </p:nvCxnSpPr>
          <p:spPr>
            <a:xfrm flipV="1">
              <a:off x="1535430" y="2774890"/>
              <a:ext cx="361951" cy="85608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0DB3CE99-54CB-4D38-88D6-ABC1CD44081D}"/>
                </a:ext>
              </a:extLst>
            </p:cNvPr>
            <p:cNvCxnSpPr>
              <a:cxnSpLocks/>
              <a:stCxn id="30" idx="3"/>
              <a:endCxn id="34" idx="1"/>
            </p:cNvCxnSpPr>
            <p:nvPr/>
          </p:nvCxnSpPr>
          <p:spPr>
            <a:xfrm flipV="1">
              <a:off x="1535430" y="3792027"/>
              <a:ext cx="361951" cy="59695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id="{A8DF6489-A383-4984-8132-6B7B138F81B2}"/>
                </a:ext>
              </a:extLst>
            </p:cNvPr>
            <p:cNvCxnSpPr>
              <a:endCxn id="35" idx="1"/>
            </p:cNvCxnSpPr>
            <p:nvPr/>
          </p:nvCxnSpPr>
          <p:spPr>
            <a:xfrm>
              <a:off x="1534796" y="4655824"/>
              <a:ext cx="362584" cy="3122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2445E328-86B1-4F76-B2EB-417C921B2A53}"/>
                </a:ext>
              </a:extLst>
            </p:cNvPr>
            <p:cNvCxnSpPr>
              <a:endCxn id="37" idx="1"/>
            </p:cNvCxnSpPr>
            <p:nvPr/>
          </p:nvCxnSpPr>
          <p:spPr>
            <a:xfrm rot="16200000" flipH="1">
              <a:off x="1034703" y="5440121"/>
              <a:ext cx="1544378" cy="1809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0557857B-8D0C-47CA-B104-6FA0515C02AE}"/>
                </a:ext>
              </a:extLst>
            </p:cNvPr>
            <p:cNvCxnSpPr>
              <a:endCxn id="36" idx="1"/>
            </p:cNvCxnSpPr>
            <p:nvPr/>
          </p:nvCxnSpPr>
          <p:spPr>
            <a:xfrm>
              <a:off x="1716405" y="5420164"/>
              <a:ext cx="180976" cy="4196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5DD8C8C2-F39B-4589-A3D8-A86665331BDB}"/>
                </a:ext>
              </a:extLst>
            </p:cNvPr>
            <p:cNvCxnSpPr>
              <a:cxnSpLocks/>
              <a:stCxn id="34" idx="3"/>
              <a:endCxn id="52" idx="1"/>
            </p:cNvCxnSpPr>
            <p:nvPr/>
          </p:nvCxnSpPr>
          <p:spPr>
            <a:xfrm flipV="1">
              <a:off x="3416935" y="2704463"/>
              <a:ext cx="362585" cy="10875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A43E4E82-89F3-4088-B79D-0293BC9E77DF}"/>
                </a:ext>
              </a:extLst>
            </p:cNvPr>
            <p:cNvCxnSpPr>
              <a:stCxn id="35" idx="3"/>
              <a:endCxn id="57" idx="1"/>
            </p:cNvCxnSpPr>
            <p:nvPr/>
          </p:nvCxnSpPr>
          <p:spPr>
            <a:xfrm flipV="1">
              <a:off x="3416935" y="3614085"/>
              <a:ext cx="362585" cy="107296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17FE4355-CF53-48EB-998B-4E7B860CB5E6}"/>
                </a:ext>
              </a:extLst>
            </p:cNvPr>
            <p:cNvCxnSpPr>
              <a:stCxn id="36" idx="3"/>
              <a:endCxn id="58" idx="1"/>
            </p:cNvCxnSpPr>
            <p:nvPr/>
          </p:nvCxnSpPr>
          <p:spPr>
            <a:xfrm flipV="1">
              <a:off x="3416935" y="4309381"/>
              <a:ext cx="362585" cy="115275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연결선: 꺾임 82">
              <a:extLst>
                <a:ext uri="{FF2B5EF4-FFF2-40B4-BE49-F238E27FC236}">
                  <a16:creationId xmlns:a16="http://schemas.microsoft.com/office/drawing/2014/main" id="{1F2CE8EA-C0CD-4502-9F34-727A0D918DA2}"/>
                </a:ext>
              </a:extLst>
            </p:cNvPr>
            <p:cNvCxnSpPr>
              <a:stCxn id="37" idx="3"/>
              <a:endCxn id="59" idx="1"/>
            </p:cNvCxnSpPr>
            <p:nvPr/>
          </p:nvCxnSpPr>
          <p:spPr>
            <a:xfrm flipV="1">
              <a:off x="3416935" y="4985537"/>
              <a:ext cx="362585" cy="131726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연결선: 꺾임 83">
              <a:extLst>
                <a:ext uri="{FF2B5EF4-FFF2-40B4-BE49-F238E27FC236}">
                  <a16:creationId xmlns:a16="http://schemas.microsoft.com/office/drawing/2014/main" id="{9866EB7C-E8EA-41E3-854D-F0940CA4F931}"/>
                </a:ext>
              </a:extLst>
            </p:cNvPr>
            <p:cNvCxnSpPr>
              <a:stCxn id="47" idx="3"/>
              <a:endCxn id="61" idx="1"/>
            </p:cNvCxnSpPr>
            <p:nvPr/>
          </p:nvCxnSpPr>
          <p:spPr>
            <a:xfrm flipV="1">
              <a:off x="3416935" y="6247511"/>
              <a:ext cx="362585" cy="65798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07EBC351-F373-40B4-B446-F29085E6DF7B}"/>
                </a:ext>
              </a:extLst>
            </p:cNvPr>
            <p:cNvCxnSpPr>
              <a:stCxn id="52" idx="3"/>
              <a:endCxn id="62" idx="1"/>
            </p:cNvCxnSpPr>
            <p:nvPr/>
          </p:nvCxnSpPr>
          <p:spPr>
            <a:xfrm>
              <a:off x="5194935" y="2704463"/>
              <a:ext cx="362586" cy="28170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연결선: 꺾임 85">
              <a:extLst>
                <a:ext uri="{FF2B5EF4-FFF2-40B4-BE49-F238E27FC236}">
                  <a16:creationId xmlns:a16="http://schemas.microsoft.com/office/drawing/2014/main" id="{2D929720-CF0D-42E5-8893-F56B04D04DDB}"/>
                </a:ext>
              </a:extLst>
            </p:cNvPr>
            <p:cNvCxnSpPr>
              <a:stCxn id="57" idx="3"/>
              <a:endCxn id="67" idx="1"/>
            </p:cNvCxnSpPr>
            <p:nvPr/>
          </p:nvCxnSpPr>
          <p:spPr>
            <a:xfrm>
              <a:off x="5194935" y="3614085"/>
              <a:ext cx="362586" cy="74352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연결선: 꺾임 86">
              <a:extLst>
                <a:ext uri="{FF2B5EF4-FFF2-40B4-BE49-F238E27FC236}">
                  <a16:creationId xmlns:a16="http://schemas.microsoft.com/office/drawing/2014/main" id="{42ECA072-B912-4BB5-9ADF-9A8ACBD0C2EF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>
              <a:off x="5194935" y="4309381"/>
              <a:ext cx="362586" cy="2919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연결선: 꺾임 87">
              <a:extLst>
                <a:ext uri="{FF2B5EF4-FFF2-40B4-BE49-F238E27FC236}">
                  <a16:creationId xmlns:a16="http://schemas.microsoft.com/office/drawing/2014/main" id="{45930FBC-91AB-4021-A1C9-DCAC294C9F97}"/>
                </a:ext>
              </a:extLst>
            </p:cNvPr>
            <p:cNvCxnSpPr>
              <a:stCxn id="59" idx="3"/>
              <a:endCxn id="68" idx="1"/>
            </p:cNvCxnSpPr>
            <p:nvPr/>
          </p:nvCxnSpPr>
          <p:spPr>
            <a:xfrm>
              <a:off x="5194935" y="4985537"/>
              <a:ext cx="362586" cy="64980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연결선: 꺾임 88">
              <a:extLst>
                <a:ext uri="{FF2B5EF4-FFF2-40B4-BE49-F238E27FC236}">
                  <a16:creationId xmlns:a16="http://schemas.microsoft.com/office/drawing/2014/main" id="{92F61FE4-85F0-4A9D-A5F4-8C4B0F7ED7BA}"/>
                </a:ext>
              </a:extLst>
            </p:cNvPr>
            <p:cNvCxnSpPr>
              <a:stCxn id="62" idx="3"/>
              <a:endCxn id="69" idx="1"/>
            </p:cNvCxnSpPr>
            <p:nvPr/>
          </p:nvCxnSpPr>
          <p:spPr>
            <a:xfrm flipV="1">
              <a:off x="7129145" y="2493182"/>
              <a:ext cx="362585" cy="49298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연결선: 꺾임 89">
              <a:extLst>
                <a:ext uri="{FF2B5EF4-FFF2-40B4-BE49-F238E27FC236}">
                  <a16:creationId xmlns:a16="http://schemas.microsoft.com/office/drawing/2014/main" id="{333112F7-170E-4694-86CC-3A19456E9392}"/>
                </a:ext>
              </a:extLst>
            </p:cNvPr>
            <p:cNvCxnSpPr>
              <a:cxnSpLocks/>
              <a:endCxn id="70" idx="1"/>
            </p:cNvCxnSpPr>
            <p:nvPr/>
          </p:nvCxnSpPr>
          <p:spPr>
            <a:xfrm rot="16200000" flipH="1">
              <a:off x="7272528" y="2977789"/>
              <a:ext cx="256794" cy="1816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연결선: 꺾임 90">
              <a:extLst>
                <a:ext uri="{FF2B5EF4-FFF2-40B4-BE49-F238E27FC236}">
                  <a16:creationId xmlns:a16="http://schemas.microsoft.com/office/drawing/2014/main" id="{230C0B98-707F-41E8-B876-5DE11DE31FB3}"/>
                </a:ext>
              </a:extLst>
            </p:cNvPr>
            <p:cNvCxnSpPr>
              <a:stCxn id="67" idx="3"/>
              <a:endCxn id="73" idx="1"/>
            </p:cNvCxnSpPr>
            <p:nvPr/>
          </p:nvCxnSpPr>
          <p:spPr>
            <a:xfrm>
              <a:off x="7129145" y="4357608"/>
              <a:ext cx="362585" cy="169307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F5D676BF-32C9-489F-BC65-8F68D44F6108}"/>
                </a:ext>
              </a:extLst>
            </p:cNvPr>
            <p:cNvCxnSpPr>
              <a:stCxn id="68" idx="3"/>
            </p:cNvCxnSpPr>
            <p:nvPr/>
          </p:nvCxnSpPr>
          <p:spPr>
            <a:xfrm flipV="1">
              <a:off x="7129145" y="5498366"/>
              <a:ext cx="180975" cy="1369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43E7467-4140-4D94-B17F-2F03C213299A}"/>
                </a:ext>
              </a:extLst>
            </p:cNvPr>
            <p:cNvSpPr txBox="1"/>
            <p:nvPr/>
          </p:nvSpPr>
          <p:spPr>
            <a:xfrm>
              <a:off x="103505" y="1744345"/>
              <a:ext cx="1431925" cy="2253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B01 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DE8E9AE-F6F8-4AB1-BB37-15F9492E7EFF}"/>
                </a:ext>
              </a:extLst>
            </p:cNvPr>
            <p:cNvSpPr txBox="1"/>
            <p:nvPr/>
          </p:nvSpPr>
          <p:spPr>
            <a:xfrm>
              <a:off x="1897380" y="1746250"/>
              <a:ext cx="1519555" cy="2253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B02 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</a:t>
              </a:r>
              <a:endPara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485D1A6-5741-48DF-A352-D2235E8CB302}"/>
                </a:ext>
              </a:extLst>
            </p:cNvPr>
            <p:cNvSpPr txBox="1"/>
            <p:nvPr/>
          </p:nvSpPr>
          <p:spPr>
            <a:xfrm>
              <a:off x="3779520" y="1744345"/>
              <a:ext cx="1415415" cy="2253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B03 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</a:t>
              </a:r>
              <a:endPara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671C0AC-9809-4813-A12B-67B4EC19EE76}"/>
                </a:ext>
              </a:extLst>
            </p:cNvPr>
            <p:cNvSpPr txBox="1"/>
            <p:nvPr/>
          </p:nvSpPr>
          <p:spPr>
            <a:xfrm>
              <a:off x="5557520" y="1738630"/>
              <a:ext cx="1571625" cy="2253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B04 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</a:t>
              </a:r>
              <a:endPara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AE8236-2091-4945-A162-9E19CBD141F3}"/>
                </a:ext>
              </a:extLst>
            </p:cNvPr>
            <p:cNvSpPr txBox="1"/>
            <p:nvPr/>
          </p:nvSpPr>
          <p:spPr>
            <a:xfrm>
              <a:off x="7491730" y="1746250"/>
              <a:ext cx="1519555" cy="22536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6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B05 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완료</a:t>
              </a:r>
              <a:endPara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22EDDE8E-8DA3-4642-BE9F-0E8FCC1F377A}"/>
              </a:ext>
            </a:extLst>
          </p:cNvPr>
          <p:cNvSpPr txBox="1">
            <a:spLocks/>
          </p:cNvSpPr>
          <p:nvPr/>
        </p:nvSpPr>
        <p:spPr>
          <a:xfrm>
            <a:off x="-63804" y="2205502"/>
            <a:ext cx="5607678" cy="425245"/>
          </a:xfrm>
          <a:prstGeom prst="rect">
            <a:avLst/>
          </a:prstGeom>
          <a:noFill/>
        </p:spPr>
        <p:txBody>
          <a:bodyPr vert="horz" wrap="square" lIns="68580" tIns="34290" rIns="68580" bIns="34290" anchor="t">
            <a:spAutoFit/>
          </a:bodyPr>
          <a:lstStyle/>
          <a:p>
            <a:pPr algn="ctr" defTabSz="685800" eaLnBrk="0">
              <a:lnSpc>
                <a:spcPct val="130000"/>
              </a:lnSpc>
            </a:pPr>
            <a:r>
              <a:rPr lang="en-US" altLang="ko-KR" sz="2000" b="1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KACELAB </a:t>
            </a:r>
            <a:r>
              <a:rPr lang="en-US" altLang="ko-KR" sz="20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Phased build process</a:t>
            </a:r>
            <a:endParaRPr lang="ko-KR" altLang="en-US" sz="2000" b="1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DB4E027-B619-44AB-892E-517FE794B110}"/>
              </a:ext>
            </a:extLst>
          </p:cNvPr>
          <p:cNvSpPr/>
          <p:nvPr/>
        </p:nvSpPr>
        <p:spPr>
          <a:xfrm>
            <a:off x="461627" y="1223963"/>
            <a:ext cx="10369153" cy="73584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KACELAB. Smart Project Methodology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38C3B922-015B-461F-8B63-E2BC39682911}"/>
              </a:ext>
            </a:extLst>
          </p:cNvPr>
          <p:cNvSpPr/>
          <p:nvPr/>
        </p:nvSpPr>
        <p:spPr bwMode="auto">
          <a:xfrm>
            <a:off x="1327894" y="2736404"/>
            <a:ext cx="2160240" cy="69544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대형프로젝트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544853A-73B4-404D-82C3-5468B58C2B02}"/>
              </a:ext>
            </a:extLst>
          </p:cNvPr>
          <p:cNvSpPr/>
          <p:nvPr/>
        </p:nvSpPr>
        <p:spPr bwMode="auto">
          <a:xfrm>
            <a:off x="4527488" y="2736404"/>
            <a:ext cx="2160240" cy="695444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중형프로젝트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3A75346-A380-4C7F-85A3-FD0636A1A65F}"/>
              </a:ext>
            </a:extLst>
          </p:cNvPr>
          <p:cNvSpPr/>
          <p:nvPr/>
        </p:nvSpPr>
        <p:spPr bwMode="auto">
          <a:xfrm>
            <a:off x="7727082" y="2736404"/>
            <a:ext cx="2160240" cy="69544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소형프로젝트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572FE7E-EE7E-4CF8-B03C-FF18AAB7C7E1}"/>
              </a:ext>
            </a:extLst>
          </p:cNvPr>
          <p:cNvGrpSpPr/>
          <p:nvPr/>
        </p:nvGrpSpPr>
        <p:grpSpPr>
          <a:xfrm>
            <a:off x="867838" y="4602340"/>
            <a:ext cx="9379524" cy="4686792"/>
            <a:chOff x="923565" y="4841180"/>
            <a:chExt cx="8475982" cy="3961584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8AA82D2-1283-47E3-8B16-126095A8C7CB}"/>
                </a:ext>
              </a:extLst>
            </p:cNvPr>
            <p:cNvSpPr/>
            <p:nvPr/>
          </p:nvSpPr>
          <p:spPr>
            <a:xfrm>
              <a:off x="923565" y="4864948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7CCAE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b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메인 멤버 </a:t>
              </a:r>
              <a:r>
                <a:rPr lang="ko-KR" altLang="en-US" sz="105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선정</a:t>
              </a:r>
              <a:endParaRPr lang="ko-KR" altLang="en-US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7C78DCEB-3619-46DC-AF31-8893D520C828}"/>
                </a:ext>
              </a:extLst>
            </p:cNvPr>
            <p:cNvSpPr/>
            <p:nvPr/>
          </p:nvSpPr>
          <p:spPr>
            <a:xfrm>
              <a:off x="923565" y="5608533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7CCAE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사전 리뷰</a:t>
              </a: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E05C279A-CEEF-4CEC-82A3-233892C64182}"/>
                </a:ext>
              </a:extLst>
            </p:cNvPr>
            <p:cNvSpPr/>
            <p:nvPr/>
          </p:nvSpPr>
          <p:spPr>
            <a:xfrm>
              <a:off x="923565" y="6251153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7CCAE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범위 정의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9834584-23F1-426A-BB2D-B4AEB10B9663}"/>
                </a:ext>
              </a:extLst>
            </p:cNvPr>
            <p:cNvSpPr/>
            <p:nvPr/>
          </p:nvSpPr>
          <p:spPr>
            <a:xfrm>
              <a:off x="923565" y="6507058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7CCAE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프로젝트 환경 정의</a:t>
              </a: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EC6E9342-FA8F-4BE6-8E1E-17044F2D6223}"/>
                </a:ext>
              </a:extLst>
            </p:cNvPr>
            <p:cNvSpPr/>
            <p:nvPr/>
          </p:nvSpPr>
          <p:spPr>
            <a:xfrm>
              <a:off x="923565" y="6988388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7CCAE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일정 계획</a:t>
              </a: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F61B6B1-559A-4496-ABE8-CD0D13000D73}"/>
                </a:ext>
              </a:extLst>
            </p:cNvPr>
            <p:cNvSpPr/>
            <p:nvPr/>
          </p:nvSpPr>
          <p:spPr>
            <a:xfrm>
              <a:off x="2656120" y="5822929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요구사항 분석</a:t>
              </a:r>
              <a:endParaRPr lang="ko-KR" altLang="en-US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204DFBC1-B522-473A-AEA5-BFBE8BBBD19F}"/>
                </a:ext>
              </a:extLst>
            </p:cNvPr>
            <p:cNvSpPr/>
            <p:nvPr/>
          </p:nvSpPr>
          <p:spPr>
            <a:xfrm>
              <a:off x="2662470" y="6434434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기본 정보구조 정의</a:t>
              </a:r>
              <a:endParaRPr lang="ko-KR" altLang="en-US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6D535835-23AB-4086-A37F-B0F9FB7294ED}"/>
                </a:ext>
              </a:extLst>
            </p:cNvPr>
            <p:cNvSpPr/>
            <p:nvPr/>
          </p:nvSpPr>
          <p:spPr>
            <a:xfrm>
              <a:off x="2662470" y="6659223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메인기획설계</a:t>
              </a:r>
              <a:endParaRPr lang="ko-KR" altLang="en-US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957C139F-DEC3-417C-9D53-9147D213262A}"/>
                </a:ext>
              </a:extLst>
            </p:cNvPr>
            <p:cNvSpPr/>
            <p:nvPr/>
          </p:nvSpPr>
          <p:spPr>
            <a:xfrm>
              <a:off x="2662470" y="7231358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시안작업</a:t>
              </a:r>
              <a:endParaRPr lang="ko-KR" altLang="en-US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9B53739-536D-4CC9-B5F4-688DC603E1AF}"/>
                </a:ext>
              </a:extLst>
            </p:cNvPr>
            <p:cNvSpPr/>
            <p:nvPr/>
          </p:nvSpPr>
          <p:spPr>
            <a:xfrm>
              <a:off x="2662470" y="7931944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시스템분석 및 </a:t>
              </a:r>
              <a:r>
                <a:rPr lang="ko-KR" altLang="en-US" sz="1000" b="1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셋팅</a:t>
              </a:r>
              <a:endParaRPr lang="ko-KR" altLang="en-US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0D9F870-850E-4737-9A5C-F8F48385F76E}"/>
                </a:ext>
              </a:extLst>
            </p:cNvPr>
            <p:cNvSpPr/>
            <p:nvPr/>
          </p:nvSpPr>
          <p:spPr>
            <a:xfrm>
              <a:off x="4598221" y="4971810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이슈 및 일정 점검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0AE0687B-FA8F-4C3F-8273-0BB6659851DB}"/>
                </a:ext>
              </a:extLst>
            </p:cNvPr>
            <p:cNvSpPr/>
            <p:nvPr/>
          </p:nvSpPr>
          <p:spPr>
            <a:xfrm>
              <a:off x="4598221" y="5651260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세부 정보구조 설계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31DB254B-802E-40FE-8E8E-2E47D75F4B71}"/>
                </a:ext>
              </a:extLst>
            </p:cNvPr>
            <p:cNvSpPr/>
            <p:nvPr/>
          </p:nvSpPr>
          <p:spPr>
            <a:xfrm>
              <a:off x="4598221" y="5852555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세부 </a:t>
              </a:r>
              <a:r>
                <a:rPr lang="en-US" altLang="ko-KR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SB </a:t>
              </a:r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설계</a:t>
              </a: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8655153-3460-41EF-9230-CEF870061C6E}"/>
                </a:ext>
              </a:extLst>
            </p:cNvPr>
            <p:cNvSpPr/>
            <p:nvPr/>
          </p:nvSpPr>
          <p:spPr>
            <a:xfrm>
              <a:off x="4598221" y="6882525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DB</a:t>
              </a:r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설계</a:t>
              </a: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ED0A70A9-6491-4648-848D-22EBF3777813}"/>
                </a:ext>
              </a:extLst>
            </p:cNvPr>
            <p:cNvSpPr/>
            <p:nvPr/>
          </p:nvSpPr>
          <p:spPr>
            <a:xfrm>
              <a:off x="4598221" y="7992505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중간보고</a:t>
              </a: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24F5FA8-51CB-4D00-9BAA-F8D8BDA48915}"/>
                </a:ext>
              </a:extLst>
            </p:cNvPr>
            <p:cNvSpPr/>
            <p:nvPr/>
          </p:nvSpPr>
          <p:spPr>
            <a:xfrm>
              <a:off x="6408242" y="5247581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진척도 관리</a:t>
              </a: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7867F5C9-CABD-4A3E-8361-1AAAD29AA05D}"/>
                </a:ext>
              </a:extLst>
            </p:cNvPr>
            <p:cNvSpPr/>
            <p:nvPr/>
          </p:nvSpPr>
          <p:spPr>
            <a:xfrm>
              <a:off x="6402527" y="6451090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세부 디자인진행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B2F7E910-B1E6-4703-8701-80AC46073D99}"/>
                </a:ext>
              </a:extLst>
            </p:cNvPr>
            <p:cNvSpPr/>
            <p:nvPr/>
          </p:nvSpPr>
          <p:spPr>
            <a:xfrm>
              <a:off x="6402527" y="6676515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퍼블리싱</a:t>
              </a:r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진행</a:t>
              </a: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B9BD1EF0-B528-4D1D-A37C-CA0D62BDDA22}"/>
                </a:ext>
              </a:extLst>
            </p:cNvPr>
            <p:cNvSpPr/>
            <p:nvPr/>
          </p:nvSpPr>
          <p:spPr>
            <a:xfrm>
              <a:off x="6402527" y="7500745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개발 진행</a:t>
              </a: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7545BBD7-44F1-42EB-B3D0-EBC2DE1A3584}"/>
                </a:ext>
              </a:extLst>
            </p:cNvPr>
            <p:cNvSpPr/>
            <p:nvPr/>
          </p:nvSpPr>
          <p:spPr>
            <a:xfrm>
              <a:off x="8303537" y="4841180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내부 테스트 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C47273A-AF4A-4485-9076-F648D8E3AA73}"/>
                </a:ext>
              </a:extLst>
            </p:cNvPr>
            <p:cNvSpPr/>
            <p:nvPr/>
          </p:nvSpPr>
          <p:spPr>
            <a:xfrm>
              <a:off x="8303537" y="5469195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오픈 체크리스트 작성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6DE9F1FF-C840-4CD3-86B5-EF7483618919}"/>
                </a:ext>
              </a:extLst>
            </p:cNvPr>
            <p:cNvSpPr/>
            <p:nvPr/>
          </p:nvSpPr>
          <p:spPr>
            <a:xfrm>
              <a:off x="8303537" y="6378243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실서버</a:t>
              </a:r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구축 및 이관</a:t>
              </a: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9AA20F45-F4A2-41B7-8D53-F93DD0385D5B}"/>
                </a:ext>
              </a:extLst>
            </p:cNvPr>
            <p:cNvSpPr/>
            <p:nvPr/>
          </p:nvSpPr>
          <p:spPr>
            <a:xfrm>
              <a:off x="8303537" y="7107949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통합테스트</a:t>
              </a:r>
              <a:r>
                <a:rPr lang="en-US" altLang="ko-KR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(QA)</a:t>
              </a:r>
              <a:endParaRPr lang="ko-KR" altLang="en-US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F6E165E1-C152-4ACF-B23F-414F967FCF66}"/>
                </a:ext>
              </a:extLst>
            </p:cNvPr>
            <p:cNvSpPr/>
            <p:nvPr/>
          </p:nvSpPr>
          <p:spPr>
            <a:xfrm>
              <a:off x="8303537" y="7308609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오픈</a:t>
              </a: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3A2F523-DD05-47E9-BE97-542FF60D859F}"/>
                </a:ext>
              </a:extLst>
            </p:cNvPr>
            <p:cNvSpPr/>
            <p:nvPr/>
          </p:nvSpPr>
          <p:spPr>
            <a:xfrm>
              <a:off x="8303537" y="7808989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산출물 작성</a:t>
              </a:r>
              <a:endParaRPr lang="ko-KR" altLang="en-US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B3CFB22B-448D-44B8-B88D-F4FBF05099FB}"/>
                </a:ext>
              </a:extLst>
            </p:cNvPr>
            <p:cNvSpPr/>
            <p:nvPr/>
          </p:nvSpPr>
          <p:spPr>
            <a:xfrm>
              <a:off x="8303537" y="8601469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검수 및 완료</a:t>
              </a: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D8E03D8F-6C6F-4717-B23C-810CEC33620B}"/>
              </a:ext>
            </a:extLst>
          </p:cNvPr>
          <p:cNvSpPr txBox="1"/>
          <p:nvPr/>
        </p:nvSpPr>
        <p:spPr>
          <a:xfrm>
            <a:off x="1246362" y="770570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KSPM &gt; KACELAB Phased build process &gt;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중형프로젝트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8F98B33-0CFC-41B1-993A-168F8F113DDC}"/>
              </a:ext>
            </a:extLst>
          </p:cNvPr>
          <p:cNvSpPr/>
          <p:nvPr/>
        </p:nvSpPr>
        <p:spPr bwMode="auto">
          <a:xfrm>
            <a:off x="297558" y="1047568"/>
            <a:ext cx="10670480" cy="176395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 defTabSz="982663" eaLnBrk="0" latinLnBrk="0" hangingPunct="0"/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Head Area</a:t>
            </a:r>
            <a:endParaRPr lang="ko-KR" altLang="en-US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8A06A51-3C2A-4E09-B0DE-828F0C7FA2BA}"/>
              </a:ext>
            </a:extLst>
          </p:cNvPr>
          <p:cNvSpPr/>
          <p:nvPr/>
        </p:nvSpPr>
        <p:spPr bwMode="auto">
          <a:xfrm>
            <a:off x="297558" y="9522048"/>
            <a:ext cx="10670480" cy="176395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 defTabSz="982663" eaLnBrk="0" latinLnBrk="0" hangingPunct="0"/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Footer Area</a:t>
            </a:r>
            <a:endParaRPr lang="ko-KR" altLang="en-US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0138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792FD0-951B-4CEB-9416-055727998C89}"/>
              </a:ext>
            </a:extLst>
          </p:cNvPr>
          <p:cNvSpPr txBox="1"/>
          <p:nvPr/>
        </p:nvSpPr>
        <p:spPr>
          <a:xfrm>
            <a:off x="5646204" y="455463"/>
            <a:ext cx="149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001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9C7C47A-4EDD-4196-BDAC-3DF04B0A9ED3}"/>
              </a:ext>
            </a:extLst>
          </p:cNvPr>
          <p:cNvGrpSpPr/>
          <p:nvPr/>
        </p:nvGrpSpPr>
        <p:grpSpPr>
          <a:xfrm>
            <a:off x="780157" y="3744516"/>
            <a:ext cx="9732093" cy="5688632"/>
            <a:chOff x="103505" y="1738630"/>
            <a:chExt cx="8907780" cy="554750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3D240D9-2DCC-4C7D-82A4-55D1B06BF1C5}"/>
                </a:ext>
              </a:extLst>
            </p:cNvPr>
            <p:cNvSpPr txBox="1"/>
            <p:nvPr/>
          </p:nvSpPr>
          <p:spPr>
            <a:xfrm>
              <a:off x="103505" y="2239645"/>
              <a:ext cx="1431925" cy="1070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구성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사전점검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내부인력요청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협력업체 선정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수행환경정비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참여자 교육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1B44BC-3FEA-4D07-B937-C10A340021D3}"/>
                </a:ext>
              </a:extLst>
            </p:cNvPr>
            <p:cNvSpPr txBox="1"/>
            <p:nvPr/>
          </p:nvSpPr>
          <p:spPr>
            <a:xfrm>
              <a:off x="103505" y="3377434"/>
              <a:ext cx="1431925" cy="507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사전 이해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오리엔테이션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이슈분석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A820B1-7856-455B-8058-78167168233D}"/>
                </a:ext>
              </a:extLst>
            </p:cNvPr>
            <p:cNvSpPr txBox="1"/>
            <p:nvPr/>
          </p:nvSpPr>
          <p:spPr>
            <a:xfrm>
              <a:off x="103505" y="3924169"/>
              <a:ext cx="1431925" cy="9296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정의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범위정의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산출물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조직구성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기초 구성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4EE78B1-AA6E-481E-B3D5-2E6EACDBA048}"/>
                </a:ext>
              </a:extLst>
            </p:cNvPr>
            <p:cNvSpPr txBox="1"/>
            <p:nvPr/>
          </p:nvSpPr>
          <p:spPr>
            <a:xfrm>
              <a:off x="103505" y="4897919"/>
              <a:ext cx="143192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일정 계획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일정계획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657D4CE-1F4F-466B-98C0-196C3AABFE9C}"/>
                </a:ext>
              </a:extLst>
            </p:cNvPr>
            <p:cNvSpPr txBox="1"/>
            <p:nvPr/>
          </p:nvSpPr>
          <p:spPr>
            <a:xfrm>
              <a:off x="103505" y="5319560"/>
              <a:ext cx="143192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런칭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01.KICK OFF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10CC2BF-C644-4771-AB96-8BD54E5BD073}"/>
                </a:ext>
              </a:extLst>
            </p:cNvPr>
            <p:cNvSpPr txBox="1"/>
            <p:nvPr/>
          </p:nvSpPr>
          <p:spPr>
            <a:xfrm>
              <a:off x="1897380" y="2239645"/>
              <a:ext cx="1519555" cy="1070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분석표준 및 절차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자료수집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고객비즈니스이해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사용자분석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 사이트분석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06.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분석작업 계획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0F2B3D-CAD1-440B-96B6-4DA4E58BA444}"/>
                </a:ext>
              </a:extLst>
            </p:cNvPr>
            <p:cNvSpPr txBox="1"/>
            <p:nvPr/>
          </p:nvSpPr>
          <p:spPr>
            <a:xfrm>
              <a:off x="1897380" y="3382183"/>
              <a:ext cx="1519555" cy="9296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요구분석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인터뷰계획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요구분석인터뷰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요구사항 조정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범위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사이트방향성 수립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D9C56F8-6EE7-4DD7-8397-EA1866B0D718}"/>
                </a:ext>
              </a:extLst>
            </p:cNvPr>
            <p:cNvSpPr txBox="1"/>
            <p:nvPr/>
          </p:nvSpPr>
          <p:spPr>
            <a:xfrm>
              <a:off x="1897380" y="4363089"/>
              <a:ext cx="1519555" cy="6479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 정의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콘텐츠 전략 수립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 정보구조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03.UI/Navigation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정의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83DB99A-0B24-4375-9314-4A0B50F46970}"/>
                </a:ext>
              </a:extLst>
            </p:cNvPr>
            <p:cNvSpPr txBox="1"/>
            <p:nvPr/>
          </p:nvSpPr>
          <p:spPr>
            <a:xfrm>
              <a:off x="1897380" y="5067739"/>
              <a:ext cx="1519555" cy="7887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정의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컨셉정의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시안작업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시안시연회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시안 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컨펌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3D27E63-B1BC-403C-9581-25282A68A9C1}"/>
                </a:ext>
              </a:extLst>
            </p:cNvPr>
            <p:cNvSpPr txBox="1"/>
            <p:nvPr/>
          </p:nvSpPr>
          <p:spPr>
            <a:xfrm>
              <a:off x="1897380" y="5908408"/>
              <a:ext cx="1519555" cy="7887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정의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분석 및 기능정의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모델링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표준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C6CC474-5E4F-4CFC-A10B-42C531F90CC3}"/>
                </a:ext>
              </a:extLst>
            </p:cNvPr>
            <p:cNvSpPr txBox="1"/>
            <p:nvPr/>
          </p:nvSpPr>
          <p:spPr>
            <a:xfrm>
              <a:off x="1897380" y="6720827"/>
              <a:ext cx="151955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06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착수보고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착수보고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678C738-586D-4147-88D3-63F7DB3487E4}"/>
                </a:ext>
              </a:extLst>
            </p:cNvPr>
            <p:cNvSpPr txBox="1"/>
            <p:nvPr/>
          </p:nvSpPr>
          <p:spPr>
            <a:xfrm>
              <a:off x="3779520" y="2239645"/>
              <a:ext cx="1415415" cy="9296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검토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 표준 및 절차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요구사항 점검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이슈점검 및 대응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일정 점검 및 조정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A3573CA-97E2-4509-9E84-4B687295C00E}"/>
                </a:ext>
              </a:extLst>
            </p:cNvPr>
            <p:cNvSpPr txBox="1"/>
            <p:nvPr/>
          </p:nvSpPr>
          <p:spPr>
            <a:xfrm>
              <a:off x="3779520" y="3219694"/>
              <a:ext cx="1415415" cy="7887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01.IA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콘텐츠 구성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03.UI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오픈이벤트 기획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5D4D937-345E-4326-B3CA-CD0C58D7C715}"/>
                </a:ext>
              </a:extLst>
            </p:cNvPr>
            <p:cNvSpPr txBox="1"/>
            <p:nvPr/>
          </p:nvSpPr>
          <p:spPr>
            <a:xfrm>
              <a:off x="3779520" y="4055844"/>
              <a:ext cx="1415415" cy="507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및 코딩 설계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스타일가이드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코딩가이드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C1E39A0-4296-4431-A4A0-2C954680D273}"/>
                </a:ext>
              </a:extLst>
            </p:cNvPr>
            <p:cNvSpPr txBox="1"/>
            <p:nvPr/>
          </p:nvSpPr>
          <p:spPr>
            <a:xfrm>
              <a:off x="3779520" y="4591146"/>
              <a:ext cx="1415415" cy="7887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설계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01.DB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프로그램 설계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컨버전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설계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테스트시나리오 작성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6BAF6CA-9223-49EC-96F6-8EAD7A76492F}"/>
                </a:ext>
              </a:extLst>
            </p:cNvPr>
            <p:cNvSpPr txBox="1"/>
            <p:nvPr/>
          </p:nvSpPr>
          <p:spPr>
            <a:xfrm>
              <a:off x="3779520" y="5459302"/>
              <a:ext cx="1415415" cy="507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검수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설계안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검토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 검수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4EFA4BB-99F9-4D88-89F4-39CD2C86A0A2}"/>
                </a:ext>
              </a:extLst>
            </p:cNvPr>
            <p:cNvSpPr txBox="1"/>
            <p:nvPr/>
          </p:nvSpPr>
          <p:spPr>
            <a:xfrm>
              <a:off x="3779520" y="5993974"/>
              <a:ext cx="1415415" cy="507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06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중간보고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중간보고서 작성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중간보고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C355A8B-CD39-4989-9A4B-C2A2AF24645F}"/>
                </a:ext>
              </a:extLst>
            </p:cNvPr>
            <p:cNvSpPr txBox="1"/>
            <p:nvPr/>
          </p:nvSpPr>
          <p:spPr>
            <a:xfrm>
              <a:off x="5557520" y="2239645"/>
              <a:ext cx="1571625" cy="1493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점검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표준 및 절차 정의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일정점검 및 조정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이슈점검 및 대응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투입인원관리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비용지출관리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06.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정기보고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07.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리뷰 및 검토회의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08.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작업진행 변경관리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09.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진척도 관리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96391CE-81ED-45B7-8318-0F336B799426}"/>
                </a:ext>
              </a:extLst>
            </p:cNvPr>
            <p:cNvSpPr txBox="1"/>
            <p:nvPr/>
          </p:nvSpPr>
          <p:spPr>
            <a:xfrm>
              <a:off x="5557520" y="3822364"/>
              <a:ext cx="1571625" cy="1070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및 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HTML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코딩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기능화면 디자인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콘텐츠화면 디자인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03.Flash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부가요소 디자인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이미지소스관리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06.HTML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코딩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BCDE055-CCD9-4113-B5B8-A94CA57BAF3E}"/>
                </a:ext>
              </a:extLst>
            </p:cNvPr>
            <p:cNvSpPr txBox="1"/>
            <p:nvPr/>
          </p:nvSpPr>
          <p:spPr>
            <a:xfrm>
              <a:off x="5557520" y="4959247"/>
              <a:ext cx="1571625" cy="13521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프로그래밍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물리 </a:t>
              </a:r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DB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구축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공용 </a:t>
              </a:r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Lib /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모듈 개발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유저 프로그래밍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어드민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프로그래밍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솔루션 커스터마이징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06.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타시스템 인터페이스 개발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07.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단위 테스트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33D1378-9767-4D2B-8C41-D4DD83B7EACA}"/>
                </a:ext>
              </a:extLst>
            </p:cNvPr>
            <p:cNvSpPr txBox="1"/>
            <p:nvPr/>
          </p:nvSpPr>
          <p:spPr>
            <a:xfrm>
              <a:off x="7491730" y="2239645"/>
              <a:ext cx="1519555" cy="507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테스트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테스트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알파오픈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0410AD1-7739-46F1-A915-F9C33DCF1EC2}"/>
                </a:ext>
              </a:extLst>
            </p:cNvPr>
            <p:cNvSpPr txBox="1"/>
            <p:nvPr/>
          </p:nvSpPr>
          <p:spPr>
            <a:xfrm>
              <a:off x="7491730" y="2806848"/>
              <a:ext cx="1519555" cy="9296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오픈준비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계획서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오픈 세부 일정표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오픈체크리스트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작성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소스구입 및 라이선스인수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2C655DB-55D5-498C-836D-AACDE6C452D4}"/>
                </a:ext>
              </a:extLst>
            </p:cNvPr>
            <p:cNvSpPr txBox="1"/>
            <p:nvPr/>
          </p:nvSpPr>
          <p:spPr>
            <a:xfrm>
              <a:off x="7491730" y="3775152"/>
              <a:ext cx="1519555" cy="9296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베타오픈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리얼서버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구축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이관 작업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03.DB 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마이그레이션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베타 테스트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베타오픈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9A3AAE6-B79E-4692-B488-4A9DFEC0A8A7}"/>
                </a:ext>
              </a:extLst>
            </p:cNvPr>
            <p:cNvSpPr txBox="1"/>
            <p:nvPr/>
          </p:nvSpPr>
          <p:spPr>
            <a:xfrm>
              <a:off x="7491730" y="4774539"/>
              <a:ext cx="1519555" cy="6479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정식오픈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최종 테스트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그랜드 오픈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트래픽 분석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D55FAC2-DB78-4B89-9D95-408D181358F4}"/>
                </a:ext>
              </a:extLst>
            </p:cNvPr>
            <p:cNvSpPr txBox="1"/>
            <p:nvPr/>
          </p:nvSpPr>
          <p:spPr>
            <a:xfrm>
              <a:off x="7491730" y="5515440"/>
              <a:ext cx="1519555" cy="1070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교육 및 훈련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웹스타일가이드 작성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코딩가이드 작성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플래시플렉스가이드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작성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매뉴얼 작성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담당자 교육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33DC463-EB7B-4F49-8BD7-B9E10A527DF5}"/>
                </a:ext>
              </a:extLst>
            </p:cNvPr>
            <p:cNvSpPr txBox="1"/>
            <p:nvPr/>
          </p:nvSpPr>
          <p:spPr>
            <a:xfrm>
              <a:off x="7491730" y="6638205"/>
              <a:ext cx="1519555" cy="6479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06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검수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완료보고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고객사 검수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내부 검수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BC8CCCB5-24A4-4847-8850-64854C7056E1}"/>
                </a:ext>
              </a:extLst>
            </p:cNvPr>
            <p:cNvCxnSpPr>
              <a:stCxn id="29" idx="3"/>
              <a:endCxn id="33" idx="1"/>
            </p:cNvCxnSpPr>
            <p:nvPr/>
          </p:nvCxnSpPr>
          <p:spPr>
            <a:xfrm flipV="1">
              <a:off x="1535430" y="2774890"/>
              <a:ext cx="361951" cy="85608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0DB3CE99-54CB-4D38-88D6-ABC1CD44081D}"/>
                </a:ext>
              </a:extLst>
            </p:cNvPr>
            <p:cNvCxnSpPr>
              <a:stCxn id="30" idx="3"/>
              <a:endCxn id="34" idx="1"/>
            </p:cNvCxnSpPr>
            <p:nvPr/>
          </p:nvCxnSpPr>
          <p:spPr>
            <a:xfrm flipV="1">
              <a:off x="1535430" y="3847002"/>
              <a:ext cx="361951" cy="54198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id="{A8DF6489-A383-4984-8132-6B7B138F81B2}"/>
                </a:ext>
              </a:extLst>
            </p:cNvPr>
            <p:cNvCxnSpPr>
              <a:endCxn id="35" idx="1"/>
            </p:cNvCxnSpPr>
            <p:nvPr/>
          </p:nvCxnSpPr>
          <p:spPr>
            <a:xfrm>
              <a:off x="1534796" y="4655824"/>
              <a:ext cx="362584" cy="3122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2445E328-86B1-4F76-B2EB-417C921B2A53}"/>
                </a:ext>
              </a:extLst>
            </p:cNvPr>
            <p:cNvCxnSpPr>
              <a:endCxn id="37" idx="1"/>
            </p:cNvCxnSpPr>
            <p:nvPr/>
          </p:nvCxnSpPr>
          <p:spPr>
            <a:xfrm rot="16200000" flipH="1">
              <a:off x="1034703" y="5440121"/>
              <a:ext cx="1544378" cy="1809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0557857B-8D0C-47CA-B104-6FA0515C02AE}"/>
                </a:ext>
              </a:extLst>
            </p:cNvPr>
            <p:cNvCxnSpPr>
              <a:endCxn id="36" idx="1"/>
            </p:cNvCxnSpPr>
            <p:nvPr/>
          </p:nvCxnSpPr>
          <p:spPr>
            <a:xfrm>
              <a:off x="1716405" y="5420164"/>
              <a:ext cx="180976" cy="4196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5DD8C8C2-F39B-4589-A3D8-A86665331BDB}"/>
                </a:ext>
              </a:extLst>
            </p:cNvPr>
            <p:cNvCxnSpPr>
              <a:stCxn id="34" idx="3"/>
              <a:endCxn id="52" idx="1"/>
            </p:cNvCxnSpPr>
            <p:nvPr/>
          </p:nvCxnSpPr>
          <p:spPr>
            <a:xfrm flipV="1">
              <a:off x="3416935" y="2704463"/>
              <a:ext cx="362585" cy="11425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A43E4E82-89F3-4088-B79D-0293BC9E77DF}"/>
                </a:ext>
              </a:extLst>
            </p:cNvPr>
            <p:cNvCxnSpPr>
              <a:stCxn id="35" idx="3"/>
              <a:endCxn id="57" idx="1"/>
            </p:cNvCxnSpPr>
            <p:nvPr/>
          </p:nvCxnSpPr>
          <p:spPr>
            <a:xfrm flipV="1">
              <a:off x="3416935" y="3614085"/>
              <a:ext cx="362585" cy="107296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17FE4355-CF53-48EB-998B-4E7B860CB5E6}"/>
                </a:ext>
              </a:extLst>
            </p:cNvPr>
            <p:cNvCxnSpPr>
              <a:stCxn id="36" idx="3"/>
              <a:endCxn id="58" idx="1"/>
            </p:cNvCxnSpPr>
            <p:nvPr/>
          </p:nvCxnSpPr>
          <p:spPr>
            <a:xfrm flipV="1">
              <a:off x="3416935" y="4309381"/>
              <a:ext cx="362585" cy="115275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연결선: 꺾임 82">
              <a:extLst>
                <a:ext uri="{FF2B5EF4-FFF2-40B4-BE49-F238E27FC236}">
                  <a16:creationId xmlns:a16="http://schemas.microsoft.com/office/drawing/2014/main" id="{1F2CE8EA-C0CD-4502-9F34-727A0D918DA2}"/>
                </a:ext>
              </a:extLst>
            </p:cNvPr>
            <p:cNvCxnSpPr>
              <a:stCxn id="37" idx="3"/>
              <a:endCxn id="59" idx="1"/>
            </p:cNvCxnSpPr>
            <p:nvPr/>
          </p:nvCxnSpPr>
          <p:spPr>
            <a:xfrm flipV="1">
              <a:off x="3416935" y="4985537"/>
              <a:ext cx="362585" cy="131726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연결선: 꺾임 83">
              <a:extLst>
                <a:ext uri="{FF2B5EF4-FFF2-40B4-BE49-F238E27FC236}">
                  <a16:creationId xmlns:a16="http://schemas.microsoft.com/office/drawing/2014/main" id="{9866EB7C-E8EA-41E3-854D-F0940CA4F931}"/>
                </a:ext>
              </a:extLst>
            </p:cNvPr>
            <p:cNvCxnSpPr>
              <a:stCxn id="47" idx="3"/>
              <a:endCxn id="61" idx="1"/>
            </p:cNvCxnSpPr>
            <p:nvPr/>
          </p:nvCxnSpPr>
          <p:spPr>
            <a:xfrm flipV="1">
              <a:off x="3416935" y="6247511"/>
              <a:ext cx="362585" cy="65798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07EBC351-F373-40B4-B446-F29085E6DF7B}"/>
                </a:ext>
              </a:extLst>
            </p:cNvPr>
            <p:cNvCxnSpPr>
              <a:stCxn id="52" idx="3"/>
              <a:endCxn id="62" idx="1"/>
            </p:cNvCxnSpPr>
            <p:nvPr/>
          </p:nvCxnSpPr>
          <p:spPr>
            <a:xfrm>
              <a:off x="5194935" y="2704463"/>
              <a:ext cx="362586" cy="28170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연결선: 꺾임 85">
              <a:extLst>
                <a:ext uri="{FF2B5EF4-FFF2-40B4-BE49-F238E27FC236}">
                  <a16:creationId xmlns:a16="http://schemas.microsoft.com/office/drawing/2014/main" id="{2D929720-CF0D-42E5-8893-F56B04D04DDB}"/>
                </a:ext>
              </a:extLst>
            </p:cNvPr>
            <p:cNvCxnSpPr>
              <a:stCxn id="57" idx="3"/>
              <a:endCxn id="67" idx="1"/>
            </p:cNvCxnSpPr>
            <p:nvPr/>
          </p:nvCxnSpPr>
          <p:spPr>
            <a:xfrm>
              <a:off x="5194935" y="3614085"/>
              <a:ext cx="362586" cy="74352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연결선: 꺾임 86">
              <a:extLst>
                <a:ext uri="{FF2B5EF4-FFF2-40B4-BE49-F238E27FC236}">
                  <a16:creationId xmlns:a16="http://schemas.microsoft.com/office/drawing/2014/main" id="{42ECA072-B912-4BB5-9ADF-9A8ACBD0C2EF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>
              <a:off x="5194935" y="4309381"/>
              <a:ext cx="362586" cy="2919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연결선: 꺾임 87">
              <a:extLst>
                <a:ext uri="{FF2B5EF4-FFF2-40B4-BE49-F238E27FC236}">
                  <a16:creationId xmlns:a16="http://schemas.microsoft.com/office/drawing/2014/main" id="{45930FBC-91AB-4021-A1C9-DCAC294C9F97}"/>
                </a:ext>
              </a:extLst>
            </p:cNvPr>
            <p:cNvCxnSpPr>
              <a:stCxn id="59" idx="3"/>
              <a:endCxn id="68" idx="1"/>
            </p:cNvCxnSpPr>
            <p:nvPr/>
          </p:nvCxnSpPr>
          <p:spPr>
            <a:xfrm>
              <a:off x="5194935" y="4985537"/>
              <a:ext cx="362586" cy="64980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연결선: 꺾임 88">
              <a:extLst>
                <a:ext uri="{FF2B5EF4-FFF2-40B4-BE49-F238E27FC236}">
                  <a16:creationId xmlns:a16="http://schemas.microsoft.com/office/drawing/2014/main" id="{92F61FE4-85F0-4A9D-A5F4-8C4B0F7ED7BA}"/>
                </a:ext>
              </a:extLst>
            </p:cNvPr>
            <p:cNvCxnSpPr>
              <a:stCxn id="62" idx="3"/>
              <a:endCxn id="69" idx="1"/>
            </p:cNvCxnSpPr>
            <p:nvPr/>
          </p:nvCxnSpPr>
          <p:spPr>
            <a:xfrm flipV="1">
              <a:off x="7129145" y="2493182"/>
              <a:ext cx="362585" cy="49298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연결선: 꺾임 89">
              <a:extLst>
                <a:ext uri="{FF2B5EF4-FFF2-40B4-BE49-F238E27FC236}">
                  <a16:creationId xmlns:a16="http://schemas.microsoft.com/office/drawing/2014/main" id="{333112F7-170E-4694-86CC-3A19456E9392}"/>
                </a:ext>
              </a:extLst>
            </p:cNvPr>
            <p:cNvCxnSpPr>
              <a:cxnSpLocks/>
              <a:endCxn id="70" idx="1"/>
            </p:cNvCxnSpPr>
            <p:nvPr/>
          </p:nvCxnSpPr>
          <p:spPr>
            <a:xfrm rot="16200000" flipH="1">
              <a:off x="7272528" y="2977789"/>
              <a:ext cx="256794" cy="1816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연결선: 꺾임 90">
              <a:extLst>
                <a:ext uri="{FF2B5EF4-FFF2-40B4-BE49-F238E27FC236}">
                  <a16:creationId xmlns:a16="http://schemas.microsoft.com/office/drawing/2014/main" id="{230C0B98-707F-41E8-B876-5DE11DE31FB3}"/>
                </a:ext>
              </a:extLst>
            </p:cNvPr>
            <p:cNvCxnSpPr>
              <a:stCxn id="67" idx="3"/>
              <a:endCxn id="73" idx="1"/>
            </p:cNvCxnSpPr>
            <p:nvPr/>
          </p:nvCxnSpPr>
          <p:spPr>
            <a:xfrm>
              <a:off x="7129145" y="4357608"/>
              <a:ext cx="362585" cy="169307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F5D676BF-32C9-489F-BC65-8F68D44F6108}"/>
                </a:ext>
              </a:extLst>
            </p:cNvPr>
            <p:cNvCxnSpPr>
              <a:stCxn id="68" idx="3"/>
            </p:cNvCxnSpPr>
            <p:nvPr/>
          </p:nvCxnSpPr>
          <p:spPr>
            <a:xfrm flipV="1">
              <a:off x="7129145" y="5498366"/>
              <a:ext cx="180975" cy="1369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43E7467-4140-4D94-B17F-2F03C213299A}"/>
                </a:ext>
              </a:extLst>
            </p:cNvPr>
            <p:cNvSpPr txBox="1"/>
            <p:nvPr/>
          </p:nvSpPr>
          <p:spPr>
            <a:xfrm>
              <a:off x="103505" y="1744345"/>
              <a:ext cx="1431925" cy="2253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B01 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DE8E9AE-F6F8-4AB1-BB37-15F9492E7EFF}"/>
                </a:ext>
              </a:extLst>
            </p:cNvPr>
            <p:cNvSpPr txBox="1"/>
            <p:nvPr/>
          </p:nvSpPr>
          <p:spPr>
            <a:xfrm>
              <a:off x="1897380" y="1746250"/>
              <a:ext cx="1519555" cy="2253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B02 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</a:t>
              </a:r>
              <a:endPara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485D1A6-5741-48DF-A352-D2235E8CB302}"/>
                </a:ext>
              </a:extLst>
            </p:cNvPr>
            <p:cNvSpPr txBox="1"/>
            <p:nvPr/>
          </p:nvSpPr>
          <p:spPr>
            <a:xfrm>
              <a:off x="3779520" y="1744345"/>
              <a:ext cx="1415415" cy="2253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B03 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</a:t>
              </a:r>
              <a:endPara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671C0AC-9809-4813-A12B-67B4EC19EE76}"/>
                </a:ext>
              </a:extLst>
            </p:cNvPr>
            <p:cNvSpPr txBox="1"/>
            <p:nvPr/>
          </p:nvSpPr>
          <p:spPr>
            <a:xfrm>
              <a:off x="5557520" y="1738630"/>
              <a:ext cx="1571625" cy="2253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B04 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</a:t>
              </a:r>
              <a:endPara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AE8236-2091-4945-A162-9E19CBD141F3}"/>
                </a:ext>
              </a:extLst>
            </p:cNvPr>
            <p:cNvSpPr txBox="1"/>
            <p:nvPr/>
          </p:nvSpPr>
          <p:spPr>
            <a:xfrm>
              <a:off x="7491730" y="1746250"/>
              <a:ext cx="1519555" cy="22536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6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B05 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완료</a:t>
              </a:r>
              <a:endPara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22EDDE8E-8DA3-4642-BE9F-0E8FCC1F377A}"/>
              </a:ext>
            </a:extLst>
          </p:cNvPr>
          <p:cNvSpPr txBox="1">
            <a:spLocks/>
          </p:cNvSpPr>
          <p:nvPr/>
        </p:nvSpPr>
        <p:spPr>
          <a:xfrm>
            <a:off x="-63804" y="2205502"/>
            <a:ext cx="5607678" cy="425245"/>
          </a:xfrm>
          <a:prstGeom prst="rect">
            <a:avLst/>
          </a:prstGeom>
          <a:noFill/>
        </p:spPr>
        <p:txBody>
          <a:bodyPr vert="horz" wrap="square" lIns="68580" tIns="34290" rIns="68580" bIns="34290" anchor="t">
            <a:spAutoFit/>
          </a:bodyPr>
          <a:lstStyle/>
          <a:p>
            <a:pPr algn="ctr" defTabSz="685800" eaLnBrk="0">
              <a:lnSpc>
                <a:spcPct val="130000"/>
              </a:lnSpc>
            </a:pPr>
            <a:r>
              <a:rPr lang="en-US" altLang="ko-KR" sz="2000" b="1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KACELAB </a:t>
            </a:r>
            <a:r>
              <a:rPr lang="en-US" altLang="ko-KR" sz="20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Phased build process</a:t>
            </a:r>
            <a:endParaRPr lang="ko-KR" altLang="en-US" sz="2000" b="1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DB4E027-B619-44AB-892E-517FE794B110}"/>
              </a:ext>
            </a:extLst>
          </p:cNvPr>
          <p:cNvSpPr/>
          <p:nvPr/>
        </p:nvSpPr>
        <p:spPr>
          <a:xfrm>
            <a:off x="461627" y="1223963"/>
            <a:ext cx="10369153" cy="73584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KACELAB. Smart Project Methodology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38C3B922-015B-461F-8B63-E2BC39682911}"/>
              </a:ext>
            </a:extLst>
          </p:cNvPr>
          <p:cNvSpPr/>
          <p:nvPr/>
        </p:nvSpPr>
        <p:spPr bwMode="auto">
          <a:xfrm>
            <a:off x="1327894" y="2736404"/>
            <a:ext cx="2160240" cy="69544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대형프로젝트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544853A-73B4-404D-82C3-5468B58C2B02}"/>
              </a:ext>
            </a:extLst>
          </p:cNvPr>
          <p:cNvSpPr/>
          <p:nvPr/>
        </p:nvSpPr>
        <p:spPr bwMode="auto">
          <a:xfrm>
            <a:off x="4527488" y="2736404"/>
            <a:ext cx="2160240" cy="69544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중형프로젝트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3A75346-A380-4C7F-85A3-FD0636A1A65F}"/>
              </a:ext>
            </a:extLst>
          </p:cNvPr>
          <p:cNvSpPr/>
          <p:nvPr/>
        </p:nvSpPr>
        <p:spPr bwMode="auto">
          <a:xfrm>
            <a:off x="7727082" y="2736404"/>
            <a:ext cx="2160240" cy="695444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소형프로젝트</a:t>
            </a: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68E22997-039F-437E-831C-70A56C054BD0}"/>
              </a:ext>
            </a:extLst>
          </p:cNvPr>
          <p:cNvGrpSpPr/>
          <p:nvPr/>
        </p:nvGrpSpPr>
        <p:grpSpPr>
          <a:xfrm>
            <a:off x="867838" y="4602340"/>
            <a:ext cx="9379524" cy="4686792"/>
            <a:chOff x="923565" y="4841180"/>
            <a:chExt cx="8475982" cy="3961584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A1D6BCD-9B28-491C-8194-6AB0A57A7590}"/>
                </a:ext>
              </a:extLst>
            </p:cNvPr>
            <p:cNvSpPr/>
            <p:nvPr/>
          </p:nvSpPr>
          <p:spPr>
            <a:xfrm>
              <a:off x="923565" y="4864948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7CCAE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b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메인 멤버 </a:t>
              </a:r>
              <a:r>
                <a:rPr lang="ko-KR" altLang="en-US" sz="105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선정</a:t>
              </a:r>
              <a:endParaRPr lang="ko-KR" altLang="en-US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26EEEA6-69D1-4982-B55E-5FBE4D03722A}"/>
                </a:ext>
              </a:extLst>
            </p:cNvPr>
            <p:cNvSpPr/>
            <p:nvPr/>
          </p:nvSpPr>
          <p:spPr>
            <a:xfrm>
              <a:off x="923565" y="5608533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7CCAE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사전 리뷰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D2BDDA14-B247-448F-8DF6-2B4398F0B86C}"/>
                </a:ext>
              </a:extLst>
            </p:cNvPr>
            <p:cNvSpPr/>
            <p:nvPr/>
          </p:nvSpPr>
          <p:spPr>
            <a:xfrm>
              <a:off x="923565" y="6988388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7CCAE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일정 계획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B16212E-A991-4DCD-BDEF-96841636325A}"/>
                </a:ext>
              </a:extLst>
            </p:cNvPr>
            <p:cNvSpPr/>
            <p:nvPr/>
          </p:nvSpPr>
          <p:spPr>
            <a:xfrm>
              <a:off x="2656120" y="5822929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요구사항 분석</a:t>
              </a:r>
              <a:endParaRPr lang="ko-KR" altLang="en-US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DB8282D6-2234-4C76-9340-7B2592386FB5}"/>
                </a:ext>
              </a:extLst>
            </p:cNvPr>
            <p:cNvSpPr/>
            <p:nvPr/>
          </p:nvSpPr>
          <p:spPr>
            <a:xfrm>
              <a:off x="2662470" y="6434434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기본 정보구조 정의</a:t>
              </a:r>
              <a:endParaRPr lang="ko-KR" altLang="en-US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E6FF8AE0-3403-4939-AD26-0D059BB85F26}"/>
                </a:ext>
              </a:extLst>
            </p:cNvPr>
            <p:cNvSpPr/>
            <p:nvPr/>
          </p:nvSpPr>
          <p:spPr>
            <a:xfrm>
              <a:off x="2662470" y="6659223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메인기획설계</a:t>
              </a:r>
              <a:endParaRPr lang="ko-KR" altLang="en-US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ADF03F25-4B67-4CEA-9FD0-A2C7D33505DC}"/>
                </a:ext>
              </a:extLst>
            </p:cNvPr>
            <p:cNvSpPr/>
            <p:nvPr/>
          </p:nvSpPr>
          <p:spPr>
            <a:xfrm>
              <a:off x="2662470" y="7231358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시안작업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0020F185-BFBD-41E2-AE77-4DDBD3E7E875}"/>
                </a:ext>
              </a:extLst>
            </p:cNvPr>
            <p:cNvSpPr/>
            <p:nvPr/>
          </p:nvSpPr>
          <p:spPr>
            <a:xfrm>
              <a:off x="4598221" y="5651260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세부 정보구조 설계</a:t>
              </a: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F8A478CB-4AF0-478D-B50A-D777B5E66E43}"/>
                </a:ext>
              </a:extLst>
            </p:cNvPr>
            <p:cNvSpPr/>
            <p:nvPr/>
          </p:nvSpPr>
          <p:spPr>
            <a:xfrm>
              <a:off x="4598221" y="5852555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세부 </a:t>
              </a:r>
              <a:r>
                <a:rPr lang="en-US" altLang="ko-KR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SB </a:t>
              </a:r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설계</a:t>
              </a: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636935F0-7D3E-44FF-97B7-85B42E4532D0}"/>
                </a:ext>
              </a:extLst>
            </p:cNvPr>
            <p:cNvSpPr/>
            <p:nvPr/>
          </p:nvSpPr>
          <p:spPr>
            <a:xfrm>
              <a:off x="4598221" y="6882525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DB</a:t>
              </a:r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설계</a:t>
              </a: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4EBEA8CF-C9A1-467E-BEA6-DBA1C551E214}"/>
                </a:ext>
              </a:extLst>
            </p:cNvPr>
            <p:cNvSpPr/>
            <p:nvPr/>
          </p:nvSpPr>
          <p:spPr>
            <a:xfrm>
              <a:off x="6402527" y="6451090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세부 디자인진행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3A9E1A42-921A-4573-9C20-1CD68CFA8CEF}"/>
                </a:ext>
              </a:extLst>
            </p:cNvPr>
            <p:cNvSpPr/>
            <p:nvPr/>
          </p:nvSpPr>
          <p:spPr>
            <a:xfrm>
              <a:off x="6402527" y="6676515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퍼블리싱</a:t>
              </a:r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진행</a:t>
              </a: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49820D54-A113-491F-9383-728DADB6678C}"/>
                </a:ext>
              </a:extLst>
            </p:cNvPr>
            <p:cNvSpPr/>
            <p:nvPr/>
          </p:nvSpPr>
          <p:spPr>
            <a:xfrm>
              <a:off x="6402527" y="7500745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개발 진행</a:t>
              </a: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24715A2B-3CC9-45A1-A50A-E91AB0811CA4}"/>
                </a:ext>
              </a:extLst>
            </p:cNvPr>
            <p:cNvSpPr/>
            <p:nvPr/>
          </p:nvSpPr>
          <p:spPr>
            <a:xfrm>
              <a:off x="8303537" y="4841180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내부 테스트 </a:t>
              </a: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9F2B1B1E-0C47-4CA7-BC2F-8A1FC04987D1}"/>
                </a:ext>
              </a:extLst>
            </p:cNvPr>
            <p:cNvSpPr/>
            <p:nvPr/>
          </p:nvSpPr>
          <p:spPr>
            <a:xfrm>
              <a:off x="8303537" y="7107949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통합테스트</a:t>
              </a:r>
              <a:r>
                <a:rPr lang="en-US" altLang="ko-KR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(QA)</a:t>
              </a:r>
              <a:endParaRPr lang="ko-KR" altLang="en-US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05C4C1D7-0D5F-44FB-8448-58909B5E48D8}"/>
                </a:ext>
              </a:extLst>
            </p:cNvPr>
            <p:cNvSpPr/>
            <p:nvPr/>
          </p:nvSpPr>
          <p:spPr>
            <a:xfrm>
              <a:off x="8303537" y="7308609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오픈</a:t>
              </a: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9BEBCDCF-2D49-4CEC-BF15-A652523D3A23}"/>
                </a:ext>
              </a:extLst>
            </p:cNvPr>
            <p:cNvSpPr/>
            <p:nvPr/>
          </p:nvSpPr>
          <p:spPr>
            <a:xfrm>
              <a:off x="8303537" y="8601469"/>
              <a:ext cx="1096010" cy="201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검수 및 완료</a:t>
              </a:r>
            </a:p>
          </p:txBody>
        </p: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E3AB1511-D494-43A8-9CBB-485580C2B474}"/>
              </a:ext>
            </a:extLst>
          </p:cNvPr>
          <p:cNvSpPr txBox="1"/>
          <p:nvPr/>
        </p:nvSpPr>
        <p:spPr>
          <a:xfrm>
            <a:off x="1246362" y="770570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KSPM &gt; KACELAB Phased build process &gt;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소형프로젝트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0CF3C01F-440E-4FD3-9A96-04D50FB10C1F}"/>
              </a:ext>
            </a:extLst>
          </p:cNvPr>
          <p:cNvSpPr/>
          <p:nvPr/>
        </p:nvSpPr>
        <p:spPr bwMode="auto">
          <a:xfrm>
            <a:off x="297558" y="1047568"/>
            <a:ext cx="10670480" cy="176395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 defTabSz="982663" eaLnBrk="0" latinLnBrk="0" hangingPunct="0"/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Head Area</a:t>
            </a:r>
            <a:endParaRPr lang="ko-KR" altLang="en-US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DF2AE09-A532-4DBE-A4E8-B4DD20C61EAD}"/>
              </a:ext>
            </a:extLst>
          </p:cNvPr>
          <p:cNvSpPr/>
          <p:nvPr/>
        </p:nvSpPr>
        <p:spPr bwMode="auto">
          <a:xfrm>
            <a:off x="297558" y="9522048"/>
            <a:ext cx="10670480" cy="176395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 defTabSz="982663" eaLnBrk="0" latinLnBrk="0" hangingPunct="0"/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Footer Area</a:t>
            </a:r>
            <a:endParaRPr lang="ko-KR" altLang="en-US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354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B14592DE-E030-4E1F-8567-CD7F9582F9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8" b="11475"/>
          <a:stretch/>
        </p:blipFill>
        <p:spPr>
          <a:xfrm>
            <a:off x="588779" y="3206464"/>
            <a:ext cx="10114845" cy="6010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792FD0-951B-4CEB-9416-055727998C89}"/>
              </a:ext>
            </a:extLst>
          </p:cNvPr>
          <p:cNvSpPr txBox="1"/>
          <p:nvPr/>
        </p:nvSpPr>
        <p:spPr>
          <a:xfrm>
            <a:off x="5646204" y="455463"/>
            <a:ext cx="149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001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AABCE6-97DA-488D-83FB-A3F35A3AF6CE}"/>
              </a:ext>
            </a:extLst>
          </p:cNvPr>
          <p:cNvSpPr txBox="1">
            <a:spLocks/>
          </p:cNvSpPr>
          <p:nvPr/>
        </p:nvSpPr>
        <p:spPr>
          <a:xfrm>
            <a:off x="-40836" y="2304356"/>
            <a:ext cx="5607678" cy="425245"/>
          </a:xfrm>
          <a:prstGeom prst="rect">
            <a:avLst/>
          </a:prstGeom>
          <a:noFill/>
        </p:spPr>
        <p:txBody>
          <a:bodyPr vert="horz" wrap="square" lIns="68580" tIns="34290" rIns="68580" bIns="34290" anchor="t">
            <a:spAutoFit/>
          </a:bodyPr>
          <a:lstStyle/>
          <a:p>
            <a:pPr algn="ctr" defTabSz="685800" eaLnBrk="0">
              <a:lnSpc>
                <a:spcPct val="130000"/>
              </a:lnSpc>
            </a:pPr>
            <a:r>
              <a:rPr lang="en-US" altLang="ko-KR" sz="2000" b="1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KACELAB </a:t>
            </a:r>
            <a:r>
              <a:rPr lang="en-US" altLang="ko-KR" sz="20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Part-by-Part build process</a:t>
            </a:r>
            <a:endParaRPr lang="ko-KR" altLang="en-US" sz="2000" b="1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3292B-41ED-4840-A747-CD006441B530}"/>
              </a:ext>
            </a:extLst>
          </p:cNvPr>
          <p:cNvSpPr/>
          <p:nvPr/>
        </p:nvSpPr>
        <p:spPr>
          <a:xfrm>
            <a:off x="461627" y="1223963"/>
            <a:ext cx="10369153" cy="73584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KACELAB. Smart Project Methodology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1C554D-66D4-4983-AEEF-EDBBDD0A3519}"/>
              </a:ext>
            </a:extLst>
          </p:cNvPr>
          <p:cNvSpPr txBox="1"/>
          <p:nvPr/>
        </p:nvSpPr>
        <p:spPr>
          <a:xfrm>
            <a:off x="1246362" y="770570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KSPM &gt; KACELAB Part-by-Part  build process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8424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B9AEB6FD-650A-41FE-9473-590A97E70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516" y="9124225"/>
            <a:ext cx="4051281" cy="23691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 algn="ctr" defTabSz="81756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sysClr val="windowText" lastClr="000000"/>
                </a:solidFill>
                <a:ea typeface="맑은 고딕" pitchFamily="50" charset="-127"/>
              </a:rPr>
              <a:t> </a:t>
            </a:r>
            <a:r>
              <a:rPr kumimoji="0" lang="en-US" altLang="ko-KR" sz="1000" kern="0" dirty="0">
                <a:solidFill>
                  <a:sysClr val="windowText" lastClr="000000"/>
                </a:solidFill>
                <a:ea typeface="맑은 고딕" pitchFamily="50" charset="-127"/>
              </a:rPr>
              <a:t>|</a:t>
            </a:r>
            <a:r>
              <a:rPr kumimoji="0" lang="ko-KR" altLang="en-US" sz="1000" kern="0" dirty="0">
                <a:solidFill>
                  <a:sysClr val="windowText" lastClr="000000"/>
                </a:solidFill>
                <a:ea typeface="맑은 고딕" pitchFamily="50" charset="-127"/>
              </a:rPr>
              <a:t>◀ ◀  </a:t>
            </a:r>
            <a:r>
              <a:rPr kumimoji="0" lang="en-US" altLang="ko-KR" sz="1000" b="1" kern="0" dirty="0">
                <a:ea typeface="맑은 고딕" pitchFamily="50" charset="-127"/>
              </a:rPr>
              <a:t>1</a:t>
            </a:r>
            <a:r>
              <a:rPr kumimoji="0" lang="en-US" altLang="ko-KR" sz="1000" kern="0" dirty="0">
                <a:solidFill>
                  <a:sysClr val="windowText" lastClr="000000"/>
                </a:solidFill>
                <a:ea typeface="맑은 고딕" pitchFamily="50" charset="-127"/>
              </a:rPr>
              <a:t>  |  2  |  3  |  4  |  5  |   6  |   7  |   8  |  9  |  10  </a:t>
            </a:r>
            <a:r>
              <a:rPr kumimoji="0" lang="ko-KR" altLang="en-US" sz="1000" kern="0" dirty="0">
                <a:solidFill>
                  <a:sysClr val="windowText" lastClr="000000"/>
                </a:solidFill>
                <a:ea typeface="맑은 고딕" pitchFamily="50" charset="-127"/>
              </a:rPr>
              <a:t>▶  ▶</a:t>
            </a:r>
            <a:r>
              <a:rPr kumimoji="0" lang="en-US" altLang="ko-KR" sz="1000" kern="0" dirty="0">
                <a:solidFill>
                  <a:sysClr val="windowText" lastClr="000000"/>
                </a:solidFill>
                <a:ea typeface="맑은 고딕" pitchFamily="50" charset="-127"/>
              </a:rPr>
              <a:t>|</a:t>
            </a:r>
            <a:endParaRPr kumimoji="0" lang="ko-KR" altLang="en-US" sz="1000" kern="0" dirty="0">
              <a:solidFill>
                <a:sysClr val="windowText" lastClr="000000"/>
              </a:solidFill>
              <a:ea typeface="맑은 고딕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268C31F-E071-4F5F-B6FA-62CDFF082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533287"/>
              </p:ext>
            </p:extLst>
          </p:nvPr>
        </p:nvGraphicFramePr>
        <p:xfrm>
          <a:off x="1030337" y="6015849"/>
          <a:ext cx="9217025" cy="2841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750">
                  <a:extLst>
                    <a:ext uri="{9D8B030D-6E8A-4147-A177-3AD203B41FA5}">
                      <a16:colId xmlns:a16="http://schemas.microsoft.com/office/drawing/2014/main" val="2973052230"/>
                    </a:ext>
                  </a:extLst>
                </a:gridCol>
                <a:gridCol w="5446853">
                  <a:extLst>
                    <a:ext uri="{9D8B030D-6E8A-4147-A177-3AD203B41FA5}">
                      <a16:colId xmlns:a16="http://schemas.microsoft.com/office/drawing/2014/main" val="1965841172"/>
                    </a:ext>
                  </a:extLst>
                </a:gridCol>
                <a:gridCol w="615722">
                  <a:extLst>
                    <a:ext uri="{9D8B030D-6E8A-4147-A177-3AD203B41FA5}">
                      <a16:colId xmlns:a16="http://schemas.microsoft.com/office/drawing/2014/main" val="186607423"/>
                    </a:ext>
                  </a:extLst>
                </a:gridCol>
                <a:gridCol w="1214350">
                  <a:extLst>
                    <a:ext uri="{9D8B030D-6E8A-4147-A177-3AD203B41FA5}">
                      <a16:colId xmlns:a16="http://schemas.microsoft.com/office/drawing/2014/main" val="2371522894"/>
                    </a:ext>
                  </a:extLst>
                </a:gridCol>
                <a:gridCol w="1214350">
                  <a:extLst>
                    <a:ext uri="{9D8B030D-6E8A-4147-A177-3AD203B41FA5}">
                      <a16:colId xmlns:a16="http://schemas.microsoft.com/office/drawing/2014/main" val="545867873"/>
                    </a:ext>
                  </a:extLst>
                </a:gridCol>
              </a:tblGrid>
              <a:tr h="4058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조회수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답변여부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794818"/>
                  </a:ext>
                </a:extLst>
              </a:tr>
              <a:tr h="4058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광고성 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비방글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의료상담과 무관한 글은 삭제 조치 합니다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2019-06-07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894131"/>
                  </a:ext>
                </a:extLst>
              </a:tr>
              <a:tr h="4058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종희님이 작성하신 글입니다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495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2018-11-12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답변대기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846499"/>
                  </a:ext>
                </a:extLst>
              </a:tr>
              <a:tr h="4058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해피님이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작성하신 글입니다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361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2018-10-29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답변완료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121626"/>
                  </a:ext>
                </a:extLst>
              </a:tr>
              <a:tr h="4058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안진성님이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작성하신 글입니다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1573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2018-10-22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답변완료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146933"/>
                  </a:ext>
                </a:extLst>
              </a:tr>
              <a:tr h="4058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현지님이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작성하신 글입니다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1210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2018-09-05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답변완료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622892"/>
                  </a:ext>
                </a:extLst>
              </a:tr>
              <a:tr h="4058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한가닥님이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작성하신 글입니다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1839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2018-08-06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답변완료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364631"/>
                  </a:ext>
                </a:extLst>
              </a:tr>
            </a:tbl>
          </a:graphicData>
        </a:graphic>
      </p:graphicFrame>
      <p:sp>
        <p:nvSpPr>
          <p:cNvPr id="4" name="Rectangle 89">
            <a:extLst>
              <a:ext uri="{FF2B5EF4-FFF2-40B4-BE49-F238E27FC236}">
                <a16:creationId xmlns:a16="http://schemas.microsoft.com/office/drawing/2014/main" id="{B5D49A6E-4960-498B-B633-C2E0C288E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494" y="5700276"/>
            <a:ext cx="1872208" cy="27648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 err="1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검색어를</a:t>
            </a:r>
            <a:r>
              <a:rPr kumimoji="0" lang="en-US" altLang="ko-KR" sz="1000" kern="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kern="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입력해주세요</a:t>
            </a:r>
            <a:r>
              <a:rPr kumimoji="0" lang="en-US" altLang="ko-KR" sz="1000" kern="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en-US" sz="1000" kern="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89">
            <a:extLst>
              <a:ext uri="{FF2B5EF4-FFF2-40B4-BE49-F238E27FC236}">
                <a16:creationId xmlns:a16="http://schemas.microsoft.com/office/drawing/2014/main" id="{352F86C5-2CD6-4E72-939D-A1CA6D98A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9960" y="5697639"/>
            <a:ext cx="987402" cy="27648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  색</a:t>
            </a:r>
          </a:p>
        </p:txBody>
      </p:sp>
      <p:pic>
        <p:nvPicPr>
          <p:cNvPr id="3074" name="Picture 2" descr="자물쇠 아이콘에 대한 이미지 검색결과">
            <a:extLst>
              <a:ext uri="{FF2B5EF4-FFF2-40B4-BE49-F238E27FC236}">
                <a16:creationId xmlns:a16="http://schemas.microsoft.com/office/drawing/2014/main" id="{D6C230F8-D1E4-45E4-94AD-4BF4284FC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570" y="6948892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자물쇠 아이콘에 대한 이미지 검색결과">
            <a:extLst>
              <a:ext uri="{FF2B5EF4-FFF2-40B4-BE49-F238E27FC236}">
                <a16:creationId xmlns:a16="http://schemas.microsoft.com/office/drawing/2014/main" id="{0FDB2052-9618-4FEE-ADA0-9C444EE6C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970" y="7368836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자물쇠 아이콘에 대한 이미지 검색결과">
            <a:extLst>
              <a:ext uri="{FF2B5EF4-FFF2-40B4-BE49-F238E27FC236}">
                <a16:creationId xmlns:a16="http://schemas.microsoft.com/office/drawing/2014/main" id="{F71FFA1B-E3F2-4FE2-A1A5-8730754C8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698" y="8173028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89">
            <a:extLst>
              <a:ext uri="{FF2B5EF4-FFF2-40B4-BE49-F238E27FC236}">
                <a16:creationId xmlns:a16="http://schemas.microsoft.com/office/drawing/2014/main" id="{88B04C6A-0BC4-459D-A9E8-6FB8960A5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3226" y="9084652"/>
            <a:ext cx="1282021" cy="27648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그냥 물어보기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EB7322F-E2DE-4CFE-8E5D-1781FE2AAA08}"/>
              </a:ext>
            </a:extLst>
          </p:cNvPr>
          <p:cNvGraphicFramePr>
            <a:graphicFrameLocks noGrp="1"/>
          </p:cNvGraphicFramePr>
          <p:nvPr/>
        </p:nvGraphicFramePr>
        <p:xfrm>
          <a:off x="10972802" y="1413010"/>
          <a:ext cx="2612111" cy="4916647"/>
        </p:xfrm>
        <a:graphic>
          <a:graphicData uri="http://schemas.openxmlformats.org/drawingml/2006/table">
            <a:tbl>
              <a:tblPr/>
              <a:tblGrid>
                <a:gridCol w="228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7391">
                  <a:extLst>
                    <a:ext uri="{9D8B030D-6E8A-4147-A177-3AD203B41FA5}">
                      <a16:colId xmlns:a16="http://schemas.microsoft.com/office/drawing/2014/main" val="2933433239"/>
                    </a:ext>
                  </a:extLst>
                </a:gridCol>
              </a:tblGrid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별도 페이지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477817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01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DB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검색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486764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02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최신글순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03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kern="0" dirty="0">
                          <a:solidFill>
                            <a:schemeClr val="tx1"/>
                          </a:solidFill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kern="0" dirty="0">
                          <a:solidFill>
                            <a:schemeClr val="tx1"/>
                          </a:solidFill>
                          <a:ea typeface="맑은 고딕" pitchFamily="50" charset="-127"/>
                        </a:rPr>
                        <a:t>|</a:t>
                      </a:r>
                      <a:r>
                        <a:rPr kumimoji="0" lang="ko-KR" altLang="en-US" sz="1000" kern="0" dirty="0">
                          <a:solidFill>
                            <a:schemeClr val="tx1"/>
                          </a:solidFill>
                          <a:ea typeface="맑은 고딕" pitchFamily="50" charset="-127"/>
                        </a:rPr>
                        <a:t>◀  는 맨처음으로 이동 게시글이 없어도 표시</a:t>
                      </a:r>
                      <a:endParaRPr kumimoji="0" lang="en-US" altLang="ko-KR" sz="1000" kern="0" dirty="0">
                        <a:solidFill>
                          <a:schemeClr val="tx1"/>
                        </a:solidFill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kern="0" dirty="0">
                          <a:solidFill>
                            <a:schemeClr val="tx1"/>
                          </a:solidFill>
                          <a:ea typeface="맑은 고딕" pitchFamily="50" charset="-127"/>
                        </a:rPr>
                        <a:t> ◀  는 이전 리스트 페이지 이동 </a:t>
                      </a:r>
                      <a:endParaRPr kumimoji="0" lang="en-US" altLang="ko-KR" sz="1000" kern="0" dirty="0">
                        <a:solidFill>
                          <a:schemeClr val="tx1"/>
                        </a:solidFill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kern="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kern="0" dirty="0">
                          <a:solidFill>
                            <a:schemeClr val="tx1"/>
                          </a:solidFill>
                          <a:ea typeface="맑은 고딕" pitchFamily="50" charset="-127"/>
                        </a:rPr>
                        <a:t>▶</a:t>
                      </a:r>
                      <a:r>
                        <a:rPr kumimoji="0" lang="en-US" altLang="ko-KR" sz="1000" kern="0" dirty="0">
                          <a:solidFill>
                            <a:schemeClr val="tx1"/>
                          </a:solidFill>
                          <a:ea typeface="맑은 고딕" pitchFamily="50" charset="-127"/>
                        </a:rPr>
                        <a:t>| </a:t>
                      </a:r>
                      <a:r>
                        <a:rPr kumimoji="0" lang="ko-KR" altLang="en-US" sz="1000" kern="0" dirty="0">
                          <a:solidFill>
                            <a:schemeClr val="tx1"/>
                          </a:solidFill>
                          <a:ea typeface="맑은 고딕" pitchFamily="50" charset="-127"/>
                        </a:rPr>
                        <a:t>는 </a:t>
                      </a:r>
                      <a:r>
                        <a:rPr kumimoji="0" lang="ko-KR" altLang="en-US" sz="1000" kern="0" dirty="0" err="1">
                          <a:solidFill>
                            <a:schemeClr val="tx1"/>
                          </a:solidFill>
                          <a:ea typeface="맑은 고딕" pitchFamily="50" charset="-127"/>
                        </a:rPr>
                        <a:t>맨마지막으로</a:t>
                      </a:r>
                      <a:r>
                        <a:rPr kumimoji="0" lang="ko-KR" altLang="en-US" sz="1000" kern="0" dirty="0">
                          <a:solidFill>
                            <a:schemeClr val="tx1"/>
                          </a:solidFill>
                          <a:ea typeface="맑은 고딕" pitchFamily="50" charset="-127"/>
                        </a:rPr>
                        <a:t> 이동 </a:t>
                      </a:r>
                      <a:r>
                        <a:rPr kumimoji="0" lang="ko-KR" altLang="en-US" sz="1000" kern="0" dirty="0" err="1">
                          <a:solidFill>
                            <a:schemeClr val="tx1"/>
                          </a:solidFill>
                          <a:ea typeface="맑은 고딕" pitchFamily="50" charset="-127"/>
                        </a:rPr>
                        <a:t>게시글리</a:t>
                      </a:r>
                      <a:r>
                        <a:rPr kumimoji="0" lang="ko-KR" altLang="en-US" sz="1000" kern="0" dirty="0">
                          <a:solidFill>
                            <a:schemeClr val="tx1"/>
                          </a:solidFill>
                          <a:ea typeface="맑은 고딕" pitchFamily="50" charset="-127"/>
                        </a:rPr>
                        <a:t> 없어도 표시</a:t>
                      </a:r>
                      <a:endParaRPr kumimoji="0" lang="en-US" altLang="ko-KR" sz="1000" kern="0" dirty="0">
                        <a:solidFill>
                          <a:schemeClr val="tx1"/>
                        </a:solidFill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kern="0" dirty="0">
                          <a:solidFill>
                            <a:schemeClr val="tx1"/>
                          </a:solidFill>
                          <a:ea typeface="맑은 고딕" pitchFamily="50" charset="-127"/>
                        </a:rPr>
                        <a:t>▶</a:t>
                      </a:r>
                      <a:r>
                        <a:rPr kumimoji="0" lang="en-US" altLang="ko-KR" sz="1000" kern="0" dirty="0">
                          <a:solidFill>
                            <a:schemeClr val="tx1"/>
                          </a:solidFill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kern="0" dirty="0">
                          <a:solidFill>
                            <a:schemeClr val="tx1"/>
                          </a:solidFill>
                          <a:ea typeface="맑은 고딕" pitchFamily="50" charset="-127"/>
                        </a:rPr>
                        <a:t>는 다음 리스트 페이지 이동</a:t>
                      </a:r>
                      <a:r>
                        <a:rPr kumimoji="0" lang="en-US" altLang="ko-KR" sz="1000" kern="0" dirty="0">
                          <a:solidFill>
                            <a:schemeClr val="tx1"/>
                          </a:solidFill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kern="0" dirty="0">
                          <a:solidFill>
                            <a:schemeClr val="tx1"/>
                          </a:solidFill>
                          <a:ea typeface="맑은 고딕" pitchFamily="50" charset="-127"/>
                        </a:rPr>
                        <a:t>한페이지에 표시된 리스트로 체크</a:t>
                      </a:r>
                      <a:endParaRPr kumimoji="0" lang="en-US" altLang="ko-KR" sz="1000" kern="0" dirty="0">
                        <a:solidFill>
                          <a:schemeClr val="tx1"/>
                        </a:solidFill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kern="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kern="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kern="0" dirty="0">
                          <a:solidFill>
                            <a:schemeClr val="tx1"/>
                          </a:solidFill>
                          <a:ea typeface="맑은 고딕" pitchFamily="50" charset="-127"/>
                        </a:rPr>
                        <a:t>1</a:t>
                      </a:r>
                      <a:r>
                        <a:rPr kumimoji="0" lang="en-US" altLang="ko-KR" sz="1000" kern="0" dirty="0">
                          <a:solidFill>
                            <a:schemeClr val="tx1"/>
                          </a:solidFill>
                          <a:ea typeface="맑은 고딕" pitchFamily="50" charset="-127"/>
                        </a:rPr>
                        <a:t>  |  2  |  3  |  4  |  5  |   6  |   7  |   8  |  9  |  10  </a:t>
                      </a:r>
                      <a:r>
                        <a:rPr kumimoji="0" lang="ko-KR" altLang="en-US" sz="1000" kern="0" dirty="0">
                          <a:solidFill>
                            <a:schemeClr val="tx1"/>
                          </a:solidFill>
                          <a:ea typeface="맑은 고딕" pitchFamily="50" charset="-127"/>
                        </a:rPr>
                        <a:t>넘버링 클릭 시 한페이지 리스트 기준 해당 리스트로 이동</a:t>
                      </a:r>
                      <a:endParaRPr kumimoji="0" lang="en-US" altLang="ko-KR" sz="1000" b="0" i="0" u="none" strike="noStrike" kern="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kern="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04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0639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고객사 확인 요청사항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063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2392802"/>
                  </a:ext>
                </a:extLst>
              </a:tr>
              <a:tr h="14063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48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381586"/>
                  </a:ext>
                </a:extLst>
              </a:tr>
              <a:tr h="14063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00449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077E1642-C7CD-4E11-906A-B2A5A8E3DCE9}"/>
              </a:ext>
            </a:extLst>
          </p:cNvPr>
          <p:cNvSpPr txBox="1"/>
          <p:nvPr/>
        </p:nvSpPr>
        <p:spPr>
          <a:xfrm>
            <a:off x="5646204" y="455463"/>
            <a:ext cx="149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notice_list_01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D92E3F-6D23-46D0-BD06-5642B44353CA}"/>
              </a:ext>
            </a:extLst>
          </p:cNvPr>
          <p:cNvSpPr txBox="1"/>
          <p:nvPr/>
        </p:nvSpPr>
        <p:spPr>
          <a:xfrm>
            <a:off x="1208664" y="3096444"/>
            <a:ext cx="88226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마케팅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영업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 실무 담당자들의 모든 궁금증 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케이스랩에서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답해드립니다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비공개 설정할 수 있으며 비공개 글 열람은 작성 시 비밀번호가 필요합니다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06B837F-9DF9-4BF6-BF1B-DADCC6C1AFD2}"/>
              </a:ext>
            </a:extLst>
          </p:cNvPr>
          <p:cNvSpPr/>
          <p:nvPr/>
        </p:nvSpPr>
        <p:spPr>
          <a:xfrm>
            <a:off x="454273" y="2016324"/>
            <a:ext cx="10369153" cy="73584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이바닥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카운셀링</a:t>
            </a: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74C9BE5-BC02-4BFE-A982-0D77B5FB85E4}"/>
              </a:ext>
            </a:extLst>
          </p:cNvPr>
          <p:cNvCxnSpPr/>
          <p:nvPr/>
        </p:nvCxnSpPr>
        <p:spPr>
          <a:xfrm>
            <a:off x="4674419" y="2952428"/>
            <a:ext cx="18002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E2D337C8-6B3A-483C-9B7A-445AB0C9E4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83"/>
          <a:stretch/>
        </p:blipFill>
        <p:spPr>
          <a:xfrm>
            <a:off x="399500" y="2752166"/>
            <a:ext cx="10423926" cy="2666722"/>
          </a:xfrm>
          <a:prstGeom prst="rect">
            <a:avLst/>
          </a:prstGeom>
        </p:spPr>
      </p:pic>
      <p:sp>
        <p:nvSpPr>
          <p:cNvPr id="17" name="별: 꼭짓점 7개 16">
            <a:extLst>
              <a:ext uri="{FF2B5EF4-FFF2-40B4-BE49-F238E27FC236}">
                <a16:creationId xmlns:a16="http://schemas.microsoft.com/office/drawing/2014/main" id="{E4E10232-B95C-4D83-8C45-7B657B7ED3B1}"/>
              </a:ext>
            </a:extLst>
          </p:cNvPr>
          <p:cNvSpPr/>
          <p:nvPr/>
        </p:nvSpPr>
        <p:spPr bwMode="auto">
          <a:xfrm>
            <a:off x="12670513" y="8425036"/>
            <a:ext cx="914400" cy="914400"/>
          </a:xfrm>
          <a:prstGeom prst="star7">
            <a:avLst/>
          </a:prstGeom>
          <a:solidFill>
            <a:srgbClr val="FFFF00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 defTabSz="982663" eaLnBrk="0" latinLnBrk="0" hangingPunct="0"/>
            <a:r>
              <a:rPr lang="ko-KR" altLang="en-US" sz="1800">
                <a:solidFill>
                  <a:srgbClr val="FF0000"/>
                </a:solidFill>
                <a:ea typeface="맑은 고딕" pitchFamily="50" charset="-127"/>
              </a:rPr>
              <a:t>개발</a:t>
            </a:r>
            <a:endParaRPr lang="ko-KR" altLang="en-US" sz="1800" dirty="0">
              <a:solidFill>
                <a:srgbClr val="FF0000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4948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CE22C-1566-44AC-86F9-B7627D924FE5}"/>
              </a:ext>
            </a:extLst>
          </p:cNvPr>
          <p:cNvSpPr txBox="1"/>
          <p:nvPr/>
        </p:nvSpPr>
        <p:spPr>
          <a:xfrm>
            <a:off x="1284966" y="736608"/>
            <a:ext cx="2817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KACELAB. Mentoring Program</a:t>
            </a:r>
          </a:p>
          <a:p>
            <a:pPr marL="0" indent="0">
              <a:buNone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92FD0-951B-4CEB-9416-055727998C89}"/>
              </a:ext>
            </a:extLst>
          </p:cNvPr>
          <p:cNvSpPr txBox="1"/>
          <p:nvPr/>
        </p:nvSpPr>
        <p:spPr>
          <a:xfrm>
            <a:off x="5646204" y="455463"/>
            <a:ext cx="149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001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DFB90D-7808-4FD7-9ED0-5CD66D03E3C7}"/>
              </a:ext>
            </a:extLst>
          </p:cNvPr>
          <p:cNvSpPr txBox="1"/>
          <p:nvPr/>
        </p:nvSpPr>
        <p:spPr>
          <a:xfrm>
            <a:off x="1839581" y="3096444"/>
            <a:ext cx="756084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무엇이든 물어보세요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케이스랩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분야별 실무자가 답변해드립니다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비공개 설정할 수 있으며 비공개 글 열람은 작성 시 비밀번호가 필요합니다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BF6EAF1-50CE-4F3A-9FB8-F357C1649346}"/>
              </a:ext>
            </a:extLst>
          </p:cNvPr>
          <p:cNvSpPr/>
          <p:nvPr/>
        </p:nvSpPr>
        <p:spPr>
          <a:xfrm>
            <a:off x="454273" y="2016324"/>
            <a:ext cx="10369153" cy="73584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이바닥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카운셀링</a:t>
            </a: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1826174-A853-479D-90F5-AF61891001D4}"/>
              </a:ext>
            </a:extLst>
          </p:cNvPr>
          <p:cNvCxnSpPr/>
          <p:nvPr/>
        </p:nvCxnSpPr>
        <p:spPr>
          <a:xfrm>
            <a:off x="4674419" y="2952428"/>
            <a:ext cx="18002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3D9AF674-E8E8-43B6-A512-94C9B51F0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448901"/>
              </p:ext>
            </p:extLst>
          </p:nvPr>
        </p:nvGraphicFramePr>
        <p:xfrm>
          <a:off x="742306" y="5312151"/>
          <a:ext cx="9793087" cy="371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973052230"/>
                    </a:ext>
                  </a:extLst>
                </a:gridCol>
                <a:gridCol w="6019759">
                  <a:extLst>
                    <a:ext uri="{9D8B030D-6E8A-4147-A177-3AD203B41FA5}">
                      <a16:colId xmlns:a16="http://schemas.microsoft.com/office/drawing/2014/main" val="1965841172"/>
                    </a:ext>
                  </a:extLst>
                </a:gridCol>
                <a:gridCol w="1382608">
                  <a:extLst>
                    <a:ext uri="{9D8B030D-6E8A-4147-A177-3AD203B41FA5}">
                      <a16:colId xmlns:a16="http://schemas.microsoft.com/office/drawing/2014/main" val="2371522894"/>
                    </a:ext>
                  </a:extLst>
                </a:gridCol>
                <a:gridCol w="1382608">
                  <a:extLst>
                    <a:ext uri="{9D8B030D-6E8A-4147-A177-3AD203B41FA5}">
                      <a16:colId xmlns:a16="http://schemas.microsoft.com/office/drawing/2014/main" val="1878276145"/>
                    </a:ext>
                  </a:extLst>
                </a:gridCol>
              </a:tblGrid>
              <a:tr h="4704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B2906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977817"/>
                  </a:ext>
                </a:extLst>
              </a:tr>
              <a:tr h="4704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연락처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B2906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557618"/>
                  </a:ext>
                </a:extLst>
              </a:tr>
              <a:tr h="4704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이메일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@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122600"/>
                  </a:ext>
                </a:extLst>
              </a:tr>
              <a:tr h="4704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800065"/>
                  </a:ext>
                </a:extLst>
              </a:tr>
              <a:tr h="4704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비밀번호를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입력하셔야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글쓰기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삭제가 가능합니다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07565"/>
                  </a:ext>
                </a:extLst>
              </a:tr>
              <a:tr h="934247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136850"/>
                  </a:ext>
                </a:extLst>
              </a:tr>
              <a:tr h="43204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첨부파일                                     선택된 파일 없음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                             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이미지 파일은 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JPG 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또는 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GIF 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파일로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올려주시기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바랍니다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   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47625"/>
                  </a:ext>
                </a:extLst>
              </a:tr>
            </a:tbl>
          </a:graphicData>
        </a:graphic>
      </p:graphicFrame>
      <p:sp>
        <p:nvSpPr>
          <p:cNvPr id="50" name="Rectangle 89">
            <a:extLst>
              <a:ext uri="{FF2B5EF4-FFF2-40B4-BE49-F238E27FC236}">
                <a16:creationId xmlns:a16="http://schemas.microsoft.com/office/drawing/2014/main" id="{A67032F8-53AC-4DC7-ACBB-97BD64627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714" y="9102629"/>
            <a:ext cx="1266907" cy="33051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9CA11DA6-E986-4D92-B4E3-A6E0753E2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580" y="7688416"/>
            <a:ext cx="8487143" cy="838149"/>
          </a:xfrm>
          <a:prstGeom prst="rect">
            <a:avLst/>
          </a:prstGeom>
        </p:spPr>
      </p:pic>
      <p:sp>
        <p:nvSpPr>
          <p:cNvPr id="52" name="Rectangle 89">
            <a:extLst>
              <a:ext uri="{FF2B5EF4-FFF2-40B4-BE49-F238E27FC236}">
                <a16:creationId xmlns:a16="http://schemas.microsoft.com/office/drawing/2014/main" id="{A31D6898-8BF0-469B-8860-6ADD7F33D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142" y="9102629"/>
            <a:ext cx="1266907" cy="33051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368E23-A496-4826-8D52-E6F4ADF0C78F}"/>
              </a:ext>
            </a:extLst>
          </p:cNvPr>
          <p:cNvSpPr/>
          <p:nvPr/>
        </p:nvSpPr>
        <p:spPr bwMode="auto">
          <a:xfrm>
            <a:off x="1894434" y="5399399"/>
            <a:ext cx="1944216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 defTabSz="982663" eaLnBrk="0" latinLnBrk="0" hangingPunct="0"/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9625744-2FBF-4836-93C6-18B6DBA4F8BF}"/>
              </a:ext>
            </a:extLst>
          </p:cNvPr>
          <p:cNvSpPr/>
          <p:nvPr/>
        </p:nvSpPr>
        <p:spPr bwMode="auto">
          <a:xfrm>
            <a:off x="1894434" y="6309215"/>
            <a:ext cx="1080120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 defTabSz="982663" eaLnBrk="0" latinLnBrk="0" hangingPunct="0"/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B548CCB-DDC2-4795-857B-015578F5E612}"/>
              </a:ext>
            </a:extLst>
          </p:cNvPr>
          <p:cNvSpPr/>
          <p:nvPr/>
        </p:nvSpPr>
        <p:spPr bwMode="auto">
          <a:xfrm>
            <a:off x="1902054" y="6767551"/>
            <a:ext cx="532097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 defTabSz="982663" eaLnBrk="0" latinLnBrk="0" hangingPunct="0"/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77E2088-EC53-4411-BD9E-55C08E43F0AF}"/>
              </a:ext>
            </a:extLst>
          </p:cNvPr>
          <p:cNvSpPr/>
          <p:nvPr/>
        </p:nvSpPr>
        <p:spPr bwMode="auto">
          <a:xfrm>
            <a:off x="1894434" y="7222485"/>
            <a:ext cx="1944216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 defTabSz="982663" eaLnBrk="0" latinLnBrk="0" hangingPunct="0"/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485281B-F1A3-4E89-8267-994928E159A8}"/>
              </a:ext>
            </a:extLst>
          </p:cNvPr>
          <p:cNvSpPr/>
          <p:nvPr/>
        </p:nvSpPr>
        <p:spPr bwMode="auto">
          <a:xfrm>
            <a:off x="3237352" y="6309215"/>
            <a:ext cx="187458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 defTabSz="982663" eaLnBrk="0" latinLnBrk="0" hangingPunct="0"/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E2ABCD5-22CE-4F4C-99A1-E68D9E208F9C}"/>
              </a:ext>
            </a:extLst>
          </p:cNvPr>
          <p:cNvSpPr/>
          <p:nvPr/>
        </p:nvSpPr>
        <p:spPr bwMode="auto">
          <a:xfrm>
            <a:off x="1894434" y="5836547"/>
            <a:ext cx="792088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 defTabSz="982663" eaLnBrk="0" latinLnBrk="0" hangingPunct="0"/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36BEF1A-CCDC-4339-88C4-7477564A9060}"/>
              </a:ext>
            </a:extLst>
          </p:cNvPr>
          <p:cNvSpPr/>
          <p:nvPr/>
        </p:nvSpPr>
        <p:spPr bwMode="auto">
          <a:xfrm>
            <a:off x="2830538" y="5836547"/>
            <a:ext cx="792088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 defTabSz="982663" eaLnBrk="0" latinLnBrk="0" hangingPunct="0"/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7C15E04-17A2-49D7-8FC0-F847638DB006}"/>
              </a:ext>
            </a:extLst>
          </p:cNvPr>
          <p:cNvSpPr/>
          <p:nvPr/>
        </p:nvSpPr>
        <p:spPr bwMode="auto">
          <a:xfrm>
            <a:off x="3772432" y="5836547"/>
            <a:ext cx="792088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 defTabSz="982663" eaLnBrk="0" latinLnBrk="0" hangingPunct="0"/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A6ABCFF-C70F-49F5-A402-26E0D2135484}"/>
              </a:ext>
            </a:extLst>
          </p:cNvPr>
          <p:cNvSpPr txBox="1"/>
          <p:nvPr/>
        </p:nvSpPr>
        <p:spPr>
          <a:xfrm>
            <a:off x="2614514" y="5831447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ea typeface="맑은 고딕" pitchFamily="50" charset="-127"/>
              </a:rPr>
              <a:t>-</a:t>
            </a:r>
            <a:endParaRPr lang="ko-KR" altLang="en-US" sz="1400" dirty="0"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7B709C7-D1FC-439E-BFB6-C62AEEB864DF}"/>
              </a:ext>
            </a:extLst>
          </p:cNvPr>
          <p:cNvSpPr txBox="1"/>
          <p:nvPr/>
        </p:nvSpPr>
        <p:spPr>
          <a:xfrm>
            <a:off x="3557014" y="5831447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ea typeface="맑은 고딕" pitchFamily="50" charset="-127"/>
              </a:rPr>
              <a:t>-</a:t>
            </a:r>
            <a:endParaRPr lang="ko-KR" altLang="en-US" sz="1400" dirty="0"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51697FC-91D9-44A4-AD5B-01F75CA4E493}"/>
              </a:ext>
            </a:extLst>
          </p:cNvPr>
          <p:cNvSpPr/>
          <p:nvPr/>
        </p:nvSpPr>
        <p:spPr bwMode="auto">
          <a:xfrm>
            <a:off x="5145875" y="6309215"/>
            <a:ext cx="1285063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 defTabSz="982663" eaLnBrk="0" latinLnBrk="0" hangingPunct="0"/>
            <a:r>
              <a:rPr lang="ko-KR" altLang="en-US" sz="900" dirty="0">
                <a:ea typeface="맑은 고딕" pitchFamily="50" charset="-127"/>
              </a:rPr>
              <a:t>직접입력             ▼</a:t>
            </a:r>
          </a:p>
        </p:txBody>
      </p:sp>
      <p:sp>
        <p:nvSpPr>
          <p:cNvPr id="64" name="Rectangle 89">
            <a:extLst>
              <a:ext uri="{FF2B5EF4-FFF2-40B4-BE49-F238E27FC236}">
                <a16:creationId xmlns:a16="http://schemas.microsoft.com/office/drawing/2014/main" id="{4EB74AD9-DBBC-4CF9-AF37-EFE58ED8B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060" y="8670581"/>
            <a:ext cx="1266907" cy="25851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선택</a:t>
            </a:r>
            <a:endParaRPr kumimoji="0" lang="ko-KR" altLang="en-US" sz="1400" b="1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A2B06C3-1D31-48C8-BA38-76D42AFB72E6}"/>
              </a:ext>
            </a:extLst>
          </p:cNvPr>
          <p:cNvSpPr/>
          <p:nvPr/>
        </p:nvSpPr>
        <p:spPr>
          <a:xfrm>
            <a:off x="461940" y="4206085"/>
            <a:ext cx="10368528" cy="1008112"/>
          </a:xfrm>
          <a:prstGeom prst="rect">
            <a:avLst/>
          </a:prstGeom>
          <a:solidFill>
            <a:srgbClr val="F8F8F8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개인정보처리방침의 순서는 다음과 같습니다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수집하는 개인정보의 항목 및 수집방법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개인정보의 수집 및 이용목적</a:t>
            </a:r>
          </a:p>
          <a:p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7926106-BD7C-4579-BD7E-348140C967F2}"/>
              </a:ext>
            </a:extLst>
          </p:cNvPr>
          <p:cNvSpPr/>
          <p:nvPr/>
        </p:nvSpPr>
        <p:spPr>
          <a:xfrm>
            <a:off x="4651905" y="4952587"/>
            <a:ext cx="2430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□ 개인정보취급방침에 동의합니다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01058377-DC65-4A78-9E2F-68F2B0120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3938" y="4261215"/>
            <a:ext cx="304800" cy="924407"/>
          </a:xfrm>
          <a:prstGeom prst="rect">
            <a:avLst/>
          </a:prstGeom>
          <a:solidFill>
            <a:srgbClr val="FFFFFF"/>
          </a:solidFill>
        </p:spPr>
      </p:pic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6BC76CC4-1FE6-495C-9325-607C7717D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006765"/>
              </p:ext>
            </p:extLst>
          </p:nvPr>
        </p:nvGraphicFramePr>
        <p:xfrm>
          <a:off x="4179066" y="5312151"/>
          <a:ext cx="4772151" cy="4443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72151">
                  <a:extLst>
                    <a:ext uri="{9D8B030D-6E8A-4147-A177-3AD203B41FA5}">
                      <a16:colId xmlns:a16="http://schemas.microsoft.com/office/drawing/2014/main" val="1110709156"/>
                    </a:ext>
                  </a:extLst>
                </a:gridCol>
              </a:tblGrid>
              <a:tr h="44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공개여부   ○ 공개   </a:t>
                      </a:r>
                      <a:r>
                        <a:rPr kumimoji="1" lang="en-US" altLang="ko-KR" sz="12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  </a:t>
                      </a:r>
                      <a:r>
                        <a:rPr kumimoji="1" lang="ko-KR" altLang="en-US" sz="12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비공개</a:t>
                      </a:r>
                      <a:endParaRPr kumimoji="1" lang="ko-KR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7200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6178859"/>
                  </a:ext>
                </a:extLst>
              </a:tr>
            </a:tbl>
          </a:graphicData>
        </a:graphic>
      </p:graphicFrame>
      <p:sp>
        <p:nvSpPr>
          <p:cNvPr id="70" name="직사각형 69">
            <a:extLst>
              <a:ext uri="{FF2B5EF4-FFF2-40B4-BE49-F238E27FC236}">
                <a16:creationId xmlns:a16="http://schemas.microsoft.com/office/drawing/2014/main" id="{1CDAB470-8B01-4B84-8F60-C2FAD681850A}"/>
              </a:ext>
            </a:extLst>
          </p:cNvPr>
          <p:cNvSpPr/>
          <p:nvPr/>
        </p:nvSpPr>
        <p:spPr>
          <a:xfrm>
            <a:off x="1004938" y="7870180"/>
            <a:ext cx="7489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부담없이</a:t>
            </a: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물어보기</a:t>
            </a:r>
            <a:endParaRPr lang="ko-KR" altLang="en-US" sz="1100" dirty="0"/>
          </a:p>
        </p:txBody>
      </p:sp>
      <p:sp>
        <p:nvSpPr>
          <p:cNvPr id="28" name="별: 꼭짓점 7개 27">
            <a:extLst>
              <a:ext uri="{FF2B5EF4-FFF2-40B4-BE49-F238E27FC236}">
                <a16:creationId xmlns:a16="http://schemas.microsoft.com/office/drawing/2014/main" id="{255E9417-44D0-4782-B868-BB7126E8E71A}"/>
              </a:ext>
            </a:extLst>
          </p:cNvPr>
          <p:cNvSpPr/>
          <p:nvPr/>
        </p:nvSpPr>
        <p:spPr bwMode="auto">
          <a:xfrm>
            <a:off x="12670513" y="8423424"/>
            <a:ext cx="914400" cy="914400"/>
          </a:xfrm>
          <a:prstGeom prst="star7">
            <a:avLst/>
          </a:prstGeom>
          <a:solidFill>
            <a:srgbClr val="FFFF00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 defTabSz="982663" eaLnBrk="0" latinLnBrk="0" hangingPunct="0"/>
            <a:r>
              <a:rPr lang="ko-KR" altLang="en-US" sz="1800">
                <a:solidFill>
                  <a:srgbClr val="FF0000"/>
                </a:solidFill>
                <a:ea typeface="맑은 고딕" pitchFamily="50" charset="-127"/>
              </a:rPr>
              <a:t>개발</a:t>
            </a:r>
            <a:endParaRPr lang="ko-KR" altLang="en-US" sz="1800" dirty="0">
              <a:solidFill>
                <a:srgbClr val="FF0000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263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285750"/>
            <a:ext cx="13057188" cy="439738"/>
          </a:xfrm>
          <a:prstGeom prst="rect">
            <a:avLst/>
          </a:prstGeom>
        </p:spPr>
        <p:txBody>
          <a:bodyPr vert="horz" lIns="183601" tIns="55142" rIns="110282" bIns="55142" rtlCol="0" anchor="ctr"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메뉴 구조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2716" y="1036328"/>
            <a:ext cx="3589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r>
              <a:rPr lang="ko-KR" altLang="en-US" sz="1600" dirty="0" err="1"/>
              <a:t>케이스랩</a:t>
            </a:r>
            <a:r>
              <a:rPr lang="ko-KR" altLang="en-US" sz="1600" dirty="0"/>
              <a:t> </a:t>
            </a:r>
            <a:r>
              <a:rPr lang="en-US" altLang="ko-KR" sz="1600" dirty="0"/>
              <a:t>PC </a:t>
            </a:r>
            <a:r>
              <a:rPr lang="ko-KR" altLang="en-US" sz="1600" dirty="0"/>
              <a:t>정보구조 </a:t>
            </a:r>
            <a:r>
              <a:rPr lang="en-US" altLang="ko-KR" sz="1600" dirty="0"/>
              <a:t>(19.08.18)</a:t>
            </a:r>
            <a:endParaRPr lang="ko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4F092F-EDA3-4618-9F95-07681040C451}"/>
              </a:ext>
            </a:extLst>
          </p:cNvPr>
          <p:cNvSpPr/>
          <p:nvPr/>
        </p:nvSpPr>
        <p:spPr>
          <a:xfrm>
            <a:off x="5856389" y="2716034"/>
            <a:ext cx="2159534" cy="37932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303" tIns="37152" rIns="74303" bIns="37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메인</a:t>
            </a:r>
          </a:p>
        </p:txBody>
      </p:sp>
      <p:cxnSp>
        <p:nvCxnSpPr>
          <p:cNvPr id="12" name="꺾인 연결선 10">
            <a:extLst>
              <a:ext uri="{FF2B5EF4-FFF2-40B4-BE49-F238E27FC236}">
                <a16:creationId xmlns:a16="http://schemas.microsoft.com/office/drawing/2014/main" id="{35167C7C-9D08-4462-87D6-1A5925C053B9}"/>
              </a:ext>
            </a:extLst>
          </p:cNvPr>
          <p:cNvCxnSpPr>
            <a:cxnSpLocks/>
            <a:endCxn id="25" idx="0"/>
          </p:cNvCxnSpPr>
          <p:nvPr/>
        </p:nvCxnSpPr>
        <p:spPr>
          <a:xfrm rot="10800000" flipV="1">
            <a:off x="2699524" y="4032545"/>
            <a:ext cx="6378828" cy="93299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1">
            <a:extLst>
              <a:ext uri="{FF2B5EF4-FFF2-40B4-BE49-F238E27FC236}">
                <a16:creationId xmlns:a16="http://schemas.microsoft.com/office/drawing/2014/main" id="{E3D6AF7A-DC7A-4209-ACE9-A8C5F87E1C51}"/>
              </a:ext>
            </a:extLst>
          </p:cNvPr>
          <p:cNvCxnSpPr>
            <a:cxnSpLocks/>
          </p:cNvCxnSpPr>
          <p:nvPr/>
        </p:nvCxnSpPr>
        <p:spPr>
          <a:xfrm rot="5400000">
            <a:off x="4323295" y="4535049"/>
            <a:ext cx="1005008" cy="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4">
            <a:extLst>
              <a:ext uri="{FF2B5EF4-FFF2-40B4-BE49-F238E27FC236}">
                <a16:creationId xmlns:a16="http://schemas.microsoft.com/office/drawing/2014/main" id="{B17B232E-C034-4E60-97A7-C65F5670B026}"/>
              </a:ext>
            </a:extLst>
          </p:cNvPr>
          <p:cNvCxnSpPr>
            <a:cxnSpLocks/>
            <a:endCxn id="36" idx="0"/>
          </p:cNvCxnSpPr>
          <p:nvPr/>
        </p:nvCxnSpPr>
        <p:spPr>
          <a:xfrm rot="5400000">
            <a:off x="8611855" y="4499045"/>
            <a:ext cx="933000" cy="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15">
            <a:extLst>
              <a:ext uri="{FF2B5EF4-FFF2-40B4-BE49-F238E27FC236}">
                <a16:creationId xmlns:a16="http://schemas.microsoft.com/office/drawing/2014/main" id="{68AE6020-0F63-4FA1-AC6B-818EAE655093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5950863" y="4080654"/>
            <a:ext cx="1971567" cy="98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1619E83-5BA7-4F3B-A172-7B0806F794A6}"/>
              </a:ext>
            </a:extLst>
          </p:cNvPr>
          <p:cNvSpPr/>
          <p:nvPr/>
        </p:nvSpPr>
        <p:spPr>
          <a:xfrm>
            <a:off x="1762540" y="4965545"/>
            <a:ext cx="1873968" cy="5001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303" tIns="37152" rIns="74303" bIns="37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Smart Project Methodology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33CAC29-C11B-46A7-863A-C72E8341A318}"/>
              </a:ext>
            </a:extLst>
          </p:cNvPr>
          <p:cNvSpPr/>
          <p:nvPr/>
        </p:nvSpPr>
        <p:spPr>
          <a:xfrm>
            <a:off x="3888814" y="4965545"/>
            <a:ext cx="1873968" cy="5001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303" tIns="37152" rIns="74303" bIns="37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Mentoring Program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CFF0E2-6CEC-430E-BBD3-6B3A81A96F22}"/>
              </a:ext>
            </a:extLst>
          </p:cNvPr>
          <p:cNvSpPr/>
          <p:nvPr/>
        </p:nvSpPr>
        <p:spPr>
          <a:xfrm>
            <a:off x="8141368" y="4965545"/>
            <a:ext cx="1873968" cy="5001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7152" rIns="0" bIns="37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Career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87F369-9908-4504-BFD7-5132EA3BC071}"/>
              </a:ext>
            </a:extLst>
          </p:cNvPr>
          <p:cNvSpPr/>
          <p:nvPr/>
        </p:nvSpPr>
        <p:spPr>
          <a:xfrm>
            <a:off x="10235625" y="4965545"/>
            <a:ext cx="1873968" cy="50019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303" tIns="37152" rIns="74303" bIns="37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</a:rPr>
              <a:t>이용약관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9D7D5B-9B33-4B90-86F1-3912CA0019DE}"/>
              </a:ext>
            </a:extLst>
          </p:cNvPr>
          <p:cNvSpPr/>
          <p:nvPr/>
        </p:nvSpPr>
        <p:spPr>
          <a:xfrm>
            <a:off x="8145633" y="5523518"/>
            <a:ext cx="1873968" cy="50019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303" tIns="37152" rIns="74303" bIns="37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</a:rPr>
              <a:t>Career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991974D-518F-4D1D-A2B0-8F1088844BEB}"/>
              </a:ext>
            </a:extLst>
          </p:cNvPr>
          <p:cNvSpPr/>
          <p:nvPr/>
        </p:nvSpPr>
        <p:spPr>
          <a:xfrm>
            <a:off x="10245602" y="5523518"/>
            <a:ext cx="1873968" cy="50019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303" tIns="37152" rIns="74303" bIns="37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개인정보처리방침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4F573DD-0A78-4961-BC91-E28750F604C8}"/>
              </a:ext>
            </a:extLst>
          </p:cNvPr>
          <p:cNvSpPr/>
          <p:nvPr/>
        </p:nvSpPr>
        <p:spPr>
          <a:xfrm>
            <a:off x="6062194" y="4965547"/>
            <a:ext cx="1873968" cy="5001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7152" rIns="0" bIns="37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Request Projects &amp; Operate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4A3AD1C-B01F-41FB-AAE6-B66CEA91B628}"/>
              </a:ext>
            </a:extLst>
          </p:cNvPr>
          <p:cNvSpPr/>
          <p:nvPr/>
        </p:nvSpPr>
        <p:spPr>
          <a:xfrm>
            <a:off x="6066458" y="5523520"/>
            <a:ext cx="1873968" cy="50019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303" tIns="37152" rIns="74303" bIns="37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</a:rPr>
              <a:t>Request Projects &amp; Operate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E798F85-D3B7-4348-9408-60218DBB9502}"/>
              </a:ext>
            </a:extLst>
          </p:cNvPr>
          <p:cNvSpPr/>
          <p:nvPr/>
        </p:nvSpPr>
        <p:spPr>
          <a:xfrm>
            <a:off x="1756075" y="5533458"/>
            <a:ext cx="1873968" cy="50019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303" tIns="37152" rIns="74303" bIns="37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Smart Project Methodology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7CA4571-40AD-4D56-8183-7AB3840C58C0}"/>
              </a:ext>
            </a:extLst>
          </p:cNvPr>
          <p:cNvSpPr/>
          <p:nvPr/>
        </p:nvSpPr>
        <p:spPr>
          <a:xfrm>
            <a:off x="3888816" y="5562928"/>
            <a:ext cx="1873968" cy="50019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303" tIns="37152" rIns="74303" bIns="37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Mentoring Program</a:t>
            </a:r>
          </a:p>
        </p:txBody>
      </p:sp>
    </p:spTree>
    <p:extLst>
      <p:ext uri="{BB962C8B-B14F-4D97-AF65-F5344CB8AC3E}">
        <p14:creationId xmlns:p14="http://schemas.microsoft.com/office/powerpoint/2010/main" val="4145693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CE22C-1566-44AC-86F9-B7627D924FE5}"/>
              </a:ext>
            </a:extLst>
          </p:cNvPr>
          <p:cNvSpPr txBox="1"/>
          <p:nvPr/>
        </p:nvSpPr>
        <p:spPr>
          <a:xfrm>
            <a:off x="1284966" y="736608"/>
            <a:ext cx="2817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KACELAB. Mentoring Program</a:t>
            </a:r>
          </a:p>
          <a:p>
            <a:pPr marL="0" indent="0">
              <a:buNone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92FD0-951B-4CEB-9416-055727998C89}"/>
              </a:ext>
            </a:extLst>
          </p:cNvPr>
          <p:cNvSpPr txBox="1"/>
          <p:nvPr/>
        </p:nvSpPr>
        <p:spPr>
          <a:xfrm>
            <a:off x="5646204" y="455463"/>
            <a:ext cx="149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001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DFB90D-7808-4FD7-9ED0-5CD66D03E3C7}"/>
              </a:ext>
            </a:extLst>
          </p:cNvPr>
          <p:cNvSpPr txBox="1"/>
          <p:nvPr/>
        </p:nvSpPr>
        <p:spPr>
          <a:xfrm>
            <a:off x="1839581" y="3096444"/>
            <a:ext cx="756084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무엇이든 물어보세요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케이스랩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분야별 실무자가 답변해드립니다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비공개 설정할 수 있으며 비공개 글 열람은 작성 시 비밀번호가 필요합니다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BF6EAF1-50CE-4F3A-9FB8-F357C1649346}"/>
              </a:ext>
            </a:extLst>
          </p:cNvPr>
          <p:cNvSpPr/>
          <p:nvPr/>
        </p:nvSpPr>
        <p:spPr>
          <a:xfrm>
            <a:off x="454273" y="2016324"/>
            <a:ext cx="10369153" cy="73584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이바닥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카운셀링</a:t>
            </a: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1826174-A853-479D-90F5-AF61891001D4}"/>
              </a:ext>
            </a:extLst>
          </p:cNvPr>
          <p:cNvCxnSpPr/>
          <p:nvPr/>
        </p:nvCxnSpPr>
        <p:spPr>
          <a:xfrm>
            <a:off x="4674419" y="2952428"/>
            <a:ext cx="18002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3D9AF674-E8E8-43B6-A512-94C9B51F0008}"/>
              </a:ext>
            </a:extLst>
          </p:cNvPr>
          <p:cNvGraphicFramePr>
            <a:graphicFrameLocks noGrp="1"/>
          </p:cNvGraphicFramePr>
          <p:nvPr/>
        </p:nvGraphicFramePr>
        <p:xfrm>
          <a:off x="742306" y="5312151"/>
          <a:ext cx="9793087" cy="371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973052230"/>
                    </a:ext>
                  </a:extLst>
                </a:gridCol>
                <a:gridCol w="6019759">
                  <a:extLst>
                    <a:ext uri="{9D8B030D-6E8A-4147-A177-3AD203B41FA5}">
                      <a16:colId xmlns:a16="http://schemas.microsoft.com/office/drawing/2014/main" val="1965841172"/>
                    </a:ext>
                  </a:extLst>
                </a:gridCol>
                <a:gridCol w="1382608">
                  <a:extLst>
                    <a:ext uri="{9D8B030D-6E8A-4147-A177-3AD203B41FA5}">
                      <a16:colId xmlns:a16="http://schemas.microsoft.com/office/drawing/2014/main" val="2371522894"/>
                    </a:ext>
                  </a:extLst>
                </a:gridCol>
                <a:gridCol w="1382608">
                  <a:extLst>
                    <a:ext uri="{9D8B030D-6E8A-4147-A177-3AD203B41FA5}">
                      <a16:colId xmlns:a16="http://schemas.microsoft.com/office/drawing/2014/main" val="1878276145"/>
                    </a:ext>
                  </a:extLst>
                </a:gridCol>
              </a:tblGrid>
              <a:tr h="4704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B2906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977817"/>
                  </a:ext>
                </a:extLst>
              </a:tr>
              <a:tr h="4704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연락처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B2906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557618"/>
                  </a:ext>
                </a:extLst>
              </a:tr>
              <a:tr h="4704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이메일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@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122600"/>
                  </a:ext>
                </a:extLst>
              </a:tr>
              <a:tr h="4704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800065"/>
                  </a:ext>
                </a:extLst>
              </a:tr>
              <a:tr h="4704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비밀번호를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입력하셔야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글쓰기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삭제가 가능합니다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07565"/>
                  </a:ext>
                </a:extLst>
              </a:tr>
              <a:tr h="934247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136850"/>
                  </a:ext>
                </a:extLst>
              </a:tr>
              <a:tr h="43204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첨부파일                                     선택된 파일 없음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                             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이미지 파일은 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JPG 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또는 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GIF 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파일로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올려주시기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바랍니다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   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47625"/>
                  </a:ext>
                </a:extLst>
              </a:tr>
            </a:tbl>
          </a:graphicData>
        </a:graphic>
      </p:graphicFrame>
      <p:sp>
        <p:nvSpPr>
          <p:cNvPr id="50" name="Rectangle 89">
            <a:extLst>
              <a:ext uri="{FF2B5EF4-FFF2-40B4-BE49-F238E27FC236}">
                <a16:creationId xmlns:a16="http://schemas.microsoft.com/office/drawing/2014/main" id="{A67032F8-53AC-4DC7-ACBB-97BD64627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714" y="9102629"/>
            <a:ext cx="1266907" cy="33051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9CA11DA6-E986-4D92-B4E3-A6E0753E2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580" y="7688416"/>
            <a:ext cx="8487143" cy="838149"/>
          </a:xfrm>
          <a:prstGeom prst="rect">
            <a:avLst/>
          </a:prstGeom>
        </p:spPr>
      </p:pic>
      <p:sp>
        <p:nvSpPr>
          <p:cNvPr id="52" name="Rectangle 89">
            <a:extLst>
              <a:ext uri="{FF2B5EF4-FFF2-40B4-BE49-F238E27FC236}">
                <a16:creationId xmlns:a16="http://schemas.microsoft.com/office/drawing/2014/main" id="{A31D6898-8BF0-469B-8860-6ADD7F33D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142" y="9102629"/>
            <a:ext cx="1266907" cy="33051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368E23-A496-4826-8D52-E6F4ADF0C78F}"/>
              </a:ext>
            </a:extLst>
          </p:cNvPr>
          <p:cNvSpPr/>
          <p:nvPr/>
        </p:nvSpPr>
        <p:spPr bwMode="auto">
          <a:xfrm>
            <a:off x="1894434" y="5399399"/>
            <a:ext cx="1944216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defTabSz="982663" eaLnBrk="0" latinLnBrk="0" hangingPunct="0"/>
            <a:r>
              <a:rPr lang="ko-KR" altLang="en-US" sz="1200" dirty="0">
                <a:ea typeface="맑은 고딕" pitchFamily="50" charset="-127"/>
              </a:rPr>
              <a:t>홍길동</a:t>
            </a:r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9625744-2FBF-4836-93C6-18B6DBA4F8BF}"/>
              </a:ext>
            </a:extLst>
          </p:cNvPr>
          <p:cNvSpPr/>
          <p:nvPr/>
        </p:nvSpPr>
        <p:spPr bwMode="auto">
          <a:xfrm>
            <a:off x="1894434" y="6309215"/>
            <a:ext cx="1080120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defTabSz="982663" eaLnBrk="0" latinLnBrk="0" hangingPunct="0"/>
            <a:r>
              <a:rPr lang="en-US" altLang="ko-KR" sz="1100" dirty="0">
                <a:ea typeface="맑은 고딕" pitchFamily="50" charset="-127"/>
              </a:rPr>
              <a:t> can</a:t>
            </a:r>
            <a:endParaRPr lang="ko-KR" altLang="en-US" sz="1100" dirty="0">
              <a:ea typeface="맑은 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B548CCB-DDC2-4795-857B-015578F5E612}"/>
              </a:ext>
            </a:extLst>
          </p:cNvPr>
          <p:cNvSpPr/>
          <p:nvPr/>
        </p:nvSpPr>
        <p:spPr bwMode="auto">
          <a:xfrm>
            <a:off x="1902054" y="6767551"/>
            <a:ext cx="532097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defTabSz="982663" eaLnBrk="0" latinLnBrk="0" hangingPunct="0"/>
            <a:r>
              <a:rPr lang="en-US" altLang="ko-KR" sz="1100" dirty="0">
                <a:ea typeface="맑은 고딕" pitchFamily="50" charset="-127"/>
              </a:rPr>
              <a:t> RFP </a:t>
            </a:r>
            <a:r>
              <a:rPr lang="ko-KR" altLang="en-US" sz="1100" dirty="0">
                <a:ea typeface="맑은 고딕" pitchFamily="50" charset="-127"/>
              </a:rPr>
              <a:t>작성은 고객사가 </a:t>
            </a:r>
            <a:r>
              <a:rPr lang="ko-KR" altLang="en-US" sz="1100" dirty="0" err="1">
                <a:ea typeface="맑은 고딕" pitchFamily="50" charset="-127"/>
              </a:rPr>
              <a:t>하는거</a:t>
            </a:r>
            <a:r>
              <a:rPr lang="ko-KR" altLang="en-US" sz="1100" dirty="0">
                <a:ea typeface="맑은 고딕" pitchFamily="50" charset="-127"/>
              </a:rPr>
              <a:t> 아닌가요</a:t>
            </a:r>
            <a:r>
              <a:rPr lang="en-US" altLang="ko-KR" sz="1100" dirty="0">
                <a:ea typeface="맑은 고딕" pitchFamily="50" charset="-127"/>
              </a:rPr>
              <a:t>?</a:t>
            </a:r>
            <a:endParaRPr lang="ko-KR" altLang="en-US" sz="1100" dirty="0"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77E2088-EC53-4411-BD9E-55C08E43F0AF}"/>
              </a:ext>
            </a:extLst>
          </p:cNvPr>
          <p:cNvSpPr/>
          <p:nvPr/>
        </p:nvSpPr>
        <p:spPr bwMode="auto">
          <a:xfrm>
            <a:off x="1894434" y="7222485"/>
            <a:ext cx="1944216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defTabSz="982663" eaLnBrk="0" latinLnBrk="0" hangingPunct="0"/>
            <a:r>
              <a:rPr lang="en-US" altLang="ko-KR" sz="1100" dirty="0">
                <a:ea typeface="맑은 고딕" pitchFamily="50" charset="-127"/>
              </a:rPr>
              <a:t>1111</a:t>
            </a:r>
            <a:endParaRPr lang="ko-KR" altLang="en-US" sz="1100" dirty="0"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485281B-F1A3-4E89-8267-994928E159A8}"/>
              </a:ext>
            </a:extLst>
          </p:cNvPr>
          <p:cNvSpPr/>
          <p:nvPr/>
        </p:nvSpPr>
        <p:spPr bwMode="auto">
          <a:xfrm>
            <a:off x="3237352" y="6309215"/>
            <a:ext cx="187458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defTabSz="982663" eaLnBrk="0" latinLnBrk="0" hangingPunct="0"/>
            <a:r>
              <a:rPr lang="en-US" altLang="ko-KR" sz="1100" dirty="0">
                <a:ea typeface="맑은 고딕" pitchFamily="50" charset="-127"/>
              </a:rPr>
              <a:t>kacelab.com</a:t>
            </a:r>
            <a:endParaRPr lang="ko-KR" altLang="en-US" sz="1100" dirty="0"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E2ABCD5-22CE-4F4C-99A1-E68D9E208F9C}"/>
              </a:ext>
            </a:extLst>
          </p:cNvPr>
          <p:cNvSpPr/>
          <p:nvPr/>
        </p:nvSpPr>
        <p:spPr bwMode="auto">
          <a:xfrm>
            <a:off x="1894434" y="5836547"/>
            <a:ext cx="792088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defTabSz="982663" eaLnBrk="0" latinLnBrk="0" hangingPunct="0"/>
            <a:r>
              <a:rPr lang="en-US" altLang="ko-KR" sz="1100" dirty="0">
                <a:ea typeface="맑은 고딕" pitchFamily="50" charset="-127"/>
              </a:rPr>
              <a:t> 010</a:t>
            </a:r>
            <a:endParaRPr lang="ko-KR" altLang="en-US" sz="1100" dirty="0"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36BEF1A-CCDC-4339-88C4-7477564A9060}"/>
              </a:ext>
            </a:extLst>
          </p:cNvPr>
          <p:cNvSpPr/>
          <p:nvPr/>
        </p:nvSpPr>
        <p:spPr bwMode="auto">
          <a:xfrm>
            <a:off x="2830538" y="5836547"/>
            <a:ext cx="792088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defTabSz="982663" eaLnBrk="0" latinLnBrk="0" hangingPunct="0"/>
            <a:r>
              <a:rPr lang="en-US" altLang="ko-KR" sz="1100" dirty="0">
                <a:ea typeface="맑은 고딕" pitchFamily="50" charset="-127"/>
              </a:rPr>
              <a:t>1111</a:t>
            </a:r>
            <a:endParaRPr lang="ko-KR" altLang="en-US" sz="1100" dirty="0"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7C15E04-17A2-49D7-8FC0-F847638DB006}"/>
              </a:ext>
            </a:extLst>
          </p:cNvPr>
          <p:cNvSpPr/>
          <p:nvPr/>
        </p:nvSpPr>
        <p:spPr bwMode="auto">
          <a:xfrm>
            <a:off x="3772432" y="5836547"/>
            <a:ext cx="792088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defTabSz="982663" eaLnBrk="0" latinLnBrk="0" hangingPunct="0"/>
            <a:r>
              <a:rPr lang="en-US" altLang="ko-KR" sz="1100" dirty="0">
                <a:ea typeface="맑은 고딕" pitchFamily="50" charset="-127"/>
              </a:rPr>
              <a:t>2222</a:t>
            </a:r>
            <a:endParaRPr lang="ko-KR" altLang="en-US" sz="1100" dirty="0"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A6ABCFF-C70F-49F5-A402-26E0D2135484}"/>
              </a:ext>
            </a:extLst>
          </p:cNvPr>
          <p:cNvSpPr txBox="1"/>
          <p:nvPr/>
        </p:nvSpPr>
        <p:spPr>
          <a:xfrm>
            <a:off x="2614514" y="58314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ea typeface="맑은 고딕" pitchFamily="50" charset="-127"/>
              </a:rPr>
              <a:t>-</a:t>
            </a:r>
            <a:endParaRPr lang="ko-KR" altLang="en-US" sz="1100" dirty="0"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7B709C7-D1FC-439E-BFB6-C62AEEB864DF}"/>
              </a:ext>
            </a:extLst>
          </p:cNvPr>
          <p:cNvSpPr txBox="1"/>
          <p:nvPr/>
        </p:nvSpPr>
        <p:spPr>
          <a:xfrm>
            <a:off x="3557014" y="58314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ea typeface="맑은 고딕" pitchFamily="50" charset="-127"/>
              </a:rPr>
              <a:t>-</a:t>
            </a:r>
            <a:endParaRPr lang="ko-KR" altLang="en-US" sz="1100" dirty="0"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51697FC-91D9-44A4-AD5B-01F75CA4E493}"/>
              </a:ext>
            </a:extLst>
          </p:cNvPr>
          <p:cNvSpPr/>
          <p:nvPr/>
        </p:nvSpPr>
        <p:spPr bwMode="auto">
          <a:xfrm>
            <a:off x="5145875" y="6309215"/>
            <a:ext cx="1285063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defTabSz="982663" eaLnBrk="0" latinLnBrk="0" hangingPunct="0"/>
            <a:r>
              <a:rPr lang="ko-KR" altLang="en-US" sz="1100" dirty="0">
                <a:ea typeface="맑은 고딕" pitchFamily="50" charset="-127"/>
              </a:rPr>
              <a:t>직접입력             ▼</a:t>
            </a:r>
          </a:p>
        </p:txBody>
      </p:sp>
      <p:sp>
        <p:nvSpPr>
          <p:cNvPr id="64" name="Rectangle 89">
            <a:extLst>
              <a:ext uri="{FF2B5EF4-FFF2-40B4-BE49-F238E27FC236}">
                <a16:creationId xmlns:a16="http://schemas.microsoft.com/office/drawing/2014/main" id="{4EB74AD9-DBBC-4CF9-AF37-EFE58ED8B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060" y="8670581"/>
            <a:ext cx="1266907" cy="25851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선택</a:t>
            </a:r>
            <a:endParaRPr kumimoji="0" lang="ko-KR" altLang="en-US" sz="1400" b="1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A2B06C3-1D31-48C8-BA38-76D42AFB72E6}"/>
              </a:ext>
            </a:extLst>
          </p:cNvPr>
          <p:cNvSpPr/>
          <p:nvPr/>
        </p:nvSpPr>
        <p:spPr>
          <a:xfrm>
            <a:off x="461940" y="4206085"/>
            <a:ext cx="10368528" cy="1008112"/>
          </a:xfrm>
          <a:prstGeom prst="rect">
            <a:avLst/>
          </a:prstGeom>
          <a:solidFill>
            <a:srgbClr val="F8F8F8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개인정보처리방침의 순서는 다음과 같습니다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수집하는 개인정보의 항목 및 수집방법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개인정보의 수집 및 이용목적</a:t>
            </a:r>
          </a:p>
          <a:p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7926106-BD7C-4579-BD7E-348140C967F2}"/>
              </a:ext>
            </a:extLst>
          </p:cNvPr>
          <p:cNvSpPr/>
          <p:nvPr/>
        </p:nvSpPr>
        <p:spPr>
          <a:xfrm>
            <a:off x="4651905" y="4952587"/>
            <a:ext cx="2430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□ 개인정보취급방침에 동의합니다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01058377-DC65-4A78-9E2F-68F2B0120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3938" y="4261215"/>
            <a:ext cx="304800" cy="924407"/>
          </a:xfrm>
          <a:prstGeom prst="rect">
            <a:avLst/>
          </a:prstGeom>
          <a:solidFill>
            <a:srgbClr val="FFFFFF"/>
          </a:solidFill>
        </p:spPr>
      </p:pic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6BC76CC4-1FE6-495C-9325-607C7717D7F7}"/>
              </a:ext>
            </a:extLst>
          </p:cNvPr>
          <p:cNvGraphicFramePr>
            <a:graphicFrameLocks noGrp="1"/>
          </p:cNvGraphicFramePr>
          <p:nvPr/>
        </p:nvGraphicFramePr>
        <p:xfrm>
          <a:off x="4179066" y="5312151"/>
          <a:ext cx="4772151" cy="4443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72151">
                  <a:extLst>
                    <a:ext uri="{9D8B030D-6E8A-4147-A177-3AD203B41FA5}">
                      <a16:colId xmlns:a16="http://schemas.microsoft.com/office/drawing/2014/main" val="1110709156"/>
                    </a:ext>
                  </a:extLst>
                </a:gridCol>
              </a:tblGrid>
              <a:tr h="44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공개여부   ○ 공개   </a:t>
                      </a:r>
                      <a:r>
                        <a:rPr kumimoji="1" lang="en-US" altLang="ko-KR" sz="12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  </a:t>
                      </a:r>
                      <a:r>
                        <a:rPr kumimoji="1" lang="ko-KR" altLang="en-US" sz="12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비공개</a:t>
                      </a:r>
                      <a:endParaRPr kumimoji="1" lang="ko-KR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7200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6178859"/>
                  </a:ext>
                </a:extLst>
              </a:tr>
            </a:tbl>
          </a:graphicData>
        </a:graphic>
      </p:graphicFrame>
      <p:sp>
        <p:nvSpPr>
          <p:cNvPr id="70" name="직사각형 69">
            <a:extLst>
              <a:ext uri="{FF2B5EF4-FFF2-40B4-BE49-F238E27FC236}">
                <a16:creationId xmlns:a16="http://schemas.microsoft.com/office/drawing/2014/main" id="{1CDAB470-8B01-4B84-8F60-C2FAD681850A}"/>
              </a:ext>
            </a:extLst>
          </p:cNvPr>
          <p:cNvSpPr/>
          <p:nvPr/>
        </p:nvSpPr>
        <p:spPr>
          <a:xfrm>
            <a:off x="1004938" y="7870180"/>
            <a:ext cx="7489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부담없이</a:t>
            </a: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물어보기</a:t>
            </a:r>
            <a:endParaRPr lang="ko-KR" altLang="en-US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C0CCBE0-7AA1-465C-A814-96AF0A962ED6}"/>
              </a:ext>
            </a:extLst>
          </p:cNvPr>
          <p:cNvSpPr/>
          <p:nvPr/>
        </p:nvSpPr>
        <p:spPr>
          <a:xfrm>
            <a:off x="1839580" y="7870180"/>
            <a:ext cx="322235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82663" eaLnBrk="0" latinLnBrk="0" hangingPunct="0"/>
            <a:r>
              <a:rPr lang="en-US" altLang="ko-KR" sz="1100" dirty="0">
                <a:ea typeface="맑은 고딕" pitchFamily="50" charset="-127"/>
              </a:rPr>
              <a:t> RFP </a:t>
            </a:r>
            <a:r>
              <a:rPr lang="ko-KR" altLang="en-US" sz="1100" dirty="0">
                <a:ea typeface="맑은 고딕" pitchFamily="50" charset="-127"/>
              </a:rPr>
              <a:t>작성은 고객사가 </a:t>
            </a:r>
            <a:r>
              <a:rPr lang="ko-KR" altLang="en-US" sz="1100" dirty="0" err="1">
                <a:ea typeface="맑은 고딕" pitchFamily="50" charset="-127"/>
              </a:rPr>
              <a:t>하는거</a:t>
            </a:r>
            <a:r>
              <a:rPr lang="ko-KR" altLang="en-US" sz="1100" dirty="0">
                <a:ea typeface="맑은 고딕" pitchFamily="50" charset="-127"/>
              </a:rPr>
              <a:t> 아닌가요</a:t>
            </a:r>
            <a:r>
              <a:rPr lang="en-US" altLang="ko-KR" sz="1100" dirty="0">
                <a:ea typeface="맑은 고딕" pitchFamily="50" charset="-127"/>
              </a:rPr>
              <a:t>?</a:t>
            </a:r>
          </a:p>
          <a:p>
            <a:pPr defTabSz="982663" eaLnBrk="0" latinLnBrk="0" hangingPunct="0"/>
            <a:r>
              <a:rPr lang="en-US" altLang="ko-KR" sz="1100" dirty="0">
                <a:ea typeface="맑은 고딕" pitchFamily="50" charset="-127"/>
              </a:rPr>
              <a:t> </a:t>
            </a:r>
            <a:r>
              <a:rPr lang="ko-KR" altLang="en-US" sz="1100" dirty="0">
                <a:ea typeface="맑은 고딕" pitchFamily="50" charset="-127"/>
              </a:rPr>
              <a:t>공개 경쟁인데 </a:t>
            </a:r>
            <a:r>
              <a:rPr lang="en-US" altLang="ko-KR" sz="1100" dirty="0">
                <a:ea typeface="맑은 고딕" pitchFamily="50" charset="-127"/>
              </a:rPr>
              <a:t>RFP </a:t>
            </a:r>
            <a:r>
              <a:rPr lang="ko-KR" altLang="en-US" sz="1100" dirty="0">
                <a:ea typeface="맑은 고딕" pitchFamily="50" charset="-127"/>
              </a:rPr>
              <a:t>작성을 </a:t>
            </a:r>
            <a:r>
              <a:rPr lang="ko-KR" altLang="en-US" sz="1100" dirty="0" err="1">
                <a:ea typeface="맑은 고딕" pitchFamily="50" charset="-127"/>
              </a:rPr>
              <a:t>도와달라고</a:t>
            </a:r>
            <a:r>
              <a:rPr lang="ko-KR" altLang="en-US" sz="1100" dirty="0">
                <a:ea typeface="맑은 고딕" pitchFamily="50" charset="-127"/>
              </a:rPr>
              <a:t> 합니다</a:t>
            </a:r>
            <a:r>
              <a:rPr lang="en-US" altLang="ko-KR" sz="1100" dirty="0">
                <a:ea typeface="맑은 고딕" pitchFamily="50" charset="-127"/>
              </a:rPr>
              <a:t>. </a:t>
            </a:r>
          </a:p>
          <a:p>
            <a:pPr defTabSz="982663" eaLnBrk="0" latinLnBrk="0" hangingPunct="0"/>
            <a:r>
              <a:rPr lang="ko-KR" altLang="en-US" sz="1100" dirty="0">
                <a:ea typeface="맑은 고딕" pitchFamily="50" charset="-127"/>
              </a:rPr>
              <a:t> 어떻게 해야 하나요</a:t>
            </a:r>
            <a:r>
              <a:rPr lang="en-US" altLang="ko-KR" sz="1100" dirty="0">
                <a:ea typeface="맑은 고딕" pitchFamily="50" charset="-127"/>
              </a:rPr>
              <a:t>?</a:t>
            </a:r>
          </a:p>
          <a:p>
            <a:pPr defTabSz="982663" eaLnBrk="0" latinLnBrk="0" hangingPunct="0"/>
            <a:endParaRPr lang="ko-KR" altLang="en-US" sz="1100" dirty="0">
              <a:ea typeface="맑은 고딕" pitchFamily="50" charset="-127"/>
            </a:endParaRPr>
          </a:p>
        </p:txBody>
      </p:sp>
      <p:sp>
        <p:nvSpPr>
          <p:cNvPr id="29" name="별: 꼭짓점 7개 28">
            <a:extLst>
              <a:ext uri="{FF2B5EF4-FFF2-40B4-BE49-F238E27FC236}">
                <a16:creationId xmlns:a16="http://schemas.microsoft.com/office/drawing/2014/main" id="{7E03A27F-3A65-4934-8D4C-C03202DF1FBE}"/>
              </a:ext>
            </a:extLst>
          </p:cNvPr>
          <p:cNvSpPr/>
          <p:nvPr/>
        </p:nvSpPr>
        <p:spPr bwMode="auto">
          <a:xfrm>
            <a:off x="12670513" y="8423424"/>
            <a:ext cx="914400" cy="914400"/>
          </a:xfrm>
          <a:prstGeom prst="star7">
            <a:avLst/>
          </a:prstGeom>
          <a:solidFill>
            <a:srgbClr val="FFFF00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 defTabSz="982663" eaLnBrk="0" latinLnBrk="0" hangingPunct="0"/>
            <a:r>
              <a:rPr lang="ko-KR" altLang="en-US" sz="1800">
                <a:solidFill>
                  <a:srgbClr val="FF0000"/>
                </a:solidFill>
                <a:ea typeface="맑은 고딕" pitchFamily="50" charset="-127"/>
              </a:rPr>
              <a:t>개발</a:t>
            </a:r>
            <a:endParaRPr lang="ko-KR" altLang="en-US" sz="1800" dirty="0">
              <a:solidFill>
                <a:srgbClr val="FF0000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1176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CE22C-1566-44AC-86F9-B7627D924FE5}"/>
              </a:ext>
            </a:extLst>
          </p:cNvPr>
          <p:cNvSpPr txBox="1"/>
          <p:nvPr/>
        </p:nvSpPr>
        <p:spPr>
          <a:xfrm>
            <a:off x="1284966" y="736608"/>
            <a:ext cx="1265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Request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92FD0-951B-4CEB-9416-055727998C89}"/>
              </a:ext>
            </a:extLst>
          </p:cNvPr>
          <p:cNvSpPr txBox="1"/>
          <p:nvPr/>
        </p:nvSpPr>
        <p:spPr>
          <a:xfrm>
            <a:off x="5646204" y="455463"/>
            <a:ext cx="149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001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D6E380-3BD4-4230-B585-2BAC418E000E}"/>
              </a:ext>
            </a:extLst>
          </p:cNvPr>
          <p:cNvSpPr/>
          <p:nvPr/>
        </p:nvSpPr>
        <p:spPr>
          <a:xfrm>
            <a:off x="454273" y="2016324"/>
            <a:ext cx="10369153" cy="115268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 Projects &amp; Operate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 비즈니스의 완성이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케이스랩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GOAL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75C875-D0FB-4ABB-9494-3F6D25F77095}"/>
              </a:ext>
            </a:extLst>
          </p:cNvPr>
          <p:cNvCxnSpPr/>
          <p:nvPr/>
        </p:nvCxnSpPr>
        <p:spPr>
          <a:xfrm>
            <a:off x="4702746" y="3528492"/>
            <a:ext cx="18002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B9EA5E-DD83-47B6-AAF1-740B7B15ACBB}"/>
              </a:ext>
            </a:extLst>
          </p:cNvPr>
          <p:cNvSpPr/>
          <p:nvPr/>
        </p:nvSpPr>
        <p:spPr>
          <a:xfrm>
            <a:off x="3309227" y="5328692"/>
            <a:ext cx="4822096" cy="4702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>
              <a:defRPr/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dirty="0" err="1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34DE6B-8148-41C0-BD4A-73C08B93A332}"/>
              </a:ext>
            </a:extLst>
          </p:cNvPr>
          <p:cNvSpPr/>
          <p:nvPr/>
        </p:nvSpPr>
        <p:spPr>
          <a:xfrm>
            <a:off x="3894210" y="6184549"/>
            <a:ext cx="3503988" cy="47025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 algn="ctr">
              <a:defRPr/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분야 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복수선택 가능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5F3EDC-859D-432D-8623-E1490599DC17}"/>
              </a:ext>
            </a:extLst>
          </p:cNvPr>
          <p:cNvSpPr/>
          <p:nvPr/>
        </p:nvSpPr>
        <p:spPr>
          <a:xfrm>
            <a:off x="1822426" y="6710395"/>
            <a:ext cx="1080120" cy="63452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브랜드</a:t>
            </a:r>
            <a:endParaRPr lang="en-US" altLang="ko-KR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웹사이트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51E3BC-D297-4DDE-8841-ED815019680D}"/>
              </a:ext>
            </a:extLst>
          </p:cNvPr>
          <p:cNvSpPr/>
          <p:nvPr/>
        </p:nvSpPr>
        <p:spPr>
          <a:xfrm>
            <a:off x="454272" y="4104641"/>
            <a:ext cx="10369153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문의 및 견적 의뢰 시 신속하게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답변드리겠습니다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직접 상담이 필요한 경우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canksh@kacelab.com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문의 주십시오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1B79B9-9804-425F-9AA6-625CA22537A0}"/>
              </a:ext>
            </a:extLst>
          </p:cNvPr>
          <p:cNvSpPr/>
          <p:nvPr/>
        </p:nvSpPr>
        <p:spPr>
          <a:xfrm>
            <a:off x="3070276" y="6714513"/>
            <a:ext cx="1080120" cy="6262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웹사이트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76BF5D7-4888-4AC8-82CA-AB7A4B0426F4}"/>
              </a:ext>
            </a:extLst>
          </p:cNvPr>
          <p:cNvSpPr/>
          <p:nvPr/>
        </p:nvSpPr>
        <p:spPr>
          <a:xfrm>
            <a:off x="5567620" y="6714513"/>
            <a:ext cx="1080120" cy="6262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분양관련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웹사이트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571430-9FE4-4B77-B20E-F9DD744D4A8E}"/>
              </a:ext>
            </a:extLst>
          </p:cNvPr>
          <p:cNvSpPr/>
          <p:nvPr/>
        </p:nvSpPr>
        <p:spPr>
          <a:xfrm>
            <a:off x="6814683" y="6714513"/>
            <a:ext cx="1080120" cy="6262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쇼핑몰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DCA716-DFF4-4F37-BEE6-3C9616847607}"/>
              </a:ext>
            </a:extLst>
          </p:cNvPr>
          <p:cNvSpPr/>
          <p:nvPr/>
        </p:nvSpPr>
        <p:spPr>
          <a:xfrm>
            <a:off x="8061746" y="6714513"/>
            <a:ext cx="1080120" cy="6262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금융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BAB453-1168-40C1-B38E-FEE04DD79F5D}"/>
              </a:ext>
            </a:extLst>
          </p:cNvPr>
          <p:cNvSpPr/>
          <p:nvPr/>
        </p:nvSpPr>
        <p:spPr>
          <a:xfrm>
            <a:off x="9311258" y="6714513"/>
            <a:ext cx="1080120" cy="6262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489B71-2CCB-4891-8CE4-1310D88E63A5}"/>
              </a:ext>
            </a:extLst>
          </p:cNvPr>
          <p:cNvSpPr/>
          <p:nvPr/>
        </p:nvSpPr>
        <p:spPr>
          <a:xfrm>
            <a:off x="3885203" y="7704956"/>
            <a:ext cx="3503988" cy="47025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 algn="ctr">
              <a:defRPr/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의뢰 범위 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복수선택 가능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86DC825-4050-46A3-A7CD-0FC2355038E2}"/>
              </a:ext>
            </a:extLst>
          </p:cNvPr>
          <p:cNvSpPr/>
          <p:nvPr/>
        </p:nvSpPr>
        <p:spPr>
          <a:xfrm>
            <a:off x="2227542" y="8260766"/>
            <a:ext cx="1080120" cy="63452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 구축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8398CB-5683-45F2-AE8D-D2C9037C4AE3}"/>
              </a:ext>
            </a:extLst>
          </p:cNvPr>
          <p:cNvSpPr/>
          <p:nvPr/>
        </p:nvSpPr>
        <p:spPr>
          <a:xfrm>
            <a:off x="3475392" y="8264884"/>
            <a:ext cx="1080120" cy="6262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리뉴얼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개편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D93116A-90AA-4FCF-BB0C-8E7ADC56618C}"/>
              </a:ext>
            </a:extLst>
          </p:cNvPr>
          <p:cNvSpPr/>
          <p:nvPr/>
        </p:nvSpPr>
        <p:spPr>
          <a:xfrm>
            <a:off x="7128091" y="8264884"/>
            <a:ext cx="1080120" cy="6262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유지보수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CD0DA62-BFE6-410D-B025-B7D33DF47B64}"/>
              </a:ext>
            </a:extLst>
          </p:cNvPr>
          <p:cNvSpPr/>
          <p:nvPr/>
        </p:nvSpPr>
        <p:spPr>
          <a:xfrm>
            <a:off x="8375154" y="8264884"/>
            <a:ext cx="1080120" cy="6262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ABE0A94-1D99-4D97-A355-BE76635C2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196293"/>
              </p:ext>
            </p:extLst>
          </p:nvPr>
        </p:nvGraphicFramePr>
        <p:xfrm>
          <a:off x="10972802" y="1413010"/>
          <a:ext cx="2612111" cy="2765498"/>
        </p:xfrm>
        <a:graphic>
          <a:graphicData uri="http://schemas.openxmlformats.org/drawingml/2006/table">
            <a:tbl>
              <a:tblPr/>
              <a:tblGrid>
                <a:gridCol w="228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3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477817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01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의뢰할 프로젝트 명 </a:t>
                      </a:r>
                      <a:r>
                        <a:rPr lang="ko-KR" altLang="en-US" sz="9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입력칸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486764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02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분야 선택 복수 선택 가능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표시 될 수 있게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디자인퍼블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요청</a:t>
                      </a: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03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의뢰 범위 선택 복수 선택 가능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표시 될 수 있게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디자인퍼블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요청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04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05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06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07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AutoShape 159">
            <a:extLst>
              <a:ext uri="{FF2B5EF4-FFF2-40B4-BE49-F238E27FC236}">
                <a16:creationId xmlns:a16="http://schemas.microsoft.com/office/drawing/2014/main" id="{5BB927E0-36BB-4F32-A154-A8442BD156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97852" y="5101849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7" name="AutoShape 159">
            <a:extLst>
              <a:ext uri="{FF2B5EF4-FFF2-40B4-BE49-F238E27FC236}">
                <a16:creationId xmlns:a16="http://schemas.microsoft.com/office/drawing/2014/main" id="{531BE4FD-1F7F-4040-85B8-6BE9A43B3E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26682" y="6217093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AutoShape 159">
            <a:extLst>
              <a:ext uri="{FF2B5EF4-FFF2-40B4-BE49-F238E27FC236}">
                <a16:creationId xmlns:a16="http://schemas.microsoft.com/office/drawing/2014/main" id="{03BBB150-2345-425D-AFB0-D53F8222D0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26682" y="7749850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EBF954-FBD6-4CA7-A7BC-48206E3BB54B}"/>
              </a:ext>
            </a:extLst>
          </p:cNvPr>
          <p:cNvSpPr/>
          <p:nvPr/>
        </p:nvSpPr>
        <p:spPr>
          <a:xfrm>
            <a:off x="4331408" y="6714513"/>
            <a:ext cx="1080120" cy="6262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병원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의원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웹사이트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66DF486-7653-49B1-9DB8-3DA5901AB791}"/>
              </a:ext>
            </a:extLst>
          </p:cNvPr>
          <p:cNvSpPr/>
          <p:nvPr/>
        </p:nvSpPr>
        <p:spPr>
          <a:xfrm>
            <a:off x="4653665" y="8264884"/>
            <a:ext cx="1080120" cy="6262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 algn="ctr"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부분리뉴얼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부분개편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5D77116-EA14-4685-BDF9-E0F4C9F58841}"/>
              </a:ext>
            </a:extLst>
          </p:cNvPr>
          <p:cNvSpPr/>
          <p:nvPr/>
        </p:nvSpPr>
        <p:spPr>
          <a:xfrm>
            <a:off x="5854874" y="8264884"/>
            <a:ext cx="1080120" cy="6262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SNS,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쇼핑몰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컨텐츠디자인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별: 꼭짓점 7개 31">
            <a:extLst>
              <a:ext uri="{FF2B5EF4-FFF2-40B4-BE49-F238E27FC236}">
                <a16:creationId xmlns:a16="http://schemas.microsoft.com/office/drawing/2014/main" id="{5B625945-0FFE-493E-8DB6-E677EC4F432C}"/>
              </a:ext>
            </a:extLst>
          </p:cNvPr>
          <p:cNvSpPr/>
          <p:nvPr/>
        </p:nvSpPr>
        <p:spPr bwMode="auto">
          <a:xfrm>
            <a:off x="12670513" y="8423424"/>
            <a:ext cx="914400" cy="914400"/>
          </a:xfrm>
          <a:prstGeom prst="star7">
            <a:avLst/>
          </a:prstGeom>
          <a:solidFill>
            <a:srgbClr val="FFFF00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 defTabSz="982663" eaLnBrk="0" latinLnBrk="0" hangingPunct="0"/>
            <a:r>
              <a:rPr lang="ko-KR" altLang="en-US" sz="1800">
                <a:solidFill>
                  <a:srgbClr val="FF0000"/>
                </a:solidFill>
                <a:ea typeface="맑은 고딕" pitchFamily="50" charset="-127"/>
              </a:rPr>
              <a:t>개발</a:t>
            </a:r>
            <a:endParaRPr lang="ko-KR" altLang="en-US" sz="1800" dirty="0">
              <a:solidFill>
                <a:srgbClr val="FF0000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692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CE22C-1566-44AC-86F9-B7627D924FE5}"/>
              </a:ext>
            </a:extLst>
          </p:cNvPr>
          <p:cNvSpPr txBox="1"/>
          <p:nvPr/>
        </p:nvSpPr>
        <p:spPr>
          <a:xfrm>
            <a:off x="1284966" y="736608"/>
            <a:ext cx="2478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SERVICE &gt;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웹사이트 제작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92FD0-951B-4CEB-9416-055727998C89}"/>
              </a:ext>
            </a:extLst>
          </p:cNvPr>
          <p:cNvSpPr txBox="1"/>
          <p:nvPr/>
        </p:nvSpPr>
        <p:spPr>
          <a:xfrm>
            <a:off x="5646204" y="455463"/>
            <a:ext cx="149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001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34DE6B-8148-41C0-BD4A-73C08B93A332}"/>
              </a:ext>
            </a:extLst>
          </p:cNvPr>
          <p:cNvSpPr/>
          <p:nvPr/>
        </p:nvSpPr>
        <p:spPr>
          <a:xfrm>
            <a:off x="3894210" y="1296244"/>
            <a:ext cx="3503988" cy="47025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 algn="ctr">
              <a:defRPr/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의뢰 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CAF066-1F5E-4F41-832F-77AED3174783}"/>
              </a:ext>
            </a:extLst>
          </p:cNvPr>
          <p:cNvSpPr/>
          <p:nvPr/>
        </p:nvSpPr>
        <p:spPr>
          <a:xfrm>
            <a:off x="3309227" y="1872308"/>
            <a:ext cx="4822096" cy="4702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>
              <a:defRPr/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4AEF98-992C-4868-9405-9E3BB766446A}"/>
              </a:ext>
            </a:extLst>
          </p:cNvPr>
          <p:cNvSpPr/>
          <p:nvPr/>
        </p:nvSpPr>
        <p:spPr>
          <a:xfrm>
            <a:off x="3309227" y="2484376"/>
            <a:ext cx="4822096" cy="4702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>
              <a:defRPr/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소속 업체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A8BC70-94DE-4158-B246-5D22463607BD}"/>
              </a:ext>
            </a:extLst>
          </p:cNvPr>
          <p:cNvSpPr/>
          <p:nvPr/>
        </p:nvSpPr>
        <p:spPr>
          <a:xfrm>
            <a:off x="3309227" y="3096444"/>
            <a:ext cx="4822096" cy="4702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>
              <a:defRPr/>
            </a:pP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05AFFA-D515-43D6-BA70-17FA4F256042}"/>
              </a:ext>
            </a:extLst>
          </p:cNvPr>
          <p:cNvSpPr/>
          <p:nvPr/>
        </p:nvSpPr>
        <p:spPr>
          <a:xfrm>
            <a:off x="3308440" y="3708512"/>
            <a:ext cx="4822096" cy="4702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>
              <a:defRPr/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연락처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4A77F6-1517-417D-BB72-9743B6AD99C8}"/>
              </a:ext>
            </a:extLst>
          </p:cNvPr>
          <p:cNvSpPr/>
          <p:nvPr/>
        </p:nvSpPr>
        <p:spPr>
          <a:xfrm>
            <a:off x="3309227" y="4320580"/>
            <a:ext cx="4822096" cy="4702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>
              <a:defRPr/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07F51E1-8C71-45E2-B137-A355A3B4B7A2}"/>
              </a:ext>
            </a:extLst>
          </p:cNvPr>
          <p:cNvSpPr/>
          <p:nvPr/>
        </p:nvSpPr>
        <p:spPr>
          <a:xfrm>
            <a:off x="3308440" y="4969109"/>
            <a:ext cx="4822096" cy="190455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t"/>
          <a:lstStyle/>
          <a:p>
            <a:pPr>
              <a:defRPr/>
            </a:pP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프로젝트와 관련된 내용을 간략하게 설명해주세요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19C426A-A964-42F6-8A31-BE364B686C1D}"/>
              </a:ext>
            </a:extLst>
          </p:cNvPr>
          <p:cNvSpPr/>
          <p:nvPr/>
        </p:nvSpPr>
        <p:spPr>
          <a:xfrm>
            <a:off x="3309227" y="8209012"/>
            <a:ext cx="4822096" cy="470251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 algn="ctr">
              <a:defRPr/>
            </a:pPr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의뢰하기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EB06F6B-99E8-4874-BEA8-821A69A35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988196"/>
              </p:ext>
            </p:extLst>
          </p:nvPr>
        </p:nvGraphicFramePr>
        <p:xfrm>
          <a:off x="10972802" y="1413010"/>
          <a:ext cx="2612111" cy="2628338"/>
        </p:xfrm>
        <a:graphic>
          <a:graphicData uri="http://schemas.openxmlformats.org/drawingml/2006/table">
            <a:tbl>
              <a:tblPr/>
              <a:tblGrid>
                <a:gridCol w="228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3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477817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01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의뢰 정보 입력 필드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 값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486764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02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개인정보취급방침 필수 체크</a:t>
                      </a: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03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 의뢰하기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버튼 클릭 시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 </a:t>
                      </a:r>
                      <a:r>
                        <a:rPr lang="ko-KR" altLang="en-US" sz="9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어드민으로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저장관리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04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05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06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07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AutoShape 159">
            <a:extLst>
              <a:ext uri="{FF2B5EF4-FFF2-40B4-BE49-F238E27FC236}">
                <a16:creationId xmlns:a16="http://schemas.microsoft.com/office/drawing/2014/main" id="{1026AEA3-7047-4F27-AF62-5F4B40AA21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58730" y="1296244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A221A4-CE7C-4169-9657-8DF7E1BBE4EC}"/>
              </a:ext>
            </a:extLst>
          </p:cNvPr>
          <p:cNvSpPr/>
          <p:nvPr/>
        </p:nvSpPr>
        <p:spPr>
          <a:xfrm>
            <a:off x="3308440" y="6984876"/>
            <a:ext cx="4822883" cy="1008112"/>
          </a:xfrm>
          <a:prstGeom prst="rect">
            <a:avLst/>
          </a:prstGeom>
          <a:solidFill>
            <a:srgbClr val="F8F8F8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개인정보처리방침의 순서는 다음과 같습니다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수집하는 개인정보의 항목 및 수집방법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개인정보의 수집 및 이용목적</a:t>
            </a:r>
          </a:p>
          <a:p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8A0F30-9183-4AA7-B0DF-8A0A87BFD1A7}"/>
              </a:ext>
            </a:extLst>
          </p:cNvPr>
          <p:cNvSpPr/>
          <p:nvPr/>
        </p:nvSpPr>
        <p:spPr>
          <a:xfrm>
            <a:off x="4651905" y="7731378"/>
            <a:ext cx="2430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□ 개인정보취급방침에 동의합니다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436A56A-309F-4763-92B5-8C840A098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736" y="7068581"/>
            <a:ext cx="304800" cy="92440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0" name="AutoShape 159">
            <a:extLst>
              <a:ext uri="{FF2B5EF4-FFF2-40B4-BE49-F238E27FC236}">
                <a16:creationId xmlns:a16="http://schemas.microsoft.com/office/drawing/2014/main" id="{69FEA907-779C-435B-B480-01E04EE0AD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23841" y="7695353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1" name="AutoShape 159">
            <a:extLst>
              <a:ext uri="{FF2B5EF4-FFF2-40B4-BE49-F238E27FC236}">
                <a16:creationId xmlns:a16="http://schemas.microsoft.com/office/drawing/2014/main" id="{3407961E-E37F-4B7F-B604-A3A19D35FF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64795" y="8075814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2" name="별: 꼭짓점 7개 21">
            <a:extLst>
              <a:ext uri="{FF2B5EF4-FFF2-40B4-BE49-F238E27FC236}">
                <a16:creationId xmlns:a16="http://schemas.microsoft.com/office/drawing/2014/main" id="{BB55A860-817E-4969-A591-79217F9E4F24}"/>
              </a:ext>
            </a:extLst>
          </p:cNvPr>
          <p:cNvSpPr/>
          <p:nvPr/>
        </p:nvSpPr>
        <p:spPr bwMode="auto">
          <a:xfrm>
            <a:off x="12670513" y="8423424"/>
            <a:ext cx="914400" cy="914400"/>
          </a:xfrm>
          <a:prstGeom prst="star7">
            <a:avLst/>
          </a:prstGeom>
          <a:solidFill>
            <a:srgbClr val="FFFF00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 defTabSz="982663" eaLnBrk="0" latinLnBrk="0" hangingPunct="0"/>
            <a:r>
              <a:rPr lang="ko-KR" altLang="en-US" sz="1800">
                <a:solidFill>
                  <a:srgbClr val="FF0000"/>
                </a:solidFill>
                <a:ea typeface="맑은 고딕" pitchFamily="50" charset="-127"/>
              </a:rPr>
              <a:t>개발</a:t>
            </a:r>
            <a:endParaRPr lang="ko-KR" altLang="en-US" sz="1800" dirty="0">
              <a:solidFill>
                <a:srgbClr val="FF0000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2072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CE22C-1566-44AC-86F9-B7627D924FE5}"/>
              </a:ext>
            </a:extLst>
          </p:cNvPr>
          <p:cNvSpPr txBox="1"/>
          <p:nvPr/>
        </p:nvSpPr>
        <p:spPr>
          <a:xfrm>
            <a:off x="1284966" y="745580"/>
            <a:ext cx="1180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Career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92FD0-951B-4CEB-9416-055727998C89}"/>
              </a:ext>
            </a:extLst>
          </p:cNvPr>
          <p:cNvSpPr txBox="1"/>
          <p:nvPr/>
        </p:nvSpPr>
        <p:spPr>
          <a:xfrm>
            <a:off x="5646204" y="455463"/>
            <a:ext cx="149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001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75C875-D0FB-4ABB-9494-3F6D25F77095}"/>
              </a:ext>
            </a:extLst>
          </p:cNvPr>
          <p:cNvCxnSpPr/>
          <p:nvPr/>
        </p:nvCxnSpPr>
        <p:spPr>
          <a:xfrm>
            <a:off x="4702747" y="3632913"/>
            <a:ext cx="18002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7447B19-8348-4972-9023-8C88BE8E280A}"/>
              </a:ext>
            </a:extLst>
          </p:cNvPr>
          <p:cNvSpPr/>
          <p:nvPr/>
        </p:nvSpPr>
        <p:spPr>
          <a:xfrm>
            <a:off x="4414714" y="4049887"/>
            <a:ext cx="576064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책임감 있고 디테일한 기획자를 모집합니다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CA5703E-AEF1-4F7E-B485-BC04FBC66A7A}"/>
              </a:ext>
            </a:extLst>
          </p:cNvPr>
          <p:cNvSpPr/>
          <p:nvPr/>
        </p:nvSpPr>
        <p:spPr>
          <a:xfrm>
            <a:off x="4309519" y="5876613"/>
            <a:ext cx="618142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케이스랩을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이끌어갈 경력 개발자를 모집합니다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B8468A5-A1E4-436C-BC1C-FD4DD60A2113}"/>
              </a:ext>
            </a:extLst>
          </p:cNvPr>
          <p:cNvSpPr/>
          <p:nvPr/>
        </p:nvSpPr>
        <p:spPr>
          <a:xfrm>
            <a:off x="4309519" y="7408015"/>
            <a:ext cx="618142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즐겁게 일하고 싶은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센스있는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디자이너를 모집합니다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87742F4-A02D-48FB-93AD-430CFFDAADD9}"/>
              </a:ext>
            </a:extLst>
          </p:cNvPr>
          <p:cNvSpPr/>
          <p:nvPr/>
        </p:nvSpPr>
        <p:spPr>
          <a:xfrm>
            <a:off x="8087122" y="5225318"/>
            <a:ext cx="1440160" cy="315523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이력서 첨부하기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93B4250-2D2F-4D77-A727-F9EA82F38A64}"/>
              </a:ext>
            </a:extLst>
          </p:cNvPr>
          <p:cNvSpPr/>
          <p:nvPr/>
        </p:nvSpPr>
        <p:spPr>
          <a:xfrm>
            <a:off x="4294621" y="4424994"/>
            <a:ext cx="638478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기획이 좋아서 시작했으나 내가 기획자인지 오퍼레이터인지 구분이 안가 제대로 배우고 일하고 싶은 신입부터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열정과 자부심으로 회사에 몸바쳐 일했지만 그만큼 인정과 대우를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못받는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경력자까지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케이스랩의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멤버가 되실 분을 발굴하겠습니다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2DC2AE3-F586-49B9-895E-52BCFE6067C7}"/>
              </a:ext>
            </a:extLst>
          </p:cNvPr>
          <p:cNvSpPr/>
          <p:nvPr/>
        </p:nvSpPr>
        <p:spPr>
          <a:xfrm>
            <a:off x="4294621" y="6238466"/>
            <a:ext cx="638478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케이스랩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개발팀을 이끌어갈 실력과 겸손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소통 능력을 갖춘 전문 개발자를 모십니다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실력과 책임감만 있으시다면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워킹맘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워킹대디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환영합니다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BF7E4FC-DBDA-4DC2-91C9-243453CA7D4D}"/>
              </a:ext>
            </a:extLst>
          </p:cNvPr>
          <p:cNvSpPr/>
          <p:nvPr/>
        </p:nvSpPr>
        <p:spPr>
          <a:xfrm>
            <a:off x="4294621" y="7771872"/>
            <a:ext cx="638478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케이스랩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디자인 실장님과 함께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호흡맞춰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즐겁게 일할 수 있는 디자이너를 모집합니다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just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신입부터 경력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년차까지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지원 가능합니다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3CFA305-92C3-45B5-9E99-1C5FD2ECCB0E}"/>
              </a:ext>
            </a:extLst>
          </p:cNvPr>
          <p:cNvSpPr/>
          <p:nvPr/>
        </p:nvSpPr>
        <p:spPr>
          <a:xfrm>
            <a:off x="1102346" y="4372679"/>
            <a:ext cx="2232248" cy="8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자신만의 이력서를 올려주세요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양식 구분 없음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인재는 인재가 알아보는 법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!!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F248568-F8F7-4477-8BB5-318D8B1DB089}"/>
              </a:ext>
            </a:extLst>
          </p:cNvPr>
          <p:cNvSpPr/>
          <p:nvPr/>
        </p:nvSpPr>
        <p:spPr>
          <a:xfrm>
            <a:off x="1102346" y="5688732"/>
            <a:ext cx="2232248" cy="8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워킹맘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워킹대디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환영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!!</a:t>
            </a:r>
          </a:p>
          <a:p>
            <a:pPr algn="just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대표님이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워킹맘이라는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사실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안비밀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^^)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BA6BD66-B0A2-44B9-B7D0-20D3520971A9}"/>
              </a:ext>
            </a:extLst>
          </p:cNvPr>
          <p:cNvSpPr/>
          <p:nvPr/>
        </p:nvSpPr>
        <p:spPr>
          <a:xfrm>
            <a:off x="1102346" y="6989702"/>
            <a:ext cx="2232248" cy="107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팀에 살고 팀에 죽는다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!!</a:t>
            </a:r>
          </a:p>
          <a:p>
            <a:pPr algn="just">
              <a:lnSpc>
                <a:spcPct val="150000"/>
              </a:lnSpc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우린 팀으로 움직입니다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케이스랩은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회사지만 팀으로 일합니다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655D8382-ACCC-4759-A51A-1F84F15748CB}"/>
              </a:ext>
            </a:extLst>
          </p:cNvPr>
          <p:cNvGrpSpPr/>
          <p:nvPr/>
        </p:nvGrpSpPr>
        <p:grpSpPr>
          <a:xfrm>
            <a:off x="1030338" y="3888532"/>
            <a:ext cx="2808312" cy="4824536"/>
            <a:chOff x="1402960" y="1573040"/>
            <a:chExt cx="1150480" cy="814346"/>
          </a:xfrm>
          <a:noFill/>
        </p:grpSpPr>
        <p:sp>
          <p:nvSpPr>
            <p:cNvPr id="68" name="Rectangle 174">
              <a:extLst>
                <a:ext uri="{FF2B5EF4-FFF2-40B4-BE49-F238E27FC236}">
                  <a16:creationId xmlns:a16="http://schemas.microsoft.com/office/drawing/2014/main" id="{5D92D15D-01BE-4966-8496-063460EFB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287" y="1573040"/>
              <a:ext cx="1148234" cy="814346"/>
            </a:xfrm>
            <a:prstGeom prst="rect">
              <a:avLst/>
            </a:prstGeom>
            <a:grpFill/>
            <a:ln w="3175" algn="ctr">
              <a:solidFill>
                <a:schemeClr val="bg2"/>
              </a:solidFill>
              <a:prstDash val="sysDot"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9pPr>
            </a:lstStyle>
            <a:p>
              <a:pPr eaLnBrk="1" hangingPunct="1"/>
              <a:endParaRPr lang="ko-KR" altLang="en-US" sz="1000" dirty="0"/>
            </a:p>
          </p:txBody>
        </p:sp>
        <p:sp>
          <p:nvSpPr>
            <p:cNvPr id="69" name="Line 175">
              <a:extLst>
                <a:ext uri="{FF2B5EF4-FFF2-40B4-BE49-F238E27FC236}">
                  <a16:creationId xmlns:a16="http://schemas.microsoft.com/office/drawing/2014/main" id="{BAB1A40A-8174-4BA6-8CAD-71C187C079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3962" y="1573040"/>
              <a:ext cx="1149478" cy="814346"/>
            </a:xfrm>
            <a:prstGeom prst="line">
              <a:avLst/>
            </a:prstGeom>
            <a:grpFill/>
            <a:ln w="3175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ko-KR" altLang="en-US" sz="1600" dirty="0"/>
            </a:p>
          </p:txBody>
        </p:sp>
        <p:sp>
          <p:nvSpPr>
            <p:cNvPr id="70" name="Line 176">
              <a:extLst>
                <a:ext uri="{FF2B5EF4-FFF2-40B4-BE49-F238E27FC236}">
                  <a16:creationId xmlns:a16="http://schemas.microsoft.com/office/drawing/2014/main" id="{75EC52DF-4111-46CF-8B7E-419376AD1A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960" y="1573040"/>
              <a:ext cx="1145931" cy="814346"/>
            </a:xfrm>
            <a:prstGeom prst="line">
              <a:avLst/>
            </a:prstGeom>
            <a:grpFill/>
            <a:ln w="3175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ko-KR" altLang="en-US" sz="1600" dirty="0"/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EBBB5C9-62FA-423A-9D03-307556052507}"/>
              </a:ext>
            </a:extLst>
          </p:cNvPr>
          <p:cNvSpPr/>
          <p:nvPr/>
        </p:nvSpPr>
        <p:spPr>
          <a:xfrm>
            <a:off x="454273" y="2160340"/>
            <a:ext cx="10369153" cy="115268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Work with Us!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케이스랩에서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함께 일하고 함께 만들어갈 분을 모십니다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0C99510-8FBD-4154-A497-2C8F248C87BA}"/>
              </a:ext>
            </a:extLst>
          </p:cNvPr>
          <p:cNvSpPr/>
          <p:nvPr/>
        </p:nvSpPr>
        <p:spPr>
          <a:xfrm>
            <a:off x="9623170" y="5225318"/>
            <a:ext cx="984232" cy="315523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보내기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F45162D8-3840-4F3F-AC2A-6568613546E9}"/>
              </a:ext>
            </a:extLst>
          </p:cNvPr>
          <p:cNvSpPr/>
          <p:nvPr/>
        </p:nvSpPr>
        <p:spPr>
          <a:xfrm>
            <a:off x="8087122" y="6669353"/>
            <a:ext cx="1440160" cy="315523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이력서 첨부하기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762EB0AD-7029-4EC5-BB53-A6B25A593FDB}"/>
              </a:ext>
            </a:extLst>
          </p:cNvPr>
          <p:cNvSpPr/>
          <p:nvPr/>
        </p:nvSpPr>
        <p:spPr>
          <a:xfrm>
            <a:off x="9623170" y="6669353"/>
            <a:ext cx="984232" cy="315523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보내기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0A88D097-0FA3-47B8-8350-6CE306C198B4}"/>
              </a:ext>
            </a:extLst>
          </p:cNvPr>
          <p:cNvSpPr/>
          <p:nvPr/>
        </p:nvSpPr>
        <p:spPr>
          <a:xfrm>
            <a:off x="8087122" y="8202759"/>
            <a:ext cx="1440160" cy="315523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이력서 첨부하기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BAEB9D8-2105-4E77-9FD2-3A084CC17092}"/>
              </a:ext>
            </a:extLst>
          </p:cNvPr>
          <p:cNvSpPr/>
          <p:nvPr/>
        </p:nvSpPr>
        <p:spPr>
          <a:xfrm>
            <a:off x="9623170" y="8202759"/>
            <a:ext cx="984232" cy="315523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보내기</a:t>
            </a: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E4DA0B44-82F6-47C2-9CEB-D014E75E8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846461"/>
              </p:ext>
            </p:extLst>
          </p:nvPr>
        </p:nvGraphicFramePr>
        <p:xfrm>
          <a:off x="10972802" y="1413010"/>
          <a:ext cx="2612111" cy="2765498"/>
        </p:xfrm>
        <a:graphic>
          <a:graphicData uri="http://schemas.openxmlformats.org/drawingml/2006/table">
            <a:tbl>
              <a:tblPr/>
              <a:tblGrid>
                <a:gridCol w="228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3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477817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01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첨부전에는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이력서첨부하기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버튼만 노출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이력서 첨부 후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보내기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버튼 활성화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486764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02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이력서 첨부 후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보내기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 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canksh@kacelab.com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메일 전송 또는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어드민으로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쌓이게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둘중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하나 </a:t>
                      </a: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03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04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05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06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07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0" name="AutoShape 159">
            <a:extLst>
              <a:ext uri="{FF2B5EF4-FFF2-40B4-BE49-F238E27FC236}">
                <a16:creationId xmlns:a16="http://schemas.microsoft.com/office/drawing/2014/main" id="{0D4EFA06-7684-4018-8F8A-CD9329236E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51218" y="4968652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81" name="AutoShape 159">
            <a:extLst>
              <a:ext uri="{FF2B5EF4-FFF2-40B4-BE49-F238E27FC236}">
                <a16:creationId xmlns:a16="http://schemas.microsoft.com/office/drawing/2014/main" id="{2A0E8913-938A-4D31-9155-3F8E2BA2AB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31710" y="4968652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별: 꼭짓점 7개 27">
            <a:extLst>
              <a:ext uri="{FF2B5EF4-FFF2-40B4-BE49-F238E27FC236}">
                <a16:creationId xmlns:a16="http://schemas.microsoft.com/office/drawing/2014/main" id="{7239C8B2-CFE9-46D1-9832-6AF03E58EF64}"/>
              </a:ext>
            </a:extLst>
          </p:cNvPr>
          <p:cNvSpPr/>
          <p:nvPr/>
        </p:nvSpPr>
        <p:spPr bwMode="auto">
          <a:xfrm>
            <a:off x="12670513" y="8423424"/>
            <a:ext cx="914400" cy="914400"/>
          </a:xfrm>
          <a:prstGeom prst="star7">
            <a:avLst/>
          </a:prstGeom>
          <a:solidFill>
            <a:srgbClr val="FFFF00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 defTabSz="982663" eaLnBrk="0" latinLnBrk="0" hangingPunct="0"/>
            <a:r>
              <a:rPr lang="ko-KR" altLang="en-US" sz="1800">
                <a:solidFill>
                  <a:srgbClr val="FF0000"/>
                </a:solidFill>
                <a:ea typeface="맑은 고딕" pitchFamily="50" charset="-127"/>
              </a:rPr>
              <a:t>개발</a:t>
            </a:r>
            <a:endParaRPr lang="ko-KR" altLang="en-US" sz="1800" dirty="0">
              <a:solidFill>
                <a:srgbClr val="FF0000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5619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32521" y="4378481"/>
            <a:ext cx="4222087" cy="670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72" b="1" dirty="0">
                <a:solidFill>
                  <a:prstClr val="black"/>
                </a:solidFill>
              </a:rPr>
              <a:t>End of Document.</a:t>
            </a:r>
            <a:endParaRPr lang="ko-KR" altLang="en-US" sz="3672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51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020BD4-4946-4C89-9B67-03C47E1646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6409" y="2148308"/>
            <a:ext cx="8003869" cy="4316008"/>
          </a:xfrm>
        </p:spPr>
        <p:txBody>
          <a:bodyPr anchor="t"/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</a:t>
            </a:r>
          </a:p>
          <a:p>
            <a:pPr marL="975208" lvl="1" indent="-195042"/>
            <a:endParaRPr lang="en-US" altLang="ko-KR" sz="1593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75208" lvl="1" indent="-195042"/>
            <a:endParaRPr lang="en-US" altLang="ko-KR" sz="1593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75208" lvl="1" indent="-195042"/>
            <a:endParaRPr lang="en-US" altLang="ko-KR" sz="1593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75208" lvl="1" indent="-195042">
              <a:lnSpc>
                <a:spcPct val="150000"/>
              </a:lnSpc>
            </a:pP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554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CE22C-1566-44AC-86F9-B7627D924FE5}"/>
              </a:ext>
            </a:extLst>
          </p:cNvPr>
          <p:cNvSpPr txBox="1"/>
          <p:nvPr/>
        </p:nvSpPr>
        <p:spPr>
          <a:xfrm>
            <a:off x="1284966" y="736608"/>
            <a:ext cx="2478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SERVICE &gt;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웹사이트 제작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92FD0-951B-4CEB-9416-055727998C89}"/>
              </a:ext>
            </a:extLst>
          </p:cNvPr>
          <p:cNvSpPr txBox="1"/>
          <p:nvPr/>
        </p:nvSpPr>
        <p:spPr>
          <a:xfrm>
            <a:off x="5646204" y="455463"/>
            <a:ext cx="149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001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7D11BCD-6023-4D04-BAD3-0FE4F516AB48}"/>
              </a:ext>
            </a:extLst>
          </p:cNvPr>
          <p:cNvGrpSpPr/>
          <p:nvPr/>
        </p:nvGrpSpPr>
        <p:grpSpPr>
          <a:xfrm>
            <a:off x="310258" y="2016323"/>
            <a:ext cx="10657183" cy="7321501"/>
            <a:chOff x="1402960" y="1573040"/>
            <a:chExt cx="1150480" cy="814346"/>
          </a:xfrm>
          <a:solidFill>
            <a:schemeClr val="bg1">
              <a:lumMod val="95000"/>
            </a:schemeClr>
          </a:solidFill>
        </p:grpSpPr>
        <p:sp>
          <p:nvSpPr>
            <p:cNvPr id="7" name="Rectangle 174">
              <a:extLst>
                <a:ext uri="{FF2B5EF4-FFF2-40B4-BE49-F238E27FC236}">
                  <a16:creationId xmlns:a16="http://schemas.microsoft.com/office/drawing/2014/main" id="{ADA8C86F-4BE2-4BF0-8957-299D6D9F4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287" y="1573040"/>
              <a:ext cx="1148234" cy="814346"/>
            </a:xfrm>
            <a:prstGeom prst="rect">
              <a:avLst/>
            </a:prstGeom>
            <a:grpFill/>
            <a:ln w="3175" algn="ctr">
              <a:solidFill>
                <a:schemeClr val="bg2"/>
              </a:solidFill>
              <a:prstDash val="sysDot"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9pPr>
            </a:lstStyle>
            <a:p>
              <a:pPr eaLnBrk="1" hangingPunct="1"/>
              <a:endParaRPr lang="ko-KR" altLang="en-US" sz="1000" dirty="0"/>
            </a:p>
          </p:txBody>
        </p:sp>
        <p:sp>
          <p:nvSpPr>
            <p:cNvPr id="8" name="Line 175">
              <a:extLst>
                <a:ext uri="{FF2B5EF4-FFF2-40B4-BE49-F238E27FC236}">
                  <a16:creationId xmlns:a16="http://schemas.microsoft.com/office/drawing/2014/main" id="{BAED0B1D-40CC-4B28-828F-6674B2BFDE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3962" y="1573040"/>
              <a:ext cx="1149478" cy="814346"/>
            </a:xfrm>
            <a:prstGeom prst="line">
              <a:avLst/>
            </a:prstGeom>
            <a:grpFill/>
            <a:ln w="3175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ko-KR" altLang="en-US" sz="1600"/>
            </a:p>
          </p:txBody>
        </p:sp>
        <p:sp>
          <p:nvSpPr>
            <p:cNvPr id="9" name="Line 176">
              <a:extLst>
                <a:ext uri="{FF2B5EF4-FFF2-40B4-BE49-F238E27FC236}">
                  <a16:creationId xmlns:a16="http://schemas.microsoft.com/office/drawing/2014/main" id="{1CF0A22D-B81E-4E0B-A684-D159022755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960" y="1573040"/>
              <a:ext cx="1145931" cy="814346"/>
            </a:xfrm>
            <a:prstGeom prst="line">
              <a:avLst/>
            </a:prstGeom>
            <a:grpFill/>
            <a:ln w="3175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ko-KR" altLang="en-US" sz="1600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A7B2DE-714E-4CE1-A20E-2EA373786052}"/>
              </a:ext>
            </a:extLst>
          </p:cNvPr>
          <p:cNvSpPr/>
          <p:nvPr/>
        </p:nvSpPr>
        <p:spPr>
          <a:xfrm>
            <a:off x="310258" y="4005771"/>
            <a:ext cx="10615044" cy="168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KACELAB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만의 방법론으로 접근합니다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ctr">
              <a:lnSpc>
                <a:spcPct val="150000"/>
              </a:lnSpc>
            </a:pP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056BEB-AEDE-4939-A9C0-96592853DC89}"/>
              </a:ext>
            </a:extLst>
          </p:cNvPr>
          <p:cNvSpPr/>
          <p:nvPr/>
        </p:nvSpPr>
        <p:spPr>
          <a:xfrm>
            <a:off x="2470498" y="4868789"/>
            <a:ext cx="6264696" cy="1973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Smartical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디테일한 분석에서 도출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200000"/>
              </a:lnSpc>
            </a:pPr>
            <a:endParaRPr lang="en-US" altLang="ko-KR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Flexible,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유연성으로 완성하는 창의력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200000"/>
              </a:lnSpc>
            </a:pPr>
            <a:endParaRPr lang="en-US" altLang="ko-KR" sz="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Considerate,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 입장에서 생각하는 서비스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619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CE22C-1566-44AC-86F9-B7627D924FE5}"/>
              </a:ext>
            </a:extLst>
          </p:cNvPr>
          <p:cNvSpPr txBox="1"/>
          <p:nvPr/>
        </p:nvSpPr>
        <p:spPr>
          <a:xfrm>
            <a:off x="1284966" y="736608"/>
            <a:ext cx="2478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SERVICE &gt;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웹사이트 제작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92FD0-951B-4CEB-9416-055727998C89}"/>
              </a:ext>
            </a:extLst>
          </p:cNvPr>
          <p:cNvSpPr txBox="1"/>
          <p:nvPr/>
        </p:nvSpPr>
        <p:spPr>
          <a:xfrm>
            <a:off x="5646204" y="455463"/>
            <a:ext cx="149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001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7D11BCD-6023-4D04-BAD3-0FE4F516AB48}"/>
              </a:ext>
            </a:extLst>
          </p:cNvPr>
          <p:cNvGrpSpPr/>
          <p:nvPr/>
        </p:nvGrpSpPr>
        <p:grpSpPr>
          <a:xfrm>
            <a:off x="310258" y="2016323"/>
            <a:ext cx="10657183" cy="7321501"/>
            <a:chOff x="1402960" y="1573040"/>
            <a:chExt cx="1150480" cy="814346"/>
          </a:xfrm>
          <a:solidFill>
            <a:schemeClr val="bg1">
              <a:lumMod val="95000"/>
            </a:schemeClr>
          </a:solidFill>
        </p:grpSpPr>
        <p:sp>
          <p:nvSpPr>
            <p:cNvPr id="7" name="Rectangle 174">
              <a:extLst>
                <a:ext uri="{FF2B5EF4-FFF2-40B4-BE49-F238E27FC236}">
                  <a16:creationId xmlns:a16="http://schemas.microsoft.com/office/drawing/2014/main" id="{ADA8C86F-4BE2-4BF0-8957-299D6D9F4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287" y="1573040"/>
              <a:ext cx="1148234" cy="814346"/>
            </a:xfrm>
            <a:prstGeom prst="rect">
              <a:avLst/>
            </a:prstGeom>
            <a:grpFill/>
            <a:ln w="3175" algn="ctr">
              <a:solidFill>
                <a:schemeClr val="bg2"/>
              </a:solidFill>
              <a:prstDash val="sysDot"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9pPr>
            </a:lstStyle>
            <a:p>
              <a:pPr eaLnBrk="1" hangingPunct="1"/>
              <a:endParaRPr lang="ko-KR" altLang="en-US" sz="1000" dirty="0"/>
            </a:p>
          </p:txBody>
        </p:sp>
        <p:sp>
          <p:nvSpPr>
            <p:cNvPr id="8" name="Line 175">
              <a:extLst>
                <a:ext uri="{FF2B5EF4-FFF2-40B4-BE49-F238E27FC236}">
                  <a16:creationId xmlns:a16="http://schemas.microsoft.com/office/drawing/2014/main" id="{BAED0B1D-40CC-4B28-828F-6674B2BFDE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3962" y="1573040"/>
              <a:ext cx="1149478" cy="814346"/>
            </a:xfrm>
            <a:prstGeom prst="line">
              <a:avLst/>
            </a:prstGeom>
            <a:grpFill/>
            <a:ln w="3175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ko-KR" altLang="en-US" sz="1600"/>
            </a:p>
          </p:txBody>
        </p:sp>
        <p:sp>
          <p:nvSpPr>
            <p:cNvPr id="9" name="Line 176">
              <a:extLst>
                <a:ext uri="{FF2B5EF4-FFF2-40B4-BE49-F238E27FC236}">
                  <a16:creationId xmlns:a16="http://schemas.microsoft.com/office/drawing/2014/main" id="{1CF0A22D-B81E-4E0B-A684-D159022755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960" y="1573040"/>
              <a:ext cx="1145931" cy="814346"/>
            </a:xfrm>
            <a:prstGeom prst="line">
              <a:avLst/>
            </a:prstGeom>
            <a:grpFill/>
            <a:ln w="3175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ko-KR" altLang="en-US" sz="1600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A7B2DE-714E-4CE1-A20E-2EA373786052}"/>
              </a:ext>
            </a:extLst>
          </p:cNvPr>
          <p:cNvSpPr/>
          <p:nvPr/>
        </p:nvSpPr>
        <p:spPr>
          <a:xfrm>
            <a:off x="310259" y="4797859"/>
            <a:ext cx="10615044" cy="1151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분야별 업계 경력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이상 프로젝트 전문가그룹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KACELAB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만의 방법론으로 접근합니다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3200" strike="sngStrike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88D277A-F131-4CE9-A639-DFAE517AF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40" y="2016324"/>
            <a:ext cx="10647901" cy="7321500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5E7BFEB-5B8F-4EE7-B710-923FEBBC2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278215"/>
              </p:ext>
            </p:extLst>
          </p:nvPr>
        </p:nvGraphicFramePr>
        <p:xfrm>
          <a:off x="10972802" y="1413010"/>
          <a:ext cx="2612111" cy="2529950"/>
        </p:xfrm>
        <a:graphic>
          <a:graphicData uri="http://schemas.openxmlformats.org/drawingml/2006/table">
            <a:tbl>
              <a:tblPr/>
              <a:tblGrid>
                <a:gridCol w="228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3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477817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01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 &gt;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포트폴리오 관리 등록페이지에서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포트폴리오 </a:t>
                      </a:r>
                      <a:r>
                        <a:rPr lang="ko-KR" altLang="en-US" sz="10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좌측면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색상값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영역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RGB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값에</a:t>
                      </a:r>
                      <a:r>
                        <a:rPr lang="en-US" altLang="ko-KR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따라 컬러 적용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486764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02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포트폴리오 이미지 영역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1681709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03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포트폴리오 상단 서브 텍스트 영역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04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포트폴리오 하단 메인 텍스트 영역</a:t>
                      </a: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05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06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07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05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08</a:t>
                      </a:r>
                    </a:p>
                  </a:txBody>
                  <a:tcPr marL="3600" marR="3600" marT="3600" marB="36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5981" marB="35981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9274055"/>
                  </a:ext>
                </a:extLst>
              </a:tr>
            </a:tbl>
          </a:graphicData>
        </a:graphic>
      </p:graphicFrame>
      <p:sp>
        <p:nvSpPr>
          <p:cNvPr id="12" name="AutoShape 159">
            <a:extLst>
              <a:ext uri="{FF2B5EF4-FFF2-40B4-BE49-F238E27FC236}">
                <a16:creationId xmlns:a16="http://schemas.microsoft.com/office/drawing/2014/main" id="{8337846A-7FBA-40B0-B94B-9900CAA903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38450" y="5112668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" name="AutoShape 159">
            <a:extLst>
              <a:ext uri="{FF2B5EF4-FFF2-40B4-BE49-F238E27FC236}">
                <a16:creationId xmlns:a16="http://schemas.microsoft.com/office/drawing/2014/main" id="{11F7A1CF-964C-485F-9014-6E7EE351C5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82666" y="4776552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5" name="AutoShape 159">
            <a:extLst>
              <a:ext uri="{FF2B5EF4-FFF2-40B4-BE49-F238E27FC236}">
                <a16:creationId xmlns:a16="http://schemas.microsoft.com/office/drawing/2014/main" id="{C4C14E86-0FDD-4207-A743-21C47C4311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22355" y="5472708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6" name="AutoShape 159">
            <a:extLst>
              <a:ext uri="{FF2B5EF4-FFF2-40B4-BE49-F238E27FC236}">
                <a16:creationId xmlns:a16="http://schemas.microsoft.com/office/drawing/2014/main" id="{CFD38FE6-46C2-49E0-A46A-152B37A0EA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31138" y="6151240"/>
            <a:ext cx="287289" cy="266395"/>
          </a:xfrm>
          <a:prstGeom prst="roundRect">
            <a:avLst>
              <a:gd name="adj" fmla="val 22060"/>
            </a:avLst>
          </a:prstGeom>
          <a:solidFill>
            <a:schemeClr val="accent2"/>
          </a:solidFill>
          <a:ln w="3175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sz="1400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" name="별: 꼭짓점 7개 2">
            <a:extLst>
              <a:ext uri="{FF2B5EF4-FFF2-40B4-BE49-F238E27FC236}">
                <a16:creationId xmlns:a16="http://schemas.microsoft.com/office/drawing/2014/main" id="{E7EA9A0B-A7E7-48F9-8125-34CBA8CC9726}"/>
              </a:ext>
            </a:extLst>
          </p:cNvPr>
          <p:cNvSpPr/>
          <p:nvPr/>
        </p:nvSpPr>
        <p:spPr bwMode="auto">
          <a:xfrm>
            <a:off x="12670513" y="8423424"/>
            <a:ext cx="914400" cy="914400"/>
          </a:xfrm>
          <a:prstGeom prst="star7">
            <a:avLst/>
          </a:prstGeom>
          <a:solidFill>
            <a:srgbClr val="FFFF00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 defTabSz="982663" eaLnBrk="0" latinLnBrk="0" hangingPunct="0"/>
            <a:r>
              <a:rPr lang="ko-KR" altLang="en-US" sz="1800">
                <a:solidFill>
                  <a:srgbClr val="FF0000"/>
                </a:solidFill>
                <a:ea typeface="맑은 고딕" pitchFamily="50" charset="-127"/>
              </a:rPr>
              <a:t>개발</a:t>
            </a:r>
            <a:endParaRPr lang="ko-KR" altLang="en-US" sz="1800" dirty="0">
              <a:solidFill>
                <a:srgbClr val="FF0000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809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CE22C-1566-44AC-86F9-B7627D924FE5}"/>
              </a:ext>
            </a:extLst>
          </p:cNvPr>
          <p:cNvSpPr txBox="1"/>
          <p:nvPr/>
        </p:nvSpPr>
        <p:spPr>
          <a:xfrm>
            <a:off x="1284966" y="736608"/>
            <a:ext cx="2478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SERVICE &gt;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웹사이트 제작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92FD0-951B-4CEB-9416-055727998C89}"/>
              </a:ext>
            </a:extLst>
          </p:cNvPr>
          <p:cNvSpPr txBox="1"/>
          <p:nvPr/>
        </p:nvSpPr>
        <p:spPr>
          <a:xfrm>
            <a:off x="5646204" y="455463"/>
            <a:ext cx="149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001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A0BB0-0FB1-44F0-BF22-02BCEED47DC9}"/>
              </a:ext>
            </a:extLst>
          </p:cNvPr>
          <p:cNvSpPr/>
          <p:nvPr/>
        </p:nvSpPr>
        <p:spPr>
          <a:xfrm>
            <a:off x="454273" y="1296244"/>
            <a:ext cx="10369153" cy="73584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KACELAB. WHO WE ARE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65A68AD-D0E5-4347-A429-7723B5ED2C0D}"/>
              </a:ext>
            </a:extLst>
          </p:cNvPr>
          <p:cNvCxnSpPr/>
          <p:nvPr/>
        </p:nvCxnSpPr>
        <p:spPr>
          <a:xfrm>
            <a:off x="4702746" y="2808412"/>
            <a:ext cx="18002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Google Shape;101;p18">
            <a:extLst>
              <a:ext uri="{FF2B5EF4-FFF2-40B4-BE49-F238E27FC236}">
                <a16:creationId xmlns:a16="http://schemas.microsoft.com/office/drawing/2014/main" id="{80B666AB-1714-4426-B191-B96F9C05C6A0}"/>
              </a:ext>
            </a:extLst>
          </p:cNvPr>
          <p:cNvSpPr txBox="1"/>
          <p:nvPr/>
        </p:nvSpPr>
        <p:spPr>
          <a:xfrm>
            <a:off x="490537" y="3086704"/>
            <a:ext cx="10296526" cy="945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오랜 경력 속에서 프로젝트의 </a:t>
            </a:r>
            <a:r>
              <a:rPr lang="ko-KR" altLang="en-US" sz="1600" dirty="0" err="1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실패과</a:t>
            </a:r>
            <a:r>
              <a:rPr lang="ko-KR" altLang="en-US" sz="16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 성공의 수많은 경험을 통해 </a:t>
            </a:r>
            <a:endParaRPr lang="en-US" altLang="ko-KR" sz="1600" dirty="0">
              <a:solidFill>
                <a:srgbClr val="66666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anum Gothic"/>
              <a:sym typeface="Nanum Gothic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정확한 인사이트를 도출하여 고객의 비즈니스에 맞는 최적화된 솔루션을 제공합니다</a:t>
            </a:r>
            <a:r>
              <a:rPr lang="en-US" altLang="ko-KR" sz="16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. 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B68E921-3BDF-4292-95F4-16C12A36C7E9}"/>
              </a:ext>
            </a:extLst>
          </p:cNvPr>
          <p:cNvGrpSpPr/>
          <p:nvPr/>
        </p:nvGrpSpPr>
        <p:grpSpPr>
          <a:xfrm rot="20553545">
            <a:off x="8555721" y="5209269"/>
            <a:ext cx="1419822" cy="818099"/>
            <a:chOff x="1402960" y="1573040"/>
            <a:chExt cx="1150480" cy="814346"/>
          </a:xfrm>
          <a:solidFill>
            <a:schemeClr val="bg1">
              <a:lumMod val="95000"/>
            </a:schemeClr>
          </a:solidFill>
        </p:grpSpPr>
        <p:sp>
          <p:nvSpPr>
            <p:cNvPr id="23" name="Rectangle 174">
              <a:extLst>
                <a:ext uri="{FF2B5EF4-FFF2-40B4-BE49-F238E27FC236}">
                  <a16:creationId xmlns:a16="http://schemas.microsoft.com/office/drawing/2014/main" id="{9E4CF894-4506-41B4-AD8B-015450A20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287" y="1573040"/>
              <a:ext cx="1148234" cy="814346"/>
            </a:xfrm>
            <a:prstGeom prst="rect">
              <a:avLst/>
            </a:prstGeom>
            <a:grpFill/>
            <a:ln w="3175" algn="ctr">
              <a:solidFill>
                <a:schemeClr val="bg2"/>
              </a:solidFill>
              <a:prstDash val="sysDot"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9pPr>
            </a:lstStyle>
            <a:p>
              <a:pPr eaLnBrk="1" hangingPunct="1"/>
              <a:endParaRPr lang="ko-KR" altLang="en-US" sz="1000" dirty="0"/>
            </a:p>
          </p:txBody>
        </p:sp>
        <p:sp>
          <p:nvSpPr>
            <p:cNvPr id="24" name="Line 175">
              <a:extLst>
                <a:ext uri="{FF2B5EF4-FFF2-40B4-BE49-F238E27FC236}">
                  <a16:creationId xmlns:a16="http://schemas.microsoft.com/office/drawing/2014/main" id="{BA4D8D8A-6D0B-406C-94AB-4E9A2A487F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3962" y="1573040"/>
              <a:ext cx="1149478" cy="814346"/>
            </a:xfrm>
            <a:prstGeom prst="line">
              <a:avLst/>
            </a:prstGeom>
            <a:grpFill/>
            <a:ln w="3175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ko-KR" altLang="en-US" sz="1600"/>
            </a:p>
          </p:txBody>
        </p:sp>
        <p:sp>
          <p:nvSpPr>
            <p:cNvPr id="25" name="Line 176">
              <a:extLst>
                <a:ext uri="{FF2B5EF4-FFF2-40B4-BE49-F238E27FC236}">
                  <a16:creationId xmlns:a16="http://schemas.microsoft.com/office/drawing/2014/main" id="{546B6D8B-C3C9-445B-BD79-143B4B42B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960" y="1573040"/>
              <a:ext cx="1145931" cy="814346"/>
            </a:xfrm>
            <a:prstGeom prst="line">
              <a:avLst/>
            </a:prstGeom>
            <a:grpFill/>
            <a:ln w="3175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ko-KR" altLang="en-US" sz="1600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9CC126E-4A85-4943-86C6-D256C3895921}"/>
              </a:ext>
            </a:extLst>
          </p:cNvPr>
          <p:cNvGrpSpPr/>
          <p:nvPr/>
        </p:nvGrpSpPr>
        <p:grpSpPr>
          <a:xfrm rot="20597487">
            <a:off x="6755521" y="6628194"/>
            <a:ext cx="1419822" cy="818099"/>
            <a:chOff x="1402960" y="1573040"/>
            <a:chExt cx="1150480" cy="814346"/>
          </a:xfrm>
          <a:solidFill>
            <a:schemeClr val="bg1">
              <a:lumMod val="95000"/>
            </a:schemeClr>
          </a:solidFill>
        </p:grpSpPr>
        <p:sp>
          <p:nvSpPr>
            <p:cNvPr id="27" name="Rectangle 174">
              <a:extLst>
                <a:ext uri="{FF2B5EF4-FFF2-40B4-BE49-F238E27FC236}">
                  <a16:creationId xmlns:a16="http://schemas.microsoft.com/office/drawing/2014/main" id="{3B179E25-34D6-4607-9E09-6F6657681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287" y="1573040"/>
              <a:ext cx="1148234" cy="814346"/>
            </a:xfrm>
            <a:prstGeom prst="rect">
              <a:avLst/>
            </a:prstGeom>
            <a:grpFill/>
            <a:ln w="3175" algn="ctr">
              <a:solidFill>
                <a:schemeClr val="bg2"/>
              </a:solidFill>
              <a:prstDash val="sysDot"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9pPr>
            </a:lstStyle>
            <a:p>
              <a:pPr eaLnBrk="1" hangingPunct="1"/>
              <a:endParaRPr lang="ko-KR" altLang="en-US" sz="1000" dirty="0"/>
            </a:p>
          </p:txBody>
        </p:sp>
        <p:sp>
          <p:nvSpPr>
            <p:cNvPr id="28" name="Line 175">
              <a:extLst>
                <a:ext uri="{FF2B5EF4-FFF2-40B4-BE49-F238E27FC236}">
                  <a16:creationId xmlns:a16="http://schemas.microsoft.com/office/drawing/2014/main" id="{C6249905-75A8-4F7D-9DE6-5DEFCA9D50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3962" y="1573040"/>
              <a:ext cx="1149478" cy="814346"/>
            </a:xfrm>
            <a:prstGeom prst="line">
              <a:avLst/>
            </a:prstGeom>
            <a:grpFill/>
            <a:ln w="3175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ko-KR" altLang="en-US" sz="1600"/>
            </a:p>
          </p:txBody>
        </p:sp>
        <p:sp>
          <p:nvSpPr>
            <p:cNvPr id="29" name="Line 176">
              <a:extLst>
                <a:ext uri="{FF2B5EF4-FFF2-40B4-BE49-F238E27FC236}">
                  <a16:creationId xmlns:a16="http://schemas.microsoft.com/office/drawing/2014/main" id="{9CFA6AC0-D178-4AD0-BB23-70553DAF30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960" y="1573040"/>
              <a:ext cx="1145931" cy="814346"/>
            </a:xfrm>
            <a:prstGeom prst="line">
              <a:avLst/>
            </a:prstGeom>
            <a:grpFill/>
            <a:ln w="3175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ko-KR" altLang="en-US" sz="16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D56DE73-DD21-4199-A5E7-01A9494AE0B3}"/>
              </a:ext>
            </a:extLst>
          </p:cNvPr>
          <p:cNvGrpSpPr/>
          <p:nvPr/>
        </p:nvGrpSpPr>
        <p:grpSpPr>
          <a:xfrm rot="1387314">
            <a:off x="1550017" y="5064978"/>
            <a:ext cx="1419822" cy="818099"/>
            <a:chOff x="1402960" y="1573040"/>
            <a:chExt cx="1150480" cy="814346"/>
          </a:xfrm>
          <a:solidFill>
            <a:schemeClr val="bg1">
              <a:lumMod val="95000"/>
            </a:schemeClr>
          </a:solidFill>
        </p:grpSpPr>
        <p:sp>
          <p:nvSpPr>
            <p:cNvPr id="31" name="Rectangle 174">
              <a:extLst>
                <a:ext uri="{FF2B5EF4-FFF2-40B4-BE49-F238E27FC236}">
                  <a16:creationId xmlns:a16="http://schemas.microsoft.com/office/drawing/2014/main" id="{A2582EDD-9236-4965-B5AB-425B0FF76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287" y="1573040"/>
              <a:ext cx="1148234" cy="814346"/>
            </a:xfrm>
            <a:prstGeom prst="rect">
              <a:avLst/>
            </a:prstGeom>
            <a:grpFill/>
            <a:ln w="3175" algn="ctr">
              <a:solidFill>
                <a:schemeClr val="bg2"/>
              </a:solidFill>
              <a:prstDash val="sysDot"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9pPr>
            </a:lstStyle>
            <a:p>
              <a:pPr eaLnBrk="1" hangingPunct="1"/>
              <a:endParaRPr lang="ko-KR" altLang="en-US" sz="1000" dirty="0"/>
            </a:p>
          </p:txBody>
        </p:sp>
        <p:sp>
          <p:nvSpPr>
            <p:cNvPr id="32" name="Line 175">
              <a:extLst>
                <a:ext uri="{FF2B5EF4-FFF2-40B4-BE49-F238E27FC236}">
                  <a16:creationId xmlns:a16="http://schemas.microsoft.com/office/drawing/2014/main" id="{DFDD4196-71DA-4889-A340-48EC34C17A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3962" y="1573040"/>
              <a:ext cx="1149478" cy="814346"/>
            </a:xfrm>
            <a:prstGeom prst="line">
              <a:avLst/>
            </a:prstGeom>
            <a:grpFill/>
            <a:ln w="3175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ko-KR" altLang="en-US" sz="1600"/>
            </a:p>
          </p:txBody>
        </p:sp>
        <p:sp>
          <p:nvSpPr>
            <p:cNvPr id="33" name="Line 176">
              <a:extLst>
                <a:ext uri="{FF2B5EF4-FFF2-40B4-BE49-F238E27FC236}">
                  <a16:creationId xmlns:a16="http://schemas.microsoft.com/office/drawing/2014/main" id="{65717424-0BF7-411E-9EBF-A479AA74A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960" y="1573040"/>
              <a:ext cx="1145931" cy="814346"/>
            </a:xfrm>
            <a:prstGeom prst="line">
              <a:avLst/>
            </a:prstGeom>
            <a:grpFill/>
            <a:ln w="3175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ko-KR" altLang="en-US" sz="16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17E01AF-0515-4B00-8597-0A47BB7B084F}"/>
              </a:ext>
            </a:extLst>
          </p:cNvPr>
          <p:cNvGrpSpPr/>
          <p:nvPr/>
        </p:nvGrpSpPr>
        <p:grpSpPr>
          <a:xfrm rot="20553545">
            <a:off x="2363530" y="7799914"/>
            <a:ext cx="1419822" cy="818099"/>
            <a:chOff x="1402960" y="1573040"/>
            <a:chExt cx="1150480" cy="814346"/>
          </a:xfrm>
          <a:solidFill>
            <a:schemeClr val="bg1">
              <a:lumMod val="95000"/>
            </a:schemeClr>
          </a:solidFill>
        </p:grpSpPr>
        <p:sp>
          <p:nvSpPr>
            <p:cNvPr id="35" name="Rectangle 174">
              <a:extLst>
                <a:ext uri="{FF2B5EF4-FFF2-40B4-BE49-F238E27FC236}">
                  <a16:creationId xmlns:a16="http://schemas.microsoft.com/office/drawing/2014/main" id="{E2347EBF-12D0-491A-AE78-BF80B0773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287" y="1573040"/>
              <a:ext cx="1148234" cy="814346"/>
            </a:xfrm>
            <a:prstGeom prst="rect">
              <a:avLst/>
            </a:prstGeom>
            <a:grpFill/>
            <a:ln w="3175" algn="ctr">
              <a:solidFill>
                <a:schemeClr val="bg2"/>
              </a:solidFill>
              <a:prstDash val="sysDot"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9pPr>
            </a:lstStyle>
            <a:p>
              <a:pPr eaLnBrk="1" hangingPunct="1"/>
              <a:endParaRPr lang="ko-KR" altLang="en-US" sz="1000" dirty="0"/>
            </a:p>
          </p:txBody>
        </p:sp>
        <p:sp>
          <p:nvSpPr>
            <p:cNvPr id="36" name="Line 175">
              <a:extLst>
                <a:ext uri="{FF2B5EF4-FFF2-40B4-BE49-F238E27FC236}">
                  <a16:creationId xmlns:a16="http://schemas.microsoft.com/office/drawing/2014/main" id="{D71EC0AC-132A-4EA6-99C9-F247A7AF14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3962" y="1573040"/>
              <a:ext cx="1149478" cy="814346"/>
            </a:xfrm>
            <a:prstGeom prst="line">
              <a:avLst/>
            </a:prstGeom>
            <a:grpFill/>
            <a:ln w="3175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ko-KR" altLang="en-US" sz="1600"/>
            </a:p>
          </p:txBody>
        </p:sp>
        <p:sp>
          <p:nvSpPr>
            <p:cNvPr id="37" name="Line 176">
              <a:extLst>
                <a:ext uri="{FF2B5EF4-FFF2-40B4-BE49-F238E27FC236}">
                  <a16:creationId xmlns:a16="http://schemas.microsoft.com/office/drawing/2014/main" id="{41B8284E-EDF9-4972-9F8A-F6FD8C2569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960" y="1573040"/>
              <a:ext cx="1145931" cy="814346"/>
            </a:xfrm>
            <a:prstGeom prst="line">
              <a:avLst/>
            </a:prstGeom>
            <a:grpFill/>
            <a:ln w="3175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ko-KR" altLang="en-US" sz="1600" dirty="0"/>
            </a:p>
          </p:txBody>
        </p:sp>
      </p:grpSp>
      <p:sp>
        <p:nvSpPr>
          <p:cNvPr id="38" name="Google Shape;87;p17">
            <a:extLst>
              <a:ext uri="{FF2B5EF4-FFF2-40B4-BE49-F238E27FC236}">
                <a16:creationId xmlns:a16="http://schemas.microsoft.com/office/drawing/2014/main" id="{4A0BDDD5-A0DC-4615-AB1A-FBBC9B1D476B}"/>
              </a:ext>
            </a:extLst>
          </p:cNvPr>
          <p:cNvSpPr txBox="1"/>
          <p:nvPr/>
        </p:nvSpPr>
        <p:spPr>
          <a:xfrm>
            <a:off x="954014" y="5976764"/>
            <a:ext cx="9322436" cy="35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200000"/>
              </a:lnSpc>
            </a:pPr>
            <a:r>
              <a:rPr lang="en-US" altLang="ko-KR" b="1" dirty="0">
                <a:solidFill>
                  <a:srgbClr val="25959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 Gothic"/>
                <a:sym typeface="Nanum Gothic"/>
              </a:rPr>
              <a:t>+ Flexible, </a:t>
            </a:r>
            <a:r>
              <a:rPr lang="ko-KR" altLang="en-US" b="1" dirty="0">
                <a:solidFill>
                  <a:srgbClr val="25959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 Gothic"/>
                <a:sym typeface="Nanum Gothic"/>
              </a:rPr>
              <a:t>유연성으로 완성하는 창의력</a:t>
            </a:r>
            <a:endParaRPr b="1" dirty="0">
              <a:solidFill>
                <a:srgbClr val="25959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39" name="Google Shape;87;p17">
            <a:extLst>
              <a:ext uri="{FF2B5EF4-FFF2-40B4-BE49-F238E27FC236}">
                <a16:creationId xmlns:a16="http://schemas.microsoft.com/office/drawing/2014/main" id="{5FEFBBD5-684B-48F5-BF99-07211C5BCF07}"/>
              </a:ext>
            </a:extLst>
          </p:cNvPr>
          <p:cNvSpPr txBox="1"/>
          <p:nvPr/>
        </p:nvSpPr>
        <p:spPr>
          <a:xfrm>
            <a:off x="2720151" y="7642972"/>
            <a:ext cx="6015043" cy="35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200000"/>
              </a:lnSpc>
            </a:pPr>
            <a:r>
              <a:rPr lang="en-US" altLang="ko-KR" b="1" dirty="0">
                <a:solidFill>
                  <a:srgbClr val="25959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 Gothic"/>
                <a:sym typeface="Nanum Gothic"/>
              </a:rPr>
              <a:t>+ Considerate, </a:t>
            </a:r>
            <a:r>
              <a:rPr lang="ko-KR" altLang="en-US" b="1" dirty="0">
                <a:solidFill>
                  <a:srgbClr val="25959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 Gothic"/>
                <a:sym typeface="Nanum Gothic"/>
              </a:rPr>
              <a:t>고객 입장에서 생각하는 서비스</a:t>
            </a:r>
            <a:endParaRPr b="1" dirty="0">
              <a:solidFill>
                <a:srgbClr val="25959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40" name="Google Shape;87;p17">
            <a:extLst>
              <a:ext uri="{FF2B5EF4-FFF2-40B4-BE49-F238E27FC236}">
                <a16:creationId xmlns:a16="http://schemas.microsoft.com/office/drawing/2014/main" id="{C1C86370-1DAF-4BF0-9936-5B2FA6224033}"/>
              </a:ext>
            </a:extLst>
          </p:cNvPr>
          <p:cNvSpPr txBox="1"/>
          <p:nvPr/>
        </p:nvSpPr>
        <p:spPr>
          <a:xfrm>
            <a:off x="2631530" y="4392588"/>
            <a:ext cx="6015043" cy="350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200000"/>
              </a:lnSpc>
            </a:pPr>
            <a:r>
              <a:rPr lang="en-US" altLang="ko-KR" b="1" dirty="0">
                <a:solidFill>
                  <a:srgbClr val="25959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 Gothic"/>
                <a:sym typeface="Nanum Gothic"/>
              </a:rPr>
              <a:t>+ </a:t>
            </a:r>
            <a:r>
              <a:rPr lang="en-US" altLang="ko-KR" b="1" dirty="0" err="1">
                <a:solidFill>
                  <a:srgbClr val="25959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 Gothic"/>
                <a:sym typeface="Nanum Gothic"/>
              </a:rPr>
              <a:t>Smartical</a:t>
            </a:r>
            <a:r>
              <a:rPr lang="en-US" altLang="ko-KR" b="1" dirty="0">
                <a:solidFill>
                  <a:srgbClr val="25959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 Gothic"/>
                <a:sym typeface="Nanum Gothic"/>
              </a:rPr>
              <a:t>, </a:t>
            </a:r>
            <a:r>
              <a:rPr lang="ko-KR" altLang="en-US" b="1" dirty="0">
                <a:solidFill>
                  <a:srgbClr val="25959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 Gothic"/>
                <a:sym typeface="Nanum Gothic"/>
              </a:rPr>
              <a:t>디테일한 분석에서 도출</a:t>
            </a:r>
            <a:endParaRPr b="1" dirty="0">
              <a:solidFill>
                <a:srgbClr val="25959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46" name="Google Shape;101;p18">
            <a:extLst>
              <a:ext uri="{FF2B5EF4-FFF2-40B4-BE49-F238E27FC236}">
                <a16:creationId xmlns:a16="http://schemas.microsoft.com/office/drawing/2014/main" id="{9B900DBF-CDD3-48DE-A018-53784EC9E056}"/>
              </a:ext>
            </a:extLst>
          </p:cNvPr>
          <p:cNvSpPr txBox="1"/>
          <p:nvPr/>
        </p:nvSpPr>
        <p:spPr>
          <a:xfrm>
            <a:off x="453420" y="8103029"/>
            <a:ext cx="10370006" cy="929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2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KACELAB</a:t>
            </a:r>
            <a:r>
              <a:rPr lang="ko-KR" altLang="en-US" sz="12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에서 진행하는 모든 프로젝트와 운영은 나의 비즈니스라고 생각하고 임합니다</a:t>
            </a:r>
            <a:r>
              <a:rPr lang="en-US" altLang="ko-KR" sz="12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. 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12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프로젝트와 운영을 </a:t>
            </a:r>
            <a:r>
              <a:rPr lang="ko-KR" altLang="en-US" sz="1200" dirty="0" err="1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하다보면</a:t>
            </a:r>
            <a:r>
              <a:rPr lang="ko-KR" altLang="en-US" sz="12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 사업 분야와 목적이 다르기 때문에 고객사마다 다양한 니즈가 있습니다</a:t>
            </a:r>
            <a:r>
              <a:rPr lang="en-US" altLang="ko-KR" sz="12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. 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12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한 번 맺은 인연을 중요하게 여기는 </a:t>
            </a:r>
            <a:r>
              <a:rPr lang="en-US" altLang="ko-KR" sz="12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KACELAB</a:t>
            </a:r>
            <a:r>
              <a:rPr lang="ko-KR" altLang="en-US" sz="12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은 작은 운영 하나라도 겸손하게 고객 입장에서 생각하는 서비스를 추구합니다</a:t>
            </a:r>
            <a:r>
              <a:rPr lang="en-US" altLang="ko-KR" sz="12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. </a:t>
            </a:r>
          </a:p>
        </p:txBody>
      </p:sp>
      <p:sp>
        <p:nvSpPr>
          <p:cNvPr id="50" name="Google Shape;101;p18">
            <a:extLst>
              <a:ext uri="{FF2B5EF4-FFF2-40B4-BE49-F238E27FC236}">
                <a16:creationId xmlns:a16="http://schemas.microsoft.com/office/drawing/2014/main" id="{F32CAD86-A411-4912-9EC2-EA1C97914985}"/>
              </a:ext>
            </a:extLst>
          </p:cNvPr>
          <p:cNvSpPr txBox="1"/>
          <p:nvPr/>
        </p:nvSpPr>
        <p:spPr>
          <a:xfrm>
            <a:off x="471517" y="4951086"/>
            <a:ext cx="10315546" cy="644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2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 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12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기초와 기본이 없는 스마트는 있을 수 없습니다</a:t>
            </a:r>
            <a:r>
              <a:rPr lang="en-US" altLang="ko-KR" sz="12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. 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12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수많은 프로젝트의 경험을 바탕으로 목적에 맞는 디테일한 분석과 </a:t>
            </a:r>
            <a:r>
              <a:rPr lang="ko-KR" altLang="en-US" sz="1200" dirty="0" err="1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케이스랩만의</a:t>
            </a:r>
            <a:r>
              <a:rPr lang="ko-KR" altLang="en-US" sz="12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 방법론을 통해 </a:t>
            </a:r>
            <a:endParaRPr lang="en-US" altLang="ko-KR" sz="1200" dirty="0">
              <a:solidFill>
                <a:srgbClr val="66666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anum Gothic"/>
              <a:sym typeface="Nanum Gothic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2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누군가가 모방하고 싶어하는 최상의 스마트한 프로젝트 결과물을 만들어 냅니다</a:t>
            </a:r>
            <a:r>
              <a:rPr lang="en-US" altLang="ko-KR" sz="12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.</a:t>
            </a:r>
          </a:p>
          <a:p>
            <a:pPr lvl="0" algn="ctr">
              <a:lnSpc>
                <a:spcPct val="150000"/>
              </a:lnSpc>
            </a:pPr>
            <a:endParaRPr lang="en-US" altLang="ko-KR" sz="1200" dirty="0">
              <a:solidFill>
                <a:srgbClr val="66666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51" name="Google Shape;101;p18">
            <a:extLst>
              <a:ext uri="{FF2B5EF4-FFF2-40B4-BE49-F238E27FC236}">
                <a16:creationId xmlns:a16="http://schemas.microsoft.com/office/drawing/2014/main" id="{CAD8E362-2E4E-486D-A88B-C6F758A1CEC2}"/>
              </a:ext>
            </a:extLst>
          </p:cNvPr>
          <p:cNvSpPr txBox="1"/>
          <p:nvPr/>
        </p:nvSpPr>
        <p:spPr>
          <a:xfrm>
            <a:off x="411004" y="6408812"/>
            <a:ext cx="10412422" cy="929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2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화려하고 트렌드만 따르는 디자인은 오래가지 못합니다</a:t>
            </a:r>
            <a:r>
              <a:rPr lang="en-US" altLang="ko-KR" sz="12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. 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12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사용자가 편리하게 이용하고 공감할 수 있고</a:t>
            </a:r>
            <a:r>
              <a:rPr lang="en-US" altLang="ko-KR" sz="12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, </a:t>
            </a:r>
            <a:r>
              <a:rPr lang="ko-KR" altLang="en-US" sz="12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비즈니스 연관성을 발견하고 확장성을 고려한 서비스 디자인을 통해</a:t>
            </a:r>
            <a:endParaRPr lang="en-US" altLang="ko-KR" sz="1200" dirty="0">
              <a:solidFill>
                <a:srgbClr val="66666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anum Gothic"/>
              <a:sym typeface="Nanum Gothic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2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다양한 환경에서도 유연성 있게 완성되는 </a:t>
            </a:r>
            <a:r>
              <a:rPr lang="ko-KR" altLang="en-US" sz="1200" dirty="0" err="1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크리에이티브한</a:t>
            </a:r>
            <a:r>
              <a:rPr lang="ko-KR" altLang="en-US" sz="12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 디자인을 추구합니다</a:t>
            </a:r>
            <a:r>
              <a:rPr lang="en-US" altLang="ko-KR" sz="1200" dirty="0">
                <a:solidFill>
                  <a:srgbClr val="6666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19631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48FC9F1B-E91D-4CC5-80D0-B1F38706A12E}"/>
              </a:ext>
            </a:extLst>
          </p:cNvPr>
          <p:cNvGrpSpPr/>
          <p:nvPr/>
        </p:nvGrpSpPr>
        <p:grpSpPr>
          <a:xfrm>
            <a:off x="625491" y="4564026"/>
            <a:ext cx="9948773" cy="3284946"/>
            <a:chOff x="1405943" y="4606714"/>
            <a:chExt cx="8473858" cy="2797950"/>
          </a:xfrm>
        </p:grpSpPr>
        <p:pic>
          <p:nvPicPr>
            <p:cNvPr id="2" name="Google Shape;84;p17">
              <a:extLst>
                <a:ext uri="{FF2B5EF4-FFF2-40B4-BE49-F238E27FC236}">
                  <a16:creationId xmlns:a16="http://schemas.microsoft.com/office/drawing/2014/main" id="{00A38B3A-3071-466C-82FC-8CC4D2BDE345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603721" y="6953638"/>
              <a:ext cx="413775" cy="4510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AA880608-A7DC-404A-BD8F-34F446B4D30C}"/>
                </a:ext>
              </a:extLst>
            </p:cNvPr>
            <p:cNvSpPr/>
            <p:nvPr/>
          </p:nvSpPr>
          <p:spPr>
            <a:xfrm>
              <a:off x="1405943" y="4792148"/>
              <a:ext cx="1602870" cy="1602870"/>
            </a:xfrm>
            <a:prstGeom prst="ellipse">
              <a:avLst/>
            </a:prstGeom>
            <a:noFill/>
            <a:ln>
              <a:solidFill>
                <a:srgbClr val="62B3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Analytics 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&amp; 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Strategy</a:t>
              </a: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91B27FB-C296-4225-B390-2F1B4DF29683}"/>
                </a:ext>
              </a:extLst>
            </p:cNvPr>
            <p:cNvSpPr/>
            <p:nvPr/>
          </p:nvSpPr>
          <p:spPr>
            <a:xfrm>
              <a:off x="2705422" y="4792148"/>
              <a:ext cx="1602870" cy="1602870"/>
            </a:xfrm>
            <a:prstGeom prst="ellipse">
              <a:avLst/>
            </a:prstGeom>
            <a:noFill/>
            <a:ln>
              <a:solidFill>
                <a:srgbClr val="62B3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Contents 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&amp; 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Marketing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6D45073-452A-46D1-8379-E9EEE9AE4805}"/>
                </a:ext>
              </a:extLst>
            </p:cNvPr>
            <p:cNvSpPr/>
            <p:nvPr/>
          </p:nvSpPr>
          <p:spPr>
            <a:xfrm>
              <a:off x="6973911" y="4774753"/>
              <a:ext cx="1602870" cy="1602870"/>
            </a:xfrm>
            <a:prstGeom prst="ellipse">
              <a:avLst/>
            </a:prstGeom>
            <a:noFill/>
            <a:ln>
              <a:solidFill>
                <a:srgbClr val="62B3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IT </a:t>
              </a:r>
              <a:r>
                <a:rPr lang="ko-KR" altLang="en-US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컨설팅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Management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CEE6414-347A-4C23-93D4-BD36F6C0C63B}"/>
                </a:ext>
              </a:extLst>
            </p:cNvPr>
            <p:cNvSpPr/>
            <p:nvPr/>
          </p:nvSpPr>
          <p:spPr>
            <a:xfrm>
              <a:off x="8276931" y="4774753"/>
              <a:ext cx="1602870" cy="1602870"/>
            </a:xfrm>
            <a:prstGeom prst="ellipse">
              <a:avLst/>
            </a:prstGeom>
            <a:noFill/>
            <a:ln>
              <a:solidFill>
                <a:srgbClr val="62B3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Research 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&amp; Development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49B7AB1-2CB8-42F1-89BF-7D2332BB2D30}"/>
                </a:ext>
              </a:extLst>
            </p:cNvPr>
            <p:cNvSpPr/>
            <p:nvPr/>
          </p:nvSpPr>
          <p:spPr>
            <a:xfrm>
              <a:off x="3918296" y="4606714"/>
              <a:ext cx="1977058" cy="1977058"/>
            </a:xfrm>
            <a:prstGeom prst="ellipse">
              <a:avLst/>
            </a:prstGeom>
            <a:solidFill>
              <a:srgbClr val="62B3B8">
                <a:alpha val="7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UX/UI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dirty="0" err="1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웹표준</a:t>
              </a:r>
              <a:endPara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웹접근성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700066C-E630-4B5B-9DFD-3B46B3AD0CE3}"/>
                </a:ext>
              </a:extLst>
            </p:cNvPr>
            <p:cNvSpPr/>
            <p:nvPr/>
          </p:nvSpPr>
          <p:spPr>
            <a:xfrm>
              <a:off x="5390169" y="4606714"/>
              <a:ext cx="1977058" cy="1977058"/>
            </a:xfrm>
            <a:prstGeom prst="ellipse">
              <a:avLst/>
            </a:prstGeom>
            <a:solidFill>
              <a:srgbClr val="62B3B8">
                <a:alpha val="7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Creative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Design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9007C4-37B4-40BC-9212-7C94B99C28E8}"/>
              </a:ext>
            </a:extLst>
          </p:cNvPr>
          <p:cNvSpPr/>
          <p:nvPr/>
        </p:nvSpPr>
        <p:spPr>
          <a:xfrm>
            <a:off x="454273" y="1296244"/>
            <a:ext cx="10369153" cy="73584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KACELAB. WHO WE DO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F015629-0C00-4EA8-8253-EA0EA45A18C4}"/>
              </a:ext>
            </a:extLst>
          </p:cNvPr>
          <p:cNvCxnSpPr/>
          <p:nvPr/>
        </p:nvCxnSpPr>
        <p:spPr>
          <a:xfrm>
            <a:off x="4702746" y="2808412"/>
            <a:ext cx="18002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Google Shape;87;p17">
            <a:extLst>
              <a:ext uri="{FF2B5EF4-FFF2-40B4-BE49-F238E27FC236}">
                <a16:creationId xmlns:a16="http://schemas.microsoft.com/office/drawing/2014/main" id="{B5D020DB-6E82-4641-BC8D-6746C6BC0EFF}"/>
              </a:ext>
            </a:extLst>
          </p:cNvPr>
          <p:cNvSpPr txBox="1"/>
          <p:nvPr/>
        </p:nvSpPr>
        <p:spPr>
          <a:xfrm>
            <a:off x="2325872" y="3744090"/>
            <a:ext cx="6734876" cy="350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2000" dirty="0">
                <a:solidFill>
                  <a:srgbClr val="25959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 Gothic"/>
                <a:sym typeface="Nanum Gothic"/>
              </a:rPr>
              <a:t>오랜 </a:t>
            </a:r>
            <a:r>
              <a:rPr lang="ko-KR" altLang="en-US" sz="2000" dirty="0" err="1">
                <a:solidFill>
                  <a:srgbClr val="25959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 Gothic"/>
                <a:sym typeface="Nanum Gothic"/>
              </a:rPr>
              <a:t>업력을</a:t>
            </a:r>
            <a:r>
              <a:rPr lang="ko-KR" altLang="en-US" sz="2000" dirty="0">
                <a:solidFill>
                  <a:srgbClr val="25959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 Gothic"/>
                <a:sym typeface="Nanum Gothic"/>
              </a:rPr>
              <a:t> 가진 </a:t>
            </a:r>
            <a:r>
              <a:rPr lang="ko-KR" altLang="en-US" sz="2000" dirty="0" err="1">
                <a:solidFill>
                  <a:srgbClr val="25959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 Gothic"/>
                <a:sym typeface="Nanum Gothic"/>
              </a:rPr>
              <a:t>에이젼시는</a:t>
            </a:r>
            <a:r>
              <a:rPr lang="ko-KR" altLang="en-US" sz="2000" dirty="0">
                <a:solidFill>
                  <a:srgbClr val="25959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 Gothic"/>
                <a:sym typeface="Nanum Gothic"/>
              </a:rPr>
              <a:t> 많습니다</a:t>
            </a:r>
            <a:r>
              <a:rPr lang="en-US" altLang="ko-KR" sz="2000" dirty="0">
                <a:solidFill>
                  <a:srgbClr val="25959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 Gothic"/>
                <a:sym typeface="Nanum Gothic"/>
              </a:rPr>
              <a:t>.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2000" dirty="0">
                <a:solidFill>
                  <a:srgbClr val="25959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 Gothic"/>
                <a:sym typeface="Nanum Gothic"/>
              </a:rPr>
              <a:t>오랜 경력을 가진 인재가 있는 </a:t>
            </a:r>
            <a:r>
              <a:rPr lang="ko-KR" altLang="en-US" sz="2000" dirty="0" err="1">
                <a:solidFill>
                  <a:srgbClr val="25959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 Gothic"/>
                <a:sym typeface="Nanum Gothic"/>
              </a:rPr>
              <a:t>에이젼시는</a:t>
            </a:r>
            <a:r>
              <a:rPr lang="ko-KR" altLang="en-US" sz="2000" dirty="0">
                <a:solidFill>
                  <a:srgbClr val="25959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 Gothic"/>
                <a:sym typeface="Nanum Gothic"/>
              </a:rPr>
              <a:t> 많지 않습니다</a:t>
            </a:r>
            <a:r>
              <a:rPr lang="en-US" altLang="ko-KR" sz="2000" dirty="0">
                <a:solidFill>
                  <a:srgbClr val="25959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 Gothic"/>
                <a:sym typeface="Nanum Gothic"/>
              </a:rPr>
              <a:t>. </a:t>
            </a:r>
          </a:p>
          <a:p>
            <a:pPr lvl="0" algn="ctr">
              <a:lnSpc>
                <a:spcPct val="150000"/>
              </a:lnSpc>
            </a:pPr>
            <a:r>
              <a:rPr lang="en-US" altLang="ko-KR" sz="2000" dirty="0">
                <a:solidFill>
                  <a:srgbClr val="25959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 Gothic"/>
                <a:sym typeface="Nanum Gothic"/>
              </a:rPr>
              <a:t>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684339-2F6F-4E7D-9BFD-CA58552BCDD9}"/>
              </a:ext>
            </a:extLst>
          </p:cNvPr>
          <p:cNvSpPr/>
          <p:nvPr/>
        </p:nvSpPr>
        <p:spPr>
          <a:xfrm>
            <a:off x="382266" y="7200900"/>
            <a:ext cx="10291100" cy="1164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KACELAB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은 오랜 경력의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파트별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 전문가들이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모여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anum Gothic"/>
              <a:sym typeface="Nanum Gothic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운영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프로젝트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마케팅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컨설팅까지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anum Gothic"/>
              <a:sym typeface="Nanum Gothic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나의 비즈니스처럼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디테일하게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 분석하고 스마트하게 완성합니다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 Gothic"/>
                <a:sym typeface="Nanum Gothic"/>
              </a:rPr>
              <a:t>.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7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9007C4-37B4-40BC-9212-7C94B99C28E8}"/>
              </a:ext>
            </a:extLst>
          </p:cNvPr>
          <p:cNvSpPr/>
          <p:nvPr/>
        </p:nvSpPr>
        <p:spPr>
          <a:xfrm>
            <a:off x="454273" y="1296244"/>
            <a:ext cx="10369153" cy="73584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KACELAB. Smart Project Methodology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F015629-0C00-4EA8-8253-EA0EA45A18C4}"/>
              </a:ext>
            </a:extLst>
          </p:cNvPr>
          <p:cNvCxnSpPr/>
          <p:nvPr/>
        </p:nvCxnSpPr>
        <p:spPr>
          <a:xfrm>
            <a:off x="4774754" y="2808412"/>
            <a:ext cx="18002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DC5E58-9772-479D-A78F-B8E40D70F211}"/>
              </a:ext>
            </a:extLst>
          </p:cNvPr>
          <p:cNvSpPr/>
          <p:nvPr/>
        </p:nvSpPr>
        <p:spPr>
          <a:xfrm>
            <a:off x="2033806" y="3804367"/>
            <a:ext cx="9642383" cy="939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200000"/>
              </a:lnSpc>
            </a:pPr>
            <a:endParaRPr lang="en-US" altLang="ko-KR" sz="3200" b="1" dirty="0">
              <a:solidFill>
                <a:srgbClr val="25959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C79D64-7FB0-4323-A92A-3E6AA728196C}"/>
              </a:ext>
            </a:extLst>
          </p:cNvPr>
          <p:cNvSpPr txBox="1"/>
          <p:nvPr/>
        </p:nvSpPr>
        <p:spPr>
          <a:xfrm>
            <a:off x="382588" y="5040660"/>
            <a:ext cx="10440838" cy="287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프로젝트는   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결국   사람이   하기 때문에   어떠한   솔루션을   사용하더라도   유기적으로   움직입니다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또한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아무리   잘 짜여진   방법론이   있어도   그것을   실행하는   구성원이   전체를   이해 하지   못한다면 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무용지물입니다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algn="ctr">
              <a:lnSpc>
                <a:spcPct val="150000"/>
              </a:lnSpc>
            </a:pP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계획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분석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설계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완료의   단계별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파트별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구축 프로세스   전체를   경험한   오랜   전문가들을   통해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u="sng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기획</a:t>
            </a:r>
            <a:r>
              <a:rPr lang="en-US" altLang="ko-KR" sz="1400" b="1" u="sng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r>
              <a:rPr lang="ko-KR" altLang="en-US" sz="1400" b="1" u="sng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디자인</a:t>
            </a:r>
            <a:r>
              <a:rPr lang="en-US" altLang="ko-KR" sz="1400" b="1" u="sng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r>
              <a:rPr lang="ko-KR" altLang="en-US" sz="1400" b="1" u="sng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퍼블</a:t>
            </a:r>
            <a:r>
              <a:rPr lang="en-US" altLang="ko-KR" sz="1400" b="1" u="sng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r>
              <a:rPr lang="ko-KR" altLang="en-US" sz="1400" b="1" u="sng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개발파트가   유기적으로   병렬 진행 함으로써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400" b="1" u="sng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기간을   스마트하게   단축  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할  수   있는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</a:p>
          <a:p>
            <a:pPr algn="ctr">
              <a:lnSpc>
                <a:spcPct val="15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케이스랩만의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프로젝트 방법론   적용합니다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395B311-CFDE-4907-8D30-A6AFD301D40A}"/>
              </a:ext>
            </a:extLst>
          </p:cNvPr>
          <p:cNvGrpSpPr/>
          <p:nvPr/>
        </p:nvGrpSpPr>
        <p:grpSpPr>
          <a:xfrm>
            <a:off x="546620" y="3240088"/>
            <a:ext cx="10153307" cy="1753136"/>
            <a:chOff x="1402960" y="1573040"/>
            <a:chExt cx="1150480" cy="814346"/>
          </a:xfrm>
          <a:solidFill>
            <a:schemeClr val="bg1">
              <a:lumMod val="95000"/>
            </a:schemeClr>
          </a:solidFill>
        </p:grpSpPr>
        <p:sp>
          <p:nvSpPr>
            <p:cNvPr id="23" name="Rectangle 174">
              <a:extLst>
                <a:ext uri="{FF2B5EF4-FFF2-40B4-BE49-F238E27FC236}">
                  <a16:creationId xmlns:a16="http://schemas.microsoft.com/office/drawing/2014/main" id="{6012AA0B-5DE4-4E21-A47F-B53DDCFAD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287" y="1573040"/>
              <a:ext cx="1148234" cy="814346"/>
            </a:xfrm>
            <a:prstGeom prst="rect">
              <a:avLst/>
            </a:prstGeom>
            <a:grpFill/>
            <a:ln w="3175" algn="ctr">
              <a:solidFill>
                <a:schemeClr val="bg2"/>
              </a:solidFill>
              <a:prstDash val="sysDot"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1C1C1C"/>
                  </a:solidFill>
                  <a:latin typeface="Segoe" pitchFamily="34" charset="0"/>
                  <a:ea typeface="-윤고딕320" pitchFamily="18" charset="-127"/>
                </a:defRPr>
              </a:lvl9pPr>
            </a:lstStyle>
            <a:p>
              <a:pPr eaLnBrk="1" hangingPunct="1"/>
              <a:endParaRPr lang="ko-KR" altLang="en-US" sz="1000" dirty="0"/>
            </a:p>
          </p:txBody>
        </p:sp>
        <p:sp>
          <p:nvSpPr>
            <p:cNvPr id="24" name="Line 175">
              <a:extLst>
                <a:ext uri="{FF2B5EF4-FFF2-40B4-BE49-F238E27FC236}">
                  <a16:creationId xmlns:a16="http://schemas.microsoft.com/office/drawing/2014/main" id="{6B8ED599-19C3-4C48-8160-6B1597C364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3962" y="1573040"/>
              <a:ext cx="1149478" cy="814346"/>
            </a:xfrm>
            <a:prstGeom prst="line">
              <a:avLst/>
            </a:prstGeom>
            <a:grpFill/>
            <a:ln w="3175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ko-KR" altLang="en-US" sz="1600"/>
            </a:p>
          </p:txBody>
        </p:sp>
        <p:sp>
          <p:nvSpPr>
            <p:cNvPr id="25" name="Line 176">
              <a:extLst>
                <a:ext uri="{FF2B5EF4-FFF2-40B4-BE49-F238E27FC236}">
                  <a16:creationId xmlns:a16="http://schemas.microsoft.com/office/drawing/2014/main" id="{D59C0266-02BD-4223-A689-33D740628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960" y="1573040"/>
              <a:ext cx="1145931" cy="814346"/>
            </a:xfrm>
            <a:prstGeom prst="line">
              <a:avLst/>
            </a:prstGeom>
            <a:grpFill/>
            <a:ln w="3175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ko-KR" altLang="en-US" sz="1600" dirty="0"/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AC8BB1D-00D0-401B-AF1E-E9607C6949D1}"/>
              </a:ext>
            </a:extLst>
          </p:cNvPr>
          <p:cNvSpPr/>
          <p:nvPr/>
        </p:nvSpPr>
        <p:spPr bwMode="auto">
          <a:xfrm>
            <a:off x="3684463" y="8137004"/>
            <a:ext cx="3868034" cy="695444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KSPM </a:t>
            </a:r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살펴보기</a:t>
            </a:r>
          </a:p>
        </p:txBody>
      </p:sp>
    </p:spTree>
    <p:extLst>
      <p:ext uri="{BB962C8B-B14F-4D97-AF65-F5344CB8AC3E}">
        <p14:creationId xmlns:p14="http://schemas.microsoft.com/office/powerpoint/2010/main" val="320610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CE22C-1566-44AC-86F9-B7627D924FE5}"/>
              </a:ext>
            </a:extLst>
          </p:cNvPr>
          <p:cNvSpPr txBox="1"/>
          <p:nvPr/>
        </p:nvSpPr>
        <p:spPr>
          <a:xfrm>
            <a:off x="1284966" y="736608"/>
            <a:ext cx="2478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SERVICE &gt;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웹사이트 제작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92FD0-951B-4CEB-9416-055727998C89}"/>
              </a:ext>
            </a:extLst>
          </p:cNvPr>
          <p:cNvSpPr txBox="1"/>
          <p:nvPr/>
        </p:nvSpPr>
        <p:spPr>
          <a:xfrm>
            <a:off x="5646204" y="455463"/>
            <a:ext cx="149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§"/>
              <a:defRPr sz="1200">
                <a:latin typeface="+mn-ea"/>
              </a:defRPr>
            </a:lvl1pPr>
          </a:lstStyle>
          <a:p>
            <a:pPr marL="0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001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75C875-D0FB-4ABB-9494-3F6D25F77095}"/>
              </a:ext>
            </a:extLst>
          </p:cNvPr>
          <p:cNvCxnSpPr/>
          <p:nvPr/>
        </p:nvCxnSpPr>
        <p:spPr>
          <a:xfrm>
            <a:off x="4702746" y="2795712"/>
            <a:ext cx="18002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51755C-FA22-4964-A79C-5C800C8FC942}"/>
              </a:ext>
            </a:extLst>
          </p:cNvPr>
          <p:cNvSpPr/>
          <p:nvPr/>
        </p:nvSpPr>
        <p:spPr>
          <a:xfrm>
            <a:off x="454273" y="1283544"/>
            <a:ext cx="10369153" cy="73584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KACELAB. Mentoring Program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08E1740-2720-4AE3-A833-0FDE99A13C53}"/>
              </a:ext>
            </a:extLst>
          </p:cNvPr>
          <p:cNvSpPr/>
          <p:nvPr/>
        </p:nvSpPr>
        <p:spPr>
          <a:xfrm>
            <a:off x="958330" y="3168452"/>
            <a:ext cx="9361040" cy="4452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RFP</a:t>
            </a:r>
            <a:r>
              <a:rPr lang="ko-KR" altLang="en-US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작성은 어떻게 </a:t>
            </a:r>
            <a:r>
              <a:rPr lang="ko-KR" altLang="en-US" sz="1600" i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하는건가요</a:t>
            </a:r>
            <a:r>
              <a:rPr lang="en-US" altLang="ko-KR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견적서 작성을 해야 하는데 아무리 찾아봐도 알려주는 곳이 없어요</a:t>
            </a:r>
            <a:r>
              <a:rPr lang="en-US" altLang="ko-KR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갑자기 </a:t>
            </a:r>
            <a:r>
              <a:rPr lang="en-US" altLang="ko-KR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PM</a:t>
            </a:r>
            <a:r>
              <a:rPr lang="ko-KR" altLang="en-US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맡게 되었어요</a:t>
            </a:r>
            <a:r>
              <a:rPr lang="en-US" altLang="ko-KR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WBS</a:t>
            </a:r>
            <a:r>
              <a:rPr lang="ko-KR" altLang="en-US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어떻게 작성하면 되나요</a:t>
            </a:r>
            <a:r>
              <a:rPr lang="en-US" altLang="ko-KR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</a:p>
          <a:p>
            <a:pPr algn="ctr">
              <a:lnSpc>
                <a:spcPct val="150000"/>
              </a:lnSpc>
            </a:pPr>
            <a:r>
              <a:rPr lang="ko-KR" altLang="en-US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웹기획자가 되고 싶은데 어떻게 배우면 되나요</a:t>
            </a:r>
            <a:r>
              <a:rPr lang="en-US" altLang="ko-KR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디자인 벤치마킹은 어떻게 하면 되죠</a:t>
            </a:r>
            <a:r>
              <a:rPr lang="en-US" altLang="ko-KR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퍼블리싱을 시작하고 싶은데 어떻게 </a:t>
            </a:r>
            <a:r>
              <a:rPr lang="ko-KR" altLang="en-US" sz="1600" i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해야할지</a:t>
            </a:r>
            <a:r>
              <a:rPr lang="ko-KR" altLang="en-US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i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모르겠어요</a:t>
            </a:r>
            <a:r>
              <a:rPr lang="en-US" altLang="ko-KR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제가 만든 개발소스를 검수 받고 싶어요</a:t>
            </a:r>
            <a:r>
              <a:rPr lang="en-US" altLang="ko-KR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시나리오 샘플이 필요한데 어디서 구할 수 있나요</a:t>
            </a:r>
            <a:r>
              <a:rPr lang="en-US" altLang="ko-KR" sz="1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algn="ctr">
              <a:lnSpc>
                <a:spcPct val="150000"/>
              </a:lnSpc>
            </a:pPr>
            <a:endParaRPr lang="en-US" altLang="ko-KR" sz="16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마케팅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영업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 실무 담당자들의 모든 궁금증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케이스랩에서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답해드립니다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021573-7277-4B5D-A72F-FBCC74D7ABA0}"/>
              </a:ext>
            </a:extLst>
          </p:cNvPr>
          <p:cNvSpPr txBox="1"/>
          <p:nvPr/>
        </p:nvSpPr>
        <p:spPr>
          <a:xfrm>
            <a:off x="3766642" y="3024436"/>
            <a:ext cx="293670" cy="436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맑은 고딕" pitchFamily="50" charset="-127"/>
              </a:rPr>
              <a:t>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CF5433-6149-432A-8E9F-D46370F49CB8}"/>
              </a:ext>
            </a:extLst>
          </p:cNvPr>
          <p:cNvSpPr txBox="1"/>
          <p:nvPr/>
        </p:nvSpPr>
        <p:spPr>
          <a:xfrm>
            <a:off x="8303146" y="5756515"/>
            <a:ext cx="293670" cy="436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맑은 고딕" pitchFamily="50" charset="-127"/>
              </a:rPr>
              <a:t>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0F66B2D-B457-40D3-8843-1996FF9C53DF}"/>
              </a:ext>
            </a:extLst>
          </p:cNvPr>
          <p:cNvSpPr/>
          <p:nvPr/>
        </p:nvSpPr>
        <p:spPr bwMode="auto">
          <a:xfrm>
            <a:off x="3684463" y="8366066"/>
            <a:ext cx="3868034" cy="695444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무엇이든 문의하기</a:t>
            </a:r>
          </a:p>
        </p:txBody>
      </p:sp>
    </p:spTree>
    <p:extLst>
      <p:ext uri="{BB962C8B-B14F-4D97-AF65-F5344CB8AC3E}">
        <p14:creationId xmlns:p14="http://schemas.microsoft.com/office/powerpoint/2010/main" val="2738018381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4_상세화면">
  <a:themeElements>
    <a:clrScheme name="1_화면타입 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화면타입 01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>
          <a:solidFill>
            <a:schemeClr val="bg2"/>
          </a:solidFill>
          <a:miter lim="800000"/>
          <a:headEnd/>
          <a:tailEnd/>
        </a:ln>
      </a:spPr>
      <a:bodyPr lIns="0" tIns="0" rIns="0" bIns="0" anchor="ctr"/>
      <a:lstStyle>
        <a:defPPr defTabSz="982663" eaLnBrk="0" latinLnBrk="0" hangingPunct="0">
          <a:defRPr dirty="0" smtClean="0">
            <a:ea typeface="맑은 고딕" pitchFamily="50" charset="-127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ea typeface="맑은 고딕" pitchFamily="50" charset="-127"/>
          </a:defRPr>
        </a:defPPr>
      </a:lstStyle>
    </a:txDef>
  </a:objectDefaults>
  <a:extraClrSchemeLst>
    <a:extraClrScheme>
      <a:clrScheme name="1_화면타입 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화면타입 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화면타입 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화면타입 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화면타입 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화면타입 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화면타입 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화면타입 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화면타입 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화면타입 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화면타입 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화면타입 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5_상세화면">
  <a:themeElements>
    <a:clrScheme name="1_화면타입 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화면타입 01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>
          <a:solidFill>
            <a:schemeClr val="bg2"/>
          </a:solidFill>
          <a:miter lim="800000"/>
          <a:headEnd/>
          <a:tailEnd/>
        </a:ln>
      </a:spPr>
      <a:bodyPr lIns="0" tIns="0" rIns="0" bIns="0" anchor="ctr"/>
      <a:lstStyle>
        <a:defPPr defTabSz="982663" eaLnBrk="0" latinLnBrk="0" hangingPunct="0">
          <a:defRPr dirty="0" smtClean="0">
            <a:ea typeface="맑은 고딕" pitchFamily="50" charset="-127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ea typeface="맑은 고딕" pitchFamily="50" charset="-127"/>
          </a:defRPr>
        </a:defPPr>
      </a:lstStyle>
    </a:txDef>
  </a:objectDefaults>
  <a:extraClrSchemeLst>
    <a:extraClrScheme>
      <a:clrScheme name="1_화면타입 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화면타입 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화면타입 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화면타입 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화면타입 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화면타입 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화면타입 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화면타입 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화면타입 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화면타입 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화면타입 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화면타입 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기본 디자인">
  <a:themeElements>
    <a:clrScheme name="6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18000" tIns="45720" rIns="1800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6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38300</TotalTime>
  <Words>3302</Words>
  <Application>Microsoft Office PowerPoint</Application>
  <PresentationFormat>사용자 지정</PresentationFormat>
  <Paragraphs>885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24</vt:i4>
      </vt:variant>
    </vt:vector>
  </HeadingPairs>
  <TitlesOfParts>
    <vt:vector size="38" baseType="lpstr">
      <vt:lpstr>Segoe</vt:lpstr>
      <vt:lpstr>굴림</vt:lpstr>
      <vt:lpstr>나눔고딕 Bold</vt:lpstr>
      <vt:lpstr>나눔스퀘어</vt:lpstr>
      <vt:lpstr>나눔스퀘어 Bold</vt:lpstr>
      <vt:lpstr>나눔스퀘어 ExtraBold</vt:lpstr>
      <vt:lpstr>맑은 고딕</vt:lpstr>
      <vt:lpstr>Arial</vt:lpstr>
      <vt:lpstr>Tahoma</vt:lpstr>
      <vt:lpstr>Wingdings</vt:lpstr>
      <vt:lpstr>1_디자인 사용자 지정</vt:lpstr>
      <vt:lpstr>44_상세화면</vt:lpstr>
      <vt:lpstr>45_상세화면</vt:lpstr>
      <vt:lpstr>6_기본 디자인</vt:lpstr>
      <vt:lpstr>PowerPoint 프레젠테이션</vt:lpstr>
      <vt:lpstr>메뉴 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김지연</dc:creator>
  <cp:lastModifiedBy>강승혜대표</cp:lastModifiedBy>
  <cp:revision>2725</cp:revision>
  <cp:lastPrinted>2018-04-24T07:05:15Z</cp:lastPrinted>
  <dcterms:created xsi:type="dcterms:W3CDTF">2013-07-19T05:55:41Z</dcterms:created>
  <dcterms:modified xsi:type="dcterms:W3CDTF">2019-12-02T07:05:34Z</dcterms:modified>
</cp:coreProperties>
</file>