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7">
  <p:sldMasterIdLst>
    <p:sldMasterId id="2147483781" r:id="rId1"/>
    <p:sldMasterId id="2147483851" r:id="rId2"/>
    <p:sldMasterId id="2147483868" r:id="rId3"/>
    <p:sldMasterId id="2147483840" r:id="rId4"/>
  </p:sldMasterIdLst>
  <p:notesMasterIdLst>
    <p:notesMasterId r:id="rId29"/>
  </p:notesMasterIdLst>
  <p:sldIdLst>
    <p:sldId id="257" r:id="rId5"/>
    <p:sldId id="1214" r:id="rId6"/>
    <p:sldId id="1340" r:id="rId7"/>
    <p:sldId id="1390" r:id="rId8"/>
    <p:sldId id="1341" r:id="rId9"/>
    <p:sldId id="1344" r:id="rId10"/>
    <p:sldId id="1401" r:id="rId11"/>
    <p:sldId id="1403" r:id="rId12"/>
    <p:sldId id="1404" r:id="rId13"/>
    <p:sldId id="1376" r:id="rId14"/>
    <p:sldId id="1405" r:id="rId15"/>
    <p:sldId id="1342" r:id="rId16"/>
    <p:sldId id="1410" r:id="rId17"/>
    <p:sldId id="1396" r:id="rId18"/>
    <p:sldId id="1406" r:id="rId19"/>
    <p:sldId id="1407" r:id="rId20"/>
    <p:sldId id="1400" r:id="rId21"/>
    <p:sldId id="1409" r:id="rId22"/>
    <p:sldId id="1408" r:id="rId23"/>
    <p:sldId id="1349" r:id="rId24"/>
    <p:sldId id="1350" r:id="rId25"/>
    <p:sldId id="1389" r:id="rId26"/>
    <p:sldId id="1388" r:id="rId27"/>
    <p:sldId id="427" r:id="rId28"/>
  </p:sldIdLst>
  <p:sldSz cx="13869988" cy="9793288"/>
  <p:notesSz cx="6865938" cy="9998075"/>
  <p:defaultTextStyle>
    <a:defPPr>
      <a:defRPr lang="ko-KR"/>
    </a:defPPr>
    <a:lvl1pPr marL="0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567859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135717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1703578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2271436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2839295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340715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397501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454287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455A7D-D16C-4756-9F62-81A23621D593}">
          <p14:sldIdLst/>
        </p14:section>
        <p14:section name="메뉴구조" id="{9641D42F-5B94-47BD-9513-E56A001C8549}">
          <p14:sldIdLst>
            <p14:sldId id="257"/>
            <p14:sldId id="1214"/>
          </p14:sldIdLst>
        </p14:section>
        <p14:section name="메인" id="{353861CF-EBE8-44BB-BE9F-51E11A1E4B29}">
          <p14:sldIdLst>
            <p14:sldId id="1340"/>
            <p14:sldId id="1390"/>
            <p14:sldId id="1341"/>
            <p14:sldId id="1344"/>
            <p14:sldId id="1401"/>
            <p14:sldId id="1403"/>
            <p14:sldId id="1404"/>
            <p14:sldId id="1376"/>
            <p14:sldId id="1405"/>
            <p14:sldId id="1342"/>
            <p14:sldId id="1410"/>
          </p14:sldIdLst>
        </p14:section>
        <p14:section name="Project Process" id="{479DB823-5BBC-4D03-BCDA-20C9971152A6}">
          <p14:sldIdLst>
            <p14:sldId id="1396"/>
            <p14:sldId id="1406"/>
            <p14:sldId id="1407"/>
            <p14:sldId id="1400"/>
          </p14:sldIdLst>
        </p14:section>
        <p14:section name="멘토링" id="{44D29AC3-C6E7-4F83-B25E-DC330614EC33}">
          <p14:sldIdLst>
            <p14:sldId id="1409"/>
            <p14:sldId id="1408"/>
          </p14:sldIdLst>
        </p14:section>
        <p14:section name="프로젝트의뢰" id="{56ABEF6E-EB00-4514-A408-0A7602FAA5B9}">
          <p14:sldIdLst>
            <p14:sldId id="1349"/>
            <p14:sldId id="1350"/>
          </p14:sldIdLst>
        </p14:section>
        <p14:section name="채용" id="{2E566685-0A62-4A69-9DC1-127DAA64B10C}">
          <p14:sldIdLst>
            <p14:sldId id="1389"/>
            <p14:sldId id="1388"/>
          </p14:sldIdLst>
        </p14:section>
        <p14:section name="공통" id="{CEF28683-C05E-4B85-97BB-1CDC035E6130}">
          <p14:sldIdLst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3" pos="6909" userDrawn="1">
          <p15:clr>
            <a:srgbClr val="A4A3A4"/>
          </p15:clr>
        </p15:guide>
        <p15:guide id="16" orient="horz" pos="318" userDrawn="1">
          <p15:clr>
            <a:srgbClr val="A4A3A4"/>
          </p15:clr>
        </p15:guide>
        <p15:guide id="17" orient="horz" pos="726" userDrawn="1">
          <p15:clr>
            <a:srgbClr val="A4A3A4"/>
          </p15:clr>
        </p15:guide>
        <p15:guide id="18" pos="3552" userDrawn="1">
          <p15:clr>
            <a:srgbClr val="A4A3A4"/>
          </p15:clr>
        </p15:guide>
        <p15:guide id="30" pos="241" userDrawn="1">
          <p15:clr>
            <a:srgbClr val="A4A3A4"/>
          </p15:clr>
        </p15:guide>
        <p15:guide id="31" orient="horz" pos="5035" userDrawn="1">
          <p15:clr>
            <a:srgbClr val="A4A3A4"/>
          </p15:clr>
        </p15:guide>
        <p15:guide id="32" orient="horz" pos="5489" userDrawn="1">
          <p15:clr>
            <a:srgbClr val="A4A3A4"/>
          </p15:clr>
        </p15:guide>
        <p15:guide id="33" orient="horz" pos="771" userDrawn="1">
          <p15:clr>
            <a:srgbClr val="A4A3A4"/>
          </p15:clr>
        </p15:guide>
        <p15:guide id="34" orient="horz" pos="3085" userDrawn="1">
          <p15:clr>
            <a:srgbClr val="A4A3A4"/>
          </p15:clr>
        </p15:guide>
        <p15:guide id="35" orient="horz" pos="4672" userDrawn="1">
          <p15:clr>
            <a:srgbClr val="A4A3A4"/>
          </p15:clr>
        </p15:guide>
        <p15:guide id="36" orient="horz" pos="4536">
          <p15:clr>
            <a:srgbClr val="A4A3A4"/>
          </p15:clr>
        </p15:guide>
        <p15:guide id="37" orient="horz" pos="3084">
          <p15:clr>
            <a:srgbClr val="A4A3A4"/>
          </p15:clr>
        </p15:guide>
        <p15:guide id="38" orient="horz" pos="2586" userDrawn="1">
          <p15:clr>
            <a:srgbClr val="A4A3A4"/>
          </p15:clr>
        </p15:guide>
        <p15:guide id="39" orient="horz" pos="5488">
          <p15:clr>
            <a:srgbClr val="A4A3A4"/>
          </p15:clr>
        </p15:guide>
        <p15:guide id="40" orient="horz" pos="2041">
          <p15:clr>
            <a:srgbClr val="A4A3A4"/>
          </p15:clr>
        </p15:guide>
        <p15:guide id="41" orient="horz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eong Soo Kim" initials="BSK" lastIdx="1" clrIdx="0"/>
  <p:cmAuthor id="2" name="Kim Byeong Soo" initials="KBS" lastIdx="1" clrIdx="1">
    <p:extLst>
      <p:ext uri="{19B8F6BF-5375-455C-9EA6-DF929625EA0E}">
        <p15:presenceInfo xmlns:p15="http://schemas.microsoft.com/office/powerpoint/2012/main" userId="620243c8cb009d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25959C"/>
    <a:srgbClr val="FFFFFF"/>
    <a:srgbClr val="FFFFCC"/>
    <a:srgbClr val="FFCCFF"/>
    <a:srgbClr val="CCFF99"/>
    <a:srgbClr val="CCECFF"/>
    <a:srgbClr val="CCFFCC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9" autoAdjust="0"/>
    <p:restoredTop sz="96270" autoAdjust="0"/>
  </p:normalViewPr>
  <p:slideViewPr>
    <p:cSldViewPr snapToObjects="1">
      <p:cViewPr varScale="1">
        <p:scale>
          <a:sx n="54" d="100"/>
          <a:sy n="54" d="100"/>
        </p:scale>
        <p:origin x="514" y="58"/>
      </p:cViewPr>
      <p:guideLst>
        <p:guide pos="6909"/>
        <p:guide orient="horz" pos="318"/>
        <p:guide orient="horz" pos="726"/>
        <p:guide pos="3552"/>
        <p:guide pos="241"/>
        <p:guide orient="horz" pos="5035"/>
        <p:guide orient="horz" pos="5489"/>
        <p:guide orient="horz" pos="771"/>
        <p:guide orient="horz" pos="3085"/>
        <p:guide orient="horz" pos="4672"/>
        <p:guide orient="horz" pos="4536"/>
        <p:guide orient="horz" pos="3084"/>
        <p:guide orient="horz" pos="2586"/>
        <p:guide orient="horz" pos="5488"/>
        <p:guide orient="horz" pos="2041"/>
        <p:guide orient="horz" pos="4218"/>
      </p:guideLst>
    </p:cSldViewPr>
  </p:slideViewPr>
  <p:outlineViewPr>
    <p:cViewPr>
      <p:scale>
        <a:sx n="33" d="100"/>
        <a:sy n="33" d="100"/>
      </p:scale>
      <p:origin x="0" y="-246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0" d="100"/>
          <a:sy n="90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r">
              <a:defRPr sz="1200"/>
            </a:lvl1pPr>
          </a:lstStyle>
          <a:p>
            <a:fld id="{1985CD62-70ED-4C80-963D-86391340DF2D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250950"/>
            <a:ext cx="4776788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0" tIns="46040" rIns="92080" bIns="460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2080" tIns="46040" rIns="92080" bIns="4604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r">
              <a:defRPr sz="1200"/>
            </a:lvl1pPr>
          </a:lstStyle>
          <a:p>
            <a:fld id="{66A34494-809B-4050-A105-A91294D13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95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78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684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57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473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7368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80262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3157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46BB-8E3E-48DB-B629-1D9524EF366F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3806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222587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26638" y="520700"/>
            <a:ext cx="2989262" cy="8299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54088" y="520700"/>
            <a:ext cx="8820150" cy="8299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0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496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743357-75E1-41C8-8ECA-38A63E7E5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869988" cy="9793287"/>
          </a:xfrm>
          <a:prstGeom prst="rect">
            <a:avLst/>
          </a:prstGeom>
        </p:spPr>
      </p:pic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8B5B9224-9FAD-4A13-B02F-FF167CFC1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648" y="2004612"/>
            <a:ext cx="8003869" cy="7069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60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77D800-EB4C-4E02-95BC-DB1E717FDC86}"/>
              </a:ext>
            </a:extLst>
          </p:cNvPr>
          <p:cNvSpPr/>
          <p:nvPr userDrawn="1"/>
        </p:nvSpPr>
        <p:spPr>
          <a:xfrm>
            <a:off x="1102346" y="1255885"/>
            <a:ext cx="2381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K. ACE 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A565753B-6AA4-4037-91FE-4681286F7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EBC2D8-9B23-4436-B6B5-068FDFC456F4}"/>
              </a:ext>
            </a:extLst>
          </p:cNvPr>
          <p:cNvSpPr/>
          <p:nvPr userDrawn="1"/>
        </p:nvSpPr>
        <p:spPr>
          <a:xfrm>
            <a:off x="8997207" y="840047"/>
            <a:ext cx="848309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0782D-D5B0-4E56-A4D9-254454B80D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6E1F6-3DE7-4BDE-BA01-A1A2B16B3F00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588E0-141E-4553-AEFB-D01614B668D1}"/>
              </a:ext>
            </a:extLst>
          </p:cNvPr>
          <p:cNvSpPr/>
          <p:nvPr userDrawn="1"/>
        </p:nvSpPr>
        <p:spPr>
          <a:xfrm>
            <a:off x="1102346" y="1255885"/>
            <a:ext cx="2381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K. ACE 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4B648CF3-3ED7-4AA9-A8D6-82421EA085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04F05D-5983-4E97-955C-F938CCE1076E}"/>
              </a:ext>
            </a:extLst>
          </p:cNvPr>
          <p:cNvSpPr/>
          <p:nvPr userDrawn="1"/>
        </p:nvSpPr>
        <p:spPr>
          <a:xfrm>
            <a:off x="8997207" y="840047"/>
            <a:ext cx="848309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75BED7-BC24-4CCA-815A-0434236F6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B8CC3C-0B3D-4057-AEC9-348A3C612342}"/>
              </a:ext>
            </a:extLst>
          </p:cNvPr>
          <p:cNvSpPr/>
          <p:nvPr userDrawn="1"/>
        </p:nvSpPr>
        <p:spPr>
          <a:xfrm>
            <a:off x="1102346" y="1255885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BFB8A678-B3E9-40B4-9E81-EC6D730BC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A83204-67DA-4494-88AA-16A3F1D35788}"/>
              </a:ext>
            </a:extLst>
          </p:cNvPr>
          <p:cNvSpPr/>
          <p:nvPr userDrawn="1"/>
        </p:nvSpPr>
        <p:spPr>
          <a:xfrm>
            <a:off x="8375154" y="1251819"/>
            <a:ext cx="14401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943936-2376-4B52-A64D-E25A550DA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</p:spTree>
    <p:extLst>
      <p:ext uri="{BB962C8B-B14F-4D97-AF65-F5344CB8AC3E}">
        <p14:creationId xmlns:p14="http://schemas.microsoft.com/office/powerpoint/2010/main" val="2527533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AAB66-6EE0-4285-9ECD-2348EDE7F165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02888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5" name="Rectangle 141"/>
          <p:cNvSpPr>
            <a:spLocks noChangeArrowheads="1"/>
          </p:cNvSpPr>
          <p:nvPr userDrawn="1"/>
        </p:nvSpPr>
        <p:spPr bwMode="auto">
          <a:xfrm>
            <a:off x="10350500" y="801714"/>
            <a:ext cx="3474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15610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11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9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81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62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58705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679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1647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08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8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150" y="2441575"/>
            <a:ext cx="11963400" cy="4073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6150" y="6553200"/>
            <a:ext cx="11963400" cy="2143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9475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62064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30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8289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77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99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886DD53B-24FE-4B55-BB3F-1774B5736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20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8C9CAB0-70F0-456C-B516-34A70CF26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1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8C9CAB0-70F0-456C-B516-34A70CF26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06E1F6-3DE7-4BDE-BA01-A1A2B16B3F00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958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88B79B48-6C6F-4069-8DB1-6DA543602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</p:spTree>
    <p:extLst>
      <p:ext uri="{BB962C8B-B14F-4D97-AF65-F5344CB8AC3E}">
        <p14:creationId xmlns:p14="http://schemas.microsoft.com/office/powerpoint/2010/main" val="23383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4088" y="2606675"/>
            <a:ext cx="5903912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10400" y="2606675"/>
            <a:ext cx="5905500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55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</p:spTree>
    <p:extLst>
      <p:ext uri="{BB962C8B-B14F-4D97-AF65-F5344CB8AC3E}">
        <p14:creationId xmlns:p14="http://schemas.microsoft.com/office/powerpoint/2010/main" val="3742929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AAB66-6EE0-4285-9ECD-2348EDE7F165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816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836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59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8064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6531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22376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428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251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55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520700"/>
            <a:ext cx="11961813" cy="18938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5675" y="2400300"/>
            <a:ext cx="5867400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55675" y="3576638"/>
            <a:ext cx="5867400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21513" y="2400300"/>
            <a:ext cx="5895975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21513" y="3576638"/>
            <a:ext cx="5895975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9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43768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57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06780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2420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5476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05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245" y="392187"/>
            <a:ext cx="10056244" cy="396205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1632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2093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513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6691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29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16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05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04741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54214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490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774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088" y="520700"/>
            <a:ext cx="11961812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4088" y="2606675"/>
            <a:ext cx="11961812" cy="621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088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7CA6-7198-4643-BEEC-4E6AF188816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94225" y="9077325"/>
            <a:ext cx="4681538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96463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5777318-BD0D-4292-8D63-17A273B86B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96798" y="9213025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839" r:id="rId12"/>
    <p:sldLayoutId id="2147483866" r:id="rId13"/>
    <p:sldLayoutId id="214748388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Notice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KACELAB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DA86566-1FDA-459B-B120-C654229FD7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1954049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케이스랩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웹사이트 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graphicFrame>
        <p:nvGraphicFramePr>
          <p:cNvPr id="28" name="Group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7185083"/>
              </p:ext>
            </p:extLst>
          </p:nvPr>
        </p:nvGraphicFramePr>
        <p:xfrm>
          <a:off x="278592" y="451743"/>
          <a:ext cx="13312804" cy="577855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4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김병수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2019.08.12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)_FO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8">
            <a:extLst>
              <a:ext uri="{FF2B5EF4-FFF2-40B4-BE49-F238E27FC236}">
                <a16:creationId xmlns:a16="http://schemas.microsoft.com/office/drawing/2014/main" id="{38424A9D-1FE1-46C9-84D7-EE63908B22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8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67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Notice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KACELAB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93279D69-2BD5-449C-8129-6001904A8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1954049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케이스랩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웹사이트 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graphicFrame>
        <p:nvGraphicFramePr>
          <p:cNvPr id="11" name="Group 54">
            <a:extLst>
              <a:ext uri="{FF2B5EF4-FFF2-40B4-BE49-F238E27FC236}">
                <a16:creationId xmlns:a16="http://schemas.microsoft.com/office/drawing/2014/main" id="{A0F4A0A4-409E-4505-94D0-65B2A9DB91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536157"/>
              </p:ext>
            </p:extLst>
          </p:nvPr>
        </p:nvGraphicFramePr>
        <p:xfrm>
          <a:off x="278592" y="451743"/>
          <a:ext cx="13312804" cy="577855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4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김병수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2019.08.12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)_FO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8">
            <a:extLst>
              <a:ext uri="{FF2B5EF4-FFF2-40B4-BE49-F238E27FC236}">
                <a16:creationId xmlns:a16="http://schemas.microsoft.com/office/drawing/2014/main" id="{9C6193DA-F854-4D44-816A-9D9F13ADB6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6" r:id="rId2"/>
    <p:sldLayoutId id="2147483889" r:id="rId3"/>
    <p:sldLayoutId id="2147483887" r:id="rId4"/>
    <p:sldLayoutId id="2147483888" r:id="rId5"/>
    <p:sldLayoutId id="2147483890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1"/>
            <a:ext cx="13869988" cy="881795"/>
          </a:xfrm>
          <a:prstGeom prst="rect">
            <a:avLst/>
          </a:prstGeom>
          <a:solidFill>
            <a:srgbClr val="990000">
              <a:alpha val="6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4534" tIns="62318" rIns="24534" bIns="62318" numCol="1" rtlCol="0" anchor="ctr" anchorCtr="0" compatLnSpc="1">
            <a:prstTxWarp prst="textNoShape">
              <a:avLst/>
            </a:prstTxWarp>
          </a:bodyPr>
          <a:lstStyle/>
          <a:p>
            <a:pPr algn="ctr" defTabSz="1246351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7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0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23175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351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526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702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381" indent="-4673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660" indent="-3894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939" indent="-3115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1114" indent="-3115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4290" indent="-31158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7465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50640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3816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992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175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351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526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702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878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9053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2229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5404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kacelab.com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greatkbs@kacelab.com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greatkbs@kacelab.com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kacelab.com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0ED43-8710-49FE-9D28-0F9DE797E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메뉴구조</a:t>
            </a:r>
          </a:p>
        </p:txBody>
      </p:sp>
    </p:spTree>
    <p:extLst>
      <p:ext uri="{BB962C8B-B14F-4D97-AF65-F5344CB8AC3E}">
        <p14:creationId xmlns:p14="http://schemas.microsoft.com/office/powerpoint/2010/main" val="398422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B6F5CC-5226-4C58-8FD2-7BFF4C76CC14}"/>
              </a:ext>
            </a:extLst>
          </p:cNvPr>
          <p:cNvGrpSpPr/>
          <p:nvPr/>
        </p:nvGrpSpPr>
        <p:grpSpPr>
          <a:xfrm>
            <a:off x="1541402" y="3531976"/>
            <a:ext cx="2632103" cy="5524704"/>
            <a:chOff x="1181788" y="3531976"/>
            <a:chExt cx="2632103" cy="65059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D914275-E98F-48BF-A52C-767B537E5D2B}"/>
                </a:ext>
              </a:extLst>
            </p:cNvPr>
            <p:cNvGrpSpPr/>
            <p:nvPr/>
          </p:nvGrpSpPr>
          <p:grpSpPr>
            <a:xfrm>
              <a:off x="1192154" y="3531976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Rectangle 174">
                <a:extLst>
                  <a:ext uri="{FF2B5EF4-FFF2-40B4-BE49-F238E27FC236}">
                    <a16:creationId xmlns:a16="http://schemas.microsoft.com/office/drawing/2014/main" id="{146FD613-4F91-4D20-A3A0-E24FB5D3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33" name="Line 175">
                <a:extLst>
                  <a:ext uri="{FF2B5EF4-FFF2-40B4-BE49-F238E27FC236}">
                    <a16:creationId xmlns:a16="http://schemas.microsoft.com/office/drawing/2014/main" id="{C5125BEC-1AB1-4143-9C89-9DE65DD2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34" name="Line 176">
                <a:extLst>
                  <a:ext uri="{FF2B5EF4-FFF2-40B4-BE49-F238E27FC236}">
                    <a16:creationId xmlns:a16="http://schemas.microsoft.com/office/drawing/2014/main" id="{81FDD9FB-18A9-43F5-A9ED-8BE163BC0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DE16B38-C260-45A5-AA5D-492892A9E760}"/>
                </a:ext>
              </a:extLst>
            </p:cNvPr>
            <p:cNvGrpSpPr/>
            <p:nvPr/>
          </p:nvGrpSpPr>
          <p:grpSpPr>
            <a:xfrm>
              <a:off x="1192154" y="5760740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Rectangle 174">
                <a:extLst>
                  <a:ext uri="{FF2B5EF4-FFF2-40B4-BE49-F238E27FC236}">
                    <a16:creationId xmlns:a16="http://schemas.microsoft.com/office/drawing/2014/main" id="{4E9178FE-ED55-499E-92C9-5DB491627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10" name="Line 175">
                <a:extLst>
                  <a:ext uri="{FF2B5EF4-FFF2-40B4-BE49-F238E27FC236}">
                    <a16:creationId xmlns:a16="http://schemas.microsoft.com/office/drawing/2014/main" id="{87F4CFA7-4CDC-4B72-A170-5FB6F30DE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14" name="Line 176">
                <a:extLst>
                  <a:ext uri="{FF2B5EF4-FFF2-40B4-BE49-F238E27FC236}">
                    <a16:creationId xmlns:a16="http://schemas.microsoft.com/office/drawing/2014/main" id="{4C1F0A9C-93C6-46A9-AAA3-8999251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788F7A3-4C9D-4F04-826A-9A8E33E78774}"/>
                </a:ext>
              </a:extLst>
            </p:cNvPr>
            <p:cNvGrpSpPr/>
            <p:nvPr/>
          </p:nvGrpSpPr>
          <p:grpSpPr>
            <a:xfrm>
              <a:off x="1181788" y="8026100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Rectangle 174">
                <a:extLst>
                  <a:ext uri="{FF2B5EF4-FFF2-40B4-BE49-F238E27FC236}">
                    <a16:creationId xmlns:a16="http://schemas.microsoft.com/office/drawing/2014/main" id="{37ACB6DC-7A5E-42FC-A191-86A95F2A3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40" name="Line 175">
                <a:extLst>
                  <a:ext uri="{FF2B5EF4-FFF2-40B4-BE49-F238E27FC236}">
                    <a16:creationId xmlns:a16="http://schemas.microsoft.com/office/drawing/2014/main" id="{D7E5CCDA-9148-4DC8-9D9F-8AD442314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41" name="Line 176">
                <a:extLst>
                  <a:ext uri="{FF2B5EF4-FFF2-40B4-BE49-F238E27FC236}">
                    <a16:creationId xmlns:a16="http://schemas.microsoft.com/office/drawing/2014/main" id="{F905A9D1-EA9A-4B89-A389-6DCA014A5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A0BB0-0FB1-44F0-BF22-02BCEED47DC9}"/>
              </a:ext>
            </a:extLst>
          </p:cNvPr>
          <p:cNvSpPr/>
          <p:nvPr/>
        </p:nvSpPr>
        <p:spPr>
          <a:xfrm>
            <a:off x="454273" y="129624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News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 Professional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5A68AD-D0E5-4347-A429-7723B5ED2C0D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C71A34-74DC-4939-95AC-8ABB0AC7B40B}"/>
              </a:ext>
            </a:extLst>
          </p:cNvPr>
          <p:cNvSpPr/>
          <p:nvPr/>
        </p:nvSpPr>
        <p:spPr>
          <a:xfrm>
            <a:off x="4283646" y="3531975"/>
            <a:ext cx="40910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알려드립니다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8D35A5-8F92-468A-8CF8-F850721E9929}"/>
              </a:ext>
            </a:extLst>
          </p:cNvPr>
          <p:cNvSpPr/>
          <p:nvPr/>
        </p:nvSpPr>
        <p:spPr>
          <a:xfrm>
            <a:off x="4378284" y="4019292"/>
            <a:ext cx="529258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기획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분야 평균 업계 경력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년의 경력자가 모여 만든 프로젝트 그룹입니다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867F05-A9C1-4889-A5F2-5C36A54E2001}"/>
              </a:ext>
            </a:extLst>
          </p:cNvPr>
          <p:cNvSpPr/>
          <p:nvPr/>
        </p:nvSpPr>
        <p:spPr>
          <a:xfrm>
            <a:off x="4282896" y="5370202"/>
            <a:ext cx="63233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페이스북을 확인하고 친구가 되세요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0245F0-4140-4BDA-9136-5F247DF62DF8}"/>
              </a:ext>
            </a:extLst>
          </p:cNvPr>
          <p:cNvSpPr/>
          <p:nvPr/>
        </p:nvSpPr>
        <p:spPr>
          <a:xfrm>
            <a:off x="4377533" y="5857519"/>
            <a:ext cx="529258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페이스북이 개설되었습니다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페이스북을 통해서도 다양한 정보를 제공해드릴 예정으로 커뮤니케이션의 채널로 활용합니다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2E4250-BAEB-457E-AF17-A34FABF0B3BC}"/>
              </a:ext>
            </a:extLst>
          </p:cNvPr>
          <p:cNvSpPr/>
          <p:nvPr/>
        </p:nvSpPr>
        <p:spPr>
          <a:xfrm>
            <a:off x="4284074" y="7272908"/>
            <a:ext cx="63233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홈페이지가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오픈되었습니다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7E90B8-D13E-4541-BD2F-6ABBA57457D1}"/>
              </a:ext>
            </a:extLst>
          </p:cNvPr>
          <p:cNvSpPr/>
          <p:nvPr/>
        </p:nvSpPr>
        <p:spPr>
          <a:xfrm>
            <a:off x="4378711" y="7760225"/>
            <a:ext cx="529258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업계의 경력자가 모여서 만든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다양한 프로젝트를 수행해온 이력을 한 마음으로 모아 고객의 아이디어를 완성하는 가장 빠르고 합리적인 길을 제시합니다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7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382588" y="124054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Career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674419" y="2608695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21D4C1-9BBB-4DF1-AD03-57148102962F}"/>
              </a:ext>
            </a:extLst>
          </p:cNvPr>
          <p:cNvSpPr/>
          <p:nvPr/>
        </p:nvSpPr>
        <p:spPr>
          <a:xfrm>
            <a:off x="418951" y="3116800"/>
            <a:ext cx="10332790" cy="23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탄생은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실력있는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경력자가 오랫동안 일 할 수 있는 환경을 제공하자는 고민에서 출발했습니다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경력자 그룹은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실력있는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워킹대디와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경력단절자들에게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차별없이 동등한 회사의 혜택과 복지를 제공합니다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지속 가능한 교류와 커뮤니케이션을 통해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일하고 싶은 사람이 일할 수 있는 구조를 만드는 선순환 구조를 채택하고 지향합니다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4E46F5-3013-43E8-BC92-A6E83E5D7F77}"/>
              </a:ext>
            </a:extLst>
          </p:cNvPr>
          <p:cNvSpPr/>
          <p:nvPr/>
        </p:nvSpPr>
        <p:spPr bwMode="auto">
          <a:xfrm>
            <a:off x="382588" y="5781775"/>
            <a:ext cx="10512846" cy="1913890"/>
          </a:xfrm>
          <a:prstGeom prst="rect">
            <a:avLst/>
          </a:prstGeom>
          <a:solidFill>
            <a:srgbClr val="808080">
              <a:alpha val="40000"/>
            </a:srgbClr>
          </a:solidFill>
          <a:ln w="6350">
            <a:noFill/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E1CB08-93D4-4F50-A8B5-F6A0A377E6E9}"/>
              </a:ext>
            </a:extLst>
          </p:cNvPr>
          <p:cNvSpPr/>
          <p:nvPr/>
        </p:nvSpPr>
        <p:spPr bwMode="auto">
          <a:xfrm>
            <a:off x="1318370" y="5833636"/>
            <a:ext cx="3868034" cy="1799332"/>
          </a:xfrm>
          <a:prstGeom prst="round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rtlCol="0" anchor="t"/>
          <a:lstStyle/>
          <a:p>
            <a:pPr algn="ctr" defTabSz="982663" eaLnBrk="0" latinLnBrk="0" hangingPunc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근무조건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885A37-2BA6-49EE-AF0C-CDEF2AB347AF}"/>
              </a:ext>
            </a:extLst>
          </p:cNvPr>
          <p:cNvSpPr/>
          <p:nvPr/>
        </p:nvSpPr>
        <p:spPr bwMode="auto">
          <a:xfrm>
            <a:off x="6070898" y="5834648"/>
            <a:ext cx="3868034" cy="1799332"/>
          </a:xfrm>
          <a:prstGeom prst="round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rtlCol="0" anchor="t"/>
          <a:lstStyle/>
          <a:p>
            <a:pPr algn="ctr" defTabSz="982663" eaLnBrk="0" latinLnBrk="0" hangingPunc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복리후생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A325E-1AB5-4A67-B2DB-A9E841184F5B}"/>
              </a:ext>
            </a:extLst>
          </p:cNvPr>
          <p:cNvSpPr txBox="1"/>
          <p:nvPr/>
        </p:nvSpPr>
        <p:spPr>
          <a:xfrm>
            <a:off x="1802028" y="6362531"/>
            <a:ext cx="28456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일근무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연봉제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탄력근무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오전 오후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워킹맘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워킹대디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재택근무 병행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24754-EFF3-40EB-BC0A-50C6F3361588}"/>
              </a:ext>
            </a:extLst>
          </p:cNvPr>
          <p:cNvSpPr txBox="1"/>
          <p:nvPr/>
        </p:nvSpPr>
        <p:spPr>
          <a:xfrm>
            <a:off x="7130943" y="6362531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연차휴가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4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대보험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자기계발비 지원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도서비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컨퍼런스 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생일 지원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휴가 지원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복지카드 지원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분기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성과금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지급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야간 대학원 지원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9F6A9A-A18C-4DE7-8032-1C37F3A5E9E9}"/>
              </a:ext>
            </a:extLst>
          </p:cNvPr>
          <p:cNvSpPr/>
          <p:nvPr/>
        </p:nvSpPr>
        <p:spPr bwMode="auto">
          <a:xfrm>
            <a:off x="3703018" y="7993564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인재 채용공고</a:t>
            </a:r>
          </a:p>
        </p:txBody>
      </p:sp>
    </p:spTree>
    <p:extLst>
      <p:ext uri="{BB962C8B-B14F-4D97-AF65-F5344CB8AC3E}">
        <p14:creationId xmlns:p14="http://schemas.microsoft.com/office/powerpoint/2010/main" val="38664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129624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비즈니스의 완성이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51E3BC-D297-4DDE-8841-ED815019680D}"/>
              </a:ext>
            </a:extLst>
          </p:cNvPr>
          <p:cNvSpPr/>
          <p:nvPr/>
        </p:nvSpPr>
        <p:spPr>
          <a:xfrm>
            <a:off x="454272" y="3384561"/>
            <a:ext cx="1036915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문의 및 견적 의뢰 시 신속하게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상담이 필요한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inquiry@KACELAB.com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문의 주십시오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210EBF-AF47-409A-B942-907AAA8A08D2}"/>
              </a:ext>
            </a:extLst>
          </p:cNvPr>
          <p:cNvSpPr/>
          <p:nvPr/>
        </p:nvSpPr>
        <p:spPr bwMode="auto">
          <a:xfrm>
            <a:off x="3703018" y="4464596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의뢰하기</a:t>
            </a:r>
          </a:p>
        </p:txBody>
      </p:sp>
    </p:spTree>
    <p:extLst>
      <p:ext uri="{BB962C8B-B14F-4D97-AF65-F5344CB8AC3E}">
        <p14:creationId xmlns:p14="http://schemas.microsoft.com/office/powerpoint/2010/main" val="48040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74">
            <a:extLst>
              <a:ext uri="{FF2B5EF4-FFF2-40B4-BE49-F238E27FC236}">
                <a16:creationId xmlns:a16="http://schemas.microsoft.com/office/drawing/2014/main" id="{ADA8C86F-4BE2-4BF0-8957-299D6D9F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665" y="1152229"/>
            <a:ext cx="6966999" cy="8185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9pPr>
          </a:lstStyle>
          <a:p>
            <a:pPr eaLnBrk="1" hangingPunct="1"/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4699634" y="3058845"/>
            <a:ext cx="5979776" cy="45452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 Project Methodology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Mentoring Program 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  <a:endParaRPr lang="en-US" altLang="ko-KR" sz="24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659BE0-895C-4468-B33A-5BDBAEB0624B}"/>
              </a:ext>
            </a:extLst>
          </p:cNvPr>
          <p:cNvSpPr/>
          <p:nvPr/>
        </p:nvSpPr>
        <p:spPr>
          <a:xfrm>
            <a:off x="1102346" y="1255885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29528873-1073-424A-9DF4-16B887B79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BD1F6-47C9-482F-820E-A6CF3E9ECD80}"/>
              </a:ext>
            </a:extLst>
          </p:cNvPr>
          <p:cNvSpPr/>
          <p:nvPr/>
        </p:nvSpPr>
        <p:spPr>
          <a:xfrm>
            <a:off x="8375154" y="1251819"/>
            <a:ext cx="14401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1AC2D-F0AB-4C43-835A-AB83881FC9DD}"/>
              </a:ext>
            </a:extLst>
          </p:cNvPr>
          <p:cNvSpPr/>
          <p:nvPr/>
        </p:nvSpPr>
        <p:spPr>
          <a:xfrm rot="2708688">
            <a:off x="10021975" y="670938"/>
            <a:ext cx="3600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2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대형프로젝트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1535430" y="3847002"/>
              <a:ext cx="361951" cy="5419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142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33A5F3-67BC-4BD1-B52C-F9F914898426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C91837-C04D-4A87-9607-B998DC013BB0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4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 flipV="1">
              <a:off x="1535430" y="3792027"/>
              <a:ext cx="361951" cy="596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cxnSpLocks/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0875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72FE7E-EE7E-4CF8-B03C-FF18AAB7C7E1}"/>
              </a:ext>
            </a:extLst>
          </p:cNvPr>
          <p:cNvGrpSpPr/>
          <p:nvPr/>
        </p:nvGrpSpPr>
        <p:grpSpPr>
          <a:xfrm>
            <a:off x="867838" y="4602340"/>
            <a:ext cx="9379524" cy="4686792"/>
            <a:chOff x="923565" y="4841180"/>
            <a:chExt cx="8475982" cy="396158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AA82D2-1283-47E3-8B16-126095A8C7CB}"/>
                </a:ext>
              </a:extLst>
            </p:cNvPr>
            <p:cNvSpPr/>
            <p:nvPr/>
          </p:nvSpPr>
          <p:spPr>
            <a:xfrm>
              <a:off x="923565" y="486494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 멤버 </a:t>
              </a:r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C78DCEB-3619-46DC-AF31-8893D520C828}"/>
                </a:ext>
              </a:extLst>
            </p:cNvPr>
            <p:cNvSpPr/>
            <p:nvPr/>
          </p:nvSpPr>
          <p:spPr>
            <a:xfrm>
              <a:off x="923565" y="560853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사전 리뷰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05C279A-CEEF-4CEC-82A3-233892C64182}"/>
                </a:ext>
              </a:extLst>
            </p:cNvPr>
            <p:cNvSpPr/>
            <p:nvPr/>
          </p:nvSpPr>
          <p:spPr>
            <a:xfrm>
              <a:off x="923565" y="625115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범위 정의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834584-23F1-426A-BB2D-B4AEB10B9663}"/>
                </a:ext>
              </a:extLst>
            </p:cNvPr>
            <p:cNvSpPr/>
            <p:nvPr/>
          </p:nvSpPr>
          <p:spPr>
            <a:xfrm>
              <a:off x="923565" y="65070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환경 정의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6E9342-FA8F-4BE6-8E1E-17044F2D6223}"/>
                </a:ext>
              </a:extLst>
            </p:cNvPr>
            <p:cNvSpPr/>
            <p:nvPr/>
          </p:nvSpPr>
          <p:spPr>
            <a:xfrm>
              <a:off x="923565" y="698838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계획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61B6B1-559A-4496-ABE8-CD0D13000D73}"/>
                </a:ext>
              </a:extLst>
            </p:cNvPr>
            <p:cNvSpPr/>
            <p:nvPr/>
          </p:nvSpPr>
          <p:spPr>
            <a:xfrm>
              <a:off x="2656120" y="582292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 분석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04DFBC1-B522-473A-AEA5-BFBE8BBBD19F}"/>
                </a:ext>
              </a:extLst>
            </p:cNvPr>
            <p:cNvSpPr/>
            <p:nvPr/>
          </p:nvSpPr>
          <p:spPr>
            <a:xfrm>
              <a:off x="2662470" y="643443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정보구조 정의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D535835-23AB-4086-A37F-B0F9FB7294ED}"/>
                </a:ext>
              </a:extLst>
            </p:cNvPr>
            <p:cNvSpPr/>
            <p:nvPr/>
          </p:nvSpPr>
          <p:spPr>
            <a:xfrm>
              <a:off x="2662470" y="665922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메인기획설계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57C139F-DEC3-417C-9D53-9147D213262A}"/>
                </a:ext>
              </a:extLst>
            </p:cNvPr>
            <p:cNvSpPr/>
            <p:nvPr/>
          </p:nvSpPr>
          <p:spPr>
            <a:xfrm>
              <a:off x="2662470" y="72313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시안작업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9B53739-536D-4CC9-B5F4-688DC603E1AF}"/>
                </a:ext>
              </a:extLst>
            </p:cNvPr>
            <p:cNvSpPr/>
            <p:nvPr/>
          </p:nvSpPr>
          <p:spPr>
            <a:xfrm>
              <a:off x="2662470" y="793194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시스템분석 및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셋팅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0D9F870-850E-4737-9A5C-F8F48385F76E}"/>
                </a:ext>
              </a:extLst>
            </p:cNvPr>
            <p:cNvSpPr/>
            <p:nvPr/>
          </p:nvSpPr>
          <p:spPr>
            <a:xfrm>
              <a:off x="4598221" y="497181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이슈 및 일정 점검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E0687B-FA8F-4C3F-8273-0BB6659851DB}"/>
                </a:ext>
              </a:extLst>
            </p:cNvPr>
            <p:cNvSpPr/>
            <p:nvPr/>
          </p:nvSpPr>
          <p:spPr>
            <a:xfrm>
              <a:off x="4598221" y="565126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정보구조 설계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1DB254B-802E-40FE-8E8E-2E47D75F4B71}"/>
                </a:ext>
              </a:extLst>
            </p:cNvPr>
            <p:cNvSpPr/>
            <p:nvPr/>
          </p:nvSpPr>
          <p:spPr>
            <a:xfrm>
              <a:off x="4598221" y="585255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SB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8655153-3460-41EF-9230-CEF870061C6E}"/>
                </a:ext>
              </a:extLst>
            </p:cNvPr>
            <p:cNvSpPr/>
            <p:nvPr/>
          </p:nvSpPr>
          <p:spPr>
            <a:xfrm>
              <a:off x="4598221" y="688252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D0A70A9-6491-4648-848D-22EBF3777813}"/>
                </a:ext>
              </a:extLst>
            </p:cNvPr>
            <p:cNvSpPr/>
            <p:nvPr/>
          </p:nvSpPr>
          <p:spPr>
            <a:xfrm>
              <a:off x="4598221" y="799250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중간보고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24F5FA8-51CB-4D00-9BAA-F8D8BDA48915}"/>
                </a:ext>
              </a:extLst>
            </p:cNvPr>
            <p:cNvSpPr/>
            <p:nvPr/>
          </p:nvSpPr>
          <p:spPr>
            <a:xfrm>
              <a:off x="6408242" y="5247581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진척도 관리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867F5C9-CABD-4A3E-8361-1AAAD29AA05D}"/>
                </a:ext>
              </a:extLst>
            </p:cNvPr>
            <p:cNvSpPr/>
            <p:nvPr/>
          </p:nvSpPr>
          <p:spPr>
            <a:xfrm>
              <a:off x="6402527" y="645109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디자인진행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2F7E910-B1E6-4703-8701-80AC46073D99}"/>
                </a:ext>
              </a:extLst>
            </p:cNvPr>
            <p:cNvSpPr/>
            <p:nvPr/>
          </p:nvSpPr>
          <p:spPr>
            <a:xfrm>
              <a:off x="6402527" y="667651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퍼블리싱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진행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9BD1EF0-B528-4D1D-A37C-CA0D62BDDA22}"/>
                </a:ext>
              </a:extLst>
            </p:cNvPr>
            <p:cNvSpPr/>
            <p:nvPr/>
          </p:nvSpPr>
          <p:spPr>
            <a:xfrm>
              <a:off x="6402527" y="750074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진행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545BBD7-44F1-42EB-B3D0-EBC2DE1A3584}"/>
                </a:ext>
              </a:extLst>
            </p:cNvPr>
            <p:cNvSpPr/>
            <p:nvPr/>
          </p:nvSpPr>
          <p:spPr>
            <a:xfrm>
              <a:off x="8303537" y="484118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테스트 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C47273A-AF4A-4485-9076-F648D8E3AA73}"/>
                </a:ext>
              </a:extLst>
            </p:cNvPr>
            <p:cNvSpPr/>
            <p:nvPr/>
          </p:nvSpPr>
          <p:spPr>
            <a:xfrm>
              <a:off x="8303537" y="546919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 체크리스트 작성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E9F1FF-C840-4CD3-86B5-EF7483618919}"/>
                </a:ext>
              </a:extLst>
            </p:cNvPr>
            <p:cNvSpPr/>
            <p:nvPr/>
          </p:nvSpPr>
          <p:spPr>
            <a:xfrm>
              <a:off x="8303537" y="637824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실서버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구축 및 이관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AA20F45-F4A2-41B7-8D53-F93DD0385D5B}"/>
                </a:ext>
              </a:extLst>
            </p:cNvPr>
            <p:cNvSpPr/>
            <p:nvPr/>
          </p:nvSpPr>
          <p:spPr>
            <a:xfrm>
              <a:off x="8303537" y="710794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통합테스트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(QA)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6E165E1-C152-4ACF-B23F-414F967FCF66}"/>
                </a:ext>
              </a:extLst>
            </p:cNvPr>
            <p:cNvSpPr/>
            <p:nvPr/>
          </p:nvSpPr>
          <p:spPr>
            <a:xfrm>
              <a:off x="8303537" y="730860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3A2F523-DD05-47E9-BE97-542FF60D859F}"/>
                </a:ext>
              </a:extLst>
            </p:cNvPr>
            <p:cNvSpPr/>
            <p:nvPr/>
          </p:nvSpPr>
          <p:spPr>
            <a:xfrm>
              <a:off x="8303537" y="780898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산출물 작성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3CFB22B-448D-44B8-B88D-F4FBF05099FB}"/>
                </a:ext>
              </a:extLst>
            </p:cNvPr>
            <p:cNvSpPr/>
            <p:nvPr/>
          </p:nvSpPr>
          <p:spPr>
            <a:xfrm>
              <a:off x="8303537" y="860146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검수 및 완료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8E03D8F-6C6F-4717-B23C-810CEC33620B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중형프로젝트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8F98B33-0CFC-41B1-993A-168F8F113DDC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8A06A51-3C2A-4E09-B0DE-828F0C7FA2BA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1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1535430" y="3847002"/>
              <a:ext cx="361951" cy="5419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142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E22997-039F-437E-831C-70A56C054BD0}"/>
              </a:ext>
            </a:extLst>
          </p:cNvPr>
          <p:cNvGrpSpPr/>
          <p:nvPr/>
        </p:nvGrpSpPr>
        <p:grpSpPr>
          <a:xfrm>
            <a:off x="867838" y="4602340"/>
            <a:ext cx="9379524" cy="4686792"/>
            <a:chOff x="923565" y="4841180"/>
            <a:chExt cx="8475982" cy="396158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A1D6BCD-9B28-491C-8194-6AB0A57A7590}"/>
                </a:ext>
              </a:extLst>
            </p:cNvPr>
            <p:cNvSpPr/>
            <p:nvPr/>
          </p:nvSpPr>
          <p:spPr>
            <a:xfrm>
              <a:off x="923565" y="486494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 멤버 </a:t>
              </a:r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6EEEA6-69D1-4982-B55E-5FBE4D03722A}"/>
                </a:ext>
              </a:extLst>
            </p:cNvPr>
            <p:cNvSpPr/>
            <p:nvPr/>
          </p:nvSpPr>
          <p:spPr>
            <a:xfrm>
              <a:off x="923565" y="560853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사전 리뷰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2BDDA14-B247-448F-8DF6-2B4398F0B86C}"/>
                </a:ext>
              </a:extLst>
            </p:cNvPr>
            <p:cNvSpPr/>
            <p:nvPr/>
          </p:nvSpPr>
          <p:spPr>
            <a:xfrm>
              <a:off x="923565" y="698838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계획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B16212E-A991-4DCD-BDEF-96841636325A}"/>
                </a:ext>
              </a:extLst>
            </p:cNvPr>
            <p:cNvSpPr/>
            <p:nvPr/>
          </p:nvSpPr>
          <p:spPr>
            <a:xfrm>
              <a:off x="2656120" y="582292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 분석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B8282D6-2234-4C76-9340-7B2592386FB5}"/>
                </a:ext>
              </a:extLst>
            </p:cNvPr>
            <p:cNvSpPr/>
            <p:nvPr/>
          </p:nvSpPr>
          <p:spPr>
            <a:xfrm>
              <a:off x="2662470" y="643443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정보구조 정의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6FF8AE0-3403-4939-AD26-0D059BB85F26}"/>
                </a:ext>
              </a:extLst>
            </p:cNvPr>
            <p:cNvSpPr/>
            <p:nvPr/>
          </p:nvSpPr>
          <p:spPr>
            <a:xfrm>
              <a:off x="2662470" y="665922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메인기획설계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F03F25-4B67-4CEA-9FD0-A2C7D33505DC}"/>
                </a:ext>
              </a:extLst>
            </p:cNvPr>
            <p:cNvSpPr/>
            <p:nvPr/>
          </p:nvSpPr>
          <p:spPr>
            <a:xfrm>
              <a:off x="2662470" y="72313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시안작업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020F185-BFBD-41E2-AE77-4DDBD3E7E875}"/>
                </a:ext>
              </a:extLst>
            </p:cNvPr>
            <p:cNvSpPr/>
            <p:nvPr/>
          </p:nvSpPr>
          <p:spPr>
            <a:xfrm>
              <a:off x="4598221" y="565126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정보구조 설계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8A478CB-4AF0-478D-B50A-D777B5E66E43}"/>
                </a:ext>
              </a:extLst>
            </p:cNvPr>
            <p:cNvSpPr/>
            <p:nvPr/>
          </p:nvSpPr>
          <p:spPr>
            <a:xfrm>
              <a:off x="4598221" y="585255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SB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36935F0-7D3E-44FF-97B7-85B42E4532D0}"/>
                </a:ext>
              </a:extLst>
            </p:cNvPr>
            <p:cNvSpPr/>
            <p:nvPr/>
          </p:nvSpPr>
          <p:spPr>
            <a:xfrm>
              <a:off x="4598221" y="688252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EBEA8CF-C9A1-467E-BEA6-DBA1C551E214}"/>
                </a:ext>
              </a:extLst>
            </p:cNvPr>
            <p:cNvSpPr/>
            <p:nvPr/>
          </p:nvSpPr>
          <p:spPr>
            <a:xfrm>
              <a:off x="6402527" y="645109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디자인진행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A9E1A42-921A-4573-9C20-1CD68CFA8CEF}"/>
                </a:ext>
              </a:extLst>
            </p:cNvPr>
            <p:cNvSpPr/>
            <p:nvPr/>
          </p:nvSpPr>
          <p:spPr>
            <a:xfrm>
              <a:off x="6402527" y="667651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퍼블리싱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진행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9820D54-A113-491F-9383-728DADB6678C}"/>
                </a:ext>
              </a:extLst>
            </p:cNvPr>
            <p:cNvSpPr/>
            <p:nvPr/>
          </p:nvSpPr>
          <p:spPr>
            <a:xfrm>
              <a:off x="6402527" y="750074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진행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4715A2B-3CC9-45A1-A50A-E91AB0811CA4}"/>
                </a:ext>
              </a:extLst>
            </p:cNvPr>
            <p:cNvSpPr/>
            <p:nvPr/>
          </p:nvSpPr>
          <p:spPr>
            <a:xfrm>
              <a:off x="8303537" y="484118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테스트 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F2B1B1E-0C47-4CA7-BC2F-8A1FC04987D1}"/>
                </a:ext>
              </a:extLst>
            </p:cNvPr>
            <p:cNvSpPr/>
            <p:nvPr/>
          </p:nvSpPr>
          <p:spPr>
            <a:xfrm>
              <a:off x="8303537" y="710794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통합테스트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(QA)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5C4C1D7-0D5F-44FB-8448-58909B5E48D8}"/>
                </a:ext>
              </a:extLst>
            </p:cNvPr>
            <p:cNvSpPr/>
            <p:nvPr/>
          </p:nvSpPr>
          <p:spPr>
            <a:xfrm>
              <a:off x="8303537" y="730860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BEBCDCF-2D49-4CEC-BF15-A652523D3A23}"/>
                </a:ext>
              </a:extLst>
            </p:cNvPr>
            <p:cNvSpPr/>
            <p:nvPr/>
          </p:nvSpPr>
          <p:spPr>
            <a:xfrm>
              <a:off x="8303537" y="860146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검수 및 완료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3AB1511-D494-43A8-9CBB-485580C2B474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소형프로젝트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F3C01F-440E-4FD3-9A96-04D50FB10C1F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DF2AE09-A532-4DBE-A4E8-B4DD20C61EAD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35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B14592DE-E030-4E1F-8567-CD7F9582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" b="11475"/>
          <a:stretch/>
        </p:blipFill>
        <p:spPr>
          <a:xfrm>
            <a:off x="588779" y="3206464"/>
            <a:ext cx="10114845" cy="6010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ABCE6-97DA-488D-83FB-A3F35A3AF6CE}"/>
              </a:ext>
            </a:extLst>
          </p:cNvPr>
          <p:cNvSpPr txBox="1">
            <a:spLocks/>
          </p:cNvSpPr>
          <p:nvPr/>
        </p:nvSpPr>
        <p:spPr>
          <a:xfrm>
            <a:off x="-40836" y="2304356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Part-by-Part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3292B-41ED-4840-A747-CD006441B53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C554D-66D4-4983-AEEF-EDBBDD0A3519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Part-by-Part  build process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42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81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KACELAB. Mentoring Program</a:t>
            </a: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FB90D-7808-4FD7-9ED0-5CD66D03E3C7}"/>
              </a:ext>
            </a:extLst>
          </p:cNvPr>
          <p:cNvSpPr txBox="1"/>
          <p:nvPr/>
        </p:nvSpPr>
        <p:spPr>
          <a:xfrm>
            <a:off x="1839581" y="3456484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무엇이든 물어보세요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실무자가 답변해드립니다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설정할 수 있으며 비공개 글 열람은 작성 시 비밀번호가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A73D4B8-D801-4356-9608-90C314E6A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79623"/>
              </p:ext>
            </p:extLst>
          </p:nvPr>
        </p:nvGraphicFramePr>
        <p:xfrm>
          <a:off x="1187649" y="7257532"/>
          <a:ext cx="9610582" cy="431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9">
                  <a:extLst>
                    <a:ext uri="{9D8B030D-6E8A-4147-A177-3AD203B41FA5}">
                      <a16:colId xmlns:a16="http://schemas.microsoft.com/office/drawing/2014/main" val="29730522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00013594"/>
                    </a:ext>
                  </a:extLst>
                </a:gridCol>
                <a:gridCol w="8352929">
                  <a:extLst>
                    <a:ext uri="{9D8B030D-6E8A-4147-A177-3AD203B41FA5}">
                      <a16:colId xmlns:a16="http://schemas.microsoft.com/office/drawing/2014/main" val="1965841172"/>
                    </a:ext>
                  </a:extLst>
                </a:gridCol>
              </a:tblGrid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기획자 일 진행 순서가 궁금해요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4131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케이스랩에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개인적으로 연락하려면 어떻게 해야 하나요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41451"/>
                  </a:ext>
                </a:extLst>
              </a:tr>
              <a:tr h="74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greatkbs@kacelab.com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이메일 보내주시거나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채용 메뉴를 통해 연락 주세요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케이스랩</a:t>
                      </a:r>
                      <a:r>
                        <a:rPr lang="ko-KR" alt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채용 바로가기 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다운로드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채용지원하기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.doc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3693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요청 드려요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38644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기획 시 정책이 궁금합니다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29560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문의 드립니다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2589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포토샵 기능 관련 문의 드려요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46945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방법론에 대해서 궁금합니다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94334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9D301D20-9483-48AE-800C-BA7F8370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380" y="11212457"/>
            <a:ext cx="4051281" cy="23691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8D0D05F-BCAD-4567-8161-73D58299F839}"/>
              </a:ext>
            </a:extLst>
          </p:cNvPr>
          <p:cNvGraphicFramePr>
            <a:graphicFrameLocks noGrp="1"/>
          </p:cNvGraphicFramePr>
          <p:nvPr/>
        </p:nvGraphicFramePr>
        <p:xfrm>
          <a:off x="1419687" y="4488298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 선택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14" name="Rectangle 89">
            <a:extLst>
              <a:ext uri="{FF2B5EF4-FFF2-40B4-BE49-F238E27FC236}">
                <a16:creationId xmlns:a16="http://schemas.microsoft.com/office/drawing/2014/main" id="{523D1F1A-E902-4FBA-A1D1-09A41D19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02" y="4932622"/>
            <a:ext cx="6798627" cy="984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분야의 조력을 받고 </a:t>
            </a:r>
            <a:r>
              <a:rPr kumimoji="0" lang="ko-KR" altLang="en-US" sz="1100" kern="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싶은지</a:t>
            </a: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상세하게 기재해주세요</a:t>
            </a:r>
            <a:r>
              <a:rPr kumimoji="0" lang="en-US" altLang="ko-KR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Group 675">
            <a:extLst>
              <a:ext uri="{FF2B5EF4-FFF2-40B4-BE49-F238E27FC236}">
                <a16:creationId xmlns:a16="http://schemas.microsoft.com/office/drawing/2014/main" id="{9D449045-FE1C-4ED5-87C1-13880EA5E803}"/>
              </a:ext>
            </a:extLst>
          </p:cNvPr>
          <p:cNvGraphicFramePr>
            <a:graphicFrameLocks noGrp="1"/>
          </p:cNvGraphicFramePr>
          <p:nvPr/>
        </p:nvGraphicFramePr>
        <p:xfrm>
          <a:off x="2481327" y="4555015"/>
          <a:ext cx="1120426" cy="284978"/>
        </p:xfrm>
        <a:graphic>
          <a:graphicData uri="http://schemas.openxmlformats.org/drawingml/2006/table">
            <a:tbl>
              <a:tblPr/>
              <a:tblGrid>
                <a:gridCol w="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9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1CE383-9968-4426-B000-5D584EB1466F}"/>
              </a:ext>
            </a:extLst>
          </p:cNvPr>
          <p:cNvSpPr/>
          <p:nvPr/>
        </p:nvSpPr>
        <p:spPr>
          <a:xfrm>
            <a:off x="2448800" y="4531502"/>
            <a:ext cx="1140008" cy="2989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Picture 22" descr="https://d30y9cdsu7xlg0.cloudfront.net/png/131581-200.png">
            <a:extLst>
              <a:ext uri="{FF2B5EF4-FFF2-40B4-BE49-F238E27FC236}">
                <a16:creationId xmlns:a16="http://schemas.microsoft.com/office/drawing/2014/main" id="{206FBCCA-38A6-46DC-9691-B6B4A8BE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89" y="456659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23CDA39-515D-4090-8AD9-463677F59E59}"/>
              </a:ext>
            </a:extLst>
          </p:cNvPr>
          <p:cNvGraphicFramePr>
            <a:graphicFrameLocks noGrp="1"/>
          </p:cNvGraphicFramePr>
          <p:nvPr/>
        </p:nvGraphicFramePr>
        <p:xfrm>
          <a:off x="3741446" y="4464596"/>
          <a:ext cx="1191374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74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30" name="Rectangle 89">
            <a:extLst>
              <a:ext uri="{FF2B5EF4-FFF2-40B4-BE49-F238E27FC236}">
                <a16:creationId xmlns:a16="http://schemas.microsoft.com/office/drawing/2014/main" id="{2C591042-6046-4643-9BF4-153936A9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093" y="4555016"/>
            <a:ext cx="3571836" cy="284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비공개 글의 열람을 위한 비밀번호를 입력해주세요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D8BA5AB-99F2-4B94-BEBE-C0F0F2C9B04A}"/>
              </a:ext>
            </a:extLst>
          </p:cNvPr>
          <p:cNvGraphicFramePr>
            <a:graphicFrameLocks noGrp="1"/>
          </p:cNvGraphicFramePr>
          <p:nvPr/>
        </p:nvGraphicFramePr>
        <p:xfrm>
          <a:off x="4880005" y="4470435"/>
          <a:ext cx="1191374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74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32" name="모서리가 둥근 직사각형 145">
            <a:extLst>
              <a:ext uri="{FF2B5EF4-FFF2-40B4-BE49-F238E27FC236}">
                <a16:creationId xmlns:a16="http://schemas.microsoft.com/office/drawing/2014/main" id="{FABB6866-1BA0-4802-B922-17013298CDF4}"/>
              </a:ext>
            </a:extLst>
          </p:cNvPr>
          <p:cNvSpPr/>
          <p:nvPr/>
        </p:nvSpPr>
        <p:spPr bwMode="auto">
          <a:xfrm>
            <a:off x="1187650" y="6408812"/>
            <a:ext cx="932898" cy="360040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45">
            <a:extLst>
              <a:ext uri="{FF2B5EF4-FFF2-40B4-BE49-F238E27FC236}">
                <a16:creationId xmlns:a16="http://schemas.microsoft.com/office/drawing/2014/main" id="{EF7D90BB-1BC8-480A-B45C-13D45C1A6A91}"/>
              </a:ext>
            </a:extLst>
          </p:cNvPr>
          <p:cNvSpPr/>
          <p:nvPr/>
        </p:nvSpPr>
        <p:spPr bwMode="auto">
          <a:xfrm>
            <a:off x="444178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45">
            <a:extLst>
              <a:ext uri="{FF2B5EF4-FFF2-40B4-BE49-F238E27FC236}">
                <a16:creationId xmlns:a16="http://schemas.microsoft.com/office/drawing/2014/main" id="{73D78352-1591-40DB-9C4B-D1C313C6EB84}"/>
              </a:ext>
            </a:extLst>
          </p:cNvPr>
          <p:cNvSpPr/>
          <p:nvPr/>
        </p:nvSpPr>
        <p:spPr bwMode="auto">
          <a:xfrm>
            <a:off x="552649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145">
            <a:extLst>
              <a:ext uri="{FF2B5EF4-FFF2-40B4-BE49-F238E27FC236}">
                <a16:creationId xmlns:a16="http://schemas.microsoft.com/office/drawing/2014/main" id="{1B9BFAB6-8FE3-4B6F-9515-151ECCB464CC}"/>
              </a:ext>
            </a:extLst>
          </p:cNvPr>
          <p:cNvSpPr/>
          <p:nvPr/>
        </p:nvSpPr>
        <p:spPr bwMode="auto">
          <a:xfrm>
            <a:off x="661120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145">
            <a:extLst>
              <a:ext uri="{FF2B5EF4-FFF2-40B4-BE49-F238E27FC236}">
                <a16:creationId xmlns:a16="http://schemas.microsoft.com/office/drawing/2014/main" id="{21DBD0D5-C998-41C6-84A3-C48D244061AC}"/>
              </a:ext>
            </a:extLst>
          </p:cNvPr>
          <p:cNvSpPr/>
          <p:nvPr/>
        </p:nvSpPr>
        <p:spPr bwMode="auto">
          <a:xfrm>
            <a:off x="769591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145">
            <a:extLst>
              <a:ext uri="{FF2B5EF4-FFF2-40B4-BE49-F238E27FC236}">
                <a16:creationId xmlns:a16="http://schemas.microsoft.com/office/drawing/2014/main" id="{345AA041-19D5-4D1C-953C-B6E7C5DEE7A9}"/>
              </a:ext>
            </a:extLst>
          </p:cNvPr>
          <p:cNvSpPr/>
          <p:nvPr/>
        </p:nvSpPr>
        <p:spPr bwMode="auto">
          <a:xfrm>
            <a:off x="227236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F021147-9251-4DA2-94AA-32A227BEC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27" y="4983045"/>
            <a:ext cx="6732727" cy="298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9" name="모서리가 둥근 직사각형 145">
            <a:extLst>
              <a:ext uri="{FF2B5EF4-FFF2-40B4-BE49-F238E27FC236}">
                <a16:creationId xmlns:a16="http://schemas.microsoft.com/office/drawing/2014/main" id="{00298208-B793-4FDD-8594-E4D476264C88}"/>
              </a:ext>
            </a:extLst>
          </p:cNvPr>
          <p:cNvSpPr/>
          <p:nvPr/>
        </p:nvSpPr>
        <p:spPr bwMode="auto">
          <a:xfrm>
            <a:off x="9353748" y="4540535"/>
            <a:ext cx="1383600" cy="137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ea typeface="맑은 고딕" pitchFamily="50" charset="-127"/>
              </a:rPr>
              <a:t>질문하기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952F1FE-61B9-4C0C-94AB-4650988E6FAD}"/>
              </a:ext>
            </a:extLst>
          </p:cNvPr>
          <p:cNvGraphicFramePr>
            <a:graphicFrameLocks noGrp="1"/>
          </p:cNvGraphicFramePr>
          <p:nvPr/>
        </p:nvGraphicFramePr>
        <p:xfrm>
          <a:off x="1419687" y="4943826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내용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24" name="모서리가 둥근 직사각형 145">
            <a:extLst>
              <a:ext uri="{FF2B5EF4-FFF2-40B4-BE49-F238E27FC236}">
                <a16:creationId xmlns:a16="http://schemas.microsoft.com/office/drawing/2014/main" id="{35AC40BF-06C3-4CB2-B1FB-A2B9458E6488}"/>
              </a:ext>
            </a:extLst>
          </p:cNvPr>
          <p:cNvSpPr/>
          <p:nvPr/>
        </p:nvSpPr>
        <p:spPr bwMode="auto">
          <a:xfrm>
            <a:off x="9865332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145">
            <a:extLst>
              <a:ext uri="{FF2B5EF4-FFF2-40B4-BE49-F238E27FC236}">
                <a16:creationId xmlns:a16="http://schemas.microsoft.com/office/drawing/2014/main" id="{27D099E6-4564-40D9-9E55-7EA8F42BE43E}"/>
              </a:ext>
            </a:extLst>
          </p:cNvPr>
          <p:cNvSpPr/>
          <p:nvPr/>
        </p:nvSpPr>
        <p:spPr bwMode="auto">
          <a:xfrm>
            <a:off x="335707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관리운영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145">
            <a:extLst>
              <a:ext uri="{FF2B5EF4-FFF2-40B4-BE49-F238E27FC236}">
                <a16:creationId xmlns:a16="http://schemas.microsoft.com/office/drawing/2014/main" id="{E7CBD0B0-EF1E-4FC3-AE24-91E97E3A983C}"/>
              </a:ext>
            </a:extLst>
          </p:cNvPr>
          <p:cNvSpPr/>
          <p:nvPr/>
        </p:nvSpPr>
        <p:spPr bwMode="auto">
          <a:xfrm>
            <a:off x="878062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F6EAF1-50CE-4F3A-9FB8-F357C1649346}"/>
              </a:ext>
            </a:extLst>
          </p:cNvPr>
          <p:cNvSpPr/>
          <p:nvPr/>
        </p:nvSpPr>
        <p:spPr>
          <a:xfrm>
            <a:off x="454273" y="201632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Mentoring Program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826174-A853-479D-90F5-AF61891001D4}"/>
              </a:ext>
            </a:extLst>
          </p:cNvPr>
          <p:cNvCxnSpPr/>
          <p:nvPr/>
        </p:nvCxnSpPr>
        <p:spPr>
          <a:xfrm>
            <a:off x="4674419" y="3240460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Rectangle 89">
            <a:extLst>
              <a:ext uri="{FF2B5EF4-FFF2-40B4-BE49-F238E27FC236}">
                <a16:creationId xmlns:a16="http://schemas.microsoft.com/office/drawing/2014/main" id="{D9F1061E-8160-41DD-B412-2D9DB816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363" y="6889506"/>
            <a:ext cx="1872208" cy="2764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4" name="Rectangle 89">
            <a:extLst>
              <a:ext uri="{FF2B5EF4-FFF2-40B4-BE49-F238E27FC236}">
                <a16:creationId xmlns:a16="http://schemas.microsoft.com/office/drawing/2014/main" id="{17392264-67C6-42A2-ADC9-79DBD5AB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829" y="6886869"/>
            <a:ext cx="987402" cy="276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C528F1-1DB1-43D6-9D22-F19F18371E2C}"/>
              </a:ext>
            </a:extLst>
          </p:cNvPr>
          <p:cNvSpPr/>
          <p:nvPr/>
        </p:nvSpPr>
        <p:spPr>
          <a:xfrm>
            <a:off x="2449767" y="5991736"/>
            <a:ext cx="4192671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183E5473-3BB5-4B9E-9435-C4384C9A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70" y="5991735"/>
            <a:ext cx="773828" cy="26742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B4451A7-F6F8-46B7-A651-C39CCCBE18F4}"/>
              </a:ext>
            </a:extLst>
          </p:cNvPr>
          <p:cNvGraphicFramePr>
            <a:graphicFrameLocks noGrp="1"/>
          </p:cNvGraphicFramePr>
          <p:nvPr/>
        </p:nvGraphicFramePr>
        <p:xfrm>
          <a:off x="1419687" y="5902064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첨부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FAEBD79-0772-4596-A0B0-43BFF22902B7}"/>
              </a:ext>
            </a:extLst>
          </p:cNvPr>
          <p:cNvGraphicFramePr>
            <a:graphicFrameLocks noGrp="1"/>
          </p:cNvGraphicFramePr>
          <p:nvPr/>
        </p:nvGraphicFramePr>
        <p:xfrm>
          <a:off x="7555925" y="5902064"/>
          <a:ext cx="3181423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81423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Jpg,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pdf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첨부 가능합니다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3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81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KACELAB. Mentoring Program</a:t>
            </a: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FB90D-7808-4FD7-9ED0-5CD66D03E3C7}"/>
              </a:ext>
            </a:extLst>
          </p:cNvPr>
          <p:cNvSpPr txBox="1"/>
          <p:nvPr/>
        </p:nvSpPr>
        <p:spPr>
          <a:xfrm>
            <a:off x="1839581" y="3456484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무엇이든 물어보세요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실무자가 답변해드립니다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설정할 수 있으며 비공개 글 열람은 작성 시 비밀번호가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A73D4B8-D801-4356-9608-90C314E6A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03091"/>
              </p:ext>
            </p:extLst>
          </p:nvPr>
        </p:nvGraphicFramePr>
        <p:xfrm>
          <a:off x="1187649" y="7257532"/>
          <a:ext cx="9610582" cy="414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9">
                  <a:extLst>
                    <a:ext uri="{9D8B030D-6E8A-4147-A177-3AD203B41FA5}">
                      <a16:colId xmlns:a16="http://schemas.microsoft.com/office/drawing/2014/main" val="29730522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00013594"/>
                    </a:ext>
                  </a:extLst>
                </a:gridCol>
                <a:gridCol w="8352929">
                  <a:extLst>
                    <a:ext uri="{9D8B030D-6E8A-4147-A177-3AD203B41FA5}">
                      <a16:colId xmlns:a16="http://schemas.microsoft.com/office/drawing/2014/main" val="1965841172"/>
                    </a:ext>
                  </a:extLst>
                </a:gridCol>
              </a:tblGrid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기획자 일 진행 순서가 궁금해요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4131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케이스랩에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개인적으로 연락하려면 어떻게 해야 하나요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41451"/>
                  </a:ext>
                </a:extLst>
              </a:tr>
              <a:tr h="74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greatkbs@kacelab.com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이메일 보내주시거나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채용 메뉴를 통해 연락 주세요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케이스랩</a:t>
                      </a:r>
                      <a:r>
                        <a:rPr lang="ko-KR" alt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채용 바로가기 </a:t>
                      </a:r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03693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요청 드려요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38644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기획 시 정책이 궁금합니다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29560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문의 드립니다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2589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포토샵 기능 관련 문의 드려요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46945"/>
                  </a:ext>
                </a:extLst>
              </a:tr>
              <a:tr h="446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방법론에 대해서 궁금합니다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94334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9D301D20-9483-48AE-800C-BA7F8370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380" y="11212457"/>
            <a:ext cx="4051281" cy="23691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8D0D05F-BCAD-4567-8161-73D58299F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81879"/>
              </p:ext>
            </p:extLst>
          </p:nvPr>
        </p:nvGraphicFramePr>
        <p:xfrm>
          <a:off x="1419687" y="4488298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 선택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14" name="Rectangle 89">
            <a:extLst>
              <a:ext uri="{FF2B5EF4-FFF2-40B4-BE49-F238E27FC236}">
                <a16:creationId xmlns:a16="http://schemas.microsoft.com/office/drawing/2014/main" id="{523D1F1A-E902-4FBA-A1D1-09A41D19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02" y="4932622"/>
            <a:ext cx="6798627" cy="984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분야의 조력을 받고 </a:t>
            </a:r>
            <a:r>
              <a:rPr kumimoji="0" lang="ko-KR" altLang="en-US" sz="1100" kern="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싶은지</a:t>
            </a: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상세하게 기재해주세요</a:t>
            </a:r>
            <a:r>
              <a:rPr kumimoji="0" lang="en-US" altLang="ko-KR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1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Group 675">
            <a:extLst>
              <a:ext uri="{FF2B5EF4-FFF2-40B4-BE49-F238E27FC236}">
                <a16:creationId xmlns:a16="http://schemas.microsoft.com/office/drawing/2014/main" id="{9D449045-FE1C-4ED5-87C1-13880EA5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97649"/>
              </p:ext>
            </p:extLst>
          </p:nvPr>
        </p:nvGraphicFramePr>
        <p:xfrm>
          <a:off x="2481327" y="4555015"/>
          <a:ext cx="1120426" cy="284978"/>
        </p:xfrm>
        <a:graphic>
          <a:graphicData uri="http://schemas.openxmlformats.org/drawingml/2006/table">
            <a:tbl>
              <a:tblPr/>
              <a:tblGrid>
                <a:gridCol w="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9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1CE383-9968-4426-B000-5D584EB1466F}"/>
              </a:ext>
            </a:extLst>
          </p:cNvPr>
          <p:cNvSpPr/>
          <p:nvPr/>
        </p:nvSpPr>
        <p:spPr>
          <a:xfrm>
            <a:off x="2448800" y="4531502"/>
            <a:ext cx="1140008" cy="2989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Picture 22" descr="https://d30y9cdsu7xlg0.cloudfront.net/png/131581-200.png">
            <a:extLst>
              <a:ext uri="{FF2B5EF4-FFF2-40B4-BE49-F238E27FC236}">
                <a16:creationId xmlns:a16="http://schemas.microsoft.com/office/drawing/2014/main" id="{206FBCCA-38A6-46DC-9691-B6B4A8BE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89" y="456659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23CDA39-515D-4090-8AD9-463677F5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64483"/>
              </p:ext>
            </p:extLst>
          </p:nvPr>
        </p:nvGraphicFramePr>
        <p:xfrm>
          <a:off x="3741446" y="4464596"/>
          <a:ext cx="1191374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74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비공개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30" name="Rectangle 89">
            <a:extLst>
              <a:ext uri="{FF2B5EF4-FFF2-40B4-BE49-F238E27FC236}">
                <a16:creationId xmlns:a16="http://schemas.microsoft.com/office/drawing/2014/main" id="{2C591042-6046-4643-9BF4-153936A9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093" y="4555016"/>
            <a:ext cx="3571836" cy="284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비공개 글의 열람을 위한 비밀번호를 입력해주세요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D8BA5AB-99F2-4B94-BEBE-C0F0F2C9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86972"/>
              </p:ext>
            </p:extLst>
          </p:nvPr>
        </p:nvGraphicFramePr>
        <p:xfrm>
          <a:off x="4880005" y="4470435"/>
          <a:ext cx="1191374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74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32" name="모서리가 둥근 직사각형 145">
            <a:extLst>
              <a:ext uri="{FF2B5EF4-FFF2-40B4-BE49-F238E27FC236}">
                <a16:creationId xmlns:a16="http://schemas.microsoft.com/office/drawing/2014/main" id="{FABB6866-1BA0-4802-B922-17013298CDF4}"/>
              </a:ext>
            </a:extLst>
          </p:cNvPr>
          <p:cNvSpPr/>
          <p:nvPr/>
        </p:nvSpPr>
        <p:spPr bwMode="auto">
          <a:xfrm>
            <a:off x="1187650" y="6408812"/>
            <a:ext cx="932898" cy="360040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45">
            <a:extLst>
              <a:ext uri="{FF2B5EF4-FFF2-40B4-BE49-F238E27FC236}">
                <a16:creationId xmlns:a16="http://schemas.microsoft.com/office/drawing/2014/main" id="{EF7D90BB-1BC8-480A-B45C-13D45C1A6A91}"/>
              </a:ext>
            </a:extLst>
          </p:cNvPr>
          <p:cNvSpPr/>
          <p:nvPr/>
        </p:nvSpPr>
        <p:spPr bwMode="auto">
          <a:xfrm>
            <a:off x="444178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45">
            <a:extLst>
              <a:ext uri="{FF2B5EF4-FFF2-40B4-BE49-F238E27FC236}">
                <a16:creationId xmlns:a16="http://schemas.microsoft.com/office/drawing/2014/main" id="{73D78352-1591-40DB-9C4B-D1C313C6EB84}"/>
              </a:ext>
            </a:extLst>
          </p:cNvPr>
          <p:cNvSpPr/>
          <p:nvPr/>
        </p:nvSpPr>
        <p:spPr bwMode="auto">
          <a:xfrm>
            <a:off x="552649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145">
            <a:extLst>
              <a:ext uri="{FF2B5EF4-FFF2-40B4-BE49-F238E27FC236}">
                <a16:creationId xmlns:a16="http://schemas.microsoft.com/office/drawing/2014/main" id="{1B9BFAB6-8FE3-4B6F-9515-151ECCB464CC}"/>
              </a:ext>
            </a:extLst>
          </p:cNvPr>
          <p:cNvSpPr/>
          <p:nvPr/>
        </p:nvSpPr>
        <p:spPr bwMode="auto">
          <a:xfrm>
            <a:off x="661120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145">
            <a:extLst>
              <a:ext uri="{FF2B5EF4-FFF2-40B4-BE49-F238E27FC236}">
                <a16:creationId xmlns:a16="http://schemas.microsoft.com/office/drawing/2014/main" id="{21DBD0D5-C998-41C6-84A3-C48D244061AC}"/>
              </a:ext>
            </a:extLst>
          </p:cNvPr>
          <p:cNvSpPr/>
          <p:nvPr/>
        </p:nvSpPr>
        <p:spPr bwMode="auto">
          <a:xfrm>
            <a:off x="769591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145">
            <a:extLst>
              <a:ext uri="{FF2B5EF4-FFF2-40B4-BE49-F238E27FC236}">
                <a16:creationId xmlns:a16="http://schemas.microsoft.com/office/drawing/2014/main" id="{345AA041-19D5-4D1C-953C-B6E7C5DEE7A9}"/>
              </a:ext>
            </a:extLst>
          </p:cNvPr>
          <p:cNvSpPr/>
          <p:nvPr/>
        </p:nvSpPr>
        <p:spPr bwMode="auto">
          <a:xfrm>
            <a:off x="227236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F021147-9251-4DA2-94AA-32A227BEC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27" y="4983045"/>
            <a:ext cx="6732727" cy="298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9" name="모서리가 둥근 직사각형 145">
            <a:extLst>
              <a:ext uri="{FF2B5EF4-FFF2-40B4-BE49-F238E27FC236}">
                <a16:creationId xmlns:a16="http://schemas.microsoft.com/office/drawing/2014/main" id="{00298208-B793-4FDD-8594-E4D476264C88}"/>
              </a:ext>
            </a:extLst>
          </p:cNvPr>
          <p:cNvSpPr/>
          <p:nvPr/>
        </p:nvSpPr>
        <p:spPr bwMode="auto">
          <a:xfrm>
            <a:off x="9353748" y="4540535"/>
            <a:ext cx="1383600" cy="137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ea typeface="맑은 고딕" pitchFamily="50" charset="-127"/>
              </a:rPr>
              <a:t>질문하기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952F1FE-61B9-4C0C-94AB-4650988E6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30170"/>
              </p:ext>
            </p:extLst>
          </p:nvPr>
        </p:nvGraphicFramePr>
        <p:xfrm>
          <a:off x="1419687" y="4943826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내용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24" name="모서리가 둥근 직사각형 145">
            <a:extLst>
              <a:ext uri="{FF2B5EF4-FFF2-40B4-BE49-F238E27FC236}">
                <a16:creationId xmlns:a16="http://schemas.microsoft.com/office/drawing/2014/main" id="{35AC40BF-06C3-4CB2-B1FB-A2B9458E6488}"/>
              </a:ext>
            </a:extLst>
          </p:cNvPr>
          <p:cNvSpPr/>
          <p:nvPr/>
        </p:nvSpPr>
        <p:spPr bwMode="auto">
          <a:xfrm>
            <a:off x="9865332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145">
            <a:extLst>
              <a:ext uri="{FF2B5EF4-FFF2-40B4-BE49-F238E27FC236}">
                <a16:creationId xmlns:a16="http://schemas.microsoft.com/office/drawing/2014/main" id="{27D099E6-4564-40D9-9E55-7EA8F42BE43E}"/>
              </a:ext>
            </a:extLst>
          </p:cNvPr>
          <p:cNvSpPr/>
          <p:nvPr/>
        </p:nvSpPr>
        <p:spPr bwMode="auto">
          <a:xfrm>
            <a:off x="335707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관리운영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145">
            <a:extLst>
              <a:ext uri="{FF2B5EF4-FFF2-40B4-BE49-F238E27FC236}">
                <a16:creationId xmlns:a16="http://schemas.microsoft.com/office/drawing/2014/main" id="{E7CBD0B0-EF1E-4FC3-AE24-91E97E3A983C}"/>
              </a:ext>
            </a:extLst>
          </p:cNvPr>
          <p:cNvSpPr/>
          <p:nvPr/>
        </p:nvSpPr>
        <p:spPr bwMode="auto">
          <a:xfrm>
            <a:off x="8780620" y="6408812"/>
            <a:ext cx="932898" cy="3600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F6EAF1-50CE-4F3A-9FB8-F357C1649346}"/>
              </a:ext>
            </a:extLst>
          </p:cNvPr>
          <p:cNvSpPr/>
          <p:nvPr/>
        </p:nvSpPr>
        <p:spPr>
          <a:xfrm>
            <a:off x="454273" y="201632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Mentoring Program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826174-A853-479D-90F5-AF61891001D4}"/>
              </a:ext>
            </a:extLst>
          </p:cNvPr>
          <p:cNvCxnSpPr/>
          <p:nvPr/>
        </p:nvCxnSpPr>
        <p:spPr>
          <a:xfrm>
            <a:off x="4674419" y="3240460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Rectangle 89">
            <a:extLst>
              <a:ext uri="{FF2B5EF4-FFF2-40B4-BE49-F238E27FC236}">
                <a16:creationId xmlns:a16="http://schemas.microsoft.com/office/drawing/2014/main" id="{D9F1061E-8160-41DD-B412-2D9DB816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363" y="6889506"/>
            <a:ext cx="1872208" cy="2764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4" name="Rectangle 89">
            <a:extLst>
              <a:ext uri="{FF2B5EF4-FFF2-40B4-BE49-F238E27FC236}">
                <a16:creationId xmlns:a16="http://schemas.microsoft.com/office/drawing/2014/main" id="{17392264-67C6-42A2-ADC9-79DBD5AB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829" y="6886869"/>
            <a:ext cx="987402" cy="276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C528F1-1DB1-43D6-9D22-F19F18371E2C}"/>
              </a:ext>
            </a:extLst>
          </p:cNvPr>
          <p:cNvSpPr/>
          <p:nvPr/>
        </p:nvSpPr>
        <p:spPr>
          <a:xfrm>
            <a:off x="2449767" y="5991736"/>
            <a:ext cx="4192671" cy="267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183E5473-3BB5-4B9E-9435-C4384C9A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70" y="5991735"/>
            <a:ext cx="773828" cy="26742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B4451A7-F6F8-46B7-A651-C39CCCBE1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5825"/>
              </p:ext>
            </p:extLst>
          </p:nvPr>
        </p:nvGraphicFramePr>
        <p:xfrm>
          <a:off x="1419687" y="5902064"/>
          <a:ext cx="5933438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  <a:gridCol w="4687822">
                  <a:extLst>
                    <a:ext uri="{9D8B030D-6E8A-4147-A177-3AD203B41FA5}">
                      <a16:colId xmlns:a16="http://schemas.microsoft.com/office/drawing/2014/main" val="1895722768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첨부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FAEBD79-0772-4596-A0B0-43BFF2290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50426"/>
              </p:ext>
            </p:extLst>
          </p:nvPr>
        </p:nvGraphicFramePr>
        <p:xfrm>
          <a:off x="7555925" y="5902064"/>
          <a:ext cx="3181423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81423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Jpg,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pdf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첨부 가능합니다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43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13057188" cy="439738"/>
          </a:xfrm>
          <a:prstGeom prst="rect">
            <a:avLst/>
          </a:prstGeom>
        </p:spPr>
        <p:txBody>
          <a:bodyPr vert="horz" lIns="183601" tIns="55142" rIns="110282" bIns="55142" rtlCol="0" anchor="ctr"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구조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716" y="1036328"/>
            <a:ext cx="358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r>
              <a:rPr lang="ko-KR" altLang="en-US" sz="1600" dirty="0" err="1"/>
              <a:t>케이스랩</a:t>
            </a:r>
            <a:r>
              <a:rPr lang="ko-KR" altLang="en-US" sz="1600" dirty="0"/>
              <a:t> </a:t>
            </a:r>
            <a:r>
              <a:rPr lang="en-US" altLang="ko-KR" sz="1600" dirty="0"/>
              <a:t>PC </a:t>
            </a:r>
            <a:r>
              <a:rPr lang="ko-KR" altLang="en-US" sz="1600" dirty="0"/>
              <a:t>정보구조 </a:t>
            </a:r>
            <a:r>
              <a:rPr lang="en-US" altLang="ko-KR" sz="1600" dirty="0"/>
              <a:t>(19.08.18)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F092F-EDA3-4618-9F95-07681040C451}"/>
              </a:ext>
            </a:extLst>
          </p:cNvPr>
          <p:cNvSpPr/>
          <p:nvPr/>
        </p:nvSpPr>
        <p:spPr>
          <a:xfrm>
            <a:off x="5856389" y="2716034"/>
            <a:ext cx="2159534" cy="3793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cxnSp>
        <p:nvCxnSpPr>
          <p:cNvPr id="12" name="꺾인 연결선 10">
            <a:extLst>
              <a:ext uri="{FF2B5EF4-FFF2-40B4-BE49-F238E27FC236}">
                <a16:creationId xmlns:a16="http://schemas.microsoft.com/office/drawing/2014/main" id="{35167C7C-9D08-4462-87D6-1A5925C053B9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2699524" y="4032545"/>
            <a:ext cx="6378828" cy="93299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1">
            <a:extLst>
              <a:ext uri="{FF2B5EF4-FFF2-40B4-BE49-F238E27FC236}">
                <a16:creationId xmlns:a16="http://schemas.microsoft.com/office/drawing/2014/main" id="{E3D6AF7A-DC7A-4209-ACE9-A8C5F87E1C51}"/>
              </a:ext>
            </a:extLst>
          </p:cNvPr>
          <p:cNvCxnSpPr>
            <a:cxnSpLocks/>
          </p:cNvCxnSpPr>
          <p:nvPr/>
        </p:nvCxnSpPr>
        <p:spPr>
          <a:xfrm rot="5400000">
            <a:off x="4323295" y="4535049"/>
            <a:ext cx="1005008" cy="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B17B232E-C034-4E60-97A7-C65F5670B026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8611855" y="4499045"/>
            <a:ext cx="933000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5">
            <a:extLst>
              <a:ext uri="{FF2B5EF4-FFF2-40B4-BE49-F238E27FC236}">
                <a16:creationId xmlns:a16="http://schemas.microsoft.com/office/drawing/2014/main" id="{68AE6020-0F63-4FA1-AC6B-818EAE655093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950863" y="4080654"/>
            <a:ext cx="1971567" cy="9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619E83-5BA7-4F3B-A172-7B0806F794A6}"/>
              </a:ext>
            </a:extLst>
          </p:cNvPr>
          <p:cNvSpPr/>
          <p:nvPr/>
        </p:nvSpPr>
        <p:spPr>
          <a:xfrm>
            <a:off x="1762540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Smart Project Methodology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CAC29-C11B-46A7-863A-C72E8341A318}"/>
              </a:ext>
            </a:extLst>
          </p:cNvPr>
          <p:cNvSpPr/>
          <p:nvPr/>
        </p:nvSpPr>
        <p:spPr>
          <a:xfrm>
            <a:off x="3888814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Mentoring Program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FF0E2-6CEC-430E-BBD3-6B3A81A96F22}"/>
              </a:ext>
            </a:extLst>
          </p:cNvPr>
          <p:cNvSpPr/>
          <p:nvPr/>
        </p:nvSpPr>
        <p:spPr>
          <a:xfrm>
            <a:off x="8141368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52" rIns="0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Career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87F369-9908-4504-BFD7-5132EA3BC071}"/>
              </a:ext>
            </a:extLst>
          </p:cNvPr>
          <p:cNvSpPr/>
          <p:nvPr/>
        </p:nvSpPr>
        <p:spPr>
          <a:xfrm>
            <a:off x="10235625" y="4965545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이용약관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9D7D5B-9B33-4B90-86F1-3912CA0019DE}"/>
              </a:ext>
            </a:extLst>
          </p:cNvPr>
          <p:cNvSpPr/>
          <p:nvPr/>
        </p:nvSpPr>
        <p:spPr>
          <a:xfrm>
            <a:off x="8145633" y="552351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Career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91974D-518F-4D1D-A2B0-8F1088844BEB}"/>
              </a:ext>
            </a:extLst>
          </p:cNvPr>
          <p:cNvSpPr/>
          <p:nvPr/>
        </p:nvSpPr>
        <p:spPr>
          <a:xfrm>
            <a:off x="10245602" y="552351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개인정보처리방침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F573DD-0A78-4961-BC91-E28750F604C8}"/>
              </a:ext>
            </a:extLst>
          </p:cNvPr>
          <p:cNvSpPr/>
          <p:nvPr/>
        </p:nvSpPr>
        <p:spPr>
          <a:xfrm>
            <a:off x="6062194" y="4965547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52" rIns="0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Request Projects &amp; Operate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A3AD1C-B01F-41FB-AAE6-B66CEA91B628}"/>
              </a:ext>
            </a:extLst>
          </p:cNvPr>
          <p:cNvSpPr/>
          <p:nvPr/>
        </p:nvSpPr>
        <p:spPr>
          <a:xfrm>
            <a:off x="6066458" y="5523520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Request Projects &amp; Operate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798F85-D3B7-4348-9408-60218DBB9502}"/>
              </a:ext>
            </a:extLst>
          </p:cNvPr>
          <p:cNvSpPr/>
          <p:nvPr/>
        </p:nvSpPr>
        <p:spPr>
          <a:xfrm>
            <a:off x="1756075" y="553345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Smart Project Methodology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CA4571-40AD-4D56-8183-7AB3840C58C0}"/>
              </a:ext>
            </a:extLst>
          </p:cNvPr>
          <p:cNvSpPr/>
          <p:nvPr/>
        </p:nvSpPr>
        <p:spPr>
          <a:xfrm>
            <a:off x="3888816" y="556292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Mentoring Program</a:t>
            </a:r>
          </a:p>
        </p:txBody>
      </p:sp>
    </p:spTree>
    <p:extLst>
      <p:ext uri="{BB962C8B-B14F-4D97-AF65-F5344CB8AC3E}">
        <p14:creationId xmlns:p14="http://schemas.microsoft.com/office/powerpoint/2010/main" val="414569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1265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Request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201632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비즈니스의 완성이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352849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9EA5E-DD83-47B6-AAF1-740B7B15ACBB}"/>
              </a:ext>
            </a:extLst>
          </p:cNvPr>
          <p:cNvSpPr/>
          <p:nvPr/>
        </p:nvSpPr>
        <p:spPr>
          <a:xfrm>
            <a:off x="3309227" y="5328692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및 운영사이트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DE6B-8148-41C0-BD4A-73C08B93A332}"/>
              </a:ext>
            </a:extLst>
          </p:cNvPr>
          <p:cNvSpPr/>
          <p:nvPr/>
        </p:nvSpPr>
        <p:spPr>
          <a:xfrm>
            <a:off x="3894210" y="6184549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분야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5F3EDC-859D-432D-8623-E1490599DC17}"/>
              </a:ext>
            </a:extLst>
          </p:cNvPr>
          <p:cNvSpPr/>
          <p:nvPr/>
        </p:nvSpPr>
        <p:spPr>
          <a:xfrm>
            <a:off x="2061377" y="6710395"/>
            <a:ext cx="1080120" cy="6345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51E3BC-D297-4DDE-8841-ED815019680D}"/>
              </a:ext>
            </a:extLst>
          </p:cNvPr>
          <p:cNvSpPr/>
          <p:nvPr/>
        </p:nvSpPr>
        <p:spPr>
          <a:xfrm>
            <a:off x="454272" y="4104641"/>
            <a:ext cx="1036915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문의 및 견적 의뢰 시 신속하게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상담이 필요한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inquiry@kacelab.com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문의 주십시오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B79B9-9804-425F-9AA6-625CA22537A0}"/>
              </a:ext>
            </a:extLst>
          </p:cNvPr>
          <p:cNvSpPr/>
          <p:nvPr/>
        </p:nvSpPr>
        <p:spPr>
          <a:xfrm>
            <a:off x="3309227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프랜차이즈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6BF5D7-4888-4AC8-82CA-AB7A4B0426F4}"/>
              </a:ext>
            </a:extLst>
          </p:cNvPr>
          <p:cNvSpPr/>
          <p:nvPr/>
        </p:nvSpPr>
        <p:spPr>
          <a:xfrm>
            <a:off x="4557077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71430-9FE4-4B77-B20E-F9DD744D4A8E}"/>
              </a:ext>
            </a:extLst>
          </p:cNvPr>
          <p:cNvSpPr/>
          <p:nvPr/>
        </p:nvSpPr>
        <p:spPr>
          <a:xfrm>
            <a:off x="5804140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DCA716-DFF4-4F37-BEE6-3C9616847607}"/>
              </a:ext>
            </a:extLst>
          </p:cNvPr>
          <p:cNvSpPr/>
          <p:nvPr/>
        </p:nvSpPr>
        <p:spPr>
          <a:xfrm>
            <a:off x="7051203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BAB453-1168-40C1-B38E-FEE04DD79F5D}"/>
              </a:ext>
            </a:extLst>
          </p:cNvPr>
          <p:cNvSpPr/>
          <p:nvPr/>
        </p:nvSpPr>
        <p:spPr>
          <a:xfrm>
            <a:off x="8300715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489B71-2CCB-4891-8CE4-1310D88E63A5}"/>
              </a:ext>
            </a:extLst>
          </p:cNvPr>
          <p:cNvSpPr/>
          <p:nvPr/>
        </p:nvSpPr>
        <p:spPr>
          <a:xfrm>
            <a:off x="3885203" y="7704956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정의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DC825-4050-46A3-A7CD-0FC2355038E2}"/>
              </a:ext>
            </a:extLst>
          </p:cNvPr>
          <p:cNvSpPr/>
          <p:nvPr/>
        </p:nvSpPr>
        <p:spPr>
          <a:xfrm>
            <a:off x="3308440" y="8260766"/>
            <a:ext cx="1080120" cy="6345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구축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398CB-5683-45F2-AE8D-D2C9037C4AE3}"/>
              </a:ext>
            </a:extLst>
          </p:cNvPr>
          <p:cNvSpPr/>
          <p:nvPr/>
        </p:nvSpPr>
        <p:spPr>
          <a:xfrm>
            <a:off x="4556290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리뉴얼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93116A-90AA-4FCF-BB0C-8E7ADC56618C}"/>
              </a:ext>
            </a:extLst>
          </p:cNvPr>
          <p:cNvSpPr/>
          <p:nvPr/>
        </p:nvSpPr>
        <p:spPr>
          <a:xfrm>
            <a:off x="5804140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0DA62-BFE6-410D-B025-B7D33DF47B64}"/>
              </a:ext>
            </a:extLst>
          </p:cNvPr>
          <p:cNvSpPr/>
          <p:nvPr/>
        </p:nvSpPr>
        <p:spPr>
          <a:xfrm>
            <a:off x="7051203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51469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DE6B-8148-41C0-BD4A-73C08B93A332}"/>
              </a:ext>
            </a:extLst>
          </p:cNvPr>
          <p:cNvSpPr/>
          <p:nvPr/>
        </p:nvSpPr>
        <p:spPr>
          <a:xfrm>
            <a:off x="3894210" y="1296244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의뢰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AF066-1F5E-4F41-832F-77AED3174783}"/>
              </a:ext>
            </a:extLst>
          </p:cNvPr>
          <p:cNvSpPr/>
          <p:nvPr/>
        </p:nvSpPr>
        <p:spPr>
          <a:xfrm>
            <a:off x="3309227" y="1872308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4AEF98-992C-4868-9405-9E3BB766446A}"/>
              </a:ext>
            </a:extLst>
          </p:cNvPr>
          <p:cNvSpPr/>
          <p:nvPr/>
        </p:nvSpPr>
        <p:spPr>
          <a:xfrm>
            <a:off x="3309227" y="2484376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업체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A8BC70-94DE-4158-B246-5D22463607BD}"/>
              </a:ext>
            </a:extLst>
          </p:cNvPr>
          <p:cNvSpPr/>
          <p:nvPr/>
        </p:nvSpPr>
        <p:spPr>
          <a:xfrm>
            <a:off x="3309227" y="3096444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05AFFA-D515-43D6-BA70-17FA4F256042}"/>
              </a:ext>
            </a:extLst>
          </p:cNvPr>
          <p:cNvSpPr/>
          <p:nvPr/>
        </p:nvSpPr>
        <p:spPr>
          <a:xfrm>
            <a:off x="3308440" y="3708512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4A77F6-1517-417D-BB72-9743B6AD99C8}"/>
              </a:ext>
            </a:extLst>
          </p:cNvPr>
          <p:cNvSpPr/>
          <p:nvPr/>
        </p:nvSpPr>
        <p:spPr>
          <a:xfrm>
            <a:off x="3309227" y="4320580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7F51E1-8C71-45E2-B137-A355A3B4B7A2}"/>
              </a:ext>
            </a:extLst>
          </p:cNvPr>
          <p:cNvSpPr/>
          <p:nvPr/>
        </p:nvSpPr>
        <p:spPr>
          <a:xfrm>
            <a:off x="3308440" y="4969109"/>
            <a:ext cx="4822096" cy="1904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t"/>
          <a:lstStyle/>
          <a:p>
            <a:pPr>
              <a:defRPr/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프로젝트와 관련된 내용을 간략하게 설명해주세요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5F2BA2-60B2-4396-B64D-EF03ABE47224}"/>
              </a:ext>
            </a:extLst>
          </p:cNvPr>
          <p:cNvSpPr/>
          <p:nvPr/>
        </p:nvSpPr>
        <p:spPr>
          <a:xfrm>
            <a:off x="3308440" y="6984876"/>
            <a:ext cx="4822096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 수집 및 이용에 동의합니다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전문보기</a:t>
            </a:r>
            <a:r>
              <a:rPr lang="en-US" altLang="ko-KR" sz="14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9C426A-A964-42F6-8A31-BE364B686C1D}"/>
              </a:ext>
            </a:extLst>
          </p:cNvPr>
          <p:cNvSpPr/>
          <p:nvPr/>
        </p:nvSpPr>
        <p:spPr>
          <a:xfrm>
            <a:off x="3309227" y="7594745"/>
            <a:ext cx="4822096" cy="470251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의뢰하기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07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45580"/>
            <a:ext cx="118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2040580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새로운 경력자를 모십니다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3552748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74FC-970E-467C-BD54-D7732B335D0D}"/>
              </a:ext>
            </a:extLst>
          </p:cNvPr>
          <p:cNvGrpSpPr/>
          <p:nvPr/>
        </p:nvGrpSpPr>
        <p:grpSpPr>
          <a:xfrm>
            <a:off x="1540224" y="3969722"/>
            <a:ext cx="9066000" cy="4959370"/>
            <a:chOff x="1541402" y="3531975"/>
            <a:chExt cx="9066000" cy="55247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28C23F9-85D2-4B77-8B23-0B8A2A15590D}"/>
                </a:ext>
              </a:extLst>
            </p:cNvPr>
            <p:cNvGrpSpPr/>
            <p:nvPr/>
          </p:nvGrpSpPr>
          <p:grpSpPr>
            <a:xfrm>
              <a:off x="1541402" y="3531976"/>
              <a:ext cx="2632103" cy="5524704"/>
              <a:chOff x="1181788" y="3531976"/>
              <a:chExt cx="2632103" cy="6505912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F6CF17C-14F4-418F-A93E-35A52F5B00E4}"/>
                  </a:ext>
                </a:extLst>
              </p:cNvPr>
              <p:cNvGrpSpPr/>
              <p:nvPr/>
            </p:nvGrpSpPr>
            <p:grpSpPr>
              <a:xfrm>
                <a:off x="1192154" y="3531976"/>
                <a:ext cx="2621737" cy="2011788"/>
                <a:chOff x="1402960" y="1573040"/>
                <a:chExt cx="1150480" cy="81434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5" name="Rectangle 174">
                  <a:extLst>
                    <a:ext uri="{FF2B5EF4-FFF2-40B4-BE49-F238E27FC236}">
                      <a16:creationId xmlns:a16="http://schemas.microsoft.com/office/drawing/2014/main" id="{749AF96B-2FA4-4A44-A945-AF05C2C92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3287" y="1573040"/>
                  <a:ext cx="1148234" cy="814346"/>
                </a:xfrm>
                <a:prstGeom prst="rect">
                  <a:avLst/>
                </a:prstGeom>
                <a:grpFill/>
                <a:ln w="3175" algn="ctr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9pPr>
                </a:lstStyle>
                <a:p>
                  <a:pPr eaLnBrk="1" hangingPunct="1"/>
                  <a:endParaRPr lang="ko-KR" altLang="en-US" sz="1000" dirty="0"/>
                </a:p>
              </p:txBody>
            </p:sp>
            <p:sp>
              <p:nvSpPr>
                <p:cNvPr id="36" name="Line 175">
                  <a:extLst>
                    <a:ext uri="{FF2B5EF4-FFF2-40B4-BE49-F238E27FC236}">
                      <a16:creationId xmlns:a16="http://schemas.microsoft.com/office/drawing/2014/main" id="{1B108BB6-320A-4909-B5BE-3A208C852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03962" y="1573040"/>
                  <a:ext cx="1149478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37" name="Line 176">
                  <a:extLst>
                    <a:ext uri="{FF2B5EF4-FFF2-40B4-BE49-F238E27FC236}">
                      <a16:creationId xmlns:a16="http://schemas.microsoft.com/office/drawing/2014/main" id="{F25E1FBE-C07E-42CC-839B-9E4B22DCA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2960" y="1573040"/>
                  <a:ext cx="1145931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 dirty="0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4A0C4E40-8D93-4DF6-9FB6-3595B6CFFDC1}"/>
                  </a:ext>
                </a:extLst>
              </p:cNvPr>
              <p:cNvGrpSpPr/>
              <p:nvPr/>
            </p:nvGrpSpPr>
            <p:grpSpPr>
              <a:xfrm>
                <a:off x="1192154" y="5760740"/>
                <a:ext cx="2621737" cy="2011788"/>
                <a:chOff x="1402960" y="1573040"/>
                <a:chExt cx="1150480" cy="81434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Rectangle 174">
                  <a:extLst>
                    <a:ext uri="{FF2B5EF4-FFF2-40B4-BE49-F238E27FC236}">
                      <a16:creationId xmlns:a16="http://schemas.microsoft.com/office/drawing/2014/main" id="{625D3B5B-3A53-4D97-AC13-3872D14FE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3287" y="1573040"/>
                  <a:ext cx="1148234" cy="814346"/>
                </a:xfrm>
                <a:prstGeom prst="rect">
                  <a:avLst/>
                </a:prstGeom>
                <a:grpFill/>
                <a:ln w="3175" algn="ctr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9pPr>
                </a:lstStyle>
                <a:p>
                  <a:pPr eaLnBrk="1" hangingPunct="1"/>
                  <a:endParaRPr lang="ko-KR" altLang="en-US" sz="1000" dirty="0"/>
                </a:p>
              </p:txBody>
            </p:sp>
            <p:sp>
              <p:nvSpPr>
                <p:cNvPr id="33" name="Line 175">
                  <a:extLst>
                    <a:ext uri="{FF2B5EF4-FFF2-40B4-BE49-F238E27FC236}">
                      <a16:creationId xmlns:a16="http://schemas.microsoft.com/office/drawing/2014/main" id="{41D15A6D-0334-4965-AA78-23E8FE274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03962" y="1573040"/>
                  <a:ext cx="1149478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34" name="Line 176">
                  <a:extLst>
                    <a:ext uri="{FF2B5EF4-FFF2-40B4-BE49-F238E27FC236}">
                      <a16:creationId xmlns:a16="http://schemas.microsoft.com/office/drawing/2014/main" id="{ED3A12F9-6175-44AF-B006-2584103732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2960" y="1573040"/>
                  <a:ext cx="1145931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ED31CB8-5370-4BC9-9D6C-97BD824CB015}"/>
                  </a:ext>
                </a:extLst>
              </p:cNvPr>
              <p:cNvGrpSpPr/>
              <p:nvPr/>
            </p:nvGrpSpPr>
            <p:grpSpPr>
              <a:xfrm>
                <a:off x="1181788" y="8026100"/>
                <a:ext cx="2621737" cy="2011788"/>
                <a:chOff x="1402960" y="1573040"/>
                <a:chExt cx="1150480" cy="81434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Rectangle 174">
                  <a:extLst>
                    <a:ext uri="{FF2B5EF4-FFF2-40B4-BE49-F238E27FC236}">
                      <a16:creationId xmlns:a16="http://schemas.microsoft.com/office/drawing/2014/main" id="{5636CE2D-5CCC-4839-9EF4-57F53C4C8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3287" y="1573040"/>
                  <a:ext cx="1148234" cy="814346"/>
                </a:xfrm>
                <a:prstGeom prst="rect">
                  <a:avLst/>
                </a:prstGeom>
                <a:grpFill/>
                <a:ln w="3175" algn="ctr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1C1C1C"/>
                      </a:solidFill>
                      <a:latin typeface="Segoe" pitchFamily="34" charset="0"/>
                      <a:ea typeface="-윤고딕320" pitchFamily="18" charset="-127"/>
                    </a:defRPr>
                  </a:lvl9pPr>
                </a:lstStyle>
                <a:p>
                  <a:pPr eaLnBrk="1" hangingPunct="1"/>
                  <a:endParaRPr lang="ko-KR" altLang="en-US" sz="1000" dirty="0"/>
                </a:p>
              </p:txBody>
            </p:sp>
            <p:sp>
              <p:nvSpPr>
                <p:cNvPr id="30" name="Line 175">
                  <a:extLst>
                    <a:ext uri="{FF2B5EF4-FFF2-40B4-BE49-F238E27FC236}">
                      <a16:creationId xmlns:a16="http://schemas.microsoft.com/office/drawing/2014/main" id="{36915FFB-32CE-41CE-90B2-EEB0EAF41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03962" y="1573040"/>
                  <a:ext cx="1149478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31" name="Line 176">
                  <a:extLst>
                    <a:ext uri="{FF2B5EF4-FFF2-40B4-BE49-F238E27FC236}">
                      <a16:creationId xmlns:a16="http://schemas.microsoft.com/office/drawing/2014/main" id="{B510C3D4-13FE-4AD4-BCDF-5ADA7D5DA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2960" y="1573040"/>
                  <a:ext cx="1145931" cy="814346"/>
                </a:xfrm>
                <a:prstGeom prst="line">
                  <a:avLst/>
                </a:prstGeom>
                <a:grpFill/>
                <a:ln w="3175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ko-KR" altLang="en-US" sz="1600" dirty="0"/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447B19-8348-4972-9023-8C88BE8E280A}"/>
                </a:ext>
              </a:extLst>
            </p:cNvPr>
            <p:cNvSpPr/>
            <p:nvPr/>
          </p:nvSpPr>
          <p:spPr>
            <a:xfrm>
              <a:off x="4283646" y="3531975"/>
              <a:ext cx="4091082" cy="550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UX/UI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경력자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D650A6-03CA-439B-A2AD-D9AD2F8D9FB7}"/>
                </a:ext>
              </a:extLst>
            </p:cNvPr>
            <p:cNvSpPr/>
            <p:nvPr/>
          </p:nvSpPr>
          <p:spPr>
            <a:xfrm>
              <a:off x="4378284" y="4019292"/>
              <a:ext cx="5292588" cy="776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CA5703E-AEF1-4F7E-B485-BC04FBC66A7A}"/>
                </a:ext>
              </a:extLst>
            </p:cNvPr>
            <p:cNvSpPr/>
            <p:nvPr/>
          </p:nvSpPr>
          <p:spPr>
            <a:xfrm>
              <a:off x="4282896" y="5370203"/>
              <a:ext cx="6323328" cy="550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Development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경력자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7D187C-FC0C-4E19-8DF3-B8209F041181}"/>
                </a:ext>
              </a:extLst>
            </p:cNvPr>
            <p:cNvSpPr/>
            <p:nvPr/>
          </p:nvSpPr>
          <p:spPr>
            <a:xfrm>
              <a:off x="4377533" y="5857518"/>
              <a:ext cx="5292587" cy="1136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8468A5-A1E4-436C-BC1C-FD4DD60A2113}"/>
                </a:ext>
              </a:extLst>
            </p:cNvPr>
            <p:cNvSpPr/>
            <p:nvPr/>
          </p:nvSpPr>
          <p:spPr>
            <a:xfrm>
              <a:off x="4284074" y="7272907"/>
              <a:ext cx="6323328" cy="550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Design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경력자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57139D-457A-4ABF-BD9C-E3844182614E}"/>
                </a:ext>
              </a:extLst>
            </p:cNvPr>
            <p:cNvSpPr/>
            <p:nvPr/>
          </p:nvSpPr>
          <p:spPr>
            <a:xfrm>
              <a:off x="4378711" y="7760225"/>
              <a:ext cx="5292587" cy="776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KACELAB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경력자를 모십니다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61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17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 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2160340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새로운 경력자를 모십니다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3672508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085D81-8AE8-4215-9B93-4B44A722C010}"/>
              </a:ext>
            </a:extLst>
          </p:cNvPr>
          <p:cNvSpPr/>
          <p:nvPr/>
        </p:nvSpPr>
        <p:spPr bwMode="auto">
          <a:xfrm>
            <a:off x="598290" y="4031988"/>
            <a:ext cx="9865096" cy="48250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채용 상세</a:t>
            </a:r>
          </a:p>
        </p:txBody>
      </p:sp>
    </p:spTree>
    <p:extLst>
      <p:ext uri="{BB962C8B-B14F-4D97-AF65-F5344CB8AC3E}">
        <p14:creationId xmlns:p14="http://schemas.microsoft.com/office/powerpoint/2010/main" val="283790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521" y="4378481"/>
            <a:ext cx="4222087" cy="670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72" b="1" dirty="0">
                <a:solidFill>
                  <a:prstClr val="black"/>
                </a:solidFill>
              </a:rPr>
              <a:t>End of Document.</a:t>
            </a:r>
            <a:endParaRPr lang="ko-KR" altLang="en-US" sz="3672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20BD4-4946-4C89-9B67-03C47E164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6409" y="2148308"/>
            <a:ext cx="8003869" cy="4316008"/>
          </a:xfrm>
        </p:spPr>
        <p:txBody>
          <a:bodyPr anchor="t"/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D11BCD-6023-4D04-BAD3-0FE4F516AB48}"/>
              </a:ext>
            </a:extLst>
          </p:cNvPr>
          <p:cNvGrpSpPr/>
          <p:nvPr/>
        </p:nvGrpSpPr>
        <p:grpSpPr>
          <a:xfrm>
            <a:off x="310258" y="2016323"/>
            <a:ext cx="10657183" cy="7321501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7" name="Rectangle 174">
              <a:extLst>
                <a:ext uri="{FF2B5EF4-FFF2-40B4-BE49-F238E27FC236}">
                  <a16:creationId xmlns:a16="http://schemas.microsoft.com/office/drawing/2014/main" id="{ADA8C86F-4BE2-4BF0-8957-299D6D9F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8" name="Line 175">
              <a:extLst>
                <a:ext uri="{FF2B5EF4-FFF2-40B4-BE49-F238E27FC236}">
                  <a16:creationId xmlns:a16="http://schemas.microsoft.com/office/drawing/2014/main" id="{BAED0B1D-40CC-4B28-828F-6674B2BFD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9" name="Line 176">
              <a:extLst>
                <a:ext uri="{FF2B5EF4-FFF2-40B4-BE49-F238E27FC236}">
                  <a16:creationId xmlns:a16="http://schemas.microsoft.com/office/drawing/2014/main" id="{1CF0A22D-B81E-4E0B-A684-D1590227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310258" y="4005771"/>
            <a:ext cx="10615044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방법론으로 접근합니다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56BEB-AEDE-4939-A9C0-96592853DC89}"/>
              </a:ext>
            </a:extLst>
          </p:cNvPr>
          <p:cNvSpPr/>
          <p:nvPr/>
        </p:nvSpPr>
        <p:spPr>
          <a:xfrm>
            <a:off x="2470498" y="4868789"/>
            <a:ext cx="6264696" cy="1973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Smartical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디테일한 분석에서 도출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Flexible,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유연성으로 완성하는 창의력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Considerate,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입장에서 생각하는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1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D11BCD-6023-4D04-BAD3-0FE4F516AB48}"/>
              </a:ext>
            </a:extLst>
          </p:cNvPr>
          <p:cNvGrpSpPr/>
          <p:nvPr/>
        </p:nvGrpSpPr>
        <p:grpSpPr>
          <a:xfrm>
            <a:off x="310258" y="2016323"/>
            <a:ext cx="10657183" cy="7321501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7" name="Rectangle 174">
              <a:extLst>
                <a:ext uri="{FF2B5EF4-FFF2-40B4-BE49-F238E27FC236}">
                  <a16:creationId xmlns:a16="http://schemas.microsoft.com/office/drawing/2014/main" id="{ADA8C86F-4BE2-4BF0-8957-299D6D9F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8" name="Line 175">
              <a:extLst>
                <a:ext uri="{FF2B5EF4-FFF2-40B4-BE49-F238E27FC236}">
                  <a16:creationId xmlns:a16="http://schemas.microsoft.com/office/drawing/2014/main" id="{BAED0B1D-40CC-4B28-828F-6674B2BFD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9" name="Line 176">
              <a:extLst>
                <a:ext uri="{FF2B5EF4-FFF2-40B4-BE49-F238E27FC236}">
                  <a16:creationId xmlns:a16="http://schemas.microsoft.com/office/drawing/2014/main" id="{1CF0A22D-B81E-4E0B-A684-D1590227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310259" y="4797859"/>
            <a:ext cx="10615044" cy="1151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업계 경력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프로젝트 전문가그룹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방법론으로 접근합니다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2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80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A0BB0-0FB1-44F0-BF22-02BCEED47DC9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WHO WE ARE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5A68AD-D0E5-4347-A429-7723B5ED2C0D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Google Shape;101;p18">
            <a:extLst>
              <a:ext uri="{FF2B5EF4-FFF2-40B4-BE49-F238E27FC236}">
                <a16:creationId xmlns:a16="http://schemas.microsoft.com/office/drawing/2014/main" id="{80B666AB-1714-4426-B191-B96F9C05C6A0}"/>
              </a:ext>
            </a:extLst>
          </p:cNvPr>
          <p:cNvSpPr txBox="1"/>
          <p:nvPr/>
        </p:nvSpPr>
        <p:spPr>
          <a:xfrm>
            <a:off x="490537" y="3086704"/>
            <a:ext cx="10296526" cy="94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오랜 경력 속에서 프로젝트의 </a:t>
            </a:r>
            <a:r>
              <a:rPr lang="ko-KR" altLang="en-US" sz="16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실패과</a:t>
            </a: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성공의 수많은 경험을 통해 </a:t>
            </a:r>
            <a:endParaRPr lang="en-US" altLang="ko-KR" sz="16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정확한 인사이트를 도출하여 고객의 비즈니스에 맞는 최적화된 솔루션을 제공합니다</a:t>
            </a:r>
            <a:r>
              <a:rPr lang="en-US" altLang="ko-KR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68E921-3BDF-4292-95F4-16C12A36C7E9}"/>
              </a:ext>
            </a:extLst>
          </p:cNvPr>
          <p:cNvGrpSpPr/>
          <p:nvPr/>
        </p:nvGrpSpPr>
        <p:grpSpPr>
          <a:xfrm rot="20553545">
            <a:off x="8555721" y="5209269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3" name="Rectangle 174">
              <a:extLst>
                <a:ext uri="{FF2B5EF4-FFF2-40B4-BE49-F238E27FC236}">
                  <a16:creationId xmlns:a16="http://schemas.microsoft.com/office/drawing/2014/main" id="{9E4CF894-4506-41B4-AD8B-015450A2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4" name="Line 175">
              <a:extLst>
                <a:ext uri="{FF2B5EF4-FFF2-40B4-BE49-F238E27FC236}">
                  <a16:creationId xmlns:a16="http://schemas.microsoft.com/office/drawing/2014/main" id="{BA4D8D8A-6D0B-406C-94AB-4E9A2A487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5" name="Line 176">
              <a:extLst>
                <a:ext uri="{FF2B5EF4-FFF2-40B4-BE49-F238E27FC236}">
                  <a16:creationId xmlns:a16="http://schemas.microsoft.com/office/drawing/2014/main" id="{546B6D8B-C3C9-445B-BD79-143B4B42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C126E-4A85-4943-86C6-D256C3895921}"/>
              </a:ext>
            </a:extLst>
          </p:cNvPr>
          <p:cNvGrpSpPr/>
          <p:nvPr/>
        </p:nvGrpSpPr>
        <p:grpSpPr>
          <a:xfrm rot="20597487">
            <a:off x="6755521" y="6628194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7" name="Rectangle 174">
              <a:extLst>
                <a:ext uri="{FF2B5EF4-FFF2-40B4-BE49-F238E27FC236}">
                  <a16:creationId xmlns:a16="http://schemas.microsoft.com/office/drawing/2014/main" id="{3B179E25-34D6-4607-9E09-6F665768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8" name="Line 175">
              <a:extLst>
                <a:ext uri="{FF2B5EF4-FFF2-40B4-BE49-F238E27FC236}">
                  <a16:creationId xmlns:a16="http://schemas.microsoft.com/office/drawing/2014/main" id="{C6249905-75A8-4F7D-9DE6-5DEFCA9D5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9" name="Line 176">
              <a:extLst>
                <a:ext uri="{FF2B5EF4-FFF2-40B4-BE49-F238E27FC236}">
                  <a16:creationId xmlns:a16="http://schemas.microsoft.com/office/drawing/2014/main" id="{9CFA6AC0-D178-4AD0-BB23-70553DAF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56DE73-DD21-4199-A5E7-01A9494AE0B3}"/>
              </a:ext>
            </a:extLst>
          </p:cNvPr>
          <p:cNvGrpSpPr/>
          <p:nvPr/>
        </p:nvGrpSpPr>
        <p:grpSpPr>
          <a:xfrm rot="1387314">
            <a:off x="1550017" y="5064978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31" name="Rectangle 174">
              <a:extLst>
                <a:ext uri="{FF2B5EF4-FFF2-40B4-BE49-F238E27FC236}">
                  <a16:creationId xmlns:a16="http://schemas.microsoft.com/office/drawing/2014/main" id="{A2582EDD-9236-4965-B5AB-425B0FF7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32" name="Line 175">
              <a:extLst>
                <a:ext uri="{FF2B5EF4-FFF2-40B4-BE49-F238E27FC236}">
                  <a16:creationId xmlns:a16="http://schemas.microsoft.com/office/drawing/2014/main" id="{DFDD4196-71DA-4889-A340-48EC34C17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33" name="Line 176">
              <a:extLst>
                <a:ext uri="{FF2B5EF4-FFF2-40B4-BE49-F238E27FC236}">
                  <a16:creationId xmlns:a16="http://schemas.microsoft.com/office/drawing/2014/main" id="{65717424-0BF7-411E-9EBF-A479AA74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7E01AF-0515-4B00-8597-0A47BB7B084F}"/>
              </a:ext>
            </a:extLst>
          </p:cNvPr>
          <p:cNvGrpSpPr/>
          <p:nvPr/>
        </p:nvGrpSpPr>
        <p:grpSpPr>
          <a:xfrm rot="20553545">
            <a:off x="2363530" y="7799914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35" name="Rectangle 174">
              <a:extLst>
                <a:ext uri="{FF2B5EF4-FFF2-40B4-BE49-F238E27FC236}">
                  <a16:creationId xmlns:a16="http://schemas.microsoft.com/office/drawing/2014/main" id="{E2347EBF-12D0-491A-AE78-BF80B077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36" name="Line 175">
              <a:extLst>
                <a:ext uri="{FF2B5EF4-FFF2-40B4-BE49-F238E27FC236}">
                  <a16:creationId xmlns:a16="http://schemas.microsoft.com/office/drawing/2014/main" id="{D71EC0AC-132A-4EA6-99C9-F247A7AF1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37" name="Line 176">
              <a:extLst>
                <a:ext uri="{FF2B5EF4-FFF2-40B4-BE49-F238E27FC236}">
                  <a16:creationId xmlns:a16="http://schemas.microsoft.com/office/drawing/2014/main" id="{41B8284E-EDF9-4972-9F8A-F6FD8C256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38" name="Google Shape;87;p17">
            <a:extLst>
              <a:ext uri="{FF2B5EF4-FFF2-40B4-BE49-F238E27FC236}">
                <a16:creationId xmlns:a16="http://schemas.microsoft.com/office/drawing/2014/main" id="{4A0BDDD5-A0DC-4615-AB1A-FBBC9B1D476B}"/>
              </a:ext>
            </a:extLst>
          </p:cNvPr>
          <p:cNvSpPr txBox="1"/>
          <p:nvPr/>
        </p:nvSpPr>
        <p:spPr>
          <a:xfrm>
            <a:off x="954014" y="5976764"/>
            <a:ext cx="9322436" cy="3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Flexible,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유연성으로 완성하는 창의력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87;p17">
            <a:extLst>
              <a:ext uri="{FF2B5EF4-FFF2-40B4-BE49-F238E27FC236}">
                <a16:creationId xmlns:a16="http://schemas.microsoft.com/office/drawing/2014/main" id="{5FEFBBD5-684B-48F5-BF99-07211C5BCF07}"/>
              </a:ext>
            </a:extLst>
          </p:cNvPr>
          <p:cNvSpPr txBox="1"/>
          <p:nvPr/>
        </p:nvSpPr>
        <p:spPr>
          <a:xfrm>
            <a:off x="2720151" y="7642972"/>
            <a:ext cx="6015043" cy="3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Considerate,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고객 입장에서 생각하는 서비스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87;p17">
            <a:extLst>
              <a:ext uri="{FF2B5EF4-FFF2-40B4-BE49-F238E27FC236}">
                <a16:creationId xmlns:a16="http://schemas.microsoft.com/office/drawing/2014/main" id="{C1C86370-1DAF-4BF0-9936-5B2FA6224033}"/>
              </a:ext>
            </a:extLst>
          </p:cNvPr>
          <p:cNvSpPr txBox="1"/>
          <p:nvPr/>
        </p:nvSpPr>
        <p:spPr>
          <a:xfrm>
            <a:off x="2631530" y="4392588"/>
            <a:ext cx="6015043" cy="35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</a:t>
            </a:r>
            <a:r>
              <a:rPr lang="en-US" altLang="ko-KR" b="1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Smartical</a:t>
            </a: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디테일한 분석에서 도출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6" name="Google Shape;101;p18">
            <a:extLst>
              <a:ext uri="{FF2B5EF4-FFF2-40B4-BE49-F238E27FC236}">
                <a16:creationId xmlns:a16="http://schemas.microsoft.com/office/drawing/2014/main" id="{9B900DBF-CDD3-48DE-A018-53784EC9E056}"/>
              </a:ext>
            </a:extLst>
          </p:cNvPr>
          <p:cNvSpPr txBox="1"/>
          <p:nvPr/>
        </p:nvSpPr>
        <p:spPr>
          <a:xfrm>
            <a:off x="453420" y="8103029"/>
            <a:ext cx="10370006" cy="92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에서 진행하는 모든 프로젝트와 운영은 나의 비즈니스라고 생각하고 임합니다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프로젝트와 운영을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하다보면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사업 분야와 목적이 다르기 때문에 고객사마다 다양한 니즈가 있습니다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한 번 맺은 인연을 중요하게 여기는 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은 작은 운영 하나라도 겸손하게 고객 입장에서 생각하는 서비스를 추구합니다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  <p:sp>
        <p:nvSpPr>
          <p:cNvPr id="50" name="Google Shape;101;p18">
            <a:extLst>
              <a:ext uri="{FF2B5EF4-FFF2-40B4-BE49-F238E27FC236}">
                <a16:creationId xmlns:a16="http://schemas.microsoft.com/office/drawing/2014/main" id="{F32CAD86-A411-4912-9EC2-EA1C97914985}"/>
              </a:ext>
            </a:extLst>
          </p:cNvPr>
          <p:cNvSpPr txBox="1"/>
          <p:nvPr/>
        </p:nvSpPr>
        <p:spPr>
          <a:xfrm>
            <a:off x="471517" y="4951086"/>
            <a:ext cx="10315546" cy="64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기초와 기본이 없는 스마트는 있을 수 없습니다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수많은 프로젝트의 경험을 바탕으로 목적에 맞는 디테일한 분석과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케이스랩만의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방법론을 통해 </a:t>
            </a: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누군가가 모방하고 싶어하는 최상의 스마트한 프로젝트 결과물을 만들어 냅니다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</a:t>
            </a: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1" name="Google Shape;101;p18">
            <a:extLst>
              <a:ext uri="{FF2B5EF4-FFF2-40B4-BE49-F238E27FC236}">
                <a16:creationId xmlns:a16="http://schemas.microsoft.com/office/drawing/2014/main" id="{CAD8E362-2E4E-486D-A88B-C6F758A1CEC2}"/>
              </a:ext>
            </a:extLst>
          </p:cNvPr>
          <p:cNvSpPr txBox="1"/>
          <p:nvPr/>
        </p:nvSpPr>
        <p:spPr>
          <a:xfrm>
            <a:off x="411004" y="6408812"/>
            <a:ext cx="10412422" cy="92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화려하고 트렌드만 따르는 디자인은 오래가지 못합니다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사용자가 편리하게 이용하고 공감할 수 있고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비즈니스 연관성을 발견하고 확장성을 고려한 서비스 디자인을 통해</a:t>
            </a: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다양한 환경에서도 유연성 있게 완성되는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크리에이티브한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디자인을 추구합니다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63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C9F1B-E91D-4CC5-80D0-B1F38706A12E}"/>
              </a:ext>
            </a:extLst>
          </p:cNvPr>
          <p:cNvGrpSpPr/>
          <p:nvPr/>
        </p:nvGrpSpPr>
        <p:grpSpPr>
          <a:xfrm>
            <a:off x="625491" y="4564026"/>
            <a:ext cx="9948773" cy="3284946"/>
            <a:chOff x="1405943" y="4606714"/>
            <a:chExt cx="8473858" cy="2797950"/>
          </a:xfrm>
        </p:grpSpPr>
        <p:pic>
          <p:nvPicPr>
            <p:cNvPr id="2" name="Google Shape;84;p17">
              <a:extLst>
                <a:ext uri="{FF2B5EF4-FFF2-40B4-BE49-F238E27FC236}">
                  <a16:creationId xmlns:a16="http://schemas.microsoft.com/office/drawing/2014/main" id="{00A38B3A-3071-466C-82FC-8CC4D2BDE34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03721" y="6953638"/>
              <a:ext cx="413775" cy="451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A880608-A7DC-404A-BD8F-34F446B4D30C}"/>
                </a:ext>
              </a:extLst>
            </p:cNvPr>
            <p:cNvSpPr/>
            <p:nvPr/>
          </p:nvSpPr>
          <p:spPr>
            <a:xfrm>
              <a:off x="1405943" y="4792148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Analytics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Strategy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91B27FB-C296-4225-B390-2F1B4DF29683}"/>
                </a:ext>
              </a:extLst>
            </p:cNvPr>
            <p:cNvSpPr/>
            <p:nvPr/>
          </p:nvSpPr>
          <p:spPr>
            <a:xfrm>
              <a:off x="2705422" y="4792148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Marketing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6D45073-452A-46D1-8379-E9EEE9AE4805}"/>
                </a:ext>
              </a:extLst>
            </p:cNvPr>
            <p:cNvSpPr/>
            <p:nvPr/>
          </p:nvSpPr>
          <p:spPr>
            <a:xfrm>
              <a:off x="6973911" y="4774753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컨설팅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Management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CEE6414-347A-4C23-93D4-BD36F6C0C63B}"/>
                </a:ext>
              </a:extLst>
            </p:cNvPr>
            <p:cNvSpPr/>
            <p:nvPr/>
          </p:nvSpPr>
          <p:spPr>
            <a:xfrm>
              <a:off x="8276931" y="4774753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Research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Development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9B7AB1-2CB8-42F1-89BF-7D2332BB2D30}"/>
                </a:ext>
              </a:extLst>
            </p:cNvPr>
            <p:cNvSpPr/>
            <p:nvPr/>
          </p:nvSpPr>
          <p:spPr>
            <a:xfrm>
              <a:off x="3918296" y="4606714"/>
              <a:ext cx="1977058" cy="1977058"/>
            </a:xfrm>
            <a:prstGeom prst="ellipse">
              <a:avLst/>
            </a:prstGeom>
            <a:solidFill>
              <a:srgbClr val="62B3B8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UX/UI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웹표준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웹접근성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700066C-E630-4B5B-9DFD-3B46B3AD0CE3}"/>
                </a:ext>
              </a:extLst>
            </p:cNvPr>
            <p:cNvSpPr/>
            <p:nvPr/>
          </p:nvSpPr>
          <p:spPr>
            <a:xfrm>
              <a:off x="5390169" y="4606714"/>
              <a:ext cx="1977058" cy="1977058"/>
            </a:xfrm>
            <a:prstGeom prst="ellipse">
              <a:avLst/>
            </a:prstGeom>
            <a:solidFill>
              <a:srgbClr val="62B3B8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Creative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Design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007C4-37B4-40BC-9212-7C94B99C28E8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WHO WE DO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015629-0C00-4EA8-8253-EA0EA45A18C4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Google Shape;87;p17">
            <a:extLst>
              <a:ext uri="{FF2B5EF4-FFF2-40B4-BE49-F238E27FC236}">
                <a16:creationId xmlns:a16="http://schemas.microsoft.com/office/drawing/2014/main" id="{B5D020DB-6E82-4641-BC8D-6746C6BC0EFF}"/>
              </a:ext>
            </a:extLst>
          </p:cNvPr>
          <p:cNvSpPr txBox="1"/>
          <p:nvPr/>
        </p:nvSpPr>
        <p:spPr>
          <a:xfrm>
            <a:off x="2325872" y="3744090"/>
            <a:ext cx="6734876" cy="35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오랜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업력을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가진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에이젼시는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많습니다</a:t>
            </a: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오랜 경력을 가진 인재가 있는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에이젼시는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많지 않습니다</a:t>
            </a: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684339-2F6F-4E7D-9BFD-CA58552BCDD9}"/>
              </a:ext>
            </a:extLst>
          </p:cNvPr>
          <p:cNvSpPr/>
          <p:nvPr/>
        </p:nvSpPr>
        <p:spPr>
          <a:xfrm>
            <a:off x="382266" y="7200900"/>
            <a:ext cx="10291100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은 오랜 경력의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파트별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전문가들이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모여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운영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프로젝트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마케팅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컨설팅까지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나의 비즈니스처럼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디테일하게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분석하고 스마트하게 완성합니다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007C4-37B4-40BC-9212-7C94B99C28E8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015629-0C00-4EA8-8253-EA0EA45A18C4}"/>
              </a:ext>
            </a:extLst>
          </p:cNvPr>
          <p:cNvCxnSpPr/>
          <p:nvPr/>
        </p:nvCxnSpPr>
        <p:spPr>
          <a:xfrm>
            <a:off x="4774754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DC5E58-9772-479D-A78F-B8E40D70F211}"/>
              </a:ext>
            </a:extLst>
          </p:cNvPr>
          <p:cNvSpPr/>
          <p:nvPr/>
        </p:nvSpPr>
        <p:spPr>
          <a:xfrm>
            <a:off x="2033806" y="3804367"/>
            <a:ext cx="9642383" cy="93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200000"/>
              </a:lnSpc>
            </a:pPr>
            <a:endParaRPr lang="en-US" altLang="ko-KR" sz="3200" b="1" dirty="0">
              <a:solidFill>
                <a:srgbClr val="2595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79D64-7FB0-4323-A92A-3E6AA728196C}"/>
              </a:ext>
            </a:extLst>
          </p:cNvPr>
          <p:cNvSpPr txBox="1"/>
          <p:nvPr/>
        </p:nvSpPr>
        <p:spPr>
          <a:xfrm>
            <a:off x="382588" y="5040660"/>
            <a:ext cx="10440838" cy="287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프로젝트는  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결국   사람이   하기 때문에   어떠한   솔루션을   사용하더라도   유기적으로   움직입니다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아무리   잘 짜여진   방법론이   있어도   그것을   실행하는   구성원이   전체를   이해 하지   못한다면 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무용지물입니다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완료의   단계별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파트별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구축 프로세스   전체를   경험한   오랜   전문가들을   통해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퍼블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개발파트가   유기적으로   병렬 진행 함으로써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기간을   스마트하게   단축 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 수   있는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케이스랩만의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프로젝트 방법론   적용합니다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95B311-CFDE-4907-8D30-A6AFD301D40A}"/>
              </a:ext>
            </a:extLst>
          </p:cNvPr>
          <p:cNvGrpSpPr/>
          <p:nvPr/>
        </p:nvGrpSpPr>
        <p:grpSpPr>
          <a:xfrm>
            <a:off x="546620" y="3240088"/>
            <a:ext cx="10153307" cy="1753136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3" name="Rectangle 174">
              <a:extLst>
                <a:ext uri="{FF2B5EF4-FFF2-40B4-BE49-F238E27FC236}">
                  <a16:creationId xmlns:a16="http://schemas.microsoft.com/office/drawing/2014/main" id="{6012AA0B-5DE4-4E21-A47F-B53DDCFAD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4" name="Line 175">
              <a:extLst>
                <a:ext uri="{FF2B5EF4-FFF2-40B4-BE49-F238E27FC236}">
                  <a16:creationId xmlns:a16="http://schemas.microsoft.com/office/drawing/2014/main" id="{6B8ED599-19C3-4C48-8160-6B1597C36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5" name="Line 176">
              <a:extLst>
                <a:ext uri="{FF2B5EF4-FFF2-40B4-BE49-F238E27FC236}">
                  <a16:creationId xmlns:a16="http://schemas.microsoft.com/office/drawing/2014/main" id="{D59C0266-02BD-4223-A689-33D740628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AC8BB1D-00D0-401B-AF1E-E9607C6949D1}"/>
              </a:ext>
            </a:extLst>
          </p:cNvPr>
          <p:cNvSpPr/>
          <p:nvPr/>
        </p:nvSpPr>
        <p:spPr bwMode="auto">
          <a:xfrm>
            <a:off x="3684463" y="8137004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KSPM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32061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27957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51755C-FA22-4964-A79C-5C800C8FC942}"/>
              </a:ext>
            </a:extLst>
          </p:cNvPr>
          <p:cNvSpPr/>
          <p:nvPr/>
        </p:nvSpPr>
        <p:spPr>
          <a:xfrm>
            <a:off x="454273" y="12835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Mentoring Program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8E1740-2720-4AE3-A833-0FDE99A13C53}"/>
              </a:ext>
            </a:extLst>
          </p:cNvPr>
          <p:cNvSpPr/>
          <p:nvPr/>
        </p:nvSpPr>
        <p:spPr>
          <a:xfrm>
            <a:off x="958330" y="3168452"/>
            <a:ext cx="9361040" cy="44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RFP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작성은 어떻게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하는건가요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견적서 작성을 해야 하는데 아무리 찾아봐도 알려주는 곳이 없어요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갑자기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맡게 되었어요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WBS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어떻게 작성하면 되나요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웹기획자가 되고 싶은데 어떻게 배우면 되나요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벤치마킹은 어떻게 하면 되죠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퍼블리싱을 시작하고 싶은데 어떻게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해야할지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모르겠어요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제가 만든 개발소스를 검수 받고 싶어요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시나리오 샘플이 필요한데 어디서 구할 수 있나요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실무 담당자들의 모든 궁금증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답해드립니다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21573-7277-4B5D-A72F-FBCC74D7ABA0}"/>
              </a:ext>
            </a:extLst>
          </p:cNvPr>
          <p:cNvSpPr txBox="1"/>
          <p:nvPr/>
        </p:nvSpPr>
        <p:spPr>
          <a:xfrm>
            <a:off x="3766642" y="3024436"/>
            <a:ext cx="293670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itchFamily="50" charset="-127"/>
              </a:rPr>
              <a:t>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F5433-6149-432A-8E9F-D46370F49CB8}"/>
              </a:ext>
            </a:extLst>
          </p:cNvPr>
          <p:cNvSpPr txBox="1"/>
          <p:nvPr/>
        </p:nvSpPr>
        <p:spPr>
          <a:xfrm>
            <a:off x="8303146" y="5756515"/>
            <a:ext cx="293670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itchFamily="50" charset="-127"/>
              </a:rPr>
              <a:t>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66B2D-B457-40D3-8843-1996FF9C53DF}"/>
              </a:ext>
            </a:extLst>
          </p:cNvPr>
          <p:cNvSpPr/>
          <p:nvPr/>
        </p:nvSpPr>
        <p:spPr bwMode="auto">
          <a:xfrm>
            <a:off x="3684463" y="8366066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무엇이든 문의하기</a:t>
            </a:r>
          </a:p>
        </p:txBody>
      </p:sp>
    </p:spTree>
    <p:extLst>
      <p:ext uri="{BB962C8B-B14F-4D97-AF65-F5344CB8AC3E}">
        <p14:creationId xmlns:p14="http://schemas.microsoft.com/office/powerpoint/2010/main" val="273801838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5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18000" tIns="45720" rIns="1800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38119</TotalTime>
  <Words>2954</Words>
  <Application>Microsoft Office PowerPoint</Application>
  <PresentationFormat>사용자 지정</PresentationFormat>
  <Paragraphs>787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Segoe</vt:lpstr>
      <vt:lpstr>굴림</vt:lpstr>
      <vt:lpstr>나눔고딕 Bold</vt:lpstr>
      <vt:lpstr>나눔스퀘어</vt:lpstr>
      <vt:lpstr>나눔스퀘어 Bold</vt:lpstr>
      <vt:lpstr>나눔스퀘어 ExtraBold</vt:lpstr>
      <vt:lpstr>돋움</vt:lpstr>
      <vt:lpstr>맑은 고딕</vt:lpstr>
      <vt:lpstr>Arial</vt:lpstr>
      <vt:lpstr>Tahoma</vt:lpstr>
      <vt:lpstr>Wingdings</vt:lpstr>
      <vt:lpstr>1_디자인 사용자 지정</vt:lpstr>
      <vt:lpstr>44_상세화면</vt:lpstr>
      <vt:lpstr>45_상세화면</vt:lpstr>
      <vt:lpstr>6_기본 디자인</vt:lpstr>
      <vt:lpstr>PowerPoint 프레젠테이션</vt:lpstr>
      <vt:lpstr>메뉴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김지연</dc:creator>
  <cp:lastModifiedBy>Kim Byeong Soo</cp:lastModifiedBy>
  <cp:revision>2708</cp:revision>
  <cp:lastPrinted>2018-04-24T07:05:15Z</cp:lastPrinted>
  <dcterms:created xsi:type="dcterms:W3CDTF">2013-07-19T05:55:41Z</dcterms:created>
  <dcterms:modified xsi:type="dcterms:W3CDTF">2019-09-05T07:14:21Z</dcterms:modified>
</cp:coreProperties>
</file>