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9144000" cy="6300788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나눔바른고딕" pitchFamily="50" charset="-127"/>
      <p:regular r:id="rId11"/>
      <p:bold r:id="rId12"/>
    </p:embeddedFont>
    <p:embeddedFont>
      <p:font typeface="나눔고딕 ExtraBold" charset="-127"/>
      <p:bold r:id="rId13"/>
    </p:embeddedFont>
    <p:embeddedFont>
      <p:font typeface="KT&amp;G 상상제목 B" charset="-127"/>
      <p:regular r:id="rId14"/>
    </p:embeddedFont>
    <p:embeddedFont>
      <p:font typeface="-윤고딕350" charset="-127"/>
      <p:regular r:id="rId15"/>
    </p:embeddedFont>
    <p:embeddedFont>
      <p:font typeface="나눔고딕" charset="-127"/>
      <p:regular r:id="rId16"/>
      <p:bold r:id="rId17"/>
    </p:embeddedFont>
    <p:embeddedFont>
      <p:font typeface="HY그래픽" pitchFamily="18" charset="-127"/>
      <p:regular r:id="rId18"/>
    </p:embeddedFont>
    <p:embeddedFont>
      <p:font typeface="HY견고딕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FF3300"/>
    <a:srgbClr val="DA6458"/>
    <a:srgbClr val="FF9900"/>
    <a:srgbClr val="000000"/>
    <a:srgbClr val="FF1515"/>
    <a:srgbClr val="99FF33"/>
    <a:srgbClr val="00FF00"/>
    <a:srgbClr val="CC9900"/>
    <a:srgbClr val="FF2F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737" autoAdjust="0"/>
  </p:normalViewPr>
  <p:slideViewPr>
    <p:cSldViewPr>
      <p:cViewPr>
        <p:scale>
          <a:sx n="100" d="100"/>
          <a:sy n="100" d="100"/>
        </p:scale>
        <p:origin x="-294" y="-306"/>
      </p:cViewPr>
      <p:guideLst>
        <p:guide orient="horz" pos="198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7328"/>
            <a:ext cx="7772400" cy="135058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0447"/>
            <a:ext cx="6400800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66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667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52324"/>
            <a:ext cx="2057400" cy="537608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52324"/>
            <a:ext cx="6019800" cy="53760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662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12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048840"/>
            <a:ext cx="7772400" cy="12514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670543"/>
            <a:ext cx="7772400" cy="13782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480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70184"/>
            <a:ext cx="4038600" cy="41582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70184"/>
            <a:ext cx="4038600" cy="41582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97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0385"/>
            <a:ext cx="4040188" cy="5877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98167"/>
            <a:ext cx="4040188" cy="36302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410385"/>
            <a:ext cx="4041775" cy="5877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998167"/>
            <a:ext cx="4041775" cy="36302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77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81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081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50864"/>
            <a:ext cx="3008313" cy="10676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50865"/>
            <a:ext cx="5111750" cy="5377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318499"/>
            <a:ext cx="3008313" cy="43099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572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410551"/>
            <a:ext cx="5486400" cy="520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62987"/>
            <a:ext cx="5486400" cy="3780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931242"/>
            <a:ext cx="5486400" cy="739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18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0000">
              <a:schemeClr val="bg1"/>
            </a:gs>
            <a:gs pos="26670">
              <a:schemeClr val="bg1"/>
            </a:gs>
            <a:gs pos="79574">
              <a:srgbClr val="B8C0C6">
                <a:alpha val="63922"/>
              </a:srgbClr>
            </a:gs>
            <a:gs pos="64999">
              <a:schemeClr val="bg1">
                <a:lumMod val="95000"/>
              </a:schemeClr>
            </a:gs>
            <a:gs pos="89999">
              <a:srgbClr val="C7CFD3"/>
            </a:gs>
            <a:gs pos="100000">
              <a:srgbClr val="ADB5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52324"/>
            <a:ext cx="8229600" cy="105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70184"/>
            <a:ext cx="8229600" cy="415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839897"/>
            <a:ext cx="2133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7F8D7-B170-4789-B33C-280A39A70172}" type="datetimeFigureOut">
              <a:rPr lang="ko-KR" altLang="en-US" smtClean="0"/>
              <a:pPr/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839897"/>
            <a:ext cx="2895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839897"/>
            <a:ext cx="213360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4DCC-5CD6-4D4A-AE60-57277A482C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78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4" name="직사각형 3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37777" y="1926258"/>
            <a:ext cx="4068451" cy="432048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14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</a:t>
            </a:r>
            <a:endParaRPr lang="ko-KR" altLang="en-US" spc="14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2358307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C00000"/>
                </a:solidFill>
                <a:effectLst>
                  <a:outerShdw blurRad="50800" dist="50800" algn="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 S M Tools</a:t>
            </a:r>
            <a:endParaRPr lang="ko-KR" altLang="en-US" sz="6000" b="1" dirty="0">
              <a:solidFill>
                <a:srgbClr val="C00000"/>
              </a:solidFill>
              <a:effectLst>
                <a:outerShdw blurRad="50800" dist="50800" algn="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2" y="3316475"/>
            <a:ext cx="4482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 Structure Matrix</a:t>
            </a:r>
            <a:endParaRPr lang="ko-KR" altLang="en-US" sz="30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50023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PRESENTATION #1</a:t>
            </a:r>
            <a:endParaRPr lang="ko-KR" altLang="en-US" sz="2800" dirty="0">
              <a:solidFill>
                <a:srgbClr val="C000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69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0" y="1398479"/>
            <a:ext cx="9144001" cy="1415772"/>
            <a:chOff x="0" y="1398479"/>
            <a:chExt cx="9144001" cy="141577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1398479"/>
              <a:ext cx="9144001" cy="1415772"/>
              <a:chOff x="0" y="1398479"/>
              <a:chExt cx="9144001" cy="141577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456559" y="1398479"/>
                <a:ext cx="1440160" cy="14157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rgbClr val="FF0505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01</a:t>
                </a:r>
                <a:endParaRPr lang="ko-KR" altLang="en-US" sz="8600" b="1" spc="100" dirty="0">
                  <a:solidFill>
                    <a:srgbClr val="FF0505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0" y="1635845"/>
                <a:ext cx="4716016" cy="866477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572001" y="1635845"/>
                <a:ext cx="288031" cy="74389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572000" y="2427933"/>
                <a:ext cx="288031" cy="74389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800329" y="1673039"/>
                <a:ext cx="3343672" cy="866477"/>
              </a:xfrm>
              <a:prstGeom prst="rect">
                <a:avLst/>
              </a:prstGeom>
              <a:solidFill>
                <a:srgbClr val="FF0505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283969" y="1545967"/>
              <a:ext cx="7200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HY그래픽" panose="02030600000101010101" pitchFamily="18" charset="-127"/>
                  <a:ea typeface="HY그래픽" panose="02030600000101010101" pitchFamily="18" charset="-127"/>
                </a:rPr>
                <a:t>{</a:t>
              </a:r>
              <a:endParaRPr lang="ko-KR" altLang="en-US" sz="6000" dirty="0">
                <a:solidFill>
                  <a:schemeClr val="bg1"/>
                </a:solidFill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1560" y="1710234"/>
              <a:ext cx="3816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팀원 역할 및 소개</a:t>
              </a:r>
              <a:endPara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802042"/>
            <a:ext cx="9162629" cy="1428472"/>
            <a:chOff x="0" y="2802042"/>
            <a:chExt cx="9162629" cy="1428472"/>
          </a:xfrm>
        </p:grpSpPr>
        <p:grpSp>
          <p:nvGrpSpPr>
            <p:cNvPr id="20" name="그룹 19"/>
            <p:cNvGrpSpPr/>
            <p:nvPr/>
          </p:nvGrpSpPr>
          <p:grpSpPr>
            <a:xfrm>
              <a:off x="0" y="2802042"/>
              <a:ext cx="9162629" cy="1428472"/>
              <a:chOff x="0" y="1386270"/>
              <a:chExt cx="9162629" cy="1428472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0" y="1635845"/>
                <a:ext cx="5364088" cy="866477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220073" y="1635845"/>
                <a:ext cx="288031" cy="74389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220073" y="2427933"/>
                <a:ext cx="288031" cy="74389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490816" y="1616006"/>
                <a:ext cx="2671813" cy="866477"/>
              </a:xfrm>
              <a:prstGeom prst="rect">
                <a:avLst/>
              </a:prstGeom>
              <a:solidFill>
                <a:srgbClr val="FF3300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30180" y="13862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02</a:t>
                </a:r>
                <a:endParaRPr lang="ko-KR" altLang="en-US" sz="8600" b="1" spc="100" dirty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51238" y="13989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rgbClr val="FF330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02</a:t>
                </a:r>
                <a:endParaRPr lang="ko-KR" altLang="en-US" sz="8600" b="1" spc="100" dirty="0">
                  <a:solidFill>
                    <a:srgbClr val="FF33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4049" y="2934370"/>
              <a:ext cx="7200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HY그래픽" panose="02030600000101010101" pitchFamily="18" charset="-127"/>
                  <a:ea typeface="HY그래픽" panose="02030600000101010101" pitchFamily="18" charset="-127"/>
                </a:rPr>
                <a:t>{</a:t>
              </a:r>
              <a:endParaRPr lang="ko-KR" altLang="en-US" sz="6000" dirty="0">
                <a:solidFill>
                  <a:schemeClr val="bg1"/>
                </a:solidFill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1720" y="3135819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개발 프로세스</a:t>
              </a:r>
              <a:endPara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182" y="4242202"/>
            <a:ext cx="9162630" cy="1428472"/>
            <a:chOff x="5182" y="4242202"/>
            <a:chExt cx="9162630" cy="1428472"/>
          </a:xfrm>
        </p:grpSpPr>
        <p:grpSp>
          <p:nvGrpSpPr>
            <p:cNvPr id="32" name="그룹 31"/>
            <p:cNvGrpSpPr/>
            <p:nvPr/>
          </p:nvGrpSpPr>
          <p:grpSpPr>
            <a:xfrm>
              <a:off x="5182" y="4242202"/>
              <a:ext cx="9162630" cy="1428472"/>
              <a:chOff x="-1" y="1386270"/>
              <a:chExt cx="9162630" cy="1428472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-1" y="1635845"/>
                <a:ext cx="6150993" cy="86647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994278" y="1635845"/>
                <a:ext cx="288031" cy="7438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rgbClr val="FF99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006978" y="2427933"/>
                <a:ext cx="288031" cy="7438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rgbClr val="FF99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231113" y="1616006"/>
                <a:ext cx="1931516" cy="866477"/>
              </a:xfrm>
              <a:prstGeom prst="rect">
                <a:avLst/>
              </a:prstGeom>
              <a:solidFill>
                <a:srgbClr val="FF9900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57777" y="13862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chemeClr val="bg1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03</a:t>
                </a:r>
                <a:endParaRPr lang="ko-KR" altLang="en-US" sz="8600" b="1" spc="100" dirty="0"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34969" y="1398970"/>
                <a:ext cx="1440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600" b="1" spc="100" dirty="0" smtClean="0">
                    <a:solidFill>
                      <a:srgbClr val="FF9900"/>
                    </a:solidFill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03</a:t>
                </a:r>
                <a:endParaRPr lang="ko-KR" altLang="en-US" sz="8600" b="1" spc="100" dirty="0">
                  <a:solidFill>
                    <a:srgbClr val="FF99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789787" y="4374530"/>
              <a:ext cx="7200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HY그래픽" panose="02030600000101010101" pitchFamily="18" charset="-127"/>
                  <a:ea typeface="HY그래픽" panose="02030600000101010101" pitchFamily="18" charset="-127"/>
                </a:rPr>
                <a:t>{</a:t>
              </a:r>
              <a:endParaRPr lang="ko-KR" altLang="en-US" sz="6000" dirty="0">
                <a:solidFill>
                  <a:schemeClr val="bg1"/>
                </a:solidFill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35896" y="4575979"/>
              <a:ext cx="2595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개발 일정</a:t>
              </a:r>
              <a:endPara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8645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 flipH="1">
            <a:off x="1835696" y="1638226"/>
            <a:ext cx="7308304" cy="0"/>
          </a:xfrm>
          <a:prstGeom prst="line">
            <a:avLst/>
          </a:prstGeom>
          <a:ln w="60325">
            <a:solidFill>
              <a:srgbClr val="FF0505">
                <a:alpha val="89000"/>
              </a:srgb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584" y="766579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0505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01. </a:t>
            </a:r>
            <a:r>
              <a:rPr lang="ko-KR" altLang="en-US" sz="4800" dirty="0" smtClean="0">
                <a:solidFill>
                  <a:srgbClr val="FF0505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팀원 역할 및 소개</a:t>
            </a:r>
            <a:endParaRPr lang="ko-KR" altLang="en-US" sz="4800" dirty="0">
              <a:solidFill>
                <a:srgbClr val="FF0505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121510" y="1926258"/>
            <a:ext cx="6822504" cy="4104456"/>
          </a:xfrm>
          <a:prstGeom prst="round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0786523"/>
              </p:ext>
            </p:extLst>
          </p:nvPr>
        </p:nvGraphicFramePr>
        <p:xfrm>
          <a:off x="1500336" y="2070271"/>
          <a:ext cx="6096000" cy="376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80"/>
                <a:gridCol w="1656184"/>
                <a:gridCol w="3024336"/>
              </a:tblGrid>
              <a:tr h="712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신우근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Model</a:t>
                      </a:r>
                      <a:endParaRPr lang="ko-KR" altLang="en-US" sz="2000" b="1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프로그램과 데이터파일</a:t>
                      </a:r>
                      <a:r>
                        <a:rPr lang="en-US" altLang="ko-KR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(.dsm,</a:t>
                      </a:r>
                      <a:r>
                        <a:rPr lang="en-US" altLang="ko-KR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.clsx) </a:t>
                      </a:r>
                      <a:r>
                        <a:rPr lang="ko-KR" altLang="en-US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en-US" altLang="ko-KR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read/write</a:t>
                      </a:r>
                      <a:r>
                        <a:rPr lang="ko-KR" altLang="en-US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구현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이창수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배수열</a:t>
                      </a:r>
                      <a:endParaRPr lang="en-US" altLang="ko-KR" b="1" dirty="0" smtClean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2000" b="1" dirty="0" smtClean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2000" b="1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읽어 들인 데이터파일을 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 어떤 순서 또는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이벤트로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사이를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제어할 지 구현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40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경세준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2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rgbClr val="99FF33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황정근</a:t>
                      </a:r>
                      <a:endParaRPr lang="ko-KR" altLang="en-US" b="1" dirty="0">
                        <a:solidFill>
                          <a:srgbClr val="99FF33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 smtClean="0">
                          <a:solidFill>
                            <a:srgbClr val="FFFF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View</a:t>
                      </a:r>
                      <a:endParaRPr lang="ko-KR" altLang="en-US" sz="2000" b="1" dirty="0">
                        <a:solidFill>
                          <a:srgbClr val="FFFF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GUI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 및 구현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04472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 flipH="1">
            <a:off x="1835696" y="1638226"/>
            <a:ext cx="7308304" cy="0"/>
          </a:xfrm>
          <a:prstGeom prst="line">
            <a:avLst/>
          </a:prstGeom>
          <a:ln w="60325">
            <a:solidFill>
              <a:srgbClr val="FF3300">
                <a:alpha val="89000"/>
              </a:srgb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766579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33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02. </a:t>
            </a:r>
            <a:r>
              <a:rPr lang="ko-KR" altLang="en-US" sz="4800" dirty="0" smtClean="0">
                <a:solidFill>
                  <a:srgbClr val="FF33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개발 프로세스</a:t>
            </a:r>
            <a:endParaRPr lang="ko-KR" altLang="en-US" sz="4800" dirty="0">
              <a:solidFill>
                <a:srgbClr val="FF33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998266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1515"/>
                </a:solidFill>
                <a:latin typeface="헤움심플함의미학172" panose="02020603020101020101" pitchFamily="18" charset="-127"/>
                <a:ea typeface="헤움심플함의미학172" panose="02020603020101020101" pitchFamily="18" charset="-127"/>
              </a:rPr>
              <a:t>Waterfall Model</a:t>
            </a:r>
            <a:endParaRPr lang="ko-KR" altLang="en-US" sz="4400" b="1" dirty="0">
              <a:solidFill>
                <a:srgbClr val="FF1515"/>
              </a:solidFill>
              <a:latin typeface="헤움심플함의미학172" panose="02020603020101020101" pitchFamily="18" charset="-127"/>
              <a:ea typeface="헤움심플함의미학172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8883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 flipH="1">
            <a:off x="1835696" y="1638226"/>
            <a:ext cx="7308304" cy="0"/>
          </a:xfrm>
          <a:prstGeom prst="line">
            <a:avLst/>
          </a:prstGeom>
          <a:ln w="60325">
            <a:solidFill>
              <a:srgbClr val="FF3300">
                <a:alpha val="89000"/>
              </a:srgb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766579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33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02. </a:t>
            </a:r>
            <a:r>
              <a:rPr lang="ko-KR" altLang="en-US" sz="4800" dirty="0" smtClean="0">
                <a:solidFill>
                  <a:srgbClr val="FF33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개발 프로세스</a:t>
            </a:r>
            <a:endParaRPr lang="ko-KR" altLang="en-US" sz="4800" dirty="0">
              <a:solidFill>
                <a:srgbClr val="FF33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862362"/>
            <a:ext cx="6078488" cy="33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30314"/>
            <a:ext cx="1080120" cy="13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059832" y="214228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문서와 코드 업데이트 및 공유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8883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 flipH="1">
            <a:off x="1835696" y="1638226"/>
            <a:ext cx="7308304" cy="0"/>
          </a:xfrm>
          <a:prstGeom prst="line">
            <a:avLst/>
          </a:prstGeom>
          <a:ln w="60325">
            <a:solidFill>
              <a:srgbClr val="FF9900">
                <a:alpha val="89000"/>
              </a:srgb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766579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99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03. </a:t>
            </a:r>
            <a:r>
              <a:rPr lang="ko-KR" altLang="en-US" sz="4800" dirty="0" smtClean="0">
                <a:solidFill>
                  <a:srgbClr val="FF99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개발 일정</a:t>
            </a:r>
            <a:endParaRPr lang="ko-KR" altLang="en-US" sz="4800" dirty="0">
              <a:solidFill>
                <a:srgbClr val="FF99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6500533"/>
              </p:ext>
            </p:extLst>
          </p:nvPr>
        </p:nvGraphicFramePr>
        <p:xfrm>
          <a:off x="48599" y="646434"/>
          <a:ext cx="8843881" cy="56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723198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3858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  <a:alpha val="51000"/>
                      </a:schemeClr>
                    </a:solid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Discussion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Task distribution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&amp; Scheduling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Specification</a:t>
                      </a:r>
                      <a:endParaRPr lang="ko-KR" altLang="en-US" sz="14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Program Description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Class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Use-case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Sequence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Model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 I/O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View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Controller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function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 logic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Validation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System integration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Feedback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4404659" y="990154"/>
            <a:ext cx="1051090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470263" y="1350194"/>
            <a:ext cx="525545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995808" y="1710234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521782" y="2142282"/>
            <a:ext cx="525545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043812" y="2502322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516680" y="3222402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991135" y="3654450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523755" y="4014490"/>
            <a:ext cx="525545" cy="360040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989207" y="2862362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054811" y="4374530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576412" y="4734570"/>
            <a:ext cx="1051090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27502" y="5194528"/>
            <a:ext cx="525545" cy="188114"/>
          </a:xfrm>
          <a:prstGeom prst="rect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410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9144000" cy="486098"/>
            <a:chOff x="1" y="0"/>
            <a:chExt cx="9144000" cy="486098"/>
          </a:xfrm>
        </p:grpSpPr>
        <p:sp>
          <p:nvSpPr>
            <p:cNvPr id="5" name="직사각형 4"/>
            <p:cNvSpPr/>
            <p:nvPr/>
          </p:nvSpPr>
          <p:spPr>
            <a:xfrm>
              <a:off x="1" y="4"/>
              <a:ext cx="9144000" cy="297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76256" y="0"/>
              <a:ext cx="2267744" cy="4860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GROUP3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1714749"/>
              </p:ext>
            </p:extLst>
          </p:nvPr>
        </p:nvGraphicFramePr>
        <p:xfrm>
          <a:off x="848" y="574426"/>
          <a:ext cx="3696413" cy="56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  <a:gridCol w="528059"/>
                <a:gridCol w="528059"/>
                <a:gridCol w="528059"/>
                <a:gridCol w="528059"/>
              </a:tblGrid>
              <a:tr h="33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7234598"/>
              </p:ext>
            </p:extLst>
          </p:nvPr>
        </p:nvGraphicFramePr>
        <p:xfrm>
          <a:off x="3702284" y="574426"/>
          <a:ext cx="4470116" cy="56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812"/>
                <a:gridCol w="2975304"/>
              </a:tblGrid>
              <a:tr h="33858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Discussion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Task distribution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&amp; Scheduling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Specification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Program Description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Class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Use-case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Sequence Diagram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Model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file I/O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View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Interface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Controller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</a:t>
                      </a:r>
                      <a:r>
                        <a:rPr lang="en-US" altLang="ko-KR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function </a:t>
                      </a:r>
                      <a:r>
                        <a:rPr lang="ko-KR" altLang="en-US" sz="14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Internal logic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헤움심플함의미학172" panose="02020603020101020101" pitchFamily="18" charset="-127"/>
                          <a:ea typeface="헤움심플함의미학172" panose="02020603020101020101" pitchFamily="18" charset="-127"/>
                        </a:rPr>
                        <a:t>Validation</a:t>
                      </a:r>
                      <a:endParaRPr lang="ko-KR" altLang="en-US" sz="1600" b="1" dirty="0">
                        <a:latin typeface="헤움심플함의미학172" panose="02020603020101020101" pitchFamily="18" charset="-127"/>
                        <a:ea typeface="헤움심플함의미학172" panose="02020603020101020101" pitchFamily="18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System integration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  <a:tr h="37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Feedback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  <a:alpha val="51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0" y="5094610"/>
            <a:ext cx="525545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25546" y="5454650"/>
            <a:ext cx="1598182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123728" y="5814690"/>
            <a:ext cx="1598182" cy="360040"/>
          </a:xfrm>
          <a:prstGeom prst="rightArrow">
            <a:avLst/>
          </a:prstGeom>
          <a:solidFill>
            <a:srgbClr val="FF050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94495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 smtClean="0">
            <a:solidFill>
              <a:schemeClr val="bg1">
                <a:lumMod val="8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217</TotalTime>
  <Words>196</Words>
  <Application>Microsoft Office PowerPoint</Application>
  <PresentationFormat>사용자 지정</PresentationFormat>
  <Paragraphs>102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굴림</vt:lpstr>
      <vt:lpstr>Arial</vt:lpstr>
      <vt:lpstr>맑은 고딕</vt:lpstr>
      <vt:lpstr>나눔바른고딕</vt:lpstr>
      <vt:lpstr>나눔고딕 ExtraBold</vt:lpstr>
      <vt:lpstr>KT&amp;G 상상제목 B</vt:lpstr>
      <vt:lpstr>-윤고딕350</vt:lpstr>
      <vt:lpstr>나눔고딕</vt:lpstr>
      <vt:lpstr>HY그래픽</vt:lpstr>
      <vt:lpstr>헤움심플함의미학172</vt:lpstr>
      <vt:lpstr>HY견고딕</vt:lpstr>
      <vt:lpstr>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wookeun</cp:lastModifiedBy>
  <cp:revision>31</cp:revision>
  <dcterms:created xsi:type="dcterms:W3CDTF">2014-05-11T02:06:47Z</dcterms:created>
  <dcterms:modified xsi:type="dcterms:W3CDTF">2014-05-13T15:22:22Z</dcterms:modified>
</cp:coreProperties>
</file>