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63" r:id="rId7"/>
    <p:sldId id="265" r:id="rId8"/>
    <p:sldId id="277" r:id="rId9"/>
    <p:sldId id="289" r:id="rId10"/>
    <p:sldId id="278" r:id="rId11"/>
    <p:sldId id="288" r:id="rId12"/>
    <p:sldId id="282" r:id="rId13"/>
    <p:sldId id="283" r:id="rId14"/>
    <p:sldId id="286" r:id="rId15"/>
    <p:sldId id="290" r:id="rId16"/>
    <p:sldId id="284" r:id="rId17"/>
    <p:sldId id="281" r:id="rId18"/>
    <p:sldId id="280" r:id="rId19"/>
    <p:sldId id="272" r:id="rId20"/>
    <p:sldId id="273" r:id="rId21"/>
    <p:sldId id="276" r:id="rId22"/>
    <p:sldId id="274" r:id="rId23"/>
    <p:sldId id="275" r:id="rId24"/>
    <p:sldId id="267" r:id="rId25"/>
    <p:sldId id="268" r:id="rId26"/>
    <p:sldId id="266" r:id="rId27"/>
    <p:sldId id="262" r:id="rId28"/>
  </p:sldIdLst>
  <p:sldSz cx="9144000" cy="6858000" type="screen4x3"/>
  <p:notesSz cx="6858000" cy="9144000"/>
  <p:embeddedFontLst>
    <p:embeddedFont>
      <p:font typeface="서울남산체 M" panose="0202060302010102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조선일보명조" panose="02030304000000000000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00"/>
    <a:srgbClr val="FFFFFF"/>
    <a:srgbClr val="7030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928976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2258706" y="3136613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경청해 주셔서 감사합니다</a:t>
            </a:r>
            <a:r>
              <a:rPr lang="en-US" altLang="ko-KR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200" b="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610-EB9E-4AB2-A1E2-C846A4357163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1115616" y="3645024"/>
            <a:ext cx="8028384" cy="1730623"/>
          </a:xfrm>
        </p:spPr>
        <p:txBody>
          <a:bodyPr/>
          <a:lstStyle/>
          <a:p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Samsung Gear 2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기반으로 </a:t>
            </a:r>
            <a:r>
              <a:rPr lang="ko-KR" altLang="en-US" sz="30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</a:t>
            </a:r>
            <a:r>
              <a:rPr lang="en-US" altLang="ko-KR" sz="30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sz="30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30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Half-duplex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voice communication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지원하는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Social Fitness Application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</a:t>
            </a:r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91286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(PL) 24-1 </a:t>
            </a:r>
            <a:r>
              <a:rPr lang="ko-KR" altLang="en-US" dirty="0" smtClean="0"/>
              <a:t>황정근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24-1 </a:t>
            </a:r>
            <a:r>
              <a:rPr lang="ko-KR" altLang="en-US" dirty="0" smtClean="0"/>
              <a:t>서보훈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Server Side – Web Server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96380" y="1310565"/>
            <a:ext cx="8568952" cy="4649162"/>
            <a:chOff x="323528" y="404664"/>
            <a:chExt cx="8568952" cy="4649162"/>
          </a:xfrm>
        </p:grpSpPr>
        <p:sp>
          <p:nvSpPr>
            <p:cNvPr id="22" name="직사각형 21"/>
            <p:cNvSpPr/>
            <p:nvPr/>
          </p:nvSpPr>
          <p:spPr>
            <a:xfrm>
              <a:off x="323528" y="404664"/>
              <a:ext cx="5832648" cy="403244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9732" y="468449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Node.js Web Server</a:t>
              </a:r>
              <a:endParaRPr lang="ko-KR" altLang="en-US" dirty="0"/>
            </a:p>
          </p:txBody>
        </p:sp>
        <p:sp>
          <p:nvSpPr>
            <p:cNvPr id="24" name="원통 23"/>
            <p:cNvSpPr/>
            <p:nvPr/>
          </p:nvSpPr>
          <p:spPr>
            <a:xfrm>
              <a:off x="7164288" y="692696"/>
              <a:ext cx="1728192" cy="2376264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9552" y="692696"/>
              <a:ext cx="2232248" cy="10081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On-line User List</a:t>
              </a:r>
            </a:p>
            <a:p>
              <a:pPr algn="ctr"/>
              <a:r>
                <a:rPr lang="en-US" altLang="ko-KR" dirty="0" smtClean="0"/>
                <a:t>(User ID, RD ID)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6296" y="331517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552" y="1988840"/>
              <a:ext cx="2232248" cy="10081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Group Map</a:t>
              </a:r>
            </a:p>
            <a:p>
              <a:pPr algn="ctr"/>
              <a:r>
                <a:rPr lang="en-US" altLang="ko-KR" dirty="0" smtClean="0"/>
                <a:t>&lt;map&gt;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9552" y="3229385"/>
              <a:ext cx="2232248" cy="10081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Group List</a:t>
              </a:r>
            </a:p>
            <a:p>
              <a:pPr algn="ctr"/>
              <a:r>
                <a:rPr lang="en-US" altLang="ko-KR" dirty="0" smtClean="0"/>
                <a:t>&lt;2d array&gt;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9832" y="538802"/>
              <a:ext cx="309634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JOIN</a:t>
              </a:r>
            </a:p>
            <a:p>
              <a:pPr marL="342900" indent="-342900">
                <a:buAutoNum type="arabicPeriod"/>
              </a:pP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LOGIN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3.  LOGOUT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smtClean="0"/>
                <a:t>4. </a:t>
              </a:r>
              <a:r>
                <a:rPr lang="en-US" altLang="ko-KR" dirty="0" err="1"/>
                <a:t>ParseRequest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smtClean="0"/>
                <a:t>5. </a:t>
              </a:r>
              <a:r>
                <a:rPr lang="en-US" altLang="ko-KR" dirty="0" err="1"/>
                <a:t>ProcessRequest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6.  Send Notification to device over GCM</a:t>
              </a: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80312" y="1340768"/>
              <a:ext cx="1296144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Friend List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1988840"/>
              <a:ext cx="1296144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 List</a:t>
              </a:r>
              <a:endParaRPr lang="ko-KR" altLang="en-US" dirty="0"/>
            </a:p>
          </p:txBody>
        </p:sp>
        <p:sp>
          <p:nvSpPr>
            <p:cNvPr id="32" name="왼쪽/오른쪽 화살표 31"/>
            <p:cNvSpPr/>
            <p:nvPr/>
          </p:nvSpPr>
          <p:spPr>
            <a:xfrm>
              <a:off x="6228184" y="1700808"/>
              <a:ext cx="864096" cy="792088"/>
            </a:xfrm>
            <a:prstGeom prst="leftRightArrow">
              <a:avLst>
                <a:gd name="adj1" fmla="val 50000"/>
                <a:gd name="adj2" fmla="val 2277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70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Server Side - Overall Data Flow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7504" y="836712"/>
            <a:ext cx="9073008" cy="5832648"/>
            <a:chOff x="107504" y="764704"/>
            <a:chExt cx="9073008" cy="5832648"/>
          </a:xfrm>
        </p:grpSpPr>
        <p:pic>
          <p:nvPicPr>
            <p:cNvPr id="26" name="Picture 3" descr="C:\Users\황정근\Desktop\gcm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519" y="764704"/>
              <a:ext cx="2605777" cy="13586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00" b="91000" l="4861" r="9513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93" y="4509121"/>
              <a:ext cx="1797319" cy="187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" descr="C:\Users\황정근\Desktop\galaxys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653136"/>
              <a:ext cx="950209" cy="17194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황정근\Desktop\gear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869160"/>
              <a:ext cx="936104" cy="11643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260696" y="1552467"/>
              <a:ext cx="4551664" cy="2884645"/>
              <a:chOff x="3260696" y="1768491"/>
              <a:chExt cx="4551664" cy="2884645"/>
            </a:xfrm>
          </p:grpSpPr>
          <p:cxnSp>
            <p:nvCxnSpPr>
              <p:cNvPr id="31" name="직선 화살표 연결선 30"/>
              <p:cNvCxnSpPr/>
              <p:nvPr/>
            </p:nvCxnSpPr>
            <p:spPr>
              <a:xfrm rot="10800000">
                <a:off x="6645072" y="2708920"/>
                <a:ext cx="1167288" cy="1584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H="1">
                <a:off x="3260696" y="2337933"/>
                <a:ext cx="1167288" cy="1584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 rot="18395424">
                <a:off x="2582119" y="2623144"/>
                <a:ext cx="21709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ea typeface="나눔고딕" panose="020D0604000000000000" pitchFamily="50" charset="-127"/>
                  </a:rPr>
                  <a:t>Send the </a:t>
                </a:r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existence</a:t>
                </a:r>
              </a:p>
              <a:p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of </a:t>
                </a:r>
                <a:r>
                  <a:rPr lang="en-US" altLang="ko-KR" sz="1200" b="1" dirty="0">
                    <a:ea typeface="나눔고딕" panose="020D0604000000000000" pitchFamily="50" charset="-127"/>
                  </a:rPr>
                  <a:t>the data to be </a:t>
                </a:r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received</a:t>
                </a:r>
                <a:endParaRPr lang="en-US" altLang="ko-KR" sz="12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3713669" y="2294828"/>
                <a:ext cx="1650419" cy="2358308"/>
                <a:chOff x="3137605" y="2305775"/>
                <a:chExt cx="1650419" cy="2358308"/>
              </a:xfrm>
            </p:grpSpPr>
            <p:cxnSp>
              <p:nvCxnSpPr>
                <p:cNvPr id="69" name="직선 화살표 연결선 68"/>
                <p:cNvCxnSpPr/>
                <p:nvPr/>
              </p:nvCxnSpPr>
              <p:spPr>
                <a:xfrm flipH="1">
                  <a:off x="3137605" y="2625010"/>
                  <a:ext cx="1167288" cy="15841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0" name="직사각형 69"/>
                <p:cNvSpPr/>
                <p:nvPr/>
              </p:nvSpPr>
              <p:spPr>
                <a:xfrm rot="18395424">
                  <a:off x="2676930" y="3184791"/>
                  <a:ext cx="17000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 smtClean="0">
                      <a:ea typeface="나눔고딕" panose="020D0604000000000000" pitchFamily="50" charset="-127"/>
                    </a:rPr>
                    <a:t>Send Registration ID</a:t>
                  </a:r>
                  <a:endParaRPr lang="ko-KR" altLang="en-US" sz="1200" b="1" dirty="0"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 rot="10800000" flipH="1">
                  <a:off x="3620736" y="2855411"/>
                  <a:ext cx="1167288" cy="15841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직사각형 71"/>
                <p:cNvSpPr/>
                <p:nvPr/>
              </p:nvSpPr>
              <p:spPr>
                <a:xfrm rot="18395424">
                  <a:off x="3167466" y="3249846"/>
                  <a:ext cx="17081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b="1" dirty="0" smtClean="0">
                      <a:ea typeface="나눔고딕" panose="020D0604000000000000" pitchFamily="50" charset="-127"/>
                    </a:rPr>
                    <a:t>Request Registration</a:t>
                  </a:r>
                </a:p>
                <a:p>
                  <a:r>
                    <a:rPr lang="en-US" altLang="ko-KR" sz="1200" b="1" dirty="0" smtClean="0">
                      <a:ea typeface="나눔고딕" panose="020D0604000000000000" pitchFamily="50" charset="-127"/>
                    </a:rPr>
                    <a:t>of </a:t>
                  </a:r>
                  <a:r>
                    <a:rPr lang="en-US" altLang="ko-KR" sz="1200" b="1" dirty="0">
                      <a:ea typeface="나눔고딕" panose="020D0604000000000000" pitchFamily="50" charset="-127"/>
                    </a:rPr>
                    <a:t>the device</a:t>
                  </a:r>
                  <a:endParaRPr lang="ko-KR" altLang="en-US" sz="1200" b="1" dirty="0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 rot="18371766">
                  <a:off x="2650593" y="2996908"/>
                  <a:ext cx="2358308" cy="976042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/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 rot="3204576" flipH="1">
                <a:off x="6443156" y="3095617"/>
                <a:ext cx="21149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ea typeface="나눔고딕" panose="020D0604000000000000" pitchFamily="50" charset="-127"/>
                  </a:rPr>
                  <a:t>Send the </a:t>
                </a:r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existence</a:t>
                </a:r>
              </a:p>
              <a:p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of </a:t>
                </a:r>
                <a:r>
                  <a:rPr lang="en-US" altLang="ko-KR" sz="1200" b="1" dirty="0">
                    <a:ea typeface="나눔고딕" panose="020D0604000000000000" pitchFamily="50" charset="-127"/>
                  </a:rPr>
                  <a:t>the data to be </a:t>
                </a:r>
                <a:r>
                  <a:rPr lang="en-US" altLang="ko-KR" sz="1200" b="1" dirty="0" smtClean="0">
                    <a:ea typeface="나눔고딕" panose="020D0604000000000000" pitchFamily="50" charset="-127"/>
                  </a:rPr>
                  <a:t>received</a:t>
                </a:r>
                <a:endParaRPr lang="en-US" altLang="ko-KR" sz="1200" b="1" dirty="0"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594953" y="1899802"/>
              <a:ext cx="792088" cy="25580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9049" y="1878611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One-time transfer</a:t>
              </a:r>
              <a:endParaRPr lang="ko-KR" altLang="en-US" sz="1400" b="1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28423" y="4993431"/>
              <a:ext cx="1887393" cy="831578"/>
              <a:chOff x="1244447" y="4993431"/>
              <a:chExt cx="1887393" cy="831578"/>
            </a:xfrm>
          </p:grpSpPr>
          <p:cxnSp>
            <p:nvCxnSpPr>
              <p:cNvPr id="51" name="직선 화살표 연결선 50"/>
              <p:cNvCxnSpPr/>
              <p:nvPr/>
            </p:nvCxnSpPr>
            <p:spPr>
              <a:xfrm>
                <a:off x="1403648" y="5373216"/>
                <a:ext cx="151216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244447" y="4993431"/>
                <a:ext cx="188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Send AMR voice file</a:t>
                </a:r>
                <a:endParaRPr lang="ko-KR" altLang="en-US" sz="12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44447" y="5445224"/>
                <a:ext cx="188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Send AMR voice file</a:t>
                </a:r>
                <a:endParaRPr lang="ko-KR" altLang="en-US" sz="1200" b="1" dirty="0"/>
              </a:p>
            </p:txBody>
          </p: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403648" y="5825009"/>
                <a:ext cx="151216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3995936" y="4653136"/>
              <a:ext cx="3456384" cy="1944216"/>
              <a:chOff x="3995936" y="4581128"/>
              <a:chExt cx="3456384" cy="194421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4283968" y="4733910"/>
                <a:ext cx="2866972" cy="1575410"/>
                <a:chOff x="3982601" y="4733910"/>
                <a:chExt cx="3096344" cy="1575410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4139952" y="5608985"/>
                  <a:ext cx="2808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4270633" y="5301208"/>
                  <a:ext cx="2808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ea typeface="나눔고딕" panose="020D0604000000000000" pitchFamily="50" charset="-127"/>
                    </a:rPr>
                    <a:t>Send Data </a:t>
                  </a:r>
                  <a:r>
                    <a:rPr lang="en-US" altLang="ko-KR" sz="1200" b="1" dirty="0" smtClean="0">
                      <a:ea typeface="나눔고딕" panose="020D0604000000000000" pitchFamily="50" charset="-127"/>
                    </a:rPr>
                    <a:t>for Multicasting</a:t>
                  </a:r>
                  <a:endParaRPr lang="ko-KR" altLang="en-US" sz="1200" b="1" dirty="0"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58" name="직선 화살표 연결선 57"/>
                <p:cNvCxnSpPr/>
                <p:nvPr/>
              </p:nvCxnSpPr>
              <p:spPr>
                <a:xfrm>
                  <a:off x="4126945" y="5949280"/>
                  <a:ext cx="2808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4270633" y="5641503"/>
                  <a:ext cx="2808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ea typeface="나눔고딕" panose="020D0604000000000000" pitchFamily="50" charset="-127"/>
                    </a:rPr>
                    <a:t>Request for data to receive</a:t>
                  </a:r>
                  <a:endParaRPr lang="ko-KR" altLang="en-US" sz="1200" b="1" dirty="0"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60" name="직선 화살표 연결선 59"/>
                <p:cNvCxnSpPr/>
                <p:nvPr/>
              </p:nvCxnSpPr>
              <p:spPr>
                <a:xfrm flipH="1">
                  <a:off x="4126945" y="6309320"/>
                  <a:ext cx="2808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4813976" y="5982904"/>
                  <a:ext cx="11654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>
                      <a:ea typeface="나눔고딕" panose="020D0604000000000000" pitchFamily="50" charset="-127"/>
                    </a:rPr>
                    <a:t>Send Data</a:t>
                  </a:r>
                  <a:endParaRPr lang="ko-KR" altLang="en-US" sz="12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3982601" y="4733910"/>
                  <a:ext cx="3024336" cy="495290"/>
                  <a:chOff x="3982601" y="4733910"/>
                  <a:chExt cx="3024336" cy="495290"/>
                </a:xfrm>
              </p:grpSpPr>
              <p:cxnSp>
                <p:nvCxnSpPr>
                  <p:cNvPr id="63" name="직선 화살표 연결선 62"/>
                  <p:cNvCxnSpPr/>
                  <p:nvPr/>
                </p:nvCxnSpPr>
                <p:spPr>
                  <a:xfrm>
                    <a:off x="4139952" y="5109544"/>
                    <a:ext cx="28080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82601" y="4777407"/>
                    <a:ext cx="295232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 dirty="0" smtClean="0">
                        <a:ea typeface="나눔고딕" panose="020D0604000000000000" pitchFamily="50" charset="-127"/>
                      </a:rPr>
                      <a:t>Send Login info &amp; Registration ID</a:t>
                    </a:r>
                    <a:endParaRPr lang="ko-KR" altLang="en-US" sz="1200" b="1" dirty="0"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65" name="모서리가 둥근 직사각형 64"/>
                  <p:cNvSpPr/>
                  <p:nvPr/>
                </p:nvSpPr>
                <p:spPr>
                  <a:xfrm>
                    <a:off x="3995936" y="4733910"/>
                    <a:ext cx="3011001" cy="495290"/>
                  </a:xfrm>
                  <a:prstGeom prst="round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995936" y="4581128"/>
                <a:ext cx="3456384" cy="1944216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32040" y="4273351"/>
              <a:ext cx="1487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HTTPS</a:t>
              </a:r>
              <a:r>
                <a:rPr lang="en-US" altLang="ko-KR" sz="1400" dirty="0" smtClean="0"/>
                <a:t> </a:t>
              </a:r>
              <a:r>
                <a:rPr lang="en-US" altLang="ko-KR" sz="1400" b="1" dirty="0" smtClean="0"/>
                <a:t>Secured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9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Wearable SDK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상황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32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2555612"/>
            <a:ext cx="608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원래의 </a:t>
            </a:r>
            <a:r>
              <a:rPr lang="en-US" altLang="ko-KR" dirty="0" err="1" smtClean="0"/>
              <a:t>Tizen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Wearable SDK</a:t>
            </a:r>
            <a:r>
              <a:rPr lang="ko-KR" altLang="en-US" dirty="0" smtClean="0"/>
              <a:t>가 지원하는 모션인식의 종류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42" y="3356992"/>
            <a:ext cx="48482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16090" y="5589240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버전 </a:t>
            </a:r>
            <a:r>
              <a:rPr lang="en-US" altLang="ko-KR" dirty="0" smtClean="0"/>
              <a:t>1.0.02b SDK</a:t>
            </a:r>
            <a:r>
              <a:rPr lang="ko-KR" altLang="en-US" dirty="0" smtClean="0"/>
              <a:t>기준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모션 인식의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Wearable SDK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상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82" y="1268760"/>
            <a:ext cx="86144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Tizen</a:t>
            </a:r>
            <a:r>
              <a:rPr lang="en-US" altLang="ko-KR" b="1" dirty="0" smtClean="0"/>
              <a:t> Wearable SDK 1.0.01b </a:t>
            </a:r>
            <a:r>
              <a:rPr lang="ko-KR" altLang="en-US" b="1" dirty="0" smtClean="0"/>
              <a:t>버전부터 </a:t>
            </a:r>
            <a:r>
              <a:rPr lang="en-US" altLang="ko-KR" b="1" dirty="0" smtClean="0"/>
              <a:t>Device Motion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리스너</a:t>
            </a:r>
            <a:r>
              <a:rPr lang="ko-KR" altLang="en-US" b="1" dirty="0" smtClean="0"/>
              <a:t> 등록으로 가속도계와 </a:t>
            </a:r>
            <a:r>
              <a:rPr lang="ko-KR" altLang="en-US" b="1" dirty="0" err="1" smtClean="0"/>
              <a:t>자이로계의</a:t>
            </a:r>
            <a:r>
              <a:rPr lang="ko-KR" altLang="en-US" b="1" dirty="0" smtClean="0"/>
              <a:t> 센서 값을 받아 올 수 있다</a:t>
            </a:r>
            <a:r>
              <a:rPr lang="en-US" altLang="ko-KR" b="1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에뮬레이터에서는 해당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등록해도 값이 들어오지 않는다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이전 버전 </a:t>
            </a:r>
            <a:r>
              <a:rPr lang="en-US" altLang="ko-KR" b="1" dirty="0" smtClean="0"/>
              <a:t>_1.0.01b </a:t>
            </a:r>
            <a:r>
              <a:rPr lang="ko-KR" altLang="en-US" b="1" dirty="0" smtClean="0"/>
              <a:t>에서는 언급한 모션 인식을 모두 지원한 것으로 나와있다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sz="1600" dirty="0" smtClean="0"/>
              <a:t>현재는 </a:t>
            </a:r>
            <a:r>
              <a:rPr lang="en-US" altLang="ko-KR" sz="1600" dirty="0" smtClean="0"/>
              <a:t>HRM(</a:t>
            </a:r>
            <a:r>
              <a:rPr lang="ko-KR" altLang="en-US" sz="1600" dirty="0" err="1" smtClean="0"/>
              <a:t>심작</a:t>
            </a:r>
            <a:r>
              <a:rPr lang="ko-KR" altLang="en-US" sz="1600" dirty="0" smtClean="0"/>
              <a:t> 박동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SLEEP_MONITOR</a:t>
            </a:r>
            <a:r>
              <a:rPr lang="ko-KR" altLang="en-US" sz="1600" dirty="0" smtClean="0"/>
              <a:t>은 지원에 문제가 발생한 것으로 보인다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1.0.01b</a:t>
            </a:r>
            <a:r>
              <a:rPr lang="ko-KR" altLang="en-US" b="1" dirty="0"/>
              <a:t>에서 </a:t>
            </a:r>
            <a:r>
              <a:rPr lang="en-US" altLang="ko-KR" b="1" dirty="0"/>
              <a:t>1.0.02b</a:t>
            </a:r>
            <a:r>
              <a:rPr lang="ko-KR" altLang="en-US" b="1" dirty="0"/>
              <a:t>가 출시되는데 한달 정도가 소요되었다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→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진행 중</a:t>
            </a:r>
            <a:r>
              <a:rPr lang="en-US" altLang="ko-KR" sz="1600" dirty="0"/>
              <a:t>, HRM </a:t>
            </a:r>
            <a:r>
              <a:rPr lang="ko-KR" altLang="en-US" sz="1600" dirty="0"/>
              <a:t>및 </a:t>
            </a:r>
            <a:r>
              <a:rPr lang="en-US" altLang="ko-KR" sz="1600" dirty="0"/>
              <a:t>SLEEP_MONITOR</a:t>
            </a:r>
            <a:r>
              <a:rPr lang="ko-KR" altLang="en-US" sz="1600" dirty="0"/>
              <a:t>이 사용 가능하게 </a:t>
            </a:r>
            <a:r>
              <a:rPr lang="en-US" altLang="ko-KR" sz="1600" dirty="0"/>
              <a:t>SDK</a:t>
            </a:r>
            <a:r>
              <a:rPr lang="ko-KR" altLang="en-US" sz="1600" dirty="0"/>
              <a:t>가 업그레이드 될 가능성이 존재한다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78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Device Motion Event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5" y="1916832"/>
            <a:ext cx="78581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782" y="1052736"/>
            <a:ext cx="861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Device </a:t>
            </a:r>
            <a:r>
              <a:rPr lang="en-US" altLang="ko-KR" b="1" dirty="0"/>
              <a:t>Motion Event </a:t>
            </a:r>
            <a:r>
              <a:rPr lang="ko-KR" altLang="en-US" b="1" dirty="0"/>
              <a:t>의 등록 및 가속도계 값 </a:t>
            </a:r>
            <a:r>
              <a:rPr lang="ko-KR" altLang="en-US" b="1" dirty="0" smtClean="0"/>
              <a:t>받기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중력이 고</a:t>
            </a:r>
            <a:r>
              <a:rPr lang="ko-KR" altLang="en-US" dirty="0"/>
              <a:t>려</a:t>
            </a:r>
            <a:r>
              <a:rPr lang="ko-KR" altLang="en-US" dirty="0" smtClean="0"/>
              <a:t>된 가속도계와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가속도계의 값을 이용 가능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5398" y="3243816"/>
            <a:ext cx="861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디바이스가 평평한 곳에 놓여 있는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일반 가속도계는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x,y,z</a:t>
            </a:r>
            <a:r>
              <a:rPr lang="en-US" altLang="ko-KR" dirty="0" smtClean="0"/>
              <a:t>) = (0,0,0) </a:t>
            </a:r>
            <a:r>
              <a:rPr lang="ko-KR" altLang="en-US" dirty="0" smtClean="0"/>
              <a:t>중력 고려 가속도계는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x,y,z</a:t>
            </a:r>
            <a:r>
              <a:rPr lang="en-US" altLang="ko-KR" dirty="0" smtClean="0"/>
              <a:t>) = (0,0,9.81)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146" y="4839702"/>
            <a:ext cx="872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디바이스가 자유 낙하 중인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중력 고려 가속도계는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x,y,z</a:t>
            </a:r>
            <a:r>
              <a:rPr lang="en-US" altLang="ko-KR" dirty="0" smtClean="0"/>
              <a:t>) = (0,0,0) </a:t>
            </a:r>
            <a:r>
              <a:rPr lang="ko-KR" altLang="en-US" dirty="0" smtClean="0"/>
              <a:t>일반 가속도계는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x,y,z</a:t>
            </a:r>
            <a:r>
              <a:rPr lang="en-US" altLang="ko-KR" dirty="0" smtClean="0"/>
              <a:t>) = (0,0,-9.81)</a:t>
            </a:r>
          </a:p>
        </p:txBody>
      </p:sp>
    </p:spTree>
    <p:extLst>
      <p:ext uri="{BB962C8B-B14F-4D97-AF65-F5344CB8AC3E}">
        <p14:creationId xmlns:p14="http://schemas.microsoft.com/office/powerpoint/2010/main" val="3756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 rot="19112732">
            <a:off x="731271" y="1542861"/>
            <a:ext cx="4663820" cy="20882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Device Motion Event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43660">
            <a:off x="1619672" y="1916832"/>
            <a:ext cx="1872208" cy="214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827584" y="1124744"/>
            <a:ext cx="1152128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</p:cNvCxnSpPr>
          <p:nvPr/>
        </p:nvCxnSpPr>
        <p:spPr>
          <a:xfrm flipV="1">
            <a:off x="3244777" y="620688"/>
            <a:ext cx="2047303" cy="17350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120" y="4540478"/>
            <a:ext cx="1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팔의 방향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210" y="1495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Y-axis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9400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X-axis</a:t>
            </a:r>
            <a:endParaRPr lang="ko-KR" altLang="en-US" dirty="0"/>
          </a:p>
        </p:txBody>
      </p:sp>
      <p:sp>
        <p:nvSpPr>
          <p:cNvPr id="17" name="위쪽 화살표 16"/>
          <p:cNvSpPr/>
          <p:nvPr/>
        </p:nvSpPr>
        <p:spPr>
          <a:xfrm>
            <a:off x="6012160" y="1124744"/>
            <a:ext cx="1512168" cy="3271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</a:t>
            </a:r>
            <a:endParaRPr lang="en-US" altLang="ko-KR" dirty="0" smtClean="0"/>
          </a:p>
          <a:p>
            <a:pPr algn="ctr"/>
            <a:r>
              <a:rPr lang="ko-KR" altLang="en-US" dirty="0"/>
              <a:t>향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425696" y="3214958"/>
            <a:ext cx="79701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Z-axis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5157192"/>
            <a:ext cx="861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실 기기 적용 시</a:t>
            </a:r>
            <a:r>
              <a:rPr lang="en-US" altLang="ko-KR" b="1" dirty="0" smtClean="0"/>
              <a:t>, WRIST_UP </a:t>
            </a:r>
            <a:r>
              <a:rPr lang="ko-KR" altLang="en-US" b="1" dirty="0" smtClean="0"/>
              <a:t>가 인지되는 시점의 가속도계 변화율을 관찰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송신을 위한 모션 동작을 위한 가속도계에서 각 축의 변화율을 관찰하여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19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센서와 관련된 구현 방향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82" y="1268760"/>
            <a:ext cx="861443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Device Motion Event</a:t>
            </a:r>
            <a:r>
              <a:rPr lang="ko-KR" altLang="en-US" b="1" dirty="0" smtClean="0"/>
              <a:t>의 가속도계를 이용하여 모션 인식을 구현할 수 있다</a:t>
            </a:r>
            <a:r>
              <a:rPr lang="en-US" altLang="ko-KR" b="1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실 기기를 이용한 실제 모션의 가속도계 변화율을 추적하여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dirty="0" smtClean="0"/>
              <a:t>WRIST_UP </a:t>
            </a:r>
            <a:r>
              <a:rPr lang="ko-KR" altLang="en-US" dirty="0" smtClean="0"/>
              <a:t>을 활용한 방법과 비교 후 더 나은 방향으로 개발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기본적인 운동 정보는 </a:t>
            </a:r>
            <a:r>
              <a:rPr lang="en-US" altLang="ko-KR" b="1" dirty="0" smtClean="0"/>
              <a:t>PEDOMETER </a:t>
            </a:r>
            <a:r>
              <a:rPr lang="ko-KR" altLang="en-US" b="1" dirty="0" smtClean="0"/>
              <a:t>모션 인식을 활용해 계산이 가능하다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sz="1600" dirty="0" err="1" smtClean="0"/>
              <a:t>심박</a:t>
            </a:r>
            <a:r>
              <a:rPr lang="ko-KR" altLang="en-US" sz="1600" dirty="0" smtClean="0"/>
              <a:t> 수 출력을 제외한 </a:t>
            </a:r>
            <a:r>
              <a:rPr lang="en-US" altLang="ko-KR" sz="1600" dirty="0" smtClean="0"/>
              <a:t>Fitness Contents </a:t>
            </a:r>
            <a:r>
              <a:rPr lang="ko-KR" altLang="en-US" sz="1600" dirty="0" smtClean="0"/>
              <a:t>를 구성하는 데는 큰 문제점이 없다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481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82" y="1268760"/>
            <a:ext cx="8614433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Gear2</a:t>
            </a:r>
            <a:r>
              <a:rPr lang="ko-KR" altLang="en-US" b="1" dirty="0"/>
              <a:t>에는 터치센서와 한 개의 버튼으로 인터페이스가 구성되어 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이 </a:t>
            </a:r>
            <a:r>
              <a:rPr lang="ko-KR" altLang="en-US" b="1" dirty="0"/>
              <a:t>인터페이스는 두 손 모두 자유로워야 사용 가능하다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sz="1600" dirty="0"/>
              <a:t>모션인식을 이용하여 </a:t>
            </a:r>
            <a:r>
              <a:rPr lang="en-US" altLang="ko-KR" sz="1600" dirty="0"/>
              <a:t>Gear2</a:t>
            </a:r>
            <a:r>
              <a:rPr lang="ko-KR" altLang="en-US" sz="1600" dirty="0"/>
              <a:t>가 자전거를 타다가 팔을 들어 올리는 동작을 인식할 </a:t>
            </a:r>
            <a:r>
              <a:rPr lang="ko-KR" altLang="en-US" sz="1600" dirty="0" smtClean="0"/>
              <a:t>수 있도록 하자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음성데이터 수신 시 바로 재생하게 되면 </a:t>
            </a:r>
            <a:r>
              <a:rPr lang="en-US" altLang="ko-KR" b="1" dirty="0"/>
              <a:t>Gear2</a:t>
            </a:r>
            <a:r>
              <a:rPr lang="ko-KR" altLang="en-US" b="1" dirty="0"/>
              <a:t>의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스피커 </a:t>
            </a:r>
            <a:r>
              <a:rPr lang="ko-KR" altLang="en-US" b="1" dirty="0"/>
              <a:t>출력의 문제로 음성 청취에 문제가 생길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sz="1600" dirty="0"/>
              <a:t>음성 수신 시 진동으로 사용자에게 알려 주는 방법을 선택하였다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sz="1600" dirty="0"/>
              <a:t>진동이 울리게 되면 사용자는 자연스럽게 팔을 들어 올리는 모션으로 음성을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청취할 </a:t>
            </a:r>
            <a:r>
              <a:rPr lang="ko-KR" altLang="en-US" sz="1600" dirty="0"/>
              <a:t>수 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모션인식을 이용한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UX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적인 음성데이터 송수신 구현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6146" name="Picture 2" descr="C:\Users\황정근\Desktop\Vib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89291"/>
            <a:ext cx="2112236" cy="24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contents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82" y="1268760"/>
            <a:ext cx="62064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운동정보의 </a:t>
            </a:r>
            <a:r>
              <a:rPr lang="en-US" altLang="ko-KR" b="1" dirty="0"/>
              <a:t>Gear2 </a:t>
            </a:r>
            <a:r>
              <a:rPr lang="en-US" altLang="ko-KR" b="1" dirty="0" smtClean="0"/>
              <a:t>Notification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Gear2</a:t>
            </a:r>
            <a:r>
              <a:rPr lang="ko-KR" altLang="en-US" sz="1600" dirty="0"/>
              <a:t>에서 발생하는 정보로는 </a:t>
            </a:r>
            <a:r>
              <a:rPr lang="ko-KR" altLang="en-US" sz="1600" dirty="0" err="1"/>
              <a:t>심박</a:t>
            </a:r>
            <a:r>
              <a:rPr lang="ko-KR" altLang="en-US" sz="1600" dirty="0"/>
              <a:t> 센서와 가속도 </a:t>
            </a:r>
            <a:r>
              <a:rPr lang="ko-KR" altLang="en-US" sz="1600" dirty="0" smtClean="0"/>
              <a:t>센서</a:t>
            </a:r>
            <a:r>
              <a:rPr lang="en-US" altLang="ko-KR" sz="1600" dirty="0" smtClean="0"/>
              <a:t>, Android </a:t>
            </a:r>
            <a:r>
              <a:rPr lang="en-US" altLang="ko-KR" sz="1600" dirty="0"/>
              <a:t>device</a:t>
            </a:r>
            <a:r>
              <a:rPr lang="ko-KR" altLang="en-US" sz="1600" dirty="0"/>
              <a:t>의 </a:t>
            </a:r>
            <a:r>
              <a:rPr lang="en-US" altLang="ko-KR" sz="1600" dirty="0"/>
              <a:t>GPS </a:t>
            </a:r>
            <a:r>
              <a:rPr lang="ko-KR" altLang="en-US" sz="1600" dirty="0" smtClean="0"/>
              <a:t>정보를 가공하여 두 가지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화면을 주기적으로 전환하여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b="1" dirty="0" err="1" smtClean="0"/>
              <a:t>심박</a:t>
            </a:r>
            <a:r>
              <a:rPr lang="ko-KR" altLang="en-US" sz="1600" b="1" dirty="0" smtClean="0"/>
              <a:t> 화면</a:t>
            </a:r>
            <a:endParaRPr lang="en-US" altLang="ko-KR" sz="1600" b="1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</a:t>
            </a:r>
            <a:r>
              <a:rPr lang="ko-KR" altLang="en-US" sz="1600" dirty="0" err="1"/>
              <a:t>심박</a:t>
            </a:r>
            <a:r>
              <a:rPr lang="ko-KR" altLang="en-US" sz="1600" dirty="0"/>
              <a:t> 정보와 미리 </a:t>
            </a:r>
            <a:r>
              <a:rPr lang="en-US" altLang="ko-KR" sz="1600" dirty="0"/>
              <a:t>Android device</a:t>
            </a:r>
            <a:r>
              <a:rPr lang="ko-KR" altLang="en-US" sz="1600" dirty="0"/>
              <a:t>에서 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입력 받은 </a:t>
            </a:r>
            <a:r>
              <a:rPr lang="ko-KR" altLang="en-US" sz="1600" dirty="0"/>
              <a:t>몸무게 정보를 이용하여 소모 </a:t>
            </a:r>
            <a:r>
              <a:rPr lang="ko-KR" altLang="en-US" sz="1600" dirty="0" smtClean="0"/>
              <a:t>칼로리와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심박을</a:t>
            </a:r>
            <a:r>
              <a:rPr lang="ko-KR" altLang="en-US" sz="1600" dirty="0"/>
              <a:t> </a:t>
            </a:r>
            <a:r>
              <a:rPr lang="en-US" altLang="ko-KR" sz="1600" dirty="0"/>
              <a:t>Notification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b="1" dirty="0" err="1" smtClean="0"/>
              <a:t>크루즈</a:t>
            </a:r>
            <a:r>
              <a:rPr lang="ko-KR" altLang="en-US" sz="1600" b="1" dirty="0" smtClean="0"/>
              <a:t> 화면</a:t>
            </a:r>
            <a:endParaRPr lang="en-US" altLang="ko-KR" sz="1600" b="1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가속도 정보를 이용하여 현재 속력을 계산하고 </a:t>
            </a:r>
            <a:r>
              <a:rPr lang="en-US" altLang="ko-KR" sz="1600" dirty="0"/>
              <a:t>Android device</a:t>
            </a:r>
            <a:r>
              <a:rPr lang="ko-KR" altLang="en-US" sz="1600" dirty="0"/>
              <a:t>의 </a:t>
            </a:r>
            <a:r>
              <a:rPr lang="en-US" altLang="ko-KR" sz="1600" dirty="0"/>
              <a:t>GPS </a:t>
            </a:r>
            <a:r>
              <a:rPr lang="ko-KR" altLang="en-US" sz="1600" dirty="0"/>
              <a:t>정보를 이용하여 현재 운동 거리와 </a:t>
            </a:r>
            <a:r>
              <a:rPr lang="ko-KR" altLang="en-US" sz="1600" dirty="0" smtClean="0"/>
              <a:t>현 위치 </a:t>
            </a:r>
            <a:r>
              <a:rPr lang="ko-KR" altLang="en-US" sz="1600" dirty="0"/>
              <a:t>에 대한 정보를 </a:t>
            </a:r>
            <a:r>
              <a:rPr lang="en-US" altLang="ko-KR" sz="1600" dirty="0"/>
              <a:t>Notification </a:t>
            </a:r>
            <a:r>
              <a:rPr lang="ko-KR" altLang="en-US" sz="1600" dirty="0"/>
              <a:t>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pic>
        <p:nvPicPr>
          <p:cNvPr id="5122" name="Picture 2" descr="C:\Users\황정근\Desktop\Not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49" y="3925951"/>
            <a:ext cx="2722566" cy="31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황정근\Desktop\H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808312" cy="32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contents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7" name="Picture 3" descr="C:\Users\황정근\Desktop\그룹원 현위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05" y="764704"/>
            <a:ext cx="300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783" y="1268760"/>
            <a:ext cx="57606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그룹 </a:t>
            </a:r>
            <a:r>
              <a:rPr lang="ko-KR" altLang="en-US" b="1" dirty="0"/>
              <a:t>내 사용자들의 </a:t>
            </a:r>
            <a:r>
              <a:rPr lang="en-US" altLang="ko-KR" b="1" dirty="0"/>
              <a:t>GPS </a:t>
            </a:r>
            <a:r>
              <a:rPr lang="ko-KR" altLang="en-US" b="1" dirty="0"/>
              <a:t>정보를 이용하여 그룹의 일정한 운동 페이스를 유지할 수 있게 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/>
              <a:t>그룹 운동을 하다 보면 서로의 위치를 알지 못해 거리가 벌어지는 상황이 </a:t>
            </a:r>
            <a:r>
              <a:rPr lang="ko-KR" altLang="en-US" sz="1600" dirty="0" smtClean="0"/>
              <a:t>벌어질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사용자들의 </a:t>
            </a:r>
            <a:r>
              <a:rPr lang="en-US" altLang="ko-KR" sz="1400" dirty="0"/>
              <a:t>GPS </a:t>
            </a:r>
            <a:r>
              <a:rPr lang="ko-KR" altLang="en-US" sz="1400" dirty="0"/>
              <a:t>정보를 이용하여 </a:t>
            </a:r>
            <a:r>
              <a:rPr lang="ko-KR" altLang="en-US" sz="1400" dirty="0" smtClean="0"/>
              <a:t>자신과 </a:t>
            </a:r>
            <a:r>
              <a:rPr lang="ko-KR" altLang="en-US" sz="1400" dirty="0"/>
              <a:t>가장 먼 멤버와의 거리가 일정 수치 이상일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기어 </a:t>
            </a:r>
            <a:r>
              <a:rPr lang="en-US" altLang="ko-KR" sz="1400" dirty="0"/>
              <a:t>2</a:t>
            </a:r>
            <a:r>
              <a:rPr lang="ko-KR" altLang="en-US" sz="1400" dirty="0"/>
              <a:t>로 경고 메시지를 보내어 그룹의 일정한 운동 페이스를 유지하게 도울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정지 시 </a:t>
            </a:r>
            <a:r>
              <a:rPr lang="en-US" altLang="ko-KR" sz="1400" dirty="0"/>
              <a:t>Android device</a:t>
            </a:r>
            <a:r>
              <a:rPr lang="ko-KR" altLang="en-US" sz="1400" dirty="0"/>
              <a:t>에서 서로의 위치를 직접 확인할 수 있도록 지도 위에 표시해 준다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 typeface="맑은 고딕" panose="020B0503020000020004" pitchFamily="50" charset="-127"/>
              <a:buChar char="→"/>
            </a:pPr>
            <a:endParaRPr lang="ko-KR" altLang="en-US" sz="1600" dirty="0"/>
          </a:p>
          <a:p>
            <a:endParaRPr lang="en-US" altLang="ko-KR" dirty="0" smtClean="0"/>
          </a:p>
        </p:txBody>
      </p:sp>
      <p:pic>
        <p:nvPicPr>
          <p:cNvPr id="1028" name="Picture 4" descr="C:\Users\황정근\Desktop\페이스유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5116"/>
            <a:ext cx="2057824" cy="23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18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2348880"/>
            <a:ext cx="6912768" cy="4176464"/>
            <a:chOff x="683568" y="2250368"/>
            <a:chExt cx="6912768" cy="3456384"/>
          </a:xfrm>
        </p:grpSpPr>
        <p:sp>
          <p:nvSpPr>
            <p:cNvPr id="9" name="텍스트 개체 틀 1"/>
            <p:cNvSpPr txBox="1">
              <a:spLocks/>
            </p:cNvSpPr>
            <p:nvPr/>
          </p:nvSpPr>
          <p:spPr>
            <a:xfrm>
              <a:off x="2195736" y="2348880"/>
              <a:ext cx="5400600" cy="3357872"/>
            </a:xfrm>
            <a:prstGeom prst="rect">
              <a:avLst/>
            </a:prstGeom>
          </p:spPr>
          <p:txBody>
            <a:bodyPr vert="horz" lIns="91440" tIns="45720" rIns="91440" bIns="45720" rtlCol="0" anchor="t"/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1.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개발 동기</a:t>
              </a:r>
              <a:endParaRPr lang="en-US" altLang="ko-KR" sz="14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2.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개발 목표</a:t>
              </a:r>
              <a:endParaRPr lang="en-US" altLang="ko-KR" sz="14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AutoNum type="arabicPeriod" startAt="3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Architecture of client-side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3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Architecture of server–side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3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Half – duplex voice communication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3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Server Side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현재 </a:t>
              </a: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Wearable SDK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의 상황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Device Motion Event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센서와 관련된 구현 방향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모션인식을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이용한 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UX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적인 음성데이터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송수신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Fitness contents</a:t>
              </a: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일정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AutoNum type="arabicPeriod" startAt="7"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평가 요소</a:t>
              </a:r>
              <a:endPara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3568" y="2250368"/>
              <a:ext cx="1285929" cy="745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32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서울남산체 M" panose="02020603020101020101" pitchFamily="18" charset="-127"/>
                  <a:ea typeface="서울남산체 M" panose="02020603020101020101" pitchFamily="18" charset="-127"/>
                  <a:cs typeface="조선일보명조" pitchFamily="18" charset="-127"/>
                </a:rPr>
                <a:t>INDEX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82" y="1268760"/>
            <a:ext cx="85106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 </a:t>
            </a:r>
            <a:r>
              <a:rPr lang="ko-KR" altLang="en-US" b="1" dirty="0" smtClean="0"/>
              <a:t>운동 </a:t>
            </a:r>
            <a:r>
              <a:rPr lang="ko-KR" altLang="en-US" b="1" dirty="0"/>
              <a:t>정보를 기록하여 사용자에게 </a:t>
            </a:r>
            <a:r>
              <a:rPr lang="en-US" altLang="ko-KR" b="1" dirty="0"/>
              <a:t>Feedback</a:t>
            </a:r>
            <a:r>
              <a:rPr lang="ko-KR" altLang="en-US" b="1" dirty="0"/>
              <a:t>을 제공해준다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운동을 하며 수집되는 </a:t>
            </a:r>
            <a:r>
              <a:rPr lang="en-US" altLang="ko-KR" sz="1600" dirty="0"/>
              <a:t>GPS </a:t>
            </a:r>
            <a:r>
              <a:rPr lang="ko-KR" altLang="en-US" sz="1600" dirty="0"/>
              <a:t>정보와 가속도 정보를 주기적으로 기록하여 운동을 </a:t>
            </a:r>
            <a:r>
              <a:rPr lang="ko-KR" altLang="en-US" sz="1600" dirty="0" smtClean="0"/>
              <a:t>마친 </a:t>
            </a:r>
            <a:r>
              <a:rPr lang="ko-KR" altLang="en-US" sz="1600" dirty="0"/>
              <a:t>후 두 가지 정보를 제공해 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/>
              <a:t>운동 경로 및 구간별 속도 데이터 </a:t>
            </a:r>
            <a:r>
              <a:rPr lang="ko-KR" altLang="en-US" sz="1600" dirty="0" smtClean="0"/>
              <a:t>분</a:t>
            </a:r>
            <a:r>
              <a:rPr lang="ko-KR" altLang="en-US" sz="1600" dirty="0"/>
              <a:t>석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/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/>
              <a:t>운동 시간</a:t>
            </a:r>
            <a:r>
              <a:rPr lang="en-US" altLang="ko-KR" sz="1600" dirty="0"/>
              <a:t>, </a:t>
            </a:r>
            <a:r>
              <a:rPr lang="ko-KR" altLang="en-US" sz="1600" dirty="0"/>
              <a:t>거리</a:t>
            </a:r>
            <a:r>
              <a:rPr lang="en-US" altLang="ko-KR" sz="1600" dirty="0"/>
              <a:t>, </a:t>
            </a:r>
            <a:r>
              <a:rPr lang="ko-KR" altLang="en-US" sz="1600" dirty="0"/>
              <a:t>소모칼로리 및 사진 </a:t>
            </a:r>
            <a:r>
              <a:rPr lang="ko-KR" altLang="en-US" sz="1600" dirty="0" smtClean="0"/>
              <a:t>기록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6019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9500"/>
            <a:ext cx="8229600" cy="413196"/>
          </a:xfrm>
        </p:spPr>
        <p:txBody>
          <a:bodyPr/>
          <a:lstStyle/>
          <a:p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contents</a:t>
            </a:r>
            <a:endParaRPr lang="ko-KR" altLang="en-US" dirty="0"/>
          </a:p>
        </p:txBody>
      </p:sp>
      <p:pic>
        <p:nvPicPr>
          <p:cNvPr id="3" name="Picture 4" descr="C:\Users\황정근\Desktop\운동 경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58480"/>
            <a:ext cx="300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782" y="1268760"/>
            <a:ext cx="57743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b="1" dirty="0" smtClean="0"/>
              <a:t>운동 </a:t>
            </a:r>
            <a:r>
              <a:rPr lang="ko-KR" altLang="en-US" b="1" dirty="0"/>
              <a:t>경로 및 구간별 속도 데이터 </a:t>
            </a:r>
            <a:r>
              <a:rPr lang="ko-KR" altLang="en-US" b="1" dirty="0" smtClean="0"/>
              <a:t>분</a:t>
            </a:r>
            <a:r>
              <a:rPr lang="ko-KR" altLang="en-US" b="1" dirty="0"/>
              <a:t>석</a:t>
            </a:r>
            <a:endParaRPr lang="en-US" altLang="ko-KR" b="1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운동 종료 후 자신의 운동 경로와 속도 정보를 </a:t>
            </a:r>
            <a:r>
              <a:rPr lang="en-US" altLang="ko-KR" sz="1600" dirty="0" smtClean="0"/>
              <a:t>Feedback </a:t>
            </a:r>
            <a:r>
              <a:rPr lang="ko-KR" altLang="en-US" sz="1600" dirty="0" smtClean="0"/>
              <a:t>할 </a:t>
            </a:r>
            <a:r>
              <a:rPr lang="ko-KR" altLang="en-US" sz="1600" dirty="0"/>
              <a:t>수 있도록 지도와 그래프를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Google map API</a:t>
            </a:r>
            <a:r>
              <a:rPr lang="ko-KR" altLang="en-US" sz="1600" dirty="0"/>
              <a:t>와 </a:t>
            </a:r>
            <a:r>
              <a:rPr lang="en-US" altLang="ko-KR" sz="1600" dirty="0"/>
              <a:t>Holograph </a:t>
            </a:r>
            <a:r>
              <a:rPr lang="en-US" altLang="ko-KR" sz="1600" dirty="0" smtClean="0"/>
              <a:t>Library 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활용하여 구현</a:t>
            </a:r>
            <a:endParaRPr lang="en-US" altLang="ko-KR" sz="16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06358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contents</a:t>
            </a:r>
          </a:p>
        </p:txBody>
      </p:sp>
      <p:pic>
        <p:nvPicPr>
          <p:cNvPr id="4" name="Picture 3" descr="C:\Users\황정근\Desktop\운동 기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0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7782" y="1268760"/>
            <a:ext cx="57743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ko-KR" altLang="en-US" b="1" dirty="0" smtClean="0"/>
              <a:t>운동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거리</a:t>
            </a:r>
            <a:r>
              <a:rPr lang="en-US" altLang="ko-KR" b="1" dirty="0"/>
              <a:t>, </a:t>
            </a:r>
            <a:r>
              <a:rPr lang="ko-KR" altLang="en-US" b="1" dirty="0"/>
              <a:t>소모칼로리 및 사진 </a:t>
            </a:r>
            <a:r>
              <a:rPr lang="ko-KR" altLang="en-US" b="1" dirty="0" smtClean="0"/>
              <a:t>기록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arenR" startAt="2"/>
            </a:pP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운동 시간과 최종 거리정보</a:t>
            </a:r>
            <a:r>
              <a:rPr lang="en-US" altLang="ko-KR" sz="1600" dirty="0"/>
              <a:t>, </a:t>
            </a:r>
            <a:r>
              <a:rPr lang="ko-KR" altLang="en-US" sz="1600" dirty="0"/>
              <a:t>소모 칼로리 정보</a:t>
            </a:r>
            <a:r>
              <a:rPr lang="en-US" altLang="ko-KR" sz="1600" dirty="0"/>
              <a:t>, </a:t>
            </a:r>
            <a:r>
              <a:rPr lang="ko-KR" altLang="en-US" sz="1600" dirty="0"/>
              <a:t>후기 사진을 </a:t>
            </a:r>
            <a:r>
              <a:rPr lang="en-US" altLang="ko-KR" sz="1600" dirty="0"/>
              <a:t>Android device</a:t>
            </a:r>
            <a:r>
              <a:rPr lang="ko-KR" altLang="en-US" sz="1600" dirty="0"/>
              <a:t>의 내부에 저장</a:t>
            </a:r>
          </a:p>
          <a:p>
            <a:pPr marL="342900" indent="-342900">
              <a:lnSpc>
                <a:spcPct val="150000"/>
              </a:lnSpc>
              <a:buAutoNum type="arabicParenR" startAt="2"/>
            </a:pP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arenR" startAt="2"/>
            </a:pP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사진과 함께 운동정보를 기록함으로 써 운동 다이어리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19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Fitness contents</a:t>
            </a:r>
          </a:p>
        </p:txBody>
      </p:sp>
      <p:pic>
        <p:nvPicPr>
          <p:cNvPr id="2049" name="Picture 1" descr="C:\Users\황정근\Desktop\친구 목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0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7783" y="1268760"/>
            <a:ext cx="57606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b="1" dirty="0" smtClean="0"/>
              <a:t>Facebook </a:t>
            </a:r>
            <a:r>
              <a:rPr lang="en-US" altLang="ko-KR" b="1" dirty="0"/>
              <a:t>API </a:t>
            </a:r>
            <a:r>
              <a:rPr lang="ko-KR" altLang="en-US" b="1" dirty="0"/>
              <a:t>를 이용한 회원관리와 </a:t>
            </a:r>
            <a:r>
              <a:rPr lang="en-US" altLang="ko-KR" b="1" dirty="0"/>
              <a:t>Social </a:t>
            </a:r>
            <a:r>
              <a:rPr lang="en-US" altLang="ko-KR" b="1" dirty="0" smtClean="0"/>
              <a:t>        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Fitness </a:t>
            </a:r>
            <a:r>
              <a:rPr lang="en-US" altLang="ko-KR" b="1" dirty="0"/>
              <a:t>Service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가입 </a:t>
            </a:r>
            <a:r>
              <a:rPr lang="ko-KR" altLang="en-US" sz="1600" dirty="0" smtClean="0"/>
              <a:t>편의성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편리한 회원관리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/>
              <a:t>Facebook </a:t>
            </a:r>
            <a:r>
              <a:rPr lang="ko-KR" altLang="en-US" sz="1600" spc="-100" dirty="0"/>
              <a:t>친구들에게 어플리케이션 초대를 하여 같이 </a:t>
            </a:r>
            <a:r>
              <a:rPr lang="ko-KR" altLang="en-US" sz="1600" spc="-100" dirty="0" smtClean="0"/>
              <a:t>운동</a:t>
            </a:r>
            <a:endParaRPr lang="en-US" altLang="ko-KR" sz="1600" spc="-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친구목록을 생성하여 사용자로 하여금 운동 방을 생성할 때 </a:t>
            </a:r>
            <a:r>
              <a:rPr lang="ko-KR" altLang="en-US" sz="1600" dirty="0" smtClean="0"/>
              <a:t>편리하도록 함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Facebook API</a:t>
            </a:r>
            <a:r>
              <a:rPr lang="ko-KR" altLang="en-US" sz="1600" dirty="0" smtClean="0"/>
              <a:t>를 이용하여 그룹운동 후 </a:t>
            </a:r>
            <a:r>
              <a:rPr lang="en-US" altLang="ko-KR" sz="1600" dirty="0" smtClean="0"/>
              <a:t>SNS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할 수 있도록 함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6019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91475" cy="413196"/>
          </a:xfrm>
        </p:spPr>
        <p:txBody>
          <a:bodyPr/>
          <a:lstStyle/>
          <a:p>
            <a:r>
              <a:rPr lang="ko-KR" altLang="en-US" sz="28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 정</a:t>
            </a:r>
            <a:endParaRPr lang="ko-KR" altLang="en-US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85703"/>
              </p:ext>
            </p:extLst>
          </p:nvPr>
        </p:nvGraphicFramePr>
        <p:xfrm>
          <a:off x="251522" y="2204864"/>
          <a:ext cx="8640959" cy="28247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87554"/>
                <a:gridCol w="521894"/>
                <a:gridCol w="533073"/>
                <a:gridCol w="533073"/>
                <a:gridCol w="533073"/>
                <a:gridCol w="533073"/>
                <a:gridCol w="533073"/>
                <a:gridCol w="533073"/>
                <a:gridCol w="533073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ko-KR" altLang="en-US" sz="1600" b="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황정근</a:t>
                      </a:r>
                      <a:endParaRPr lang="ko-KR" sz="16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1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2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4</a:t>
                      </a:r>
                      <a:r>
                        <a:rPr lang="ko-KR" sz="1200" b="0" kern="10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5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6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7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8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통신 프로토콜 정의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/Samsung Gear2(</a:t>
                      </a:r>
                      <a:r>
                        <a:rPr lang="en-US" altLang="ko-KR" sz="1400" kern="100" dirty="0" err="1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Tizen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 UI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설계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Android UI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설계</a:t>
                      </a:r>
                      <a:endParaRPr lang="ko-KR" altLang="ko-KR" sz="1400" kern="100" dirty="0" smtClean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Gear2 and</a:t>
                      </a:r>
                      <a:r>
                        <a:rPr lang="en-US" altLang="ko-KR" sz="1400" kern="100" baseline="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Android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통신 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prototype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</a:t>
                      </a:r>
                      <a:endParaRPr lang="ko-KR" altLang="ko-KR" sz="1400" kern="100" dirty="0" smtClean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Fitness contents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half-duplex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통신 구현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Server-Device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통합 및 디버깅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6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91475" cy="413196"/>
          </a:xfrm>
        </p:spPr>
        <p:txBody>
          <a:bodyPr/>
          <a:lstStyle/>
          <a:p>
            <a:r>
              <a:rPr lang="ko-KR" altLang="en-US" sz="28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 정</a:t>
            </a:r>
            <a:endParaRPr lang="ko-KR" altLang="en-US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46533"/>
              </p:ext>
            </p:extLst>
          </p:nvPr>
        </p:nvGraphicFramePr>
        <p:xfrm>
          <a:off x="107504" y="2204864"/>
          <a:ext cx="8784977" cy="28247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8512"/>
                <a:gridCol w="504056"/>
                <a:gridCol w="473971"/>
                <a:gridCol w="533073"/>
                <a:gridCol w="533073"/>
                <a:gridCol w="533073"/>
                <a:gridCol w="533073"/>
                <a:gridCol w="533073"/>
                <a:gridCol w="533073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ko-KR" altLang="en-US" sz="1600" b="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서보훈</a:t>
                      </a:r>
                      <a:endParaRPr lang="ko-KR" sz="16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1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2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4</a:t>
                      </a:r>
                      <a:r>
                        <a:rPr lang="ko-KR" sz="1200" b="0" kern="10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5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6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7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8</a:t>
                      </a:r>
                      <a:r>
                        <a:rPr lang="ko-KR" sz="1200" b="0" kern="100" dirty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</a:t>
                      </a:r>
                      <a:endParaRPr lang="ko-KR" sz="1200" b="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Times New Roman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통신 프로토콜 정의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Gear 2 Manager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기능 설계 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/ prototype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 및 제작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Gear 2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음성 파일 송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/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수신 구현 및 모션 인식 가속도계 값 설정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Gear 2 Manager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테스트 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/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디버깅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/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Node.js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웹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서버 및 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DB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설계</a:t>
                      </a:r>
                      <a:r>
                        <a:rPr lang="en-US" altLang="ko-KR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</a:tr>
              <a:tr h="410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ko-KR" altLang="en-US" sz="1400" kern="100" dirty="0" smtClean="0"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통합 및 디버깅</a:t>
                      </a:r>
                      <a:endParaRPr lang="ko-KR" sz="14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2124" marR="82124" marT="41062" marB="41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80693" marR="80693" marT="40347" marB="40347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12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91475" cy="413196"/>
          </a:xfrm>
        </p:spPr>
        <p:txBody>
          <a:bodyPr/>
          <a:lstStyle/>
          <a:p>
            <a:r>
              <a:rPr lang="ko-KR" altLang="en-US" sz="28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평가 요소</a:t>
            </a:r>
            <a:endParaRPr lang="ko-KR" altLang="en-US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899592" y="1268760"/>
            <a:ext cx="7992888" cy="5040560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 Half-Duplex 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음성 통신</a:t>
            </a:r>
            <a:r>
              <a:rPr lang="en-US" altLang="ko-KR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 (60 %)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36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 </a:t>
            </a:r>
            <a:r>
              <a:rPr lang="en-US" altLang="ko-KR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Fitness Contents (30 %)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36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 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통합 완성도</a:t>
            </a:r>
            <a:r>
              <a:rPr lang="en-US" altLang="ko-KR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 (10 </a:t>
            </a:r>
            <a:r>
              <a:rPr lang="en-US" altLang="ko-KR" sz="36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%)</a:t>
            </a:r>
          </a:p>
          <a:p>
            <a:pPr>
              <a:lnSpc>
                <a:spcPct val="150000"/>
              </a:lnSpc>
              <a:defRPr/>
            </a:pPr>
            <a:endParaRPr lang="en-US" altLang="ko-KR" sz="3600" b="1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서울남산체 M" panose="02020603020101020101" pitchFamily="18" charset="-127"/>
              <a:ea typeface="서울남산체 M" panose="02020603020101020101" pitchFamily="18" charset="-127"/>
              <a:cs typeface="조선일보명조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총합          </a:t>
            </a:r>
            <a:r>
              <a:rPr lang="en-US" altLang="ko-KR" sz="36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서울남산체 M" panose="02020603020101020101" pitchFamily="18" charset="-127"/>
                <a:ea typeface="서울남산체 M" panose="02020603020101020101" pitchFamily="18" charset="-127"/>
                <a:cs typeface="조선일보명조" pitchFamily="18" charset="-127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049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2132856"/>
            <a:ext cx="684076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35125" y="2967335"/>
            <a:ext cx="3873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you!</a:t>
            </a:r>
            <a:endParaRPr lang="en-US" altLang="ko-K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78080" cy="41319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8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 동기</a:t>
            </a:r>
            <a:endParaRPr lang="en-US" altLang="ko-KR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37621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자전거 사용 인구가 점점 증가하고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자전거 도로가 잘 만들어짐에 따라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여가로 자전거 타기를 즐기는 사람이 증가하는 추세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45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78080" cy="41319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8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 동기</a:t>
            </a:r>
            <a:endParaRPr lang="en-US" altLang="ko-KR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908720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여럿이 자전거를 타게 될 경우</a:t>
            </a:r>
            <a:r>
              <a:rPr lang="en-US" altLang="ko-KR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</a:p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바람 소리 또는 거리에 의한 의사소통의 제약이 발생</a:t>
            </a:r>
            <a:endParaRPr lang="en-US" altLang="ko-KR" spc="100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의사소통의 제약은 큰 위험을 초래할 수 있으며</a:t>
            </a:r>
            <a:r>
              <a:rPr lang="en-US" altLang="ko-KR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</a:p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예기치 못한 상황에서의 대처가 힘듦</a:t>
            </a:r>
            <a:endParaRPr lang="ko-KR" altLang="en-US" spc="1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2050" name="Picture 2" descr="http://cfile5.uf.tistory.com/image/1537C5504EC12A840114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972851"/>
            <a:ext cx="3491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수신호를 활용할 수 있지만</a:t>
            </a:r>
            <a:r>
              <a:rPr lang="en-US" altLang="ko-KR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endParaRPr lang="en-US" altLang="ko-KR" spc="1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야간에는 사용할 수 없음</a:t>
            </a:r>
            <a:endParaRPr lang="en-US" altLang="ko-KR" spc="100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거리 문제는 여전히 존재</a:t>
            </a:r>
            <a:endParaRPr lang="ko-KR" altLang="en-US" spc="1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415607"/>
            <a:ext cx="844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Gear2 </a:t>
            </a:r>
            <a:r>
              <a:rPr lang="ko-KR" altLang="en-US" sz="2400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활용할 수 있으면</a:t>
            </a:r>
            <a:r>
              <a:rPr lang="en-US" altLang="ko-KR" sz="2400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2400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문제를 해결할 수 있지 않을까</a:t>
            </a:r>
            <a:r>
              <a:rPr lang="en-US" altLang="ko-KR" sz="2400" spc="1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  <a:endParaRPr lang="ko-KR" altLang="en-US" sz="2400" spc="1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6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78080" cy="41319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8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 </a:t>
            </a:r>
            <a:r>
              <a:rPr lang="ko-KR" altLang="en-US" sz="2800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목표</a:t>
            </a:r>
            <a:endParaRPr lang="en-US" altLang="ko-KR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57715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Gear 2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그룹에 속한 사용자들끼리의 반 이중 음성 통신을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가능하게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모션인식을 적용하여 운동 중 자유롭게 음성통신을 이용할 수 있게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그룹 내 사용자들의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정보를 이용하여 그룹의 일정한 운동 페이스를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유지할 수 있게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운동 정보를 </a:t>
            </a:r>
            <a:r>
              <a:rPr lang="en-US" altLang="ko-KR" dirty="0" smtClean="0"/>
              <a:t>Gear 2</a:t>
            </a:r>
            <a:r>
              <a:rPr lang="ko-KR" altLang="en-US" dirty="0" smtClean="0"/>
              <a:t>를 활용하여 실시간으로 </a:t>
            </a:r>
            <a:r>
              <a:rPr lang="en-US" altLang="ko-KR" dirty="0" smtClean="0"/>
              <a:t>Notification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운동 정보를 기록하여 사용자에게 </a:t>
            </a:r>
            <a:r>
              <a:rPr lang="en-US" altLang="ko-KR" dirty="0" smtClean="0"/>
              <a:t>Feedback</a:t>
            </a:r>
            <a:r>
              <a:rPr lang="ko-KR" altLang="en-US" dirty="0" smtClean="0"/>
              <a:t>을 제공해준다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6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91475" cy="41319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sz="28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Architecture of client-side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571999" y="3140968"/>
            <a:ext cx="4333876" cy="2664296"/>
            <a:chOff x="4571999" y="3212976"/>
            <a:chExt cx="4333876" cy="26642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572000" y="5229200"/>
              <a:ext cx="4333875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Android Platform</a:t>
              </a:r>
              <a:endPara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72000" y="3212976"/>
              <a:ext cx="4315911" cy="1224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Fitness Manager Application</a:t>
              </a:r>
              <a:endPara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0" name="Picture 5" descr="C:\Users\황정근\Desktop\androi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95875"/>
              <a:ext cx="548387" cy="54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황정근\Desktop\imag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3742581"/>
              <a:ext cx="1107943" cy="62252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:\Users\황정근\Desktop\Holograph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903" y="3742581"/>
              <a:ext cx="1574762" cy="62252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6786283" y="4509120"/>
              <a:ext cx="2119591" cy="6480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HTTPS</a:t>
              </a:r>
              <a:endPara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571999" y="4509120"/>
              <a:ext cx="2119591" cy="6480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Bluetooth</a:t>
              </a:r>
              <a:endPara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6619" y="3724800"/>
            <a:ext cx="3291967" cy="2088232"/>
            <a:chOff x="1043608" y="3060159"/>
            <a:chExt cx="3291968" cy="2088232"/>
          </a:xfrm>
        </p:grpSpPr>
        <p:grpSp>
          <p:nvGrpSpPr>
            <p:cNvPr id="14" name="그룹 13"/>
            <p:cNvGrpSpPr/>
            <p:nvPr/>
          </p:nvGrpSpPr>
          <p:grpSpPr>
            <a:xfrm>
              <a:off x="1043608" y="3060159"/>
              <a:ext cx="3291968" cy="2088232"/>
              <a:chOff x="251519" y="4221088"/>
              <a:chExt cx="4333876" cy="2088232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51520" y="5661248"/>
                <a:ext cx="4333875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Tizen</a:t>
                </a:r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Platform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51519" y="4941168"/>
                <a:ext cx="4333875" cy="6480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Bluetooth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51519" y="4221088"/>
                <a:ext cx="4333875" cy="6480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Gear2 Fitness Manager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5" name="Picture 6" descr="C:\Users\황정근\Desktop\tiz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4543318"/>
              <a:ext cx="648071" cy="492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황정근\Desktop\galaxys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47" y="764704"/>
            <a:ext cx="1118563" cy="202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황정근\Desktop\gea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836712"/>
            <a:ext cx="150525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635896" y="1196752"/>
            <a:ext cx="1536802" cy="1212154"/>
            <a:chOff x="4034408" y="1202126"/>
            <a:chExt cx="1257672" cy="991990"/>
          </a:xfrm>
        </p:grpSpPr>
        <p:sp>
          <p:nvSpPr>
            <p:cNvPr id="2" name="왼쪽 화살표 1"/>
            <p:cNvSpPr/>
            <p:nvPr/>
          </p:nvSpPr>
          <p:spPr>
            <a:xfrm>
              <a:off x="4034408" y="1202126"/>
              <a:ext cx="720080" cy="637323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화살표 22"/>
            <p:cNvSpPr/>
            <p:nvPr/>
          </p:nvSpPr>
          <p:spPr>
            <a:xfrm rot="10800000">
              <a:off x="4572000" y="1556793"/>
              <a:ext cx="720080" cy="637323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14400" y="260648"/>
            <a:ext cx="7991475" cy="41319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sz="28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Architecture of server–side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59632" y="764609"/>
            <a:ext cx="6984776" cy="5832743"/>
            <a:chOff x="1259632" y="764609"/>
            <a:chExt cx="6984776" cy="5832743"/>
          </a:xfrm>
        </p:grpSpPr>
        <p:pic>
          <p:nvPicPr>
            <p:cNvPr id="54" name="Picture 3" descr="C:\Users\황정근\Desktop\galaxys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02" y="836712"/>
              <a:ext cx="1118563" cy="20240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그룹 54"/>
            <p:cNvGrpSpPr/>
            <p:nvPr/>
          </p:nvGrpSpPr>
          <p:grpSpPr>
            <a:xfrm>
              <a:off x="3635896" y="1196752"/>
              <a:ext cx="1536802" cy="1212154"/>
              <a:chOff x="4034408" y="1202126"/>
              <a:chExt cx="1257672" cy="991990"/>
            </a:xfrm>
          </p:grpSpPr>
          <p:sp>
            <p:nvSpPr>
              <p:cNvPr id="56" name="왼쪽 화살표 55"/>
              <p:cNvSpPr/>
              <p:nvPr/>
            </p:nvSpPr>
            <p:spPr>
              <a:xfrm>
                <a:off x="4034408" y="1202126"/>
                <a:ext cx="720080" cy="637323"/>
              </a:xfrm>
              <a:prstGeom prst="lef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왼쪽 화살표 56"/>
              <p:cNvSpPr/>
              <p:nvPr/>
            </p:nvSpPr>
            <p:spPr>
              <a:xfrm rot="10800000">
                <a:off x="4572000" y="1556793"/>
                <a:ext cx="720080" cy="637323"/>
              </a:xfrm>
              <a:prstGeom prst="left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446" y="764609"/>
              <a:ext cx="2324956" cy="242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259632" y="3284984"/>
              <a:ext cx="6984776" cy="3312368"/>
              <a:chOff x="619158" y="3284984"/>
              <a:chExt cx="7985290" cy="3312368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19158" y="5997351"/>
                <a:ext cx="7985290" cy="60000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Windows 7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19159" y="4614438"/>
                <a:ext cx="6253538" cy="60000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Node.js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19159" y="3947770"/>
                <a:ext cx="1399483" cy="60000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Express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pic>
            <p:nvPicPr>
              <p:cNvPr id="5121" name="Picture 1" descr="C:\Users\황정근\Desktop\windows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5241" y="6059711"/>
                <a:ext cx="781010" cy="475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모서리가 둥근 직사각형 38"/>
              <p:cNvSpPr/>
              <p:nvPr/>
            </p:nvSpPr>
            <p:spPr>
              <a:xfrm>
                <a:off x="5092740" y="3947770"/>
                <a:ext cx="1779957" cy="60000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Mongoose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6946234" y="3947770"/>
                <a:ext cx="1635540" cy="125727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Mongo </a:t>
                </a:r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DB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619160" y="3284984"/>
                <a:ext cx="7962616" cy="600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Web Server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19158" y="5301208"/>
                <a:ext cx="7962617" cy="60000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HTTPS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00966" y="3947770"/>
                <a:ext cx="2881289" cy="60000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Node GCM Service</a:t>
                </a:r>
                <a:endParaRPr lang="ko-KR" altLang="en-US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909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Half – duplex voice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communication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1520" y="1124744"/>
            <a:ext cx="8892480" cy="5131152"/>
            <a:chOff x="251520" y="1124744"/>
            <a:chExt cx="8892480" cy="5131152"/>
          </a:xfrm>
        </p:grpSpPr>
        <p:sp>
          <p:nvSpPr>
            <p:cNvPr id="18" name="오른쪽 화살표 17"/>
            <p:cNvSpPr/>
            <p:nvPr/>
          </p:nvSpPr>
          <p:spPr>
            <a:xfrm>
              <a:off x="2699792" y="1268760"/>
              <a:ext cx="3892649" cy="3888432"/>
            </a:xfrm>
            <a:prstGeom prst="rightArrow">
              <a:avLst>
                <a:gd name="adj1" fmla="val 50000"/>
                <a:gd name="adj2" fmla="val 2493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844824"/>
              <a:ext cx="2304256" cy="264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441" y="1124744"/>
              <a:ext cx="2551559" cy="461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>
              <a:off x="2594829" y="2996952"/>
              <a:ext cx="1761147" cy="64807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Stream to file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7037" y="3068960"/>
              <a:ext cx="1833155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Voice File(</a:t>
              </a:r>
              <a:r>
                <a:rPr lang="en-US" altLang="ko-KR" dirty="0" err="1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amr</a:t>
              </a:r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)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0853" y="233958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Samsung Accessory Protocol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70893" y="4300451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Bluetooth Low Energy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4725144"/>
              <a:ext cx="175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Voice Recorder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4248" y="58865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Host Device</a:t>
              </a:r>
              <a:endPara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771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Half – duplex voice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communication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7782" y="1268760"/>
            <a:ext cx="861443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</a:t>
            </a:r>
            <a:r>
              <a:rPr lang="en-US" altLang="ko-KR" b="1" dirty="0"/>
              <a:t>G</a:t>
            </a:r>
            <a:r>
              <a:rPr lang="en-US" altLang="ko-KR" b="1" dirty="0" smtClean="0"/>
              <a:t>ear 2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Voice Recording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amr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파일로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dirty="0" smtClean="0"/>
              <a:t>3</a:t>
            </a:r>
            <a:r>
              <a:rPr lang="ko-KR" altLang="en-US" dirty="0" smtClean="0"/>
              <a:t>분 정도의 음성 길이에 파일의 크기는 </a:t>
            </a:r>
            <a:r>
              <a:rPr lang="en-US" altLang="ko-KR" dirty="0" smtClean="0"/>
              <a:t>298KB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운동 중 전송할 음성의 길이는 길어야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초를 넘지 않을 것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실제 전송할 사이즈는 더 작다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파일 크기가 크지 않기 때문에 바로 웹 서버로 전송하는 방법을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→ http</a:t>
            </a:r>
            <a:r>
              <a:rPr lang="ko-KR" altLang="en-US" dirty="0" smtClean="0"/>
              <a:t>를 이용하여 웹 서버로 업로드 후 멀티캐스트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920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1250</Words>
  <Application>Microsoft Office PowerPoint</Application>
  <PresentationFormat>화면 슬라이드 쇼(4:3)</PresentationFormat>
  <Paragraphs>266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굴림</vt:lpstr>
      <vt:lpstr>Arial</vt:lpstr>
      <vt:lpstr>서울남산체 M</vt:lpstr>
      <vt:lpstr>HY헤드라인M</vt:lpstr>
      <vt:lpstr>나눔고딕</vt:lpstr>
      <vt:lpstr>나눔고딕 ExtraBold</vt:lpstr>
      <vt:lpstr>Times New Roman</vt:lpstr>
      <vt:lpstr>맑은 고딕</vt:lpstr>
      <vt:lpstr>조선일보명조</vt:lpstr>
      <vt:lpstr>Wingdings</vt:lpstr>
      <vt:lpstr>Office 테마</vt:lpstr>
      <vt:lpstr>Samsung Gear 2를 기반으로 한 Half-duplex voice communication을 지원하는 Social Fitness Application 개발</vt:lpstr>
      <vt:lpstr>PowerPoint 프레젠테이션</vt:lpstr>
      <vt:lpstr>개발 동기</vt:lpstr>
      <vt:lpstr>개발 동기</vt:lpstr>
      <vt:lpstr>개발 목표</vt:lpstr>
      <vt:lpstr>Architecture of client-side</vt:lpstr>
      <vt:lpstr>Architecture of server–side</vt:lpstr>
      <vt:lpstr>Half – duplex voice communication</vt:lpstr>
      <vt:lpstr>Half – duplex voice communication</vt:lpstr>
      <vt:lpstr>Server Side – Web Server</vt:lpstr>
      <vt:lpstr> Server Side - Overall Data Flow</vt:lpstr>
      <vt:lpstr>현재 Wearable SDK의 상황</vt:lpstr>
      <vt:lpstr>현재 Wearable SDK의 상황</vt:lpstr>
      <vt:lpstr>Device Motion Event</vt:lpstr>
      <vt:lpstr>Device Motion Event</vt:lpstr>
      <vt:lpstr>센서와 관련된 구현 방향</vt:lpstr>
      <vt:lpstr>모션인식을 이용한 UX 적인 음성데이터 송수신 구현</vt:lpstr>
      <vt:lpstr>Fitness contents </vt:lpstr>
      <vt:lpstr>Fitness contents </vt:lpstr>
      <vt:lpstr>Fitness contents</vt:lpstr>
      <vt:lpstr>Fitness contents</vt:lpstr>
      <vt:lpstr>Fitness contents</vt:lpstr>
      <vt:lpstr>Fitness contents</vt:lpstr>
      <vt:lpstr>일 정</vt:lpstr>
      <vt:lpstr>일 정</vt:lpstr>
      <vt:lpstr>평가 요소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황정근</cp:lastModifiedBy>
  <cp:revision>206</cp:revision>
  <dcterms:created xsi:type="dcterms:W3CDTF">2012-09-18T14:42:59Z</dcterms:created>
  <dcterms:modified xsi:type="dcterms:W3CDTF">2014-06-02T09:11:49Z</dcterms:modified>
</cp:coreProperties>
</file>