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8" autoAdjust="0"/>
  </p:normalViewPr>
  <p:slideViewPr>
    <p:cSldViewPr>
      <p:cViewPr varScale="1">
        <p:scale>
          <a:sx n="79" d="100"/>
          <a:sy n="79" d="100"/>
        </p:scale>
        <p:origin x="-1474" y="-67"/>
      </p:cViewPr>
      <p:guideLst>
        <p:guide orient="horz" pos="482"/>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이전까지 12분</a:t>
            </a:r>
          </a:p>
          <a:p>
            <a:pPr rtl="0">
              <a:spcBef>
                <a:spcPts val="0"/>
              </a:spcBef>
              <a:buNone/>
            </a:pPr>
            <a:endParaRPr/>
          </a:p>
          <a:p>
            <a:pPr rtl="0">
              <a:spcBef>
                <a:spcPts val="0"/>
              </a:spcBef>
              <a:buNone/>
            </a:pPr>
            <a:r>
              <a:rPr lang="en-US"/>
              <a:t>To verificate and validate IoT System.</a:t>
            </a:r>
          </a:p>
          <a:p>
            <a:pPr rtl="0">
              <a:spcBef>
                <a:spcPts val="0"/>
              </a:spcBef>
              <a:buNone/>
            </a:pPr>
            <a:r>
              <a:rPr lang="en-US"/>
              <a:t>We set test plan and derived total 21 test cases.</a:t>
            </a:r>
          </a:p>
          <a:p>
            <a:pPr rtl="0">
              <a:spcBef>
                <a:spcPts val="0"/>
              </a:spcBef>
              <a:buNone/>
            </a:pPr>
            <a:r>
              <a:rPr lang="en-US"/>
              <a:t>They were categorized into 3 parts (Basic, Complex, Negative).</a:t>
            </a:r>
          </a:p>
          <a:p>
            <a:pPr>
              <a:spcBef>
                <a:spcPts val="0"/>
              </a:spcBef>
              <a:buNone/>
            </a:pPr>
            <a:r>
              <a:rPr lang="en-US"/>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cxnSp>
        <p:nvCxnSpPr>
          <p:cNvPr id="6" name="Shape 143"/>
          <p:cNvCxnSpPr/>
          <p:nvPr/>
        </p:nvCxnSpPr>
        <p:spPr>
          <a:xfrm>
            <a:off x="3627325" y="5135451"/>
            <a:ext cx="369900" cy="0"/>
          </a:xfrm>
          <a:prstGeom prst="straightConnector1">
            <a:avLst/>
          </a:prstGeom>
          <a:noFill/>
          <a:ln w="19050" cap="flat" cmpd="sng">
            <a:solidFill>
              <a:schemeClr val="dk1"/>
            </a:solidFill>
            <a:prstDash val="dot"/>
            <a:round/>
            <a:headEnd type="none" w="med" len="med"/>
            <a:tailEnd type="stealth" w="med" len="med"/>
          </a:ln>
        </p:spPr>
      </p:cxn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233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cxnSp>
        <p:nvCxnSpPr>
          <p:cNvPr id="47" name="Shape 185"/>
          <p:cNvCxnSpPr>
            <a:stCxn id="11" idx="1"/>
            <a:endCxn id="48" idx="3"/>
          </p:cNvCxnSpPr>
          <p:nvPr/>
        </p:nvCxnSpPr>
        <p:spPr>
          <a:xfrm rot="10800000">
            <a:off x="1223850" y="2299925"/>
            <a:ext cx="1059300" cy="683700"/>
          </a:xfrm>
          <a:prstGeom prst="bentConnector2">
            <a:avLst/>
          </a:prstGeom>
          <a:noFill/>
          <a:ln w="19050" cap="flat" cmpd="sng">
            <a:solidFill>
              <a:schemeClr val="dk1"/>
            </a:solidFill>
            <a:prstDash val="dot"/>
            <a:round/>
            <a:headEnd type="stealth" w="lg" len="lg"/>
            <a:tailEnd type="none" w="med" len="med"/>
          </a:ln>
        </p:spPr>
      </p:cxnSp>
      <p:sp>
        <p:nvSpPr>
          <p:cNvPr id="48" name="Shape 186"/>
          <p:cNvSpPr/>
          <p:nvPr/>
        </p:nvSpPr>
        <p:spPr>
          <a:xfrm>
            <a:off x="706471" y="15522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cxnSp>
        <p:nvCxnSpPr>
          <p:cNvPr id="53" name="Shape 191"/>
          <p:cNvCxnSpPr>
            <a:stCxn id="52" idx="3"/>
            <a:endCxn id="19" idx="2"/>
          </p:cNvCxnSpPr>
          <p:nvPr/>
        </p:nvCxnSpPr>
        <p:spPr>
          <a:xfrm>
            <a:off x="6559749" y="1969700"/>
            <a:ext cx="572100" cy="600"/>
          </a:xfrm>
          <a:prstGeom prst="bentConnector3">
            <a:avLst>
              <a:gd name="adj1" fmla="val 49988"/>
            </a:avLst>
          </a:prstGeom>
          <a:noFill/>
          <a:ln w="19050" cap="flat" cmpd="sng">
            <a:solidFill>
              <a:schemeClr val="dk1"/>
            </a:solidFill>
            <a:prstDash val="dot"/>
            <a:round/>
            <a:headEnd type="stealth" w="med" len="med"/>
            <a:tailEnd type="none" w="med" len="med"/>
          </a:ln>
        </p:spPr>
      </p:cxn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cxnSp>
        <p:nvCxnSpPr>
          <p:cNvPr id="57" name="Shape 195"/>
          <p:cNvCxnSpPr>
            <a:stCxn id="24" idx="3"/>
            <a:endCxn id="61" idx="2"/>
          </p:cNvCxnSpPr>
          <p:nvPr/>
        </p:nvCxnSpPr>
        <p:spPr>
          <a:xfrm rot="10800000" flipH="1">
            <a:off x="6553406" y="2341825"/>
            <a:ext cx="1280399" cy="734700"/>
          </a:xfrm>
          <a:prstGeom prst="bentConnector2">
            <a:avLst/>
          </a:prstGeom>
          <a:noFill/>
          <a:ln w="19050" cap="flat" cmpd="sng">
            <a:solidFill>
              <a:schemeClr val="dk1"/>
            </a:solidFill>
            <a:prstDash val="dot"/>
            <a:round/>
            <a:headEnd type="none" w="med" len="med"/>
            <a:tailEnd type="stealth" w="med" len="med"/>
          </a:ln>
        </p:spPr>
      </p:cxn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201"/>
          <p:cNvCxnSpPr>
            <a:endCxn id="52" idx="1"/>
          </p:cNvCxnSpPr>
          <p:nvPr/>
        </p:nvCxnSpPr>
        <p:spPr>
          <a:xfrm>
            <a:off x="1817649" y="1969100"/>
            <a:ext cx="465600" cy="600"/>
          </a:xfrm>
          <a:prstGeom prst="bentConnector3">
            <a:avLst>
              <a:gd name="adj1" fmla="val 50000"/>
            </a:avLst>
          </a:prstGeom>
          <a:noFill/>
          <a:ln w="19050" cap="flat" cmpd="sng">
            <a:solidFill>
              <a:schemeClr val="dk1"/>
            </a:solidFill>
            <a:prstDash val="dot"/>
            <a:round/>
            <a:headEnd type="stealth" w="med" len="med"/>
            <a:tailEnd type="none" w="med" len="med"/>
          </a:ln>
        </p:spPr>
      </p:cxn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med" len="med"/>
            <a:tailEnd type="none" w="lg" len="lg"/>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med" len="med"/>
            <a:tailEnd type="none" w="lg" len="lg"/>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med" len="med"/>
            <a:tailEnd type="none" w="lg" len="lg"/>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pic>
        <p:nvPicPr>
          <p:cNvPr id="241" name="Shape 241"/>
          <p:cNvPicPr preferRelativeResize="0"/>
          <p:nvPr/>
        </p:nvPicPr>
        <p:blipFill>
          <a:blip r:embed="rId3">
            <a:alphaModFix/>
          </a:blip>
          <a:stretch>
            <a:fillRect/>
          </a:stretch>
        </p:blipFill>
        <p:spPr>
          <a:xfrm>
            <a:off x="881638" y="2132856"/>
            <a:ext cx="7380724" cy="4258125"/>
          </a:xfrm>
          <a:prstGeom prst="rect">
            <a:avLst/>
          </a:prstGeom>
          <a:noFill/>
          <a:ln>
            <a:noFill/>
          </a:ln>
        </p:spPr>
      </p:pic>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med" len="med"/>
            <a:tailEnd type="stealth" w="med"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rgbClr val="000000"/>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rgbClr val="3F3F3F"/>
                </a:solidFill>
                <a:latin typeface="Arial"/>
                <a:ea typeface="Arial"/>
                <a:cs typeface="Arial"/>
                <a:sym typeface="Arial"/>
              </a:rPr>
              <a:t>User </a:t>
            </a:r>
            <a:r>
              <a:rPr lang="en-US" altLang="ko" sz="1200" b="0" i="0" u="none" strike="noStrike" cap="none" baseline="0" dirty="0" smtClean="0">
                <a:solidFill>
                  <a:srgbClr val="3F3F3F"/>
                </a:solidFill>
                <a:latin typeface="Arial"/>
                <a:ea typeface="Arial"/>
                <a:cs typeface="Arial"/>
                <a:sym typeface="Arial"/>
              </a:rPr>
              <a:t>Interaction</a:t>
            </a:r>
            <a:endParaRPr lang="ko" sz="1200" b="0" i="0" u="none" strike="noStrike" cap="none" baseline="0" dirty="0">
              <a:solidFill>
                <a:srgbClr val="3F3F3F"/>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rgbClr val="3F3F3F"/>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rgbClr val="3F3F3F"/>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dk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rgbClr val="3F3F3F"/>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send</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User </a:t>
            </a:r>
            <a:r>
              <a:rPr lang="en-US" altLang="ko" sz="1100" b="0" i="0" u="none" strike="noStrike" cap="none" baseline="0" dirty="0" smtClean="0">
                <a:solidFill>
                  <a:srgbClr val="3F3F3F"/>
                </a:solidFill>
                <a:latin typeface="Arial"/>
                <a:ea typeface="Arial"/>
                <a:cs typeface="Arial"/>
                <a:sym typeface="Arial"/>
              </a:rPr>
              <a:t>interaction</a:t>
            </a:r>
            <a:endParaRPr lang="ko" sz="1100" b="0" i="0" u="none" strike="noStrike" cap="none" baseline="0" dirty="0">
              <a:solidFill>
                <a:srgbClr val="3F3F3F"/>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rgbClr val="3F3F3F"/>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observe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rgbClr val="3F3F3F"/>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update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rgbClr val="3F3F3F"/>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dk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dk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Server</a:t>
            </a:r>
            <a:endParaRPr lang="ko" sz="1100" b="0" i="0" u="none" strike="noStrike" cap="none" baseline="0" dirty="0">
              <a:solidFill>
                <a:srgbClr val="3F3F3F"/>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 Bus</a:t>
            </a:r>
            <a:endParaRPr lang="ko" sz="1100" b="0" i="0" u="none" strike="noStrike" cap="none" baseline="0" dirty="0">
              <a:solidFill>
                <a:srgbClr val="3F3F3F"/>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rgbClr val="3F3F3F"/>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rgbClr val="3F3F3F"/>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Model </a:t>
            </a:r>
            <a:r>
              <a:rPr lang="en-US" altLang="ko" sz="1100" b="0" i="1" u="none" strike="noStrike" cap="none" baseline="0" dirty="0" smtClean="0">
                <a:solidFill>
                  <a:srgbClr val="0C0C0C"/>
                </a:solidFill>
                <a:latin typeface="Arial"/>
                <a:ea typeface="Arial"/>
                <a:cs typeface="Arial"/>
                <a:sym typeface="Arial"/>
              </a:rPr>
              <a:t>Pkg</a:t>
            </a:r>
            <a:endParaRPr lang="ko" sz="1100" b="0" i="1" u="none" strike="noStrike" cap="none" baseline="0" dirty="0">
              <a:solidFill>
                <a:srgbClr val="0C0C0C"/>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Control </a:t>
            </a:r>
            <a:r>
              <a:rPr lang="en-US" altLang="ko" sz="1100" i="1" dirty="0" smtClean="0">
                <a:solidFill>
                  <a:srgbClr val="0C0C0C"/>
                </a:solidFill>
              </a:rPr>
              <a:t>Pkg</a:t>
            </a:r>
            <a:endParaRPr lang="ko" sz="1100" b="0" i="1" u="none" strike="noStrike" cap="none" baseline="0" dirty="0">
              <a:solidFill>
                <a:srgbClr val="0C0C0C"/>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rgbClr val="0C0C0C"/>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rgbClr val="3F3F3F"/>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associate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use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specialize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3" name="Shape 293"/>
          <p:cNvGraphicFramePr/>
          <p:nvPr/>
        </p:nvGraphicFramePr>
        <p:xfrm>
          <a:off x="762000" y="1762050"/>
          <a:ext cx="7544550" cy="836422"/>
        </p:xfrm>
        <a:graphic>
          <a:graphicData uri="http://schemas.openxmlformats.org/drawingml/2006/table">
            <a:tbl>
              <a:tblPr>
                <a:noFill/>
                <a:tableStyleId>{233E3069-E93E-4B11-9923-F1D633FF6460}</a:tableStyleId>
              </a:tblPr>
              <a:tblGrid>
                <a:gridCol w="2619375"/>
                <a:gridCol w="4925175"/>
              </a:tblGrid>
              <a:tr h="323850">
                <a:tc>
                  <a:txBody>
                    <a:bodyPr/>
                    <a:lstStyle/>
                    <a:p>
                      <a:pPr marL="0" lvl="0" indent="0" rtl="0">
                        <a:lnSpc>
                          <a:spcPct val="115000"/>
                        </a:lnSpc>
                        <a:spcBef>
                          <a:spcPts val="0"/>
                        </a:spcBef>
                        <a:buNone/>
                      </a:pPr>
                      <a:r>
                        <a:rPr lang="en-US" sz="1100" b="1"/>
                        <a:t>No. TB-03</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c>
                  <a:txBody>
                    <a:bodyPr/>
                    <a:lstStyle/>
                    <a:p>
                      <a:pPr marL="0" lvl="0" indent="0" algn="ctr" rtl="0">
                        <a:lnSpc>
                          <a:spcPct val="115000"/>
                        </a:lnSpc>
                        <a:spcBef>
                          <a:spcPts val="0"/>
                        </a:spcBef>
                        <a:buNone/>
                      </a:pPr>
                      <a:r>
                        <a:rPr lang="en-US" sz="1100" b="1"/>
                        <a:t>SA node register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r>
              <a:tr h="416875">
                <a:tc>
                  <a:txBody>
                    <a:bodyPr/>
                    <a:lstStyle/>
                    <a:p>
                      <a:pPr marL="0" lvl="0" indent="0" rtl="0">
                        <a:lnSpc>
                          <a:spcPct val="115000"/>
                        </a:lnSpc>
                        <a:spcBef>
                          <a:spcPts val="0"/>
                        </a:spcBef>
                        <a:buNone/>
                      </a:pPr>
                      <a:r>
                        <a:rPr lang="en-US" sz="1100" b="1"/>
                        <a:t>Relevant Function Requirement</a:t>
                      </a:r>
                    </a:p>
                    <a:p>
                      <a:pPr marL="0" lvl="0" indent="0" rtl="0">
                        <a:lnSpc>
                          <a:spcPct val="115000"/>
                        </a:lnSpc>
                        <a:spcBef>
                          <a:spcPts val="0"/>
                        </a:spcBef>
                        <a:buNone/>
                      </a:pPr>
                      <a:r>
                        <a:rPr lang="en-US" sz="1100" b="1"/>
                        <a:t>Quality Attribute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FR08 : Register SA nodes</a:t>
                      </a:r>
                    </a:p>
                    <a:p>
                      <a:pPr lvl="0" rtl="0">
                        <a:lnSpc>
                          <a:spcPct val="115000"/>
                        </a:lnSpc>
                        <a:spcBef>
                          <a:spcPts val="0"/>
                        </a:spcBef>
                        <a:buNone/>
                      </a:pPr>
                      <a:r>
                        <a:rPr lang="en-US" sz="1100"/>
                        <a:t>QA02 : Security – Unauthorized SA node register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graphicFrame>
        <p:nvGraphicFramePr>
          <p:cNvPr id="294" name="Shape 294"/>
          <p:cNvGraphicFramePr/>
          <p:nvPr/>
        </p:nvGraphicFramePr>
        <p:xfrm>
          <a:off x="762000" y="2565400"/>
          <a:ext cx="7544550" cy="3649394"/>
        </p:xfrm>
        <a:graphic>
          <a:graphicData uri="http://schemas.openxmlformats.org/drawingml/2006/table">
            <a:tbl>
              <a:tblPr>
                <a:noFill/>
                <a:tableStyleId>{E41624A1-C7D0-440E-A932-C95D82C79E30}</a:tableStyleId>
              </a:tblPr>
              <a:tblGrid>
                <a:gridCol w="2619375"/>
                <a:gridCol w="4925175"/>
              </a:tblGrid>
              <a:tr h="735325">
                <a:tc>
                  <a:txBody>
                    <a:bodyPr/>
                    <a:lstStyle/>
                    <a:p>
                      <a:pPr marL="0" lvl="0" indent="0" rtl="0">
                        <a:lnSpc>
                          <a:spcPct val="115000"/>
                        </a:lnSpc>
                        <a:spcBef>
                          <a:spcPts val="0"/>
                        </a:spcBef>
                        <a:buNone/>
                      </a:pPr>
                      <a:r>
                        <a:rPr lang="en-US" sz="1100" b="1"/>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User is aware of </a:t>
                      </a:r>
                      <a:r>
                        <a:rPr lang="en-US" sz="1100" b="1"/>
                        <a:t>Serial Number of SA node.</a:t>
                      </a:r>
                    </a:p>
                    <a:p>
                      <a:pPr marL="0" lvl="0" indent="0" rtl="0">
                        <a:lnSpc>
                          <a:spcPct val="115000"/>
                        </a:lnSpc>
                        <a:spcBef>
                          <a:spcPts val="0"/>
                        </a:spcBef>
                        <a:buNone/>
                      </a:pPr>
                      <a:r>
                        <a:rPr lang="en-US" sz="1100"/>
                        <a:t>SA node is not registered in advance.</a:t>
                      </a:r>
                    </a:p>
                    <a:p>
                      <a:pPr marL="0" lvl="0" indent="0" rtl="0">
                        <a:lnSpc>
                          <a:spcPct val="115000"/>
                        </a:lnSpc>
                        <a:spcBef>
                          <a:spcPts val="0"/>
                        </a:spcBef>
                        <a:buNone/>
                      </a:pPr>
                      <a:r>
                        <a:rPr lang="en-US" sz="110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solidFill>
                        <a:srgbClr val="000000"/>
                      </a:solidFill>
                      <a:prstDash val="solid"/>
                      <a:round/>
                      <a:headEnd type="none" w="med" len="med"/>
                      <a:tailEnd type="none" w="med" len="med"/>
                    </a:lnB>
                  </a:tcPr>
                </a:tc>
              </a:tr>
              <a:tr h="868375">
                <a:tc>
                  <a:txBody>
                    <a:bodyPr/>
                    <a:lstStyle/>
                    <a:p>
                      <a:pPr marL="0" lvl="0" indent="0" rtl="0">
                        <a:lnSpc>
                          <a:spcPct val="115000"/>
                        </a:lnSpc>
                        <a:spcBef>
                          <a:spcPts val="0"/>
                        </a:spcBef>
                        <a:buNone/>
                      </a:pPr>
                      <a:r>
                        <a:rPr lang="en-US" sz="1100" b="1"/>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1. Make sure logged into the server in advance.</a:t>
                      </a:r>
                    </a:p>
                    <a:p>
                      <a:pPr marL="0" lvl="0" indent="0" rtl="0">
                        <a:lnSpc>
                          <a:spcPct val="115000"/>
                        </a:lnSpc>
                        <a:spcBef>
                          <a:spcPts val="0"/>
                        </a:spcBef>
                        <a:buNone/>
                      </a:pPr>
                      <a:r>
                        <a:rPr lang="en-US" sz="1100"/>
                        <a:t>2. Select “1.Register SA node” menu.</a:t>
                      </a:r>
                    </a:p>
                    <a:p>
                      <a:pPr marL="0" lvl="0" indent="0" rtl="0">
                        <a:lnSpc>
                          <a:spcPct val="115000"/>
                        </a:lnSpc>
                        <a:spcBef>
                          <a:spcPts val="0"/>
                        </a:spcBef>
                        <a:buNone/>
                      </a:pPr>
                      <a:r>
                        <a:rPr lang="en-US" sz="1100"/>
                        <a:t>3. Input [nodeID]/[nickname], then press “Enter”</a:t>
                      </a:r>
                    </a:p>
                    <a:p>
                      <a:pPr marL="0" lvl="0" indent="0" rtl="0">
                        <a:lnSpc>
                          <a:spcPct val="115000"/>
                        </a:lnSpc>
                        <a:spcBef>
                          <a:spcPts val="0"/>
                        </a:spcBef>
                        <a:buNone/>
                      </a:pPr>
                      <a:r>
                        <a:rPr lang="en-US" sz="110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2075">
                <a:tc>
                  <a:txBody>
                    <a:bodyPr/>
                    <a:lstStyle/>
                    <a:p>
                      <a:pPr marL="0" lvl="0" indent="0" rtl="0">
                        <a:lnSpc>
                          <a:spcPct val="115000"/>
                        </a:lnSpc>
                        <a:spcBef>
                          <a:spcPts val="0"/>
                        </a:spcBef>
                        <a:buNone/>
                      </a:pPr>
                      <a:r>
                        <a:rPr lang="en-US" sz="11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Pass:</a:t>
                      </a:r>
                    </a:p>
                    <a:p>
                      <a:pPr marL="0" lvl="0" indent="0" rtl="0">
                        <a:lnSpc>
                          <a:spcPct val="115000"/>
                        </a:lnSpc>
                        <a:spcBef>
                          <a:spcPts val="0"/>
                        </a:spcBef>
                        <a:buNone/>
                      </a:pPr>
                      <a:r>
                        <a:rPr lang="en-US" sz="1100"/>
                        <a:t>(1) SA node is registered successfully.</a:t>
                      </a:r>
                    </a:p>
                    <a:p>
                      <a:pPr marL="0" lvl="0" indent="0" rtl="0">
                        <a:lnSpc>
                          <a:spcPct val="115000"/>
                        </a:lnSpc>
                        <a:spcBef>
                          <a:spcPts val="0"/>
                        </a:spcBef>
                        <a:buNone/>
                      </a:pPr>
                      <a:r>
                        <a:rPr lang="en-US" sz="1100"/>
                        <a:t>(2) App notifies the node is registered.</a:t>
                      </a:r>
                    </a:p>
                    <a:p>
                      <a:pPr marL="0" lvl="0" indent="0" rtl="0">
                        <a:lnSpc>
                          <a:spcPct val="115000"/>
                        </a:lnSpc>
                        <a:spcBef>
                          <a:spcPts val="0"/>
                        </a:spcBef>
                        <a:buNone/>
                      </a:pPr>
                      <a:r>
                        <a:rPr lang="en-US" sz="1100"/>
                        <a:t>(3) App shows updated node list.</a:t>
                      </a:r>
                    </a:p>
                    <a:p>
                      <a:pPr marL="0" lvl="0" indent="0" rtl="0">
                        <a:lnSpc>
                          <a:spcPct val="115000"/>
                        </a:lnSpc>
                        <a:spcBef>
                          <a:spcPts val="0"/>
                        </a:spcBef>
                        <a:buNone/>
                      </a:pPr>
                      <a:r>
                        <a:rPr lang="en-US" sz="1100"/>
                        <a:t> </a:t>
                      </a:r>
                    </a:p>
                    <a:p>
                      <a:pPr marL="0" lvl="0" indent="0" rtl="0">
                        <a:lnSpc>
                          <a:spcPct val="115000"/>
                        </a:lnSpc>
                        <a:spcBef>
                          <a:spcPts val="0"/>
                        </a:spcBef>
                        <a:buNone/>
                      </a:pPr>
                      <a:r>
                        <a:rPr lang="en-US" sz="1100"/>
                        <a:t>Possible Failures:</a:t>
                      </a:r>
                    </a:p>
                    <a:p>
                      <a:pPr marL="0" lvl="0" indent="0" rtl="0">
                        <a:lnSpc>
                          <a:spcPct val="115000"/>
                        </a:lnSpc>
                        <a:spcBef>
                          <a:spcPts val="0"/>
                        </a:spcBef>
                        <a:buNone/>
                      </a:pPr>
                      <a:r>
                        <a:rPr lang="en-US" sz="1100"/>
                        <a:t>(1) nodeID is registered already to the server.</a:t>
                      </a:r>
                    </a:p>
                    <a:p>
                      <a:pPr marL="0" lvl="0" indent="0" rtl="0">
                        <a:lnSpc>
                          <a:spcPct val="115000"/>
                        </a:lnSpc>
                        <a:spcBef>
                          <a:spcPts val="0"/>
                        </a:spcBef>
                        <a:buNone/>
                      </a:pPr>
                      <a:r>
                        <a:rPr lang="en-US" sz="110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100" b="1"/>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10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762000" y="897250"/>
          <a:ext cx="7532000" cy="731460"/>
        </p:xfrm>
        <a:graphic>
          <a:graphicData uri="http://schemas.openxmlformats.org/drawingml/2006/table">
            <a:tbl>
              <a:tblPr>
                <a:noFill/>
                <a:tableStyleId>{81BBAB56-8E35-4F76-BAE3-FB950FA4FDD8}</a:tableStyleId>
              </a:tblPr>
              <a:tblGrid>
                <a:gridCol w="1883000"/>
                <a:gridCol w="1883000"/>
                <a:gridCol w="1883000"/>
                <a:gridCol w="1883000"/>
              </a:tblGrid>
              <a:tr h="332125">
                <a:tc>
                  <a:txBody>
                    <a:bodyPr/>
                    <a:lstStyle/>
                    <a:p>
                      <a:pPr lvl="0" algn="ctr" rtl="0">
                        <a:spcBef>
                          <a:spcPts val="0"/>
                        </a:spcBef>
                        <a:buNone/>
                      </a:pPr>
                      <a:r>
                        <a:rPr lang="en-US" sz="1200" b="1">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637612" y="971975"/>
          <a:ext cx="7831625" cy="4191000"/>
        </p:xfrm>
        <a:graphic>
          <a:graphicData uri="http://schemas.openxmlformats.org/drawingml/2006/table">
            <a:tbl>
              <a:tblPr>
                <a:noFill/>
                <a:tableStyleId>{77336583-5743-4E60-9322-869B5D197014}</a:tableStyleId>
              </a:tblPr>
              <a:tblGrid>
                <a:gridCol w="630025"/>
                <a:gridCol w="4036850"/>
                <a:gridCol w="1067375"/>
                <a:gridCol w="1012425"/>
                <a:gridCol w="570850"/>
                <a:gridCol w="514100"/>
              </a:tblGrid>
              <a:tr h="381000">
                <a:tc>
                  <a:txBody>
                    <a:bodyPr/>
                    <a:lstStyle/>
                    <a:p>
                      <a:pPr marL="0" marR="0" lvl="0" indent="0" rtl="0">
                        <a:lnSpc>
                          <a:spcPct val="100000"/>
                        </a:lnSpc>
                        <a:spcBef>
                          <a:spcPts val="0"/>
                        </a:spcBef>
                        <a:spcAft>
                          <a:spcPts val="0"/>
                        </a:spcAft>
                        <a:buNone/>
                      </a:pPr>
                      <a:r>
                        <a:rPr lang="en-US" sz="1200" b="1">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2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2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10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QA01, </a:t>
                      </a:r>
                      <a:r>
                        <a:rPr lang="en-US" sz="11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FR01</a:t>
                      </a:r>
                      <a:r>
                        <a:rPr lang="en-US" sz="110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637612" y="971975"/>
          <a:ext cx="7831625" cy="4572000"/>
        </p:xfrm>
        <a:graphic>
          <a:graphicData uri="http://schemas.openxmlformats.org/drawingml/2006/table">
            <a:tbl>
              <a:tblPr>
                <a:noFill/>
                <a:tableStyleId>{95264F87-848C-4D3B-85D5-59ADC2153574}</a:tableStyleId>
              </a:tblPr>
              <a:tblGrid>
                <a:gridCol w="630025"/>
                <a:gridCol w="4036850"/>
                <a:gridCol w="1067375"/>
                <a:gridCol w="1012425"/>
                <a:gridCol w="570850"/>
                <a:gridCol w="514100"/>
              </a:tblGrid>
              <a:tr h="381000">
                <a:tc>
                  <a:txBody>
                    <a:bodyPr/>
                    <a:lstStyle/>
                    <a:p>
                      <a:pPr marL="0" marR="0" lvl="0" indent="0" rtl="0">
                        <a:lnSpc>
                          <a:spcPct val="100000"/>
                        </a:lnSpc>
                        <a:spcBef>
                          <a:spcPts val="0"/>
                        </a:spcBef>
                        <a:spcAft>
                          <a:spcPts val="0"/>
                        </a:spcAft>
                        <a:buNone/>
                      </a:pPr>
                      <a:r>
                        <a:rPr lang="en-US" sz="1200" b="1">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2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2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1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1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1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1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Lessons Learned</a:t>
            </a:r>
          </a:p>
        </p:txBody>
      </p:sp>
      <p:sp>
        <p:nvSpPr>
          <p:cNvPr id="317" name="Shape 317"/>
          <p:cNvSpPr txBox="1">
            <a:spLocks noGrp="1"/>
          </p:cNvSpPr>
          <p:nvPr>
            <p:ph type="body" idx="1"/>
          </p:nvPr>
        </p:nvSpPr>
        <p:spPr>
          <a:xfrm>
            <a:off x="154516" y="749299"/>
            <a:ext cx="8779799" cy="5127600"/>
          </a:xfrm>
          <a:prstGeom prst="rect">
            <a:avLst/>
          </a:prstGeom>
          <a:noFill/>
          <a:ln>
            <a:noFill/>
          </a:ln>
        </p:spPr>
        <p:txBody>
          <a:bodyPr lIns="91425" tIns="45700" rIns="91425" bIns="0"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sz="1200" b="1">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sz="1200" b="1">
                <a:solidFill>
                  <a:schemeClr val="dk1"/>
                </a:solidFill>
              </a:rPr>
              <a:t>Expression in </a:t>
            </a:r>
            <a:r>
              <a:rPr lang="en-US" sz="1200" b="1">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Mixed perspective ( 창욱C한테 팔 거)</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Why experiments is importants?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임창욱</a:t>
            </a:r>
          </a:p>
          <a:p>
            <a:pPr marR="0" algn="l" rtl="0">
              <a:lnSpc>
                <a:spcPct val="90000"/>
              </a:lnSpc>
              <a:spcBef>
                <a:spcPts val="0"/>
              </a:spcBef>
              <a:buNone/>
            </a:pPr>
            <a:r>
              <a:rPr lang="en-US" sz="1800" b="1">
                <a:solidFill>
                  <a:schemeClr val="dk1"/>
                </a:solidFill>
              </a:rPr>
              <a:t>        a. Architecture is mainly influenced by Quality Attribute. I mainly decided the design by the functional requirement.</a:t>
            </a:r>
          </a:p>
          <a:p>
            <a:pPr marR="0" lvl="0" algn="l" rtl="0">
              <a:lnSpc>
                <a:spcPct val="90000"/>
              </a:lnSpc>
              <a:spcBef>
                <a:spcPts val="0"/>
              </a:spcBef>
              <a:buNone/>
            </a:pPr>
            <a:endParaRPr sz="1800" b="1">
              <a:solidFill>
                <a:schemeClr val="dk1"/>
              </a:solidFill>
            </a:endParaRP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홍윤기</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이정길 (engineer’s poor communication skill, 한번 만들어진 API/Interface는 변경하는 것이 어렵다)</a:t>
            </a:r>
          </a:p>
          <a:p>
            <a:pPr marR="0" lvl="0" algn="l" rtl="0">
              <a:lnSpc>
                <a:spcPct val="90000"/>
              </a:lnSpc>
              <a:spcBef>
                <a:spcPts val="0"/>
              </a:spcBef>
              <a:buNone/>
            </a:pPr>
            <a:endParaRPr sz="1800" b="1">
              <a:solidFill>
                <a:schemeClr val="dk1"/>
              </a:solidFill>
            </a:endParaRP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grpSp>
        <p:nvGrpSpPr>
          <p:cNvPr id="384" name="Shape 384"/>
          <p:cNvGrpSpPr/>
          <p:nvPr/>
        </p:nvGrpSpPr>
        <p:grpSpPr>
          <a:xfrm>
            <a:off x="198494" y="3056966"/>
            <a:ext cx="2605837" cy="2741747"/>
            <a:chOff x="198500" y="2130900"/>
            <a:chExt cx="2911875" cy="3072675"/>
          </a:xfrm>
        </p:grpSpPr>
        <p:sp>
          <p:nvSpPr>
            <p:cNvPr id="385" name="Shape 38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86" name="Shape 38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87" name="Shape 38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88" name="Shape 38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96" name="Shape 396"/>
            <p:cNvCxnSpPr>
              <a:stCxn id="388" idx="0"/>
              <a:endCxn id="39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7" name="Shape 397"/>
            <p:cNvCxnSpPr>
              <a:stCxn id="393" idx="2"/>
              <a:endCxn id="38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8" name="Shape 398"/>
            <p:cNvCxnSpPr>
              <a:stCxn id="391" idx="0"/>
              <a:endCxn id="39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9" name="Shape 399"/>
            <p:cNvCxnSpPr>
              <a:stCxn id="395" idx="2"/>
              <a:endCxn id="39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00" name="Shape 40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01" name="Shape 40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02" name="Shape 40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403" name="Shape 40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404" name="Shape 40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405" name="Shape 405"/>
            <p:cNvCxnSpPr>
              <a:stCxn id="404" idx="2"/>
              <a:endCxn id="38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mongoDB</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824126"/>
        </p:xfrm>
        <a:graphic>
          <a:graphicData uri="http://schemas.openxmlformats.org/drawingml/2006/table">
            <a:tbl>
              <a:tblPr/>
              <a:tblGrid>
                <a:gridCol w="2438878"/>
                <a:gridCol w="3981124"/>
                <a:gridCol w="2258066"/>
              </a:tblGrid>
              <a:tr h="317638">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95648"/>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4983</Words>
  <Application>Microsoft Office PowerPoint</Application>
  <PresentationFormat>화면 슬라이드 쇼(4:3)</PresentationFormat>
  <Paragraphs>1067</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41</cp:revision>
  <dcterms:modified xsi:type="dcterms:W3CDTF">2015-06-24T16:08:32Z</dcterms:modified>
</cp:coreProperties>
</file>