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8" autoAdjust="0"/>
  </p:normalViewPr>
  <p:slideViewPr>
    <p:cSldViewPr>
      <p:cViewPr varScale="1">
        <p:scale>
          <a:sx n="79" d="100"/>
          <a:sy n="79" d="100"/>
        </p:scale>
        <p:origin x="-1474" y="-67"/>
      </p:cViewPr>
      <p:guideLst>
        <p:guide orient="horz" pos="482"/>
        <p:guide pos="2880"/>
        <p:guide pos="158"/>
      </p:guideLst>
    </p:cSldViewPr>
  </p:slid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spcBef>
                <a:spcPts val="0"/>
              </a:spcBef>
              <a:buNone/>
            </a:pPr>
            <a:r>
              <a:rPr lang="en-US"/>
              <a:t>Hi, My name is Jangsu Lee and I’m the the leader of Team number one. (Nominally)</a:t>
            </a:r>
          </a:p>
          <a:p>
            <a:pPr rtl="0">
              <a:spcBef>
                <a:spcPts val="0"/>
              </a:spcBef>
              <a:buNone/>
            </a:pPr>
            <a:r>
              <a:rPr lang="en-US"/>
              <a:t>Now, I want to introduce our “IoT system” to you.</a:t>
            </a:r>
          </a:p>
          <a:p>
            <a:pPr rtl="0">
              <a:spcBef>
                <a:spcPts val="0"/>
              </a:spcBef>
              <a:buNone/>
            </a:pPr>
            <a:r>
              <a:rPr lang="en-US"/>
              <a:t>(Even though this </a:t>
            </a:r>
            <a:r>
              <a:rPr lang="en-US">
                <a:solidFill>
                  <a:schemeClr val="dk1"/>
                </a:solidFill>
              </a:rPr>
              <a:t>project is for study purpose</a:t>
            </a:r>
            <a:r>
              <a:rPr lang="en-US"/>
              <a:t>, we regarded this project as an actual thing.)</a:t>
            </a:r>
          </a:p>
          <a:p>
            <a:pPr>
              <a:spcBef>
                <a:spcPts val="0"/>
              </a:spcBef>
              <a:buNone/>
            </a:pPr>
            <a:endParaRPr/>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rtl="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Clr>
                <a:schemeClr val="dk1"/>
              </a:buClr>
              <a:buSzPct val="110000"/>
              <a:buFont typeface="Arial"/>
              <a:buNone/>
            </a:pPr>
            <a:r>
              <a:rPr lang="en-US" sz="1000">
                <a:solidFill>
                  <a:schemeClr val="dk1"/>
                </a:solidFill>
              </a:rPr>
              <a:t>인증된 사용자 만을 IoT시스템에 접속하여 정상적인 동작을 보여주기 위해 우는 IoT서버에 인증 서버를 추가하였다. </a:t>
            </a:r>
          </a:p>
          <a:p>
            <a:pPr lvl="0" rtl="0">
              <a:lnSpc>
                <a:spcPct val="90000"/>
              </a:lnSpc>
              <a:spcBef>
                <a:spcPts val="1000"/>
              </a:spcBef>
              <a:buClr>
                <a:schemeClr val="dk1"/>
              </a:buClr>
              <a:buSzPct val="110000"/>
              <a:buFont typeface="Arial"/>
              <a:buNone/>
            </a:pPr>
            <a:r>
              <a:rPr lang="en-US" sz="1000">
                <a:solidFill>
                  <a:schemeClr val="dk1"/>
                </a:solidFill>
              </a:rPr>
              <a:t>인증된 사용자만을 허용하기 위해 web server는 인증 서버로서 event버스에 유효한 session id를 부여하는 책임을 갖는다. (User App, SA node모두 해당)</a:t>
            </a:r>
          </a:p>
          <a:p>
            <a:pPr lvl="0" rtl="0">
              <a:lnSpc>
                <a:spcPct val="90000"/>
              </a:lnSpc>
              <a:spcBef>
                <a:spcPts val="1000"/>
              </a:spcBef>
              <a:buClr>
                <a:schemeClr val="dk1"/>
              </a:buClr>
              <a:buSzPct val="110000"/>
              <a:buFont typeface="Arial"/>
              <a:buNone/>
            </a:pPr>
            <a:r>
              <a:rPr lang="en-US" sz="1000">
                <a:solidFill>
                  <a:schemeClr val="dk1"/>
                </a:solidFill>
              </a:rPr>
              <a:t>Event버스는 연결 요청이 올 경우 해당 세션이 유효하지 web server에게 확인후 연결을 수락한다.</a:t>
            </a:r>
          </a:p>
          <a:p>
            <a:pPr lvl="0" rtl="0">
              <a:lnSpc>
                <a:spcPct val="90000"/>
              </a:lnSpc>
              <a:spcBef>
                <a:spcPts val="1000"/>
              </a:spcBef>
              <a:buClr>
                <a:schemeClr val="dk1"/>
              </a:buClr>
              <a:buSzPct val="110000"/>
              <a:buFont typeface="Arial"/>
              <a:buNone/>
            </a:pPr>
            <a:r>
              <a:rPr lang="en-US" sz="1000">
                <a:solidFill>
                  <a:schemeClr val="dk1"/>
                </a:solidFill>
              </a:rPr>
              <a:t>웹 서버는 부여한 session ID를 일정 시간 동안만 유효한 값으로 부여하므로, 세션 만료전에 새로운 새션 ID를 부여 받아야 한다.</a:t>
            </a:r>
          </a:p>
          <a:p>
            <a:pPr lvl="0" rtl="0">
              <a:lnSpc>
                <a:spcPct val="90000"/>
              </a:lnSpc>
              <a:spcBef>
                <a:spcPts val="1000"/>
              </a:spcBef>
              <a:buClr>
                <a:schemeClr val="dk1"/>
              </a:buClr>
              <a:buSzPct val="110000"/>
              <a:buFont typeface="Arial"/>
              <a:buNone/>
            </a:pPr>
            <a:r>
              <a:rPr lang="en-US" sz="1000">
                <a:solidFill>
                  <a:schemeClr val="dk1"/>
                </a:solidFill>
              </a:rPr>
              <a:t>이는 세션을 일시적으로 도용하여 사용하는 unauthorized 사용자를 방지하기 위한 목적으로 사용된다.</a:t>
            </a:r>
          </a:p>
          <a:p>
            <a:pPr>
              <a:spcBef>
                <a:spcPts val="0"/>
              </a:spcBef>
              <a:buNone/>
            </a:pPr>
            <a:endParaRPr sz="100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None/>
            </a:pPr>
            <a:r>
              <a:rPr lang="en-US">
                <a:solidFill>
                  <a:schemeClr val="dk1"/>
                </a:solidFill>
              </a:rPr>
              <a:t>How to know someone is not owner of SA node which try to register?</a:t>
            </a:r>
          </a:p>
          <a:p>
            <a:pPr marL="914400" lvl="1" indent="-317500" rtl="0">
              <a:lnSpc>
                <a:spcPct val="90000"/>
              </a:lnSpc>
              <a:spcBef>
                <a:spcPts val="500"/>
              </a:spcBef>
              <a:buClr>
                <a:schemeClr val="dk1"/>
              </a:buClr>
              <a:buSzPct val="100000"/>
              <a:buFont typeface="Arial"/>
              <a:buChar char="○"/>
            </a:pPr>
            <a:r>
              <a:rPr lang="en-US">
                <a:solidFill>
                  <a:schemeClr val="dk1"/>
                </a:solidFill>
              </a:rPr>
              <a:t>IoT Server has the user and node data</a:t>
            </a:r>
          </a:p>
          <a:p>
            <a:pPr marL="1371600" lvl="2" indent="-317500" rtl="0">
              <a:lnSpc>
                <a:spcPct val="90000"/>
              </a:lnSpc>
              <a:spcBef>
                <a:spcPts val="500"/>
              </a:spcBef>
              <a:buClr>
                <a:schemeClr val="dk1"/>
              </a:buClr>
              <a:buSzPct val="100000"/>
              <a:buFont typeface="Calibri"/>
              <a:buChar char="■"/>
            </a:pPr>
            <a:r>
              <a:rPr lang="en-US">
                <a:solidFill>
                  <a:schemeClr val="dk1"/>
                </a:solidFill>
              </a:rPr>
              <a:t>Identity of registered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with ownership node list  </a:t>
            </a:r>
          </a:p>
          <a:p>
            <a:pPr marL="914400" lvl="1" indent="-317500" rtl="0">
              <a:lnSpc>
                <a:spcPct val="90000"/>
              </a:lnSpc>
              <a:spcBef>
                <a:spcPts val="500"/>
              </a:spcBef>
              <a:buClr>
                <a:schemeClr val="dk1"/>
              </a:buClr>
              <a:buSzPct val="100000"/>
              <a:buFont typeface="Arial"/>
              <a:buChar char="○"/>
            </a:pPr>
            <a:r>
              <a:rPr lang="en-US">
                <a:solidFill>
                  <a:schemeClr val="dk1"/>
                </a:solidFill>
              </a:rPr>
              <a:t>When user try to register new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enter the identity of node</a:t>
            </a:r>
          </a:p>
          <a:p>
            <a:pPr marL="1371600" lvl="2" indent="-317500" rtl="0">
              <a:lnSpc>
                <a:spcPct val="90000"/>
              </a:lnSpc>
              <a:spcBef>
                <a:spcPts val="500"/>
              </a:spcBef>
              <a:buClr>
                <a:schemeClr val="dk1"/>
              </a:buClr>
              <a:buSzPct val="100000"/>
              <a:buFont typeface="Calibri"/>
              <a:buChar char="■"/>
            </a:pPr>
            <a:r>
              <a:rPr lang="en-US">
                <a:solidFill>
                  <a:schemeClr val="dk1"/>
                </a:solidFill>
              </a:rPr>
              <a:t>IoT Server checking this identity</a:t>
            </a:r>
          </a:p>
          <a:p>
            <a:pPr marL="914400" lvl="1" indent="-317500" rtl="0">
              <a:lnSpc>
                <a:spcPct val="90000"/>
              </a:lnSpc>
              <a:spcBef>
                <a:spcPts val="500"/>
              </a:spcBef>
              <a:buClr>
                <a:schemeClr val="dk1"/>
              </a:buClr>
              <a:buSzPct val="100000"/>
              <a:buFont typeface="Arial"/>
              <a:buChar char="○"/>
            </a:pPr>
            <a:r>
              <a:rPr lang="en-US">
                <a:solidFill>
                  <a:schemeClr val="dk1"/>
                </a:solidFill>
              </a:rPr>
              <a:t>To accept multi-use, owner can sharing the SA node to others</a:t>
            </a: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dirty="0" err="1"/>
              <a:t>이전까지</a:t>
            </a:r>
            <a:r>
              <a:rPr lang="en-US" dirty="0"/>
              <a:t> 12분</a:t>
            </a:r>
          </a:p>
          <a:p>
            <a:pPr rtl="0">
              <a:spcBef>
                <a:spcPts val="0"/>
              </a:spcBef>
              <a:buNone/>
            </a:pPr>
            <a:endParaRPr dirty="0"/>
          </a:p>
          <a:p>
            <a:pPr rtl="0">
              <a:spcBef>
                <a:spcPts val="0"/>
              </a:spcBef>
              <a:buNone/>
            </a:pPr>
            <a:r>
              <a:rPr lang="en-US" dirty="0"/>
              <a:t>To </a:t>
            </a:r>
            <a:r>
              <a:rPr lang="en-US" dirty="0" err="1"/>
              <a:t>verificate</a:t>
            </a:r>
            <a:r>
              <a:rPr lang="en-US" dirty="0"/>
              <a:t> and validate IoT System.</a:t>
            </a:r>
          </a:p>
          <a:p>
            <a:pPr rtl="0">
              <a:spcBef>
                <a:spcPts val="0"/>
              </a:spcBef>
              <a:buNone/>
            </a:pPr>
            <a:r>
              <a:rPr lang="en-US" dirty="0"/>
              <a:t>We set test plan and derived total 21 test cases.</a:t>
            </a:r>
          </a:p>
          <a:p>
            <a:pPr rtl="0">
              <a:spcBef>
                <a:spcPts val="0"/>
              </a:spcBef>
              <a:buNone/>
            </a:pPr>
            <a:r>
              <a:rPr lang="en-US" dirty="0"/>
              <a:t>They were categorized into 3 parts (Basic, Complex, Negative).</a:t>
            </a:r>
          </a:p>
          <a:p>
            <a:pPr>
              <a:spcBef>
                <a:spcPts val="0"/>
              </a:spcBef>
              <a:buNone/>
            </a:pPr>
            <a:r>
              <a:rPr lang="en-US" dirty="0"/>
              <a:t>We specified which FR,QA are related this test case.</a:t>
            </a:r>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None/>
            </a:pPr>
            <a:r>
              <a:rPr lang="en-US"/>
              <a:t>In section one to three (1~2), I will introduce our team and show our planning and doing.</a:t>
            </a:r>
          </a:p>
          <a:p>
            <a:pPr rtl="0">
              <a:spcBef>
                <a:spcPts val="0"/>
              </a:spcBef>
              <a:buNone/>
            </a:pPr>
            <a:r>
              <a:rPr lang="en-US"/>
              <a:t>Architectural analysis and design will show in section 3~5.</a:t>
            </a:r>
          </a:p>
          <a:p>
            <a:pPr rtl="0">
              <a:spcBef>
                <a:spcPts val="0"/>
              </a:spcBef>
              <a:buNone/>
            </a:pPr>
            <a:r>
              <a:rPr lang="en-US">
                <a:solidFill>
                  <a:schemeClr val="dk1"/>
                </a:solidFill>
              </a:rPr>
              <a:t>I will focus on these sections as many time as possible.</a:t>
            </a:r>
          </a:p>
          <a:p>
            <a:pPr rtl="0">
              <a:spcBef>
                <a:spcPts val="0"/>
              </a:spcBef>
              <a:buNone/>
            </a:pPr>
            <a:endParaRPr>
              <a:solidFill>
                <a:schemeClr val="dk1"/>
              </a:solidFill>
            </a:endParaRPr>
          </a:p>
          <a:p>
            <a:pPr rtl="0">
              <a:spcBef>
                <a:spcPts val="0"/>
              </a:spcBef>
              <a:buNone/>
            </a:pPr>
            <a:r>
              <a:rPr lang="en-US">
                <a:solidFill>
                  <a:schemeClr val="dk1"/>
                </a:solidFill>
              </a:rPr>
              <a:t>I will explain how we tested(validated and verified) our system in section 6.</a:t>
            </a:r>
          </a:p>
          <a:p>
            <a:pPr rtl="0">
              <a:spcBef>
                <a:spcPts val="0"/>
              </a:spcBef>
              <a:buNone/>
            </a:pPr>
            <a:r>
              <a:rPr lang="en-US">
                <a:solidFill>
                  <a:schemeClr val="dk1"/>
                </a:solidFill>
              </a:rPr>
              <a:t>Finally, I will present “Lessons learned” through this project.</a:t>
            </a:r>
          </a:p>
          <a:p>
            <a:pPr rtl="0">
              <a:spcBef>
                <a:spcPts val="0"/>
              </a:spcBef>
              <a:buNone/>
            </a:pPr>
            <a:r>
              <a:rPr lang="en-US">
                <a:solidFill>
                  <a:schemeClr val="dk1"/>
                </a:solidFill>
              </a:rPr>
              <a:t>(Finally, you can give us any question after Demo, Please note your question.)</a:t>
            </a:r>
          </a:p>
          <a:p>
            <a:pPr>
              <a:spcBef>
                <a:spcPts val="0"/>
              </a:spcBef>
              <a:buNone/>
            </a:pPr>
            <a:endParaRPr>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solidFill>
                  <a:schemeClr val="dk1"/>
                </a:solidFill>
              </a:rPr>
              <a:t>Complex tests are related with Functional requirement also.</a:t>
            </a:r>
          </a:p>
          <a:p>
            <a:pPr lvl="0" rtl="0">
              <a:spcBef>
                <a:spcPts val="0"/>
              </a:spcBef>
              <a:buNone/>
            </a:pPr>
            <a:r>
              <a:rPr lang="en-US">
                <a:solidFill>
                  <a:schemeClr val="dk1"/>
                </a:solidFill>
              </a:rPr>
              <a:t>Negative tests are Especially related with Quality attribute.</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solidFill>
                  <a:schemeClr val="dk1"/>
                </a:solidFill>
              </a:rPr>
              <a:t>Complex tests are related with Functional requirement also.</a:t>
            </a:r>
          </a:p>
          <a:p>
            <a:pPr>
              <a:spcBef>
                <a:spcPts val="0"/>
              </a:spcBef>
              <a:buNone/>
            </a:pPr>
            <a:r>
              <a:rPr lang="en-US">
                <a:solidFill>
                  <a:schemeClr val="dk1"/>
                </a:solidFill>
              </a:rPr>
              <a:t>Negative tests are Especially related with Quality attribute.</a:t>
            </a: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Let me introduce team 1 member’s role.</a:t>
            </a:r>
          </a:p>
          <a:p>
            <a:pPr rtl="0">
              <a:spcBef>
                <a:spcPts val="0"/>
              </a:spcBef>
              <a:buNone/>
            </a:pPr>
            <a:r>
              <a:rPr lang="en-US"/>
              <a:t>This is static view. </a:t>
            </a:r>
            <a:r>
              <a:rPr lang="en-US">
                <a:solidFill>
                  <a:schemeClr val="dk1"/>
                </a:solidFill>
              </a:rPr>
              <a:t>It looks layered pattern.</a:t>
            </a:r>
          </a:p>
          <a:p>
            <a:pPr rtl="0">
              <a:spcBef>
                <a:spcPts val="0"/>
              </a:spcBef>
              <a:buNone/>
            </a:pPr>
            <a:endParaRPr/>
          </a:p>
          <a:p>
            <a:pPr rtl="0">
              <a:spcBef>
                <a:spcPts val="0"/>
              </a:spcBef>
              <a:buNone/>
            </a:pPr>
            <a:endParaRPr/>
          </a:p>
          <a:p>
            <a:pPr>
              <a:spcBef>
                <a:spcPts val="0"/>
              </a:spcBef>
              <a:buNone/>
            </a:pPr>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Actually, we started this project on 5/11 in advance.</a:t>
            </a:r>
          </a:p>
          <a:p>
            <a:pPr rtl="0">
              <a:spcBef>
                <a:spcPts val="0"/>
              </a:spcBef>
              <a:buNone/>
            </a:pPr>
            <a:r>
              <a:rPr lang="en-US"/>
              <a:t>We have worked on 35 days.</a:t>
            </a:r>
          </a:p>
          <a:p>
            <a:pPr rtl="0">
              <a:spcBef>
                <a:spcPts val="0"/>
              </a:spcBef>
              <a:buNone/>
            </a:pPr>
            <a:r>
              <a:rPr lang="en-US"/>
              <a:t>3.58 (Three and half) hours per person a workday.</a:t>
            </a:r>
          </a:p>
          <a:p>
            <a:pPr rtl="0">
              <a:spcBef>
                <a:spcPts val="0"/>
              </a:spcBef>
              <a:buNone/>
            </a:pPr>
            <a:r>
              <a:rPr lang="en-US"/>
              <a:t>Do you agree it is efficient? (efficiency, productivity)</a:t>
            </a:r>
          </a:p>
          <a:p>
            <a:pPr rtl="0">
              <a:spcBef>
                <a:spcPts val="0"/>
              </a:spcBef>
              <a:buNone/>
            </a:pPr>
            <a:endParaRPr/>
          </a:p>
          <a:p>
            <a:pPr rtl="0">
              <a:spcBef>
                <a:spcPts val="0"/>
              </a:spcBef>
              <a:buNone/>
            </a:pPr>
            <a:r>
              <a:rPr lang="en-US"/>
              <a:t>Exam date : 5/29, 6/5, 6/12, 6/19</a:t>
            </a:r>
          </a:p>
          <a:p>
            <a:pPr rtl="0">
              <a:spcBef>
                <a:spcPts val="0"/>
              </a:spcBef>
              <a:buNone/>
            </a:pPr>
            <a:endParaRPr/>
          </a:p>
          <a:p>
            <a:pPr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t>Actually, we started this project on 5/11 in advance.</a:t>
            </a:r>
          </a:p>
          <a:p>
            <a:pPr lvl="0" rtl="0">
              <a:spcBef>
                <a:spcPts val="0"/>
              </a:spcBef>
              <a:buNone/>
            </a:pPr>
            <a:r>
              <a:rPr lang="en-US"/>
              <a:t>We have worked on 35 days.</a:t>
            </a:r>
          </a:p>
          <a:p>
            <a:pPr lvl="0" rtl="0">
              <a:spcBef>
                <a:spcPts val="0"/>
              </a:spcBef>
              <a:buNone/>
            </a:pPr>
            <a:r>
              <a:rPr lang="en-US"/>
              <a:t>3.58 (Three and half) hours per person a workday.</a:t>
            </a:r>
          </a:p>
          <a:p>
            <a:pPr lvl="0" rtl="0">
              <a:spcBef>
                <a:spcPts val="0"/>
              </a:spcBef>
              <a:buNone/>
            </a:pPr>
            <a:r>
              <a:rPr lang="en-US"/>
              <a:t>Do you agree it is efficient? (efficiency, productivity)</a:t>
            </a:r>
          </a:p>
          <a:p>
            <a:pPr lvl="0" rtl="0">
              <a:spcBef>
                <a:spcPts val="0"/>
              </a:spcBef>
              <a:buNone/>
            </a:pPr>
            <a:endParaRPr/>
          </a:p>
          <a:p>
            <a:pPr lvl="0" rtl="0">
              <a:spcBef>
                <a:spcPts val="0"/>
              </a:spcBef>
              <a:buNone/>
            </a:pPr>
            <a:r>
              <a:rPr lang="en-US"/>
              <a:t>Exam date : 5/29, 6/5, 6/12, 6/19</a:t>
            </a:r>
          </a:p>
          <a:p>
            <a:pPr lvl="0" rtl="0">
              <a:spcBef>
                <a:spcPts val="0"/>
              </a:spcBef>
              <a:buNone/>
            </a:pPr>
            <a:endParaRPr/>
          </a:p>
          <a:p>
            <a:pPr lvl="0"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After Analysis we(‘d) derived our system context.</a:t>
            </a:r>
          </a:p>
          <a:p>
            <a:pPr rtl="0">
              <a:spcBef>
                <a:spcPts val="0"/>
              </a:spcBef>
              <a:buNone/>
            </a:pPr>
            <a:r>
              <a:rPr lang="en-US"/>
              <a:t>This diagram is the first approach of our system design.</a:t>
            </a:r>
          </a:p>
          <a:p>
            <a:pPr rtl="0">
              <a:spcBef>
                <a:spcPts val="0"/>
              </a:spcBef>
              <a:buNone/>
            </a:pPr>
            <a:r>
              <a:rPr lang="en-US"/>
              <a:t>We were willing to provide a service</a:t>
            </a:r>
            <a:r>
              <a:rPr lang="en-US">
                <a:solidFill>
                  <a:srgbClr val="FF0000"/>
                </a:solidFill>
              </a:rPr>
              <a:t> for user to interact with their Things. (</a:t>
            </a:r>
            <a:r>
              <a:rPr lang="en-US"/>
              <a:t>named as SA node in this project and our system)</a:t>
            </a:r>
          </a:p>
          <a:p>
            <a:pPr rtl="0">
              <a:spcBef>
                <a:spcPts val="0"/>
              </a:spcBef>
              <a:buNone/>
            </a:pPr>
            <a:r>
              <a:rPr lang="en-US"/>
              <a:t>And for the </a:t>
            </a:r>
            <a:r>
              <a:rPr lang="en-US">
                <a:solidFill>
                  <a:srgbClr val="FF0000"/>
                </a:solidFill>
              </a:rPr>
              <a:t>extension </a:t>
            </a:r>
            <a:r>
              <a:rPr lang="en-US"/>
              <a:t>of our eco system, we provide a kind of SW/HW framework for the developers and open services to other market participants.</a:t>
            </a:r>
          </a:p>
          <a:p>
            <a:pPr>
              <a:spcBef>
                <a:spcPts val="0"/>
              </a:spcBef>
              <a:buNone/>
            </a:pPr>
            <a:endParaRPr/>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So we break our system to 3 entities(User App for end user, SA node for Things and IoT Server for the service)</a:t>
            </a:r>
          </a:p>
          <a:p>
            <a:pPr rtl="0">
              <a:spcBef>
                <a:spcPts val="0"/>
              </a:spcBef>
              <a:buNone/>
            </a:pPr>
            <a:r>
              <a:rPr lang="en-US"/>
              <a:t>They will be located as this picture.(This is an example). It is same with our current system.</a:t>
            </a:r>
          </a:p>
          <a:p>
            <a:pPr rtl="0">
              <a:spcBef>
                <a:spcPts val="0"/>
              </a:spcBef>
              <a:buNone/>
            </a:pPr>
            <a:r>
              <a:rPr lang="en-US"/>
              <a:t>But It could be evolved in the future.</a:t>
            </a:r>
          </a:p>
          <a:p>
            <a:pPr rtl="0">
              <a:spcBef>
                <a:spcPts val="0"/>
              </a:spcBef>
              <a:buNone/>
            </a:pPr>
            <a:r>
              <a:rPr lang="en-US"/>
              <a:t>So we should consider the evolution of our IoT ecosystem and melt it in our design in advance.(Event bus까지 이어져야 함)</a:t>
            </a:r>
          </a:p>
          <a:p>
            <a:pPr rtl="0">
              <a:spcBef>
                <a:spcPts val="0"/>
              </a:spcBef>
              <a:buNone/>
            </a:pPr>
            <a:endParaRPr/>
          </a:p>
          <a:p>
            <a:pPr>
              <a:spcBef>
                <a:spcPts val="0"/>
              </a:spcBef>
              <a:buNone/>
            </a:pPr>
            <a:endParaRPr/>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spcBef>
                <a:spcPts val="0"/>
              </a:spcBef>
              <a:buClr>
                <a:schemeClr val="dk1"/>
              </a:buClr>
              <a:buSzPct val="78571"/>
              <a:buFont typeface="Arial"/>
              <a:buNone/>
            </a:pPr>
            <a:r>
              <a:rPr lang="en-US"/>
              <a:t>&lt;&lt;Rationale&gt;&gt; </a:t>
            </a:r>
            <a:r>
              <a:rPr lang="en-US" sz="2000" b="1">
                <a:solidFill>
                  <a:schemeClr val="dk1"/>
                </a:solidFill>
              </a:rPr>
              <a:t>Extensibility</a:t>
            </a:r>
          </a:p>
          <a:p>
            <a:pPr lvl="0" rtl="0">
              <a:spcBef>
                <a:spcPts val="0"/>
              </a:spcBef>
              <a:buClr>
                <a:schemeClr val="dk1"/>
              </a:buClr>
              <a:buSzPct val="100000"/>
              <a:buFont typeface="Arial"/>
              <a:buNone/>
            </a:pPr>
            <a:r>
              <a:rPr lang="en-US" sz="1100">
                <a:solidFill>
                  <a:schemeClr val="dk1"/>
                </a:solidFill>
              </a:rPr>
              <a:t>1) User app and SA node can be  easily developed and composed into system without making a lot of sense about system and knowing each other’s identity and existence  (Extensibility)</a:t>
            </a:r>
          </a:p>
          <a:p>
            <a:pPr lvl="0" rtl="0">
              <a:spcBef>
                <a:spcPts val="0"/>
              </a:spcBef>
              <a:buClr>
                <a:schemeClr val="dk1"/>
              </a:buClr>
              <a:buSzPct val="100000"/>
              <a:buFont typeface="Arial"/>
              <a:buNone/>
            </a:pPr>
            <a:r>
              <a:rPr lang="en-US" sz="1100">
                <a:solidFill>
                  <a:schemeClr val="dk1"/>
                </a:solidFill>
              </a:rPr>
              <a:t>2) User app and SA node can be easily added to the system at runtime without affecting each other and system (Scalability)</a:t>
            </a:r>
          </a:p>
          <a:p>
            <a:pPr lvl="0" rtl="0">
              <a:spcBef>
                <a:spcPts val="0"/>
              </a:spcBef>
              <a:buClr>
                <a:schemeClr val="dk1"/>
              </a:buClr>
              <a:buSzPct val="100000"/>
              <a:buFont typeface="Arial"/>
              <a:buNone/>
            </a:pPr>
            <a:r>
              <a:rPr lang="en-US" sz="1100">
                <a:solidFill>
                  <a:schemeClr val="dk1"/>
                </a:solidFill>
              </a:rPr>
              <a:t>3) Also, they can be modified without affecting each other and system at runtime. (Modifiability)</a:t>
            </a:r>
          </a:p>
          <a:p>
            <a:pPr lvl="0" rtl="0">
              <a:spcBef>
                <a:spcPts val="0"/>
              </a:spcBef>
              <a:buClr>
                <a:schemeClr val="dk1"/>
              </a:buClr>
              <a:buFont typeface="Arial"/>
              <a:buNone/>
            </a:pP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&lt;&lt;Script&gt;&gt;</a:t>
            </a:r>
          </a:p>
          <a:p>
            <a:pPr lvl="0" rtl="0">
              <a:spcBef>
                <a:spcPts val="0"/>
              </a:spcBef>
              <a:buClr>
                <a:schemeClr val="dk1"/>
              </a:buClr>
              <a:buSzPct val="100000"/>
              <a:buFont typeface="Arial"/>
              <a:buNone/>
            </a:pPr>
            <a:r>
              <a:rPr lang="en-US" sz="1100">
                <a:solidFill>
                  <a:schemeClr val="dk1"/>
                </a:solidFill>
              </a:rPr>
              <a:t>As I told you, Extensibility is one of  the most important QA.</a:t>
            </a:r>
          </a:p>
          <a:p>
            <a:pPr lvl="0" rtl="0">
              <a:spcBef>
                <a:spcPts val="0"/>
              </a:spcBef>
              <a:buClr>
                <a:schemeClr val="dk1"/>
              </a:buClr>
              <a:buSzPct val="100000"/>
              <a:buFont typeface="Arial"/>
              <a:buNone/>
            </a:pPr>
            <a:r>
              <a:rPr lang="en-US" sz="1100">
                <a:solidFill>
                  <a:schemeClr val="dk1"/>
                </a:solidFill>
              </a:rPr>
              <a:t>So we considered introducing Pub-Sub pattern to IoT Server.</a:t>
            </a:r>
          </a:p>
          <a:p>
            <a:pPr lvl="0" rtl="0">
              <a:spcBef>
                <a:spcPts val="0"/>
              </a:spcBef>
              <a:buClr>
                <a:schemeClr val="dk1"/>
              </a:buClr>
              <a:buSzPct val="100000"/>
              <a:buFont typeface="Arial"/>
              <a:buNone/>
            </a:pPr>
            <a:r>
              <a:rPr lang="en-US" sz="1100">
                <a:solidFill>
                  <a:schemeClr val="dk1"/>
                </a:solidFill>
              </a:rPr>
              <a:t>It is well-known pattern as good on scalability.</a:t>
            </a:r>
          </a:p>
          <a:p>
            <a:pPr lvl="0" rtl="0">
              <a:spcBef>
                <a:spcPts val="0"/>
              </a:spcBef>
              <a:buClr>
                <a:schemeClr val="dk1"/>
              </a:buClr>
              <a:buSzPct val="100000"/>
              <a:buFont typeface="Arial"/>
              <a:buNone/>
            </a:pPr>
            <a:r>
              <a:rPr lang="en-US" sz="1100">
                <a:solidFill>
                  <a:schemeClr val="dk1"/>
                </a:solidFill>
              </a:rPr>
              <a:t>But there are  some disadvantage to be considered. first is latency, second is delivery </a:t>
            </a:r>
          </a:p>
          <a:p>
            <a:pPr lvl="0" rtl="0">
              <a:spcBef>
                <a:spcPts val="0"/>
              </a:spcBef>
              <a:buClr>
                <a:schemeClr val="dk1"/>
              </a:buClr>
              <a:buSzPct val="100000"/>
              <a:buFont typeface="Arial"/>
              <a:buNone/>
            </a:pPr>
            <a:r>
              <a:rPr lang="en-US" sz="1100">
                <a:solidFill>
                  <a:schemeClr val="dk1"/>
                </a:solidFill>
              </a:rPr>
              <a:t> </a:t>
            </a: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dirty="0" err="1">
                <a:solidFill>
                  <a:schemeClr val="dk1"/>
                </a:solidFill>
              </a:rPr>
              <a:t>이미</a:t>
            </a:r>
            <a:r>
              <a:rPr lang="en-US" sz="1000" dirty="0">
                <a:solidFill>
                  <a:schemeClr val="dk1"/>
                </a:solidFill>
              </a:rPr>
              <a:t> </a:t>
            </a:r>
            <a:r>
              <a:rPr lang="en-US" sz="1000" dirty="0" err="1">
                <a:solidFill>
                  <a:schemeClr val="dk1"/>
                </a:solidFill>
              </a:rPr>
              <a:t>구현되어</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Event버스를</a:t>
            </a:r>
            <a:r>
              <a:rPr lang="en-US" sz="1000" dirty="0">
                <a:solidFill>
                  <a:schemeClr val="dk1"/>
                </a:solidFill>
              </a:rPr>
              <a:t> </a:t>
            </a:r>
            <a:r>
              <a:rPr lang="en-US" sz="1000" dirty="0" err="1">
                <a:solidFill>
                  <a:schemeClr val="dk1"/>
                </a:solidFill>
              </a:rPr>
              <a:t>활용하여</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정상적으로</a:t>
            </a:r>
            <a:r>
              <a:rPr lang="en-US" sz="1000" dirty="0">
                <a:solidFill>
                  <a:schemeClr val="dk1"/>
                </a:solidFill>
              </a:rPr>
              <a:t> </a:t>
            </a:r>
            <a:r>
              <a:rPr lang="en-US" sz="1000" dirty="0" err="1">
                <a:solidFill>
                  <a:schemeClr val="dk1"/>
                </a:solidFill>
              </a:rPr>
              <a:t>동작하고</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동안에</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heartbeat으로</a:t>
            </a:r>
            <a:r>
              <a:rPr lang="en-US" sz="1000" dirty="0">
                <a:solidFill>
                  <a:schemeClr val="dk1"/>
                </a:solidFill>
              </a:rPr>
              <a:t> </a:t>
            </a:r>
            <a:r>
              <a:rPr lang="en-US" sz="1000" dirty="0" err="1">
                <a:solidFill>
                  <a:schemeClr val="dk1"/>
                </a:solidFill>
              </a:rPr>
              <a:t>간주되는</a:t>
            </a:r>
            <a:r>
              <a:rPr lang="en-US" sz="1000" dirty="0">
                <a:solidFill>
                  <a:schemeClr val="dk1"/>
                </a:solidFill>
              </a:rPr>
              <a:t> </a:t>
            </a:r>
            <a:r>
              <a:rPr lang="en-US" sz="1000" dirty="0" err="1">
                <a:solidFill>
                  <a:schemeClr val="dk1"/>
                </a:solidFill>
              </a:rPr>
              <a:t>event를</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사용자가</a:t>
            </a:r>
            <a:r>
              <a:rPr lang="en-US" sz="1000" dirty="0">
                <a:solidFill>
                  <a:schemeClr val="dk1"/>
                </a:solidFill>
              </a:rPr>
              <a:t> </a:t>
            </a:r>
            <a:r>
              <a:rPr lang="en-US" sz="1000" dirty="0" err="1">
                <a:solidFill>
                  <a:schemeClr val="dk1"/>
                </a:solidFill>
              </a:rPr>
              <a:t>node의</a:t>
            </a:r>
            <a:r>
              <a:rPr lang="en-US" sz="1000" dirty="0">
                <a:solidFill>
                  <a:schemeClr val="dk1"/>
                </a:solidFill>
              </a:rPr>
              <a:t> </a:t>
            </a:r>
            <a:r>
              <a:rPr lang="en-US" sz="1000" dirty="0" err="1">
                <a:solidFill>
                  <a:schemeClr val="dk1"/>
                </a:solidFill>
              </a:rPr>
              <a:t>유효성을</a:t>
            </a:r>
            <a:r>
              <a:rPr lang="en-US" sz="1000" dirty="0">
                <a:solidFill>
                  <a:schemeClr val="dk1"/>
                </a:solidFill>
              </a:rPr>
              <a:t> </a:t>
            </a:r>
            <a:r>
              <a:rPr lang="en-US" sz="1000" dirty="0" err="1">
                <a:solidFill>
                  <a:schemeClr val="dk1"/>
                </a:solidFill>
              </a:rPr>
              <a:t>확인하는</a:t>
            </a:r>
            <a:r>
              <a:rPr lang="en-US" sz="1000" dirty="0">
                <a:solidFill>
                  <a:schemeClr val="dk1"/>
                </a:solidFill>
              </a:rPr>
              <a:t> </a:t>
            </a:r>
            <a:r>
              <a:rPr lang="en-US" sz="1000" dirty="0" err="1">
                <a:solidFill>
                  <a:schemeClr val="dk1"/>
                </a:solidFill>
              </a:rPr>
              <a:t>reasonable한</a:t>
            </a:r>
            <a:r>
              <a:rPr lang="en-US" sz="1000" dirty="0">
                <a:solidFill>
                  <a:schemeClr val="dk1"/>
                </a:solidFill>
              </a:rPr>
              <a:t> </a:t>
            </a:r>
            <a:r>
              <a:rPr lang="en-US" sz="1000" dirty="0" err="1">
                <a:solidFill>
                  <a:schemeClr val="dk1"/>
                </a:solidFill>
              </a:rPr>
              <a:t>시간을</a:t>
            </a:r>
            <a:r>
              <a:rPr lang="en-US" sz="1000" dirty="0">
                <a:solidFill>
                  <a:schemeClr val="dk1"/>
                </a:solidFill>
              </a:rPr>
              <a:t> 30초로 </a:t>
            </a:r>
            <a:r>
              <a:rPr lang="en-US" sz="1000" dirty="0" err="1">
                <a:solidFill>
                  <a:schemeClr val="dk1"/>
                </a:solidFill>
              </a:rPr>
              <a:t>가정하고</a:t>
            </a:r>
            <a:r>
              <a:rPr lang="en-US" sz="1000" dirty="0">
                <a:solidFill>
                  <a:schemeClr val="dk1"/>
                </a:solidFill>
              </a:rPr>
              <a:t>, </a:t>
            </a:r>
            <a:r>
              <a:rPr lang="en-US" sz="1000" dirty="0" err="1">
                <a:solidFill>
                  <a:schemeClr val="dk1"/>
                </a:solidFill>
              </a:rPr>
              <a:t>heartbeat은</a:t>
            </a:r>
            <a:r>
              <a:rPr lang="en-US" sz="1000" dirty="0">
                <a:solidFill>
                  <a:schemeClr val="dk1"/>
                </a:solidFill>
              </a:rPr>
              <a:t> 10초 </a:t>
            </a:r>
            <a:r>
              <a:rPr lang="en-US" sz="1000" dirty="0" err="1">
                <a:solidFill>
                  <a:schemeClr val="dk1"/>
                </a:solidFill>
              </a:rPr>
              <a:t>간격으로</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동</a:t>
            </a:r>
            <a:r>
              <a:rPr lang="en-US" sz="1000" dirty="0" err="1">
                <a:solidFill>
                  <a:srgbClr val="FF0000"/>
                </a:solidFill>
              </a:rPr>
              <a:t>시에</a:t>
            </a:r>
            <a:r>
              <a:rPr lang="en-US" sz="1000" dirty="0">
                <a:solidFill>
                  <a:srgbClr val="FF0000"/>
                </a:solidFill>
              </a:rPr>
              <a:t> </a:t>
            </a:r>
            <a:r>
              <a:rPr lang="en-US" sz="1000" dirty="0" err="1">
                <a:solidFill>
                  <a:srgbClr val="FF0000"/>
                </a:solidFill>
              </a:rPr>
              <a:t>heartbeat를</a:t>
            </a:r>
            <a:r>
              <a:rPr lang="en-US" sz="1000" dirty="0">
                <a:solidFill>
                  <a:srgbClr val="FF0000"/>
                </a:solidFill>
              </a:rPr>
              <a:t> </a:t>
            </a:r>
            <a:r>
              <a:rPr lang="en-US" sz="1000" dirty="0" err="1">
                <a:solidFill>
                  <a:srgbClr val="FF0000"/>
                </a:solidFill>
              </a:rPr>
              <a:t>날리는</a:t>
            </a:r>
            <a:r>
              <a:rPr lang="en-US" sz="1000" dirty="0">
                <a:solidFill>
                  <a:srgbClr val="FF0000"/>
                </a:solidFill>
              </a:rPr>
              <a:t> </a:t>
            </a:r>
            <a:r>
              <a:rPr lang="en-US" sz="1000" dirty="0" err="1">
                <a:solidFill>
                  <a:srgbClr val="FF0000"/>
                </a:solidFill>
              </a:rPr>
              <a:t>것을</a:t>
            </a:r>
            <a:r>
              <a:rPr lang="en-US" sz="1000" dirty="0">
                <a:solidFill>
                  <a:srgbClr val="FF0000"/>
                </a:solidFill>
              </a:rPr>
              <a:t> </a:t>
            </a:r>
            <a:r>
              <a:rPr lang="en-US" sz="1000" dirty="0" err="1">
                <a:solidFill>
                  <a:srgbClr val="FF0000"/>
                </a:solidFill>
              </a:rPr>
              <a:t>최대한</a:t>
            </a:r>
            <a:r>
              <a:rPr lang="en-US" sz="1000" dirty="0">
                <a:solidFill>
                  <a:srgbClr val="FF0000"/>
                </a:solidFill>
              </a:rPr>
              <a:t> </a:t>
            </a:r>
            <a:r>
              <a:rPr lang="en-US" sz="1000" dirty="0" err="1">
                <a:solidFill>
                  <a:srgbClr val="FF0000"/>
                </a:solidFill>
              </a:rPr>
              <a:t>방지하기</a:t>
            </a:r>
            <a:r>
              <a:rPr lang="en-US" sz="1000" dirty="0">
                <a:solidFill>
                  <a:srgbClr val="FF0000"/>
                </a:solidFill>
              </a:rPr>
              <a:t> </a:t>
            </a:r>
            <a:r>
              <a:rPr lang="en-US" sz="1000" dirty="0" err="1">
                <a:solidFill>
                  <a:srgbClr val="FF0000"/>
                </a:solidFill>
              </a:rPr>
              <a:t>위해</a:t>
            </a:r>
            <a:r>
              <a:rPr lang="en-US" sz="1000" dirty="0">
                <a:solidFill>
                  <a:srgbClr val="FF0000"/>
                </a:solidFill>
              </a:rPr>
              <a:t> 각 </a:t>
            </a:r>
            <a:r>
              <a:rPr lang="en-US" sz="1000" dirty="0" err="1">
                <a:solidFill>
                  <a:srgbClr val="FF0000"/>
                </a:solidFill>
              </a:rPr>
              <a:t>node는</a:t>
            </a:r>
            <a:r>
              <a:rPr lang="en-US" sz="1000" dirty="0">
                <a:solidFill>
                  <a:srgbClr val="FF0000"/>
                </a:solidFill>
              </a:rPr>
              <a:t> </a:t>
            </a:r>
            <a:r>
              <a:rPr lang="en-US" sz="1000" dirty="0" err="1">
                <a:solidFill>
                  <a:srgbClr val="FF0000"/>
                </a:solidFill>
              </a:rPr>
              <a:t>동작이</a:t>
            </a:r>
            <a:r>
              <a:rPr lang="en-US" sz="1000" dirty="0">
                <a:solidFill>
                  <a:srgbClr val="FF0000"/>
                </a:solidFill>
              </a:rPr>
              <a:t> </a:t>
            </a:r>
            <a:r>
              <a:rPr lang="en-US" sz="1000" dirty="0" err="1">
                <a:solidFill>
                  <a:srgbClr val="FF0000"/>
                </a:solidFill>
              </a:rPr>
              <a:t>시작하면</a:t>
            </a:r>
            <a:r>
              <a:rPr lang="en-US" sz="1000" dirty="0">
                <a:solidFill>
                  <a:srgbClr val="FF0000"/>
                </a:solidFill>
              </a:rPr>
              <a:t> </a:t>
            </a:r>
            <a:r>
              <a:rPr lang="en-US" sz="1000" dirty="0" err="1">
                <a:solidFill>
                  <a:srgbClr val="FF0000"/>
                </a:solidFill>
              </a:rPr>
              <a:t>자신의</a:t>
            </a:r>
            <a:r>
              <a:rPr lang="en-US" sz="1000" dirty="0">
                <a:solidFill>
                  <a:srgbClr val="FF0000"/>
                </a:solidFill>
              </a:rPr>
              <a:t> </a:t>
            </a:r>
            <a:r>
              <a:rPr lang="en-US" sz="1000" dirty="0" err="1">
                <a:solidFill>
                  <a:srgbClr val="FF0000"/>
                </a:solidFill>
              </a:rPr>
              <a:t>MAC정보를</a:t>
            </a:r>
            <a:r>
              <a:rPr lang="en-US" sz="1000" dirty="0">
                <a:solidFill>
                  <a:srgbClr val="FF0000"/>
                </a:solidFill>
              </a:rPr>
              <a:t> </a:t>
            </a:r>
            <a:r>
              <a:rPr lang="en-US" sz="1000" dirty="0" err="1">
                <a:solidFill>
                  <a:srgbClr val="FF0000"/>
                </a:solidFill>
              </a:rPr>
              <a:t>SEED로</a:t>
            </a:r>
            <a:r>
              <a:rPr lang="en-US" sz="1000" dirty="0">
                <a:solidFill>
                  <a:srgbClr val="FF0000"/>
                </a:solidFill>
              </a:rPr>
              <a:t> </a:t>
            </a:r>
            <a:r>
              <a:rPr lang="en-US" sz="1000" dirty="0" err="1">
                <a:solidFill>
                  <a:srgbClr val="FF0000"/>
                </a:solidFill>
              </a:rPr>
              <a:t>생성된</a:t>
            </a:r>
            <a:r>
              <a:rPr lang="en-US" sz="1000" dirty="0">
                <a:solidFill>
                  <a:srgbClr val="FF0000"/>
                </a:solidFill>
              </a:rPr>
              <a:t> random </a:t>
            </a:r>
            <a:r>
              <a:rPr lang="en-US" sz="1000" dirty="0" err="1">
                <a:solidFill>
                  <a:srgbClr val="FF0000"/>
                </a:solidFill>
              </a:rPr>
              <a:t>delay를</a:t>
            </a:r>
            <a:r>
              <a:rPr lang="en-US" sz="1000" dirty="0">
                <a:solidFill>
                  <a:srgbClr val="FF0000"/>
                </a:solidFill>
              </a:rPr>
              <a:t> </a:t>
            </a:r>
            <a:r>
              <a:rPr lang="en-US" sz="1000" dirty="0" err="1">
                <a:solidFill>
                  <a:srgbClr val="FF0000"/>
                </a:solidFill>
              </a:rPr>
              <a:t>갖도록</a:t>
            </a:r>
            <a:r>
              <a:rPr lang="en-US" sz="1000" dirty="0">
                <a:solidFill>
                  <a:srgbClr val="FF0000"/>
                </a:solidFill>
              </a:rPr>
              <a:t> 함.</a:t>
            </a:r>
          </a:p>
          <a:p>
            <a:pPr marL="457200" lvl="0" indent="-292100" rtl="0">
              <a:spcBef>
                <a:spcPts val="0"/>
              </a:spcBef>
              <a:buClr>
                <a:schemeClr val="dk1"/>
              </a:buClr>
              <a:buSzPct val="100000"/>
              <a:buFont typeface="Arial"/>
              <a:buChar char="-"/>
            </a:pPr>
            <a:r>
              <a:rPr lang="en-US" sz="1000" dirty="0" err="1">
                <a:solidFill>
                  <a:schemeClr val="dk1"/>
                </a:solidFill>
              </a:rPr>
              <a:t>Extensibility는</a:t>
            </a:r>
            <a:r>
              <a:rPr lang="en-US" sz="1000" dirty="0">
                <a:solidFill>
                  <a:schemeClr val="dk1"/>
                </a:solidFill>
              </a:rPr>
              <a:t> </a:t>
            </a:r>
            <a:r>
              <a:rPr lang="en-US" sz="1000" dirty="0" err="1">
                <a:solidFill>
                  <a:schemeClr val="dk1"/>
                </a:solidFill>
              </a:rPr>
              <a:t>유지</a:t>
            </a:r>
            <a:r>
              <a:rPr lang="en-US" sz="1000" dirty="0">
                <a:solidFill>
                  <a:schemeClr val="dk1"/>
                </a:solidFill>
              </a:rPr>
              <a:t> </a:t>
            </a:r>
            <a:r>
              <a:rPr lang="en-US" sz="1000" dirty="0" err="1">
                <a:solidFill>
                  <a:schemeClr val="dk1"/>
                </a:solidFill>
              </a:rPr>
              <a:t>되지만</a:t>
            </a:r>
            <a:endParaRPr lang="en-US" sz="1000" dirty="0">
              <a:solidFill>
                <a:schemeClr val="dk1"/>
              </a:solidFill>
            </a:endParaRPr>
          </a:p>
          <a:p>
            <a:pPr marL="457200" lvl="0" indent="-292100" rtl="0">
              <a:spcBef>
                <a:spcPts val="0"/>
              </a:spcBef>
              <a:buClr>
                <a:schemeClr val="dk1"/>
              </a:buClr>
              <a:buSzPct val="100000"/>
              <a:buFont typeface="Arial"/>
              <a:buChar char="-"/>
            </a:pPr>
            <a:r>
              <a:rPr lang="en-US" sz="1000" dirty="0" err="1">
                <a:solidFill>
                  <a:schemeClr val="dk1"/>
                </a:solidFill>
              </a:rPr>
              <a:t>performance가</a:t>
            </a:r>
            <a:r>
              <a:rPr lang="en-US" sz="1000" dirty="0">
                <a:solidFill>
                  <a:schemeClr val="dk1"/>
                </a:solidFill>
              </a:rPr>
              <a:t> </a:t>
            </a:r>
            <a:r>
              <a:rPr lang="en-US" sz="1000" dirty="0" err="1">
                <a:solidFill>
                  <a:schemeClr val="dk1"/>
                </a:solidFill>
              </a:rPr>
              <a:t>우려됨</a:t>
            </a:r>
            <a:r>
              <a:rPr lang="en-US" sz="1000" dirty="0">
                <a:solidFill>
                  <a:schemeClr val="dk1"/>
                </a:solidFill>
              </a:rPr>
              <a:t>.</a:t>
            </a:r>
          </a:p>
          <a:p>
            <a:pPr marL="457200" lvl="0" indent="0" rtl="0">
              <a:spcBef>
                <a:spcPts val="0"/>
              </a:spcBef>
              <a:buClr>
                <a:schemeClr val="dk1"/>
              </a:buClr>
              <a:buSzPct val="110000"/>
              <a:buFont typeface="Arial"/>
              <a:buNone/>
            </a:pPr>
            <a:r>
              <a:rPr lang="en-US" sz="1000" dirty="0">
                <a:solidFill>
                  <a:schemeClr val="dk1"/>
                </a:solidFill>
              </a:rPr>
              <a:t>→ performance </a:t>
            </a:r>
            <a:r>
              <a:rPr lang="en-US" sz="1000" dirty="0" err="1">
                <a:solidFill>
                  <a:schemeClr val="dk1"/>
                </a:solidFill>
              </a:rPr>
              <a:t>열화</a:t>
            </a:r>
            <a:r>
              <a:rPr lang="en-US" sz="1000" dirty="0">
                <a:solidFill>
                  <a:schemeClr val="dk1"/>
                </a:solidFill>
              </a:rPr>
              <a:t> </a:t>
            </a:r>
            <a:r>
              <a:rPr lang="en-US" sz="1000" dirty="0" err="1">
                <a:solidFill>
                  <a:schemeClr val="dk1"/>
                </a:solidFill>
              </a:rPr>
              <a:t>정도를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a:t>
            </a:r>
            <a:r>
              <a:rPr lang="en-US" sz="1000" dirty="0">
                <a:solidFill>
                  <a:schemeClr val="dk1"/>
                </a:solidFill>
              </a:rPr>
              <a:t> </a:t>
            </a:r>
            <a:r>
              <a:rPr lang="en-US" sz="1000" dirty="0" err="1">
                <a:solidFill>
                  <a:schemeClr val="dk1"/>
                </a:solidFill>
              </a:rPr>
              <a:t>experiments함</a:t>
            </a:r>
            <a:r>
              <a:rPr lang="en-US" sz="1000" dirty="0">
                <a:solidFill>
                  <a:schemeClr val="dk1"/>
                </a:solidFill>
              </a:rPr>
              <a:t>.</a:t>
            </a:r>
          </a:p>
          <a:p>
            <a:pPr marL="0" lvl="0" indent="0" rtl="0">
              <a:spcBef>
                <a:spcPts val="0"/>
              </a:spcBef>
              <a:buClr>
                <a:schemeClr val="dk1"/>
              </a:buClr>
              <a:buSzPct val="110000"/>
              <a:buFont typeface="Arial"/>
              <a:buNone/>
            </a:pPr>
            <a:r>
              <a:rPr lang="en-US" sz="1000" dirty="0" err="1">
                <a:solidFill>
                  <a:schemeClr val="dk1"/>
                </a:solidFill>
              </a:rPr>
              <a:t>핑에코</a:t>
            </a:r>
            <a:endParaRPr lang="en-US" sz="1000" dirty="0">
              <a:solidFill>
                <a:schemeClr val="dk1"/>
              </a:solidFill>
            </a:endParaRPr>
          </a:p>
          <a:p>
            <a:pPr marL="0" lvl="0" indent="0">
              <a:spcBef>
                <a:spcPts val="0"/>
              </a:spcBef>
              <a:buClr>
                <a:schemeClr val="dk1"/>
              </a:buClr>
              <a:buSzPct val="110000"/>
              <a:buFont typeface="Arial"/>
              <a:buNone/>
            </a:pPr>
            <a:r>
              <a:rPr lang="en-US" sz="1000" dirty="0" err="1">
                <a:solidFill>
                  <a:schemeClr val="dk1"/>
                </a:solidFill>
              </a:rPr>
              <a:t>extensibility를</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적용한</a:t>
            </a:r>
            <a:r>
              <a:rPr lang="en-US" sz="1000" dirty="0">
                <a:solidFill>
                  <a:schemeClr val="dk1"/>
                </a:solidFill>
              </a:rPr>
              <a:t> </a:t>
            </a:r>
            <a:r>
              <a:rPr lang="en-US" sz="1000" dirty="0" err="1">
                <a:solidFill>
                  <a:schemeClr val="dk1"/>
                </a:solidFill>
              </a:rPr>
              <a:t>event버스에</a:t>
            </a:r>
            <a:r>
              <a:rPr lang="en-US" sz="1000" dirty="0">
                <a:solidFill>
                  <a:schemeClr val="dk1"/>
                </a:solidFill>
              </a:rPr>
              <a:t> </a:t>
            </a:r>
            <a:r>
              <a:rPr lang="en-US" sz="1000" dirty="0" err="1">
                <a:solidFill>
                  <a:schemeClr val="dk1"/>
                </a:solidFill>
              </a:rPr>
              <a:t>추가적으로</a:t>
            </a:r>
            <a:r>
              <a:rPr lang="en-US" sz="1000" dirty="0">
                <a:solidFill>
                  <a:schemeClr val="dk1"/>
                </a:solidFill>
              </a:rPr>
              <a:t> IoT </a:t>
            </a:r>
            <a:r>
              <a:rPr lang="en-US" sz="1000" dirty="0" err="1">
                <a:solidFill>
                  <a:schemeClr val="dk1"/>
                </a:solidFill>
              </a:rPr>
              <a:t>서버와</a:t>
            </a:r>
            <a:r>
              <a:rPr lang="en-US" sz="1000" dirty="0">
                <a:solidFill>
                  <a:schemeClr val="dk1"/>
                </a:solidFill>
              </a:rPr>
              <a:t> SA </a:t>
            </a:r>
            <a:r>
              <a:rPr lang="en-US" sz="1000" dirty="0" err="1">
                <a:solidFill>
                  <a:schemeClr val="dk1"/>
                </a:solidFill>
              </a:rPr>
              <a:t>node간의</a:t>
            </a:r>
            <a:r>
              <a:rPr lang="en-US" sz="1000" dirty="0">
                <a:solidFill>
                  <a:schemeClr val="dk1"/>
                </a:solidFill>
              </a:rPr>
              <a:t> </a:t>
            </a:r>
            <a:r>
              <a:rPr lang="en-US" sz="1000" dirty="0" err="1">
                <a:solidFill>
                  <a:schemeClr val="dk1"/>
                </a:solidFill>
              </a:rPr>
              <a:t>network연결이</a:t>
            </a:r>
            <a:r>
              <a:rPr lang="en-US" sz="1000" dirty="0">
                <a:solidFill>
                  <a:schemeClr val="dk1"/>
                </a:solidFill>
              </a:rPr>
              <a:t> </a:t>
            </a:r>
            <a:r>
              <a:rPr lang="en-US" sz="1000" dirty="0" err="1">
                <a:solidFill>
                  <a:schemeClr val="dk1"/>
                </a:solidFill>
              </a:rPr>
              <a:t>존재하여야</a:t>
            </a:r>
            <a:r>
              <a:rPr lang="en-US" sz="1000" dirty="0">
                <a:solidFill>
                  <a:schemeClr val="dk1"/>
                </a:solidFill>
              </a:rPr>
              <a:t> 함. maintainability, modifiability </a:t>
            </a:r>
            <a:r>
              <a:rPr lang="en-US" sz="1000" dirty="0" err="1">
                <a:solidFill>
                  <a:schemeClr val="dk1"/>
                </a:solidFill>
              </a:rPr>
              <a:t>떨어짐</a:t>
            </a:r>
            <a:r>
              <a:rPr lang="en-US" sz="1000" dirty="0">
                <a:solidFill>
                  <a:schemeClr val="dk1"/>
                </a:solidFill>
              </a:rPr>
              <a:t> </a:t>
            </a:r>
            <a:r>
              <a:rPr lang="en-US" sz="1000" dirty="0" err="1">
                <a:solidFill>
                  <a:schemeClr val="dk1"/>
                </a:solidFill>
              </a:rPr>
              <a:t>이것은</a:t>
            </a:r>
            <a:r>
              <a:rPr lang="en-US" sz="1000" dirty="0">
                <a:solidFill>
                  <a:schemeClr val="dk1"/>
                </a:solidFill>
              </a:rPr>
              <a:t> </a:t>
            </a:r>
            <a:r>
              <a:rPr lang="en-US" sz="1000" dirty="0" err="1">
                <a:solidFill>
                  <a:schemeClr val="dk1"/>
                </a:solidFill>
              </a:rPr>
              <a:t>Extensibility의</a:t>
            </a:r>
            <a:r>
              <a:rPr lang="en-US" sz="1000" dirty="0">
                <a:solidFill>
                  <a:schemeClr val="dk1"/>
                </a:solidFill>
              </a:rPr>
              <a:t> </a:t>
            </a:r>
            <a:r>
              <a:rPr lang="en-US" sz="1000" dirty="0" err="1">
                <a:solidFill>
                  <a:schemeClr val="dk1"/>
                </a:solidFill>
              </a:rPr>
              <a:t>QA를</a:t>
            </a:r>
            <a:r>
              <a:rPr lang="en-US" sz="1000" dirty="0">
                <a:solidFill>
                  <a:schemeClr val="dk1"/>
                </a:solidFill>
              </a:rPr>
              <a:t> </a:t>
            </a:r>
            <a:r>
              <a:rPr lang="en-US" sz="1000" dirty="0" err="1">
                <a:solidFill>
                  <a:schemeClr val="dk1"/>
                </a:solidFill>
              </a:rPr>
              <a:t>만족하지</a:t>
            </a:r>
            <a:r>
              <a:rPr lang="en-US" sz="1000" dirty="0">
                <a:solidFill>
                  <a:schemeClr val="dk1"/>
                </a:solidFill>
              </a:rPr>
              <a:t> </a:t>
            </a:r>
            <a:r>
              <a:rPr lang="en-US" sz="1000" dirty="0" err="1">
                <a:solidFill>
                  <a:schemeClr val="dk1"/>
                </a:solidFill>
              </a:rPr>
              <a:t>못함</a:t>
            </a:r>
            <a:r>
              <a:rPr lang="en-US" sz="1000" dirty="0">
                <a:solidFill>
                  <a:schemeClr val="dk1"/>
                </a:solidFill>
              </a:rPr>
              <a: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26.xml"/><Relationship Id="rId7" Type="http://schemas.openxmlformats.org/officeDocument/2006/relationships/slide" Target="slide3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IoT Runtime</a:t>
            </a:r>
            <a:r>
              <a:rPr lang="en-US" sz="2000" b="1" i="1">
                <a:solidFill>
                  <a:schemeClr val="dk1"/>
                </a:solidFill>
              </a:rPr>
              <a:t> </a:t>
            </a:r>
            <a:r>
              <a:rPr lang="en-US" sz="2000" b="1">
                <a:solidFill>
                  <a:schemeClr val="dk1"/>
                </a:solidFill>
              </a:rPr>
              <a:t>&gt;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9</a:t>
            </a:fld>
            <a:r>
              <a:rPr lang="en-US" smtClean="0"/>
              <a:t>/30</a:t>
            </a:r>
            <a:endParaRPr lang="en-US" dirty="0"/>
          </a:p>
        </p:txBody>
      </p:sp>
      <p:cxnSp>
        <p:nvCxnSpPr>
          <p:cNvPr id="6" name="Shape 143"/>
          <p:cNvCxnSpPr/>
          <p:nvPr/>
        </p:nvCxnSpPr>
        <p:spPr>
          <a:xfrm>
            <a:off x="3627325" y="5135451"/>
            <a:ext cx="369900" cy="0"/>
          </a:xfrm>
          <a:prstGeom prst="straightConnector1">
            <a:avLst/>
          </a:prstGeom>
          <a:noFill/>
          <a:ln w="19050" cap="flat" cmpd="sng">
            <a:solidFill>
              <a:schemeClr val="dk1"/>
            </a:solidFill>
            <a:prstDash val="dot"/>
            <a:round/>
            <a:headEnd type="none" w="med" len="med"/>
            <a:tailEnd type="stealth" w="med" len="med"/>
          </a:ln>
        </p:spPr>
      </p:cxnSp>
      <p:sp>
        <p:nvSpPr>
          <p:cNvPr id="7" name="Shape 144"/>
          <p:cNvSpPr txBox="1"/>
          <p:nvPr/>
        </p:nvSpPr>
        <p:spPr>
          <a:xfrm>
            <a:off x="33606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8" name="Shape 145"/>
          <p:cNvSpPr txBox="1"/>
          <p:nvPr/>
        </p:nvSpPr>
        <p:spPr>
          <a:xfrm>
            <a:off x="39510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9" name="Shape 146"/>
          <p:cNvSpPr txBox="1"/>
          <p:nvPr/>
        </p:nvSpPr>
        <p:spPr>
          <a:xfrm>
            <a:off x="4305825" y="496775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Flow</a:t>
            </a:r>
          </a:p>
        </p:txBody>
      </p:sp>
      <p:sp>
        <p:nvSpPr>
          <p:cNvPr id="10" name="Shape 147"/>
          <p:cNvSpPr/>
          <p:nvPr/>
        </p:nvSpPr>
        <p:spPr>
          <a:xfrm>
            <a:off x="349375" y="1197887"/>
            <a:ext cx="8210700" cy="24162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48"/>
          <p:cNvSpPr/>
          <p:nvPr/>
        </p:nvSpPr>
        <p:spPr>
          <a:xfrm>
            <a:off x="2283150" y="2680925"/>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Server</a:t>
            </a:r>
          </a:p>
        </p:txBody>
      </p:sp>
      <p:sp>
        <p:nvSpPr>
          <p:cNvPr id="12" name="Shape 149"/>
          <p:cNvSpPr/>
          <p:nvPr/>
        </p:nvSpPr>
        <p:spPr>
          <a:xfrm>
            <a:off x="1372896" y="3832936"/>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3" name="Shape 150"/>
          <p:cNvCxnSpPr>
            <a:stCxn id="26" idx="1"/>
          </p:cNvCxnSpPr>
          <p:nvPr/>
        </p:nvCxnSpPr>
        <p:spPr>
          <a:xfrm flipV="1">
            <a:off x="2581036" y="3267524"/>
            <a:ext cx="2101" cy="557878"/>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3971049" y="3996080"/>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5" name="Shape 152"/>
          <p:cNvSpPr/>
          <p:nvPr/>
        </p:nvSpPr>
        <p:spPr>
          <a:xfrm>
            <a:off x="5588580" y="3843679"/>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6" name="Shape 153"/>
          <p:cNvCxnSpPr>
            <a:stCxn id="27" idx="1"/>
          </p:cNvCxnSpPr>
          <p:nvPr/>
        </p:nvCxnSpPr>
        <p:spPr>
          <a:xfrm flipV="1">
            <a:off x="4458298" y="3288724"/>
            <a:ext cx="10" cy="500317"/>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5829590" y="3565243"/>
            <a:ext cx="560520"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4102225" y="38449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57"/>
          <p:cNvSpPr/>
          <p:nvPr/>
        </p:nvSpPr>
        <p:spPr>
          <a:xfrm>
            <a:off x="7131710" y="1596211"/>
            <a:ext cx="1034999" cy="747600"/>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6742890" y="2152175"/>
            <a:ext cx="549000" cy="928200"/>
          </a:xfrm>
          <a:prstGeom prst="bentConnector2">
            <a:avLst/>
          </a:prstGeom>
          <a:noFill/>
          <a:ln w="19050" cap="flat" cmpd="sng">
            <a:solidFill>
              <a:schemeClr val="dk1"/>
            </a:solidFill>
            <a:prstDash val="dot"/>
            <a:round/>
            <a:headEnd type="none" w="med" len="med"/>
            <a:tailEnd type="stealth" w="lg" len="lg"/>
          </a:ln>
        </p:spPr>
      </p:cxnSp>
      <p:sp>
        <p:nvSpPr>
          <p:cNvPr id="21" name="Shape 161"/>
          <p:cNvSpPr/>
          <p:nvPr/>
        </p:nvSpPr>
        <p:spPr>
          <a:xfrm>
            <a:off x="7264525" y="2526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62"/>
          <p:cNvSpPr/>
          <p:nvPr/>
        </p:nvSpPr>
        <p:spPr>
          <a:xfrm>
            <a:off x="7264525" y="2721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160"/>
          <p:cNvSpPr/>
          <p:nvPr/>
        </p:nvSpPr>
        <p:spPr>
          <a:xfrm>
            <a:off x="6420212" y="2776413"/>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163"/>
          <p:cNvSpPr/>
          <p:nvPr/>
        </p:nvSpPr>
        <p:spPr>
          <a:xfrm>
            <a:off x="6420206" y="2962225"/>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64"/>
          <p:cNvSpPr/>
          <p:nvPr/>
        </p:nvSpPr>
        <p:spPr>
          <a:xfrm>
            <a:off x="782596" y="16233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Store</a:t>
            </a:r>
          </a:p>
        </p:txBody>
      </p:sp>
      <p:sp>
        <p:nvSpPr>
          <p:cNvPr id="26" name="Shape 165"/>
          <p:cNvSpPr/>
          <p:nvPr/>
        </p:nvSpPr>
        <p:spPr>
          <a:xfrm rot="-5400000">
            <a:off x="2456986" y="3007752"/>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 name="Shape 166"/>
          <p:cNvSpPr/>
          <p:nvPr/>
        </p:nvSpPr>
        <p:spPr>
          <a:xfrm rot="-5400000">
            <a:off x="4324948" y="3126940"/>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167"/>
          <p:cNvSpPr/>
          <p:nvPr/>
        </p:nvSpPr>
        <p:spPr>
          <a:xfrm rot="-5400000">
            <a:off x="5972724" y="3307552"/>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 name="Shape 155"/>
          <p:cNvSpPr/>
          <p:nvPr/>
        </p:nvSpPr>
        <p:spPr>
          <a:xfrm>
            <a:off x="5962250" y="38455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168"/>
          <p:cNvSpPr/>
          <p:nvPr/>
        </p:nvSpPr>
        <p:spPr>
          <a:xfrm>
            <a:off x="333775" y="4820639"/>
            <a:ext cx="8313599" cy="1488681"/>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737350" y="5045064"/>
            <a:ext cx="579300"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6195375" y="496026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71"/>
          <p:cNvSpPr txBox="1"/>
          <p:nvPr/>
        </p:nvSpPr>
        <p:spPr>
          <a:xfrm>
            <a:off x="6987625" y="496026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34" name="Shape 172"/>
          <p:cNvSpPr txBox="1"/>
          <p:nvPr/>
        </p:nvSpPr>
        <p:spPr>
          <a:xfrm>
            <a:off x="262225" y="4530454"/>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1541425" y="487361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36" name="Shape 174"/>
          <p:cNvCxnSpPr/>
          <p:nvPr/>
        </p:nvCxnSpPr>
        <p:spPr>
          <a:xfrm>
            <a:off x="877700" y="5468962"/>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37" name="Shape 175"/>
          <p:cNvSpPr txBox="1"/>
          <p:nvPr/>
        </p:nvSpPr>
        <p:spPr>
          <a:xfrm>
            <a:off x="6110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12014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9" name="Shape 177"/>
          <p:cNvSpPr txBox="1"/>
          <p:nvPr/>
        </p:nvSpPr>
        <p:spPr>
          <a:xfrm>
            <a:off x="1556199" y="5301262"/>
            <a:ext cx="1934076"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1555025" y="575209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IoT Server Runtime Boundary</a:t>
            </a:r>
          </a:p>
        </p:txBody>
      </p:sp>
      <p:sp>
        <p:nvSpPr>
          <p:cNvPr id="41" name="Shape 179"/>
          <p:cNvSpPr/>
          <p:nvPr/>
        </p:nvSpPr>
        <p:spPr>
          <a:xfrm>
            <a:off x="2952025"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 name="Shape 180"/>
          <p:cNvSpPr/>
          <p:nvPr/>
        </p:nvSpPr>
        <p:spPr>
          <a:xfrm>
            <a:off x="4381650"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 name="Shape 181"/>
          <p:cNvSpPr/>
          <p:nvPr/>
        </p:nvSpPr>
        <p:spPr>
          <a:xfrm>
            <a:off x="5756675"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82"/>
          <p:cNvSpPr/>
          <p:nvPr/>
        </p:nvSpPr>
        <p:spPr>
          <a:xfrm>
            <a:off x="1522400"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83"/>
          <p:cNvSpPr/>
          <p:nvPr/>
        </p:nvSpPr>
        <p:spPr>
          <a:xfrm>
            <a:off x="3472675" y="540236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46" name="Shape 184"/>
          <p:cNvSpPr txBox="1"/>
          <p:nvPr/>
        </p:nvSpPr>
        <p:spPr>
          <a:xfrm>
            <a:off x="4309175" y="539406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RDBMS Database </a:t>
            </a:r>
          </a:p>
        </p:txBody>
      </p:sp>
      <p:cxnSp>
        <p:nvCxnSpPr>
          <p:cNvPr id="47" name="Shape 185"/>
          <p:cNvCxnSpPr>
            <a:stCxn id="11" idx="1"/>
            <a:endCxn id="48" idx="3"/>
          </p:cNvCxnSpPr>
          <p:nvPr/>
        </p:nvCxnSpPr>
        <p:spPr>
          <a:xfrm rot="10800000">
            <a:off x="1223850" y="2299925"/>
            <a:ext cx="1059300" cy="683700"/>
          </a:xfrm>
          <a:prstGeom prst="bentConnector2">
            <a:avLst/>
          </a:prstGeom>
          <a:noFill/>
          <a:ln w="19050" cap="flat" cmpd="sng">
            <a:solidFill>
              <a:schemeClr val="dk1"/>
            </a:solidFill>
            <a:prstDash val="dot"/>
            <a:round/>
            <a:headEnd type="stealth" w="lg" len="lg"/>
            <a:tailEnd type="none" w="med" len="med"/>
          </a:ln>
        </p:spPr>
      </p:cxnSp>
      <p:sp>
        <p:nvSpPr>
          <p:cNvPr id="48" name="Shape 186"/>
          <p:cNvSpPr/>
          <p:nvPr/>
        </p:nvSpPr>
        <p:spPr>
          <a:xfrm>
            <a:off x="706471" y="15522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 Store</a:t>
            </a:r>
          </a:p>
        </p:txBody>
      </p:sp>
      <p:sp>
        <p:nvSpPr>
          <p:cNvPr id="49" name="Shape 187"/>
          <p:cNvSpPr/>
          <p:nvPr/>
        </p:nvSpPr>
        <p:spPr>
          <a:xfrm>
            <a:off x="2144011" y="1013737"/>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188"/>
          <p:cNvSpPr/>
          <p:nvPr/>
        </p:nvSpPr>
        <p:spPr>
          <a:xfrm>
            <a:off x="5864912" y="17837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189"/>
          <p:cNvSpPr/>
          <p:nvPr/>
        </p:nvSpPr>
        <p:spPr>
          <a:xfrm>
            <a:off x="6125012" y="1763061"/>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190"/>
          <p:cNvSpPr/>
          <p:nvPr/>
        </p:nvSpPr>
        <p:spPr>
          <a:xfrm>
            <a:off x="2283249" y="1667000"/>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Event</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Manager</a:t>
            </a:r>
          </a:p>
        </p:txBody>
      </p:sp>
      <p:cxnSp>
        <p:nvCxnSpPr>
          <p:cNvPr id="53" name="Shape 191"/>
          <p:cNvCxnSpPr>
            <a:stCxn id="52" idx="3"/>
            <a:endCxn id="19" idx="2"/>
          </p:cNvCxnSpPr>
          <p:nvPr/>
        </p:nvCxnSpPr>
        <p:spPr>
          <a:xfrm>
            <a:off x="6559749" y="1969700"/>
            <a:ext cx="572100" cy="600"/>
          </a:xfrm>
          <a:prstGeom prst="bentConnector3">
            <a:avLst>
              <a:gd name="adj1" fmla="val 49988"/>
            </a:avLst>
          </a:prstGeom>
          <a:noFill/>
          <a:ln w="19050" cap="flat" cmpd="sng">
            <a:solidFill>
              <a:schemeClr val="dk1"/>
            </a:solidFill>
            <a:prstDash val="dot"/>
            <a:round/>
            <a:headEnd type="stealth" w="med" len="med"/>
            <a:tailEnd type="none" w="med" len="med"/>
          </a:ln>
        </p:spPr>
      </p:cxnSp>
      <p:sp>
        <p:nvSpPr>
          <p:cNvPr id="54" name="Shape 192"/>
          <p:cNvSpPr/>
          <p:nvPr/>
        </p:nvSpPr>
        <p:spPr>
          <a:xfrm>
            <a:off x="688900" y="5849430"/>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193"/>
          <p:cNvSpPr/>
          <p:nvPr/>
        </p:nvSpPr>
        <p:spPr>
          <a:xfrm>
            <a:off x="6195375" y="5406510"/>
            <a:ext cx="659098" cy="388199"/>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56" name="Shape 194"/>
          <p:cNvSpPr txBox="1"/>
          <p:nvPr/>
        </p:nvSpPr>
        <p:spPr>
          <a:xfrm>
            <a:off x="7031875" y="53982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NoSQL Database</a:t>
            </a:r>
          </a:p>
        </p:txBody>
      </p:sp>
      <p:cxnSp>
        <p:nvCxnSpPr>
          <p:cNvPr id="57" name="Shape 195"/>
          <p:cNvCxnSpPr>
            <a:stCxn id="24" idx="3"/>
            <a:endCxn id="61" idx="2"/>
          </p:cNvCxnSpPr>
          <p:nvPr/>
        </p:nvCxnSpPr>
        <p:spPr>
          <a:xfrm rot="10800000" flipH="1">
            <a:off x="6553406" y="2341825"/>
            <a:ext cx="1280399" cy="734700"/>
          </a:xfrm>
          <a:prstGeom prst="bentConnector2">
            <a:avLst/>
          </a:prstGeom>
          <a:noFill/>
          <a:ln w="19050" cap="flat" cmpd="sng">
            <a:solidFill>
              <a:schemeClr val="dk1"/>
            </a:solidFill>
            <a:prstDash val="dot"/>
            <a:round/>
            <a:headEnd type="none" w="med" len="med"/>
            <a:tailEnd type="stealth" w="med" len="med"/>
          </a:ln>
        </p:spPr>
      </p:cxnSp>
      <p:sp>
        <p:nvSpPr>
          <p:cNvPr id="58" name="Shape 197"/>
          <p:cNvSpPr/>
          <p:nvPr/>
        </p:nvSpPr>
        <p:spPr>
          <a:xfrm>
            <a:off x="3271158" y="692696"/>
            <a:ext cx="2300700" cy="19054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dirty="0"/>
              <a:t>Event Bus</a:t>
            </a:r>
          </a:p>
        </p:txBody>
      </p:sp>
      <p:sp>
        <p:nvSpPr>
          <p:cNvPr id="59" name="Shape 198"/>
          <p:cNvSpPr/>
          <p:nvPr/>
        </p:nvSpPr>
        <p:spPr>
          <a:xfrm rot="5400000">
            <a:off x="4297448" y="-13013"/>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199"/>
          <p:cNvCxnSpPr>
            <a:stCxn id="59" idx="1"/>
            <a:endCxn id="52" idx="0"/>
          </p:cNvCxnSpPr>
          <p:nvPr/>
        </p:nvCxnSpPr>
        <p:spPr>
          <a:xfrm>
            <a:off x="4421497" y="1052736"/>
            <a:ext cx="2" cy="614264"/>
          </a:xfrm>
          <a:prstGeom prst="straightConnector1">
            <a:avLst/>
          </a:prstGeom>
          <a:noFill/>
          <a:ln w="19050" cap="flat" cmpd="sng">
            <a:solidFill>
              <a:srgbClr val="000000"/>
            </a:solidFill>
            <a:prstDash val="dash"/>
            <a:round/>
            <a:headEnd type="stealth" w="med" len="med"/>
            <a:tailEnd type="stealth" w="med" len="med"/>
          </a:ln>
        </p:spPr>
      </p:cxnSp>
      <p:sp>
        <p:nvSpPr>
          <p:cNvPr id="61" name="Shape 196"/>
          <p:cNvSpPr/>
          <p:nvPr/>
        </p:nvSpPr>
        <p:spPr>
          <a:xfrm>
            <a:off x="7686337" y="2113186"/>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200"/>
          <p:cNvSpPr/>
          <p:nvPr/>
        </p:nvSpPr>
        <p:spPr>
          <a:xfrm>
            <a:off x="6163795" y="3050311"/>
            <a:ext cx="3959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201"/>
          <p:cNvCxnSpPr>
            <a:endCxn id="52" idx="1"/>
          </p:cNvCxnSpPr>
          <p:nvPr/>
        </p:nvCxnSpPr>
        <p:spPr>
          <a:xfrm>
            <a:off x="1817649" y="1969100"/>
            <a:ext cx="465600" cy="600"/>
          </a:xfrm>
          <a:prstGeom prst="bentConnector3">
            <a:avLst>
              <a:gd name="adj1" fmla="val 50000"/>
            </a:avLst>
          </a:prstGeom>
          <a:noFill/>
          <a:ln w="19050" cap="flat" cmpd="sng">
            <a:solidFill>
              <a:schemeClr val="dk1"/>
            </a:solidFill>
            <a:prstDash val="dot"/>
            <a:round/>
            <a:headEnd type="stealth" w="med" len="med"/>
            <a:tailEnd type="none" w="med" len="med"/>
          </a:ln>
        </p:spPr>
      </p:cxnSp>
      <p:sp>
        <p:nvSpPr>
          <p:cNvPr id="64" name="Shape 159"/>
          <p:cNvSpPr/>
          <p:nvPr/>
        </p:nvSpPr>
        <p:spPr>
          <a:xfrm>
            <a:off x="7348140" y="2113175"/>
            <a:ext cx="2666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10</a:t>
            </a:fld>
            <a:r>
              <a:rPr lang="en-US" smtClean="0"/>
              <a:t>/30</a:t>
            </a:r>
            <a:endParaRPr lang="en-US" dirty="0"/>
          </a:p>
        </p:txBody>
      </p:sp>
      <p:sp>
        <p:nvSpPr>
          <p:cNvPr id="6" name="Shape 95"/>
          <p:cNvSpPr/>
          <p:nvPr/>
        </p:nvSpPr>
        <p:spPr>
          <a:xfrm>
            <a:off x="1933975" y="5053744"/>
            <a:ext cx="5880000" cy="10133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2081200" y="1124744"/>
            <a:ext cx="5137199" cy="23841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486575" y="247749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Proxy</a:t>
            </a:r>
          </a:p>
        </p:txBody>
      </p:sp>
      <p:sp>
        <p:nvSpPr>
          <p:cNvPr id="9" name="Shape 98"/>
          <p:cNvSpPr/>
          <p:nvPr/>
        </p:nvSpPr>
        <p:spPr>
          <a:xfrm>
            <a:off x="1734096" y="3863851"/>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0" name="Shape 99"/>
          <p:cNvCxnSpPr/>
          <p:nvPr/>
        </p:nvCxnSpPr>
        <p:spPr>
          <a:xfrm rot="10800000">
            <a:off x="2712700" y="3070547"/>
            <a:ext cx="0" cy="860100"/>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302962" y="4026995"/>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5863580" y="3874594"/>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3" name="Shape 102"/>
          <p:cNvCxnSpPr/>
          <p:nvPr/>
        </p:nvCxnSpPr>
        <p:spPr>
          <a:xfrm rot="10800000">
            <a:off x="4533771" y="3086957"/>
            <a:ext cx="0" cy="846000"/>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5400000">
            <a:off x="5722825" y="3505381"/>
            <a:ext cx="858599" cy="599"/>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008725" y="38758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2162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0051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005137" y="266295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5400000">
            <a:off x="2818186" y="3038667"/>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5400000">
            <a:off x="4656861" y="3157855"/>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5400000">
            <a:off x="6247724" y="3338467"/>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237250" y="38764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337550" y="5278169"/>
            <a:ext cx="579300"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076300" y="562734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5931975" y="561384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6" name="Shape 115"/>
          <p:cNvSpPr txBox="1"/>
          <p:nvPr/>
        </p:nvSpPr>
        <p:spPr>
          <a:xfrm>
            <a:off x="1862425" y="4746356"/>
            <a:ext cx="2537699" cy="266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27" name="Shape 116"/>
          <p:cNvSpPr txBox="1"/>
          <p:nvPr/>
        </p:nvSpPr>
        <p:spPr>
          <a:xfrm>
            <a:off x="3141625" y="5106719"/>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49627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5531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5907950" y="5110469"/>
            <a:ext cx="17120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155225" y="548569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a:t>Event Bus</a:t>
            </a:r>
            <a:br>
              <a:rPr lang="ko" sz="1200"/>
            </a:br>
            <a:r>
              <a:rPr lang="ko" sz="1200" b="0" i="0" u="none" strike="noStrike" cap="none" baseline="0">
                <a:solidFill>
                  <a:srgbClr val="000000"/>
                </a:solidFill>
                <a:latin typeface="Arial"/>
                <a:ea typeface="Arial"/>
                <a:cs typeface="Arial"/>
                <a:sym typeface="Arial"/>
              </a:rPr>
              <a:t>Boundary</a:t>
            </a:r>
          </a:p>
        </p:txBody>
      </p:sp>
      <p:sp>
        <p:nvSpPr>
          <p:cNvPr id="32" name="Shape 121"/>
          <p:cNvSpPr/>
          <p:nvPr/>
        </p:nvSpPr>
        <p:spPr>
          <a:xfrm>
            <a:off x="3858525" y="15750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288150" y="15596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486575" y="134204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Broker</a:t>
            </a:r>
          </a:p>
        </p:txBody>
      </p:sp>
      <p:sp>
        <p:nvSpPr>
          <p:cNvPr id="35" name="Shape 124"/>
          <p:cNvSpPr/>
          <p:nvPr/>
        </p:nvSpPr>
        <p:spPr>
          <a:xfrm>
            <a:off x="2289100" y="5583035"/>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5400000">
            <a:off x="6750800" y="2620344"/>
            <a:ext cx="1904999" cy="3071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7413348" y="1835550"/>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237262" y="284688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161325" y="3097034"/>
            <a:ext cx="0" cy="860100"/>
          </a:xfrm>
          <a:prstGeom prst="straightConnector1">
            <a:avLst/>
          </a:prstGeom>
          <a:noFill/>
          <a:ln w="19050" cap="flat" cmpd="sng">
            <a:solidFill>
              <a:srgbClr val="000000"/>
            </a:solidFill>
            <a:prstDash val="dash"/>
            <a:round/>
            <a:headEnd type="stealth" w="med" len="med"/>
            <a:tailEnd type="none" w="lg" len="lg"/>
          </a:ln>
        </p:spPr>
      </p:cxnSp>
      <p:cxnSp>
        <p:nvCxnSpPr>
          <p:cNvPr id="40" name="Shape 129"/>
          <p:cNvCxnSpPr/>
          <p:nvPr/>
        </p:nvCxnSpPr>
        <p:spPr>
          <a:xfrm rot="10800000">
            <a:off x="5063021" y="3088070"/>
            <a:ext cx="0" cy="846000"/>
          </a:xfrm>
          <a:prstGeom prst="straightConnector1">
            <a:avLst/>
          </a:prstGeom>
          <a:noFill/>
          <a:ln w="19050" cap="flat" cmpd="sng">
            <a:solidFill>
              <a:srgbClr val="000000"/>
            </a:solidFill>
            <a:prstDash val="dash"/>
            <a:round/>
            <a:headEnd type="stealth" w="med" len="med"/>
            <a:tailEnd type="none" w="lg" len="lg"/>
          </a:ln>
        </p:spPr>
      </p:cxnSp>
      <p:cxnSp>
        <p:nvCxnSpPr>
          <p:cNvPr id="41" name="Shape 130"/>
          <p:cNvCxnSpPr/>
          <p:nvPr/>
        </p:nvCxnSpPr>
        <p:spPr>
          <a:xfrm rot="-5400000">
            <a:off x="6138375" y="3506494"/>
            <a:ext cx="858599" cy="599"/>
          </a:xfrm>
          <a:prstGeom prst="bentConnector3">
            <a:avLst>
              <a:gd name="adj1" fmla="val 50000"/>
            </a:avLst>
          </a:prstGeom>
          <a:noFill/>
          <a:ln w="19050" cap="flat" cmpd="sng">
            <a:solidFill>
              <a:srgbClr val="000000"/>
            </a:solidFill>
            <a:prstDash val="dash"/>
            <a:round/>
            <a:headEnd type="stealth" w="med" len="med"/>
            <a:tailEnd type="none" w="lg" len="lg"/>
          </a:ln>
        </p:spPr>
      </p:cxnSp>
      <p:cxnSp>
        <p:nvCxnSpPr>
          <p:cNvPr id="42" name="Shape 131"/>
          <p:cNvCxnSpPr>
            <a:stCxn id="8" idx="3"/>
            <a:endCxn id="37" idx="1"/>
          </p:cNvCxnSpPr>
          <p:nvPr/>
        </p:nvCxnSpPr>
        <p:spPr>
          <a:xfrm rot="10800000" flipH="1">
            <a:off x="6771475" y="2777194"/>
            <a:ext cx="642000" cy="3000"/>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4159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37387"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4159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37387"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84987" y="1947444"/>
            <a:ext cx="0" cy="529800"/>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563549" y="1947444"/>
            <a:ext cx="0" cy="529800"/>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264737" y="5270244"/>
            <a:ext cx="339299" cy="599"/>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QA01 </a:t>
            </a:r>
            <a:r>
              <a:rPr lang="en-US" sz="2000" b="1" i="1">
                <a:solidFill>
                  <a:schemeClr val="dk1"/>
                </a:solidFill>
              </a:rPr>
              <a:t>Security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11</a:t>
            </a:fld>
            <a:r>
              <a:rPr lang="en-US" smtClean="0"/>
              <a:t>/30</a:t>
            </a:r>
            <a:endParaRPr lang="en-US" dirty="0"/>
          </a:p>
        </p:txBody>
      </p:sp>
      <p:pic>
        <p:nvPicPr>
          <p:cNvPr id="8" name="그림 7" descr="Studio project diagrams for document (6).png"/>
          <p:cNvPicPr>
            <a:picLocks noChangeAspect="1"/>
          </p:cNvPicPr>
          <p:nvPr/>
        </p:nvPicPr>
        <p:blipFill>
          <a:blip r:embed="rId3" cstate="print"/>
          <a:srcRect l="19485" t="17188" r="13579" b="6688"/>
          <a:stretch>
            <a:fillRect/>
          </a:stretch>
        </p:blipFill>
        <p:spPr>
          <a:xfrm>
            <a:off x="4562068" y="2420888"/>
            <a:ext cx="4474428" cy="3816424"/>
          </a:xfrm>
          <a:prstGeom prst="rect">
            <a:avLst/>
          </a:prstGeom>
        </p:spPr>
      </p:pic>
      <p:cxnSp>
        <p:nvCxnSpPr>
          <p:cNvPr id="9" name="직선 연결선 8"/>
          <p:cNvCxnSpPr/>
          <p:nvPr/>
        </p:nvCxnSpPr>
        <p:spPr>
          <a:xfrm flipH="1">
            <a:off x="3986004" y="2564904"/>
            <a:ext cx="792088" cy="43204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429000"/>
            <a:ext cx="792088" cy="86409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996952"/>
            <a:ext cx="3744416" cy="432048"/>
          </a:xfrm>
          <a:prstGeom prst="rect">
            <a:avLst/>
          </a:prstGeom>
          <a:solidFill>
            <a:schemeClr val="bg1">
              <a:lumMod val="85000"/>
            </a:schemeClr>
          </a:solidFill>
          <a:ln w="19050">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Event Bus</a:t>
            </a:r>
            <a:endParaRPr lang="ko-KR" altLang="en-US" sz="1400" dirty="0" smtClean="0">
              <a:solidFill>
                <a:schemeClr val="tx1">
                  <a:lumMod val="75000"/>
                  <a:lumOff val="25000"/>
                </a:schemeClr>
              </a:solidFill>
            </a:endParaRPr>
          </a:p>
        </p:txBody>
      </p:sp>
      <p:sp>
        <p:nvSpPr>
          <p:cNvPr id="12" name="직사각형 11"/>
          <p:cNvSpPr/>
          <p:nvPr/>
        </p:nvSpPr>
        <p:spPr>
          <a:xfrm>
            <a:off x="241588" y="4725144"/>
            <a:ext cx="1296144" cy="648072"/>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User App</a:t>
            </a:r>
            <a:endParaRPr lang="ko-KR" altLang="en-US" sz="1400" dirty="0" smtClean="0">
              <a:solidFill>
                <a:schemeClr val="tx1">
                  <a:lumMod val="75000"/>
                  <a:lumOff val="25000"/>
                </a:schemeClr>
              </a:solidFill>
            </a:endParaRPr>
          </a:p>
        </p:txBody>
      </p:sp>
      <p:sp>
        <p:nvSpPr>
          <p:cNvPr id="13" name="직사각형 12"/>
          <p:cNvSpPr/>
          <p:nvPr/>
        </p:nvSpPr>
        <p:spPr>
          <a:xfrm>
            <a:off x="1393716" y="3861048"/>
            <a:ext cx="2592288" cy="504056"/>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Web Server</a:t>
            </a:r>
          </a:p>
          <a:p>
            <a:pPr algn="ctr"/>
            <a:r>
              <a:rPr lang="en-US" altLang="ko-KR" sz="1400" dirty="0" smtClean="0">
                <a:solidFill>
                  <a:schemeClr val="tx1">
                    <a:lumMod val="75000"/>
                    <a:lumOff val="25000"/>
                  </a:schemeClr>
                </a:solidFill>
              </a:rPr>
              <a:t>(Account Manager)</a:t>
            </a:r>
            <a:endParaRPr lang="ko-KR" altLang="en-US" sz="1400" dirty="0" smtClean="0">
              <a:solidFill>
                <a:schemeClr val="tx1">
                  <a:lumMod val="75000"/>
                  <a:lumOff val="25000"/>
                </a:schemeClr>
              </a:solidFill>
            </a:endParaRPr>
          </a:p>
        </p:txBody>
      </p:sp>
      <p:cxnSp>
        <p:nvCxnSpPr>
          <p:cNvPr id="14" name="직선 화살표 연결선 13"/>
          <p:cNvCxnSpPr/>
          <p:nvPr/>
        </p:nvCxnSpPr>
        <p:spPr>
          <a:xfrm flipV="1">
            <a:off x="529620" y="3429000"/>
            <a:ext cx="0" cy="129614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4365104"/>
            <a:ext cx="0" cy="57606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941168"/>
            <a:ext cx="504056" cy="0"/>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5157192"/>
            <a:ext cx="720080" cy="0"/>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4365104"/>
            <a:ext cx="0" cy="792088"/>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3429000"/>
            <a:ext cx="0" cy="432048"/>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3429000"/>
            <a:ext cx="0" cy="432048"/>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3429000"/>
            <a:ext cx="0" cy="1296144"/>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653136"/>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1</a:t>
            </a:r>
            <a:endParaRPr lang="ko-KR" altLang="en-US" sz="1200" dirty="0" smtClean="0">
              <a:solidFill>
                <a:schemeClr val="tx1">
                  <a:lumMod val="75000"/>
                  <a:lumOff val="25000"/>
                </a:schemeClr>
              </a:solidFill>
            </a:endParaRPr>
          </a:p>
        </p:txBody>
      </p:sp>
      <p:sp>
        <p:nvSpPr>
          <p:cNvPr id="23" name="타원 22"/>
          <p:cNvSpPr/>
          <p:nvPr/>
        </p:nvSpPr>
        <p:spPr>
          <a:xfrm>
            <a:off x="1681748" y="5229200"/>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lumMod val="75000"/>
                    <a:lumOff val="25000"/>
                  </a:schemeClr>
                </a:solidFill>
              </a:rPr>
              <a:t>2</a:t>
            </a:r>
            <a:endParaRPr lang="ko-KR" altLang="en-US" sz="1200" dirty="0" smtClean="0">
              <a:solidFill>
                <a:schemeClr val="tx1">
                  <a:lumMod val="75000"/>
                  <a:lumOff val="25000"/>
                </a:schemeClr>
              </a:solidFill>
            </a:endParaRPr>
          </a:p>
        </p:txBody>
      </p:sp>
      <p:sp>
        <p:nvSpPr>
          <p:cNvPr id="24" name="타원 23"/>
          <p:cNvSpPr/>
          <p:nvPr/>
        </p:nvSpPr>
        <p:spPr>
          <a:xfrm>
            <a:off x="241588"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3</a:t>
            </a:r>
            <a:endParaRPr lang="ko-KR" altLang="en-US" sz="1200" dirty="0" smtClean="0">
              <a:solidFill>
                <a:schemeClr val="tx1">
                  <a:lumMod val="75000"/>
                  <a:lumOff val="25000"/>
                </a:schemeClr>
              </a:solidFill>
            </a:endParaRPr>
          </a:p>
        </p:txBody>
      </p:sp>
      <p:sp>
        <p:nvSpPr>
          <p:cNvPr id="25" name="타원 24"/>
          <p:cNvSpPr/>
          <p:nvPr/>
        </p:nvSpPr>
        <p:spPr>
          <a:xfrm>
            <a:off x="1249700"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4</a:t>
            </a:r>
            <a:endParaRPr lang="ko-KR" altLang="en-US" sz="1200" dirty="0" smtClean="0">
              <a:solidFill>
                <a:schemeClr val="tx1">
                  <a:lumMod val="75000"/>
                  <a:lumOff val="25000"/>
                </a:schemeClr>
              </a:solidFill>
            </a:endParaRPr>
          </a:p>
        </p:txBody>
      </p:sp>
      <p:sp>
        <p:nvSpPr>
          <p:cNvPr id="26" name="타원 25"/>
          <p:cNvSpPr/>
          <p:nvPr/>
        </p:nvSpPr>
        <p:spPr>
          <a:xfrm>
            <a:off x="1897772"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5</a:t>
            </a:r>
            <a:endParaRPr lang="ko-KR" altLang="en-US" sz="1200" dirty="0" smtClean="0">
              <a:solidFill>
                <a:schemeClr val="tx1">
                  <a:lumMod val="75000"/>
                  <a:lumOff val="25000"/>
                </a:schemeClr>
              </a:solidFill>
            </a:endParaRPr>
          </a:p>
        </p:txBody>
      </p:sp>
      <p:sp>
        <p:nvSpPr>
          <p:cNvPr id="27" name="타원 26"/>
          <p:cNvSpPr/>
          <p:nvPr/>
        </p:nvSpPr>
        <p:spPr>
          <a:xfrm>
            <a:off x="889660"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6</a:t>
            </a:r>
            <a:endParaRPr lang="ko-KR" altLang="en-US" sz="1200" dirty="0" smtClean="0">
              <a:solidFill>
                <a:schemeClr val="tx1">
                  <a:lumMod val="75000"/>
                  <a:lumOff val="25000"/>
                </a:schemeClr>
              </a:solidFill>
            </a:endParaRPr>
          </a:p>
        </p:txBody>
      </p:sp>
      <p:sp>
        <p:nvSpPr>
          <p:cNvPr id="28" name="직사각형 27"/>
          <p:cNvSpPr/>
          <p:nvPr/>
        </p:nvSpPr>
        <p:spPr>
          <a:xfrm>
            <a:off x="2473836" y="5013176"/>
            <a:ext cx="1512168" cy="1152128"/>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smtClean="0">
              <a:solidFill>
                <a:schemeClr val="tx1">
                  <a:lumMod val="75000"/>
                  <a:lumOff val="25000"/>
                </a:schemeClr>
              </a:solidFill>
            </a:endParaRPr>
          </a:p>
        </p:txBody>
      </p:sp>
      <p:sp>
        <p:nvSpPr>
          <p:cNvPr id="29" name="TextBox 28"/>
          <p:cNvSpPr txBox="1"/>
          <p:nvPr/>
        </p:nvSpPr>
        <p:spPr>
          <a:xfrm>
            <a:off x="2473836" y="4725144"/>
            <a:ext cx="1515158" cy="276999"/>
          </a:xfrm>
          <a:prstGeom prst="rect">
            <a:avLst/>
          </a:prstGeom>
          <a:noFill/>
        </p:spPr>
        <p:txBody>
          <a:bodyPr wrap="none" rtlCol="0">
            <a:spAutoFit/>
          </a:bodyPr>
          <a:lstStyle/>
          <a:p>
            <a:r>
              <a:rPr lang="en-US" altLang="ko-KR" sz="1200" b="1" dirty="0" smtClean="0"/>
              <a:t>Legend (Dynamic)</a:t>
            </a:r>
            <a:endParaRPr lang="ko-KR" altLang="en-US" sz="1200" b="1" dirty="0"/>
          </a:p>
        </p:txBody>
      </p:sp>
      <p:cxnSp>
        <p:nvCxnSpPr>
          <p:cNvPr id="30" name="직선 화살표 연결선 29"/>
          <p:cNvCxnSpPr/>
          <p:nvPr/>
        </p:nvCxnSpPr>
        <p:spPr>
          <a:xfrm flipH="1">
            <a:off x="2617852" y="5949280"/>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05884" y="5805264"/>
            <a:ext cx="1078565" cy="276999"/>
          </a:xfrm>
          <a:prstGeom prst="rect">
            <a:avLst/>
          </a:prstGeom>
          <a:noFill/>
        </p:spPr>
        <p:txBody>
          <a:bodyPr wrap="none" rtlCol="0">
            <a:spAutoFit/>
          </a:bodyPr>
          <a:lstStyle/>
          <a:p>
            <a:r>
              <a:rPr lang="en-US" altLang="ko-KR" sz="1200" dirty="0" smtClean="0"/>
              <a:t>Control Flow</a:t>
            </a:r>
            <a:endParaRPr lang="ko-KR" altLang="en-US" sz="1200" dirty="0"/>
          </a:p>
        </p:txBody>
      </p:sp>
      <p:sp>
        <p:nvSpPr>
          <p:cNvPr id="32" name="직사각형 31"/>
          <p:cNvSpPr/>
          <p:nvPr/>
        </p:nvSpPr>
        <p:spPr>
          <a:xfrm>
            <a:off x="2617852" y="5157192"/>
            <a:ext cx="288032" cy="216024"/>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3" name="TextBox 32"/>
          <p:cNvSpPr txBox="1"/>
          <p:nvPr/>
        </p:nvSpPr>
        <p:spPr>
          <a:xfrm>
            <a:off x="2905884" y="5157192"/>
            <a:ext cx="974947"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4" name="직사각형 33"/>
          <p:cNvSpPr/>
          <p:nvPr/>
        </p:nvSpPr>
        <p:spPr>
          <a:xfrm>
            <a:off x="2617852" y="5553236"/>
            <a:ext cx="288032" cy="216024"/>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5" name="TextBox 34"/>
          <p:cNvSpPr txBox="1"/>
          <p:nvPr/>
        </p:nvSpPr>
        <p:spPr>
          <a:xfrm>
            <a:off x="2905884" y="5522749"/>
            <a:ext cx="706668" cy="276999"/>
          </a:xfrm>
          <a:prstGeom prst="rect">
            <a:avLst/>
          </a:prstGeom>
          <a:noFill/>
        </p:spPr>
        <p:txBody>
          <a:bodyPr wrap="none" rtlCol="0">
            <a:spAutoFit/>
          </a:bodyPr>
          <a:lstStyle/>
          <a:p>
            <a:r>
              <a:rPr lang="en-US" altLang="ko-KR" sz="1200" dirty="0" smtClean="0"/>
              <a:t>Process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QA02 </a:t>
            </a:r>
            <a:r>
              <a:rPr lang="en-US" sz="2000" b="1" i="1">
                <a:solidFill>
                  <a:schemeClr val="dk1"/>
                </a:solidFill>
              </a:rPr>
              <a:t>Security </a:t>
            </a:r>
            <a:r>
              <a:rPr lang="en-US" sz="2000" b="1">
                <a:solidFill>
                  <a:schemeClr val="dk1"/>
                </a:solidFill>
              </a:rPr>
              <a:t>&gt;</a:t>
            </a:r>
          </a:p>
        </p:txBody>
      </p:sp>
      <p:pic>
        <p:nvPicPr>
          <p:cNvPr id="241" name="Shape 241"/>
          <p:cNvPicPr preferRelativeResize="0"/>
          <p:nvPr/>
        </p:nvPicPr>
        <p:blipFill>
          <a:blip r:embed="rId3">
            <a:alphaModFix/>
          </a:blip>
          <a:stretch>
            <a:fillRect/>
          </a:stretch>
        </p:blipFill>
        <p:spPr>
          <a:xfrm>
            <a:off x="881638" y="2132856"/>
            <a:ext cx="7380724" cy="4258125"/>
          </a:xfrm>
          <a:prstGeom prst="rect">
            <a:avLst/>
          </a:prstGeom>
          <a:noFill/>
          <a:ln>
            <a:noFill/>
          </a:ln>
        </p:spPr>
      </p:pic>
      <p:graphicFrame>
        <p:nvGraphicFramePr>
          <p:cNvPr id="242" name="Shape 242"/>
          <p:cNvGraphicFramePr/>
          <p:nvPr/>
        </p:nvGraphicFramePr>
        <p:xfrm>
          <a:off x="241862" y="765175"/>
          <a:ext cx="8722626" cy="121914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To permit the rights to access SA node by authenticated owner of it</a:t>
                      </a:r>
                    </a:p>
                    <a:p>
                      <a:pPr rtl="0">
                        <a:spcBef>
                          <a:spcPts val="0"/>
                        </a:spcBef>
                        <a:buNone/>
                      </a:pPr>
                      <a:r>
                        <a:rPr lang="en-US" dirty="0">
                          <a:solidFill>
                            <a:schemeClr val="dk1"/>
                          </a:solidFill>
                        </a:rPr>
                        <a:t>          - Access control by the lists of User and SA node</a:t>
                      </a:r>
                    </a:p>
                    <a:p>
                      <a:pPr lvl="0" rtl="0">
                        <a:spcBef>
                          <a:spcPts val="0"/>
                        </a:spcBef>
                        <a:buNone/>
                      </a:pPr>
                      <a:r>
                        <a:rPr lang="en-US" dirty="0">
                          <a:solidFill>
                            <a:schemeClr val="dk1"/>
                          </a:solidFill>
                        </a:rPr>
                        <a:t>          - Denied of the registration of SA node by non-owner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a:t>
            </a:r>
            <a:r>
              <a:rPr lang="en-US" sz="2000" b="1" i="1">
                <a:solidFill>
                  <a:schemeClr val="dk1"/>
                </a:solidFill>
              </a:rPr>
              <a:t>Availability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r>
              <a:rPr lang="en-US" smtClean="0"/>
              <a:t>/30</a:t>
            </a:r>
            <a:endParaRPr lang="en-US" dirty="0"/>
          </a:p>
        </p:txBody>
      </p:sp>
      <p:grpSp>
        <p:nvGrpSpPr>
          <p:cNvPr id="8" name="그룹 7"/>
          <p:cNvGrpSpPr/>
          <p:nvPr/>
        </p:nvGrpSpPr>
        <p:grpSpPr>
          <a:xfrm>
            <a:off x="755576" y="1772816"/>
            <a:ext cx="7558701" cy="4527243"/>
            <a:chOff x="181650" y="-40636"/>
            <a:chExt cx="9390975" cy="6484711"/>
          </a:xfrm>
        </p:grpSpPr>
        <p:pic>
          <p:nvPicPr>
            <p:cNvPr id="9" name="Shape 456"/>
            <p:cNvPicPr preferRelativeResize="0"/>
            <p:nvPr/>
          </p:nvPicPr>
          <p:blipFill rotWithShape="1">
            <a:blip r:embed="rId3">
              <a:alphaModFix/>
            </a:blip>
            <a:srcRect/>
            <a:stretch/>
          </p:blipFill>
          <p:spPr>
            <a:xfrm>
              <a:off x="3105236" y="-40636"/>
              <a:ext cx="843012" cy="843012"/>
            </a:xfrm>
            <a:prstGeom prst="rect">
              <a:avLst/>
            </a:prstGeom>
            <a:noFill/>
            <a:ln>
              <a:noFill/>
            </a:ln>
          </p:spPr>
        </p:pic>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pic>
            <p:nvPicPr>
              <p:cNvPr id="20" name="Shape 481"/>
              <p:cNvPicPr preferRelativeResize="0"/>
              <p:nvPr/>
            </p:nvPicPr>
            <p:blipFill rotWithShape="1">
              <a:blip r:embed="rId4">
                <a:alphaModFix/>
              </a:blip>
              <a:srcRect/>
              <a:stretch/>
            </p:blipFill>
            <p:spPr>
              <a:xfrm>
                <a:off x="3210225" y="2790750"/>
                <a:ext cx="552449" cy="542925"/>
              </a:xfrm>
              <a:prstGeom prst="rect">
                <a:avLst/>
              </a:prstGeom>
              <a:noFill/>
              <a:ln>
                <a:noFill/>
              </a:ln>
            </p:spPr>
          </p:pic>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6650" y="1664311"/>
                <a:ext cx="1334700"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4">
                <a:alphaModFix/>
              </a:blip>
              <a:srcRect/>
              <a:stretch/>
            </p:blipFill>
            <p:spPr>
              <a:xfrm>
                <a:off x="5436933" y="5401932"/>
                <a:ext cx="499559" cy="426428"/>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5">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5">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4010148" y="5510126"/>
                <a:ext cx="1506485"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protocol</a:t>
                </a:r>
              </a:p>
            </p:txBody>
          </p:sp>
        </p:gr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r>
              <a:rPr lang="en-US" smtClean="0"/>
              <a:t>/30</a:t>
            </a:r>
            <a:endParaRPr lang="en-US" dirty="0"/>
          </a:p>
        </p:txBody>
      </p:sp>
      <p:sp>
        <p:nvSpPr>
          <p:cNvPr id="8" name="Shape 652"/>
          <p:cNvSpPr/>
          <p:nvPr/>
        </p:nvSpPr>
        <p:spPr>
          <a:xfrm>
            <a:off x="4554669" y="4147946"/>
            <a:ext cx="1310698"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2749094" y="5067580"/>
            <a:ext cx="3551098" cy="881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869289" y="5156230"/>
            <a:ext cx="582899" cy="352498"/>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4812494" y="5320205"/>
            <a:ext cx="324598" cy="0"/>
          </a:xfrm>
          <a:prstGeom prst="straightConnector1">
            <a:avLst/>
          </a:prstGeom>
          <a:noFill/>
          <a:ln w="9525" cap="flat" cmpd="sng">
            <a:solidFill>
              <a:srgbClr val="000000"/>
            </a:solidFill>
            <a:prstDash val="dash"/>
            <a:round/>
            <a:headEnd type="none" w="med" len="med"/>
            <a:tailEnd type="triangle" w="lg" len="lg"/>
          </a:ln>
        </p:spPr>
      </p:cxnSp>
      <p:sp>
        <p:nvSpPr>
          <p:cNvPr id="12" name="Shape 656"/>
          <p:cNvSpPr txBox="1"/>
          <p:nvPr/>
        </p:nvSpPr>
        <p:spPr>
          <a:xfrm>
            <a:off x="45636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0970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268669" y="5129480"/>
            <a:ext cx="9570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495881" y="5067580"/>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822169" y="33791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17" name="Shape 661"/>
          <p:cNvCxnSpPr/>
          <p:nvPr/>
        </p:nvCxnSpPr>
        <p:spPr>
          <a:xfrm>
            <a:off x="5193769" y="3379133"/>
            <a:ext cx="0" cy="793498"/>
          </a:xfrm>
          <a:prstGeom prst="straightConnector1">
            <a:avLst/>
          </a:prstGeom>
          <a:noFill/>
          <a:ln w="9525" cap="flat" cmpd="sng">
            <a:solidFill>
              <a:srgbClr val="000000"/>
            </a:solidFill>
            <a:prstDash val="dash"/>
            <a:round/>
            <a:headEnd type="none" w="med" len="med"/>
            <a:tailEnd type="triangle" w="lg" len="lg"/>
          </a:ln>
        </p:spPr>
      </p:cxnSp>
      <p:sp>
        <p:nvSpPr>
          <p:cNvPr id="18" name="Shape 662"/>
          <p:cNvSpPr txBox="1"/>
          <p:nvPr/>
        </p:nvSpPr>
        <p:spPr>
          <a:xfrm>
            <a:off x="34958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3184031" y="4157071"/>
            <a:ext cx="12858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869289" y="5537230"/>
            <a:ext cx="582899" cy="352498"/>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621888" y="553723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1722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3184069" y="3331246"/>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579444" y="3321971"/>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Network</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25" name="Shape 669"/>
          <p:cNvCxnSpPr/>
          <p:nvPr/>
        </p:nvCxnSpPr>
        <p:spPr>
          <a:xfrm>
            <a:off x="3822169" y="25409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26" name="Shape 670"/>
          <p:cNvCxnSpPr/>
          <p:nvPr/>
        </p:nvCxnSpPr>
        <p:spPr>
          <a:xfrm>
            <a:off x="5193769" y="2540933"/>
            <a:ext cx="0" cy="793498"/>
          </a:xfrm>
          <a:prstGeom prst="straightConnector1">
            <a:avLst/>
          </a:prstGeom>
          <a:noFill/>
          <a:ln w="9525" cap="flat" cmpd="sng">
            <a:solidFill>
              <a:srgbClr val="000000"/>
            </a:solidFill>
            <a:prstDash val="dash"/>
            <a:round/>
            <a:headEnd type="none" w="med" len="med"/>
            <a:tailEnd type="triangle" w="lg" len="lg"/>
          </a:ln>
        </p:spPr>
      </p:cxnSp>
      <p:sp>
        <p:nvSpPr>
          <p:cNvPr id="27" name="Shape 671"/>
          <p:cNvSpPr/>
          <p:nvPr/>
        </p:nvSpPr>
        <p:spPr>
          <a:xfrm>
            <a:off x="3184069" y="2492896"/>
            <a:ext cx="2681100" cy="42870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2741763" y="4727087"/>
            <a:ext cx="2026517" cy="276999"/>
          </a:xfrm>
          <a:prstGeom prst="rect">
            <a:avLst/>
          </a:prstGeom>
          <a:noFill/>
        </p:spPr>
        <p:txBody>
          <a:bodyPr wrap="none" rtlCol="0">
            <a:spAutoFit/>
          </a:bodyPr>
          <a:lstStyle/>
          <a:p>
            <a:r>
              <a:rPr lang="en-US" altLang="ko-KR" sz="1200" dirty="0" smtClean="0"/>
              <a:t>Legend(Static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QA07 </a:t>
            </a:r>
            <a:r>
              <a:rPr lang="en-US" sz="2000" b="1" i="1">
                <a:solidFill>
                  <a:schemeClr val="dk1"/>
                </a:solidFill>
              </a:rPr>
              <a:t>Modifiability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15</a:t>
            </a:fld>
            <a:r>
              <a:rPr lang="en-US" smtClean="0"/>
              <a:t>/30</a:t>
            </a:r>
            <a:endParaRPr lang="en-US" dirty="0"/>
          </a:p>
        </p:txBody>
      </p:sp>
      <p:sp>
        <p:nvSpPr>
          <p:cNvPr id="8" name="Shape 705"/>
          <p:cNvSpPr/>
          <p:nvPr/>
        </p:nvSpPr>
        <p:spPr>
          <a:xfrm rot="16200000">
            <a:off x="1731211" y="2704544"/>
            <a:ext cx="1094400" cy="26669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5430204" y="4242793"/>
            <a:ext cx="582899" cy="839399"/>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User App</a:t>
            </a:r>
          </a:p>
        </p:txBody>
      </p:sp>
      <p:sp>
        <p:nvSpPr>
          <p:cNvPr id="10" name="Shape 678"/>
          <p:cNvSpPr/>
          <p:nvPr/>
        </p:nvSpPr>
        <p:spPr>
          <a:xfrm>
            <a:off x="2962279" y="2152593"/>
            <a:ext cx="3375600" cy="1942499"/>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101954" y="4461055"/>
            <a:ext cx="14496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2" name="Shape 680"/>
          <p:cNvSpPr/>
          <p:nvPr/>
        </p:nvSpPr>
        <p:spPr>
          <a:xfrm>
            <a:off x="2627784" y="5236256"/>
            <a:ext cx="4346454" cy="11031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2739178" y="5391756"/>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682384" y="5479531"/>
            <a:ext cx="324598" cy="0"/>
          </a:xfrm>
          <a:prstGeom prst="straightConnector1">
            <a:avLst/>
          </a:prstGeom>
          <a:noFill/>
          <a:ln w="19050" cap="flat" cmpd="sng">
            <a:solidFill>
              <a:srgbClr val="000000"/>
            </a:solidFill>
            <a:prstDash val="solid"/>
            <a:round/>
            <a:headEnd type="none" w="med" len="med"/>
            <a:tailEnd type="triangle" w="lg" len="lg"/>
          </a:ln>
        </p:spPr>
      </p:cxnSp>
      <p:sp>
        <p:nvSpPr>
          <p:cNvPr id="15" name="Shape 683"/>
          <p:cNvSpPr txBox="1"/>
          <p:nvPr/>
        </p:nvSpPr>
        <p:spPr>
          <a:xfrm>
            <a:off x="44335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49669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3365784" y="5307481"/>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sp>
        <p:nvSpPr>
          <p:cNvPr id="18" name="Shape 686"/>
          <p:cNvSpPr/>
          <p:nvPr/>
        </p:nvSpPr>
        <p:spPr>
          <a:xfrm>
            <a:off x="3101954" y="3493630"/>
            <a:ext cx="1449600"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4647804" y="3495868"/>
            <a:ext cx="1552499"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Bridge (e.g BT)</a:t>
            </a:r>
          </a:p>
        </p:txBody>
      </p:sp>
      <p:cxnSp>
        <p:nvCxnSpPr>
          <p:cNvPr id="20" name="Shape 688"/>
          <p:cNvCxnSpPr/>
          <p:nvPr/>
        </p:nvCxnSpPr>
        <p:spPr>
          <a:xfrm>
            <a:off x="3826754" y="4028079"/>
            <a:ext cx="0" cy="399900"/>
          </a:xfrm>
          <a:prstGeom prst="straightConnector1">
            <a:avLst/>
          </a:prstGeom>
          <a:noFill/>
          <a:ln w="19050" cap="flat" cmpd="sng">
            <a:solidFill>
              <a:srgbClr val="000000"/>
            </a:solidFill>
            <a:prstDash val="solid"/>
            <a:round/>
            <a:headEnd type="none" w="med" len="med"/>
            <a:tailEnd type="triangle" w="lg" len="lg"/>
          </a:ln>
        </p:spPr>
      </p:cxnSp>
      <p:sp>
        <p:nvSpPr>
          <p:cNvPr id="21" name="Shape 689"/>
          <p:cNvSpPr/>
          <p:nvPr/>
        </p:nvSpPr>
        <p:spPr>
          <a:xfrm>
            <a:off x="3094479" y="2627218"/>
            <a:ext cx="31380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2" name="Shape 690"/>
          <p:cNvCxnSpPr/>
          <p:nvPr/>
        </p:nvCxnSpPr>
        <p:spPr>
          <a:xfrm>
            <a:off x="3826754" y="3055904"/>
            <a:ext cx="0" cy="399900"/>
          </a:xfrm>
          <a:prstGeom prst="straightConnector1">
            <a:avLst/>
          </a:prstGeom>
          <a:noFill/>
          <a:ln w="19050" cap="flat" cmpd="sng">
            <a:solidFill>
              <a:srgbClr val="000000"/>
            </a:solidFill>
            <a:prstDash val="solid"/>
            <a:round/>
            <a:headEnd type="none" w="med" len="med"/>
            <a:tailEnd type="triangle" w="lg" len="lg"/>
          </a:ln>
        </p:spPr>
      </p:cxnSp>
      <p:cxnSp>
        <p:nvCxnSpPr>
          <p:cNvPr id="23" name="Shape 691"/>
          <p:cNvCxnSpPr/>
          <p:nvPr/>
        </p:nvCxnSpPr>
        <p:spPr>
          <a:xfrm>
            <a:off x="5503154" y="3055904"/>
            <a:ext cx="0" cy="399900"/>
          </a:xfrm>
          <a:prstGeom prst="straightConnector1">
            <a:avLst/>
          </a:prstGeom>
          <a:noFill/>
          <a:ln w="19050" cap="flat" cmpd="sng">
            <a:solidFill>
              <a:srgbClr val="000000"/>
            </a:solidFill>
            <a:prstDash val="solid"/>
            <a:round/>
            <a:headEnd type="none" w="med" len="med"/>
            <a:tailEnd type="triangle" w="lg" len="lg"/>
          </a:ln>
        </p:spPr>
      </p:cxnSp>
      <p:sp>
        <p:nvSpPr>
          <p:cNvPr id="24" name="Shape 692"/>
          <p:cNvSpPr/>
          <p:nvPr/>
        </p:nvSpPr>
        <p:spPr>
          <a:xfrm>
            <a:off x="7179554" y="3340043"/>
            <a:ext cx="895799" cy="8393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(Emerging Protocol)</a:t>
            </a:r>
          </a:p>
        </p:txBody>
      </p:sp>
      <p:sp>
        <p:nvSpPr>
          <p:cNvPr id="25" name="Shape 693"/>
          <p:cNvSpPr/>
          <p:nvPr/>
        </p:nvSpPr>
        <p:spPr>
          <a:xfrm rot="10800000">
            <a:off x="5251103" y="4273846"/>
            <a:ext cx="266699" cy="79208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p:nvPr/>
        </p:nvCxnSpPr>
        <p:spPr>
          <a:xfrm>
            <a:off x="4556604" y="4667432"/>
            <a:ext cx="719999" cy="0"/>
          </a:xfrm>
          <a:prstGeom prst="straightConnector1">
            <a:avLst/>
          </a:prstGeom>
          <a:noFill/>
          <a:ln w="19050" cap="flat" cmpd="sng">
            <a:solidFill>
              <a:srgbClr val="000000"/>
            </a:solidFill>
            <a:prstDash val="dash"/>
            <a:round/>
            <a:headEnd type="stealth" w="lg" len="lg"/>
            <a:tailEnd type="stealth" w="lg" len="lg"/>
          </a:ln>
        </p:spPr>
      </p:cxnSp>
      <p:cxnSp>
        <p:nvCxnSpPr>
          <p:cNvPr id="27" name="Shape 695"/>
          <p:cNvCxnSpPr/>
          <p:nvPr/>
        </p:nvCxnSpPr>
        <p:spPr>
          <a:xfrm>
            <a:off x="6156279" y="3761965"/>
            <a:ext cx="837599"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041605" y="3276862"/>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9" name="Shape 697"/>
          <p:cNvCxnSpPr/>
          <p:nvPr/>
        </p:nvCxnSpPr>
        <p:spPr>
          <a:xfrm>
            <a:off x="4682384" y="5784331"/>
            <a:ext cx="324598" cy="0"/>
          </a:xfrm>
          <a:prstGeom prst="straightConnector1">
            <a:avLst/>
          </a:prstGeom>
          <a:noFill/>
          <a:ln w="19050" cap="flat" cmpd="sng">
            <a:solidFill>
              <a:srgbClr val="000000"/>
            </a:solidFill>
            <a:prstDash val="dash"/>
            <a:round/>
            <a:headEnd type="stealth" w="med" len="med"/>
            <a:tailEnd type="stealth" w="med" len="med"/>
          </a:ln>
        </p:spPr>
      </p:cxnSp>
      <p:sp>
        <p:nvSpPr>
          <p:cNvPr id="30" name="Shape 698"/>
          <p:cNvSpPr txBox="1"/>
          <p:nvPr/>
        </p:nvSpPr>
        <p:spPr>
          <a:xfrm>
            <a:off x="44335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49669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5125568" y="5621956"/>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communicates with B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by Event</a:t>
            </a:r>
          </a:p>
        </p:txBody>
      </p:sp>
      <p:cxnSp>
        <p:nvCxnSpPr>
          <p:cNvPr id="33" name="Shape 701"/>
          <p:cNvCxnSpPr/>
          <p:nvPr/>
        </p:nvCxnSpPr>
        <p:spPr>
          <a:xfrm>
            <a:off x="4525709" y="6135381"/>
            <a:ext cx="627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5150659" y="5955106"/>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Emerging Protocol  </a:t>
            </a:r>
          </a:p>
        </p:txBody>
      </p:sp>
      <p:sp>
        <p:nvSpPr>
          <p:cNvPr id="35" name="Shape 703"/>
          <p:cNvSpPr txBox="1"/>
          <p:nvPr/>
        </p:nvSpPr>
        <p:spPr>
          <a:xfrm>
            <a:off x="2994754" y="2081892"/>
            <a:ext cx="3343200" cy="55501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325494" y="2357145"/>
            <a:ext cx="266698" cy="970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592192" y="2841568"/>
            <a:ext cx="502287" cy="676"/>
          </a:xfrm>
          <a:prstGeom prst="straightConnector1">
            <a:avLst/>
          </a:prstGeom>
          <a:noFill/>
          <a:ln w="19050" cap="flat" cmpd="sng">
            <a:solidFill>
              <a:srgbClr val="000000"/>
            </a:solidFill>
            <a:prstDash val="solid"/>
            <a:round/>
            <a:headEnd type="none" w="med" len="med"/>
            <a:tailEnd type="triangle" w="lg" len="lg"/>
          </a:ln>
        </p:spPr>
      </p:cxnSp>
      <p:sp>
        <p:nvSpPr>
          <p:cNvPr id="38" name="Shape 707"/>
          <p:cNvSpPr/>
          <p:nvPr/>
        </p:nvSpPr>
        <p:spPr>
          <a:xfrm>
            <a:off x="2739178" y="5848956"/>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3365784" y="5688481"/>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5150659" y="5317156"/>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41" name="TextBox 40"/>
          <p:cNvSpPr txBox="1"/>
          <p:nvPr/>
        </p:nvSpPr>
        <p:spPr>
          <a:xfrm>
            <a:off x="2627784" y="4952201"/>
            <a:ext cx="2238113" cy="276999"/>
          </a:xfrm>
          <a:prstGeom prst="rect">
            <a:avLst/>
          </a:prstGeom>
          <a:noFill/>
        </p:spPr>
        <p:txBody>
          <a:bodyPr wrap="none" rtlCol="0">
            <a:spAutoFit/>
          </a:bodyPr>
          <a:lstStyle/>
          <a:p>
            <a:r>
              <a:rPr lang="en-US" altLang="ko-KR" sz="1200" dirty="0" smtClean="0"/>
              <a:t>Legend(Dynamic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16</a:t>
            </a:fld>
            <a:r>
              <a:rPr lang="en-US" smtClean="0"/>
              <a:t>/30</a:t>
            </a:r>
            <a:endParaRPr lang="en-US" dirty="0"/>
          </a:p>
        </p:txBody>
      </p:sp>
      <p:sp>
        <p:nvSpPr>
          <p:cNvPr id="9" name="Shape 577"/>
          <p:cNvSpPr txBox="1"/>
          <p:nvPr/>
        </p:nvSpPr>
        <p:spPr>
          <a:xfrm>
            <a:off x="4339340" y="2346762"/>
            <a:ext cx="1043998" cy="24629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1" u="none" strike="noStrike" cap="none" baseline="0" dirty="0">
                <a:solidFill>
                  <a:srgbClr val="000000"/>
                </a:solidFill>
                <a:latin typeface="Arial"/>
                <a:ea typeface="Arial"/>
                <a:cs typeface="Arial"/>
                <a:sym typeface="Arial"/>
              </a:rPr>
              <a:t>&lt;&lt;Observe&gt;&gt;</a:t>
            </a:r>
          </a:p>
        </p:txBody>
      </p:sp>
      <p:sp>
        <p:nvSpPr>
          <p:cNvPr id="131" name="Shape 525"/>
          <p:cNvSpPr/>
          <p:nvPr/>
        </p:nvSpPr>
        <p:spPr>
          <a:xfrm>
            <a:off x="755689" y="3010341"/>
            <a:ext cx="1007999" cy="359999"/>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ko" sz="1200" b="0" i="0" u="none" strike="noStrike" cap="none" baseline="0" dirty="0">
                <a:solidFill>
                  <a:srgbClr val="3F3F3F"/>
                </a:solidFill>
                <a:latin typeface="Arial"/>
                <a:ea typeface="Arial"/>
                <a:cs typeface="Arial"/>
                <a:sym typeface="Arial"/>
              </a:rPr>
              <a:t>User </a:t>
            </a:r>
            <a:r>
              <a:rPr lang="en-US" altLang="ko" sz="1200" b="0" i="0" u="none" strike="noStrike" cap="none" baseline="0" dirty="0" smtClean="0">
                <a:solidFill>
                  <a:srgbClr val="3F3F3F"/>
                </a:solidFill>
                <a:latin typeface="Arial"/>
                <a:ea typeface="Arial"/>
                <a:cs typeface="Arial"/>
                <a:sym typeface="Arial"/>
              </a:rPr>
              <a:t>Interaction</a:t>
            </a:r>
            <a:endParaRPr lang="ko" sz="1200" b="0" i="0" u="none" strike="noStrike" cap="none" baseline="0" dirty="0">
              <a:solidFill>
                <a:srgbClr val="3F3F3F"/>
              </a:solidFill>
              <a:latin typeface="Arial"/>
              <a:ea typeface="Arial"/>
              <a:cs typeface="Arial"/>
              <a:sym typeface="Arial"/>
            </a:endParaRPr>
          </a:p>
        </p:txBody>
      </p:sp>
      <p:sp>
        <p:nvSpPr>
          <p:cNvPr id="132" name="Shape 526"/>
          <p:cNvSpPr txBox="1"/>
          <p:nvPr/>
        </p:nvSpPr>
        <p:spPr>
          <a:xfrm>
            <a:off x="1043644" y="4509120"/>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133" name="Shape 527"/>
          <p:cNvSpPr/>
          <p:nvPr/>
        </p:nvSpPr>
        <p:spPr>
          <a:xfrm>
            <a:off x="2291692" y="2204864"/>
            <a:ext cx="5184599" cy="1656184"/>
          </a:xfrm>
          <a:prstGeom prst="rect">
            <a:avLst/>
          </a:prstGeom>
          <a:noFill/>
          <a:ln w="381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34" name="Shape 528"/>
          <p:cNvSpPr/>
          <p:nvPr/>
        </p:nvSpPr>
        <p:spPr>
          <a:xfrm>
            <a:off x="2579725"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View</a:t>
            </a:r>
          </a:p>
        </p:txBody>
      </p:sp>
      <p:sp>
        <p:nvSpPr>
          <p:cNvPr id="135" name="Shape 529"/>
          <p:cNvSpPr/>
          <p:nvPr/>
        </p:nvSpPr>
        <p:spPr>
          <a:xfrm>
            <a:off x="43799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Controller</a:t>
            </a:r>
          </a:p>
        </p:txBody>
      </p:sp>
      <p:sp>
        <p:nvSpPr>
          <p:cNvPr id="136" name="Shape 530"/>
          <p:cNvSpPr/>
          <p:nvPr/>
        </p:nvSpPr>
        <p:spPr>
          <a:xfrm>
            <a:off x="61801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Model</a:t>
            </a:r>
          </a:p>
        </p:txBody>
      </p:sp>
      <p:cxnSp>
        <p:nvCxnSpPr>
          <p:cNvPr id="137" name="Shape 531"/>
          <p:cNvCxnSpPr/>
          <p:nvPr/>
        </p:nvCxnSpPr>
        <p:spPr>
          <a:xfrm>
            <a:off x="3587837" y="3290524"/>
            <a:ext cx="791999" cy="0"/>
          </a:xfrm>
          <a:prstGeom prst="straightConnector1">
            <a:avLst/>
          </a:prstGeom>
          <a:noFill/>
          <a:ln w="15875" cap="flat" cmpd="sng">
            <a:solidFill>
              <a:srgbClr val="3F3F3F"/>
            </a:solidFill>
            <a:prstDash val="dash"/>
            <a:round/>
            <a:headEnd type="none" w="med" len="med"/>
            <a:tailEnd type="stealth" w="med" len="med"/>
          </a:ln>
        </p:spPr>
      </p:cxnSp>
      <p:cxnSp>
        <p:nvCxnSpPr>
          <p:cNvPr id="138" name="Shape 532"/>
          <p:cNvCxnSpPr/>
          <p:nvPr/>
        </p:nvCxnSpPr>
        <p:spPr>
          <a:xfrm>
            <a:off x="4572000"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39" name="Shape 533"/>
          <p:cNvCxnSpPr/>
          <p:nvPr/>
        </p:nvCxnSpPr>
        <p:spPr>
          <a:xfrm rot="10800000">
            <a:off x="5243989"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40" name="Shape 534"/>
          <p:cNvCxnSpPr/>
          <p:nvPr/>
        </p:nvCxnSpPr>
        <p:spPr>
          <a:xfrm rot="10800000">
            <a:off x="3587925" y="3074499"/>
            <a:ext cx="791999" cy="0"/>
          </a:xfrm>
          <a:prstGeom prst="straightConnector1">
            <a:avLst/>
          </a:prstGeom>
          <a:noFill/>
          <a:ln w="15875" cap="flat" cmpd="sng">
            <a:solidFill>
              <a:srgbClr val="3F3F3F"/>
            </a:solidFill>
            <a:prstDash val="solid"/>
            <a:round/>
            <a:headEnd type="none" w="med" len="med"/>
            <a:tailEnd type="stealth" w="med" len="med"/>
          </a:ln>
        </p:spPr>
      </p:cxnSp>
      <p:sp>
        <p:nvSpPr>
          <p:cNvPr id="141" name="Shape 535"/>
          <p:cNvSpPr/>
          <p:nvPr/>
        </p:nvSpPr>
        <p:spPr>
          <a:xfrm rot="5400000">
            <a:off x="5142267" y="3994909"/>
            <a:ext cx="215999" cy="518424"/>
          </a:xfrm>
          <a:prstGeom prst="leftBrace">
            <a:avLst>
              <a:gd name="adj1" fmla="val 27045"/>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2" name="Shape 536"/>
          <p:cNvSpPr/>
          <p:nvPr/>
        </p:nvSpPr>
        <p:spPr>
          <a:xfrm>
            <a:off x="1748010" y="2985074"/>
            <a:ext cx="140499" cy="413449"/>
          </a:xfrm>
          <a:prstGeom prst="rightBrace">
            <a:avLst>
              <a:gd name="adj1" fmla="val 35067"/>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3" name="Shape 537"/>
          <p:cNvSpPr/>
          <p:nvPr/>
        </p:nvSpPr>
        <p:spPr>
          <a:xfrm>
            <a:off x="1064029" y="4869160"/>
            <a:ext cx="7252387" cy="136815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4" name="Shape 538"/>
          <p:cNvSpPr/>
          <p:nvPr/>
        </p:nvSpPr>
        <p:spPr>
          <a:xfrm>
            <a:off x="1208047" y="5053364"/>
            <a:ext cx="576000" cy="288033"/>
          </a:xfrm>
          <a:prstGeom prst="rect">
            <a:avLst/>
          </a:prstGeom>
          <a:noFill/>
          <a:ln w="254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5" name="Shape 539"/>
          <p:cNvSpPr/>
          <p:nvPr/>
        </p:nvSpPr>
        <p:spPr>
          <a:xfrm>
            <a:off x="1856118"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App boundary</a:t>
            </a:r>
          </a:p>
        </p:txBody>
      </p:sp>
      <p:sp>
        <p:nvSpPr>
          <p:cNvPr id="146" name="Shape 540"/>
          <p:cNvSpPr/>
          <p:nvPr/>
        </p:nvSpPr>
        <p:spPr>
          <a:xfrm>
            <a:off x="1208047" y="5517232"/>
            <a:ext cx="546841" cy="28803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7" name="Shape 541"/>
          <p:cNvSpPr/>
          <p:nvPr/>
        </p:nvSpPr>
        <p:spPr>
          <a:xfrm>
            <a:off x="1856118" y="547708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Run time object</a:t>
            </a:r>
          </a:p>
        </p:txBody>
      </p:sp>
      <p:cxnSp>
        <p:nvCxnSpPr>
          <p:cNvPr id="148" name="Shape 542"/>
          <p:cNvCxnSpPr/>
          <p:nvPr/>
        </p:nvCxnSpPr>
        <p:spPr>
          <a:xfrm>
            <a:off x="3296278" y="5193235"/>
            <a:ext cx="576000" cy="0"/>
          </a:xfrm>
          <a:prstGeom prst="straightConnector1">
            <a:avLst/>
          </a:prstGeom>
          <a:noFill/>
          <a:ln w="15875" cap="flat" cmpd="sng">
            <a:solidFill>
              <a:schemeClr val="dk1"/>
            </a:solidFill>
            <a:prstDash val="dot"/>
            <a:round/>
            <a:headEnd type="stealth" w="med" len="med"/>
            <a:tailEnd type="stealth" w="med" len="med"/>
          </a:ln>
        </p:spPr>
      </p:cxnSp>
      <p:sp>
        <p:nvSpPr>
          <p:cNvPr id="149" name="Shape 543"/>
          <p:cNvSpPr/>
          <p:nvPr/>
        </p:nvSpPr>
        <p:spPr>
          <a:xfrm>
            <a:off x="3944351"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Network Connection</a:t>
            </a:r>
          </a:p>
        </p:txBody>
      </p:sp>
      <p:cxnSp>
        <p:nvCxnSpPr>
          <p:cNvPr id="150" name="Shape 544"/>
          <p:cNvCxnSpPr/>
          <p:nvPr/>
        </p:nvCxnSpPr>
        <p:spPr>
          <a:xfrm>
            <a:off x="3440294" y="5585094"/>
            <a:ext cx="288000" cy="0"/>
          </a:xfrm>
          <a:prstGeom prst="straightConnector1">
            <a:avLst/>
          </a:prstGeom>
          <a:noFill/>
          <a:ln w="15875" cap="flat" cmpd="sng">
            <a:solidFill>
              <a:srgbClr val="3F3F3F"/>
            </a:solidFill>
            <a:prstDash val="dash"/>
            <a:round/>
            <a:headEnd type="none" w="med" len="med"/>
            <a:tailEnd type="stealth" w="med" len="med"/>
          </a:ln>
        </p:spPr>
      </p:cxnSp>
      <p:sp>
        <p:nvSpPr>
          <p:cNvPr id="151" name="Shape 545"/>
          <p:cNvSpPr/>
          <p:nvPr/>
        </p:nvSpPr>
        <p:spPr>
          <a:xfrm>
            <a:off x="3728326"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2" name="Shape 546"/>
          <p:cNvSpPr/>
          <p:nvPr/>
        </p:nvSpPr>
        <p:spPr>
          <a:xfrm>
            <a:off x="3296278"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3" name="Shape 547"/>
          <p:cNvSpPr/>
          <p:nvPr/>
        </p:nvSpPr>
        <p:spPr>
          <a:xfrm>
            <a:off x="3944351" y="5405075"/>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send</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a event/message to B</a:t>
            </a:r>
          </a:p>
        </p:txBody>
      </p:sp>
      <p:sp>
        <p:nvSpPr>
          <p:cNvPr id="154" name="Shape 548"/>
          <p:cNvSpPr/>
          <p:nvPr/>
        </p:nvSpPr>
        <p:spPr>
          <a:xfrm>
            <a:off x="1883402" y="5949279"/>
            <a:ext cx="1311646" cy="216025"/>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User </a:t>
            </a:r>
            <a:r>
              <a:rPr lang="en-US" altLang="ko" sz="1100" b="0" i="0" u="none" strike="noStrike" cap="none" baseline="0" dirty="0" smtClean="0">
                <a:solidFill>
                  <a:srgbClr val="3F3F3F"/>
                </a:solidFill>
                <a:latin typeface="Arial"/>
                <a:ea typeface="Arial"/>
                <a:cs typeface="Arial"/>
                <a:sym typeface="Arial"/>
              </a:rPr>
              <a:t>interaction</a:t>
            </a:r>
            <a:endParaRPr lang="ko" sz="1100" b="0" i="0" u="none" strike="noStrike" cap="none" baseline="0" dirty="0">
              <a:solidFill>
                <a:srgbClr val="3F3F3F"/>
              </a:solidFill>
              <a:latin typeface="Arial"/>
              <a:ea typeface="Arial"/>
              <a:cs typeface="Arial"/>
              <a:sym typeface="Arial"/>
            </a:endParaRPr>
          </a:p>
        </p:txBody>
      </p:sp>
      <p:cxnSp>
        <p:nvCxnSpPr>
          <p:cNvPr id="155" name="Shape 549"/>
          <p:cNvCxnSpPr/>
          <p:nvPr/>
        </p:nvCxnSpPr>
        <p:spPr>
          <a:xfrm>
            <a:off x="6176599" y="5193235"/>
            <a:ext cx="288000" cy="0"/>
          </a:xfrm>
          <a:prstGeom prst="straightConnector1">
            <a:avLst/>
          </a:prstGeom>
          <a:noFill/>
          <a:ln w="25400" cap="flat" cmpd="dbl">
            <a:solidFill>
              <a:srgbClr val="3F3F3F"/>
            </a:solidFill>
            <a:prstDash val="solid"/>
            <a:round/>
            <a:headEnd type="none" w="med" len="med"/>
            <a:tailEnd type="stealth" w="med" len="med"/>
          </a:ln>
        </p:spPr>
      </p:cxnSp>
      <p:sp>
        <p:nvSpPr>
          <p:cNvPr id="156" name="Shape 550"/>
          <p:cNvSpPr/>
          <p:nvPr/>
        </p:nvSpPr>
        <p:spPr>
          <a:xfrm>
            <a:off x="6464630"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7" name="Shape 551"/>
          <p:cNvSpPr/>
          <p:nvPr/>
        </p:nvSpPr>
        <p:spPr>
          <a:xfrm>
            <a:off x="6032583"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8" name="Shape 552"/>
          <p:cNvSpPr/>
          <p:nvPr/>
        </p:nvSpPr>
        <p:spPr>
          <a:xfrm>
            <a:off x="6680653" y="5013217"/>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observe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cxnSp>
        <p:nvCxnSpPr>
          <p:cNvPr id="159" name="Shape 553"/>
          <p:cNvCxnSpPr/>
          <p:nvPr/>
        </p:nvCxnSpPr>
        <p:spPr>
          <a:xfrm>
            <a:off x="6176599" y="5585094"/>
            <a:ext cx="288000" cy="0"/>
          </a:xfrm>
          <a:prstGeom prst="straightConnector1">
            <a:avLst/>
          </a:prstGeom>
          <a:noFill/>
          <a:ln w="15875" cap="flat" cmpd="sng">
            <a:solidFill>
              <a:srgbClr val="3F3F3F"/>
            </a:solidFill>
            <a:prstDash val="solid"/>
            <a:round/>
            <a:headEnd type="none" w="med" len="med"/>
            <a:tailEnd type="stealth" w="med" len="med"/>
          </a:ln>
        </p:spPr>
      </p:cxnSp>
      <p:sp>
        <p:nvSpPr>
          <p:cNvPr id="160" name="Shape 554"/>
          <p:cNvSpPr/>
          <p:nvPr/>
        </p:nvSpPr>
        <p:spPr>
          <a:xfrm>
            <a:off x="6464630"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61" name="Shape 555"/>
          <p:cNvSpPr/>
          <p:nvPr/>
        </p:nvSpPr>
        <p:spPr>
          <a:xfrm>
            <a:off x="6032583"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62" name="Shape 556"/>
          <p:cNvSpPr/>
          <p:nvPr/>
        </p:nvSpPr>
        <p:spPr>
          <a:xfrm>
            <a:off x="6680653" y="5405075"/>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update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the B’s data</a:t>
            </a:r>
          </a:p>
        </p:txBody>
      </p:sp>
      <p:cxnSp>
        <p:nvCxnSpPr>
          <p:cNvPr id="163" name="Shape 557"/>
          <p:cNvCxnSpPr/>
          <p:nvPr/>
        </p:nvCxnSpPr>
        <p:spPr>
          <a:xfrm>
            <a:off x="5388037" y="3146507"/>
            <a:ext cx="791999" cy="0"/>
          </a:xfrm>
          <a:prstGeom prst="straightConnector1">
            <a:avLst/>
          </a:prstGeom>
          <a:noFill/>
          <a:ln w="15875" cap="flat" cmpd="sng">
            <a:solidFill>
              <a:srgbClr val="3F3F3F"/>
            </a:solidFill>
            <a:prstDash val="solid"/>
            <a:round/>
            <a:headEnd type="none" w="med" len="med"/>
            <a:tailEnd type="stealth" w="med" len="med"/>
          </a:ln>
        </p:spPr>
      </p:cxnSp>
      <p:sp>
        <p:nvSpPr>
          <p:cNvPr id="164" name="Shape 558"/>
          <p:cNvSpPr/>
          <p:nvPr/>
        </p:nvSpPr>
        <p:spPr>
          <a:xfrm rot="5400000">
            <a:off x="4464000" y="4002047"/>
            <a:ext cx="215999" cy="504145"/>
          </a:xfrm>
          <a:prstGeom prst="leftBrace">
            <a:avLst>
              <a:gd name="adj1" fmla="val 27046"/>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65" name="Shape 559"/>
          <p:cNvSpPr/>
          <p:nvPr/>
        </p:nvSpPr>
        <p:spPr>
          <a:xfrm>
            <a:off x="4379926"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6" name="Shape 560"/>
          <p:cNvSpPr/>
          <p:nvPr/>
        </p:nvSpPr>
        <p:spPr>
          <a:xfrm>
            <a:off x="4955989"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7" name="Shape 561"/>
          <p:cNvSpPr/>
          <p:nvPr/>
        </p:nvSpPr>
        <p:spPr>
          <a:xfrm>
            <a:off x="4379926" y="2858475"/>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8" name="Shape 562"/>
          <p:cNvSpPr/>
          <p:nvPr/>
        </p:nvSpPr>
        <p:spPr>
          <a:xfrm>
            <a:off x="3299805"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9" name="Shape 563"/>
          <p:cNvSpPr/>
          <p:nvPr/>
        </p:nvSpPr>
        <p:spPr>
          <a:xfrm>
            <a:off x="293976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0" name="Shape 564"/>
          <p:cNvSpPr/>
          <p:nvPr/>
        </p:nvSpPr>
        <p:spPr>
          <a:xfrm>
            <a:off x="5100005" y="2858475"/>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1" name="Shape 565"/>
          <p:cNvSpPr/>
          <p:nvPr/>
        </p:nvSpPr>
        <p:spPr>
          <a:xfrm>
            <a:off x="510000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2" name="Shape 566"/>
          <p:cNvSpPr/>
          <p:nvPr/>
        </p:nvSpPr>
        <p:spPr>
          <a:xfrm>
            <a:off x="257972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3" name="Shape 567"/>
          <p:cNvSpPr/>
          <p:nvPr/>
        </p:nvSpPr>
        <p:spPr>
          <a:xfrm>
            <a:off x="257972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4" name="Shape 568"/>
          <p:cNvSpPr/>
          <p:nvPr/>
        </p:nvSpPr>
        <p:spPr>
          <a:xfrm>
            <a:off x="4739964" y="2498436"/>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175" name="Shape 569"/>
          <p:cNvCxnSpPr/>
          <p:nvPr/>
        </p:nvCxnSpPr>
        <p:spPr>
          <a:xfrm>
            <a:off x="1261688" y="6057271"/>
            <a:ext cx="421192" cy="0"/>
          </a:xfrm>
          <a:prstGeom prst="straightConnector1">
            <a:avLst/>
          </a:prstGeom>
          <a:noFill/>
          <a:ln w="15875" cap="flat" cmpd="sng">
            <a:solidFill>
              <a:schemeClr val="dk1"/>
            </a:solidFill>
            <a:prstDash val="dot"/>
            <a:round/>
            <a:headEnd type="none" w="med" len="med"/>
            <a:tailEnd type="none" w="med" len="med"/>
          </a:ln>
        </p:spPr>
      </p:cxnSp>
      <p:cxnSp>
        <p:nvCxnSpPr>
          <p:cNvPr id="176" name="Shape 570"/>
          <p:cNvCxnSpPr>
            <a:endCxn id="134" idx="1"/>
          </p:cNvCxnSpPr>
          <p:nvPr/>
        </p:nvCxnSpPr>
        <p:spPr>
          <a:xfrm>
            <a:off x="1891525" y="3182475"/>
            <a:ext cx="688200"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5400000" flipH="1">
            <a:off x="4883574" y="1058626"/>
            <a:ext cx="600" cy="3600300"/>
          </a:xfrm>
          <a:prstGeom prst="bentConnector3">
            <a:avLst>
              <a:gd name="adj1" fmla="val -47045181"/>
            </a:avLst>
          </a:prstGeom>
          <a:noFill/>
          <a:ln w="25400" cap="flat" cmpd="dbl">
            <a:solidFill>
              <a:schemeClr val="dk1"/>
            </a:solidFill>
            <a:prstDash val="solid"/>
            <a:round/>
            <a:headEnd type="none" w="med" len="med"/>
            <a:tailEnd type="stealth" w="med" len="med"/>
          </a:ln>
        </p:spPr>
      </p:cxnSp>
      <p:sp>
        <p:nvSpPr>
          <p:cNvPr id="178" name="Shape 543"/>
          <p:cNvSpPr/>
          <p:nvPr/>
        </p:nvSpPr>
        <p:spPr>
          <a:xfrm>
            <a:off x="4159136" y="4264221"/>
            <a:ext cx="864162" cy="36003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Web</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Server</a:t>
            </a:r>
            <a:endParaRPr lang="ko" sz="1100" b="0" i="0" u="none" strike="noStrike" cap="none" baseline="0" dirty="0">
              <a:solidFill>
                <a:srgbClr val="3F3F3F"/>
              </a:solidFill>
              <a:latin typeface="Arial"/>
              <a:ea typeface="Arial"/>
              <a:cs typeface="Arial"/>
              <a:sym typeface="Arial"/>
            </a:endParaRPr>
          </a:p>
        </p:txBody>
      </p:sp>
      <p:sp>
        <p:nvSpPr>
          <p:cNvPr id="179" name="Shape 543"/>
          <p:cNvSpPr/>
          <p:nvPr/>
        </p:nvSpPr>
        <p:spPr>
          <a:xfrm>
            <a:off x="4893540" y="4293096"/>
            <a:ext cx="720080" cy="288031"/>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Event</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 Bus</a:t>
            </a:r>
            <a:endParaRPr lang="ko" sz="1100" b="0" i="0" u="none" strike="noStrike" cap="none" baseline="0" dirty="0">
              <a:solidFill>
                <a:srgbClr val="3F3F3F"/>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17</a:t>
            </a:fld>
            <a:r>
              <a:rPr lang="en-US" smtClean="0"/>
              <a:t>/30</a:t>
            </a:r>
            <a:endParaRPr lang="en-US" dirty="0"/>
          </a:p>
        </p:txBody>
      </p:sp>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rgbClr val="3F3F3F"/>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rgbClr val="3F3F3F"/>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Model </a:t>
            </a:r>
            <a:r>
              <a:rPr lang="en-US" altLang="ko" sz="1100" b="0" i="1" u="none" strike="noStrike" cap="none" baseline="0" dirty="0" smtClean="0">
                <a:solidFill>
                  <a:srgbClr val="0C0C0C"/>
                </a:solidFill>
                <a:latin typeface="Arial"/>
                <a:ea typeface="Arial"/>
                <a:cs typeface="Arial"/>
                <a:sym typeface="Arial"/>
              </a:rPr>
              <a:t>Pkg</a:t>
            </a:r>
            <a:endParaRPr lang="ko" sz="1100" b="0" i="1" u="none" strike="noStrike" cap="none" baseline="0" dirty="0">
              <a:solidFill>
                <a:srgbClr val="0C0C0C"/>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Control </a:t>
            </a:r>
            <a:r>
              <a:rPr lang="en-US" altLang="ko" sz="1100" i="1" dirty="0" smtClean="0">
                <a:solidFill>
                  <a:srgbClr val="0C0C0C"/>
                </a:solidFill>
              </a:rPr>
              <a:t>Pkg</a:t>
            </a:r>
            <a:endParaRPr lang="ko" sz="1100" b="0" i="1" u="none" strike="noStrike" cap="none" baseline="0" dirty="0">
              <a:solidFill>
                <a:srgbClr val="0C0C0C"/>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rgbClr val="0C0C0C"/>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rgbClr val="3F3F3F"/>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61" name="Shape 631"/>
          <p:cNvCxnSpPr/>
          <p:nvPr/>
        </p:nvCxnSpPr>
        <p:spPr>
          <a:xfrm>
            <a:off x="6156177" y="5733288"/>
            <a:ext cx="215999" cy="0"/>
          </a:xfrm>
          <a:prstGeom prst="straightConnector1">
            <a:avLst/>
          </a:prstGeom>
          <a:noFill/>
          <a:ln w="19050" cap="flat" cmpd="sng">
            <a:solidFill>
              <a:srgbClr val="3F3F3F"/>
            </a:solidFill>
            <a:prstDash val="solid"/>
            <a:round/>
            <a:headEnd type="none" w="med" len="med"/>
            <a:tailEnd type="none" w="med" len="med"/>
          </a:ln>
        </p:spPr>
      </p:cxnSp>
      <p:sp>
        <p:nvSpPr>
          <p:cNvPr id="62" name="Shape 632"/>
          <p:cNvSpPr/>
          <p:nvPr/>
        </p:nvSpPr>
        <p:spPr>
          <a:xfrm>
            <a:off x="601216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3" name="Shape 633"/>
          <p:cNvSpPr/>
          <p:nvPr/>
        </p:nvSpPr>
        <p:spPr>
          <a:xfrm>
            <a:off x="6516216"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4" name="Shape 634"/>
          <p:cNvSpPr/>
          <p:nvPr/>
        </p:nvSpPr>
        <p:spPr>
          <a:xfrm rot="5400000">
            <a:off x="6372216" y="5661279"/>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65" name="Shape 635"/>
          <p:cNvCxnSpPr/>
          <p:nvPr/>
        </p:nvCxnSpPr>
        <p:spPr>
          <a:xfrm>
            <a:off x="6156177" y="6093354"/>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7" name="Shape 637"/>
          <p:cNvSpPr/>
          <p:nvPr/>
        </p:nvSpPr>
        <p:spPr>
          <a:xfrm>
            <a:off x="6516216"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8" name="Shape 638"/>
          <p:cNvSpPr/>
          <p:nvPr/>
        </p:nvSpPr>
        <p:spPr>
          <a:xfrm rot="5400000">
            <a:off x="6372216" y="6021345"/>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associate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use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sp>
        <p:nvSpPr>
          <p:cNvPr id="71" name="Shape 641"/>
          <p:cNvSpPr/>
          <p:nvPr/>
        </p:nvSpPr>
        <p:spPr>
          <a:xfrm>
            <a:off x="6804248" y="5589272"/>
            <a:ext cx="1728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specialize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sp>
        <p:nvSpPr>
          <p:cNvPr id="72" name="Shape 642"/>
          <p:cNvSpPr/>
          <p:nvPr/>
        </p:nvSpPr>
        <p:spPr>
          <a:xfrm>
            <a:off x="6804248" y="5949338"/>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Interface</a:t>
            </a: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4" name="Shape 294"/>
          <p:cNvGraphicFramePr/>
          <p:nvPr/>
        </p:nvGraphicFramePr>
        <p:xfrm>
          <a:off x="250825" y="1556740"/>
          <a:ext cx="8569765" cy="4823716"/>
        </p:xfrm>
        <a:graphic>
          <a:graphicData uri="http://schemas.openxmlformats.org/drawingml/2006/table">
            <a:tbl>
              <a:tblPr>
                <a:noFill/>
                <a:tableStyleId>{E41624A1-C7D0-440E-A932-C95D82C79E30}</a:tableStyleId>
              </a:tblPr>
              <a:tblGrid>
                <a:gridCol w="3097005"/>
                <a:gridCol w="5472760"/>
              </a:tblGrid>
              <a:tr h="359530">
                <a:tc>
                  <a:txBody>
                    <a:bodyPr/>
                    <a:lstStyle/>
                    <a:p>
                      <a:pPr marL="0" lvl="0" indent="0" rtl="0">
                        <a:lnSpc>
                          <a:spcPct val="115000"/>
                        </a:lnSpc>
                        <a:spcBef>
                          <a:spcPts val="0"/>
                        </a:spcBef>
                        <a:buNone/>
                      </a:pPr>
                      <a:r>
                        <a:rPr lang="en-US" sz="1400" b="1" dirty="0"/>
                        <a:t>No. TB-03</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sz="1400" b="1" dirty="0"/>
                        <a:t>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47736">
                <a:tc>
                  <a:txBody>
                    <a:bodyPr/>
                    <a:lstStyle/>
                    <a:p>
                      <a:pPr marL="0" lvl="0" indent="0" rtl="0">
                        <a:lnSpc>
                          <a:spcPct val="115000"/>
                        </a:lnSpc>
                        <a:spcBef>
                          <a:spcPts val="0"/>
                        </a:spcBef>
                        <a:buNone/>
                      </a:pPr>
                      <a:r>
                        <a:rPr lang="en-US" sz="1400" b="1" dirty="0"/>
                        <a:t>Relevant Function Requirement</a:t>
                      </a:r>
                    </a:p>
                    <a:p>
                      <a:pPr marL="0" lvl="0" indent="0" rtl="0">
                        <a:lnSpc>
                          <a:spcPct val="115000"/>
                        </a:lnSpc>
                        <a:spcBef>
                          <a:spcPts val="0"/>
                        </a:spcBef>
                        <a:buNone/>
                      </a:pPr>
                      <a:r>
                        <a:rPr lang="en-US" sz="1400" b="1" dirty="0"/>
                        <a:t>Quality Attribute</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FR08 : Register SA nodes</a:t>
                      </a:r>
                    </a:p>
                    <a:p>
                      <a:pPr lvl="0" rtl="0">
                        <a:lnSpc>
                          <a:spcPct val="115000"/>
                        </a:lnSpc>
                        <a:spcBef>
                          <a:spcPts val="0"/>
                        </a:spcBef>
                        <a:buNone/>
                      </a:pPr>
                      <a:r>
                        <a:rPr lang="en-US" sz="1200" dirty="0"/>
                        <a:t>QA02 : Security – Unauthorized 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70999">
                <a:tc>
                  <a:txBody>
                    <a:bodyPr/>
                    <a:lstStyle/>
                    <a:p>
                      <a:pPr marL="0" lvl="0" indent="0" rtl="0">
                        <a:lnSpc>
                          <a:spcPct val="115000"/>
                        </a:lnSpc>
                        <a:spcBef>
                          <a:spcPts val="0"/>
                        </a:spcBef>
                        <a:buNone/>
                      </a:pPr>
                      <a:r>
                        <a:rPr lang="en-US" sz="1400" b="1" dirty="0"/>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User is aware of </a:t>
                      </a:r>
                      <a:r>
                        <a:rPr lang="en-US" sz="1200" b="1" dirty="0"/>
                        <a:t>Serial Number of SA node.</a:t>
                      </a:r>
                    </a:p>
                    <a:p>
                      <a:pPr marL="0" lvl="0" indent="0" rtl="0">
                        <a:lnSpc>
                          <a:spcPct val="115000"/>
                        </a:lnSpc>
                        <a:spcBef>
                          <a:spcPts val="0"/>
                        </a:spcBef>
                        <a:buNone/>
                      </a:pPr>
                      <a:r>
                        <a:rPr lang="en-US" sz="1200" dirty="0"/>
                        <a:t>SA node is not registered in advance.</a:t>
                      </a:r>
                    </a:p>
                    <a:p>
                      <a:pPr marL="0" lvl="0" indent="0" rtl="0">
                        <a:lnSpc>
                          <a:spcPct val="115000"/>
                        </a:lnSpc>
                        <a:spcBef>
                          <a:spcPts val="0"/>
                        </a:spcBef>
                        <a:buNone/>
                      </a:pPr>
                      <a:r>
                        <a:rPr lang="en-US" sz="1200" dirty="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1006">
                <a:tc>
                  <a:txBody>
                    <a:bodyPr/>
                    <a:lstStyle/>
                    <a:p>
                      <a:pPr marL="0" lvl="0" indent="0" rtl="0">
                        <a:lnSpc>
                          <a:spcPct val="115000"/>
                        </a:lnSpc>
                        <a:spcBef>
                          <a:spcPts val="0"/>
                        </a:spcBef>
                        <a:buNone/>
                      </a:pPr>
                      <a:r>
                        <a:rPr lang="en-US" sz="1400" b="1" dirty="0"/>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1. Make sure logged into the server in advance.</a:t>
                      </a:r>
                    </a:p>
                    <a:p>
                      <a:pPr marL="0" lvl="0" indent="0" rtl="0">
                        <a:lnSpc>
                          <a:spcPct val="115000"/>
                        </a:lnSpc>
                        <a:spcBef>
                          <a:spcPts val="0"/>
                        </a:spcBef>
                        <a:buNone/>
                      </a:pPr>
                      <a:r>
                        <a:rPr lang="en-US" sz="1200" dirty="0"/>
                        <a:t>2. Select “1.Register SA node” menu.</a:t>
                      </a:r>
                    </a:p>
                    <a:p>
                      <a:pPr marL="0" lvl="0" indent="0" rtl="0">
                        <a:lnSpc>
                          <a:spcPct val="115000"/>
                        </a:lnSpc>
                        <a:spcBef>
                          <a:spcPts val="0"/>
                        </a:spcBef>
                        <a:buNone/>
                      </a:pPr>
                      <a:r>
                        <a:rPr lang="en-US" sz="1200" dirty="0"/>
                        <a:t>3. Input [</a:t>
                      </a:r>
                      <a:r>
                        <a:rPr lang="en-US" sz="1200" dirty="0" err="1"/>
                        <a:t>nodeID</a:t>
                      </a:r>
                      <a:r>
                        <a:rPr lang="en-US" sz="1200" dirty="0"/>
                        <a:t>]/[nickname], then press “Enter”</a:t>
                      </a:r>
                    </a:p>
                    <a:p>
                      <a:pPr marL="0" lvl="0" indent="0" rtl="0">
                        <a:lnSpc>
                          <a:spcPct val="115000"/>
                        </a:lnSpc>
                        <a:spcBef>
                          <a:spcPts val="0"/>
                        </a:spcBef>
                        <a:buNone/>
                      </a:pPr>
                      <a:r>
                        <a:rPr lang="en-US" sz="1200" dirty="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516881">
                <a:tc>
                  <a:txBody>
                    <a:bodyPr/>
                    <a:lstStyle/>
                    <a:p>
                      <a:pPr marL="0" lvl="0" indent="0" rtl="0">
                        <a:lnSpc>
                          <a:spcPct val="115000"/>
                        </a:lnSpc>
                        <a:spcBef>
                          <a:spcPts val="0"/>
                        </a:spcBef>
                        <a:buNone/>
                      </a:pPr>
                      <a:r>
                        <a:rPr lang="en-US" sz="14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Pass:</a:t>
                      </a:r>
                    </a:p>
                    <a:p>
                      <a:pPr marL="0" lvl="0" indent="0" rtl="0">
                        <a:lnSpc>
                          <a:spcPct val="115000"/>
                        </a:lnSpc>
                        <a:spcBef>
                          <a:spcPts val="0"/>
                        </a:spcBef>
                        <a:buNone/>
                      </a:pPr>
                      <a:r>
                        <a:rPr lang="en-US" sz="1200" dirty="0"/>
                        <a:t>(1) SA node is registered successfully.</a:t>
                      </a:r>
                    </a:p>
                    <a:p>
                      <a:pPr marL="0" lvl="0" indent="0" rtl="0">
                        <a:lnSpc>
                          <a:spcPct val="115000"/>
                        </a:lnSpc>
                        <a:spcBef>
                          <a:spcPts val="0"/>
                        </a:spcBef>
                        <a:buNone/>
                      </a:pPr>
                      <a:r>
                        <a:rPr lang="en-US" sz="1200" dirty="0"/>
                        <a:t>(2) App notifies the node is registered.</a:t>
                      </a:r>
                    </a:p>
                    <a:p>
                      <a:pPr marL="0" lvl="0" indent="0" rtl="0">
                        <a:lnSpc>
                          <a:spcPct val="115000"/>
                        </a:lnSpc>
                        <a:spcBef>
                          <a:spcPts val="0"/>
                        </a:spcBef>
                        <a:buNone/>
                      </a:pPr>
                      <a:r>
                        <a:rPr lang="en-US" sz="1200" dirty="0"/>
                        <a:t>(3) App shows updated node list</a:t>
                      </a:r>
                      <a:r>
                        <a:rPr lang="en-US" sz="1200" dirty="0" smtClean="0"/>
                        <a:t>. </a:t>
                      </a:r>
                    </a:p>
                    <a:p>
                      <a:pPr marL="0" lvl="0" indent="0" rtl="0">
                        <a:lnSpc>
                          <a:spcPct val="115000"/>
                        </a:lnSpc>
                        <a:spcBef>
                          <a:spcPts val="0"/>
                        </a:spcBef>
                        <a:buNone/>
                      </a:pPr>
                      <a:endParaRPr lang="en-US" sz="1200" dirty="0"/>
                    </a:p>
                    <a:p>
                      <a:pPr marL="0" lvl="0" indent="0" rtl="0">
                        <a:lnSpc>
                          <a:spcPct val="115000"/>
                        </a:lnSpc>
                        <a:spcBef>
                          <a:spcPts val="0"/>
                        </a:spcBef>
                        <a:buNone/>
                      </a:pPr>
                      <a:r>
                        <a:rPr lang="en-US" sz="1200" dirty="0"/>
                        <a:t>Possible Failures:</a:t>
                      </a:r>
                    </a:p>
                    <a:p>
                      <a:pPr marL="0" lvl="0" indent="0" rtl="0">
                        <a:lnSpc>
                          <a:spcPct val="115000"/>
                        </a:lnSpc>
                        <a:spcBef>
                          <a:spcPts val="0"/>
                        </a:spcBef>
                        <a:buNone/>
                      </a:pPr>
                      <a:r>
                        <a:rPr lang="en-US" sz="1200" dirty="0"/>
                        <a:t>(1) </a:t>
                      </a:r>
                      <a:r>
                        <a:rPr lang="en-US" sz="1200" dirty="0" err="1"/>
                        <a:t>nodeID</a:t>
                      </a:r>
                      <a:r>
                        <a:rPr lang="en-US" sz="1200" dirty="0"/>
                        <a:t> is registered already to the server.</a:t>
                      </a:r>
                    </a:p>
                    <a:p>
                      <a:pPr marL="0" lvl="0" indent="0" rtl="0">
                        <a:lnSpc>
                          <a:spcPct val="115000"/>
                        </a:lnSpc>
                        <a:spcBef>
                          <a:spcPts val="0"/>
                        </a:spcBef>
                        <a:buNone/>
                      </a:pPr>
                      <a:r>
                        <a:rPr lang="en-US" sz="1200" dirty="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400" b="1" dirty="0"/>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400" dirty="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nvGraphicFramePr>
        <p:xfrm>
          <a:off x="250825" y="765175"/>
          <a:ext cx="8569188" cy="731460"/>
        </p:xfrm>
        <a:graphic>
          <a:graphicData uri="http://schemas.openxmlformats.org/drawingml/2006/table">
            <a:tbl>
              <a:tblPr>
                <a:noFill/>
                <a:tableStyleId>{81BBAB56-8E35-4F76-BAE3-FB950FA4FDD8}</a:tableStyleId>
              </a:tblPr>
              <a:tblGrid>
                <a:gridCol w="2550321"/>
                <a:gridCol w="2006289"/>
                <a:gridCol w="2006289"/>
                <a:gridCol w="2006289"/>
              </a:tblGrid>
              <a:tr h="332125">
                <a:tc>
                  <a:txBody>
                    <a:bodyPr/>
                    <a:lstStyle/>
                    <a:p>
                      <a:pPr lvl="0" algn="ctr" rtl="0">
                        <a:spcBef>
                          <a:spcPts val="0"/>
                        </a:spcBef>
                        <a:buNone/>
                      </a:pPr>
                      <a:r>
                        <a:rPr lang="en-US" sz="1200" b="1" dirty="0">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rtl="0">
                        <a:spcBef>
                          <a:spcPts val="0"/>
                        </a:spcBef>
                        <a:buNone/>
                      </a:pPr>
                      <a:r>
                        <a:rPr lang="en-US" sz="1200" b="1">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47800">
                <a:tc>
                  <a:txBody>
                    <a:bodyPr/>
                    <a:lstStyle/>
                    <a:p>
                      <a:pPr lvl="0" algn="ctr" rtl="0">
                        <a:spcBef>
                          <a:spcPts val="0"/>
                        </a:spcBef>
                        <a:buNone/>
                      </a:pPr>
                      <a:r>
                        <a:rPr lang="en-US" sz="1200" dirty="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1"/>
          </p:nvPr>
        </p:nvSpPr>
        <p:spPr>
          <a:xfrm>
            <a:off x="250824" y="764705"/>
            <a:ext cx="8683623" cy="5417020"/>
          </a:xfrm>
        </p:spPr>
        <p:txBody>
          <a:bodyPr lIns="180000" rIns="180000"/>
          <a:lstStyle/>
          <a:p>
            <a:pPr marL="342900" indent="-342900">
              <a:lnSpc>
                <a:spcPct val="150000"/>
              </a:lnSpc>
              <a:buFont typeface="+mj-lt"/>
              <a:buAutoNum type="arabicPeriod"/>
            </a:pPr>
            <a:r>
              <a:rPr lang="en-US" altLang="ko-KR" sz="1800" b="1" dirty="0" smtClean="0"/>
              <a:t>Team and Role Assignment</a:t>
            </a:r>
          </a:p>
          <a:p>
            <a:pPr marL="342900" indent="-342900">
              <a:lnSpc>
                <a:spcPct val="150000"/>
              </a:lnSpc>
              <a:buFont typeface="+mj-lt"/>
              <a:buAutoNum type="arabicPeriod"/>
            </a:pPr>
            <a:r>
              <a:rPr lang="en-US" altLang="ko-KR" sz="1800" b="1" dirty="0" smtClean="0"/>
              <a:t>Plan</a:t>
            </a:r>
          </a:p>
          <a:p>
            <a:pPr marL="800100" lvl="1" indent="-342900">
              <a:lnSpc>
                <a:spcPct val="150000"/>
              </a:lnSpc>
              <a:buFont typeface="Wingdings" pitchFamily="2" charset="2"/>
              <a:buChar char="§"/>
            </a:pPr>
            <a:r>
              <a:rPr lang="en-US" altLang="ko-KR" sz="1600" b="1" dirty="0" smtClean="0"/>
              <a:t>Time Log, Earned Value Management</a:t>
            </a:r>
          </a:p>
          <a:p>
            <a:pPr marL="342900" indent="-342900">
              <a:lnSpc>
                <a:spcPct val="150000"/>
              </a:lnSpc>
              <a:buFont typeface="+mj-lt"/>
              <a:buAutoNum type="arabicPeriod"/>
            </a:pPr>
            <a:r>
              <a:rPr lang="en-US" altLang="ko-KR" sz="1800" b="1" dirty="0" smtClean="0"/>
              <a:t>Architecture Drivers Summary</a:t>
            </a:r>
          </a:p>
          <a:p>
            <a:pPr marL="342900" indent="-342900">
              <a:lnSpc>
                <a:spcPct val="150000"/>
              </a:lnSpc>
              <a:buFont typeface="+mj-lt"/>
              <a:buAutoNum type="arabicPeriod"/>
            </a:pPr>
            <a:r>
              <a:rPr lang="en-US" altLang="ko-KR" sz="1800" b="1" dirty="0" smtClean="0"/>
              <a:t>System Context</a:t>
            </a:r>
          </a:p>
          <a:p>
            <a:pPr marL="342900" indent="-342900">
              <a:lnSpc>
                <a:spcPct val="150000"/>
              </a:lnSpc>
              <a:buFont typeface="+mj-lt"/>
              <a:buAutoNum type="arabicPeriod"/>
            </a:pPr>
            <a:r>
              <a:rPr lang="en-US" altLang="ko-KR" sz="1800" b="1" dirty="0" smtClean="0"/>
              <a:t>Architecture Design </a:t>
            </a:r>
          </a:p>
          <a:p>
            <a:pPr marL="800100" lvl="1" indent="-342900">
              <a:lnSpc>
                <a:spcPct val="150000"/>
              </a:lnSpc>
              <a:buFont typeface="Wingdings" pitchFamily="2" charset="2"/>
              <a:buChar char="§"/>
            </a:pPr>
            <a:r>
              <a:rPr lang="en-US" altLang="ko-KR" sz="1600" b="1" dirty="0" smtClean="0"/>
              <a:t>Decomposition &amp; Rationale</a:t>
            </a:r>
          </a:p>
          <a:p>
            <a:pPr marL="800100" lvl="1" indent="-342900">
              <a:lnSpc>
                <a:spcPct val="150000"/>
              </a:lnSpc>
              <a:buFont typeface="Wingdings" pitchFamily="2" charset="2"/>
              <a:buChar char="§"/>
            </a:pPr>
            <a:r>
              <a:rPr lang="en-US" altLang="ko-KR" sz="1600" b="1" dirty="0" smtClean="0"/>
              <a:t>IoT System, IoT Server, SA node, User App</a:t>
            </a:r>
          </a:p>
          <a:p>
            <a:pPr marL="342900" indent="-342900">
              <a:lnSpc>
                <a:spcPct val="150000"/>
              </a:lnSpc>
              <a:buFont typeface="+mj-lt"/>
              <a:buAutoNum type="arabicPeriod"/>
            </a:pPr>
            <a:r>
              <a:rPr lang="en-US" altLang="ko-KR" sz="1800" b="1" dirty="0" smtClean="0"/>
              <a:t>Test Results</a:t>
            </a:r>
          </a:p>
          <a:p>
            <a:pPr marL="342900" indent="-342900">
              <a:lnSpc>
                <a:spcPct val="150000"/>
              </a:lnSpc>
              <a:buFont typeface="+mj-lt"/>
              <a:buAutoNum type="arabicPeriod"/>
            </a:pPr>
            <a:r>
              <a:rPr lang="en-US" altLang="ko-KR" sz="1800" b="1" dirty="0" smtClean="0"/>
              <a:t>Lessons Learned</a:t>
            </a:r>
          </a:p>
          <a:p>
            <a:pPr marL="342900" indent="-342900">
              <a:lnSpc>
                <a:spcPct val="150000"/>
              </a:lnSpc>
              <a:buFont typeface="+mj-lt"/>
              <a:buAutoNum type="arabicPeriod"/>
            </a:pPr>
            <a:r>
              <a:rPr lang="en-US" altLang="ko-KR" sz="1800" b="1" dirty="0" smtClean="0"/>
              <a:t>Q&amp;A </a:t>
            </a:r>
          </a:p>
          <a:p>
            <a:pPr marL="342900" indent="-342900">
              <a:lnSpc>
                <a:spcPct val="150000"/>
              </a:lnSpc>
              <a:buFont typeface="+mj-lt"/>
              <a:buAutoNum type="arabicPeriod"/>
            </a:pPr>
            <a:r>
              <a:rPr lang="en-US" altLang="ko-KR" sz="1800" b="1" dirty="0" smtClean="0"/>
              <a:t>Appendix</a:t>
            </a:r>
            <a:endParaRPr lang="ko-KR" altLang="en-US" sz="1800" b="1" dirty="0"/>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nvGraphicFramePr>
        <p:xfrm>
          <a:off x="250825" y="765175"/>
          <a:ext cx="8569765" cy="4571670"/>
        </p:xfrm>
        <a:graphic>
          <a:graphicData uri="http://schemas.openxmlformats.org/drawingml/2006/table">
            <a:tbl>
              <a:tblPr>
                <a:noFill/>
                <a:tableStyleId>{77336583-5743-4E60-9322-869B5D197014}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dirty="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QA01, </a:t>
                      </a:r>
                      <a:r>
                        <a:rPr lang="en-US" sz="140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FR01</a:t>
                      </a:r>
                      <a:r>
                        <a:rPr lang="en-US" sz="1400" dirty="0">
                          <a:solidFill>
                            <a:schemeClr val="dk1"/>
                          </a:solidFill>
                        </a:rPr>
                        <a:t>, FR02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dirty="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19</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nvGraphicFramePr>
        <p:xfrm>
          <a:off x="250825" y="765175"/>
          <a:ext cx="8569765" cy="4754520"/>
        </p:xfrm>
        <a:graphic>
          <a:graphicData uri="http://schemas.openxmlformats.org/drawingml/2006/table">
            <a:tbl>
              <a:tblPr>
                <a:noFill/>
                <a:tableStyleId>{95264F87-848C-4D3B-85D5-59ADC2153574}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 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4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20</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Lessons Learned</a:t>
            </a:r>
          </a:p>
        </p:txBody>
      </p:sp>
      <p:sp>
        <p:nvSpPr>
          <p:cNvPr id="317" name="Shape 317"/>
          <p:cNvSpPr txBox="1">
            <a:spLocks noGrp="1"/>
          </p:cNvSpPr>
          <p:nvPr>
            <p:ph type="body" idx="1"/>
          </p:nvPr>
        </p:nvSpPr>
        <p:spPr>
          <a:xfrm>
            <a:off x="154516" y="749299"/>
            <a:ext cx="8779799" cy="5127600"/>
          </a:xfrm>
          <a:prstGeom prst="rect">
            <a:avLst/>
          </a:prstGeom>
          <a:noFill/>
          <a:ln>
            <a:noFill/>
          </a:ln>
        </p:spPr>
        <p:txBody>
          <a:bodyPr lIns="91425" tIns="45700" rIns="91425" bIns="0" anchor="t" anchorCtr="0">
            <a:noAutofit/>
          </a:bodyPr>
          <a:lstStyle/>
          <a:p>
            <a:pPr marL="457200" marR="0" lvl="0" indent="-342900" algn="l" rtl="0">
              <a:lnSpc>
                <a:spcPct val="90000"/>
              </a:lnSpc>
              <a:spcBef>
                <a:spcPts val="0"/>
              </a:spcBef>
              <a:buClr>
                <a:schemeClr val="dk1"/>
              </a:buClr>
              <a:buSzPct val="150000"/>
              <a:buFont typeface="Arial"/>
              <a:buAutoNum type="arabicPeriod"/>
            </a:pPr>
            <a:r>
              <a:rPr lang="en-US" sz="1200" b="1">
                <a:solidFill>
                  <a:schemeClr val="dk1"/>
                </a:solidFill>
              </a:rPr>
              <a:t> Deep Sea is comfortable to us still</a:t>
            </a:r>
          </a:p>
          <a:p>
            <a:pPr marL="914400" marR="0" lvl="1" indent="-304800" algn="l" rtl="0">
              <a:lnSpc>
                <a:spcPct val="90000"/>
              </a:lnSpc>
              <a:spcBef>
                <a:spcPts val="0"/>
              </a:spcBef>
              <a:buClr>
                <a:schemeClr val="dk1"/>
              </a:buClr>
              <a:buSzPct val="100000"/>
              <a:buFont typeface="Arial"/>
              <a:buAutoNum type="alphaLcPeriod"/>
            </a:pPr>
            <a:r>
              <a:rPr lang="en-US" sz="1200" b="1">
                <a:solidFill>
                  <a:schemeClr val="dk1"/>
                </a:solidFill>
              </a:rPr>
              <a:t>Expression in </a:t>
            </a:r>
            <a:r>
              <a:rPr lang="en-US" sz="1200" b="1">
                <a:solidFill>
                  <a:srgbClr val="FF0000"/>
                </a:solidFill>
              </a:rPr>
              <a:t>English</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Mixed perspective ( 창욱C한테 팔 거)</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Why experiments is importants? if we don’t know the domain and experience, we can’t care the quality attribute correctly (properly). </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QA of event bus (performance and extensibility, and so forth) if we don’t know it</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what is SA node, we don’t use it before. </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When we do experiments or make a prototype, it is not became a final. Because architecture design decision is not matched with them, it just an experiments without any QA concerning.</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I found why I difficult to communicate with other person like marketing  guy and even SW developers. The reason is that I mixed the perspective so it causes an confusion.</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임창욱</a:t>
            </a:r>
          </a:p>
          <a:p>
            <a:pPr marR="0" algn="l" rtl="0">
              <a:lnSpc>
                <a:spcPct val="90000"/>
              </a:lnSpc>
              <a:spcBef>
                <a:spcPts val="0"/>
              </a:spcBef>
              <a:buNone/>
            </a:pPr>
            <a:r>
              <a:rPr lang="en-US" sz="1800" b="1">
                <a:solidFill>
                  <a:schemeClr val="dk1"/>
                </a:solidFill>
              </a:rPr>
              <a:t>        a. Architecture is mainly influenced by Quality Attribute. I mainly decided the design by the functional requirement.</a:t>
            </a:r>
          </a:p>
          <a:p>
            <a:pPr marR="0" lvl="0" algn="l" rtl="0">
              <a:lnSpc>
                <a:spcPct val="90000"/>
              </a:lnSpc>
              <a:spcBef>
                <a:spcPts val="0"/>
              </a:spcBef>
              <a:buNone/>
            </a:pPr>
            <a:endParaRPr sz="1800" b="1">
              <a:solidFill>
                <a:schemeClr val="dk1"/>
              </a:solidFill>
            </a:endParaRP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홍윤기</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이정길 (engineer’s poor communication skill, 한번 만들어진 API/Interface는 변경하는 것이 어렵다)</a:t>
            </a:r>
          </a:p>
          <a:p>
            <a:pPr marR="0" lvl="0" algn="l" rtl="0">
              <a:lnSpc>
                <a:spcPct val="90000"/>
              </a:lnSpc>
              <a:spcBef>
                <a:spcPts val="0"/>
              </a:spcBef>
              <a:buNone/>
            </a:pPr>
            <a:endParaRPr sz="1800" b="1">
              <a:solidFill>
                <a:schemeClr val="dk1"/>
              </a:solidFill>
            </a:endParaRP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1"/>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24</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1"/>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Environment</a:t>
            </a:r>
          </a:p>
          <a:p>
            <a:pPr lvl="1" indent="-342900">
              <a:lnSpc>
                <a:spcPct val="150000"/>
              </a:lnSpc>
              <a:buSzPct val="100000"/>
              <a:buFont typeface="Arial" pitchFamily="34" charset="0"/>
              <a:buChar char="•"/>
            </a:pPr>
            <a:r>
              <a:rPr lang="en-US" altLang="ko-KR" b="1" dirty="0"/>
              <a:t>AWS EC2 Instance (m3.medium)</a:t>
            </a:r>
          </a:p>
          <a:p>
            <a:pPr marL="457200" lvl="2" indent="-342900">
              <a:lnSpc>
                <a:spcPct val="150000"/>
              </a:lnSpc>
              <a:buSzPct val="100000"/>
              <a:buFont typeface="Arial" pitchFamily="34" charset="0"/>
              <a:buChar char="•"/>
            </a:pPr>
            <a:r>
              <a:rPr lang="en-US" altLang="ko-KR" b="1" dirty="0"/>
              <a:t>OS: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nvGraphicFramePr>
        <p:xfrm>
          <a:off x="629850" y="5563812"/>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nvGraphicFramePr>
        <p:xfrm>
          <a:off x="629850" y="393307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grpSp>
        <p:nvGrpSpPr>
          <p:cNvPr id="354" name="Shape 354"/>
          <p:cNvGrpSpPr/>
          <p:nvPr/>
        </p:nvGrpSpPr>
        <p:grpSpPr>
          <a:xfrm>
            <a:off x="250825" y="3135549"/>
            <a:ext cx="2605837" cy="2741747"/>
            <a:chOff x="198500" y="2130900"/>
            <a:chExt cx="2911875" cy="3072675"/>
          </a:xfrm>
        </p:grpSpPr>
        <p:sp>
          <p:nvSpPr>
            <p:cNvPr id="355"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7" name="Shape 367"/>
            <p:cNvCxnSpPr>
              <a:stCxn id="363" idx="2"/>
              <a:endCxn id="35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9" name="Shape 369"/>
            <p:cNvCxnSpPr>
              <a:stCxn id="365" idx="2"/>
              <a:endCxn id="36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370"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26</a:t>
            </a:fld>
            <a:r>
              <a:rPr lang="en-US" smtClean="0"/>
              <a:t>/30</a:t>
            </a:r>
            <a:endParaRPr lang="en-US" dirty="0"/>
          </a:p>
        </p:txBody>
      </p:sp>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532550" y="6021360"/>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grpSp>
        <p:nvGrpSpPr>
          <p:cNvPr id="384" name="Shape 384"/>
          <p:cNvGrpSpPr/>
          <p:nvPr/>
        </p:nvGrpSpPr>
        <p:grpSpPr>
          <a:xfrm>
            <a:off x="198494" y="3056966"/>
            <a:ext cx="2605837" cy="2741747"/>
            <a:chOff x="198500" y="2130900"/>
            <a:chExt cx="2911875" cy="3072675"/>
          </a:xfrm>
        </p:grpSpPr>
        <p:sp>
          <p:nvSpPr>
            <p:cNvPr id="385" name="Shape 38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86" name="Shape 38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87" name="Shape 38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88" name="Shape 38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96" name="Shape 396"/>
            <p:cNvCxnSpPr>
              <a:stCxn id="388" idx="0"/>
              <a:endCxn id="39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7" name="Shape 397"/>
            <p:cNvCxnSpPr>
              <a:stCxn id="393" idx="2"/>
              <a:endCxn id="38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8" name="Shape 398"/>
            <p:cNvCxnSpPr>
              <a:stCxn id="391" idx="0"/>
              <a:endCxn id="39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9" name="Shape 399"/>
            <p:cNvCxnSpPr>
              <a:stCxn id="395" idx="2"/>
              <a:endCxn id="39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400" name="Shape 40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401" name="Shape 40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402" name="Shape 40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403" name="Shape 40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404" name="Shape 40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405" name="Shape 405"/>
            <p:cNvCxnSpPr>
              <a:stCxn id="404" idx="2"/>
              <a:endCxn id="38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27</a:t>
            </a:fld>
            <a:r>
              <a:rPr lang="en-US" smtClean="0"/>
              <a:t>/30</a:t>
            </a:r>
            <a:endParaRPr lang="en-US" dirty="0"/>
          </a:p>
        </p:txBody>
      </p:sp>
      <p:sp>
        <p:nvSpPr>
          <p:cNvPr id="28" name="실행 단추: 뒤로 또는 이전 27">
            <a:hlinkClick r:id="rId4" action="ppaction://hlinksldjump" highlightClick="1"/>
          </p:cNvPr>
          <p:cNvSpPr/>
          <p:nvPr/>
        </p:nvSpPr>
        <p:spPr>
          <a:xfrm>
            <a:off x="8460540" y="6021440"/>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28</a:t>
            </a:fld>
            <a:r>
              <a:rPr lang="en-US" smtClean="0"/>
              <a:t>/30</a:t>
            </a:r>
            <a:endParaRPr lang="en-US" dirty="0"/>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95" name="슬라이드 번호 개체 틀 9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29</a:t>
            </a:fld>
            <a:r>
              <a:rPr lang="en-US" smtClean="0"/>
              <a:t>/30</a:t>
            </a:r>
            <a:endParaRPr lang="en-US" dirty="0"/>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t>Appendix D - Static Perspective of IoT Server(1/2)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30</a:t>
            </a:fld>
            <a:r>
              <a:rPr lang="en-US" smtClean="0"/>
              <a:t>/30</a:t>
            </a:r>
            <a:endParaRPr lang="en-US" dirty="0"/>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D - Static Perspective of IoT Server(2/2)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31</a:t>
            </a:fld>
            <a:r>
              <a:rPr lang="en-US" smtClean="0"/>
              <a:t>/30</a:t>
            </a:r>
            <a:endParaRPr lang="en-US" dirty="0"/>
          </a:p>
        </p:txBody>
      </p:sp>
      <p:grpSp>
        <p:nvGrpSpPr>
          <p:cNvPr id="5" name="그룹 4"/>
          <p:cNvGrpSpPr/>
          <p:nvPr/>
        </p:nvGrpSpPr>
        <p:grpSpPr>
          <a:xfrm>
            <a:off x="107504" y="764704"/>
            <a:ext cx="8928992" cy="5544616"/>
            <a:chOff x="35496" y="435059"/>
            <a:chExt cx="9431794" cy="5754285"/>
          </a:xfrm>
        </p:grpSpPr>
        <p:sp>
          <p:nvSpPr>
            <p:cNvPr id="6" name="Shape 395"/>
            <p:cNvSpPr/>
            <p:nvPr/>
          </p:nvSpPr>
          <p:spPr>
            <a:xfrm>
              <a:off x="35496" y="3639174"/>
              <a:ext cx="3990898" cy="879000"/>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25921" y="497194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54371" y="4664556"/>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666496" y="5327206"/>
              <a:ext cx="2720350" cy="506850"/>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6254196" y="5413769"/>
              <a:ext cx="2685325" cy="420286"/>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62996" y="5169194"/>
              <a:ext cx="2202650" cy="403798"/>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62996" y="5664494"/>
              <a:ext cx="2450450" cy="403798"/>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4071440" y="43505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498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60375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95118" y="3812635"/>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6037490" y="3812648"/>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p:cNvCxnSpPr>
            <p:nvPr/>
          </p:nvCxnSpPr>
          <p:spPr>
            <a:xfrm rot="5400000">
              <a:off x="2377640" y="-469290"/>
              <a:ext cx="972299" cy="3886200"/>
            </a:xfrm>
            <a:prstGeom prst="bentConnector3">
              <a:avLst>
                <a:gd name="adj1" fmla="val 40754"/>
              </a:avLst>
            </a:prstGeom>
            <a:noFill/>
            <a:ln w="19050" cap="flat" cmpd="sng">
              <a:solidFill>
                <a:srgbClr val="000000"/>
              </a:solidFill>
              <a:prstDash val="solid"/>
              <a:round/>
              <a:headEnd type="none" w="med" len="med"/>
              <a:tailEnd type="stealth" w="lg" len="lg"/>
            </a:ln>
          </p:spPr>
        </p:cxnSp>
        <p:cxnSp>
          <p:nvCxnSpPr>
            <p:cNvPr id="19" name="Shape 418"/>
            <p:cNvCxnSpPr>
              <a:stCxn id="13" idx="2"/>
              <a:endCxn id="14" idx="0"/>
            </p:cNvCxnSpPr>
            <p:nvPr/>
          </p:nvCxnSpPr>
          <p:spPr>
            <a:xfrm rot="5400000">
              <a:off x="3447114" y="425797"/>
              <a:ext cx="797914" cy="192163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390963" y="403584"/>
              <a:ext cx="797914" cy="1966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185265"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7192" y="29312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30691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5400000" flipH="1">
              <a:off x="2482370" y="3067058"/>
              <a:ext cx="1479900" cy="60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3069171"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2933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4094220" y="1455308"/>
              <a:ext cx="1479900" cy="32241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5400000" flipH="1">
              <a:off x="6443795" y="3067059"/>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7030596"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7030596"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185303" y="3812648"/>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mongoDB</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cxnSp>
          <p:nvCxnSpPr>
            <p:cNvPr id="32" name="Shape 431"/>
            <p:cNvCxnSpPr/>
            <p:nvPr/>
          </p:nvCxnSpPr>
          <p:spPr>
            <a:xfrm rot="-5400000" flipH="1">
              <a:off x="436633" y="3067072"/>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24033"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767896" y="2623398"/>
              <a:ext cx="305699" cy="177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996391"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370408" y="-575860"/>
              <a:ext cx="797914" cy="392495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7" name="Shape 436"/>
            <p:cNvCxnSpPr>
              <a:stCxn id="35" idx="2"/>
              <a:endCxn id="22" idx="0"/>
            </p:cNvCxnSpPr>
            <p:nvPr/>
          </p:nvCxnSpPr>
          <p:spPr>
            <a:xfrm rot="5400000">
              <a:off x="5140690" y="-659876"/>
              <a:ext cx="593100" cy="6589200"/>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278629" y="3812635"/>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278628"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5400000" flipH="1">
              <a:off x="4277127" y="3075123"/>
              <a:ext cx="1474500" cy="600"/>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620702" y="2061873"/>
              <a:ext cx="657900"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161302" y="319623"/>
              <a:ext cx="593100" cy="46302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5400000" flipH="1">
              <a:off x="1235115" y="2023773"/>
              <a:ext cx="593100" cy="1221900"/>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217452" y="2263473"/>
              <a:ext cx="593100" cy="742500"/>
            </a:xfrm>
            <a:prstGeom prst="bentConnector3">
              <a:avLst>
                <a:gd name="adj1" fmla="val 50000"/>
              </a:avLst>
            </a:prstGeom>
            <a:noFill/>
            <a:ln w="19050" cap="flat" cmpd="sng">
              <a:solidFill>
                <a:srgbClr val="000000"/>
              </a:solidFill>
              <a:prstDash val="solid"/>
              <a:round/>
              <a:headEnd type="none" w="med" len="med"/>
              <a:tailEnd type="none" w="med" len="med"/>
            </a:ln>
          </p:spPr>
        </p:cxnSp>
      </p:gr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1"/>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34</a:t>
            </a:fld>
            <a:r>
              <a:rPr lang="en-US" smtClean="0"/>
              <a:t>/30</a:t>
            </a:r>
            <a:endParaRPr lang="en-US" dirty="0"/>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35</a:t>
            </a:fld>
            <a:r>
              <a:rPr lang="en-US" smtClean="0"/>
              <a:t>/30</a:t>
            </a:r>
            <a:endParaRPr 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36</a:t>
            </a:fld>
            <a:r>
              <a:rPr lang="en-US" smtClean="0"/>
              <a:t>/30</a:t>
            </a:r>
            <a:endParaRPr lang="en-US" dirty="0"/>
          </a:p>
        </p:txBody>
      </p:sp>
      <p:graphicFrame>
        <p:nvGraphicFramePr>
          <p:cNvPr id="5" name="표 4"/>
          <p:cNvGraphicFramePr>
            <a:graphicFrameLocks noGrp="1"/>
          </p:cNvGraphicFramePr>
          <p:nvPr/>
        </p:nvGraphicFramePr>
        <p:xfrm>
          <a:off x="250825" y="765173"/>
          <a:ext cx="8678068" cy="4824126"/>
        </p:xfrm>
        <a:graphic>
          <a:graphicData uri="http://schemas.openxmlformats.org/drawingml/2006/table">
            <a:tbl>
              <a:tblPr/>
              <a:tblGrid>
                <a:gridCol w="2438878"/>
                <a:gridCol w="3981124"/>
                <a:gridCol w="2258066"/>
              </a:tblGrid>
              <a:tr h="317638">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37</a:t>
            </a:fld>
            <a:r>
              <a:rPr lang="en-US" smtClean="0"/>
              <a:t>/37</a:t>
            </a:r>
            <a:endParaRPr lang="en-US" dirty="0"/>
          </a:p>
        </p:txBody>
      </p:sp>
      <p:graphicFrame>
        <p:nvGraphicFramePr>
          <p:cNvPr id="6" name="표 5"/>
          <p:cNvGraphicFramePr>
            <a:graphicFrameLocks noGrp="1"/>
          </p:cNvGraphicFramePr>
          <p:nvPr/>
        </p:nvGraphicFramePr>
        <p:xfrm>
          <a:off x="250825" y="765173"/>
          <a:ext cx="8713785" cy="4824126"/>
        </p:xfrm>
        <a:graphic>
          <a:graphicData uri="http://schemas.openxmlformats.org/drawingml/2006/table">
            <a:tbl>
              <a:tblPr/>
              <a:tblGrid>
                <a:gridCol w="2448916"/>
                <a:gridCol w="3971025"/>
                <a:gridCol w="2293844"/>
              </a:tblGrid>
              <a:tr h="36951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(4/5)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38</a:t>
            </a:fld>
            <a:r>
              <a:rPr lang="en-US" smtClean="0"/>
              <a:t>/37</a:t>
            </a:r>
            <a:endParaRPr lang="en-US" dirty="0"/>
          </a:p>
        </p:txBody>
      </p:sp>
      <p:graphicFrame>
        <p:nvGraphicFramePr>
          <p:cNvPr id="5" name="표 4"/>
          <p:cNvGraphicFramePr>
            <a:graphicFrameLocks noGrp="1"/>
          </p:cNvGraphicFramePr>
          <p:nvPr/>
        </p:nvGraphicFramePr>
        <p:xfrm>
          <a:off x="250825" y="765175"/>
          <a:ext cx="8713784" cy="4595648"/>
        </p:xfrm>
        <a:graphic>
          <a:graphicData uri="http://schemas.openxmlformats.org/drawingml/2006/table">
            <a:tbl>
              <a:tblPr/>
              <a:tblGrid>
                <a:gridCol w="2448914"/>
                <a:gridCol w="3943168"/>
                <a:gridCol w="2321702"/>
              </a:tblGrid>
              <a:tr h="51094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Plan - Earned Value Management</a:t>
            </a:r>
          </a:p>
        </p:txBody>
      </p:sp>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a:solidFill>
                            <a:srgbClr val="FF0000"/>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nvGraphicFramePr>
        <p:xfrm>
          <a:off x="590675" y="5219150"/>
          <a:ext cx="7962625" cy="929610"/>
        </p:xfrm>
        <a:graphic>
          <a:graphicData uri="http://schemas.openxmlformats.org/drawingml/2006/table">
            <a:tbl>
              <a:tblPr>
                <a:noFill/>
                <a:tableStyleId>{AB86353C-E197-4CF2-A5BA-99F5F5CAD93D}</a:tableStyleId>
              </a:tblPr>
              <a:tblGrid>
                <a:gridCol w="1586375"/>
                <a:gridCol w="1305175"/>
                <a:gridCol w="1260500"/>
                <a:gridCol w="1167500"/>
                <a:gridCol w="1335800"/>
                <a:gridCol w="1307275"/>
              </a:tblGrid>
              <a:tr h="381000">
                <a:tc>
                  <a:txBody>
                    <a:bodyPr/>
                    <a:lstStyle/>
                    <a:p>
                      <a:pPr lvl="0" rtl="0">
                        <a:spcBef>
                          <a:spcPts val="0"/>
                        </a:spcBef>
                        <a:buNone/>
                      </a:pPr>
                      <a:r>
                        <a:rPr lang="en-US" sz="120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 of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7" name="슬라이드 번호 개체 틀 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(5/5)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39</a:t>
            </a:fld>
            <a:r>
              <a:rPr lang="en-US" smtClean="0"/>
              <a:t>/37</a:t>
            </a:r>
            <a:endParaRPr lang="en-US" dirty="0"/>
          </a:p>
        </p:txBody>
      </p:sp>
      <p:graphicFrame>
        <p:nvGraphicFramePr>
          <p:cNvPr id="6" name="표 5"/>
          <p:cNvGraphicFramePr>
            <a:graphicFrameLocks noGrp="1"/>
          </p:cNvGraphicFramePr>
          <p:nvPr/>
        </p:nvGraphicFramePr>
        <p:xfrm>
          <a:off x="250825" y="765175"/>
          <a:ext cx="8713784" cy="4464074"/>
        </p:xfrm>
        <a:graphic>
          <a:graphicData uri="http://schemas.openxmlformats.org/drawingml/2006/table">
            <a:tbl>
              <a:tblPr/>
              <a:tblGrid>
                <a:gridCol w="2448914"/>
                <a:gridCol w="3943168"/>
                <a:gridCol w="2321702"/>
              </a:tblGrid>
              <a:tr h="499066">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r>
              <a:rPr lang="en-US" smtClean="0"/>
              <a:t>/30</a:t>
            </a:r>
            <a:endParaRPr lang="en-US" dirty="0"/>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nvGraphicFramePr>
        <p:xfrm>
          <a:off x="251520" y="1628800"/>
          <a:ext cx="8640961" cy="4744740"/>
        </p:xfrm>
        <a:graphic>
          <a:graphicData uri="http://schemas.openxmlformats.org/drawingml/2006/table">
            <a:tbl>
              <a:tblPr/>
              <a:tblGrid>
                <a:gridCol w="576064"/>
                <a:gridCol w="792088"/>
                <a:gridCol w="1224136"/>
                <a:gridCol w="6048673"/>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Priority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3"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4"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5" action="ppaction://hlinksldjump"/>
                        </a:rPr>
                        <a:t>Availability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System : Context Diagram</a:t>
            </a:r>
          </a:p>
        </p:txBody>
      </p:sp>
      <p:pic>
        <p:nvPicPr>
          <p:cNvPr id="128" name="Shape 128"/>
          <p:cNvPicPr preferRelativeResize="0"/>
          <p:nvPr/>
        </p:nvPicPr>
        <p:blipFill>
          <a:blip r:embed="rId3">
            <a:alphaModFix/>
          </a:blip>
          <a:stretch>
            <a:fillRect/>
          </a:stretch>
        </p:blipFill>
        <p:spPr>
          <a:xfrm>
            <a:off x="673287" y="814775"/>
            <a:ext cx="7645025" cy="547997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42485" y="1504649"/>
            <a:ext cx="4590464" cy="4534200"/>
          </a:xfrm>
          <a:prstGeom prst="rect">
            <a:avLst/>
          </a:prstGeom>
          <a:noFill/>
          <a:ln>
            <a:noFill/>
          </a:ln>
        </p:spPr>
      </p:pic>
      <p:pic>
        <p:nvPicPr>
          <p:cNvPr id="136" name="Shape 136"/>
          <p:cNvPicPr preferRelativeResize="0"/>
          <p:nvPr/>
        </p:nvPicPr>
        <p:blipFill>
          <a:blip r:embed="rId4">
            <a:alphaModFix/>
          </a:blip>
          <a:stretch>
            <a:fillRect/>
          </a:stretch>
        </p:blipFill>
        <p:spPr>
          <a:xfrm>
            <a:off x="152400" y="1284099"/>
            <a:ext cx="4070800" cy="4759000"/>
          </a:xfrm>
          <a:prstGeom prst="rect">
            <a:avLst/>
          </a:prstGeom>
          <a:noFill/>
          <a:ln>
            <a:noFill/>
          </a:ln>
        </p:spPr>
      </p:pic>
      <p:pic>
        <p:nvPicPr>
          <p:cNvPr id="137" name="Shape 137"/>
          <p:cNvPicPr preferRelativeResize="0"/>
          <p:nvPr/>
        </p:nvPicPr>
        <p:blipFill>
          <a:blip r:embed="rId5">
            <a:alphaModFix/>
          </a:blip>
          <a:stretch>
            <a:fillRect/>
          </a:stretch>
        </p:blipFill>
        <p:spPr>
          <a:xfrm>
            <a:off x="4319587" y="1095375"/>
            <a:ext cx="47625" cy="5124450"/>
          </a:xfrm>
          <a:prstGeom prst="rect">
            <a:avLst/>
          </a:prstGeom>
          <a:noFill/>
          <a:ln>
            <a:noFill/>
          </a:ln>
        </p:spPr>
      </p:pic>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6</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슬라이드 번호 개체 틀 3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7</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a:t>To detect the fault of SA node.</a:t>
                      </a:r>
                    </a:p>
                    <a:p>
                      <a:pPr marL="457200" lvl="0" indent="-317500" rtl="0">
                        <a:spcBef>
                          <a:spcPts val="0"/>
                        </a:spcBef>
                        <a:buClr>
                          <a:schemeClr val="dk1"/>
                        </a:buClr>
                        <a:buSzPct val="100000"/>
                        <a:buFont typeface="Arial"/>
                        <a:buChar char="●"/>
                      </a:pPr>
                      <a:r>
                        <a:rPr lang="en-US">
                          <a:solidFill>
                            <a:schemeClr val="dk1"/>
                          </a:solidFill>
                        </a:rPr>
                        <a:t>To notify failure to User App.</a:t>
                      </a:r>
                    </a:p>
                    <a:p>
                      <a:pPr marL="457200" lvl="0" indent="-317500" rtl="0">
                        <a:spcBef>
                          <a:spcPts val="0"/>
                        </a:spcBef>
                        <a:buClr>
                          <a:schemeClr val="dk1"/>
                        </a:buClr>
                        <a:buSzPct val="100000"/>
                        <a:buFont typeface="Arial"/>
                        <a:buChar char="●"/>
                      </a:pPr>
                      <a:r>
                        <a:rPr lang="en-US"/>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dirty="0">
                          <a:solidFill>
                            <a:schemeClr val="dk1"/>
                          </a:solidFill>
                        </a:rPr>
                        <a:t>	- </a:t>
                      </a:r>
                      <a:r>
                        <a:rPr lang="en-US" altLang="ko-KR" sz="1400" b="0" i="0" u="none" strike="noStrike" cap="none" baseline="0" dirty="0" smtClean="0">
                          <a:solidFill>
                            <a:schemeClr val="tx1"/>
                          </a:solidFill>
                          <a:latin typeface="+mn-lt"/>
                          <a:ea typeface="+mn-ea"/>
                          <a:cs typeface="+mn-cs"/>
                          <a:sym typeface="Arial"/>
                        </a:rPr>
                        <a:t>Network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QA03 </a:t>
            </a:r>
            <a:r>
              <a:rPr lang="en-US" sz="2000" b="1" i="1">
                <a:solidFill>
                  <a:schemeClr val="dk1"/>
                </a:solidFill>
              </a:rPr>
              <a:t>Availability </a:t>
            </a:r>
            <a:r>
              <a:rPr lang="en-US" sz="2000" b="1">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a:stCxn id="188" idx="1"/>
          </p:cNvCxnSpPr>
          <p:nvPr/>
        </p:nvCxnSpPr>
        <p:spPr>
          <a:xfrm flipV="1">
            <a:off x="4340866" y="3861048"/>
            <a:ext cx="0" cy="1912826"/>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86765"/>
            <a:ext cx="0" cy="7398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284984"/>
            <a:ext cx="4377600" cy="216024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3" name="슬라이드 번호 개체 틀 32"/>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4982</Words>
  <Application>Microsoft Office PowerPoint</Application>
  <PresentationFormat>화면 슬라이드 쇼(4:3)</PresentationFormat>
  <Paragraphs>1067</Paragraphs>
  <Slides>40</Slides>
  <Notes>35</Notes>
  <HiddenSlides>0</HiddenSlides>
  <MMClips>0</MMClips>
  <ScaleCrop>false</ScaleCrop>
  <HeadingPairs>
    <vt:vector size="4" baseType="variant">
      <vt:variant>
        <vt:lpstr>테마</vt:lpstr>
      </vt:variant>
      <vt:variant>
        <vt:i4>1</vt:i4>
      </vt:variant>
      <vt:variant>
        <vt:lpstr>슬라이드 제목</vt:lpstr>
      </vt:variant>
      <vt:variant>
        <vt:i4>40</vt:i4>
      </vt:variant>
    </vt:vector>
  </HeadingPairs>
  <TitlesOfParts>
    <vt:vector size="41" baseType="lpstr">
      <vt:lpstr>Office 테마</vt:lpstr>
      <vt:lpstr>슬라이드 0</vt:lpstr>
      <vt:lpstr>Table of Contents</vt:lpstr>
      <vt:lpstr>Team Members &amp; Role Assignment</vt:lpstr>
      <vt:lpstr>Plan - Earned Value Management</vt:lpstr>
      <vt:lpstr>Architecture Drivers </vt:lpstr>
      <vt:lpstr>IoT System :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heuser</cp:lastModifiedBy>
  <cp:revision>44</cp:revision>
  <dcterms:modified xsi:type="dcterms:W3CDTF">2015-06-24T16:15:13Z</dcterms:modified>
</cp:coreProperties>
</file>