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0" autoAdjust="0"/>
  </p:normalViewPr>
  <p:slideViewPr>
    <p:cSldViewPr>
      <p:cViewPr varScale="1">
        <p:scale>
          <a:sx n="71" d="100"/>
          <a:sy n="71" d="100"/>
        </p:scale>
        <p:origin x="-1714" y="-86"/>
      </p:cViewPr>
      <p:guideLst>
        <p:guide orient="horz" pos="4020"/>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err="1"/>
              <a:t>이전까지</a:t>
            </a:r>
            <a:r>
              <a:rPr lang="en-US" dirty="0"/>
              <a:t> 12분</a:t>
            </a:r>
          </a:p>
          <a:p>
            <a:pPr rtl="0">
              <a:spcBef>
                <a:spcPts val="0"/>
              </a:spcBef>
              <a:buNone/>
            </a:pPr>
            <a:endParaRPr dirty="0"/>
          </a:p>
          <a:p>
            <a:pPr rtl="0">
              <a:spcBef>
                <a:spcPts val="0"/>
              </a:spcBef>
              <a:buNone/>
            </a:pPr>
            <a:r>
              <a:rPr lang="en-US" dirty="0"/>
              <a:t>To </a:t>
            </a:r>
            <a:r>
              <a:rPr lang="en-US" dirty="0" err="1"/>
              <a:t>verificate</a:t>
            </a:r>
            <a:r>
              <a:rPr lang="en-US" dirty="0"/>
              <a:t> and validate IoT System.</a:t>
            </a:r>
          </a:p>
          <a:p>
            <a:pPr rtl="0">
              <a:spcBef>
                <a:spcPts val="0"/>
              </a:spcBef>
              <a:buNone/>
            </a:pPr>
            <a:r>
              <a:rPr lang="en-US" dirty="0"/>
              <a:t>We set test plan and derived total 21 test cases.</a:t>
            </a:r>
          </a:p>
          <a:p>
            <a:pPr rtl="0">
              <a:spcBef>
                <a:spcPts val="0"/>
              </a:spcBef>
              <a:buNone/>
            </a:pPr>
            <a:r>
              <a:rPr lang="en-US" dirty="0"/>
              <a:t>They were categorized into 3 parts (Basic, Complex, Negative).</a:t>
            </a:r>
          </a:p>
          <a:p>
            <a:pPr>
              <a:spcBef>
                <a:spcPts val="0"/>
              </a:spcBef>
              <a:buNone/>
            </a:pPr>
            <a:r>
              <a:rPr lang="en-US" dirty="0"/>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altLang="ko-KR" sz="1200" b="1" dirty="0" smtClean="0">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altLang="ko-KR" sz="1200" b="1" dirty="0" smtClean="0">
                <a:solidFill>
                  <a:schemeClr val="dk1"/>
                </a:solidFill>
              </a:rPr>
              <a:t>Expression in </a:t>
            </a:r>
            <a:r>
              <a:rPr lang="en-US" altLang="ko-KR" sz="1200" b="1" dirty="0" smtClean="0">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altLang="ko-KR" sz="1800" b="1" dirty="0" smtClean="0">
                <a:solidFill>
                  <a:schemeClr val="dk1"/>
                </a:solidFill>
              </a:rPr>
              <a:t>Mixed perspective ( </a:t>
            </a:r>
            <a:r>
              <a:rPr lang="en-US" altLang="ko-KR" sz="1800" b="1" dirty="0" err="1" smtClean="0">
                <a:solidFill>
                  <a:schemeClr val="dk1"/>
                </a:solidFill>
              </a:rPr>
              <a:t>창욱C한테</a:t>
            </a:r>
            <a:r>
              <a:rPr lang="en-US" altLang="ko-KR" sz="1800" b="1" dirty="0" smtClean="0">
                <a:solidFill>
                  <a:schemeClr val="dk1"/>
                </a:solidFill>
              </a:rPr>
              <a:t> 팔 거)</a:t>
            </a:r>
          </a:p>
          <a:p>
            <a:pPr marL="914400" marR="0" lvl="1" indent="-342900" algn="l" rtl="0">
              <a:lnSpc>
                <a:spcPct val="90000"/>
              </a:lnSpc>
              <a:spcBef>
                <a:spcPts val="0"/>
              </a:spcBef>
              <a:buClr>
                <a:schemeClr val="dk1"/>
              </a:buClr>
              <a:buSzPct val="100000"/>
              <a:buFont typeface="Arial"/>
              <a:buAutoNum type="alphaLcPeriod"/>
            </a:pPr>
            <a:r>
              <a:rPr lang="en-US" altLang="ko-KR" sz="1800" b="1" dirty="0" smtClean="0">
                <a:solidFill>
                  <a:schemeClr val="dk1"/>
                </a:solidFill>
              </a:rPr>
              <a:t>Why experiments is </a:t>
            </a:r>
            <a:r>
              <a:rPr lang="en-US" altLang="ko-KR" sz="1800" b="1" dirty="0" err="1" smtClean="0">
                <a:solidFill>
                  <a:schemeClr val="dk1"/>
                </a:solidFill>
              </a:rPr>
              <a:t>importants</a:t>
            </a:r>
            <a:r>
              <a:rPr lang="en-US" altLang="ko-KR" sz="1800" b="1" dirty="0" smtClean="0">
                <a:solidFill>
                  <a:schemeClr val="dk1"/>
                </a:solidFill>
              </a:rPr>
              <a:t>?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altLang="ko-KR" sz="1800" b="1" dirty="0" smtClean="0">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altLang="ko-KR" sz="1800" b="1" dirty="0" smtClean="0">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altLang="ko-KR" sz="1800" b="1" dirty="0" smtClean="0">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altLang="ko-KR" sz="1800" b="1" dirty="0" smtClean="0">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altLang="ko-KR" sz="1800" b="1" dirty="0" smtClean="0">
                <a:solidFill>
                  <a:schemeClr val="dk1"/>
                </a:solidFill>
              </a:rPr>
              <a:t>임창욱</a:t>
            </a:r>
          </a:p>
          <a:p>
            <a:pPr marR="0" algn="l" rtl="0">
              <a:lnSpc>
                <a:spcPct val="90000"/>
              </a:lnSpc>
              <a:spcBef>
                <a:spcPts val="0"/>
              </a:spcBef>
              <a:buNone/>
            </a:pPr>
            <a:r>
              <a:rPr lang="en-US" altLang="ko-KR" sz="1800" b="1" dirty="0" smtClean="0">
                <a:solidFill>
                  <a:schemeClr val="dk1"/>
                </a:solidFill>
              </a:rPr>
              <a:t>        a. Architecture is mainly influenced by Quality Attribute. I mainly decided the design by the functional requirement.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solidFill>
                  <a:schemeClr val="dk1"/>
                </a:solidFill>
              </a:rPr>
              <a:t>이정길 (engineer’s poor communication skill, </a:t>
            </a:r>
            <a:r>
              <a:rPr lang="en-US" altLang="ko-KR" sz="1200" b="1" dirty="0" err="1" smtClean="0">
                <a:solidFill>
                  <a:schemeClr val="dk1"/>
                </a:solidFill>
              </a:rPr>
              <a:t>한번</a:t>
            </a:r>
            <a:r>
              <a:rPr lang="en-US" altLang="ko-KR" sz="1200" b="1" dirty="0" smtClean="0">
                <a:solidFill>
                  <a:schemeClr val="dk1"/>
                </a:solidFill>
              </a:rPr>
              <a:t> </a:t>
            </a:r>
            <a:r>
              <a:rPr lang="en-US" altLang="ko-KR" sz="1200" b="1" dirty="0" err="1" smtClean="0">
                <a:solidFill>
                  <a:schemeClr val="dk1"/>
                </a:solidFill>
              </a:rPr>
              <a:t>만들어진</a:t>
            </a:r>
            <a:r>
              <a:rPr lang="en-US" altLang="ko-KR" sz="1200" b="1" dirty="0" smtClean="0">
                <a:solidFill>
                  <a:schemeClr val="dk1"/>
                </a:solidFill>
              </a:rPr>
              <a:t> API/</a:t>
            </a:r>
            <a:r>
              <a:rPr lang="en-US" altLang="ko-KR" sz="1200" b="1" dirty="0" err="1" smtClean="0">
                <a:solidFill>
                  <a:schemeClr val="dk1"/>
                </a:solidFill>
              </a:rPr>
              <a:t>Interface는</a:t>
            </a:r>
            <a:r>
              <a:rPr lang="en-US" altLang="ko-KR" sz="1200" b="1" dirty="0" smtClean="0">
                <a:solidFill>
                  <a:schemeClr val="dk1"/>
                </a:solidFill>
              </a:rPr>
              <a:t> </a:t>
            </a:r>
            <a:r>
              <a:rPr lang="en-US" altLang="ko-KR" sz="1200" b="1" dirty="0" err="1" smtClean="0">
                <a:solidFill>
                  <a:schemeClr val="dk1"/>
                </a:solidFill>
              </a:rPr>
              <a:t>변경하는</a:t>
            </a:r>
            <a:r>
              <a:rPr lang="en-US" altLang="ko-KR" sz="1200" b="1" dirty="0" smtClean="0">
                <a:solidFill>
                  <a:schemeClr val="dk1"/>
                </a:solidFill>
              </a:rPr>
              <a:t> </a:t>
            </a:r>
            <a:r>
              <a:rPr lang="en-US" altLang="ko-KR" sz="1200" b="1" dirty="0" err="1" smtClean="0">
                <a:solidFill>
                  <a:schemeClr val="dk1"/>
                </a:solidFill>
              </a:rPr>
              <a:t>것이</a:t>
            </a:r>
            <a:r>
              <a:rPr lang="en-US" altLang="ko-KR" sz="1200" b="1" dirty="0" smtClean="0">
                <a:solidFill>
                  <a:schemeClr val="dk1"/>
                </a:solidFill>
              </a:rPr>
              <a:t> </a:t>
            </a:r>
            <a:r>
              <a:rPr lang="en-US" altLang="ko-KR" sz="1200" b="1" dirty="0" err="1" smtClean="0">
                <a:solidFill>
                  <a:schemeClr val="dk1"/>
                </a:solidFill>
              </a:rPr>
              <a:t>어렵다</a:t>
            </a:r>
            <a:r>
              <a:rPr lang="en-US" altLang="ko-KR" sz="1200" b="1" dirty="0" smtClean="0">
                <a:solidFill>
                  <a:schemeClr val="dk1"/>
                </a:solidFill>
              </a:rPr>
              <a:t>)</a:t>
            </a:r>
          </a:p>
          <a:p>
            <a:pPr>
              <a:spcBef>
                <a:spcPts val="0"/>
              </a:spcBef>
              <a:buNone/>
            </a:pPr>
            <a:endParaRPr dirty="0"/>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0051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sp>
        <p:nvSpPr>
          <p:cNvPr id="48" name="Shape 186"/>
          <p:cNvSpPr/>
          <p:nvPr/>
        </p:nvSpPr>
        <p:spPr>
          <a:xfrm>
            <a:off x="706471" y="152941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6" name="Shape 158"/>
          <p:cNvCxnSpPr>
            <a:stCxn id="19" idx="2"/>
            <a:endCxn id="52" idx="3"/>
          </p:cNvCxnSpPr>
          <p:nvPr/>
        </p:nvCxnSpPr>
        <p:spPr>
          <a:xfrm rot="10800000">
            <a:off x="6559750" y="1969701"/>
            <a:ext cx="571961" cy="311"/>
          </a:xfrm>
          <a:prstGeom prst="bentConnector3">
            <a:avLst>
              <a:gd name="adj1" fmla="val 50000"/>
            </a:avLst>
          </a:prstGeom>
          <a:noFill/>
          <a:ln w="19050" cap="flat" cmpd="sng">
            <a:solidFill>
              <a:schemeClr val="dk1"/>
            </a:solidFill>
            <a:prstDash val="dot"/>
            <a:round/>
            <a:headEnd type="none" w="med" len="med"/>
            <a:tailEnd type="stealth" w="lg" len="lg"/>
          </a:ln>
        </p:spPr>
      </p:cxnSp>
      <p:cxnSp>
        <p:nvCxnSpPr>
          <p:cNvPr id="69" name="Shape 158"/>
          <p:cNvCxnSpPr>
            <a:stCxn id="62" idx="3"/>
            <a:endCxn id="61" idx="2"/>
          </p:cNvCxnSpPr>
          <p:nvPr/>
        </p:nvCxnSpPr>
        <p:spPr>
          <a:xfrm flipV="1">
            <a:off x="6559794" y="2341786"/>
            <a:ext cx="1274143" cy="822825"/>
          </a:xfrm>
          <a:prstGeom prst="bentConnector2">
            <a:avLst/>
          </a:prstGeom>
          <a:noFill/>
          <a:ln w="19050" cap="flat" cmpd="sng">
            <a:solidFill>
              <a:schemeClr val="dk1"/>
            </a:solidFill>
            <a:prstDash val="dot"/>
            <a:round/>
            <a:headEnd type="none" w="med" len="med"/>
            <a:tailEnd type="stealth" w="lg" len="lg"/>
          </a:ln>
        </p:spPr>
      </p:cxnSp>
      <p:sp>
        <p:nvSpPr>
          <p:cNvPr id="70" name="Shape 162"/>
          <p:cNvSpPr/>
          <p:nvPr/>
        </p:nvSpPr>
        <p:spPr>
          <a:xfrm>
            <a:off x="7740440" y="292493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73" name="Shape 158"/>
          <p:cNvCxnSpPr>
            <a:stCxn id="25" idx="3"/>
            <a:endCxn id="11" idx="1"/>
          </p:cNvCxnSpPr>
          <p:nvPr/>
        </p:nvCxnSpPr>
        <p:spPr>
          <a:xfrm rot="16200000" flipH="1">
            <a:off x="1473868" y="2174343"/>
            <a:ext cx="635510" cy="983054"/>
          </a:xfrm>
          <a:prstGeom prst="bentConnector2">
            <a:avLst/>
          </a:prstGeom>
          <a:noFill/>
          <a:ln w="19050" cap="flat" cmpd="sng">
            <a:solidFill>
              <a:schemeClr val="dk1"/>
            </a:solidFill>
            <a:prstDash val="dot"/>
            <a:round/>
            <a:headEnd type="none" w="med" len="med"/>
            <a:tailEnd type="stealth" w="lg" len="lg"/>
          </a:ln>
        </p:spPr>
      </p:cxnSp>
      <p:cxnSp>
        <p:nvCxnSpPr>
          <p:cNvPr id="76" name="Shape 158"/>
          <p:cNvCxnSpPr>
            <a:stCxn id="25" idx="4"/>
            <a:endCxn id="52" idx="1"/>
          </p:cNvCxnSpPr>
          <p:nvPr/>
        </p:nvCxnSpPr>
        <p:spPr>
          <a:xfrm flipV="1">
            <a:off x="1817595" y="1969700"/>
            <a:ext cx="465654" cy="0"/>
          </a:xfrm>
          <a:prstGeom prst="bentConnector3">
            <a:avLst>
              <a:gd name="adj1" fmla="val 50000"/>
            </a:avLst>
          </a:prstGeom>
          <a:noFill/>
          <a:ln w="19050" cap="flat" cmpd="sng">
            <a:solidFill>
              <a:schemeClr val="dk1"/>
            </a:solidFill>
            <a:prstDash val="dot"/>
            <a:round/>
            <a:headEnd type="none" w="med" len="med"/>
            <a:tailEnd type="stealth" w="lg" len="lg"/>
          </a:ln>
        </p:spPr>
      </p:cxnSp>
      <p:cxnSp>
        <p:nvCxnSpPr>
          <p:cNvPr id="79" name="Shape 158"/>
          <p:cNvCxnSpPr>
            <a:stCxn id="7" idx="3"/>
            <a:endCxn id="8" idx="1"/>
          </p:cNvCxnSpPr>
          <p:nvPr/>
        </p:nvCxnSpPr>
        <p:spPr>
          <a:xfrm>
            <a:off x="3627323" y="5135451"/>
            <a:ext cx="323702" cy="0"/>
          </a:xfrm>
          <a:prstGeom prst="bentConnector3">
            <a:avLst>
              <a:gd name="adj1" fmla="val 50000"/>
            </a:avLst>
          </a:prstGeom>
          <a:noFill/>
          <a:ln w="19050" cap="flat" cmpd="sng">
            <a:solidFill>
              <a:schemeClr val="dk1"/>
            </a:solidFill>
            <a:prstDash val="dot"/>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lg" len="lg"/>
            <a:tailEnd type="none" w="lg" len="med"/>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lg" len="lg"/>
            <a:tailEnd type="none" w="lg" len="med"/>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
        <p:nvSpPr>
          <p:cNvPr id="7" name="모서리가 둥근 직사각형 6"/>
          <p:cNvSpPr/>
          <p:nvPr/>
        </p:nvSpPr>
        <p:spPr>
          <a:xfrm>
            <a:off x="39542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a:t>
            </a:r>
            <a:endParaRPr lang="ko-KR" altLang="en-US" sz="1200" b="1" dirty="0">
              <a:solidFill>
                <a:schemeClr val="tx1"/>
              </a:solidFill>
            </a:endParaRPr>
          </a:p>
        </p:txBody>
      </p:sp>
      <p:sp>
        <p:nvSpPr>
          <p:cNvPr id="8" name="모서리가 둥근 직사각형 7"/>
          <p:cNvSpPr/>
          <p:nvPr/>
        </p:nvSpPr>
        <p:spPr>
          <a:xfrm>
            <a:off x="284376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USER  APP</a:t>
            </a:r>
            <a:endParaRPr lang="ko-KR" altLang="en-US" sz="1200" b="1" dirty="0">
              <a:solidFill>
                <a:schemeClr val="tx1"/>
              </a:solidFill>
            </a:endParaRPr>
          </a:p>
        </p:txBody>
      </p:sp>
      <p:sp>
        <p:nvSpPr>
          <p:cNvPr id="9" name="모서리가 둥근 직사각형 8"/>
          <p:cNvSpPr/>
          <p:nvPr/>
        </p:nvSpPr>
        <p:spPr>
          <a:xfrm>
            <a:off x="529210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IoT  Server</a:t>
            </a:r>
            <a:endParaRPr lang="ko-KR" altLang="en-US" sz="1200" b="1" dirty="0">
              <a:solidFill>
                <a:schemeClr val="tx1"/>
              </a:solidFill>
            </a:endParaRPr>
          </a:p>
        </p:txBody>
      </p:sp>
      <p:sp>
        <p:nvSpPr>
          <p:cNvPr id="10" name="모서리가 둥근 직사각형 9"/>
          <p:cNvSpPr/>
          <p:nvPr/>
        </p:nvSpPr>
        <p:spPr>
          <a:xfrm>
            <a:off x="7740440" y="2204830"/>
            <a:ext cx="1152160" cy="432060"/>
          </a:xfrm>
          <a:prstGeom prst="roundRect">
            <a:avLst>
              <a:gd name="adj" fmla="val 24316"/>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SA Node</a:t>
            </a:r>
            <a:endParaRPr lang="ko-KR" altLang="en-US" sz="1200" b="1" dirty="0">
              <a:solidFill>
                <a:schemeClr val="tx1"/>
              </a:solidFill>
            </a:endParaRPr>
          </a:p>
        </p:txBody>
      </p:sp>
      <p:cxnSp>
        <p:nvCxnSpPr>
          <p:cNvPr id="12" name="직선 연결선 11"/>
          <p:cNvCxnSpPr>
            <a:stCxn id="7" idx="2"/>
            <a:endCxn id="20" idx="0"/>
          </p:cNvCxnSpPr>
          <p:nvPr/>
        </p:nvCxnSpPr>
        <p:spPr>
          <a:xfrm>
            <a:off x="97150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8" idx="2"/>
            <a:endCxn id="21" idx="0"/>
          </p:cNvCxnSpPr>
          <p:nvPr/>
        </p:nvCxnSpPr>
        <p:spPr>
          <a:xfrm>
            <a:off x="341984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9" idx="2"/>
            <a:endCxn id="22" idx="0"/>
          </p:cNvCxnSpPr>
          <p:nvPr/>
        </p:nvCxnSpPr>
        <p:spPr>
          <a:xfrm>
            <a:off x="586818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0" idx="2"/>
            <a:endCxn id="23" idx="0"/>
          </p:cNvCxnSpPr>
          <p:nvPr/>
        </p:nvCxnSpPr>
        <p:spPr>
          <a:xfrm>
            <a:off x="8316520" y="2636890"/>
            <a:ext cx="0" cy="374452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모서리가 둥근 직사각형 19"/>
          <p:cNvSpPr/>
          <p:nvPr/>
        </p:nvSpPr>
        <p:spPr>
          <a:xfrm>
            <a:off x="39542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1" name="모서리가 둥근 직사각형 20"/>
          <p:cNvSpPr/>
          <p:nvPr/>
        </p:nvSpPr>
        <p:spPr>
          <a:xfrm>
            <a:off x="284376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2" name="모서리가 둥근 직사각형 21"/>
          <p:cNvSpPr/>
          <p:nvPr/>
        </p:nvSpPr>
        <p:spPr>
          <a:xfrm>
            <a:off x="529210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3" name="모서리가 둥근 직사각형 22"/>
          <p:cNvSpPr/>
          <p:nvPr/>
        </p:nvSpPr>
        <p:spPr>
          <a:xfrm>
            <a:off x="7740440" y="6381410"/>
            <a:ext cx="1152160" cy="144020"/>
          </a:xfrm>
          <a:prstGeom prst="roundRect">
            <a:avLst>
              <a:gd name="adj" fmla="val 2431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33" name="직선 화살표 연결선 32"/>
          <p:cNvCxnSpPr/>
          <p:nvPr/>
        </p:nvCxnSpPr>
        <p:spPr>
          <a:xfrm>
            <a:off x="971500" y="299694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71500" y="2708900"/>
            <a:ext cx="2448340" cy="276999"/>
          </a:xfrm>
          <a:prstGeom prst="rect">
            <a:avLst/>
          </a:prstGeom>
          <a:noFill/>
        </p:spPr>
        <p:txBody>
          <a:bodyPr wrap="square" rtlCol="0">
            <a:spAutoFit/>
          </a:bodyPr>
          <a:lstStyle/>
          <a:p>
            <a:pPr algn="ctr"/>
            <a:r>
              <a:rPr lang="en-US" altLang="ko-KR" sz="1200" dirty="0" smtClean="0"/>
              <a:t>1: SA Node register</a:t>
            </a:r>
            <a:endParaRPr lang="ko-KR" altLang="en-US" sz="1200" dirty="0"/>
          </a:p>
        </p:txBody>
      </p:sp>
      <p:sp>
        <p:nvSpPr>
          <p:cNvPr id="35" name="TextBox 34"/>
          <p:cNvSpPr txBox="1"/>
          <p:nvPr/>
        </p:nvSpPr>
        <p:spPr>
          <a:xfrm>
            <a:off x="971500" y="2996940"/>
            <a:ext cx="2448340" cy="276999"/>
          </a:xfrm>
          <a:prstGeom prst="rect">
            <a:avLst/>
          </a:prstGeom>
          <a:noFill/>
        </p:spPr>
        <p:txBody>
          <a:bodyPr wrap="square" rtlCol="0">
            <a:spAutoFit/>
          </a:bodyPr>
          <a:lstStyle/>
          <a:p>
            <a:pPr algn="ctr"/>
            <a:r>
              <a:rPr lang="en-US" altLang="ko-KR" sz="1200" dirty="0" smtClean="0"/>
              <a:t>Enter S/N of new Node</a:t>
            </a:r>
            <a:endParaRPr lang="ko-KR" altLang="en-US" sz="1200" dirty="0"/>
          </a:p>
        </p:txBody>
      </p:sp>
      <p:cxnSp>
        <p:nvCxnSpPr>
          <p:cNvPr id="43" name="직선 화살표 연결선 42"/>
          <p:cNvCxnSpPr/>
          <p:nvPr/>
        </p:nvCxnSpPr>
        <p:spPr>
          <a:xfrm>
            <a:off x="3419840" y="328498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419840" y="2996940"/>
            <a:ext cx="2448340" cy="276999"/>
          </a:xfrm>
          <a:prstGeom prst="rect">
            <a:avLst/>
          </a:prstGeom>
          <a:noFill/>
        </p:spPr>
        <p:txBody>
          <a:bodyPr wrap="square" rtlCol="0">
            <a:spAutoFit/>
          </a:bodyPr>
          <a:lstStyle/>
          <a:p>
            <a:pPr algn="ctr"/>
            <a:r>
              <a:rPr lang="en-US" altLang="ko-KR" sz="1200" dirty="0" smtClean="0"/>
              <a:t>2: Req. SA Node Register</a:t>
            </a:r>
            <a:endParaRPr lang="ko-KR" altLang="en-US" sz="1200" dirty="0"/>
          </a:p>
        </p:txBody>
      </p:sp>
      <p:cxnSp>
        <p:nvCxnSpPr>
          <p:cNvPr id="47" name="직선 화살표 연결선 46"/>
          <p:cNvCxnSpPr/>
          <p:nvPr/>
        </p:nvCxnSpPr>
        <p:spPr>
          <a:xfrm>
            <a:off x="3419840" y="371704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19840" y="3429000"/>
            <a:ext cx="2448340" cy="276999"/>
          </a:xfrm>
          <a:prstGeom prst="rect">
            <a:avLst/>
          </a:prstGeom>
          <a:noFill/>
        </p:spPr>
        <p:txBody>
          <a:bodyPr wrap="square" rtlCol="0">
            <a:spAutoFit/>
          </a:bodyPr>
          <a:lstStyle/>
          <a:p>
            <a:pPr algn="ctr"/>
            <a:r>
              <a:rPr lang="en-US" altLang="ko-KR" sz="1200" dirty="0" smtClean="0"/>
              <a:t>3: Req. to manipulate SA Node</a:t>
            </a:r>
            <a:endParaRPr lang="ko-KR" altLang="en-US" sz="1200" dirty="0"/>
          </a:p>
        </p:txBody>
      </p:sp>
      <p:cxnSp>
        <p:nvCxnSpPr>
          <p:cNvPr id="49" name="직선 화살표 연결선 48"/>
          <p:cNvCxnSpPr/>
          <p:nvPr/>
        </p:nvCxnSpPr>
        <p:spPr>
          <a:xfrm>
            <a:off x="971500" y="407709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71500" y="3789050"/>
            <a:ext cx="2448340" cy="276999"/>
          </a:xfrm>
          <a:prstGeom prst="rect">
            <a:avLst/>
          </a:prstGeom>
          <a:noFill/>
        </p:spPr>
        <p:txBody>
          <a:bodyPr wrap="square" rtlCol="0">
            <a:spAutoFit/>
          </a:bodyPr>
          <a:lstStyle/>
          <a:p>
            <a:pPr algn="ctr"/>
            <a:r>
              <a:rPr lang="en-US" altLang="ko-KR" sz="1200" dirty="0" smtClean="0"/>
              <a:t>4: Show guide about manipulate</a:t>
            </a:r>
            <a:endParaRPr lang="ko-KR" altLang="en-US" sz="1200" dirty="0"/>
          </a:p>
        </p:txBody>
      </p:sp>
      <p:cxnSp>
        <p:nvCxnSpPr>
          <p:cNvPr id="51" name="직선 화살표 연결선 50"/>
          <p:cNvCxnSpPr/>
          <p:nvPr/>
        </p:nvCxnSpPr>
        <p:spPr>
          <a:xfrm>
            <a:off x="971500" y="4437140"/>
            <a:ext cx="734502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71500" y="4149100"/>
            <a:ext cx="7345020" cy="276999"/>
          </a:xfrm>
          <a:prstGeom prst="rect">
            <a:avLst/>
          </a:prstGeom>
          <a:noFill/>
        </p:spPr>
        <p:txBody>
          <a:bodyPr wrap="square" rtlCol="0">
            <a:spAutoFit/>
          </a:bodyPr>
          <a:lstStyle/>
          <a:p>
            <a:pPr algn="ctr"/>
            <a:r>
              <a:rPr lang="en-US" altLang="ko-KR" sz="1200" dirty="0" smtClean="0"/>
              <a:t>5: Manipulate SA Node</a:t>
            </a:r>
            <a:endParaRPr lang="ko-KR" altLang="en-US" sz="1200" dirty="0"/>
          </a:p>
        </p:txBody>
      </p:sp>
      <p:cxnSp>
        <p:nvCxnSpPr>
          <p:cNvPr id="56" name="직선 화살표 연결선 55"/>
          <p:cNvCxnSpPr/>
          <p:nvPr/>
        </p:nvCxnSpPr>
        <p:spPr>
          <a:xfrm>
            <a:off x="5868180" y="486920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868180" y="4581160"/>
            <a:ext cx="2448340" cy="276999"/>
          </a:xfrm>
          <a:prstGeom prst="rect">
            <a:avLst/>
          </a:prstGeom>
          <a:noFill/>
        </p:spPr>
        <p:txBody>
          <a:bodyPr wrap="square" rtlCol="0">
            <a:spAutoFit/>
          </a:bodyPr>
          <a:lstStyle/>
          <a:p>
            <a:pPr algn="ctr"/>
            <a:r>
              <a:rPr lang="en-US" altLang="ko-KR" sz="1200" dirty="0" smtClean="0"/>
              <a:t>6: Request Connection</a:t>
            </a:r>
            <a:endParaRPr lang="ko-KR" altLang="en-US" sz="1200" dirty="0"/>
          </a:p>
        </p:txBody>
      </p:sp>
      <p:cxnSp>
        <p:nvCxnSpPr>
          <p:cNvPr id="58" name="직선 화살표 연결선 57"/>
          <p:cNvCxnSpPr/>
          <p:nvPr/>
        </p:nvCxnSpPr>
        <p:spPr>
          <a:xfrm>
            <a:off x="5868180" y="522925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868180" y="4941210"/>
            <a:ext cx="2448340" cy="276999"/>
          </a:xfrm>
          <a:prstGeom prst="rect">
            <a:avLst/>
          </a:prstGeom>
          <a:noFill/>
        </p:spPr>
        <p:txBody>
          <a:bodyPr wrap="square" rtlCol="0">
            <a:spAutoFit/>
          </a:bodyPr>
          <a:lstStyle/>
          <a:p>
            <a:pPr algn="ctr"/>
            <a:r>
              <a:rPr lang="en-US" altLang="ko-KR" sz="1200" dirty="0" smtClean="0"/>
              <a:t>7: Response</a:t>
            </a:r>
            <a:endParaRPr lang="ko-KR" altLang="en-US" sz="1200" dirty="0"/>
          </a:p>
        </p:txBody>
      </p:sp>
      <p:cxnSp>
        <p:nvCxnSpPr>
          <p:cNvPr id="62" name="직선 화살표 연결선 61"/>
          <p:cNvCxnSpPr/>
          <p:nvPr/>
        </p:nvCxnSpPr>
        <p:spPr>
          <a:xfrm>
            <a:off x="5868180" y="573332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868180" y="5445280"/>
            <a:ext cx="2448340" cy="276999"/>
          </a:xfrm>
          <a:prstGeom prst="rect">
            <a:avLst/>
          </a:prstGeom>
          <a:noFill/>
        </p:spPr>
        <p:txBody>
          <a:bodyPr wrap="square" rtlCol="0">
            <a:spAutoFit/>
          </a:bodyPr>
          <a:lstStyle/>
          <a:p>
            <a:pPr algn="ctr"/>
            <a:r>
              <a:rPr lang="en-US" altLang="ko-KR" sz="1200" dirty="0" smtClean="0"/>
              <a:t>8: Send S/N</a:t>
            </a:r>
            <a:endParaRPr lang="ko-KR" altLang="en-US" sz="1200" dirty="0"/>
          </a:p>
        </p:txBody>
      </p:sp>
      <p:cxnSp>
        <p:nvCxnSpPr>
          <p:cNvPr id="64" name="직선 화살표 연결선 63"/>
          <p:cNvCxnSpPr/>
          <p:nvPr/>
        </p:nvCxnSpPr>
        <p:spPr>
          <a:xfrm>
            <a:off x="5868180" y="6093370"/>
            <a:ext cx="2448340" cy="0"/>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868180" y="5805330"/>
            <a:ext cx="2448340" cy="276999"/>
          </a:xfrm>
          <a:prstGeom prst="rect">
            <a:avLst/>
          </a:prstGeom>
          <a:noFill/>
        </p:spPr>
        <p:txBody>
          <a:bodyPr wrap="square" rtlCol="0">
            <a:spAutoFit/>
          </a:bodyPr>
          <a:lstStyle/>
          <a:p>
            <a:pPr algn="ctr"/>
            <a:r>
              <a:rPr lang="en-US" altLang="ko-KR" sz="1200" dirty="0" smtClean="0"/>
              <a:t>9: Response</a:t>
            </a:r>
            <a:endParaRPr lang="ko-KR" altLang="en-US" sz="1200" dirty="0"/>
          </a:p>
        </p:txBody>
      </p:sp>
      <p:cxnSp>
        <p:nvCxnSpPr>
          <p:cNvPr id="66" name="직선 화살표 연결선 65"/>
          <p:cNvCxnSpPr/>
          <p:nvPr/>
        </p:nvCxnSpPr>
        <p:spPr>
          <a:xfrm>
            <a:off x="3419840" y="6165380"/>
            <a:ext cx="2448340"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419840" y="5877340"/>
            <a:ext cx="2448340" cy="276999"/>
          </a:xfrm>
          <a:prstGeom prst="rect">
            <a:avLst/>
          </a:prstGeom>
          <a:noFill/>
        </p:spPr>
        <p:txBody>
          <a:bodyPr wrap="square" rtlCol="0">
            <a:spAutoFit/>
          </a:bodyPr>
          <a:lstStyle/>
          <a:p>
            <a:pPr algn="ctr"/>
            <a:r>
              <a:rPr lang="en-US" altLang="ko-KR" sz="1200" dirty="0" smtClean="0"/>
              <a:t>10: Complete Register</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lg" len="med"/>
            <a:tailEnd type="stealth" w="lg"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chemeClr val="tx1"/>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chemeClr val="tx1"/>
                </a:solidFill>
                <a:latin typeface="Arial"/>
                <a:ea typeface="Arial"/>
                <a:cs typeface="Arial"/>
                <a:sym typeface="Arial"/>
              </a:rPr>
              <a:t>User </a:t>
            </a:r>
            <a:r>
              <a:rPr lang="en-US" altLang="ko" sz="1200" b="0" i="0" u="none" strike="noStrike" cap="none" baseline="0" dirty="0" smtClean="0">
                <a:solidFill>
                  <a:schemeClr val="tx1"/>
                </a:solidFill>
                <a:latin typeface="Arial"/>
                <a:ea typeface="Arial"/>
                <a:cs typeface="Arial"/>
                <a:sym typeface="Arial"/>
              </a:rPr>
              <a:t>Interaction</a:t>
            </a:r>
            <a:endParaRPr lang="ko" sz="1200" b="0" i="0" u="none" strike="noStrike" cap="none" baseline="0" dirty="0">
              <a:solidFill>
                <a:schemeClr val="tx1"/>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chemeClr val="tx1"/>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chemeClr val="tx1"/>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tx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tx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chemeClr val="tx1"/>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tx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chemeClr val="tx1"/>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send</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User </a:t>
            </a:r>
            <a:r>
              <a:rPr lang="en-US" altLang="ko" sz="1100" b="0" i="0" u="none" strike="noStrike" cap="none" baseline="0" dirty="0" smtClean="0">
                <a:solidFill>
                  <a:schemeClr val="tx1"/>
                </a:solidFill>
                <a:latin typeface="Arial"/>
                <a:ea typeface="Arial"/>
                <a:cs typeface="Arial"/>
                <a:sym typeface="Arial"/>
              </a:rPr>
              <a:t>interaction</a:t>
            </a:r>
            <a:endParaRPr lang="ko" sz="1100" b="0" i="0" u="none" strike="noStrike" cap="none" baseline="0" dirty="0">
              <a:solidFill>
                <a:schemeClr val="tx1"/>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chemeClr val="tx1"/>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observe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chemeClr val="tx1"/>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update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chemeClr val="tx1"/>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tx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tx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Server</a:t>
            </a:r>
            <a:endParaRPr lang="ko" sz="1100" b="0" i="0" u="none" strike="noStrike" cap="none" baseline="0" dirty="0">
              <a:solidFill>
                <a:schemeClr val="tx1"/>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 Bus</a:t>
            </a:r>
            <a:endParaRPr lang="ko" sz="11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chemeClr val="tx1"/>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chemeClr val="tx1"/>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Model </a:t>
            </a:r>
            <a:r>
              <a:rPr lang="en-US" altLang="ko" sz="1100" b="0" i="1" u="none" strike="noStrike" cap="none" baseline="0" dirty="0" smtClean="0">
                <a:solidFill>
                  <a:schemeClr val="tx1"/>
                </a:solidFill>
                <a:latin typeface="Arial"/>
                <a:ea typeface="Arial"/>
                <a:cs typeface="Arial"/>
                <a:sym typeface="Arial"/>
              </a:rPr>
              <a:t>Pkg</a:t>
            </a:r>
            <a:endParaRPr lang="ko" sz="1100" b="0" i="1" u="none" strike="noStrike" cap="none" baseline="0" dirty="0">
              <a:solidFill>
                <a:schemeClr val="tx1"/>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Control </a:t>
            </a:r>
            <a:r>
              <a:rPr lang="en-US" altLang="ko" sz="1100" i="1" dirty="0" smtClean="0">
                <a:solidFill>
                  <a:schemeClr val="tx1"/>
                </a:solidFill>
              </a:rPr>
              <a:t>Pkg</a:t>
            </a:r>
            <a:endParaRPr lang="ko" sz="1100" b="0" i="1" u="none" strike="noStrike" cap="none" baseline="0" dirty="0">
              <a:solidFill>
                <a:schemeClr val="tx1"/>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chemeClr val="tx1"/>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associate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use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specialize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nvGraphicFramePr>
        <p:xfrm>
          <a:off x="250825" y="1556740"/>
          <a:ext cx="8569765" cy="4898136"/>
        </p:xfrm>
        <a:graphic>
          <a:graphicData uri="http://schemas.openxmlformats.org/drawingml/2006/table">
            <a:tbl>
              <a:tblPr>
                <a:noFill/>
                <a:tableStyleId>{E41624A1-C7D0-440E-A932-C95D82C79E30}</a:tableStyleId>
              </a:tblPr>
              <a:tblGrid>
                <a:gridCol w="3097005"/>
                <a:gridCol w="5472760"/>
              </a:tblGrid>
              <a:tr h="28804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r>
              <a:tr h="34773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300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6703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4487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250825" y="765175"/>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33212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Project 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p>
          <a:p>
            <a:pPr marL="342900" indent="-342900">
              <a:lnSpc>
                <a:spcPct val="150000"/>
              </a:lnSpc>
              <a:buFont typeface="+mj-lt"/>
              <a:buAutoNum type="arabicPeriod"/>
            </a:pPr>
            <a:endParaRPr lang="en-US" altLang="ko-KR" sz="1800" b="1" dirty="0" smtClean="0"/>
          </a:p>
          <a:p>
            <a:pPr marL="342900" indent="-342900">
              <a:lnSpc>
                <a:spcPct val="150000"/>
              </a:lnSpc>
              <a:buFont typeface="+mj-lt"/>
              <a:buAutoNum type="arabicPeriod"/>
            </a:pPr>
            <a:r>
              <a:rPr lang="en-US" altLang="ko-KR" sz="1800" b="1" dirty="0" smtClean="0"/>
              <a:t>-----------</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250825" y="765175"/>
          <a:ext cx="8569765" cy="457167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QA01, </a:t>
                      </a:r>
                      <a:r>
                        <a:rPr lang="en-US" sz="14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3800" name="Picture 8" descr="http://www.wallpaperhi.com/thumbnails/detail/20111201/dolphin-016.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316" name="Shape 316"/>
          <p:cNvSpPr txBox="1">
            <a:spLocks noGrp="1"/>
          </p:cNvSpPr>
          <p:nvPr>
            <p:ph type="title"/>
          </p:nvPr>
        </p:nvSpPr>
        <p:spPr>
          <a:xfrm>
            <a:off x="250824" y="90742"/>
            <a:ext cx="8569765" cy="601878"/>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800" b="0" dirty="0">
                <a:solidFill>
                  <a:schemeClr val="bg1"/>
                </a:solidFill>
              </a:rPr>
              <a:t>Lessons Learned</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
        <p:nvSpPr>
          <p:cNvPr id="5" name="텍스트 개체 틀 3"/>
          <p:cNvSpPr txBox="1">
            <a:spLocks/>
          </p:cNvSpPr>
          <p:nvPr/>
        </p:nvSpPr>
        <p:spPr>
          <a:xfrm>
            <a:off x="250824" y="836640"/>
            <a:ext cx="8683623" cy="5616780"/>
          </a:xfrm>
          <a:prstGeom prst="rect">
            <a:avLst/>
          </a:prstGeom>
          <a:noFill/>
          <a:ln>
            <a:noFill/>
          </a:ln>
        </p:spPr>
        <p:txBody>
          <a:bodyPr lIns="180000" tIns="91425" rIns="180000" bIns="91425" anchor="t" anchorCtr="0"/>
          <a:lstStyle/>
          <a:p>
            <a:pPr marL="342900" marR="0" lvl="0" indent="-342900" algn="l" defTabSz="914400" rtl="0" eaLnBrk="1" fontAlgn="auto" latinLnBrk="0" hangingPunct="1">
              <a:lnSpc>
                <a:spcPct val="150000"/>
              </a:lnSpc>
              <a:spcBef>
                <a:spcPts val="0"/>
              </a:spcBef>
              <a:spcAft>
                <a:spcPts val="0"/>
              </a:spcAft>
              <a:buClr>
                <a:schemeClr val="dk1"/>
              </a:buClr>
              <a:buSzTx/>
              <a:tabLst/>
              <a:defRPr/>
            </a:pPr>
            <a:r>
              <a:rPr kumimoji="0" lang="en-US" altLang="ko-KR" sz="2800" i="0" u="none" strike="noStrike" kern="0" cap="none" spc="0" normalizeH="0" baseline="0" noProof="0" dirty="0" smtClean="0">
                <a:ln>
                  <a:noFill/>
                </a:ln>
                <a:solidFill>
                  <a:schemeClr val="bg1"/>
                </a:solidFill>
                <a:effectLst/>
                <a:uLnTx/>
                <a:uFillTx/>
                <a:latin typeface="+mj-lt"/>
                <a:ea typeface="바탕"/>
                <a:sym typeface="Arial"/>
              </a:rPr>
              <a:t>☞ </a:t>
            </a:r>
            <a:r>
              <a:rPr kumimoji="0" lang="en-US" altLang="ko-KR" sz="2000" i="0" u="none" strike="noStrike" kern="0" cap="none" spc="0" normalizeH="0" baseline="0" noProof="0" dirty="0" smtClean="0">
                <a:ln>
                  <a:noFill/>
                </a:ln>
                <a:solidFill>
                  <a:schemeClr val="bg1"/>
                </a:solidFill>
                <a:effectLst/>
                <a:uLnTx/>
                <a:uFillTx/>
                <a:latin typeface="+mj-lt"/>
                <a:ea typeface="Arial"/>
                <a:cs typeface="Arial"/>
                <a:sym typeface="Arial"/>
              </a:rPr>
              <a:t>Do not mix</a:t>
            </a:r>
            <a:r>
              <a:rPr kumimoji="0" lang="en-US" altLang="ko-KR" sz="2000" i="0" u="none" strike="noStrike" kern="0" cap="none" spc="0" normalizeH="0" noProof="0" dirty="0" smtClean="0">
                <a:ln>
                  <a:noFill/>
                </a:ln>
                <a:solidFill>
                  <a:schemeClr val="bg1"/>
                </a:solidFill>
                <a:effectLst/>
                <a:uLnTx/>
                <a:uFillTx/>
                <a:latin typeface="+mj-lt"/>
                <a:ea typeface="Arial"/>
                <a:cs typeface="Arial"/>
                <a:sym typeface="Arial"/>
              </a:rPr>
              <a:t> the perspective</a:t>
            </a:r>
          </a:p>
          <a:p>
            <a:pPr marL="342900" lvl="8" indent="-342900">
              <a:lnSpc>
                <a:spcPct val="150000"/>
              </a:lnSpc>
              <a:buClr>
                <a:schemeClr val="dk1"/>
              </a:buClr>
            </a:pPr>
            <a:r>
              <a:rPr lang="en-US" altLang="ko-KR" sz="2000" baseline="0" dirty="0" smtClean="0">
                <a:solidFill>
                  <a:schemeClr val="bg1"/>
                </a:solidFill>
                <a:latin typeface="+mj-lt"/>
              </a:rPr>
              <a:t>	-</a:t>
            </a:r>
            <a:r>
              <a:rPr lang="en-US" altLang="ko-KR" sz="2000" dirty="0" smtClean="0">
                <a:solidFill>
                  <a:schemeClr val="bg1"/>
                </a:solidFill>
                <a:latin typeface="+mj-lt"/>
              </a:rPr>
              <a:t> We’ve met communication fail with others before</a:t>
            </a:r>
            <a:endParaRPr kumimoji="0" lang="en-US" altLang="ko-KR" sz="2000" i="0" u="none" strike="noStrike" kern="0" cap="none" spc="0" normalizeH="0" baseline="0" noProof="0" dirty="0" smtClean="0">
              <a:ln>
                <a:noFill/>
              </a:ln>
              <a:solidFill>
                <a:schemeClr val="bg1"/>
              </a:solidFill>
              <a:effectLst/>
              <a:uLnTx/>
              <a:uFillTx/>
              <a:latin typeface="+mj-lt"/>
              <a:ea typeface="Arial"/>
              <a:cs typeface="Arial"/>
              <a:sym typeface="Arial"/>
            </a:endParaRPr>
          </a:p>
          <a:p>
            <a:pPr marL="342900" indent="-342900">
              <a:lnSpc>
                <a:spcPct val="150000"/>
              </a:lnSpc>
              <a:buClr>
                <a:schemeClr val="dk1"/>
              </a:buClr>
              <a:defRPr/>
            </a:pPr>
            <a:r>
              <a:rPr lang="en-US" altLang="ko-KR" sz="2800" dirty="0" smtClean="0">
                <a:solidFill>
                  <a:srgbClr val="FFFFFF"/>
                </a:solidFill>
                <a:latin typeface="+mj-lt"/>
                <a:ea typeface="바탕"/>
              </a:rPr>
              <a:t>☞ </a:t>
            </a:r>
            <a:r>
              <a:rPr lang="en-US" altLang="ko-KR" sz="2000" dirty="0" smtClean="0">
                <a:solidFill>
                  <a:schemeClr val="bg1"/>
                </a:solidFill>
                <a:latin typeface="+mj-lt"/>
              </a:rPr>
              <a:t>Experiment is very important</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How to know QA of event bus if you don’t know</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kumimoji="0" lang="en-US" altLang="ko-KR" sz="2000" i="0" u="none" strike="noStrike" kern="0" cap="none" spc="0" normalizeH="0" noProof="0" dirty="0" smtClean="0">
                <a:ln>
                  <a:noFill/>
                </a:ln>
                <a:solidFill>
                  <a:schemeClr val="bg1"/>
                </a:solidFill>
                <a:effectLst/>
                <a:uLnTx/>
                <a:uFillTx/>
                <a:latin typeface="+mj-lt"/>
                <a:ea typeface="Arial"/>
                <a:cs typeface="Arial"/>
                <a:sym typeface="Arial"/>
              </a:rPr>
              <a:t>	</a:t>
            </a:r>
            <a:r>
              <a:rPr lang="en-US" altLang="ko-KR" sz="2000" dirty="0" smtClean="0">
                <a:solidFill>
                  <a:schemeClr val="bg1"/>
                </a:solidFill>
                <a:latin typeface="+mj-lt"/>
              </a:rPr>
              <a:t>- How to know what is SA node if you did not use it before</a:t>
            </a:r>
          </a:p>
          <a:p>
            <a:pPr marL="342900" indent="-342900">
              <a:lnSpc>
                <a:spcPct val="150000"/>
              </a:lnSpc>
              <a:buClr>
                <a:schemeClr val="dk1"/>
              </a:buClr>
              <a:defRPr/>
            </a:pPr>
            <a:r>
              <a:rPr lang="en-US" altLang="ko-KR" sz="2800" dirty="0" smtClean="0">
                <a:solidFill>
                  <a:srgbClr val="FFFFFF"/>
                </a:solidFill>
                <a:latin typeface="+mj-lt"/>
                <a:ea typeface="바탕"/>
              </a:rPr>
              <a:t>☞ </a:t>
            </a:r>
            <a:r>
              <a:rPr lang="en-US" altLang="ko-KR" sz="2000" dirty="0" smtClean="0">
                <a:solidFill>
                  <a:schemeClr val="bg1"/>
                </a:solidFill>
                <a:latin typeface="+mj-lt"/>
              </a:rPr>
              <a:t>Architectural documents keep matched with real design</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There is no meaning if it is not matched</a:t>
            </a:r>
          </a:p>
          <a:p>
            <a:pPr marL="342900" indent="-342900">
              <a:lnSpc>
                <a:spcPct val="150000"/>
              </a:lnSpc>
              <a:buClr>
                <a:schemeClr val="dk1"/>
              </a:buClr>
              <a:defRPr/>
            </a:pPr>
            <a:r>
              <a:rPr lang="en-US" altLang="ko-KR" sz="2800" dirty="0" smtClean="0">
                <a:solidFill>
                  <a:srgbClr val="FFFFFF"/>
                </a:solidFill>
                <a:latin typeface="+mj-lt"/>
                <a:ea typeface="바탕"/>
              </a:rPr>
              <a:t>☞ </a:t>
            </a:r>
            <a:r>
              <a:rPr lang="en-US" altLang="ko-KR" sz="2000" dirty="0" smtClean="0">
                <a:solidFill>
                  <a:schemeClr val="bg1"/>
                </a:solidFill>
                <a:latin typeface="+mj-lt"/>
              </a:rPr>
              <a:t>We MUST consider the Quality Attribute</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Functional requirements is not all for design</a:t>
            </a:r>
          </a:p>
          <a:p>
            <a:pPr marL="342900" marR="0" lvl="0" indent="-342900" algn="l" defTabSz="914400" rtl="0" eaLnBrk="1" fontAlgn="auto" latinLnBrk="0" hangingPunct="1">
              <a:lnSpc>
                <a:spcPct val="150000"/>
              </a:lnSpc>
              <a:spcBef>
                <a:spcPts val="0"/>
              </a:spcBef>
              <a:spcAft>
                <a:spcPts val="0"/>
              </a:spcAft>
              <a:buClr>
                <a:schemeClr val="dk1"/>
              </a:buClr>
              <a:buSzTx/>
              <a:tabLst/>
              <a:defRPr/>
            </a:pPr>
            <a:r>
              <a:rPr lang="en-US" altLang="ko-KR" sz="2000" dirty="0" smtClean="0">
                <a:solidFill>
                  <a:schemeClr val="bg1"/>
                </a:solidFill>
                <a:latin typeface="+mj-lt"/>
              </a:rPr>
              <a:t>	- We were not  able to tracking the modification reason</a:t>
            </a:r>
          </a:p>
          <a:p>
            <a:pPr marL="342900" marR="0" lvl="0" indent="-342900" algn="l" defTabSz="914400" rtl="0" eaLnBrk="1" fontAlgn="auto" latinLnBrk="0" hangingPunct="1">
              <a:lnSpc>
                <a:spcPct val="150000"/>
              </a:lnSpc>
              <a:spcBef>
                <a:spcPts val="0"/>
              </a:spcBef>
              <a:spcAft>
                <a:spcPts val="0"/>
              </a:spcAft>
              <a:buClr>
                <a:schemeClr val="dk1"/>
              </a:buClr>
              <a:buSzTx/>
              <a:tabLst/>
              <a:defRPr/>
            </a:pPr>
            <a:endParaRPr kumimoji="0" lang="en-US" altLang="ko-KR" sz="2000" i="0" u="none" strike="noStrike" kern="0" cap="none" spc="0" normalizeH="0" noProof="0" dirty="0" smtClean="0">
              <a:ln>
                <a:noFill/>
              </a:ln>
              <a:solidFill>
                <a:schemeClr val="bg1"/>
              </a:solidFill>
              <a:effectLst/>
              <a:uLnTx/>
              <a:uFillTx/>
              <a:latin typeface="+mj-lt"/>
              <a:ea typeface="Arial"/>
              <a:cs typeface="Arial"/>
              <a:sym typeface="Arial"/>
            </a:endParaRPr>
          </a:p>
        </p:txBody>
      </p:sp>
      <p:sp>
        <p:nvSpPr>
          <p:cNvPr id="33798" name="AutoShape 6" descr="dolphin diving에 대한 이미지 검색결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33794" name="Picture 2" descr="http://www.free-wallpapers-free.com/wallpapers/full/ju/jumping-dolphins-1.jpg"/>
          <p:cNvPicPr>
            <a:picLocks noChangeAspect="1" noChangeArrowheads="1"/>
          </p:cNvPicPr>
          <p:nvPr/>
        </p:nvPicPr>
        <p:blipFill>
          <a:blip r:embed="rId4"/>
          <a:srcRect/>
          <a:stretch>
            <a:fillRect/>
          </a:stretch>
        </p:blipFill>
        <p:spPr bwMode="auto">
          <a:xfrm>
            <a:off x="6972335" y="1"/>
            <a:ext cx="2171664" cy="1628749"/>
          </a:xfrm>
          <a:prstGeom prst="rect">
            <a:avLst/>
          </a:prstGeom>
          <a:noFill/>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grpSp>
        <p:nvGrpSpPr>
          <p:cNvPr id="30" name="Shape 354"/>
          <p:cNvGrpSpPr/>
          <p:nvPr/>
        </p:nvGrpSpPr>
        <p:grpSpPr>
          <a:xfrm>
            <a:off x="250825" y="3135549"/>
            <a:ext cx="2605837" cy="2741747"/>
            <a:chOff x="198500" y="2130900"/>
            <a:chExt cx="2911875" cy="3072675"/>
          </a:xfrm>
        </p:grpSpPr>
        <p:sp>
          <p:nvSpPr>
            <p:cNvPr id="31"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3"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4"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7"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0"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1"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2"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43" name="Shape 366"/>
            <p:cNvCxnSpPr>
              <a:stCxn id="35" idx="0"/>
              <a:endCxn id="39"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4" name="Shape 367"/>
            <p:cNvCxnSpPr>
              <a:stCxn id="40" idx="2"/>
              <a:endCxn id="36"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5" name="Shape 368"/>
            <p:cNvCxnSpPr>
              <a:stCxn id="38" idx="0"/>
              <a:endCxn id="41"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6" name="Shape 369"/>
            <p:cNvCxnSpPr>
              <a:stCxn id="42" idx="2"/>
              <a:endCxn id="37"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7"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8"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9"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50"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51"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52" name="Shape 375"/>
            <p:cNvCxnSpPr>
              <a:stCxn id="51" idx="2"/>
              <a:endCxn id="31"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mysql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mongoDB</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938005"/>
        </p:xfrm>
        <a:graphic>
          <a:graphicData uri="http://schemas.openxmlformats.org/drawingml/2006/table">
            <a:tbl>
              <a:tblPr/>
              <a:tblGrid>
                <a:gridCol w="2438878"/>
                <a:gridCol w="3981124"/>
                <a:gridCol w="2258066"/>
              </a:tblGrid>
              <a:tr h="43151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95648"/>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5050</Words>
  <Application>Microsoft Office PowerPoint</Application>
  <PresentationFormat>화면 슬라이드 쇼(4:3)</PresentationFormat>
  <Paragraphs>1092</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59</cp:revision>
  <dcterms:modified xsi:type="dcterms:W3CDTF">2015-06-25T19:25:52Z</dcterms:modified>
</cp:coreProperties>
</file>