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6"/>
  </p:notesMasterIdLst>
  <p:sldIdLst>
    <p:sldId id="256" r:id="rId2"/>
    <p:sldId id="257" r:id="rId3"/>
    <p:sldId id="258" r:id="rId4"/>
    <p:sldId id="301" r:id="rId5"/>
    <p:sldId id="298" r:id="rId6"/>
    <p:sldId id="261" r:id="rId7"/>
    <p:sldId id="302"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99" r:id="rId25"/>
    <p:sldId id="300"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482">
          <p15:clr>
            <a:srgbClr val="A4A3A4"/>
          </p15:clr>
        </p15:guide>
        <p15:guide id="2" pos="2880">
          <p15:clr>
            <a:srgbClr val="A4A3A4"/>
          </p15:clr>
        </p15:guide>
        <p15:guide id="3" pos="15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83" autoAdjust="0"/>
  </p:normalViewPr>
  <p:slideViewPr>
    <p:cSldViewPr snapToObjects="1">
      <p:cViewPr varScale="1">
        <p:scale>
          <a:sx n="63" d="100"/>
          <a:sy n="63" d="100"/>
        </p:scale>
        <p:origin x="-1930" y="-67"/>
      </p:cViewPr>
      <p:guideLst>
        <p:guide orient="horz" pos="482"/>
        <p:guide pos="2880"/>
        <p:guide pos="158"/>
      </p:guideLst>
    </p:cSldViewPr>
  </p:slideViewPr>
  <p:notesTextViewPr>
    <p:cViewPr>
      <p:scale>
        <a:sx n="125" d="100"/>
        <a:sy n="125" d="100"/>
      </p:scale>
      <p:origin x="0" y="0"/>
    </p:cViewPr>
  </p:notesText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extLst>
      <p:ext uri="{BB962C8B-B14F-4D97-AF65-F5344CB8AC3E}">
        <p14:creationId xmlns:p14="http://schemas.microsoft.com/office/powerpoint/2010/main" xmlns="" val="3425453806"/>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228600" indent="-228600" rtl="0">
              <a:spcBef>
                <a:spcPts val="0"/>
              </a:spcBef>
              <a:buFont typeface="+mj-ea"/>
              <a:buAutoNum type="circleNumDbPlain"/>
            </a:pPr>
            <a:r>
              <a:rPr lang="en-US" altLang="ko-KR" dirty="0" smtClean="0"/>
              <a:t>Hi, My name is </a:t>
            </a:r>
            <a:r>
              <a:rPr lang="en-US" altLang="ko-KR" dirty="0" err="1" smtClean="0"/>
              <a:t>Jangsu</a:t>
            </a:r>
            <a:r>
              <a:rPr lang="en-US" altLang="ko-KR" dirty="0" smtClean="0"/>
              <a:t> Lee.</a:t>
            </a:r>
            <a:endParaRPr lang="en-US" altLang="ko-KR" baseline="0" dirty="0" smtClean="0"/>
          </a:p>
          <a:p>
            <a:pPr marL="228600" indent="-228600" rtl="0">
              <a:spcBef>
                <a:spcPts val="0"/>
              </a:spcBef>
              <a:buFont typeface="+mj-ea"/>
              <a:buAutoNum type="circleNumDbPlain"/>
            </a:pPr>
            <a:r>
              <a:rPr lang="en-US" altLang="ko-KR" baseline="0" dirty="0" smtClean="0"/>
              <a:t>I’m a member of </a:t>
            </a:r>
            <a:r>
              <a:rPr lang="en-US" altLang="ko-KR" dirty="0" smtClean="0"/>
              <a:t>Team number one. </a:t>
            </a:r>
          </a:p>
          <a:p>
            <a:pPr marL="228600" marR="0" indent="-228600" algn="l" defTabSz="914400" rtl="0" eaLnBrk="1" fontAlgn="auto" latinLnBrk="1" hangingPunct="1">
              <a:lnSpc>
                <a:spcPct val="100000"/>
              </a:lnSpc>
              <a:spcBef>
                <a:spcPts val="0"/>
              </a:spcBef>
              <a:spcAft>
                <a:spcPts val="0"/>
              </a:spcAft>
              <a:buClrTx/>
              <a:buSzTx/>
              <a:buFont typeface="+mj-ea"/>
              <a:buAutoNum type="circleNumDbPlain"/>
              <a:tabLst/>
              <a:defRPr/>
            </a:pPr>
            <a:r>
              <a:rPr lang="en-US" altLang="ko-KR" baseline="0" dirty="0" smtClean="0"/>
              <a:t>From now, </a:t>
            </a:r>
            <a:r>
              <a:rPr lang="en-US" altLang="ko-KR" dirty="0" smtClean="0"/>
              <a:t>I want to introduce our IoT</a:t>
            </a:r>
            <a:r>
              <a:rPr lang="en-US" altLang="ko-KR" baseline="0" dirty="0" smtClean="0"/>
              <a:t> </a:t>
            </a:r>
            <a:r>
              <a:rPr lang="en-US" altLang="ko-KR" dirty="0" smtClean="0"/>
              <a:t>system</a:t>
            </a:r>
            <a:r>
              <a:rPr lang="en-US" altLang="ko-KR" baseline="0" dirty="0" smtClean="0"/>
              <a:t> to you. </a:t>
            </a:r>
            <a:r>
              <a:rPr lang="en-US" altLang="ko-KR" dirty="0" smtClean="0"/>
              <a:t>called</a:t>
            </a:r>
            <a:r>
              <a:rPr lang="en-US" altLang="ko-KR" baseline="0" dirty="0" smtClean="0"/>
              <a:t> IoT anyware</a:t>
            </a:r>
            <a:endParaRPr dirty="0"/>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xmlns="" val="885123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368300" marR="0" lvl="0" indent="-228600" algn="l" defTabSz="914400" rtl="0" eaLnBrk="1" fontAlgn="auto" latinLnBrk="1" hangingPunct="1">
              <a:lnSpc>
                <a:spcPct val="90000"/>
              </a:lnSpc>
              <a:spcBef>
                <a:spcPts val="1000"/>
              </a:spcBef>
              <a:spcAft>
                <a:spcPts val="0"/>
              </a:spcAft>
              <a:buClr>
                <a:schemeClr val="dk1"/>
              </a:buClr>
              <a:buSzPct val="100000"/>
              <a:buFont typeface="+mj-ea"/>
              <a:buAutoNum type="circleNumDbPlain"/>
              <a:tabLst/>
              <a:defRPr/>
            </a:pPr>
            <a:r>
              <a:rPr lang="en-US" altLang="ko-KR" i="0" dirty="0" smtClean="0">
                <a:solidFill>
                  <a:schemeClr val="dk1"/>
                </a:solidFill>
              </a:rPr>
              <a:t>It</a:t>
            </a:r>
            <a:r>
              <a:rPr lang="en-US" altLang="ko-KR" i="0" baseline="0" dirty="0" smtClean="0">
                <a:solidFill>
                  <a:schemeClr val="dk1"/>
                </a:solidFill>
              </a:rPr>
              <a:t> shows</a:t>
            </a:r>
            <a:r>
              <a:rPr lang="en-US" altLang="ko-KR" i="0" dirty="0" smtClean="0">
                <a:solidFill>
                  <a:schemeClr val="dk1"/>
                </a:solidFill>
              </a:rPr>
              <a:t> </a:t>
            </a:r>
            <a:r>
              <a:rPr lang="en-US" altLang="ko-KR" i="0" baseline="0" dirty="0" smtClean="0">
                <a:solidFill>
                  <a:schemeClr val="dk1"/>
                </a:solidFill>
              </a:rPr>
              <a:t>decomposition of Event Bus.</a:t>
            </a:r>
          </a:p>
          <a:p>
            <a:pPr marL="368300" lvl="0" indent="-228600" rtl="0">
              <a:lnSpc>
                <a:spcPct val="90000"/>
              </a:lnSpc>
              <a:spcBef>
                <a:spcPts val="1000"/>
              </a:spcBef>
              <a:buClr>
                <a:schemeClr val="dk1"/>
              </a:buClr>
              <a:buSzPct val="100000"/>
              <a:buFont typeface="+mj-ea"/>
              <a:buAutoNum type="circleNumDbPlain"/>
            </a:pPr>
            <a:r>
              <a:rPr lang="en-US" altLang="ko-KR" sz="1200" i="0" kern="1200" dirty="0" smtClean="0">
                <a:solidFill>
                  <a:schemeClr val="tx1"/>
                </a:solidFill>
                <a:effectLst/>
                <a:latin typeface="+mn-lt"/>
                <a:ea typeface="+mn-ea"/>
                <a:cs typeface="+mn-cs"/>
              </a:rPr>
              <a:t>Event</a:t>
            </a:r>
            <a:r>
              <a:rPr lang="en-US" altLang="ko-KR" sz="1200" i="0" kern="1200" baseline="0" dirty="0" smtClean="0">
                <a:solidFill>
                  <a:schemeClr val="tx1"/>
                </a:solidFill>
                <a:effectLst/>
                <a:latin typeface="+mn-lt"/>
                <a:ea typeface="+mn-ea"/>
                <a:cs typeface="+mn-cs"/>
              </a:rPr>
              <a:t> bus</a:t>
            </a:r>
            <a:r>
              <a:rPr lang="en-US" altLang="ko-KR" sz="1200" i="0" kern="1200" dirty="0" smtClean="0">
                <a:solidFill>
                  <a:schemeClr val="tx1"/>
                </a:solidFill>
                <a:effectLst/>
                <a:latin typeface="+mn-lt"/>
                <a:ea typeface="+mn-ea"/>
                <a:cs typeface="+mn-cs"/>
              </a:rPr>
              <a:t> includes two components; MQTT Proxy and MQTT Broker.</a:t>
            </a:r>
          </a:p>
          <a:p>
            <a:pPr marL="368300" lvl="0" indent="-228600" rtl="0">
              <a:lnSpc>
                <a:spcPct val="90000"/>
              </a:lnSpc>
              <a:spcBef>
                <a:spcPts val="1000"/>
              </a:spcBef>
              <a:buClr>
                <a:schemeClr val="dk1"/>
              </a:buClr>
              <a:buSzPct val="100000"/>
              <a:buFont typeface="+mj-ea"/>
              <a:buAutoNum type="circleNumDbPlain"/>
            </a:pPr>
            <a:r>
              <a:rPr lang="en-US" altLang="ko-KR" sz="1200" i="0" kern="1200" dirty="0" smtClean="0">
                <a:solidFill>
                  <a:schemeClr val="tx1"/>
                </a:solidFill>
                <a:effectLst/>
                <a:latin typeface="+mn-lt"/>
                <a:ea typeface="+mn-ea"/>
                <a:cs typeface="+mn-cs"/>
              </a:rPr>
              <a:t>MQTT</a:t>
            </a:r>
            <a:r>
              <a:rPr lang="en-US" altLang="ko-KR" sz="1200" i="0" kern="1200" baseline="0" dirty="0" smtClean="0">
                <a:solidFill>
                  <a:schemeClr val="tx1"/>
                </a:solidFill>
                <a:effectLst/>
                <a:latin typeface="+mn-lt"/>
                <a:ea typeface="+mn-ea"/>
                <a:cs typeface="+mn-cs"/>
              </a:rPr>
              <a:t> proxy is responsible for secured access of SA node and User App.</a:t>
            </a:r>
          </a:p>
          <a:p>
            <a:pPr marL="368300" lvl="0" indent="-228600" rtl="0">
              <a:lnSpc>
                <a:spcPct val="90000"/>
              </a:lnSpc>
              <a:spcBef>
                <a:spcPts val="1000"/>
              </a:spcBef>
              <a:buClr>
                <a:schemeClr val="dk1"/>
              </a:buClr>
              <a:buSzPct val="100000"/>
              <a:buFont typeface="+mj-ea"/>
              <a:buAutoNum type="circleNumDbPlain"/>
            </a:pPr>
            <a:r>
              <a:rPr lang="en-US" altLang="ko-KR" sz="1200" kern="1200" dirty="0" smtClean="0">
                <a:solidFill>
                  <a:schemeClr val="tx1"/>
                </a:solidFill>
                <a:effectLst/>
                <a:latin typeface="+mn-lt"/>
                <a:ea typeface="+mn-ea"/>
                <a:cs typeface="+mn-cs"/>
              </a:rPr>
              <a:t>And MQTT Broker is doing basic functionality of event bus such as pub-sub.</a:t>
            </a:r>
            <a:endParaRPr lang="en-US" altLang="ko-KR" i="0" dirty="0" smtClean="0">
              <a:solidFill>
                <a:schemeClr val="dk1"/>
              </a:solidFill>
            </a:endParaRPr>
          </a:p>
          <a:p>
            <a:pPr marL="139700" lvl="0" indent="0" rtl="0">
              <a:lnSpc>
                <a:spcPct val="90000"/>
              </a:lnSpc>
              <a:spcBef>
                <a:spcPts val="1000"/>
              </a:spcBef>
              <a:buClr>
                <a:schemeClr val="dk1"/>
              </a:buClr>
              <a:buSzPct val="100000"/>
              <a:buFont typeface="Arial"/>
              <a:buNone/>
            </a:pPr>
            <a:endParaRPr lang="en-US" dirty="0">
              <a:solidFill>
                <a:schemeClr val="dk1"/>
              </a:solidFill>
            </a:endParaRP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12</a:t>
            </a:fld>
            <a:endParaRPr lang="en-US"/>
          </a:p>
        </p:txBody>
      </p:sp>
    </p:spTree>
    <p:extLst>
      <p:ext uri="{BB962C8B-B14F-4D97-AF65-F5344CB8AC3E}">
        <p14:creationId xmlns:p14="http://schemas.microsoft.com/office/powerpoint/2010/main" xmlns="" val="285119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a:spcBef>
                <a:spcPts val="0"/>
              </a:spcBef>
              <a:buFont typeface="+mj-ea"/>
              <a:buAutoNum type="circleNumDbPlain"/>
            </a:pPr>
            <a:r>
              <a:rPr lang="en-US" altLang="ko-KR" sz="1000" dirty="0" smtClean="0"/>
              <a:t>This picture explains the IoT server in terms</a:t>
            </a:r>
            <a:r>
              <a:rPr lang="en-US" altLang="ko-KR" sz="1000" baseline="0" dirty="0" smtClean="0"/>
              <a:t> of </a:t>
            </a:r>
            <a:r>
              <a:rPr lang="en-US" altLang="ko-KR" sz="1000" dirty="0" smtClean="0"/>
              <a:t>security.</a:t>
            </a:r>
            <a:endParaRPr lang="en-US" altLang="ko-KR" sz="1000" baseline="0" dirty="0" smtClean="0"/>
          </a:p>
          <a:p>
            <a:pPr marL="228600" indent="-228600">
              <a:spcBef>
                <a:spcPts val="0"/>
              </a:spcBef>
              <a:buFont typeface="+mj-ea"/>
              <a:buAutoNum type="circleNumDbPlain"/>
            </a:pPr>
            <a:r>
              <a:rPr lang="en-US" altLang="ko-KR" sz="1000" baseline="0" dirty="0" smtClean="0"/>
              <a:t>To access Event bus, The user app should access the web server first then get session ID </a:t>
            </a:r>
          </a:p>
          <a:p>
            <a:pPr marL="228600" indent="-228600">
              <a:spcBef>
                <a:spcPts val="0"/>
              </a:spcBef>
              <a:buFont typeface="+mj-ea"/>
              <a:buAutoNum type="circleNumDbPlain"/>
            </a:pPr>
            <a:r>
              <a:rPr lang="en-US" altLang="ko-KR" sz="1000" baseline="0" dirty="0" smtClean="0"/>
              <a:t>With the session ID, User App tries to join the Event Bus. </a:t>
            </a:r>
          </a:p>
          <a:p>
            <a:pPr marL="228600" indent="-228600">
              <a:spcBef>
                <a:spcPts val="0"/>
              </a:spcBef>
              <a:buFont typeface="+mj-ea"/>
              <a:buAutoNum type="circleNumDbPlain"/>
            </a:pPr>
            <a:r>
              <a:rPr lang="en-US" altLang="ko-KR" sz="1000" baseline="0" dirty="0" smtClean="0"/>
              <a:t>Event Bus check with Web server to confirm the access.</a:t>
            </a:r>
          </a:p>
          <a:p>
            <a:pPr marL="228600" indent="-228600">
              <a:spcBef>
                <a:spcPts val="0"/>
              </a:spcBef>
              <a:buFont typeface="+mj-ea"/>
              <a:buAutoNum type="circleNumDbPlain"/>
            </a:pPr>
            <a:r>
              <a:rPr lang="en-US" altLang="ko-KR" sz="1000" baseline="0" dirty="0" smtClean="0"/>
              <a:t>The channel will be encrypted with SSL and the session has valid time.</a:t>
            </a:r>
          </a:p>
          <a:p>
            <a:pPr>
              <a:spcBef>
                <a:spcPts val="0"/>
              </a:spcBef>
              <a:buNone/>
            </a:pPr>
            <a:endParaRPr sz="1000" dirty="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a:p>
        </p:txBody>
      </p:sp>
    </p:spTree>
    <p:extLst>
      <p:ext uri="{BB962C8B-B14F-4D97-AF65-F5344CB8AC3E}">
        <p14:creationId xmlns:p14="http://schemas.microsoft.com/office/powerpoint/2010/main" xmlns="" val="219410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lnSpc>
                <a:spcPct val="90000"/>
              </a:lnSpc>
              <a:spcBef>
                <a:spcPts val="1000"/>
              </a:spcBef>
              <a:buFont typeface="+mj-ea"/>
              <a:buAutoNum type="circleNumDbPlain"/>
            </a:pPr>
            <a:r>
              <a:rPr lang="en-US" altLang="ko-KR" b="0" baseline="0" dirty="0" smtClean="0">
                <a:solidFill>
                  <a:srgbClr val="FF0000"/>
                </a:solidFill>
              </a:rPr>
              <a:t>This sequence diagram shows how the SA node is registered securely .</a:t>
            </a:r>
          </a:p>
          <a:p>
            <a:pPr marL="228600" lvl="0" indent="-228600" rtl="0">
              <a:lnSpc>
                <a:spcPct val="90000"/>
              </a:lnSpc>
              <a:spcBef>
                <a:spcPts val="1000"/>
              </a:spcBef>
              <a:buFont typeface="+mj-ea"/>
              <a:buAutoNum type="circleNumDbPlain"/>
            </a:pPr>
            <a:r>
              <a:rPr lang="en-US" altLang="ko-KR" b="0" baseline="0" dirty="0" smtClean="0">
                <a:solidFill>
                  <a:srgbClr val="FF0000"/>
                </a:solidFill>
              </a:rPr>
              <a:t>User has to register Serial number to the server first.</a:t>
            </a:r>
          </a:p>
          <a:p>
            <a:pPr marL="228600" lvl="0" indent="-228600" rtl="0">
              <a:lnSpc>
                <a:spcPct val="90000"/>
              </a:lnSpc>
              <a:spcBef>
                <a:spcPts val="1000"/>
              </a:spcBef>
              <a:buFont typeface="+mj-ea"/>
              <a:buAutoNum type="circleNumDbPlain"/>
            </a:pPr>
            <a:r>
              <a:rPr lang="en-US" altLang="ko-KR" b="0" baseline="0" dirty="0" smtClean="0">
                <a:solidFill>
                  <a:srgbClr val="FF0000"/>
                </a:solidFill>
              </a:rPr>
              <a:t>Then user manipulate SA node and SA node accesses the server,</a:t>
            </a:r>
          </a:p>
          <a:p>
            <a:pPr marL="228600" lvl="0" indent="-228600" rtl="0">
              <a:lnSpc>
                <a:spcPct val="90000"/>
              </a:lnSpc>
              <a:spcBef>
                <a:spcPts val="1000"/>
              </a:spcBef>
              <a:buFont typeface="+mj-ea"/>
              <a:buAutoNum type="circleNumDbPlain"/>
            </a:pPr>
            <a:r>
              <a:rPr lang="en-US" altLang="ko-KR" b="0" baseline="0" dirty="0" smtClean="0">
                <a:solidFill>
                  <a:srgbClr val="FF0000"/>
                </a:solidFill>
              </a:rPr>
              <a:t>Then it has been registered.</a:t>
            </a:r>
          </a:p>
          <a:p>
            <a:pPr marL="228600" lvl="0" indent="-228600" rtl="0">
              <a:lnSpc>
                <a:spcPct val="90000"/>
              </a:lnSpc>
              <a:spcBef>
                <a:spcPts val="1000"/>
              </a:spcBef>
              <a:buFont typeface="+mj-ea"/>
              <a:buAutoNum type="circleNumDbPlain"/>
            </a:pPr>
            <a:r>
              <a:rPr lang="en-US" altLang="ko-KR" b="0" baseline="0" dirty="0" smtClean="0">
                <a:solidFill>
                  <a:srgbClr val="FF0000"/>
                </a:solidFill>
              </a:rPr>
              <a:t>If the SA node is not registered with in 10 minute. The transaction is refused.</a:t>
            </a:r>
          </a:p>
          <a:p>
            <a:pPr lvl="0" rtl="0">
              <a:lnSpc>
                <a:spcPct val="90000"/>
              </a:lnSpc>
              <a:spcBef>
                <a:spcPts val="1000"/>
              </a:spcBef>
              <a:buNone/>
            </a:pPr>
            <a:endParaRPr lang="en-US" dirty="0">
              <a:solidFill>
                <a:schemeClr val="dk1"/>
              </a:solidFill>
            </a:endParaRP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14</a:t>
            </a:fld>
            <a:endParaRPr lang="en-US"/>
          </a:p>
        </p:txBody>
      </p:sp>
    </p:spTree>
    <p:extLst>
      <p:ext uri="{BB962C8B-B14F-4D97-AF65-F5344CB8AC3E}">
        <p14:creationId xmlns:p14="http://schemas.microsoft.com/office/powerpoint/2010/main" xmlns="" val="3721494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a:spcBef>
                <a:spcPts val="0"/>
              </a:spcBef>
              <a:buFont typeface="+mj-ea"/>
              <a:buAutoNum type="circleNumDbPlain"/>
            </a:pPr>
            <a:r>
              <a:rPr lang="en-US" altLang="ko-KR" baseline="0" dirty="0" smtClean="0"/>
              <a:t>Our IoT server infrastructure is serviced with Amazon Web Services(AWS).</a:t>
            </a:r>
          </a:p>
          <a:p>
            <a:pPr marL="228600" indent="-228600">
              <a:spcBef>
                <a:spcPts val="0"/>
              </a:spcBef>
              <a:buFont typeface="+mj-ea"/>
              <a:buAutoNum type="circleNumDbPlain"/>
            </a:pPr>
            <a:r>
              <a:rPr lang="en-US" altLang="ko-KR" baseline="0" dirty="0" smtClean="0"/>
              <a:t>In order to support high availability. </a:t>
            </a:r>
          </a:p>
          <a:p>
            <a:pPr marL="228600" indent="-228600">
              <a:spcBef>
                <a:spcPts val="0"/>
              </a:spcBef>
              <a:buFont typeface="+mj-ea"/>
              <a:buAutoNum type="circleNumDbPlain"/>
            </a:pPr>
            <a:r>
              <a:rPr lang="en-US" altLang="ko-KR" baseline="0" dirty="0" smtClean="0"/>
              <a:t>It is deployed across multiple (availability) zones.</a:t>
            </a:r>
          </a:p>
          <a:p>
            <a:pPr marL="228600" indent="-228600">
              <a:spcBef>
                <a:spcPts val="0"/>
              </a:spcBef>
              <a:buFont typeface="+mj-ea"/>
              <a:buAutoNum type="circleNumDbPlain"/>
            </a:pPr>
            <a:r>
              <a:rPr lang="en-US" altLang="ko-KR" baseline="0" dirty="0" smtClean="0"/>
              <a:t>There is a load balancer and redundant spare zone.</a:t>
            </a:r>
          </a:p>
          <a:p>
            <a:pPr>
              <a:spcBef>
                <a:spcPts val="0"/>
              </a:spcBef>
              <a:buNone/>
            </a:pPr>
            <a:endParaRPr dirty="0"/>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extLst>
      <p:ext uri="{BB962C8B-B14F-4D97-AF65-F5344CB8AC3E}">
        <p14:creationId xmlns:p14="http://schemas.microsoft.com/office/powerpoint/2010/main" xmlns="" val="131166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Font typeface="+mj-ea"/>
              <a:buAutoNum type="circleNumDbPlain"/>
            </a:pPr>
            <a:r>
              <a:rPr lang="en-US" altLang="ko-KR" i="0" dirty="0" smtClean="0"/>
              <a:t>SA node is designed to</a:t>
            </a:r>
            <a:r>
              <a:rPr lang="en-US" altLang="ko-KR" i="0" baseline="0" dirty="0" smtClean="0"/>
              <a:t> layered pattern.</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Abstract Layer is consist of two modules.</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SA Controller and SA Network Manager.  </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SA Controller provides the abstraction of the sensor and actuator,</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And</a:t>
            </a:r>
            <a:r>
              <a:rPr lang="en-US" altLang="ko-KR" sz="1200" i="0" kern="1200" baseline="0" dirty="0" smtClean="0">
                <a:solidFill>
                  <a:schemeClr val="tx1"/>
                </a:solidFill>
                <a:effectLst/>
                <a:latin typeface="+mn-lt"/>
                <a:ea typeface="+mn-ea"/>
                <a:cs typeface="+mn-cs"/>
              </a:rPr>
              <a:t> </a:t>
            </a:r>
            <a:r>
              <a:rPr lang="en-US" altLang="ko-KR" sz="1200" i="0" kern="1200" dirty="0" smtClean="0">
                <a:solidFill>
                  <a:schemeClr val="tx1"/>
                </a:solidFill>
                <a:effectLst/>
                <a:latin typeface="+mn-lt"/>
                <a:ea typeface="+mn-ea"/>
                <a:cs typeface="+mn-cs"/>
              </a:rPr>
              <a:t>Network Manager provides the abstract</a:t>
            </a:r>
            <a:r>
              <a:rPr lang="en-US" altLang="ko-KR" sz="1200" i="0" kern="1200" baseline="0" dirty="0" smtClean="0">
                <a:solidFill>
                  <a:schemeClr val="tx1"/>
                </a:solidFill>
                <a:effectLst/>
                <a:latin typeface="+mn-lt"/>
                <a:ea typeface="+mn-ea"/>
                <a:cs typeface="+mn-cs"/>
              </a:rPr>
              <a:t>ion</a:t>
            </a:r>
            <a:r>
              <a:rPr lang="en-US" altLang="ko-KR" sz="1200" i="0" kern="1200" dirty="0" smtClean="0">
                <a:solidFill>
                  <a:schemeClr val="tx1"/>
                </a:solidFill>
                <a:effectLst/>
                <a:latin typeface="+mn-lt"/>
                <a:ea typeface="+mn-ea"/>
                <a:cs typeface="+mn-cs"/>
              </a:rPr>
              <a:t> for supporting,</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not only event bus but</a:t>
            </a:r>
            <a:r>
              <a:rPr lang="en-US" altLang="ko-KR" sz="1200" i="0" kern="1200" baseline="0" dirty="0" smtClean="0">
                <a:solidFill>
                  <a:schemeClr val="tx1"/>
                </a:solidFill>
                <a:effectLst/>
                <a:latin typeface="+mn-lt"/>
                <a:ea typeface="+mn-ea"/>
                <a:cs typeface="+mn-cs"/>
              </a:rPr>
              <a:t> also</a:t>
            </a:r>
            <a:r>
              <a:rPr lang="en-US" altLang="ko-KR" sz="1200" i="0" kern="1200" dirty="0" smtClean="0">
                <a:solidFill>
                  <a:schemeClr val="tx1"/>
                </a:solidFill>
                <a:effectLst/>
                <a:latin typeface="+mn-lt"/>
                <a:ea typeface="+mn-ea"/>
                <a:cs typeface="+mn-cs"/>
              </a:rPr>
              <a:t> emerging network protocols.</a:t>
            </a:r>
            <a:endParaRPr lang="en-US" altLang="ko-KR" i="0" baseline="0" dirty="0" smtClean="0"/>
          </a:p>
          <a:p>
            <a:pPr lvl="0" rtl="0">
              <a:spcBef>
                <a:spcPts val="0"/>
              </a:spcBef>
              <a:buNone/>
            </a:pPr>
            <a:endParaRPr dirty="0"/>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16</a:t>
            </a:fld>
            <a:endParaRPr lang="en-US"/>
          </a:p>
        </p:txBody>
      </p:sp>
    </p:spTree>
    <p:extLst>
      <p:ext uri="{BB962C8B-B14F-4D97-AF65-F5344CB8AC3E}">
        <p14:creationId xmlns:p14="http://schemas.microsoft.com/office/powerpoint/2010/main" xmlns="" val="263827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marR="0" lvl="0" indent="-228600" algn="l" defTabSz="914400" rtl="0" eaLnBrk="1" fontAlgn="auto" latinLnBrk="1" hangingPunct="1">
              <a:lnSpc>
                <a:spcPct val="100000"/>
              </a:lnSpc>
              <a:spcBef>
                <a:spcPts val="0"/>
              </a:spcBef>
              <a:spcAft>
                <a:spcPts val="0"/>
              </a:spcAft>
              <a:buClrTx/>
              <a:buSzTx/>
              <a:buFont typeface="+mj-ea"/>
              <a:buAutoNum type="circleNumDbPlain"/>
              <a:tabLst/>
              <a:defRPr/>
            </a:pPr>
            <a:r>
              <a:rPr lang="en-US" altLang="ko-KR" i="0" dirty="0" smtClean="0"/>
              <a:t>This is</a:t>
            </a:r>
            <a:r>
              <a:rPr lang="en-US" altLang="ko-KR" i="0" baseline="0" dirty="0" smtClean="0"/>
              <a:t> SA Network Manager decomposition.</a:t>
            </a:r>
            <a:endParaRPr lang="en-US" altLang="ko-KR" i="0" dirty="0" smtClean="0"/>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Now, SA node communicates with IoT Server via WIFI.</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However, SA node is designed to support the emerging protocol,</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without WIFI via Protocol B</a:t>
            </a:r>
            <a:r>
              <a:rPr lang="en-US" altLang="ko-KR" sz="1200" i="0" kern="1200" baseline="0" dirty="0" smtClean="0">
                <a:solidFill>
                  <a:schemeClr val="tx1"/>
                </a:solidFill>
                <a:effectLst/>
                <a:latin typeface="+mn-lt"/>
                <a:ea typeface="+mn-ea"/>
                <a:cs typeface="+mn-cs"/>
              </a:rPr>
              <a:t>ridge.</a:t>
            </a:r>
            <a:endParaRPr lang="en-US" altLang="ko-KR" i="0" dirty="0" smtClean="0"/>
          </a:p>
          <a:p>
            <a:pPr>
              <a:spcBef>
                <a:spcPts val="0"/>
              </a:spcBef>
              <a:buNone/>
            </a:pPr>
            <a:endParaRPr dirty="0"/>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extLst>
      <p:ext uri="{BB962C8B-B14F-4D97-AF65-F5344CB8AC3E}">
        <p14:creationId xmlns:p14="http://schemas.microsoft.com/office/powerpoint/2010/main" xmlns="" val="3159676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User App consists of three interconnected components,</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View, Controller, and Model.  </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MVC pattern is adapted for 3</a:t>
            </a:r>
            <a:r>
              <a:rPr lang="en-US" altLang="ko-KR" sz="1200" i="0" kern="1200" baseline="30000" dirty="0" smtClean="0">
                <a:solidFill>
                  <a:schemeClr val="tx1"/>
                </a:solidFill>
                <a:effectLst/>
                <a:latin typeface="+mn-lt"/>
                <a:ea typeface="+mn-ea"/>
                <a:cs typeface="+mn-cs"/>
              </a:rPr>
              <a:t>rd</a:t>
            </a:r>
            <a:r>
              <a:rPr lang="en-US" altLang="ko-KR" sz="1200" i="0" kern="1200" dirty="0" smtClean="0">
                <a:solidFill>
                  <a:schemeClr val="tx1"/>
                </a:solidFill>
                <a:effectLst/>
                <a:latin typeface="+mn-lt"/>
                <a:ea typeface="+mn-ea"/>
                <a:cs typeface="+mn-cs"/>
              </a:rPr>
              <a:t> party developers </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to build various user interfaces easily.</a:t>
            </a:r>
            <a:endParaRPr lang="en-US" altLang="ko-KR" i="0" dirty="0" smtClean="0"/>
          </a:p>
          <a:p>
            <a:pPr>
              <a:spcBef>
                <a:spcPts val="0"/>
              </a:spcBef>
              <a:buNone/>
            </a:pPr>
            <a:endParaRPr dirty="0"/>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extLst>
      <p:ext uri="{BB962C8B-B14F-4D97-AF65-F5344CB8AC3E}">
        <p14:creationId xmlns:p14="http://schemas.microsoft.com/office/powerpoint/2010/main" xmlns="" val="48801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a:spcBef>
                <a:spcPts val="0"/>
              </a:spcBef>
              <a:buFont typeface="+mj-ea"/>
              <a:buAutoNum type="circleNumDbPlain"/>
            </a:pPr>
            <a:r>
              <a:rPr lang="en-US" altLang="ko-KR" dirty="0" smtClean="0"/>
              <a:t>This diagram</a:t>
            </a:r>
            <a:r>
              <a:rPr lang="en-US" altLang="ko-KR" baseline="0" dirty="0" smtClean="0"/>
              <a:t> presents static structure of User App.</a:t>
            </a:r>
          </a:p>
          <a:p>
            <a:pPr marL="228600" indent="-228600">
              <a:spcBef>
                <a:spcPts val="0"/>
              </a:spcBef>
              <a:buFont typeface="+mj-ea"/>
              <a:buAutoNum type="circleNumDbPlain"/>
            </a:pPr>
            <a:r>
              <a:rPr lang="en-US" altLang="ko-KR" baseline="0" dirty="0" smtClean="0"/>
              <a:t>Controller uses </a:t>
            </a:r>
            <a:r>
              <a:rPr lang="en-US" altLang="ko-KR" baseline="0" dirty="0" err="1" smtClean="0"/>
              <a:t>HTTPRESTClient</a:t>
            </a:r>
            <a:r>
              <a:rPr lang="en-US" altLang="ko-KR" baseline="0" dirty="0" smtClean="0"/>
              <a:t> and </a:t>
            </a:r>
            <a:r>
              <a:rPr lang="en-US" altLang="ko-KR" baseline="0" dirty="0" err="1" smtClean="0"/>
              <a:t>MQTTClient</a:t>
            </a:r>
            <a:r>
              <a:rPr lang="en-US" altLang="ko-KR" baseline="0" dirty="0" smtClean="0"/>
              <a:t>.</a:t>
            </a:r>
            <a:endParaRPr lang="en-US" altLang="ko-KR" dirty="0" smtClean="0"/>
          </a:p>
          <a:p>
            <a:pPr>
              <a:spcBef>
                <a:spcPts val="0"/>
              </a:spcBef>
              <a:buNone/>
            </a:pPr>
            <a:endParaRPr dirty="0"/>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19</a:t>
            </a:fld>
            <a:endParaRPr lang="en-US"/>
          </a:p>
        </p:txBody>
      </p:sp>
    </p:spTree>
    <p:extLst>
      <p:ext uri="{BB962C8B-B14F-4D97-AF65-F5344CB8AC3E}">
        <p14:creationId xmlns:p14="http://schemas.microsoft.com/office/powerpoint/2010/main" xmlns="" val="1295618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rtl="0">
              <a:spcBef>
                <a:spcPts val="0"/>
              </a:spcBef>
              <a:buFont typeface="+mj-ea"/>
              <a:buAutoNum type="circleNumDbPlain"/>
            </a:pPr>
            <a:r>
              <a:rPr lang="en-US" altLang="ko-KR" dirty="0" smtClean="0"/>
              <a:t>To test IoT System.</a:t>
            </a:r>
          </a:p>
          <a:p>
            <a:pPr marL="228600" indent="-228600" rtl="0">
              <a:spcBef>
                <a:spcPts val="0"/>
              </a:spcBef>
              <a:buFont typeface="+mj-ea"/>
              <a:buAutoNum type="circleNumDbPlain"/>
            </a:pPr>
            <a:r>
              <a:rPr lang="en-US" altLang="ko-KR" dirty="0" smtClean="0"/>
              <a:t>We set test plan and derived total 21 test cases.</a:t>
            </a:r>
          </a:p>
          <a:p>
            <a:pPr marL="228600" indent="-228600" rtl="0">
              <a:spcBef>
                <a:spcPts val="0"/>
              </a:spcBef>
              <a:buFont typeface="+mj-ea"/>
              <a:buAutoNum type="circleNumDbPlain"/>
            </a:pPr>
            <a:r>
              <a:rPr lang="en-US" altLang="ko-KR" dirty="0" smtClean="0"/>
              <a:t>They were categorized into 3 parts (Basic, Complex, Negative).</a:t>
            </a:r>
          </a:p>
          <a:p>
            <a:pPr marL="228600" indent="-228600">
              <a:spcBef>
                <a:spcPts val="0"/>
              </a:spcBef>
              <a:buFont typeface="+mj-ea"/>
              <a:buAutoNum type="circleNumDbPlain"/>
            </a:pPr>
            <a:r>
              <a:rPr lang="en-US" altLang="ko-KR" dirty="0" smtClean="0"/>
              <a:t>We specified FR,QA related</a:t>
            </a:r>
            <a:r>
              <a:rPr lang="en-US" altLang="ko-KR" baseline="0" dirty="0" smtClean="0"/>
              <a:t> with each case.</a:t>
            </a:r>
            <a:endParaRPr lang="en-US" altLang="ko-KR" dirty="0"/>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20</a:t>
            </a:fld>
            <a:endParaRPr lang="en-US"/>
          </a:p>
        </p:txBody>
      </p:sp>
    </p:spTree>
    <p:extLst>
      <p:ext uri="{BB962C8B-B14F-4D97-AF65-F5344CB8AC3E}">
        <p14:creationId xmlns:p14="http://schemas.microsoft.com/office/powerpoint/2010/main" xmlns="" val="2260599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ltLang="ko-KR" dirty="0" smtClean="0">
                <a:solidFill>
                  <a:schemeClr val="dk1"/>
                </a:solidFill>
              </a:rPr>
              <a:t>Basic and complex cases are mainly focused on Functional requirement.</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21</a:t>
            </a:fld>
            <a:endParaRPr lang="en-US"/>
          </a:p>
        </p:txBody>
      </p:sp>
    </p:spTree>
    <p:extLst>
      <p:ext uri="{BB962C8B-B14F-4D97-AF65-F5344CB8AC3E}">
        <p14:creationId xmlns:p14="http://schemas.microsoft.com/office/powerpoint/2010/main" xmlns="" val="112552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228600" lvl="0" indent="-228600" rtl="0">
              <a:spcBef>
                <a:spcPts val="0"/>
              </a:spcBef>
              <a:buFont typeface="+mj-ea"/>
              <a:buAutoNum type="circleNumDbPlain"/>
            </a:pPr>
            <a:r>
              <a:rPr lang="en-US" altLang="ko-KR" baseline="0" dirty="0" smtClean="0"/>
              <a:t>In</a:t>
            </a:r>
            <a:r>
              <a:rPr lang="en-US" altLang="ko-KR" dirty="0" smtClean="0"/>
              <a:t> section 1, </a:t>
            </a:r>
            <a:r>
              <a:rPr lang="en-US" dirty="0" smtClean="0"/>
              <a:t>I </a:t>
            </a:r>
            <a:r>
              <a:rPr lang="en-US" dirty="0"/>
              <a:t>will introduce our team </a:t>
            </a:r>
            <a:endParaRPr lang="en-US" dirty="0" smtClean="0"/>
          </a:p>
          <a:p>
            <a:pPr marL="228600" lvl="0" indent="-228600" rtl="0">
              <a:spcBef>
                <a:spcPts val="0"/>
              </a:spcBef>
              <a:buFont typeface="+mj-ea"/>
              <a:buAutoNum type="circleNumDbPlain"/>
            </a:pPr>
            <a:r>
              <a:rPr lang="en-US" dirty="0" smtClean="0"/>
              <a:t>I’ll </a:t>
            </a:r>
            <a:r>
              <a:rPr lang="en-US" dirty="0"/>
              <a:t>show our planning and </a:t>
            </a:r>
            <a:r>
              <a:rPr lang="en-US" dirty="0" smtClean="0"/>
              <a:t>doing in section</a:t>
            </a:r>
            <a:r>
              <a:rPr lang="en-US" baseline="0" dirty="0" smtClean="0"/>
              <a:t> 2.</a:t>
            </a:r>
            <a:endParaRPr lang="en-US" dirty="0"/>
          </a:p>
          <a:p>
            <a:pPr marL="228600" indent="-228600" rtl="0">
              <a:spcBef>
                <a:spcPts val="0"/>
              </a:spcBef>
              <a:buFont typeface="+mj-ea"/>
              <a:buAutoNum type="circleNumDbPlain"/>
            </a:pPr>
            <a:r>
              <a:rPr lang="en-US" dirty="0"/>
              <a:t>Architectural analysis and design will show in section </a:t>
            </a:r>
            <a:r>
              <a:rPr lang="en-US" dirty="0" smtClean="0"/>
              <a:t>Three</a:t>
            </a:r>
            <a:r>
              <a:rPr lang="en-US" baseline="0" dirty="0" smtClean="0"/>
              <a:t> to Five</a:t>
            </a:r>
            <a:endParaRPr dirty="0">
              <a:solidFill>
                <a:schemeClr val="dk1"/>
              </a:solidFill>
            </a:endParaRPr>
          </a:p>
          <a:p>
            <a:pPr marL="228600" indent="-228600" rtl="0">
              <a:spcBef>
                <a:spcPts val="0"/>
              </a:spcBef>
              <a:buFont typeface="+mj-ea"/>
              <a:buAutoNum type="circleNumDbPlain"/>
            </a:pPr>
            <a:r>
              <a:rPr lang="en-US" dirty="0">
                <a:solidFill>
                  <a:schemeClr val="dk1"/>
                </a:solidFill>
              </a:rPr>
              <a:t>I will explain how we </a:t>
            </a:r>
            <a:r>
              <a:rPr lang="en-US" dirty="0" smtClean="0">
                <a:solidFill>
                  <a:schemeClr val="dk1"/>
                </a:solidFill>
              </a:rPr>
              <a:t>tested</a:t>
            </a:r>
            <a:r>
              <a:rPr lang="en-US" baseline="0" dirty="0" smtClean="0">
                <a:solidFill>
                  <a:schemeClr val="dk1"/>
                </a:solidFill>
              </a:rPr>
              <a:t> </a:t>
            </a:r>
            <a:r>
              <a:rPr lang="en-US" dirty="0" smtClean="0">
                <a:solidFill>
                  <a:schemeClr val="dk1"/>
                </a:solidFill>
              </a:rPr>
              <a:t>our </a:t>
            </a:r>
            <a:r>
              <a:rPr lang="en-US" dirty="0">
                <a:solidFill>
                  <a:schemeClr val="dk1"/>
                </a:solidFill>
              </a:rPr>
              <a:t>system in section 6.</a:t>
            </a:r>
          </a:p>
          <a:p>
            <a:pPr marL="228600" indent="-228600" rtl="0">
              <a:spcBef>
                <a:spcPts val="0"/>
              </a:spcBef>
              <a:buFont typeface="+mj-ea"/>
              <a:buAutoNum type="circleNumDbPlain"/>
            </a:pPr>
            <a:r>
              <a:rPr lang="en-US" dirty="0">
                <a:solidFill>
                  <a:schemeClr val="dk1"/>
                </a:solidFill>
              </a:rPr>
              <a:t>Finally, I will present “Lessons learned” through this project.</a:t>
            </a:r>
          </a:p>
          <a:p>
            <a:pPr>
              <a:spcBef>
                <a:spcPts val="0"/>
              </a:spcBef>
              <a:buNone/>
            </a:pPr>
            <a:endParaRPr dirty="0">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xmlns="" val="36851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ltLang="ko-KR" dirty="0" smtClean="0">
                <a:solidFill>
                  <a:schemeClr val="dk1"/>
                </a:solidFill>
              </a:rPr>
              <a:t>Negative tests are focused on Quality attribute.</a:t>
            </a:r>
            <a:endParaRPr lang="en-US" altLang="ko-KR" dirty="0">
              <a:solidFill>
                <a:schemeClr val="dk1"/>
              </a:solidFill>
            </a:endParaRP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22</a:t>
            </a:fld>
            <a:endParaRPr lang="en-US"/>
          </a:p>
        </p:txBody>
      </p:sp>
    </p:spTree>
    <p:extLst>
      <p:ext uri="{BB962C8B-B14F-4D97-AF65-F5344CB8AC3E}">
        <p14:creationId xmlns:p14="http://schemas.microsoft.com/office/powerpoint/2010/main" xmlns="" val="404195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Clr>
                <a:schemeClr val="dk1"/>
              </a:buClr>
              <a:buSzPct val="78571"/>
              <a:buFont typeface="+mj-ea"/>
              <a:buAutoNum type="circleNumDbPlain"/>
            </a:pPr>
            <a:r>
              <a:rPr lang="en-US" altLang="ko-KR" dirty="0" smtClean="0"/>
              <a:t>Actual time spent is different</a:t>
            </a:r>
            <a:r>
              <a:rPr lang="en-US" altLang="ko-KR" baseline="0" dirty="0" smtClean="0"/>
              <a:t> </a:t>
            </a:r>
            <a:r>
              <a:rPr lang="en-US" altLang="ko-KR" dirty="0" smtClean="0"/>
              <a:t>with original plan.</a:t>
            </a:r>
          </a:p>
          <a:p>
            <a:pPr marL="228600" lvl="0" indent="-228600" rtl="0">
              <a:spcBef>
                <a:spcPts val="0"/>
              </a:spcBef>
              <a:buClr>
                <a:schemeClr val="dk1"/>
              </a:buClr>
              <a:buSzPct val="78571"/>
              <a:buFont typeface="+mj-ea"/>
              <a:buAutoNum type="circleNumDbPlain"/>
            </a:pPr>
            <a:r>
              <a:rPr lang="en-US" altLang="ko-KR" dirty="0" smtClean="0"/>
              <a:t>We thought that low JAVA skill was high risk</a:t>
            </a:r>
            <a:r>
              <a:rPr lang="en-US" altLang="ko-KR" baseline="0" dirty="0" smtClean="0"/>
              <a:t> at first. </a:t>
            </a:r>
            <a:r>
              <a:rPr lang="en-US" altLang="ko-KR" dirty="0" smtClean="0"/>
              <a:t> </a:t>
            </a:r>
          </a:p>
          <a:p>
            <a:pPr marL="228600" lvl="0" indent="-228600" rtl="0">
              <a:spcBef>
                <a:spcPts val="0"/>
              </a:spcBef>
              <a:buClr>
                <a:schemeClr val="dk1"/>
              </a:buClr>
              <a:buSzPct val="78571"/>
              <a:buFont typeface="+mj-ea"/>
              <a:buAutoNum type="circleNumDbPlain"/>
            </a:pPr>
            <a:r>
              <a:rPr lang="en-US" altLang="ko-KR" dirty="0" smtClean="0"/>
              <a:t>But it is not, because there are many </a:t>
            </a:r>
            <a:r>
              <a:rPr lang="en-US" altLang="ko-KR" dirty="0" err="1" smtClean="0"/>
              <a:t>many</a:t>
            </a:r>
            <a:r>
              <a:rPr lang="en-US" altLang="ko-KR" dirty="0" smtClean="0"/>
              <a:t> commodity SWs in the world.</a:t>
            </a:r>
          </a:p>
          <a:p>
            <a:pPr marL="228600" lvl="0" indent="-228600" rtl="0">
              <a:spcBef>
                <a:spcPts val="0"/>
              </a:spcBef>
              <a:buClr>
                <a:schemeClr val="dk1"/>
              </a:buClr>
              <a:buSzPct val="78571"/>
              <a:buFont typeface="+mj-ea"/>
              <a:buAutoNum type="circleNumDbPlain"/>
            </a:pPr>
            <a:r>
              <a:rPr lang="en-US" altLang="ko-KR" dirty="0" smtClean="0"/>
              <a:t>Instead,</a:t>
            </a:r>
            <a:r>
              <a:rPr lang="en-US" altLang="ko-KR" baseline="0" dirty="0" smtClean="0"/>
              <a:t> </a:t>
            </a:r>
            <a:r>
              <a:rPr lang="en-US" altLang="ko-KR" dirty="0" smtClean="0"/>
              <a:t>actual risks are design</a:t>
            </a:r>
            <a:r>
              <a:rPr lang="en-US" altLang="ko-KR" baseline="0" dirty="0" smtClean="0"/>
              <a:t> &amp; </a:t>
            </a:r>
            <a:r>
              <a:rPr lang="en-US" altLang="ko-KR" dirty="0" smtClean="0"/>
              <a:t>documentation skill.</a:t>
            </a:r>
          </a:p>
          <a:p>
            <a:pPr marL="228600" lvl="0" indent="-228600" rtl="0">
              <a:spcBef>
                <a:spcPts val="0"/>
              </a:spcBef>
              <a:buClr>
                <a:schemeClr val="dk1"/>
              </a:buClr>
              <a:buSzPct val="78571"/>
              <a:buFont typeface="+mj-ea"/>
              <a:buAutoNum type="circleNumDbPlain"/>
            </a:pPr>
            <a:r>
              <a:rPr lang="en-US" altLang="ko-KR" dirty="0" smtClean="0">
                <a:solidFill>
                  <a:schemeClr val="dk1"/>
                </a:solidFill>
              </a:rPr>
              <a:t>In result, we spent more time on </a:t>
            </a:r>
            <a:r>
              <a:rPr lang="en-US" altLang="ko-KR" dirty="0" err="1" smtClean="0">
                <a:solidFill>
                  <a:schemeClr val="dk1"/>
                </a:solidFill>
              </a:rPr>
              <a:t>architecture&amp;documentation</a:t>
            </a:r>
            <a:r>
              <a:rPr lang="en-US" altLang="ko-KR" dirty="0" smtClean="0">
                <a:solidFill>
                  <a:schemeClr val="dk1"/>
                </a:solidFill>
              </a:rPr>
              <a:t>.</a:t>
            </a:r>
          </a:p>
          <a:p>
            <a:pPr lvl="0" rtl="0">
              <a:spcBef>
                <a:spcPts val="0"/>
              </a:spcBef>
              <a:buClr>
                <a:schemeClr val="dk1"/>
              </a:buClr>
              <a:buFont typeface="Arial"/>
              <a:buNone/>
            </a:pPr>
            <a:endParaRPr dirty="0">
              <a:solidFill>
                <a:schemeClr val="dk1"/>
              </a:solidFill>
            </a:endParaRPr>
          </a:p>
        </p:txBody>
      </p:sp>
      <p:sp>
        <p:nvSpPr>
          <p:cNvPr id="108" name="Shape 1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xmlns="" val="2494594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Font typeface="+mj-ea"/>
              <a:buAutoNum type="circleNumDbPlain"/>
            </a:pPr>
            <a:r>
              <a:rPr lang="en-US" altLang="ko-KR" dirty="0" smtClean="0"/>
              <a:t>We started this project on May</a:t>
            </a:r>
            <a:r>
              <a:rPr lang="en-US" altLang="ko-KR" baseline="0" dirty="0" smtClean="0"/>
              <a:t> </a:t>
            </a:r>
            <a:r>
              <a:rPr lang="en-US" altLang="ko-KR" dirty="0" smtClean="0"/>
              <a:t>11 from Korea. </a:t>
            </a:r>
          </a:p>
          <a:p>
            <a:pPr marL="228600" lvl="0" indent="-228600" rtl="0">
              <a:spcBef>
                <a:spcPts val="0"/>
              </a:spcBef>
              <a:buFont typeface="+mj-ea"/>
              <a:buAutoNum type="circleNumDbPlain"/>
            </a:pPr>
            <a:r>
              <a:rPr lang="en-US" altLang="ko-KR" dirty="0" smtClean="0"/>
              <a:t>Each person worked three and half hours</a:t>
            </a:r>
            <a:r>
              <a:rPr lang="en-US" altLang="ko-KR" baseline="0" dirty="0" smtClean="0"/>
              <a:t> a day.</a:t>
            </a:r>
          </a:p>
          <a:p>
            <a:pPr marL="228600" lvl="0" indent="-228600" rtl="0">
              <a:spcBef>
                <a:spcPts val="0"/>
              </a:spcBef>
              <a:buFont typeface="+mj-ea"/>
              <a:buAutoNum type="circleNumDbPlain"/>
            </a:pPr>
            <a:r>
              <a:rPr lang="en-US" altLang="ko-KR" dirty="0" smtClean="0"/>
              <a:t>It’s average~!</a:t>
            </a:r>
          </a:p>
          <a:p>
            <a:pPr lvl="0" rtl="0">
              <a:spcBef>
                <a:spcPts val="0"/>
              </a:spcBef>
              <a:buClr>
                <a:schemeClr val="dk1"/>
              </a:buClr>
              <a:buFont typeface="Arial"/>
              <a:buNone/>
            </a:pPr>
            <a:endParaRPr dirty="0"/>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xmlns="" val="3996366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dirty="0" smtClean="0"/>
              <a:t>Here</a:t>
            </a:r>
            <a:r>
              <a:rPr lang="en-US" baseline="0" dirty="0" smtClean="0"/>
              <a:t> are the </a:t>
            </a:r>
            <a:r>
              <a:rPr lang="en-US" baseline="0" dirty="0" smtClean="0"/>
              <a:t>lessons </a:t>
            </a:r>
            <a:r>
              <a:rPr lang="en-US" baseline="0" dirty="0" smtClean="0"/>
              <a:t>learned through this project.</a:t>
            </a:r>
          </a:p>
          <a:p>
            <a:pPr>
              <a:spcBef>
                <a:spcPts val="0"/>
              </a:spcBef>
              <a:buNone/>
            </a:pPr>
            <a:endParaRPr lang="en-US" baseline="0" dirty="0" smtClean="0"/>
          </a:p>
          <a:p>
            <a:pPr>
              <a:spcBef>
                <a:spcPts val="0"/>
              </a:spcBef>
              <a:buNone/>
            </a:pPr>
            <a:r>
              <a:rPr lang="en-US" baseline="0" dirty="0" smtClean="0"/>
              <a:t>I ordered that each member should write 1 lesson. So there can be 4 items.</a:t>
            </a:r>
          </a:p>
          <a:p>
            <a:pPr>
              <a:spcBef>
                <a:spcPts val="0"/>
              </a:spcBef>
              <a:buNone/>
            </a:pPr>
            <a:r>
              <a:rPr lang="en-US" baseline="0" dirty="0" smtClean="0"/>
              <a:t>Don’t stay in the deep sea even thought it is more comport place to engineer.</a:t>
            </a:r>
          </a:p>
          <a:p>
            <a:pPr>
              <a:spcBef>
                <a:spcPts val="0"/>
              </a:spcBef>
              <a:buNone/>
            </a:pPr>
            <a:endParaRPr lang="en-US" baseline="0" dirty="0" smtClean="0"/>
          </a:p>
          <a:p>
            <a:pPr>
              <a:spcBef>
                <a:spcPts val="0"/>
              </a:spcBef>
              <a:buNone/>
            </a:pPr>
            <a:r>
              <a:rPr lang="en-US" baseline="0" dirty="0" smtClean="0"/>
              <a:t>Thank you.</a:t>
            </a:r>
          </a:p>
          <a:p>
            <a:pPr>
              <a:spcBef>
                <a:spcPts val="0"/>
              </a:spcBef>
              <a:buNone/>
            </a:pPr>
            <a:endParaRPr lang="en-US" baseline="0" dirty="0" smtClean="0"/>
          </a:p>
          <a:p>
            <a:pPr>
              <a:spcBef>
                <a:spcPts val="0"/>
              </a:spcBef>
              <a:buNone/>
            </a:pPr>
            <a:r>
              <a:rPr lang="en-US" baseline="0" dirty="0" smtClean="0"/>
              <a:t>(They are evenly allocated 4 </a:t>
            </a:r>
            <a:r>
              <a:rPr lang="en-US" baseline="0" dirty="0" err="1" smtClean="0"/>
              <a:t>itmes</a:t>
            </a:r>
            <a:r>
              <a:rPr lang="en-US" baseline="0" dirty="0" smtClean="0"/>
              <a:t> to my 4 member.)</a:t>
            </a:r>
          </a:p>
          <a:p>
            <a:pPr>
              <a:spcBef>
                <a:spcPts val="0"/>
              </a:spcBef>
              <a:buNone/>
            </a:pPr>
            <a:endParaRPr dirty="0"/>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xmlns="" val="2483741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26</a:t>
            </a:fld>
            <a:endParaRPr lang="en-US"/>
          </a:p>
        </p:txBody>
      </p:sp>
    </p:spTree>
    <p:extLst>
      <p:ext uri="{BB962C8B-B14F-4D97-AF65-F5344CB8AC3E}">
        <p14:creationId xmlns:p14="http://schemas.microsoft.com/office/powerpoint/2010/main" xmlns="" val="3872504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27</a:t>
            </a:fld>
            <a:endParaRPr lang="en-US"/>
          </a:p>
        </p:txBody>
      </p:sp>
    </p:spTree>
    <p:extLst>
      <p:ext uri="{BB962C8B-B14F-4D97-AF65-F5344CB8AC3E}">
        <p14:creationId xmlns:p14="http://schemas.microsoft.com/office/powerpoint/2010/main" xmlns="" val="2496643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28</a:t>
            </a:fld>
            <a:endParaRPr lang="en-US"/>
          </a:p>
        </p:txBody>
      </p:sp>
    </p:spTree>
    <p:extLst>
      <p:ext uri="{BB962C8B-B14F-4D97-AF65-F5344CB8AC3E}">
        <p14:creationId xmlns:p14="http://schemas.microsoft.com/office/powerpoint/2010/main" xmlns="" val="988070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dirty="0" smtClean="0"/>
              <a:t>This is</a:t>
            </a:r>
            <a:r>
              <a:rPr lang="en-US" baseline="0" dirty="0" smtClean="0"/>
              <a:t> a Amazon server spec we are using.</a:t>
            </a:r>
          </a:p>
          <a:p>
            <a:pPr>
              <a:spcBef>
                <a:spcPts val="0"/>
              </a:spcBef>
              <a:buNone/>
            </a:pPr>
            <a:r>
              <a:rPr lang="en-US" baseline="0" dirty="0" smtClean="0"/>
              <a:t>We put virtual SA nodes to this bus and they generates </a:t>
            </a:r>
            <a:r>
              <a:rPr lang="en-US" baseline="0" dirty="0" err="1" smtClean="0"/>
              <a:t>HearBeat</a:t>
            </a:r>
            <a:r>
              <a:rPr lang="en-US" baseline="0" dirty="0" smtClean="0"/>
              <a:t> periodically. (Randomize ?)</a:t>
            </a:r>
          </a:p>
          <a:p>
            <a:pPr>
              <a:spcBef>
                <a:spcPts val="0"/>
              </a:spcBef>
              <a:buNone/>
            </a:pPr>
            <a:endParaRPr lang="en-US" baseline="0" dirty="0" smtClean="0"/>
          </a:p>
          <a:p>
            <a:pPr>
              <a:spcBef>
                <a:spcPts val="0"/>
              </a:spcBef>
              <a:buNone/>
            </a:pPr>
            <a:endParaRPr dirty="0"/>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extLst>
      <p:ext uri="{BB962C8B-B14F-4D97-AF65-F5344CB8AC3E}">
        <p14:creationId xmlns:p14="http://schemas.microsoft.com/office/powerpoint/2010/main" xmlns="" val="3978935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dirty="0"/>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extLst>
      <p:ext uri="{BB962C8B-B14F-4D97-AF65-F5344CB8AC3E}">
        <p14:creationId xmlns:p14="http://schemas.microsoft.com/office/powerpoint/2010/main" xmlns="" val="2997016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extLst>
      <p:ext uri="{BB962C8B-B14F-4D97-AF65-F5344CB8AC3E}">
        <p14:creationId xmlns:p14="http://schemas.microsoft.com/office/powerpoint/2010/main" xmlns="" val="96160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dirty="0" smtClean="0"/>
              <a:t>Here are</a:t>
            </a:r>
            <a:r>
              <a:rPr lang="en-US" baseline="0" dirty="0" smtClean="0"/>
              <a:t> my team members. </a:t>
            </a:r>
            <a:r>
              <a:rPr lang="en-US" altLang="ko-KR" dirty="0" smtClean="0"/>
              <a:t>(pointing) and our</a:t>
            </a:r>
            <a:r>
              <a:rPr lang="en-US" altLang="ko-KR" baseline="0" dirty="0" smtClean="0"/>
              <a:t> mentor DAN.</a:t>
            </a:r>
            <a:endParaRPr lang="en-US" altLang="ko-KR" dirty="0" smtClean="0"/>
          </a:p>
          <a:p>
            <a:pPr rtl="0">
              <a:spcBef>
                <a:spcPts val="0"/>
              </a:spcBef>
              <a:buNone/>
            </a:pPr>
            <a:r>
              <a:rPr lang="en-US" altLang="ko-KR" dirty="0" smtClean="0">
                <a:solidFill>
                  <a:schemeClr val="dk1"/>
                </a:solidFill>
              </a:rPr>
              <a:t>It looks like layered pattern. If</a:t>
            </a:r>
            <a:r>
              <a:rPr lang="en-US" altLang="ko-KR" baseline="0" dirty="0" smtClean="0">
                <a:solidFill>
                  <a:schemeClr val="dk1"/>
                </a:solidFill>
              </a:rPr>
              <a:t> I order, they have to do, maybe do.</a:t>
            </a:r>
            <a:endParaRPr dirty="0"/>
          </a:p>
          <a:p>
            <a:pPr>
              <a:spcBef>
                <a:spcPts val="0"/>
              </a:spcBef>
              <a:buNone/>
            </a:pPr>
            <a:endParaRPr dirty="0"/>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xmlns="" val="71503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extLst>
      <p:ext uri="{BB962C8B-B14F-4D97-AF65-F5344CB8AC3E}">
        <p14:creationId xmlns:p14="http://schemas.microsoft.com/office/powerpoint/2010/main" xmlns="" val="2703578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extLst>
      <p:ext uri="{BB962C8B-B14F-4D97-AF65-F5344CB8AC3E}">
        <p14:creationId xmlns:p14="http://schemas.microsoft.com/office/powerpoint/2010/main" xmlns="" val="904820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extLst>
      <p:ext uri="{BB962C8B-B14F-4D97-AF65-F5344CB8AC3E}">
        <p14:creationId xmlns:p14="http://schemas.microsoft.com/office/powerpoint/2010/main" xmlns="" val="1752673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35</a:t>
            </a:fld>
            <a:endParaRPr lang="en-US"/>
          </a:p>
        </p:txBody>
      </p:sp>
    </p:spTree>
    <p:extLst>
      <p:ext uri="{BB962C8B-B14F-4D97-AF65-F5344CB8AC3E}">
        <p14:creationId xmlns:p14="http://schemas.microsoft.com/office/powerpoint/2010/main" xmlns="" val="2678514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36</a:t>
            </a:fld>
            <a:endParaRPr lang="en-US"/>
          </a:p>
        </p:txBody>
      </p:sp>
    </p:spTree>
    <p:extLst>
      <p:ext uri="{BB962C8B-B14F-4D97-AF65-F5344CB8AC3E}">
        <p14:creationId xmlns:p14="http://schemas.microsoft.com/office/powerpoint/2010/main" xmlns="" val="1042445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37</a:t>
            </a:fld>
            <a:endParaRPr lang="en-US"/>
          </a:p>
        </p:txBody>
      </p:sp>
    </p:spTree>
    <p:extLst>
      <p:ext uri="{BB962C8B-B14F-4D97-AF65-F5344CB8AC3E}">
        <p14:creationId xmlns:p14="http://schemas.microsoft.com/office/powerpoint/2010/main" xmlns="" val="2933112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38</a:t>
            </a:fld>
            <a:endParaRPr lang="en-US"/>
          </a:p>
        </p:txBody>
      </p:sp>
    </p:spTree>
    <p:extLst>
      <p:ext uri="{BB962C8B-B14F-4D97-AF65-F5344CB8AC3E}">
        <p14:creationId xmlns:p14="http://schemas.microsoft.com/office/powerpoint/2010/main" xmlns="" val="2232753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idx="10"/>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42</a:t>
            </a:fld>
            <a:endParaRPr lang="en-US"/>
          </a:p>
        </p:txBody>
      </p:sp>
    </p:spTree>
    <p:extLst>
      <p:ext uri="{BB962C8B-B14F-4D97-AF65-F5344CB8AC3E}">
        <p14:creationId xmlns:p14="http://schemas.microsoft.com/office/powerpoint/2010/main" xmlns="" val="59759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Font typeface="+mj-ea"/>
              <a:buAutoNum type="circleNumDbPlain"/>
            </a:pPr>
            <a:r>
              <a:rPr lang="en-US" altLang="ko-KR" dirty="0" smtClean="0"/>
              <a:t>We</a:t>
            </a:r>
            <a:r>
              <a:rPr lang="en-US" altLang="ko-KR" baseline="0" dirty="0" smtClean="0"/>
              <a:t> derived high five quality attributes from the requirements.</a:t>
            </a:r>
          </a:p>
          <a:p>
            <a:pPr marL="228600" lvl="0" indent="-228600" rtl="0">
              <a:spcBef>
                <a:spcPts val="0"/>
              </a:spcBef>
              <a:buFont typeface="+mj-ea"/>
              <a:buAutoNum type="circleNumDbPlain"/>
            </a:pPr>
            <a:r>
              <a:rPr lang="en-US" altLang="ko-KR" baseline="0" dirty="0" smtClean="0"/>
              <a:t>QA01 is about </a:t>
            </a:r>
            <a:r>
              <a:rPr lang="en-US" altLang="ko-KR" b="1" baseline="0" dirty="0" smtClean="0"/>
              <a:t>user authorization. </a:t>
            </a:r>
          </a:p>
          <a:p>
            <a:pPr marL="228600" lvl="0" indent="-228600" rtl="0">
              <a:spcBef>
                <a:spcPts val="0"/>
              </a:spcBef>
              <a:buFont typeface="+mj-ea"/>
              <a:buAutoNum type="circleNumDbPlain"/>
            </a:pPr>
            <a:r>
              <a:rPr lang="en-US" altLang="ko-KR" baseline="0" dirty="0" smtClean="0"/>
              <a:t>QA02 is for </a:t>
            </a:r>
            <a:r>
              <a:rPr lang="en-US" altLang="ko-KR" b="1" baseline="0" dirty="0" smtClean="0"/>
              <a:t>secure registration of SA node.</a:t>
            </a:r>
          </a:p>
          <a:p>
            <a:pPr marL="228600" lvl="0" indent="-228600" rtl="0">
              <a:spcBef>
                <a:spcPts val="0"/>
              </a:spcBef>
              <a:buFont typeface="+mj-ea"/>
              <a:buAutoNum type="circleNumDbPlain"/>
            </a:pPr>
            <a:r>
              <a:rPr lang="en-US" altLang="ko-KR" baseline="0" dirty="0" smtClean="0"/>
              <a:t>QA03 is about </a:t>
            </a:r>
            <a:r>
              <a:rPr lang="en-US" altLang="ko-KR" b="1" baseline="0" dirty="0" smtClean="0"/>
              <a:t>availability of SA node.</a:t>
            </a:r>
          </a:p>
          <a:p>
            <a:pPr marL="228600" lvl="0" indent="-228600" rtl="0">
              <a:spcBef>
                <a:spcPts val="0"/>
              </a:spcBef>
              <a:buFont typeface="+mj-ea"/>
              <a:buAutoNum type="circleNumDbPlain"/>
            </a:pPr>
            <a:r>
              <a:rPr lang="en-US" altLang="ko-KR" dirty="0" smtClean="0"/>
              <a:t>Modifiability</a:t>
            </a:r>
            <a:r>
              <a:rPr lang="en-US" altLang="ko-KR" baseline="0" dirty="0" smtClean="0"/>
              <a:t> for Emerging protocol </a:t>
            </a:r>
          </a:p>
          <a:p>
            <a:pPr marL="228600" lvl="0" indent="-228600" rtl="0">
              <a:spcBef>
                <a:spcPts val="0"/>
              </a:spcBef>
              <a:buFont typeface="+mj-ea"/>
              <a:buAutoNum type="circleNumDbPlain"/>
            </a:pPr>
            <a:r>
              <a:rPr lang="en-US" altLang="ko-KR" baseline="0" dirty="0" smtClean="0"/>
              <a:t>And Extensibility for ecosystem are most important also.</a:t>
            </a:r>
          </a:p>
          <a:p>
            <a:pPr lvl="0" rtl="0">
              <a:spcBef>
                <a:spcPts val="0"/>
              </a:spcBef>
              <a:buClr>
                <a:schemeClr val="dk1"/>
              </a:buClr>
              <a:buFont typeface="Arial"/>
              <a:buNone/>
            </a:pPr>
            <a:endParaRPr dirty="0"/>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xmlns="" val="891544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rtl="0">
              <a:spcBef>
                <a:spcPts val="0"/>
              </a:spcBef>
              <a:buFont typeface="+mj-ea"/>
              <a:buAutoNum type="circleNumDbPlain"/>
            </a:pPr>
            <a:r>
              <a:rPr lang="en-US" altLang="ko-KR" dirty="0" smtClean="0"/>
              <a:t>This diagram shows the first approach of our system design.</a:t>
            </a:r>
          </a:p>
          <a:p>
            <a:pPr marL="228600" indent="-228600" rtl="0">
              <a:spcBef>
                <a:spcPts val="0"/>
              </a:spcBef>
              <a:buFont typeface="+mj-ea"/>
              <a:buAutoNum type="circleNumDbPlain"/>
            </a:pPr>
            <a:r>
              <a:rPr lang="en-US" altLang="ko-KR" dirty="0" smtClean="0"/>
              <a:t>We provide a IoT service</a:t>
            </a:r>
            <a:r>
              <a:rPr lang="en-US" altLang="ko-KR" dirty="0" smtClean="0">
                <a:solidFill>
                  <a:srgbClr val="FF0000"/>
                </a:solidFill>
              </a:rPr>
              <a:t> for user to interact with their SA.</a:t>
            </a:r>
            <a:endParaRPr lang="en-US" altLang="ko-KR" dirty="0" smtClean="0"/>
          </a:p>
          <a:p>
            <a:pPr marL="228600" indent="-228600" rtl="0">
              <a:spcBef>
                <a:spcPts val="0"/>
              </a:spcBef>
              <a:buFont typeface="+mj-ea"/>
              <a:buAutoNum type="circleNumDbPlain"/>
            </a:pPr>
            <a:r>
              <a:rPr lang="en-US" altLang="ko-KR" dirty="0" smtClean="0"/>
              <a:t>And for the </a:t>
            </a:r>
            <a:r>
              <a:rPr lang="en-US" altLang="ko-KR" dirty="0" smtClean="0">
                <a:solidFill>
                  <a:srgbClr val="FF0000"/>
                </a:solidFill>
              </a:rPr>
              <a:t>expansion of ecosystem.</a:t>
            </a:r>
          </a:p>
          <a:p>
            <a:pPr marL="228600" indent="-228600" rtl="0">
              <a:spcBef>
                <a:spcPts val="0"/>
              </a:spcBef>
              <a:buFont typeface="+mj-ea"/>
              <a:buAutoNum type="circleNumDbPlain"/>
            </a:pPr>
            <a:r>
              <a:rPr lang="en-US" altLang="ko-KR" dirty="0" smtClean="0"/>
              <a:t>We should provide open frameworks for the developers.</a:t>
            </a:r>
          </a:p>
          <a:p>
            <a:pPr marL="228600" indent="-228600" rtl="0">
              <a:spcBef>
                <a:spcPts val="0"/>
              </a:spcBef>
              <a:buFont typeface="+mj-ea"/>
              <a:buAutoNum type="circleNumDbPlain"/>
            </a:pPr>
            <a:r>
              <a:rPr lang="en-US" altLang="ko-KR" dirty="0" smtClean="0"/>
              <a:t>And open</a:t>
            </a:r>
            <a:r>
              <a:rPr lang="en-US" altLang="ko-KR" baseline="0" dirty="0" smtClean="0"/>
              <a:t> </a:t>
            </a:r>
            <a:r>
              <a:rPr lang="en-US" altLang="ko-KR" dirty="0" smtClean="0"/>
              <a:t>services to market participants.</a:t>
            </a:r>
          </a:p>
          <a:p>
            <a:pPr>
              <a:spcBef>
                <a:spcPts val="0"/>
              </a:spcBef>
              <a:buNone/>
            </a:pPr>
            <a:endParaRPr dirty="0"/>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7</a:t>
            </a:fld>
            <a:endParaRPr lang="en-US"/>
          </a:p>
        </p:txBody>
      </p:sp>
    </p:spTree>
    <p:extLst>
      <p:ext uri="{BB962C8B-B14F-4D97-AF65-F5344CB8AC3E}">
        <p14:creationId xmlns:p14="http://schemas.microsoft.com/office/powerpoint/2010/main" xmlns="" val="122857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rtl="0">
              <a:spcBef>
                <a:spcPts val="0"/>
              </a:spcBef>
              <a:buFont typeface="+mj-ea"/>
              <a:buAutoNum type="circleNumDbPlain"/>
            </a:pPr>
            <a:r>
              <a:rPr lang="en-US" dirty="0" smtClean="0"/>
              <a:t>So, </a:t>
            </a:r>
            <a:r>
              <a:rPr lang="en-US" dirty="0"/>
              <a:t>we </a:t>
            </a:r>
            <a:r>
              <a:rPr lang="en-US" dirty="0" smtClean="0"/>
              <a:t>broke </a:t>
            </a:r>
            <a:r>
              <a:rPr lang="en-US" dirty="0"/>
              <a:t>our system </a:t>
            </a:r>
            <a:r>
              <a:rPr lang="en-US" dirty="0" smtClean="0"/>
              <a:t>into </a:t>
            </a:r>
            <a:r>
              <a:rPr lang="en-US" dirty="0"/>
              <a:t>3 </a:t>
            </a:r>
            <a:r>
              <a:rPr lang="en-US" dirty="0" smtClean="0"/>
              <a:t>major entities.</a:t>
            </a:r>
          </a:p>
          <a:p>
            <a:pPr marL="228600" indent="-228600" rtl="0">
              <a:spcBef>
                <a:spcPts val="0"/>
              </a:spcBef>
              <a:buFont typeface="+mj-ea"/>
              <a:buAutoNum type="circleNumDbPlain"/>
            </a:pPr>
            <a:r>
              <a:rPr lang="en-US" dirty="0" smtClean="0"/>
              <a:t>User </a:t>
            </a:r>
            <a:r>
              <a:rPr lang="en-US" dirty="0"/>
              <a:t>App for </a:t>
            </a:r>
            <a:r>
              <a:rPr lang="en-US" dirty="0" smtClean="0"/>
              <a:t>End </a:t>
            </a:r>
            <a:r>
              <a:rPr lang="en-US" dirty="0"/>
              <a:t>user, SA </a:t>
            </a:r>
            <a:r>
              <a:rPr lang="en-US" dirty="0" smtClean="0"/>
              <a:t>node,</a:t>
            </a:r>
            <a:r>
              <a:rPr lang="en-US" baseline="0" dirty="0" smtClean="0"/>
              <a:t> </a:t>
            </a:r>
            <a:r>
              <a:rPr lang="en-US" dirty="0" smtClean="0"/>
              <a:t>and </a:t>
            </a:r>
            <a:r>
              <a:rPr lang="en-US" dirty="0"/>
              <a:t>IoT Server for the </a:t>
            </a:r>
            <a:r>
              <a:rPr lang="en-US" dirty="0" smtClean="0"/>
              <a:t>service</a:t>
            </a:r>
            <a:endParaRPr lang="en-US" dirty="0"/>
          </a:p>
          <a:p>
            <a:pPr marL="228600" indent="-228600" rtl="0">
              <a:spcBef>
                <a:spcPts val="0"/>
              </a:spcBef>
              <a:buFont typeface="+mj-ea"/>
              <a:buAutoNum type="circleNumDbPlain"/>
            </a:pPr>
            <a:r>
              <a:rPr lang="en-US" dirty="0"/>
              <a:t>They will be located as </a:t>
            </a:r>
            <a:r>
              <a:rPr lang="en-US" dirty="0" smtClean="0"/>
              <a:t>the picture.</a:t>
            </a:r>
            <a:endParaRPr lang="en-US" dirty="0"/>
          </a:p>
          <a:p>
            <a:pPr marL="228600" indent="-228600" rtl="0">
              <a:spcBef>
                <a:spcPts val="0"/>
              </a:spcBef>
              <a:buFont typeface="+mj-ea"/>
              <a:buAutoNum type="circleNumDbPlain"/>
            </a:pPr>
            <a:r>
              <a:rPr lang="en-US" altLang="ko-KR" dirty="0" smtClean="0"/>
              <a:t>User device could be anywhere</a:t>
            </a:r>
            <a:r>
              <a:rPr lang="en-US" altLang="ko-KR" baseline="0" dirty="0" smtClean="0"/>
              <a:t>.</a:t>
            </a:r>
          </a:p>
          <a:p>
            <a:pPr marL="228600" indent="-228600" rtl="0">
              <a:spcBef>
                <a:spcPts val="0"/>
              </a:spcBef>
              <a:buFont typeface="+mj-ea"/>
              <a:buAutoNum type="circleNumDbPlain"/>
            </a:pPr>
            <a:r>
              <a:rPr lang="en-US" altLang="ko-KR" baseline="0" dirty="0" smtClean="0"/>
              <a:t>SA Node also could be everywhere in near future. </a:t>
            </a:r>
            <a:endParaRPr lang="en-US" altLang="ko-KR" dirty="0" smtClean="0"/>
          </a:p>
          <a:p>
            <a:pPr marL="228600" indent="-228600" rtl="0">
              <a:spcBef>
                <a:spcPts val="0"/>
              </a:spcBef>
              <a:buFont typeface="+mj-ea"/>
              <a:buAutoNum type="circleNumDbPlain"/>
            </a:pPr>
            <a:r>
              <a:rPr lang="en-US" altLang="ko-KR" dirty="0" smtClean="0"/>
              <a:t>So we should consider it in our system design. </a:t>
            </a:r>
          </a:p>
          <a:p>
            <a:pPr marL="228600" indent="-228600" rtl="0">
              <a:spcBef>
                <a:spcPts val="0"/>
              </a:spcBef>
              <a:buFont typeface="+mj-ea"/>
              <a:buAutoNum type="circleNumDbPlain"/>
            </a:pPr>
            <a:r>
              <a:rPr lang="en-US" altLang="ko-KR" dirty="0" smtClean="0"/>
              <a:t>Easy to</a:t>
            </a:r>
            <a:r>
              <a:rPr lang="en-US" altLang="ko-KR" baseline="0" dirty="0" smtClean="0"/>
              <a:t> join/Easy to leave</a:t>
            </a:r>
            <a:endParaRPr lang="en-US" altLang="ko-KR" dirty="0" smtClean="0"/>
          </a:p>
          <a:p>
            <a:pPr rtl="0">
              <a:spcBef>
                <a:spcPts val="0"/>
              </a:spcBef>
              <a:buNone/>
            </a:pPr>
            <a:endParaRPr dirty="0"/>
          </a:p>
          <a:p>
            <a:pPr>
              <a:spcBef>
                <a:spcPts val="0"/>
              </a:spcBef>
              <a:buNone/>
            </a:pPr>
            <a:endParaRPr dirty="0"/>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8</a:t>
            </a:fld>
            <a:endParaRPr lang="en-US"/>
          </a:p>
        </p:txBody>
      </p:sp>
    </p:spTree>
    <p:extLst>
      <p:ext uri="{BB962C8B-B14F-4D97-AF65-F5344CB8AC3E}">
        <p14:creationId xmlns:p14="http://schemas.microsoft.com/office/powerpoint/2010/main" xmlns="" val="3661211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As mentioned</a:t>
            </a:r>
            <a:r>
              <a:rPr lang="en-US" altLang="ko-KR" sz="1100" baseline="0" dirty="0" smtClean="0">
                <a:solidFill>
                  <a:schemeClr val="dk1"/>
                </a:solidFill>
              </a:rPr>
              <a:t>, </a:t>
            </a:r>
            <a:r>
              <a:rPr lang="en-US" altLang="ko-KR" sz="1100" dirty="0" smtClean="0">
                <a:solidFill>
                  <a:schemeClr val="dk1"/>
                </a:solidFill>
              </a:rPr>
              <a:t>extensibility is important Quality</a:t>
            </a:r>
            <a:r>
              <a:rPr lang="en-US" altLang="ko-KR" sz="1100" baseline="0" dirty="0" smtClean="0">
                <a:solidFill>
                  <a:schemeClr val="dk1"/>
                </a:solidFill>
              </a:rPr>
              <a:t> Attribute of our system.</a:t>
            </a:r>
            <a:endParaRPr lang="en-US" altLang="ko-KR" sz="1100" dirty="0" smtClean="0">
              <a:solidFill>
                <a:schemeClr val="dk1"/>
              </a:solidFill>
            </a:endParaRPr>
          </a:p>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Compared to Client Server</a:t>
            </a:r>
            <a:r>
              <a:rPr lang="en-US" altLang="ko-KR" sz="1100" baseline="0" dirty="0" smtClean="0">
                <a:solidFill>
                  <a:schemeClr val="dk1"/>
                </a:solidFill>
              </a:rPr>
              <a:t>, </a:t>
            </a:r>
          </a:p>
          <a:p>
            <a:pPr marL="228600" lvl="0" indent="-228600" rtl="0">
              <a:spcBef>
                <a:spcPts val="0"/>
              </a:spcBef>
              <a:buClr>
                <a:schemeClr val="dk1"/>
              </a:buClr>
              <a:buSzPct val="100000"/>
              <a:buFont typeface="+mj-ea"/>
              <a:buAutoNum type="circleNumDbPlain"/>
            </a:pPr>
            <a:r>
              <a:rPr lang="en-US" altLang="ko-KR" sz="1100" baseline="0" dirty="0" err="1" smtClean="0">
                <a:solidFill>
                  <a:schemeClr val="dk1"/>
                </a:solidFill>
              </a:rPr>
              <a:t>PuB</a:t>
            </a:r>
            <a:r>
              <a:rPr lang="en-US" altLang="ko-KR" sz="1100" baseline="0" dirty="0" smtClean="0">
                <a:solidFill>
                  <a:schemeClr val="dk1"/>
                </a:solidFill>
              </a:rPr>
              <a:t>/</a:t>
            </a:r>
            <a:r>
              <a:rPr lang="en-US" altLang="ko-KR" sz="1100" baseline="0" dirty="0" err="1" smtClean="0">
                <a:solidFill>
                  <a:schemeClr val="dk1"/>
                </a:solidFill>
              </a:rPr>
              <a:t>SuB</a:t>
            </a:r>
            <a:r>
              <a:rPr lang="en-US" altLang="ko-KR" sz="1100" baseline="0" dirty="0" smtClean="0">
                <a:solidFill>
                  <a:schemeClr val="dk1"/>
                </a:solidFill>
              </a:rPr>
              <a:t> pattern has an advantage for scalable network.</a:t>
            </a:r>
            <a:endParaRPr lang="en-US" altLang="ko-KR" sz="1100" dirty="0" smtClean="0">
              <a:solidFill>
                <a:schemeClr val="dk1"/>
              </a:solidFill>
            </a:endParaRPr>
          </a:p>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So we considered applying Pub-Sub pattern</a:t>
            </a:r>
            <a:r>
              <a:rPr lang="en-US" altLang="ko-KR" sz="1100" baseline="0" dirty="0" smtClean="0">
                <a:solidFill>
                  <a:schemeClr val="dk1"/>
                </a:solidFill>
              </a:rPr>
              <a:t> </a:t>
            </a:r>
            <a:r>
              <a:rPr lang="en-US" altLang="ko-KR" sz="1100" dirty="0" smtClean="0">
                <a:solidFill>
                  <a:schemeClr val="dk1"/>
                </a:solidFill>
              </a:rPr>
              <a:t>to IoT Server</a:t>
            </a:r>
            <a:r>
              <a:rPr lang="en-US" altLang="ko-KR" sz="1100" baseline="0" dirty="0" smtClean="0">
                <a:solidFill>
                  <a:schemeClr val="dk1"/>
                </a:solidFill>
              </a:rPr>
              <a:t> via Event Bus.</a:t>
            </a:r>
            <a:endParaRPr lang="en-US" altLang="ko-KR" sz="1100" dirty="0" smtClean="0">
              <a:solidFill>
                <a:schemeClr val="dk1"/>
              </a:solidFill>
            </a:endParaRPr>
          </a:p>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Performance degrading</a:t>
            </a:r>
            <a:r>
              <a:rPr lang="en-US" altLang="ko-KR" sz="1100" baseline="0" dirty="0" smtClean="0">
                <a:solidFill>
                  <a:schemeClr val="dk1"/>
                </a:solidFill>
              </a:rPr>
              <a:t> by increasing SA node </a:t>
            </a:r>
          </a:p>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And Security</a:t>
            </a:r>
            <a:r>
              <a:rPr lang="en-US" altLang="ko-KR" sz="1100" baseline="0" dirty="0" smtClean="0">
                <a:solidFill>
                  <a:schemeClr val="dk1"/>
                </a:solidFill>
              </a:rPr>
              <a:t> might be main concern.</a:t>
            </a:r>
          </a:p>
          <a:p>
            <a:pPr marL="228600" lvl="0" indent="-228600" rtl="0">
              <a:spcBef>
                <a:spcPts val="0"/>
              </a:spcBef>
              <a:buClr>
                <a:schemeClr val="dk1"/>
              </a:buClr>
              <a:buSzPct val="100000"/>
              <a:buFont typeface="+mj-ea"/>
              <a:buAutoNum type="circleNumDbPlain"/>
            </a:pPr>
            <a:r>
              <a:rPr lang="en-US" altLang="ko-KR" sz="1100" i="0" kern="1200" dirty="0" smtClean="0">
                <a:solidFill>
                  <a:schemeClr val="tx1"/>
                </a:solidFill>
                <a:effectLst/>
                <a:latin typeface="+mn-lt"/>
                <a:ea typeface="+mn-ea"/>
                <a:cs typeface="+mn-cs"/>
              </a:rPr>
              <a:t>IoT Server consists of two elements.</a:t>
            </a:r>
          </a:p>
          <a:p>
            <a:pPr marL="228600" lvl="0" indent="-228600" rtl="0">
              <a:spcBef>
                <a:spcPts val="0"/>
              </a:spcBef>
              <a:buClr>
                <a:schemeClr val="dk1"/>
              </a:buClr>
              <a:buSzPct val="100000"/>
              <a:buFont typeface="+mj-ea"/>
              <a:buAutoNum type="circleNumDbPlain"/>
            </a:pPr>
            <a:r>
              <a:rPr lang="en-US" altLang="ko-KR" sz="1100" i="0" kern="1200" dirty="0" smtClean="0">
                <a:solidFill>
                  <a:schemeClr val="tx1"/>
                </a:solidFill>
                <a:effectLst/>
                <a:latin typeface="+mn-lt"/>
                <a:ea typeface="+mn-ea"/>
                <a:cs typeface="+mn-cs"/>
              </a:rPr>
              <a:t>Event Bus and IoT Server Runtime. I</a:t>
            </a:r>
            <a:r>
              <a:rPr lang="en-US" altLang="ko-KR" sz="1100" i="0" kern="1200" baseline="0" dirty="0" smtClean="0">
                <a:solidFill>
                  <a:schemeClr val="tx1"/>
                </a:solidFill>
                <a:effectLst/>
                <a:latin typeface="+mn-lt"/>
                <a:ea typeface="+mn-ea"/>
                <a:cs typeface="+mn-cs"/>
              </a:rPr>
              <a:t> will explain later.</a:t>
            </a:r>
            <a:endParaRPr lang="en-US" altLang="ko-KR" sz="1100" i="0" baseline="0" dirty="0" smtClean="0">
              <a:solidFill>
                <a:schemeClr val="dk1"/>
              </a:solidFill>
            </a:endParaRP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xmlns="" val="339234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Clr>
                <a:schemeClr val="dk1"/>
              </a:buClr>
              <a:buSzPct val="110000"/>
              <a:buFont typeface="+mj-ea"/>
              <a:buAutoNum type="circleNumDbPlain"/>
            </a:pPr>
            <a:r>
              <a:rPr lang="en-US" altLang="ko-KR" sz="1000" dirty="0" smtClean="0">
                <a:solidFill>
                  <a:schemeClr val="dk1"/>
                </a:solidFill>
              </a:rPr>
              <a:t>Another important</a:t>
            </a:r>
            <a:r>
              <a:rPr lang="en-US" altLang="ko-KR" sz="1000" baseline="0" dirty="0" smtClean="0">
                <a:solidFill>
                  <a:schemeClr val="dk1"/>
                </a:solidFill>
              </a:rPr>
              <a:t> Quality Attribute </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is Availability f</a:t>
            </a:r>
            <a:r>
              <a:rPr lang="en-US" altLang="ko-KR" sz="1000" dirty="0" smtClean="0">
                <a:solidFill>
                  <a:schemeClr val="dk1"/>
                </a:solidFill>
              </a:rPr>
              <a:t>or the detecting failure of </a:t>
            </a:r>
            <a:r>
              <a:rPr lang="en-US" altLang="ko-KR" sz="1000" baseline="0" dirty="0" smtClean="0">
                <a:solidFill>
                  <a:schemeClr val="dk1"/>
                </a:solidFill>
              </a:rPr>
              <a:t>SA node.</a:t>
            </a:r>
            <a:endParaRPr lang="en-US" altLang="ko-KR" sz="1000" dirty="0" smtClean="0">
              <a:solidFill>
                <a:schemeClr val="dk1"/>
              </a:solidFill>
            </a:endParaRPr>
          </a:p>
          <a:p>
            <a:pPr marL="228600" lvl="0" indent="-228600" rtl="0">
              <a:spcBef>
                <a:spcPts val="0"/>
              </a:spcBef>
              <a:buClr>
                <a:schemeClr val="dk1"/>
              </a:buClr>
              <a:buSzPct val="110000"/>
              <a:buFont typeface="+mj-ea"/>
              <a:buAutoNum type="circleNumDbPlain"/>
            </a:pPr>
            <a:r>
              <a:rPr lang="en-US" altLang="ko-KR" sz="1000" dirty="0" smtClean="0">
                <a:solidFill>
                  <a:schemeClr val="dk1"/>
                </a:solidFill>
              </a:rPr>
              <a:t>We applied</a:t>
            </a:r>
            <a:r>
              <a:rPr lang="en-US" altLang="ko-KR" sz="1000" baseline="0" dirty="0" smtClean="0">
                <a:solidFill>
                  <a:schemeClr val="dk1"/>
                </a:solidFill>
              </a:rPr>
              <a:t> </a:t>
            </a:r>
            <a:r>
              <a:rPr lang="en-US" altLang="ko-KR" sz="1000" baseline="0" dirty="0" err="1" smtClean="0">
                <a:solidFill>
                  <a:schemeClr val="dk1"/>
                </a:solidFill>
              </a:rPr>
              <a:t>HeartBeat</a:t>
            </a:r>
            <a:r>
              <a:rPr lang="en-US" altLang="ko-KR" sz="1000" baseline="0" dirty="0" smtClean="0">
                <a:solidFill>
                  <a:schemeClr val="dk1"/>
                </a:solidFill>
              </a:rPr>
              <a:t> tactic to the Event Bus.</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But</a:t>
            </a:r>
            <a:r>
              <a:rPr lang="ko-KR" altLang="en-US" sz="1000" baseline="0" smtClean="0">
                <a:solidFill>
                  <a:schemeClr val="dk1"/>
                </a:solidFill>
              </a:rPr>
              <a:t> </a:t>
            </a:r>
            <a:r>
              <a:rPr lang="en-US" altLang="ko-KR" sz="1000" baseline="0" dirty="0" smtClean="0">
                <a:solidFill>
                  <a:schemeClr val="dk1"/>
                </a:solidFill>
              </a:rPr>
              <a:t>by the </a:t>
            </a:r>
            <a:r>
              <a:rPr lang="en-US" altLang="ko-KR" sz="1000" baseline="0" dirty="0" err="1" smtClean="0">
                <a:solidFill>
                  <a:schemeClr val="dk1"/>
                </a:solidFill>
              </a:rPr>
              <a:t>HeartBeat</a:t>
            </a:r>
            <a:r>
              <a:rPr lang="en-US" altLang="ko-KR" sz="1000" baseline="0" dirty="0" smtClean="0">
                <a:solidFill>
                  <a:schemeClr val="dk1"/>
                </a:solidFill>
              </a:rPr>
              <a:t> event, </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Performance issue could happen on the bus.</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So, We need to know how often the node should send </a:t>
            </a:r>
            <a:r>
              <a:rPr lang="en-US" altLang="ko-KR" sz="1000" baseline="0" dirty="0" err="1" smtClean="0">
                <a:solidFill>
                  <a:schemeClr val="dk1"/>
                </a:solidFill>
              </a:rPr>
              <a:t>HearBeat</a:t>
            </a:r>
            <a:r>
              <a:rPr lang="en-US" altLang="ko-KR" sz="1000" baseline="0" dirty="0" smtClean="0">
                <a:solidFill>
                  <a:schemeClr val="dk1"/>
                </a:solidFill>
              </a:rPr>
              <a:t>.</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I don’t know, So we did Experiment.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xmlns="" val="389864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368300" lvl="0" indent="-228600" rtl="0">
              <a:lnSpc>
                <a:spcPct val="90000"/>
              </a:lnSpc>
              <a:spcBef>
                <a:spcPts val="1000"/>
              </a:spcBef>
              <a:buClr>
                <a:schemeClr val="dk1"/>
              </a:buClr>
              <a:buSzPct val="100000"/>
              <a:buFont typeface="+mj-ea"/>
              <a:buAutoNum type="circleNumDbPlain"/>
            </a:pPr>
            <a:r>
              <a:rPr lang="en-US" altLang="ko-KR" dirty="0" smtClean="0">
                <a:solidFill>
                  <a:schemeClr val="dk1"/>
                </a:solidFill>
              </a:rPr>
              <a:t>Then</a:t>
            </a:r>
            <a:r>
              <a:rPr lang="en-US" altLang="ko-KR" baseline="0" dirty="0" smtClean="0">
                <a:solidFill>
                  <a:schemeClr val="dk1"/>
                </a:solidFill>
              </a:rPr>
              <a:t> we decomposed each IoT server </a:t>
            </a:r>
            <a:r>
              <a:rPr lang="en-US" altLang="ko-KR" baseline="0" dirty="0" err="1" smtClean="0">
                <a:solidFill>
                  <a:schemeClr val="dk1"/>
                </a:solidFill>
              </a:rPr>
              <a:t>elemements</a:t>
            </a:r>
            <a:r>
              <a:rPr lang="en-US" altLang="ko-KR" baseline="0" dirty="0" smtClean="0">
                <a:solidFill>
                  <a:schemeClr val="dk1"/>
                </a:solidFill>
              </a:rPr>
              <a:t>. IoT runtime and Event bus.</a:t>
            </a:r>
            <a:endParaRPr lang="en-US" altLang="ko-KR" dirty="0" smtClean="0">
              <a:solidFill>
                <a:schemeClr val="dk1"/>
              </a:solidFill>
            </a:endParaRPr>
          </a:p>
          <a:p>
            <a:pPr marL="368300" lvl="0" indent="-228600" rtl="0">
              <a:lnSpc>
                <a:spcPct val="90000"/>
              </a:lnSpc>
              <a:spcBef>
                <a:spcPts val="1000"/>
              </a:spcBef>
              <a:buClr>
                <a:schemeClr val="dk1"/>
              </a:buClr>
              <a:buSzPct val="100000"/>
              <a:buFont typeface="+mj-ea"/>
              <a:buAutoNum type="circleNumDbPlain"/>
            </a:pPr>
            <a:r>
              <a:rPr lang="en-US" altLang="ko-KR" dirty="0" smtClean="0">
                <a:solidFill>
                  <a:schemeClr val="dk1"/>
                </a:solidFill>
              </a:rPr>
              <a:t>This is the </a:t>
            </a:r>
            <a:r>
              <a:rPr lang="en-US" altLang="ko-KR" baseline="0" dirty="0" smtClean="0">
                <a:solidFill>
                  <a:schemeClr val="dk1"/>
                </a:solidFill>
              </a:rPr>
              <a:t>decomposition of IoT Runtime. </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It includes Event Manager and Web Server.</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Web server is responsible for user account and SA node register.</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Event manager is monitoring and logging event bus.</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There are 2 kinds of database, </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RDMBS is for user data, NoSQL is for the logs.</a:t>
            </a:r>
          </a:p>
          <a:p>
            <a:pPr marL="139700" lvl="0" indent="0" rtl="0">
              <a:lnSpc>
                <a:spcPct val="90000"/>
              </a:lnSpc>
              <a:spcBef>
                <a:spcPts val="1000"/>
              </a:spcBef>
              <a:buClr>
                <a:schemeClr val="dk1"/>
              </a:buClr>
              <a:buSzPct val="100000"/>
              <a:buFont typeface="Arial"/>
              <a:buNone/>
            </a:pPr>
            <a:endParaRPr lang="en-US" dirty="0">
              <a:solidFill>
                <a:schemeClr val="dk1"/>
              </a:solidFill>
            </a:endParaRP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11</a:t>
            </a:fld>
            <a:endParaRPr lang="en-US"/>
          </a:p>
        </p:txBody>
      </p:sp>
    </p:spTree>
    <p:extLst>
      <p:ext uri="{BB962C8B-B14F-4D97-AF65-F5344CB8AC3E}">
        <p14:creationId xmlns:p14="http://schemas.microsoft.com/office/powerpoint/2010/main" xmlns="" val="418842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4221015"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chemeClr val="tx1"/>
                </a:solidFill>
                <a:latin typeface="Arial"/>
                <a:ea typeface="Arial"/>
                <a:cs typeface="Arial"/>
                <a:sym typeface="Arial"/>
              </a:defRPr>
            </a:lvl1pPr>
          </a:lstStyle>
          <a:p>
            <a:pPr>
              <a:buSzPct val="25000"/>
            </a:pPr>
            <a:fld id="{00000000-1234-1234-1234-123412341234}" type="slidenum">
              <a:rPr lang="en-US" smtClean="0"/>
              <a:pPr>
                <a:buSzPct val="25000"/>
              </a:pPr>
              <a:t>‹#›</a:t>
            </a:fld>
            <a:r>
              <a:rPr lang="en-US" smtClean="0"/>
              <a:t>/23</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30.xml"/><Relationship Id="rId7" Type="http://schemas.openxmlformats.org/officeDocument/2006/relationships/slide" Target="slide3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slide" Target="slide33.xml"/><Relationship Id="rId9" Type="http://schemas.openxmlformats.org/officeDocument/2006/relationships/slide" Target="slide40.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4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905396"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a:t>
            </a:r>
            <a:r>
              <a:rPr lang="en-US" sz="2000" b="1" dirty="0" smtClean="0">
                <a:solidFill>
                  <a:schemeClr val="dk1"/>
                </a:solidFill>
              </a:rPr>
              <a:t>Dynamic - 1</a:t>
            </a:r>
            <a:r>
              <a:rPr lang="en-US" sz="2000" b="1" baseline="30000" dirty="0" smtClean="0">
                <a:solidFill>
                  <a:schemeClr val="dk1"/>
                </a:solidFill>
              </a:rPr>
              <a:t>st</a:t>
            </a:r>
            <a:r>
              <a:rPr lang="en-US" sz="2000" b="1" dirty="0" smtClean="0">
                <a:solidFill>
                  <a:schemeClr val="dk1"/>
                </a:solidFill>
              </a:rPr>
              <a:t> Decomposition (1/2)  </a:t>
            </a:r>
            <a:endParaRPr lang="en-US" sz="2000" b="1" dirty="0">
              <a:solidFill>
                <a:schemeClr val="dk1"/>
              </a:solidFill>
            </a:endParaRP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17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9</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extLst>
              <p:ext uri="{D42A27DB-BD31-4B8C-83A1-F6EECF244321}">
                <p14:modId xmlns:p14="http://schemas.microsoft.com/office/powerpoint/2010/main" xmlns="" val="987140350"/>
              </p:ext>
            </p:extLst>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t>To detect the </a:t>
                      </a:r>
                      <a:r>
                        <a:rPr lang="en-US" dirty="0" smtClean="0"/>
                        <a:t>failure of </a:t>
                      </a:r>
                      <a:r>
                        <a:rPr lang="en-US" dirty="0"/>
                        <a:t>SA node.</a:t>
                      </a:r>
                    </a:p>
                    <a:p>
                      <a:pPr marL="457200" lvl="0" indent="-317500" rtl="0">
                        <a:spcBef>
                          <a:spcPts val="0"/>
                        </a:spcBef>
                        <a:buClr>
                          <a:schemeClr val="dk1"/>
                        </a:buClr>
                        <a:buSzPct val="100000"/>
                        <a:buFont typeface="Arial"/>
                        <a:buChar char="●"/>
                      </a:pPr>
                      <a:r>
                        <a:rPr lang="en-US" dirty="0">
                          <a:solidFill>
                            <a:schemeClr val="dk1"/>
                          </a:solidFill>
                        </a:rPr>
                        <a:t>To notify failure to User App</a:t>
                      </a:r>
                      <a:r>
                        <a:rPr lang="en-US" dirty="0" smtClean="0">
                          <a:solidFill>
                            <a:schemeClr val="dk1"/>
                          </a:solidFill>
                        </a:rPr>
                        <a:t>.</a:t>
                      </a:r>
                      <a:endParaRPr lang="en-US" dirty="0">
                        <a:solidFill>
                          <a:schemeClr val="dk1"/>
                        </a:solidFill>
                      </a:endParaRPr>
                    </a:p>
                    <a:p>
                      <a:pPr marL="457200" lvl="0" indent="-317500" rtl="0">
                        <a:spcBef>
                          <a:spcPts val="0"/>
                        </a:spcBef>
                        <a:buClr>
                          <a:schemeClr val="dk1"/>
                        </a:buClr>
                        <a:buSzPct val="100000"/>
                        <a:buFont typeface="Arial"/>
                        <a:buChar char="●"/>
                      </a:pPr>
                      <a:r>
                        <a:rPr lang="en-US" dirty="0"/>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baseline="0" dirty="0">
                          <a:solidFill>
                            <a:schemeClr val="dk1"/>
                          </a:solidFill>
                        </a:rPr>
                        <a:t> </a:t>
                      </a:r>
                      <a:r>
                        <a:rPr lang="en-US" baseline="0" dirty="0" smtClean="0">
                          <a:solidFill>
                            <a:schemeClr val="dk1"/>
                          </a:solidFill>
                        </a:rPr>
                        <a:t>        </a:t>
                      </a:r>
                      <a:r>
                        <a:rPr lang="en-US" dirty="0" smtClean="0">
                          <a:solidFill>
                            <a:schemeClr val="dk1"/>
                          </a:solidFill>
                        </a:rPr>
                        <a:t>- </a:t>
                      </a:r>
                      <a:r>
                        <a:rPr lang="en-US" altLang="ko-KR" sz="1400" b="0" i="0" u="none" strike="noStrike" cap="none" baseline="0" dirty="0" smtClean="0">
                          <a:solidFill>
                            <a:schemeClr val="dk1"/>
                          </a:solidFill>
                          <a:latin typeface="+mn-lt"/>
                          <a:ea typeface="+mn-ea"/>
                          <a:cs typeface="+mn-cs"/>
                          <a:sym typeface="Arial"/>
                        </a:rPr>
                        <a:t>Network</a:t>
                      </a:r>
                      <a:r>
                        <a:rPr lang="en-US" altLang="ko-KR" sz="1400" b="0" i="0" u="none" strike="noStrike" cap="none" baseline="0" dirty="0" smtClean="0">
                          <a:solidFill>
                            <a:schemeClr val="tx1"/>
                          </a:solidFill>
                          <a:latin typeface="+mn-lt"/>
                          <a:ea typeface="+mn-ea"/>
                          <a:cs typeface="+mn-cs"/>
                          <a:sym typeface="Arial"/>
                        </a:rPr>
                        <a:t>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6193436"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a:t>
            </a:r>
            <a:r>
              <a:rPr lang="en-US" sz="2000" b="1" dirty="0" smtClean="0">
                <a:solidFill>
                  <a:schemeClr val="dk1"/>
                </a:solidFill>
              </a:rPr>
              <a:t>Dynamic - 1</a:t>
            </a:r>
            <a:r>
              <a:rPr lang="en-US" sz="2000" b="1" baseline="30000" dirty="0" smtClean="0">
                <a:solidFill>
                  <a:schemeClr val="dk1"/>
                </a:solidFill>
              </a:rPr>
              <a:t>st</a:t>
            </a:r>
            <a:r>
              <a:rPr lang="en-US" sz="2000" b="1" dirty="0" smtClean="0">
                <a:solidFill>
                  <a:schemeClr val="dk1"/>
                </a:solidFill>
              </a:rPr>
              <a:t> Decomposition (</a:t>
            </a:r>
            <a:r>
              <a:rPr lang="en-US" sz="2000" b="1" dirty="0">
                <a:solidFill>
                  <a:schemeClr val="dk1"/>
                </a:solidFill>
              </a:rPr>
              <a:t>2/2)  </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p:nvPr/>
        </p:nvCxnSpPr>
        <p:spPr>
          <a:xfrm flipV="1">
            <a:off x="4340866" y="3880098"/>
            <a:ext cx="0" cy="1890000"/>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76490"/>
            <a:ext cx="0" cy="7596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140960"/>
            <a:ext cx="4377600" cy="2304264"/>
          </a:xfrm>
          <a:prstGeom prst="rect">
            <a:avLst/>
          </a:prstGeom>
          <a:noFill/>
          <a:ln w="317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10</a:t>
            </a:fld>
            <a:r>
              <a:rPr lang="en-US" smtClean="0"/>
              <a:t>/23</a:t>
            </a:r>
            <a:endParaRPr lang="en-US" dirty="0"/>
          </a:p>
        </p:txBody>
      </p:sp>
      <p:sp>
        <p:nvSpPr>
          <p:cNvPr id="2" name="TextBox 1"/>
          <p:cNvSpPr txBox="1"/>
          <p:nvPr/>
        </p:nvSpPr>
        <p:spPr>
          <a:xfrm>
            <a:off x="3324878" y="4404104"/>
            <a:ext cx="1827744" cy="461665"/>
          </a:xfrm>
          <a:prstGeom prst="rect">
            <a:avLst/>
          </a:prstGeom>
          <a:solidFill>
            <a:schemeClr val="bg1"/>
          </a:solidFill>
        </p:spPr>
        <p:txBody>
          <a:bodyPr wrap="none" rtlCol="0">
            <a:spAutoFit/>
          </a:bodyPr>
          <a:lstStyle/>
          <a:p>
            <a:r>
              <a:rPr lang="en-US" altLang="ko-KR" sz="2400" dirty="0" smtClean="0">
                <a:solidFill>
                  <a:srgbClr val="FF0000"/>
                </a:solidFill>
              </a:rPr>
              <a:t>How often ?</a:t>
            </a:r>
            <a:endParaRPr lang="ko-KR" altLang="en-US" sz="2400">
              <a:solidFill>
                <a:srgbClr val="FF0000"/>
              </a:solidFill>
            </a:endParaRPr>
          </a:p>
        </p:txBody>
      </p:sp>
      <p:grpSp>
        <p:nvGrpSpPr>
          <p:cNvPr id="5" name="그룹 4"/>
          <p:cNvGrpSpPr/>
          <p:nvPr/>
        </p:nvGrpSpPr>
        <p:grpSpPr>
          <a:xfrm>
            <a:off x="5929254" y="1380227"/>
            <a:ext cx="2713726" cy="788651"/>
            <a:chOff x="5929254" y="1380227"/>
            <a:chExt cx="2713726" cy="788651"/>
          </a:xfrm>
        </p:grpSpPr>
        <p:sp>
          <p:nvSpPr>
            <p:cNvPr id="35" name="TextBox 34"/>
            <p:cNvSpPr txBox="1"/>
            <p:nvPr/>
          </p:nvSpPr>
          <p:spPr>
            <a:xfrm>
              <a:off x="5954260" y="1380227"/>
              <a:ext cx="2688720" cy="461665"/>
            </a:xfrm>
            <a:prstGeom prst="rect">
              <a:avLst/>
            </a:prstGeom>
            <a:solidFill>
              <a:schemeClr val="bg1"/>
            </a:solidFill>
          </p:spPr>
          <p:txBody>
            <a:bodyPr wrap="none" rtlCol="0">
              <a:spAutoFit/>
            </a:bodyPr>
            <a:lstStyle/>
            <a:p>
              <a:r>
                <a:rPr lang="en-US" altLang="ko-KR" sz="2400" dirty="0" smtClean="0">
                  <a:solidFill>
                    <a:srgbClr val="FF0000"/>
                  </a:solidFill>
                </a:rPr>
                <a:t>Do Experiment</a:t>
              </a:r>
              <a:endParaRPr lang="ko-KR" altLang="en-US" sz="2400">
                <a:solidFill>
                  <a:srgbClr val="FF0000"/>
                </a:solidFill>
              </a:endParaRPr>
            </a:p>
          </p:txBody>
        </p:sp>
        <p:sp>
          <p:nvSpPr>
            <p:cNvPr id="4" name="TextBox 3"/>
            <p:cNvSpPr txBox="1"/>
            <p:nvPr/>
          </p:nvSpPr>
          <p:spPr>
            <a:xfrm rot="5400000">
              <a:off x="5913865" y="1691824"/>
              <a:ext cx="492443" cy="461665"/>
            </a:xfrm>
            <a:prstGeom prst="rect">
              <a:avLst/>
            </a:prstGeom>
            <a:noFill/>
          </p:spPr>
          <p:txBody>
            <a:bodyPr wrap="none" rtlCol="0">
              <a:spAutoFit/>
            </a:bodyPr>
            <a:lstStyle/>
            <a:p>
              <a:r>
                <a:rPr lang="en-US" altLang="ko-KR" sz="2400" dirty="0">
                  <a:solidFill>
                    <a:srgbClr val="FF0000"/>
                  </a:solidFill>
                  <a:latin typeface="바탕" panose="02030600000101010101" pitchFamily="18" charset="-127"/>
                  <a:ea typeface="바탕" panose="02030600000101010101" pitchFamily="18" charset="-127"/>
                </a:rPr>
                <a:t>☞</a:t>
              </a:r>
              <a:endParaRPr lang="ko-KR" altLang="en-US" sz="2400"/>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6337456"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a:t>
            </a:r>
            <a:r>
              <a:rPr lang="en-US" sz="2000" b="1" dirty="0" smtClean="0">
                <a:solidFill>
                  <a:schemeClr val="dk1"/>
                </a:solidFill>
              </a:rPr>
              <a:t>Dynamic - 2</a:t>
            </a:r>
            <a:r>
              <a:rPr lang="en-US" sz="2000" b="1" baseline="30000" dirty="0" smtClean="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5901700" y="765175"/>
            <a:ext cx="298715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IoT </a:t>
            </a:r>
            <a:r>
              <a:rPr lang="en-US" sz="2000" b="1" dirty="0" smtClean="0">
                <a:solidFill>
                  <a:schemeClr val="dk1"/>
                </a:solidFill>
              </a:rPr>
              <a:t>Server Runtime</a:t>
            </a:r>
            <a:r>
              <a:rPr lang="en-US" sz="2000" b="1" i="1" dirty="0" smtClean="0">
                <a:solidFill>
                  <a:schemeClr val="dk1"/>
                </a:solidFill>
              </a:rPr>
              <a:t> </a:t>
            </a:r>
            <a:r>
              <a:rPr lang="en-US" sz="2000" b="1" dirty="0">
                <a:solidFill>
                  <a:schemeClr val="dk1"/>
                </a:solidFill>
              </a:rPr>
              <a:t>&gt;</a:t>
            </a: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11</a:t>
            </a:fld>
            <a:r>
              <a:rPr lang="en-US" smtClean="0"/>
              <a:t>/23</a:t>
            </a:r>
            <a:endParaRPr lang="en-US" dirty="0"/>
          </a:p>
        </p:txBody>
      </p:sp>
      <p:sp>
        <p:nvSpPr>
          <p:cNvPr id="84" name="Shape 183"/>
          <p:cNvSpPr/>
          <p:nvPr/>
        </p:nvSpPr>
        <p:spPr>
          <a:xfrm>
            <a:off x="309954" y="1376620"/>
            <a:ext cx="661546" cy="275975"/>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dirty="0">
                <a:solidFill>
                  <a:srgbClr val="000000"/>
                </a:solidFill>
                <a:latin typeface="Arial"/>
                <a:ea typeface="Arial"/>
                <a:cs typeface="Arial"/>
                <a:sym typeface="Arial"/>
              </a:rPr>
              <a:t>IoT Server Runtime</a:t>
            </a:r>
          </a:p>
        </p:txBody>
      </p:sp>
      <p:sp>
        <p:nvSpPr>
          <p:cNvPr id="87" name="Shape 186"/>
          <p:cNvSpPr/>
          <p:nvPr/>
        </p:nvSpPr>
        <p:spPr>
          <a:xfrm>
            <a:off x="309955" y="825238"/>
            <a:ext cx="1092432" cy="206033"/>
          </a:xfrm>
          <a:prstGeom prst="rect">
            <a:avLst/>
          </a:prstGeom>
          <a:solidFill>
            <a:srgbClr val="FFFFFF"/>
          </a:solidFill>
          <a:ln w="1587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a:solidFill>
                  <a:srgbClr val="000000"/>
                </a:solidFill>
                <a:latin typeface="Arial"/>
                <a:ea typeface="Arial"/>
                <a:cs typeface="Arial"/>
                <a:sym typeface="Arial"/>
              </a:rPr>
              <a:t>Event Bus</a:t>
            </a:r>
          </a:p>
        </p:txBody>
      </p:sp>
      <p:cxnSp>
        <p:nvCxnSpPr>
          <p:cNvPr id="89" name="Shape 189"/>
          <p:cNvCxnSpPr/>
          <p:nvPr/>
        </p:nvCxnSpPr>
        <p:spPr>
          <a:xfrm rot="10800000">
            <a:off x="723913" y="1031271"/>
            <a:ext cx="0" cy="349735"/>
          </a:xfrm>
          <a:prstGeom prst="straightConnector1">
            <a:avLst/>
          </a:prstGeom>
          <a:noFill/>
          <a:ln w="15875" cap="flat" cmpd="sng">
            <a:solidFill>
              <a:srgbClr val="000000"/>
            </a:solidFill>
            <a:prstDash val="dash"/>
            <a:round/>
            <a:headEnd type="stealth" w="lg" len="lg"/>
            <a:tailEnd type="none" w="lg" len="lg"/>
          </a:ln>
        </p:spPr>
      </p:cxnSp>
      <p:sp>
        <p:nvSpPr>
          <p:cNvPr id="7" name="Shape 144"/>
          <p:cNvSpPr txBox="1"/>
          <p:nvPr/>
        </p:nvSpPr>
        <p:spPr>
          <a:xfrm>
            <a:off x="5334228" y="5022072"/>
            <a:ext cx="224454"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A</a:t>
            </a:r>
          </a:p>
        </p:txBody>
      </p:sp>
      <p:sp>
        <p:nvSpPr>
          <p:cNvPr id="8" name="Shape 145"/>
          <p:cNvSpPr txBox="1"/>
          <p:nvPr/>
        </p:nvSpPr>
        <p:spPr>
          <a:xfrm>
            <a:off x="5831111" y="5022072"/>
            <a:ext cx="224454"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B</a:t>
            </a:r>
          </a:p>
        </p:txBody>
      </p:sp>
      <p:sp>
        <p:nvSpPr>
          <p:cNvPr id="9" name="Shape 146"/>
          <p:cNvSpPr txBox="1"/>
          <p:nvPr/>
        </p:nvSpPr>
        <p:spPr>
          <a:xfrm>
            <a:off x="6088697" y="5051946"/>
            <a:ext cx="1531047"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Data Flow</a:t>
            </a:r>
          </a:p>
        </p:txBody>
      </p:sp>
      <p:sp>
        <p:nvSpPr>
          <p:cNvPr id="10" name="Shape 147"/>
          <p:cNvSpPr/>
          <p:nvPr/>
        </p:nvSpPr>
        <p:spPr>
          <a:xfrm>
            <a:off x="2218132" y="1785685"/>
            <a:ext cx="6624920" cy="2104806"/>
          </a:xfrm>
          <a:prstGeom prst="rect">
            <a:avLst/>
          </a:prstGeom>
          <a:noFill/>
          <a:ln w="317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1" name="Shape 148"/>
          <p:cNvSpPr/>
          <p:nvPr/>
        </p:nvSpPr>
        <p:spPr>
          <a:xfrm>
            <a:off x="3699171" y="3053029"/>
            <a:ext cx="3599122" cy="54331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b="1" i="0" u="none" strike="noStrike" cap="none" baseline="0" dirty="0" smtClean="0">
                <a:solidFill>
                  <a:srgbClr val="000000"/>
                </a:solidFill>
                <a:latin typeface="Arial"/>
                <a:ea typeface="Arial"/>
                <a:cs typeface="Arial"/>
                <a:sym typeface="Arial"/>
              </a:rPr>
              <a:t>Web</a:t>
            </a:r>
            <a:r>
              <a:rPr lang="en-US" altLang="ko" b="1" i="0" u="none" strike="noStrike" cap="none" baseline="0" dirty="0" smtClean="0">
                <a:solidFill>
                  <a:srgbClr val="000000"/>
                </a:solidFill>
                <a:latin typeface="Arial"/>
                <a:ea typeface="Arial"/>
                <a:cs typeface="Arial"/>
                <a:sym typeface="Arial"/>
              </a:rPr>
              <a:t> </a:t>
            </a:r>
            <a:r>
              <a:rPr lang="ko" b="1" i="0" u="none" strike="noStrike" cap="none" baseline="0" dirty="0" smtClean="0">
                <a:solidFill>
                  <a:srgbClr val="000000"/>
                </a:solidFill>
                <a:latin typeface="Arial"/>
                <a:ea typeface="Arial"/>
                <a:cs typeface="Arial"/>
                <a:sym typeface="Arial"/>
              </a:rPr>
              <a:t>Server</a:t>
            </a:r>
            <a:endParaRPr lang="ko" b="1" i="0" u="none" strike="noStrike" cap="none" baseline="0" dirty="0">
              <a:solidFill>
                <a:srgbClr val="000000"/>
              </a:solidFill>
              <a:latin typeface="Arial"/>
              <a:ea typeface="Arial"/>
              <a:cs typeface="Arial"/>
              <a:sym typeface="Arial"/>
            </a:endParaRPr>
          </a:p>
        </p:txBody>
      </p:sp>
      <p:sp>
        <p:nvSpPr>
          <p:cNvPr id="12" name="Shape 149"/>
          <p:cNvSpPr/>
          <p:nvPr/>
        </p:nvSpPr>
        <p:spPr>
          <a:xfrm>
            <a:off x="2933097" y="4086898"/>
            <a:ext cx="1936279" cy="54331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cxnSp>
        <p:nvCxnSpPr>
          <p:cNvPr id="13" name="Shape 150"/>
          <p:cNvCxnSpPr/>
          <p:nvPr/>
        </p:nvCxnSpPr>
        <p:spPr>
          <a:xfrm flipV="1">
            <a:off x="3943460" y="3586309"/>
            <a:ext cx="1768" cy="500666"/>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5151992" y="4233311"/>
            <a:ext cx="936705" cy="65073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3rd Party App/Service Mash-Up</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(VAR)</a:t>
            </a:r>
          </a:p>
        </p:txBody>
      </p:sp>
      <p:sp>
        <p:nvSpPr>
          <p:cNvPr id="15" name="Shape 152"/>
          <p:cNvSpPr/>
          <p:nvPr/>
        </p:nvSpPr>
        <p:spPr>
          <a:xfrm>
            <a:off x="6555869" y="4096539"/>
            <a:ext cx="871060" cy="54331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16" name="Shape 153"/>
          <p:cNvCxnSpPr/>
          <p:nvPr/>
        </p:nvCxnSpPr>
        <p:spPr>
          <a:xfrm flipV="1">
            <a:off x="5564874" y="3598895"/>
            <a:ext cx="8" cy="484621"/>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6743054" y="3846657"/>
            <a:ext cx="503036"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5262390" y="409763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9" name="Shape 157"/>
          <p:cNvSpPr/>
          <p:nvPr/>
        </p:nvSpPr>
        <p:spPr>
          <a:xfrm>
            <a:off x="7779742" y="2079556"/>
            <a:ext cx="871060" cy="670931"/>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7437180" y="2604421"/>
            <a:ext cx="492698" cy="781177"/>
          </a:xfrm>
          <a:prstGeom prst="bentConnector2">
            <a:avLst/>
          </a:prstGeom>
          <a:noFill/>
          <a:ln w="19050" cap="flat" cmpd="sng">
            <a:solidFill>
              <a:schemeClr val="dk1"/>
            </a:solidFill>
            <a:prstDash val="sysDash"/>
            <a:round/>
            <a:headEnd type="none" w="med" len="med"/>
            <a:tailEnd type="stealth" w="lg" len="med"/>
          </a:ln>
        </p:spPr>
      </p:cxnSp>
      <p:sp>
        <p:nvSpPr>
          <p:cNvPr id="21" name="Shape 161"/>
          <p:cNvSpPr/>
          <p:nvPr/>
        </p:nvSpPr>
        <p:spPr>
          <a:xfrm>
            <a:off x="7891519" y="2914553"/>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162"/>
          <p:cNvSpPr/>
          <p:nvPr/>
        </p:nvSpPr>
        <p:spPr>
          <a:xfrm>
            <a:off x="7891519" y="3089555"/>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160"/>
          <p:cNvSpPr/>
          <p:nvPr/>
        </p:nvSpPr>
        <p:spPr>
          <a:xfrm>
            <a:off x="7180941" y="3138725"/>
            <a:ext cx="11210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163"/>
          <p:cNvSpPr/>
          <p:nvPr/>
        </p:nvSpPr>
        <p:spPr>
          <a:xfrm>
            <a:off x="7180936" y="3305481"/>
            <a:ext cx="11210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164"/>
          <p:cNvSpPr/>
          <p:nvPr/>
        </p:nvSpPr>
        <p:spPr>
          <a:xfrm>
            <a:off x="2436298" y="2083419"/>
            <a:ext cx="871060" cy="670931"/>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Sensor Data</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Store</a:t>
            </a:r>
          </a:p>
        </p:txBody>
      </p:sp>
      <p:sp>
        <p:nvSpPr>
          <p:cNvPr id="26" name="Shape 165"/>
          <p:cNvSpPr/>
          <p:nvPr/>
        </p:nvSpPr>
        <p:spPr>
          <a:xfrm rot="16200000">
            <a:off x="3834536" y="3398925"/>
            <a:ext cx="222655" cy="1585077"/>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166"/>
          <p:cNvSpPr/>
          <p:nvPr/>
        </p:nvSpPr>
        <p:spPr>
          <a:xfrm rot="16200000">
            <a:off x="5446397" y="3516884"/>
            <a:ext cx="239348" cy="133890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167"/>
          <p:cNvSpPr/>
          <p:nvPr/>
        </p:nvSpPr>
        <p:spPr>
          <a:xfrm rot="16200000">
            <a:off x="6875728" y="3671101"/>
            <a:ext cx="239348" cy="1034921"/>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9" name="Shape 155"/>
          <p:cNvSpPr/>
          <p:nvPr/>
        </p:nvSpPr>
        <p:spPr>
          <a:xfrm>
            <a:off x="6870351" y="4098177"/>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30" name="Shape 168"/>
          <p:cNvSpPr/>
          <p:nvPr/>
        </p:nvSpPr>
        <p:spPr>
          <a:xfrm>
            <a:off x="2058568" y="4973308"/>
            <a:ext cx="6996763" cy="1336012"/>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2571378" y="5239575"/>
            <a:ext cx="487542"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7312151" y="5116311"/>
            <a:ext cx="569093" cy="276771"/>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33" name="Shape 171"/>
          <p:cNvSpPr txBox="1"/>
          <p:nvPr/>
        </p:nvSpPr>
        <p:spPr>
          <a:xfrm>
            <a:off x="7970929" y="5092078"/>
            <a:ext cx="802885"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Process</a:t>
            </a:r>
          </a:p>
        </p:txBody>
      </p:sp>
      <p:sp>
        <p:nvSpPr>
          <p:cNvPr id="34" name="Shape 172"/>
          <p:cNvSpPr txBox="1"/>
          <p:nvPr/>
        </p:nvSpPr>
        <p:spPr>
          <a:xfrm>
            <a:off x="1998351" y="4629139"/>
            <a:ext cx="2135739" cy="23934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3272834" y="5036505"/>
            <a:ext cx="1531047"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Network Connection</a:t>
            </a:r>
          </a:p>
        </p:txBody>
      </p:sp>
      <p:cxnSp>
        <p:nvCxnSpPr>
          <p:cNvPr id="36" name="Shape 174"/>
          <p:cNvCxnSpPr/>
          <p:nvPr/>
        </p:nvCxnSpPr>
        <p:spPr>
          <a:xfrm>
            <a:off x="2666091" y="5657459"/>
            <a:ext cx="311310" cy="0"/>
          </a:xfrm>
          <a:prstGeom prst="straightConnector1">
            <a:avLst/>
          </a:prstGeom>
          <a:noFill/>
          <a:ln w="19050" cap="flat" cmpd="sng">
            <a:solidFill>
              <a:srgbClr val="000000"/>
            </a:solidFill>
            <a:prstDash val="dash"/>
            <a:round/>
            <a:headEnd type="triangle" w="lg" len="med"/>
            <a:tailEnd type="triangle" w="lg" len="med"/>
          </a:ln>
        </p:spPr>
      </p:cxnSp>
      <p:sp>
        <p:nvSpPr>
          <p:cNvPr id="37" name="Shape 175"/>
          <p:cNvSpPr txBox="1"/>
          <p:nvPr/>
        </p:nvSpPr>
        <p:spPr>
          <a:xfrm>
            <a:off x="2453620" y="5479604"/>
            <a:ext cx="224454"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2950503" y="5479604"/>
            <a:ext cx="224454"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B</a:t>
            </a:r>
          </a:p>
        </p:txBody>
      </p:sp>
      <p:sp>
        <p:nvSpPr>
          <p:cNvPr id="39" name="Shape 177"/>
          <p:cNvSpPr txBox="1"/>
          <p:nvPr/>
        </p:nvSpPr>
        <p:spPr>
          <a:xfrm>
            <a:off x="3268889" y="5404642"/>
            <a:ext cx="1627727"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3266867" y="5810468"/>
            <a:ext cx="1531047"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IoT Server Runtime Boundary</a:t>
            </a:r>
          </a:p>
        </p:txBody>
      </p:sp>
      <p:sp>
        <p:nvSpPr>
          <p:cNvPr id="41" name="Shape 179"/>
          <p:cNvSpPr/>
          <p:nvPr/>
        </p:nvSpPr>
        <p:spPr>
          <a:xfrm>
            <a:off x="4262099" y="224312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2" name="Shape 180"/>
          <p:cNvSpPr/>
          <p:nvPr/>
        </p:nvSpPr>
        <p:spPr>
          <a:xfrm>
            <a:off x="5465278" y="222930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3" name="Shape 181"/>
          <p:cNvSpPr/>
          <p:nvPr/>
        </p:nvSpPr>
        <p:spPr>
          <a:xfrm>
            <a:off x="6622505" y="222930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4" name="Shape 182"/>
          <p:cNvSpPr/>
          <p:nvPr/>
        </p:nvSpPr>
        <p:spPr>
          <a:xfrm>
            <a:off x="3058920" y="224312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183"/>
          <p:cNvSpPr/>
          <p:nvPr/>
        </p:nvSpPr>
        <p:spPr>
          <a:xfrm>
            <a:off x="5469967" y="5551231"/>
            <a:ext cx="554700" cy="348388"/>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6" name="Shape 184"/>
          <p:cNvSpPr txBox="1"/>
          <p:nvPr/>
        </p:nvSpPr>
        <p:spPr>
          <a:xfrm>
            <a:off x="6077598" y="5482186"/>
            <a:ext cx="1218221"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RDBMS Database </a:t>
            </a:r>
          </a:p>
        </p:txBody>
      </p:sp>
      <p:sp>
        <p:nvSpPr>
          <p:cNvPr id="48" name="Shape 186"/>
          <p:cNvSpPr/>
          <p:nvPr/>
        </p:nvSpPr>
        <p:spPr>
          <a:xfrm>
            <a:off x="2372231" y="2019611"/>
            <a:ext cx="871060" cy="670931"/>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Sensor Data Store</a:t>
            </a:r>
          </a:p>
        </p:txBody>
      </p:sp>
      <p:sp>
        <p:nvSpPr>
          <p:cNvPr id="49" name="Shape 187"/>
          <p:cNvSpPr/>
          <p:nvPr/>
        </p:nvSpPr>
        <p:spPr>
          <a:xfrm>
            <a:off x="3582071" y="1556817"/>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0" name="Shape 188"/>
          <p:cNvSpPr/>
          <p:nvPr/>
        </p:nvSpPr>
        <p:spPr>
          <a:xfrm>
            <a:off x="6713598" y="2247885"/>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1" name="Shape 189"/>
          <p:cNvSpPr/>
          <p:nvPr/>
        </p:nvSpPr>
        <p:spPr>
          <a:xfrm>
            <a:off x="6932499" y="2229295"/>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2" name="Shape 190"/>
          <p:cNvSpPr/>
          <p:nvPr/>
        </p:nvSpPr>
        <p:spPr>
          <a:xfrm>
            <a:off x="3699254" y="2143086"/>
            <a:ext cx="3599122" cy="54331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b="1" i="0" u="none" strike="noStrike" cap="none" baseline="0" dirty="0" smtClean="0">
                <a:solidFill>
                  <a:srgbClr val="000000"/>
                </a:solidFill>
                <a:latin typeface="Arial"/>
                <a:ea typeface="Arial"/>
                <a:cs typeface="Arial"/>
                <a:sym typeface="Arial"/>
              </a:rPr>
              <a:t>Event</a:t>
            </a:r>
            <a:r>
              <a:rPr lang="en-US" altLang="ko" b="1" i="0" u="none" strike="noStrike" cap="none" baseline="0" dirty="0" smtClean="0">
                <a:solidFill>
                  <a:srgbClr val="000000"/>
                </a:solidFill>
                <a:latin typeface="Arial"/>
                <a:ea typeface="Arial"/>
                <a:cs typeface="Arial"/>
                <a:sym typeface="Arial"/>
              </a:rPr>
              <a:t>  </a:t>
            </a:r>
            <a:r>
              <a:rPr lang="ko" b="1" i="0" u="none" strike="noStrike" cap="none" baseline="0" dirty="0" smtClean="0">
                <a:solidFill>
                  <a:srgbClr val="000000"/>
                </a:solidFill>
                <a:latin typeface="Arial"/>
                <a:ea typeface="Arial"/>
                <a:cs typeface="Arial"/>
                <a:sym typeface="Arial"/>
              </a:rPr>
              <a:t>Manager</a:t>
            </a:r>
            <a:endParaRPr lang="ko" b="1" i="0" u="none" strike="noStrike" cap="none" baseline="0" dirty="0">
              <a:solidFill>
                <a:srgbClr val="000000"/>
              </a:solidFill>
              <a:latin typeface="Arial"/>
              <a:ea typeface="Arial"/>
              <a:cs typeface="Arial"/>
              <a:sym typeface="Arial"/>
            </a:endParaRPr>
          </a:p>
        </p:txBody>
      </p:sp>
      <p:sp>
        <p:nvSpPr>
          <p:cNvPr id="54" name="Shape 192"/>
          <p:cNvSpPr/>
          <p:nvPr/>
        </p:nvSpPr>
        <p:spPr>
          <a:xfrm>
            <a:off x="2544950" y="5921809"/>
            <a:ext cx="569093" cy="301004"/>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5" name="Shape 193"/>
          <p:cNvSpPr/>
          <p:nvPr/>
        </p:nvSpPr>
        <p:spPr>
          <a:xfrm>
            <a:off x="7308380" y="5576097"/>
            <a:ext cx="554700" cy="348388"/>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194"/>
          <p:cNvSpPr txBox="1"/>
          <p:nvPr/>
        </p:nvSpPr>
        <p:spPr>
          <a:xfrm>
            <a:off x="7968943" y="5508876"/>
            <a:ext cx="804872"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NoSQL Database</a:t>
            </a:r>
          </a:p>
        </p:txBody>
      </p:sp>
      <p:sp>
        <p:nvSpPr>
          <p:cNvPr id="58" name="Shape 197"/>
          <p:cNvSpPr/>
          <p:nvPr/>
        </p:nvSpPr>
        <p:spPr>
          <a:xfrm>
            <a:off x="4483589" y="1268700"/>
            <a:ext cx="1936279" cy="171007"/>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dirty="0"/>
              <a:t>Event Bus</a:t>
            </a:r>
          </a:p>
        </p:txBody>
      </p:sp>
      <p:sp>
        <p:nvSpPr>
          <p:cNvPr id="59" name="Shape 198"/>
          <p:cNvSpPr/>
          <p:nvPr/>
        </p:nvSpPr>
        <p:spPr>
          <a:xfrm rot="5400000">
            <a:off x="5340392" y="687951"/>
            <a:ext cx="222655" cy="1585077"/>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60" name="Shape 199"/>
          <p:cNvCxnSpPr/>
          <p:nvPr/>
        </p:nvCxnSpPr>
        <p:spPr>
          <a:xfrm>
            <a:off x="5450204" y="1591816"/>
            <a:ext cx="2" cy="551269"/>
          </a:xfrm>
          <a:prstGeom prst="straightConnector1">
            <a:avLst/>
          </a:prstGeom>
          <a:noFill/>
          <a:ln w="19050" cap="flat" cmpd="sng">
            <a:solidFill>
              <a:srgbClr val="000000"/>
            </a:solidFill>
            <a:prstDash val="lgDash"/>
            <a:round/>
            <a:headEnd type="triangle" w="lg" len="med"/>
            <a:tailEnd type="triangle" w="lg" len="med"/>
          </a:ln>
        </p:spPr>
      </p:cxnSp>
      <p:sp>
        <p:nvSpPr>
          <p:cNvPr id="61" name="Shape 196"/>
          <p:cNvSpPr/>
          <p:nvPr/>
        </p:nvSpPr>
        <p:spPr>
          <a:xfrm>
            <a:off x="8246518" y="2543514"/>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62" name="Shape 200"/>
          <p:cNvSpPr/>
          <p:nvPr/>
        </p:nvSpPr>
        <p:spPr>
          <a:xfrm>
            <a:off x="6965139" y="3384534"/>
            <a:ext cx="333274"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64" name="Shape 159"/>
          <p:cNvSpPr/>
          <p:nvPr/>
        </p:nvSpPr>
        <p:spPr>
          <a:xfrm>
            <a:off x="7961890" y="2543504"/>
            <a:ext cx="224455"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66" name="Shape 158"/>
          <p:cNvCxnSpPr>
            <a:stCxn id="19" idx="2"/>
            <a:endCxn id="52" idx="3"/>
          </p:cNvCxnSpPr>
          <p:nvPr/>
        </p:nvCxnSpPr>
        <p:spPr>
          <a:xfrm rot="10800000">
            <a:off x="7298377" y="2414744"/>
            <a:ext cx="481365" cy="279"/>
          </a:xfrm>
          <a:prstGeom prst="bentConnector3">
            <a:avLst>
              <a:gd name="adj1" fmla="val 50000"/>
            </a:avLst>
          </a:prstGeom>
          <a:noFill/>
          <a:ln w="19050" cap="flat" cmpd="sng">
            <a:solidFill>
              <a:schemeClr val="dk1"/>
            </a:solidFill>
            <a:prstDash val="sysDash"/>
            <a:round/>
            <a:headEnd type="none" w="med" len="med"/>
            <a:tailEnd type="stealth" w="lg" len="med"/>
          </a:ln>
        </p:spPr>
      </p:cxnSp>
      <p:cxnSp>
        <p:nvCxnSpPr>
          <p:cNvPr id="69" name="Shape 158"/>
          <p:cNvCxnSpPr>
            <a:stCxn id="62" idx="3"/>
            <a:endCxn id="61" idx="2"/>
          </p:cNvCxnSpPr>
          <p:nvPr/>
        </p:nvCxnSpPr>
        <p:spPr>
          <a:xfrm flipV="1">
            <a:off x="7298414" y="2748670"/>
            <a:ext cx="1072324" cy="738441"/>
          </a:xfrm>
          <a:prstGeom prst="bentConnector2">
            <a:avLst/>
          </a:prstGeom>
          <a:noFill/>
          <a:ln w="19050" cap="flat" cmpd="sng">
            <a:solidFill>
              <a:schemeClr val="dk1"/>
            </a:solidFill>
            <a:prstDash val="sysDash"/>
            <a:round/>
            <a:headEnd type="none" w="med" len="med"/>
            <a:tailEnd type="stealth" w="lg" len="med"/>
          </a:ln>
        </p:spPr>
      </p:cxnSp>
      <p:sp>
        <p:nvSpPr>
          <p:cNvPr id="70" name="Shape 162"/>
          <p:cNvSpPr/>
          <p:nvPr/>
        </p:nvSpPr>
        <p:spPr>
          <a:xfrm>
            <a:off x="8292051" y="3272011"/>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3" name="Shape 158"/>
          <p:cNvCxnSpPr>
            <a:stCxn id="25" idx="3"/>
            <a:endCxn id="11" idx="1"/>
          </p:cNvCxnSpPr>
          <p:nvPr/>
        </p:nvCxnSpPr>
        <p:spPr>
          <a:xfrm rot="16200000" flipH="1">
            <a:off x="3000332" y="2625847"/>
            <a:ext cx="570336" cy="827342"/>
          </a:xfrm>
          <a:prstGeom prst="bentConnector2">
            <a:avLst/>
          </a:prstGeom>
          <a:noFill/>
          <a:ln w="19050" cap="flat" cmpd="sng">
            <a:solidFill>
              <a:schemeClr val="dk1"/>
            </a:solidFill>
            <a:prstDash val="sysDash"/>
            <a:round/>
            <a:headEnd type="none" w="lg" len="med"/>
            <a:tailEnd type="stealth" w="lg" len="med"/>
          </a:ln>
        </p:spPr>
      </p:cxnSp>
      <p:cxnSp>
        <p:nvCxnSpPr>
          <p:cNvPr id="76" name="Shape 158"/>
          <p:cNvCxnSpPr>
            <a:stCxn id="25" idx="4"/>
            <a:endCxn id="52" idx="1"/>
          </p:cNvCxnSpPr>
          <p:nvPr/>
        </p:nvCxnSpPr>
        <p:spPr>
          <a:xfrm flipV="1">
            <a:off x="3307358" y="2414743"/>
            <a:ext cx="391897" cy="0"/>
          </a:xfrm>
          <a:prstGeom prst="bentConnector3">
            <a:avLst>
              <a:gd name="adj1" fmla="val 50000"/>
            </a:avLst>
          </a:prstGeom>
          <a:noFill/>
          <a:ln w="19050" cap="flat" cmpd="sng">
            <a:solidFill>
              <a:schemeClr val="dk1"/>
            </a:solidFill>
            <a:prstDash val="sysDash"/>
            <a:round/>
            <a:headEnd type="stealth" w="lg" len="med"/>
            <a:tailEnd type="none" w="lg" len="med"/>
          </a:ln>
        </p:spPr>
      </p:cxnSp>
      <p:cxnSp>
        <p:nvCxnSpPr>
          <p:cNvPr id="79" name="Shape 158"/>
          <p:cNvCxnSpPr/>
          <p:nvPr/>
        </p:nvCxnSpPr>
        <p:spPr>
          <a:xfrm>
            <a:off x="5583396" y="5209643"/>
            <a:ext cx="272429" cy="0"/>
          </a:xfrm>
          <a:prstGeom prst="bentConnector3">
            <a:avLst>
              <a:gd name="adj1" fmla="val 50000"/>
            </a:avLst>
          </a:prstGeom>
          <a:noFill/>
          <a:ln w="19050" cap="flat" cmpd="sng">
            <a:solidFill>
              <a:schemeClr val="dk1"/>
            </a:solidFill>
            <a:prstDash val="sysDash"/>
            <a:round/>
            <a:headEnd type="none" w="lg" len="med"/>
            <a:tailEnd type="stealth" w="lg" len="med"/>
          </a:ln>
        </p:spPr>
      </p:cxnSp>
      <p:sp>
        <p:nvSpPr>
          <p:cNvPr id="92" name="Shape 201"/>
          <p:cNvSpPr/>
          <p:nvPr/>
        </p:nvSpPr>
        <p:spPr>
          <a:xfrm>
            <a:off x="2544950" y="2149104"/>
            <a:ext cx="121141" cy="92074"/>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rgbClr val="000000"/>
              </a:solidFill>
              <a:latin typeface="Arial"/>
              <a:ea typeface="Arial"/>
              <a:cs typeface="Arial"/>
              <a:sym typeface="Arial"/>
            </a:endParaRPr>
          </a:p>
        </p:txBody>
      </p:sp>
      <p:cxnSp>
        <p:nvCxnSpPr>
          <p:cNvPr id="94" name="Shape 204"/>
          <p:cNvCxnSpPr/>
          <p:nvPr/>
        </p:nvCxnSpPr>
        <p:spPr>
          <a:xfrm rot="10800000">
            <a:off x="417239" y="1036002"/>
            <a:ext cx="0" cy="340618"/>
          </a:xfrm>
          <a:prstGeom prst="straightConnector1">
            <a:avLst/>
          </a:prstGeom>
          <a:noFill/>
          <a:ln w="15875" cap="flat" cmpd="sng">
            <a:solidFill>
              <a:srgbClr val="000000"/>
            </a:solidFill>
            <a:prstDash val="solid"/>
            <a:round/>
            <a:headEnd type="none" w="lg" len="lg"/>
            <a:tailEnd type="stealth" w="lg" len="lg"/>
          </a:ln>
        </p:spPr>
      </p:cxnSp>
      <p:sp>
        <p:nvSpPr>
          <p:cNvPr id="71" name="TextBox 70"/>
          <p:cNvSpPr txBox="1"/>
          <p:nvPr/>
        </p:nvSpPr>
        <p:spPr>
          <a:xfrm>
            <a:off x="144451" y="1774238"/>
            <a:ext cx="1975081" cy="1169551"/>
          </a:xfrm>
          <a:prstGeom prst="rect">
            <a:avLst/>
          </a:prstGeom>
          <a:solidFill>
            <a:schemeClr val="accent4">
              <a:lumMod val="20000"/>
              <a:lumOff val="80000"/>
            </a:schemeClr>
          </a:solidFill>
        </p:spPr>
        <p:txBody>
          <a:bodyPr wrap="square" lIns="36000" rIns="36000" rtlCol="0">
            <a:spAutoFit/>
          </a:bodyPr>
          <a:lstStyle/>
          <a:p>
            <a:r>
              <a:rPr lang="en-US" altLang="ko-KR" b="1" dirty="0" smtClean="0"/>
              <a:t>Event Manager</a:t>
            </a:r>
          </a:p>
          <a:p>
            <a:pPr marL="285750" indent="-285750">
              <a:buFont typeface="Wingdings" panose="05000000000000000000" pitchFamily="2" charset="2"/>
              <a:buChar char="§"/>
            </a:pPr>
            <a:r>
              <a:rPr lang="en-US" altLang="ko-KR" dirty="0" smtClean="0"/>
              <a:t>Logging</a:t>
            </a:r>
          </a:p>
          <a:p>
            <a:r>
              <a:rPr lang="en-US" altLang="ko-KR" dirty="0"/>
              <a:t> </a:t>
            </a:r>
            <a:r>
              <a:rPr lang="en-US" altLang="ko-KR" dirty="0" smtClean="0"/>
              <a:t>   - Command / State</a:t>
            </a:r>
          </a:p>
          <a:p>
            <a:pPr marL="285750" indent="-285750">
              <a:buFont typeface="Wingdings" panose="05000000000000000000" pitchFamily="2" charset="2"/>
              <a:buChar char="§"/>
            </a:pPr>
            <a:r>
              <a:rPr lang="en-US" altLang="ko-KR" dirty="0" smtClean="0"/>
              <a:t>Monitoring</a:t>
            </a:r>
          </a:p>
          <a:p>
            <a:r>
              <a:rPr lang="en-US" altLang="ko-KR" dirty="0"/>
              <a:t> </a:t>
            </a:r>
            <a:r>
              <a:rPr lang="en-US" altLang="ko-KR" dirty="0" smtClean="0"/>
              <a:t>   - Events / Traffic</a:t>
            </a:r>
            <a:endParaRPr lang="ko-KR" altLang="en-US"/>
          </a:p>
        </p:txBody>
      </p:sp>
      <p:sp>
        <p:nvSpPr>
          <p:cNvPr id="72" name="TextBox 71"/>
          <p:cNvSpPr txBox="1"/>
          <p:nvPr/>
        </p:nvSpPr>
        <p:spPr>
          <a:xfrm>
            <a:off x="144452" y="3406287"/>
            <a:ext cx="1975081" cy="1169551"/>
          </a:xfrm>
          <a:prstGeom prst="rect">
            <a:avLst/>
          </a:prstGeom>
          <a:solidFill>
            <a:schemeClr val="accent4">
              <a:lumMod val="20000"/>
              <a:lumOff val="80000"/>
            </a:schemeClr>
          </a:solidFill>
        </p:spPr>
        <p:txBody>
          <a:bodyPr wrap="square" lIns="36000" rIns="36000" rtlCol="0">
            <a:spAutoFit/>
          </a:bodyPr>
          <a:lstStyle/>
          <a:p>
            <a:r>
              <a:rPr lang="en-US" altLang="ko-KR" b="1" dirty="0" smtClean="0"/>
              <a:t>Web Server</a:t>
            </a:r>
          </a:p>
          <a:p>
            <a:pPr marL="285750" indent="-285750">
              <a:buFont typeface="Wingdings" panose="05000000000000000000" pitchFamily="2" charset="2"/>
              <a:buChar char="§"/>
            </a:pPr>
            <a:r>
              <a:rPr lang="en-US" altLang="ko-KR" dirty="0" smtClean="0"/>
              <a:t>User Account</a:t>
            </a:r>
          </a:p>
          <a:p>
            <a:r>
              <a:rPr lang="en-US" altLang="ko-KR" dirty="0"/>
              <a:t> </a:t>
            </a:r>
            <a:r>
              <a:rPr lang="en-US" altLang="ko-KR" dirty="0" smtClean="0"/>
              <a:t>   - Create / Log in</a:t>
            </a:r>
          </a:p>
          <a:p>
            <a:pPr marL="285750" indent="-285750">
              <a:buFont typeface="Wingdings" panose="05000000000000000000" pitchFamily="2" charset="2"/>
              <a:buChar char="§"/>
            </a:pPr>
            <a:r>
              <a:rPr lang="en-US" altLang="ko-KR" dirty="0" smtClean="0"/>
              <a:t>SA node</a:t>
            </a:r>
          </a:p>
          <a:p>
            <a:r>
              <a:rPr lang="en-US" altLang="ko-KR" dirty="0" smtClean="0"/>
              <a:t>    -  Register/Unregister</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6841526"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a:t>
            </a:r>
            <a:r>
              <a:rPr lang="en-US" sz="2000" b="1" dirty="0" smtClean="0">
                <a:solidFill>
                  <a:schemeClr val="dk1"/>
                </a:solidFill>
              </a:rPr>
              <a:t>Dynamic - 2</a:t>
            </a:r>
            <a:r>
              <a:rPr lang="en-US" sz="2000" b="1" baseline="30000" dirty="0" smtClean="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104381" y="765175"/>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Event Bus&gt;</a:t>
            </a:r>
          </a:p>
        </p:txBody>
      </p:sp>
      <p:grpSp>
        <p:nvGrpSpPr>
          <p:cNvPr id="4" name="그룹 3"/>
          <p:cNvGrpSpPr/>
          <p:nvPr/>
        </p:nvGrpSpPr>
        <p:grpSpPr>
          <a:xfrm>
            <a:off x="2195669" y="1652595"/>
            <a:ext cx="6693181" cy="4606194"/>
            <a:chOff x="1030287" y="1284259"/>
            <a:chExt cx="7115000" cy="4974530"/>
          </a:xfrm>
        </p:grpSpPr>
        <p:sp>
          <p:nvSpPr>
            <p:cNvPr id="9" name="Shape 98"/>
            <p:cNvSpPr/>
            <p:nvPr/>
          </p:nvSpPr>
          <p:spPr>
            <a:xfrm>
              <a:off x="1030287" y="4003659"/>
              <a:ext cx="2749603" cy="649511"/>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sp>
          <p:nvSpPr>
            <p:cNvPr id="26" name="Shape 115"/>
            <p:cNvSpPr txBox="1"/>
            <p:nvPr/>
          </p:nvSpPr>
          <p:spPr>
            <a:xfrm>
              <a:off x="1115520" y="4841767"/>
              <a:ext cx="3032844" cy="28613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grpSp>
          <p:nvGrpSpPr>
            <p:cNvPr id="2" name="그룹 1"/>
            <p:cNvGrpSpPr/>
            <p:nvPr/>
          </p:nvGrpSpPr>
          <p:grpSpPr>
            <a:xfrm>
              <a:off x="1278172" y="1284259"/>
              <a:ext cx="6867115" cy="4974530"/>
              <a:chOff x="1597990" y="862867"/>
              <a:chExt cx="7078580" cy="5302513"/>
            </a:xfrm>
          </p:grpSpPr>
          <p:sp>
            <p:nvSpPr>
              <p:cNvPr id="6" name="Shape 95"/>
              <p:cNvSpPr/>
              <p:nvPr/>
            </p:nvSpPr>
            <p:spPr>
              <a:xfrm>
                <a:off x="1597990" y="5078143"/>
                <a:ext cx="7027281" cy="1087237"/>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1773940" y="862867"/>
                <a:ext cx="6139548" cy="2557811"/>
              </a:xfrm>
              <a:prstGeom prst="rect">
                <a:avLst/>
              </a:prstGeom>
              <a:noFill/>
              <a:ln w="254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258411" y="2314181"/>
                <a:ext cx="5120952" cy="649511"/>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b="1" dirty="0"/>
                  <a:t>MQTT Proxy</a:t>
                </a:r>
              </a:p>
            </p:txBody>
          </p:sp>
          <p:cxnSp>
            <p:nvCxnSpPr>
              <p:cNvPr id="10" name="Shape 99"/>
              <p:cNvCxnSpPr/>
              <p:nvPr/>
            </p:nvCxnSpPr>
            <p:spPr>
              <a:xfrm rot="10800000">
                <a:off x="2528656" y="2950445"/>
                <a:ext cx="0" cy="922769"/>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429204" y="3976582"/>
                <a:ext cx="1330163" cy="777931"/>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6294323" y="3770402"/>
                <a:ext cx="1236944" cy="649511"/>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Node</a:t>
                </a:r>
              </a:p>
            </p:txBody>
          </p:sp>
          <p:cxnSp>
            <p:nvCxnSpPr>
              <p:cNvPr id="13" name="Shape 102"/>
              <p:cNvCxnSpPr/>
              <p:nvPr/>
            </p:nvCxnSpPr>
            <p:spPr>
              <a:xfrm rot="10800000">
                <a:off x="4705047" y="2968051"/>
                <a:ext cx="0" cy="907641"/>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16200000">
                <a:off x="6178588" y="3416926"/>
                <a:ext cx="921158" cy="716"/>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272672" y="3814391"/>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130457" y="1500254"/>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463515" y="2313806"/>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463500" y="2513155"/>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16200000">
                <a:off x="2669890" y="2801116"/>
                <a:ext cx="266176" cy="225088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16200000">
                <a:off x="4868456" y="2946868"/>
                <a:ext cx="286131" cy="190131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16200000">
                <a:off x="6769722" y="3162719"/>
                <a:ext cx="286131" cy="1469634"/>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740902" y="3815035"/>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080308" y="5318920"/>
                <a:ext cx="692331"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353432" y="5656740"/>
                <a:ext cx="808137" cy="33087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6347351" y="5595003"/>
                <a:ext cx="1747857" cy="35983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Process</a:t>
                </a:r>
              </a:p>
            </p:txBody>
          </p:sp>
          <p:sp>
            <p:nvSpPr>
              <p:cNvPr id="27" name="Shape 116"/>
              <p:cNvSpPr txBox="1"/>
              <p:nvPr/>
            </p:nvSpPr>
            <p:spPr>
              <a:xfrm>
                <a:off x="3041271" y="5134977"/>
                <a:ext cx="2174155"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5217727" y="5138998"/>
                <a:ext cx="318736"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923323" y="5138998"/>
                <a:ext cx="318736"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6347350" y="5139001"/>
                <a:ext cx="2046157"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057525" y="5541569"/>
                <a:ext cx="2174155"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dirty="0"/>
                  <a:t>Event Bus</a:t>
                </a:r>
                <a:br>
                  <a:rPr lang="ko" sz="1200" dirty="0"/>
                </a:br>
                <a:r>
                  <a:rPr lang="ko" sz="1200" b="0" i="0" u="none" strike="noStrike" cap="none" baseline="0" dirty="0">
                    <a:solidFill>
                      <a:srgbClr val="000000"/>
                    </a:solidFill>
                    <a:latin typeface="Arial"/>
                    <a:ea typeface="Arial"/>
                    <a:cs typeface="Arial"/>
                    <a:sym typeface="Arial"/>
                  </a:rPr>
                  <a:t>Boundary</a:t>
                </a:r>
              </a:p>
            </p:txBody>
          </p:sp>
          <p:sp>
            <p:nvSpPr>
              <p:cNvPr id="32" name="Shape 121"/>
              <p:cNvSpPr/>
              <p:nvPr/>
            </p:nvSpPr>
            <p:spPr>
              <a:xfrm>
                <a:off x="3898050" y="1345977"/>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606617" y="1329455"/>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258411" y="1096000"/>
                <a:ext cx="5120952" cy="649511"/>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b="1" dirty="0"/>
                  <a:t>MQTT Broker</a:t>
                </a:r>
              </a:p>
            </p:txBody>
          </p:sp>
          <p:sp>
            <p:nvSpPr>
              <p:cNvPr id="35" name="Shape 124"/>
              <p:cNvSpPr/>
              <p:nvPr/>
            </p:nvSpPr>
            <p:spPr>
              <a:xfrm>
                <a:off x="2022405" y="5645999"/>
                <a:ext cx="808137" cy="35983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16200000">
                <a:off x="7471100" y="2448662"/>
                <a:ext cx="2043801" cy="36713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8146475" y="1625464"/>
                <a:ext cx="296507" cy="2020628"/>
              </a:xfrm>
              <a:prstGeom prst="rightBrace">
                <a:avLst>
                  <a:gd name="adj1" fmla="val 53572"/>
                  <a:gd name="adj2" fmla="val 50000"/>
                </a:avLst>
              </a:prstGeom>
              <a:no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740916" y="2710482"/>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064815" y="2978862"/>
                <a:ext cx="0" cy="922769"/>
              </a:xfrm>
              <a:prstGeom prst="straightConnector1">
                <a:avLst/>
              </a:prstGeom>
              <a:noFill/>
              <a:ln w="19050" cap="flat" cmpd="sng">
                <a:solidFill>
                  <a:srgbClr val="000000"/>
                </a:solidFill>
                <a:prstDash val="dash"/>
                <a:round/>
                <a:headEnd type="stealth" w="lg" len="lg"/>
                <a:tailEnd type="none" w="lg" len="med"/>
              </a:ln>
            </p:spPr>
          </p:cxnSp>
          <p:cxnSp>
            <p:nvCxnSpPr>
              <p:cNvPr id="40" name="Shape 129"/>
              <p:cNvCxnSpPr/>
              <p:nvPr/>
            </p:nvCxnSpPr>
            <p:spPr>
              <a:xfrm rot="10800000">
                <a:off x="5337562" y="2969245"/>
                <a:ext cx="0" cy="907641"/>
              </a:xfrm>
              <a:prstGeom prst="straightConnector1">
                <a:avLst/>
              </a:prstGeom>
              <a:noFill/>
              <a:ln w="19050" cap="flat" cmpd="sng">
                <a:solidFill>
                  <a:srgbClr val="000000"/>
                </a:solidFill>
                <a:prstDash val="dash"/>
                <a:round/>
                <a:headEnd type="stealth" w="lg" len="lg"/>
                <a:tailEnd type="none" w="lg" len="med"/>
              </a:ln>
            </p:spPr>
          </p:cxnSp>
          <p:cxnSp>
            <p:nvCxnSpPr>
              <p:cNvPr id="41" name="Shape 130"/>
              <p:cNvCxnSpPr/>
              <p:nvPr/>
            </p:nvCxnSpPr>
            <p:spPr>
              <a:xfrm rot="16200000">
                <a:off x="6675218" y="3418120"/>
                <a:ext cx="921158" cy="716"/>
              </a:xfrm>
              <a:prstGeom prst="bentConnector3">
                <a:avLst>
                  <a:gd name="adj1" fmla="val 50000"/>
                </a:avLst>
              </a:prstGeom>
              <a:noFill/>
              <a:ln w="19050" cap="flat" cmpd="sng">
                <a:solidFill>
                  <a:srgbClr val="000000"/>
                </a:solidFill>
                <a:prstDash val="dash"/>
                <a:round/>
                <a:headEnd type="stealth" w="lg" len="lg"/>
                <a:tailEnd type="none" w="lg" len="med"/>
              </a:ln>
            </p:spPr>
          </p:cxnSp>
          <p:cxnSp>
            <p:nvCxnSpPr>
              <p:cNvPr id="42" name="Shape 131"/>
              <p:cNvCxnSpPr>
                <a:stCxn id="8" idx="3"/>
                <a:endCxn id="37" idx="1"/>
              </p:cNvCxnSpPr>
              <p:nvPr/>
            </p:nvCxnSpPr>
            <p:spPr>
              <a:xfrm rot="10800000" flipH="1">
                <a:off x="7379363" y="2635718"/>
                <a:ext cx="767264" cy="3219"/>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759353" y="1500254"/>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14253" y="1500254"/>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759353" y="2313806"/>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14253" y="2313806"/>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90652" y="1745511"/>
                <a:ext cx="0" cy="568402"/>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935751" y="1745511"/>
                <a:ext cx="0" cy="568402"/>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537427" y="5353092"/>
                <a:ext cx="405502" cy="644"/>
              </a:xfrm>
              <a:prstGeom prst="bentConnector3">
                <a:avLst>
                  <a:gd name="adj1" fmla="val 99462"/>
                </a:avLst>
              </a:prstGeom>
              <a:noFill/>
              <a:ln w="19050" cap="flat" cmpd="sng">
                <a:solidFill>
                  <a:srgbClr val="000000"/>
                </a:solidFill>
                <a:prstDash val="dash"/>
                <a:round/>
                <a:headEnd type="none" w="med" len="med"/>
                <a:tailEnd type="stealth" w="lg" len="lg"/>
              </a:ln>
            </p:spPr>
          </p:cxnSp>
        </p:grpSp>
      </p:gr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12</a:t>
            </a:fld>
            <a:r>
              <a:rPr lang="en-US" smtClean="0"/>
              <a:t>/23</a:t>
            </a:r>
            <a:endParaRPr lang="en-US" dirty="0"/>
          </a:p>
        </p:txBody>
      </p:sp>
      <p:sp>
        <p:nvSpPr>
          <p:cNvPr id="54" name="Shape 183"/>
          <p:cNvSpPr/>
          <p:nvPr/>
        </p:nvSpPr>
        <p:spPr>
          <a:xfrm>
            <a:off x="309954" y="1376620"/>
            <a:ext cx="661546" cy="275975"/>
          </a:xfrm>
          <a:prstGeom prst="rect">
            <a:avLst/>
          </a:prstGeom>
          <a:solidFill>
            <a:srgbClr val="FFFFFF"/>
          </a:solidFill>
          <a:ln w="15875" cap="flat" cmpd="sng">
            <a:solidFill>
              <a:schemeClr val="tx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dirty="0">
                <a:solidFill>
                  <a:srgbClr val="000000"/>
                </a:solidFill>
                <a:latin typeface="Arial"/>
                <a:ea typeface="Arial"/>
                <a:cs typeface="Arial"/>
                <a:sym typeface="Arial"/>
              </a:rPr>
              <a:t>IoT Server Runtime</a:t>
            </a:r>
          </a:p>
        </p:txBody>
      </p:sp>
      <p:sp>
        <p:nvSpPr>
          <p:cNvPr id="55" name="Shape 186"/>
          <p:cNvSpPr/>
          <p:nvPr/>
        </p:nvSpPr>
        <p:spPr>
          <a:xfrm>
            <a:off x="309955" y="825238"/>
            <a:ext cx="1092432" cy="206033"/>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a:solidFill>
                  <a:srgbClr val="000000"/>
                </a:solidFill>
                <a:latin typeface="Arial"/>
                <a:ea typeface="Arial"/>
                <a:cs typeface="Arial"/>
                <a:sym typeface="Arial"/>
              </a:rPr>
              <a:t>Event Bus</a:t>
            </a:r>
          </a:p>
        </p:txBody>
      </p:sp>
      <p:cxnSp>
        <p:nvCxnSpPr>
          <p:cNvPr id="56" name="Shape 189"/>
          <p:cNvCxnSpPr/>
          <p:nvPr/>
        </p:nvCxnSpPr>
        <p:spPr>
          <a:xfrm rot="10800000">
            <a:off x="723913" y="1031271"/>
            <a:ext cx="0" cy="349735"/>
          </a:xfrm>
          <a:prstGeom prst="straightConnector1">
            <a:avLst/>
          </a:prstGeom>
          <a:noFill/>
          <a:ln w="15875" cap="flat" cmpd="sng">
            <a:solidFill>
              <a:srgbClr val="000000"/>
            </a:solidFill>
            <a:prstDash val="dash"/>
            <a:round/>
            <a:headEnd type="stealth" w="lg" len="lg"/>
            <a:tailEnd type="none" w="lg" len="lg"/>
          </a:ln>
        </p:spPr>
      </p:cxnSp>
      <p:cxnSp>
        <p:nvCxnSpPr>
          <p:cNvPr id="57" name="Shape 204"/>
          <p:cNvCxnSpPr/>
          <p:nvPr/>
        </p:nvCxnSpPr>
        <p:spPr>
          <a:xfrm rot="10800000">
            <a:off x="417239" y="1036002"/>
            <a:ext cx="0" cy="340618"/>
          </a:xfrm>
          <a:prstGeom prst="straightConnector1">
            <a:avLst/>
          </a:prstGeom>
          <a:noFill/>
          <a:ln w="15875" cap="flat" cmpd="sng">
            <a:solidFill>
              <a:srgbClr val="000000"/>
            </a:solidFill>
            <a:prstDash val="solid"/>
            <a:round/>
            <a:headEnd type="none" w="lg" len="lg"/>
            <a:tailEnd type="stealth" w="lg" len="lg"/>
          </a:ln>
        </p:spPr>
      </p:cxnSp>
      <p:sp>
        <p:nvSpPr>
          <p:cNvPr id="59" name="TextBox 58"/>
          <p:cNvSpPr txBox="1"/>
          <p:nvPr/>
        </p:nvSpPr>
        <p:spPr>
          <a:xfrm>
            <a:off x="160927" y="1767890"/>
            <a:ext cx="2102177" cy="738664"/>
          </a:xfrm>
          <a:prstGeom prst="rect">
            <a:avLst/>
          </a:prstGeom>
          <a:solidFill>
            <a:schemeClr val="accent4">
              <a:lumMod val="20000"/>
              <a:lumOff val="80000"/>
            </a:schemeClr>
          </a:solidFill>
        </p:spPr>
        <p:txBody>
          <a:bodyPr wrap="square" rtlCol="0">
            <a:spAutoFit/>
          </a:bodyPr>
          <a:lstStyle/>
          <a:p>
            <a:r>
              <a:rPr lang="en-US" altLang="ko-KR" b="1" dirty="0" smtClean="0"/>
              <a:t>MQTT Broker</a:t>
            </a:r>
          </a:p>
          <a:p>
            <a:pPr marL="285750" indent="-285750">
              <a:buFont typeface="Wingdings" panose="05000000000000000000" pitchFamily="2" charset="2"/>
              <a:buChar char="§"/>
            </a:pPr>
            <a:r>
              <a:rPr lang="en-US" altLang="ko-KR" dirty="0"/>
              <a:t>Publish  /Subscribe</a:t>
            </a:r>
          </a:p>
          <a:p>
            <a:r>
              <a:rPr lang="en-US" altLang="ko-KR" dirty="0"/>
              <a:t>      </a:t>
            </a:r>
            <a:r>
              <a:rPr lang="en-US" altLang="ko-KR" dirty="0" smtClean="0"/>
              <a:t>Event</a:t>
            </a:r>
            <a:endParaRPr lang="ko-KR" altLang="en-US"/>
          </a:p>
        </p:txBody>
      </p:sp>
      <p:sp>
        <p:nvSpPr>
          <p:cNvPr id="60" name="TextBox 59"/>
          <p:cNvSpPr txBox="1"/>
          <p:nvPr/>
        </p:nvSpPr>
        <p:spPr>
          <a:xfrm>
            <a:off x="166512" y="2949698"/>
            <a:ext cx="2102177" cy="954107"/>
          </a:xfrm>
          <a:prstGeom prst="rect">
            <a:avLst/>
          </a:prstGeom>
          <a:solidFill>
            <a:schemeClr val="accent4">
              <a:lumMod val="20000"/>
              <a:lumOff val="80000"/>
            </a:schemeClr>
          </a:solidFill>
        </p:spPr>
        <p:txBody>
          <a:bodyPr wrap="square" rtlCol="0">
            <a:spAutoFit/>
          </a:bodyPr>
          <a:lstStyle/>
          <a:p>
            <a:r>
              <a:rPr lang="en-US" altLang="ko-KR" b="1" dirty="0" smtClean="0"/>
              <a:t>MQTT </a:t>
            </a:r>
            <a:r>
              <a:rPr lang="en-US" altLang="ko-KR" b="1" dirty="0"/>
              <a:t>P</a:t>
            </a:r>
            <a:r>
              <a:rPr lang="en-US" altLang="ko-KR" b="1" dirty="0" smtClean="0"/>
              <a:t>roxy</a:t>
            </a:r>
          </a:p>
          <a:p>
            <a:pPr marL="285750" indent="-285750">
              <a:buFont typeface="Wingdings" panose="05000000000000000000" pitchFamily="2" charset="2"/>
              <a:buChar char="§"/>
            </a:pPr>
            <a:r>
              <a:rPr lang="en-US" altLang="ko-KR" dirty="0"/>
              <a:t>Secure access</a:t>
            </a:r>
          </a:p>
          <a:p>
            <a:r>
              <a:rPr lang="en-US" altLang="ko-KR" dirty="0"/>
              <a:t>      - User App</a:t>
            </a:r>
          </a:p>
          <a:p>
            <a:r>
              <a:rPr lang="en-US" altLang="ko-KR" dirty="0"/>
              <a:t>      - SA </a:t>
            </a:r>
            <a:r>
              <a:rPr lang="en-US" altLang="ko-KR" dirty="0" smtClean="0"/>
              <a:t>Node</a:t>
            </a:r>
            <a:endParaRPr lang="ko-KR" altLang="en-US"/>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a:t>
            </a:r>
            <a:r>
              <a:rPr lang="en-US" sz="2000" b="1" dirty="0" smtClean="0">
                <a:solidFill>
                  <a:schemeClr val="dk1"/>
                </a:solidFill>
              </a:rPr>
              <a:t>Dynamic - 2</a:t>
            </a:r>
            <a:r>
              <a:rPr lang="en-US" sz="2000" b="1" baseline="30000" dirty="0" smtClean="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smtClean="0">
                          <a:solidFill>
                            <a:schemeClr val="dk1"/>
                          </a:solidFill>
                        </a:rPr>
                        <a:t>QA01 Security</a:t>
                      </a:r>
                      <a:endParaRPr lang="en-US" b="1" dirty="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cxnSp>
        <p:nvCxnSpPr>
          <p:cNvPr id="9" name="직선 연결선 8"/>
          <p:cNvCxnSpPr/>
          <p:nvPr/>
        </p:nvCxnSpPr>
        <p:spPr>
          <a:xfrm flipH="1">
            <a:off x="4005668" y="2564880"/>
            <a:ext cx="576000" cy="2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069024"/>
            <a:ext cx="579414" cy="106971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564968"/>
            <a:ext cx="3744416" cy="432048"/>
          </a:xfrm>
          <a:prstGeom prst="rect">
            <a:avLst/>
          </a:prstGeom>
          <a:solidFill>
            <a:schemeClr val="bg1">
              <a:lumMod val="85000"/>
            </a:schemeClr>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Event Bus</a:t>
            </a:r>
            <a:endParaRPr lang="ko-KR" altLang="en-US" sz="1100" dirty="0" smtClean="0">
              <a:solidFill>
                <a:schemeClr val="tx1"/>
              </a:solidFill>
            </a:endParaRPr>
          </a:p>
        </p:txBody>
      </p:sp>
      <p:sp>
        <p:nvSpPr>
          <p:cNvPr id="12" name="직사각형 11"/>
          <p:cNvSpPr/>
          <p:nvPr/>
        </p:nvSpPr>
        <p:spPr>
          <a:xfrm>
            <a:off x="241588" y="4293160"/>
            <a:ext cx="1296144" cy="648072"/>
          </a:xfrm>
          <a:prstGeom prst="rect">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User App</a:t>
            </a:r>
            <a:endParaRPr lang="ko-KR" altLang="en-US" sz="1100" dirty="0" smtClean="0">
              <a:solidFill>
                <a:schemeClr val="tx1"/>
              </a:solidFill>
            </a:endParaRPr>
          </a:p>
        </p:txBody>
      </p:sp>
      <p:sp>
        <p:nvSpPr>
          <p:cNvPr id="13" name="직사각형 12"/>
          <p:cNvSpPr/>
          <p:nvPr/>
        </p:nvSpPr>
        <p:spPr>
          <a:xfrm>
            <a:off x="1393716" y="3429064"/>
            <a:ext cx="2592288" cy="504056"/>
          </a:xfrm>
          <a:prstGeom prst="rect">
            <a:avLst/>
          </a:prstGeom>
          <a:solidFill>
            <a:schemeClr val="bg1">
              <a:lumMod val="85000"/>
            </a:schemeClr>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Web Server</a:t>
            </a:r>
          </a:p>
          <a:p>
            <a:pPr algn="ctr"/>
            <a:r>
              <a:rPr lang="en-US" altLang="ko-KR" sz="1100" dirty="0" smtClean="0">
                <a:solidFill>
                  <a:schemeClr val="tx1"/>
                </a:solidFill>
              </a:rPr>
              <a:t>(Account Manager)</a:t>
            </a:r>
            <a:endParaRPr lang="ko-KR" altLang="en-US" sz="1100" dirty="0" smtClean="0">
              <a:solidFill>
                <a:schemeClr val="tx1"/>
              </a:solidFill>
            </a:endParaRPr>
          </a:p>
        </p:txBody>
      </p:sp>
      <p:cxnSp>
        <p:nvCxnSpPr>
          <p:cNvPr id="14" name="직선 화살표 연결선 13"/>
          <p:cNvCxnSpPr/>
          <p:nvPr/>
        </p:nvCxnSpPr>
        <p:spPr>
          <a:xfrm flipV="1">
            <a:off x="529620" y="2997016"/>
            <a:ext cx="0" cy="12961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3933120"/>
            <a:ext cx="0" cy="57606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509184"/>
            <a:ext cx="504056"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4725208"/>
            <a:ext cx="7200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3933120"/>
            <a:ext cx="0" cy="7920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2997016"/>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2997016"/>
            <a:ext cx="0" cy="43204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2997016"/>
            <a:ext cx="0" cy="129614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221152"/>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1</a:t>
            </a:r>
            <a:endParaRPr lang="ko-KR" altLang="en-US" sz="1100" dirty="0" smtClean="0">
              <a:solidFill>
                <a:schemeClr val="tx1"/>
              </a:solidFill>
            </a:endParaRPr>
          </a:p>
        </p:txBody>
      </p:sp>
      <p:sp>
        <p:nvSpPr>
          <p:cNvPr id="23" name="타원 22"/>
          <p:cNvSpPr/>
          <p:nvPr/>
        </p:nvSpPr>
        <p:spPr>
          <a:xfrm>
            <a:off x="1681748" y="4797216"/>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2</a:t>
            </a:r>
            <a:endParaRPr lang="ko-KR" altLang="en-US" sz="1100" dirty="0" smtClean="0">
              <a:solidFill>
                <a:schemeClr val="tx1"/>
              </a:solidFill>
            </a:endParaRPr>
          </a:p>
        </p:txBody>
      </p:sp>
      <p:sp>
        <p:nvSpPr>
          <p:cNvPr id="24" name="타원 23"/>
          <p:cNvSpPr/>
          <p:nvPr/>
        </p:nvSpPr>
        <p:spPr>
          <a:xfrm>
            <a:off x="241588" y="3573080"/>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3</a:t>
            </a:r>
            <a:endParaRPr lang="ko-KR" altLang="en-US" sz="1100" dirty="0" smtClean="0">
              <a:solidFill>
                <a:schemeClr val="tx1"/>
              </a:solidFill>
            </a:endParaRPr>
          </a:p>
        </p:txBody>
      </p:sp>
      <p:sp>
        <p:nvSpPr>
          <p:cNvPr id="25" name="타원 24"/>
          <p:cNvSpPr/>
          <p:nvPr/>
        </p:nvSpPr>
        <p:spPr>
          <a:xfrm>
            <a:off x="1249700" y="3069024"/>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4</a:t>
            </a:r>
            <a:endParaRPr lang="ko-KR" altLang="en-US" sz="1100" dirty="0" smtClean="0">
              <a:solidFill>
                <a:schemeClr val="tx1"/>
              </a:solidFill>
            </a:endParaRPr>
          </a:p>
        </p:txBody>
      </p:sp>
      <p:sp>
        <p:nvSpPr>
          <p:cNvPr id="26" name="타원 25"/>
          <p:cNvSpPr/>
          <p:nvPr/>
        </p:nvSpPr>
        <p:spPr>
          <a:xfrm>
            <a:off x="1897772" y="3069024"/>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5</a:t>
            </a:r>
            <a:endParaRPr lang="ko-KR" altLang="en-US" sz="1100" dirty="0" smtClean="0">
              <a:solidFill>
                <a:schemeClr val="tx1"/>
              </a:solidFill>
            </a:endParaRPr>
          </a:p>
        </p:txBody>
      </p:sp>
      <p:sp>
        <p:nvSpPr>
          <p:cNvPr id="27" name="타원 26"/>
          <p:cNvSpPr/>
          <p:nvPr/>
        </p:nvSpPr>
        <p:spPr>
          <a:xfrm>
            <a:off x="889660" y="3573080"/>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6</a:t>
            </a:r>
            <a:endParaRPr lang="ko-KR" altLang="en-US" sz="1100" dirty="0" smtClean="0">
              <a:solidFill>
                <a:schemeClr val="tx1"/>
              </a:solidFill>
            </a:endParaRPr>
          </a:p>
        </p:txBody>
      </p:sp>
      <p:sp>
        <p:nvSpPr>
          <p:cNvPr id="28" name="직사각형 27"/>
          <p:cNvSpPr/>
          <p:nvPr/>
        </p:nvSpPr>
        <p:spPr>
          <a:xfrm>
            <a:off x="250825" y="5517296"/>
            <a:ext cx="3735179" cy="64808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smtClean="0">
              <a:solidFill>
                <a:schemeClr val="tx1"/>
              </a:solidFill>
            </a:endParaRPr>
          </a:p>
        </p:txBody>
      </p:sp>
      <p:sp>
        <p:nvSpPr>
          <p:cNvPr id="29" name="TextBox 28"/>
          <p:cNvSpPr txBox="1"/>
          <p:nvPr/>
        </p:nvSpPr>
        <p:spPr>
          <a:xfrm>
            <a:off x="149039" y="5227053"/>
            <a:ext cx="1930337" cy="246221"/>
          </a:xfrm>
          <a:prstGeom prst="rect">
            <a:avLst/>
          </a:prstGeom>
          <a:noFill/>
        </p:spPr>
        <p:txBody>
          <a:bodyPr wrap="none" rtlCol="0">
            <a:spAutoFit/>
          </a:bodyPr>
          <a:lstStyle/>
          <a:p>
            <a:r>
              <a:rPr lang="en-US" altLang="ko-KR" sz="1000" dirty="0" smtClean="0">
                <a:solidFill>
                  <a:schemeClr val="tx1"/>
                </a:solidFill>
              </a:rPr>
              <a:t>Legend (Dynamic Perspective)</a:t>
            </a:r>
            <a:endParaRPr lang="ko-KR" altLang="en-US" sz="1000" dirty="0">
              <a:solidFill>
                <a:schemeClr val="tx1"/>
              </a:solidFill>
            </a:endParaRPr>
          </a:p>
        </p:txBody>
      </p:sp>
      <p:cxnSp>
        <p:nvCxnSpPr>
          <p:cNvPr id="30" name="직선 화살표 연결선 29"/>
          <p:cNvCxnSpPr/>
          <p:nvPr/>
        </p:nvCxnSpPr>
        <p:spPr>
          <a:xfrm flipH="1">
            <a:off x="2585715" y="5877336"/>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873747" y="5661310"/>
            <a:ext cx="1128835" cy="400110"/>
          </a:xfrm>
          <a:prstGeom prst="rect">
            <a:avLst/>
          </a:prstGeom>
          <a:noFill/>
        </p:spPr>
        <p:txBody>
          <a:bodyPr wrap="none" rtlCol="0">
            <a:spAutoFit/>
          </a:bodyPr>
          <a:lstStyle/>
          <a:p>
            <a:pPr algn="ctr"/>
            <a:r>
              <a:rPr lang="en-US" altLang="ko-KR" sz="1000" dirty="0" smtClean="0">
                <a:solidFill>
                  <a:schemeClr val="tx1"/>
                </a:solidFill>
              </a:rPr>
              <a:t>Control </a:t>
            </a:r>
            <a:r>
              <a:rPr lang="en-US" altLang="ko-KR" sz="1000" dirty="0" smtClean="0">
                <a:solidFill>
                  <a:schemeClr val="tx1"/>
                </a:solidFill>
              </a:rPr>
              <a:t>Flow</a:t>
            </a:r>
          </a:p>
          <a:p>
            <a:pPr algn="ctr"/>
            <a:r>
              <a:rPr lang="en-US" altLang="ko-KR" sz="1000" dirty="0" smtClean="0">
                <a:solidFill>
                  <a:schemeClr val="tx1"/>
                </a:solidFill>
              </a:rPr>
              <a:t>(SSH encrypted)</a:t>
            </a:r>
            <a:endParaRPr lang="ko-KR" altLang="en-US" sz="1000" dirty="0">
              <a:solidFill>
                <a:schemeClr val="tx1"/>
              </a:solidFill>
            </a:endParaRPr>
          </a:p>
        </p:txBody>
      </p:sp>
      <p:sp>
        <p:nvSpPr>
          <p:cNvPr id="32" name="직사각형 31"/>
          <p:cNvSpPr/>
          <p:nvPr/>
        </p:nvSpPr>
        <p:spPr>
          <a:xfrm>
            <a:off x="376495" y="5733320"/>
            <a:ext cx="288032" cy="216024"/>
          </a:xfrm>
          <a:prstGeom prst="rect">
            <a:avLst/>
          </a:prstGeom>
          <a:solidFill>
            <a:schemeClr val="bg1"/>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smtClean="0">
              <a:solidFill>
                <a:schemeClr val="tx1"/>
              </a:solidFill>
            </a:endParaRPr>
          </a:p>
        </p:txBody>
      </p:sp>
      <p:sp>
        <p:nvSpPr>
          <p:cNvPr id="33" name="TextBox 32"/>
          <p:cNvSpPr txBox="1"/>
          <p:nvPr/>
        </p:nvSpPr>
        <p:spPr>
          <a:xfrm>
            <a:off x="664527" y="5733320"/>
            <a:ext cx="808235" cy="246221"/>
          </a:xfrm>
          <a:prstGeom prst="rect">
            <a:avLst/>
          </a:prstGeom>
          <a:noFill/>
        </p:spPr>
        <p:txBody>
          <a:bodyPr wrap="none" rtlCol="0">
            <a:spAutoFit/>
          </a:bodyPr>
          <a:lstStyle/>
          <a:p>
            <a:r>
              <a:rPr lang="en-US" altLang="ko-KR" sz="1000" dirty="0" smtClean="0">
                <a:solidFill>
                  <a:schemeClr val="tx1"/>
                </a:solidFill>
              </a:rPr>
              <a:t>Application</a:t>
            </a:r>
            <a:endParaRPr lang="ko-KR" altLang="en-US" sz="1000" dirty="0">
              <a:solidFill>
                <a:schemeClr val="tx1"/>
              </a:solidFill>
            </a:endParaRPr>
          </a:p>
        </p:txBody>
      </p:sp>
      <p:sp>
        <p:nvSpPr>
          <p:cNvPr id="34" name="직사각형 33"/>
          <p:cNvSpPr/>
          <p:nvPr/>
        </p:nvSpPr>
        <p:spPr>
          <a:xfrm>
            <a:off x="1599515" y="5744950"/>
            <a:ext cx="288032" cy="216024"/>
          </a:xfrm>
          <a:prstGeom prst="rect">
            <a:avLst/>
          </a:prstGeom>
          <a:solidFill>
            <a:schemeClr val="bg1">
              <a:lumMod val="85000"/>
            </a:schemeClr>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smtClean="0">
              <a:solidFill>
                <a:schemeClr val="tx1"/>
              </a:solidFill>
            </a:endParaRPr>
          </a:p>
        </p:txBody>
      </p:sp>
      <p:sp>
        <p:nvSpPr>
          <p:cNvPr id="35" name="TextBox 34"/>
          <p:cNvSpPr txBox="1"/>
          <p:nvPr/>
        </p:nvSpPr>
        <p:spPr>
          <a:xfrm>
            <a:off x="1884656" y="5760981"/>
            <a:ext cx="646331" cy="246221"/>
          </a:xfrm>
          <a:prstGeom prst="rect">
            <a:avLst/>
          </a:prstGeom>
          <a:noFill/>
        </p:spPr>
        <p:txBody>
          <a:bodyPr wrap="none" rtlCol="0">
            <a:spAutoFit/>
          </a:bodyPr>
          <a:lstStyle/>
          <a:p>
            <a:r>
              <a:rPr lang="en-US" altLang="ko-KR" sz="1000" dirty="0" smtClean="0">
                <a:solidFill>
                  <a:schemeClr val="tx1"/>
                </a:solidFill>
              </a:rPr>
              <a:t>Process</a:t>
            </a:r>
            <a:endParaRPr lang="ko-KR" altLang="en-US" sz="1000" dirty="0">
              <a:solidFill>
                <a:schemeClr val="tx1"/>
              </a:solidFill>
            </a:endParaRP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13</a:t>
            </a:fld>
            <a:r>
              <a:rPr lang="en-US" smtClean="0"/>
              <a:t>/23</a:t>
            </a:r>
            <a:endParaRPr lang="en-US" dirty="0"/>
          </a:p>
        </p:txBody>
      </p:sp>
      <p:sp>
        <p:nvSpPr>
          <p:cNvPr id="82" name="Shape 95"/>
          <p:cNvSpPr/>
          <p:nvPr/>
        </p:nvSpPr>
        <p:spPr>
          <a:xfrm>
            <a:off x="4381778" y="5493204"/>
            <a:ext cx="4669144" cy="668993"/>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83" name="Shape 96"/>
          <p:cNvSpPr/>
          <p:nvPr/>
        </p:nvSpPr>
        <p:spPr>
          <a:xfrm>
            <a:off x="4634076" y="2564880"/>
            <a:ext cx="3767254" cy="1573859"/>
          </a:xfrm>
          <a:prstGeom prst="rect">
            <a:avLst/>
          </a:prstGeom>
          <a:noFill/>
          <a:ln w="254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84" name="Shape 97"/>
          <p:cNvSpPr/>
          <p:nvPr/>
        </p:nvSpPr>
        <p:spPr>
          <a:xfrm>
            <a:off x="4820582" y="3457895"/>
            <a:ext cx="3402520" cy="39965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a:t>MQTT Proxy</a:t>
            </a:r>
          </a:p>
        </p:txBody>
      </p:sp>
      <p:sp>
        <p:nvSpPr>
          <p:cNvPr id="85" name="Shape 98"/>
          <p:cNvSpPr/>
          <p:nvPr/>
        </p:nvSpPr>
        <p:spPr>
          <a:xfrm>
            <a:off x="4248544" y="4452299"/>
            <a:ext cx="1826922" cy="39965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User App</a:t>
            </a:r>
          </a:p>
        </p:txBody>
      </p:sp>
      <p:cxnSp>
        <p:nvCxnSpPr>
          <p:cNvPr id="86" name="Shape 99"/>
          <p:cNvCxnSpPr/>
          <p:nvPr/>
        </p:nvCxnSpPr>
        <p:spPr>
          <a:xfrm rot="10800000">
            <a:off x="5000141" y="3849397"/>
            <a:ext cx="0" cy="567793"/>
          </a:xfrm>
          <a:prstGeom prst="straightConnector1">
            <a:avLst/>
          </a:prstGeom>
          <a:noFill/>
          <a:ln w="19050" cap="flat" cmpd="sng">
            <a:solidFill>
              <a:srgbClr val="000000"/>
            </a:solidFill>
            <a:prstDash val="dash"/>
            <a:round/>
            <a:headEnd type="none" w="med" len="med"/>
            <a:tailEnd type="stealth" w="lg" len="lg"/>
          </a:ln>
        </p:spPr>
      </p:cxnSp>
      <p:sp>
        <p:nvSpPr>
          <p:cNvPr id="87" name="Shape 100"/>
          <p:cNvSpPr/>
          <p:nvPr/>
        </p:nvSpPr>
        <p:spPr>
          <a:xfrm>
            <a:off x="6262924" y="4569282"/>
            <a:ext cx="883802" cy="47867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3rd Party App/Service MashUp</a:t>
            </a:r>
            <a:br>
              <a:rPr lang="ko" sz="1000" b="0" i="0" u="none" strike="noStrike" cap="none" baseline="0" dirty="0">
                <a:solidFill>
                  <a:srgbClr val="000000"/>
                </a:solidFill>
                <a:latin typeface="Arial"/>
                <a:ea typeface="Arial"/>
                <a:cs typeface="Arial"/>
                <a:sym typeface="Arial"/>
              </a:rPr>
            </a:br>
            <a:r>
              <a:rPr lang="ko" sz="1000" b="0" i="0" u="none" strike="noStrike" cap="none" baseline="0" dirty="0">
                <a:solidFill>
                  <a:srgbClr val="000000"/>
                </a:solidFill>
                <a:latin typeface="Arial"/>
                <a:ea typeface="Arial"/>
                <a:cs typeface="Arial"/>
                <a:sym typeface="Arial"/>
              </a:rPr>
              <a:t>(VAR)</a:t>
            </a:r>
          </a:p>
        </p:txBody>
      </p:sp>
      <p:sp>
        <p:nvSpPr>
          <p:cNvPr id="88" name="Shape 101"/>
          <p:cNvSpPr/>
          <p:nvPr/>
        </p:nvSpPr>
        <p:spPr>
          <a:xfrm>
            <a:off x="7502167" y="4380187"/>
            <a:ext cx="821864" cy="39965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Node</a:t>
            </a:r>
          </a:p>
        </p:txBody>
      </p:sp>
      <p:cxnSp>
        <p:nvCxnSpPr>
          <p:cNvPr id="89" name="Shape 102"/>
          <p:cNvCxnSpPr/>
          <p:nvPr/>
        </p:nvCxnSpPr>
        <p:spPr>
          <a:xfrm rot="10800000">
            <a:off x="6446203" y="3860230"/>
            <a:ext cx="0" cy="558485"/>
          </a:xfrm>
          <a:prstGeom prst="straightConnector1">
            <a:avLst/>
          </a:prstGeom>
          <a:noFill/>
          <a:ln w="19050" cap="flat" cmpd="sng">
            <a:solidFill>
              <a:srgbClr val="000000"/>
            </a:solidFill>
            <a:prstDash val="dash"/>
            <a:round/>
            <a:headEnd type="none" w="med" len="med"/>
            <a:tailEnd type="stealth" w="lg" len="lg"/>
          </a:ln>
        </p:spPr>
      </p:cxnSp>
      <p:cxnSp>
        <p:nvCxnSpPr>
          <p:cNvPr id="90" name="Shape 103"/>
          <p:cNvCxnSpPr/>
          <p:nvPr/>
        </p:nvCxnSpPr>
        <p:spPr>
          <a:xfrm rot="16200000">
            <a:off x="7447891" y="4136412"/>
            <a:ext cx="566802" cy="476"/>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91" name="Shape 104"/>
          <p:cNvSpPr/>
          <p:nvPr/>
        </p:nvSpPr>
        <p:spPr>
          <a:xfrm>
            <a:off x="6823350" y="4380995"/>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2" name="Shape 105"/>
          <p:cNvSpPr/>
          <p:nvPr/>
        </p:nvSpPr>
        <p:spPr>
          <a:xfrm>
            <a:off x="5399996" y="2957073"/>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3" name="Shape 106"/>
          <p:cNvSpPr/>
          <p:nvPr/>
        </p:nvSpPr>
        <p:spPr>
          <a:xfrm>
            <a:off x="7614584" y="345766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4" name="Shape 107"/>
          <p:cNvSpPr/>
          <p:nvPr/>
        </p:nvSpPr>
        <p:spPr>
          <a:xfrm>
            <a:off x="7614574" y="3580326"/>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5" name="Shape 108"/>
          <p:cNvSpPr/>
          <p:nvPr/>
        </p:nvSpPr>
        <p:spPr>
          <a:xfrm rot="16200000">
            <a:off x="5069644" y="3829976"/>
            <a:ext cx="169453" cy="1243737"/>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6" name="Shape 109"/>
          <p:cNvSpPr/>
          <p:nvPr/>
        </p:nvSpPr>
        <p:spPr>
          <a:xfrm rot="16200000">
            <a:off x="6561804" y="3800503"/>
            <a:ext cx="176061" cy="126328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7" name="Shape 110"/>
          <p:cNvSpPr/>
          <p:nvPr/>
        </p:nvSpPr>
        <p:spPr>
          <a:xfrm rot="16200000">
            <a:off x="7825064" y="3943921"/>
            <a:ext cx="176061" cy="97647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8" name="Shape 111"/>
          <p:cNvSpPr/>
          <p:nvPr/>
        </p:nvSpPr>
        <p:spPr>
          <a:xfrm>
            <a:off x="7798888" y="4381392"/>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cxnSp>
        <p:nvCxnSpPr>
          <p:cNvPr id="99" name="Shape 112"/>
          <p:cNvCxnSpPr/>
          <p:nvPr/>
        </p:nvCxnSpPr>
        <p:spPr>
          <a:xfrm>
            <a:off x="4702245" y="5700350"/>
            <a:ext cx="460006" cy="0"/>
          </a:xfrm>
          <a:prstGeom prst="straightConnector1">
            <a:avLst/>
          </a:prstGeom>
          <a:noFill/>
          <a:ln w="19050" cap="flat" cmpd="sng">
            <a:solidFill>
              <a:srgbClr val="000000"/>
            </a:solidFill>
            <a:prstDash val="solid"/>
            <a:round/>
            <a:headEnd type="none" w="med" len="med"/>
            <a:tailEnd type="stealth" w="lg" len="lg"/>
          </a:ln>
        </p:spPr>
      </p:cxnSp>
      <p:sp>
        <p:nvSpPr>
          <p:cNvPr id="100" name="Shape 113"/>
          <p:cNvSpPr/>
          <p:nvPr/>
        </p:nvSpPr>
        <p:spPr>
          <a:xfrm>
            <a:off x="6877010" y="5871863"/>
            <a:ext cx="536951" cy="20358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01" name="Shape 114"/>
          <p:cNvSpPr txBox="1"/>
          <p:nvPr/>
        </p:nvSpPr>
        <p:spPr>
          <a:xfrm>
            <a:off x="7526982" y="5764632"/>
            <a:ext cx="1161330"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Process</a:t>
            </a:r>
          </a:p>
        </p:txBody>
      </p:sp>
      <p:sp>
        <p:nvSpPr>
          <p:cNvPr id="102" name="Shape 115"/>
          <p:cNvSpPr txBox="1"/>
          <p:nvPr/>
        </p:nvSpPr>
        <p:spPr>
          <a:xfrm>
            <a:off x="4282108" y="5168339"/>
            <a:ext cx="2015116" cy="17606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Legend (Dynamic Perspective)</a:t>
            </a:r>
          </a:p>
        </p:txBody>
      </p:sp>
      <p:sp>
        <p:nvSpPr>
          <p:cNvPr id="103" name="Shape 116"/>
          <p:cNvSpPr txBox="1"/>
          <p:nvPr/>
        </p:nvSpPr>
        <p:spPr>
          <a:xfrm>
            <a:off x="5340738" y="5528175"/>
            <a:ext cx="1444576"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Network Connection</a:t>
            </a:r>
          </a:p>
        </p:txBody>
      </p:sp>
      <p:sp>
        <p:nvSpPr>
          <p:cNvPr id="104" name="Shape 117"/>
          <p:cNvSpPr txBox="1"/>
          <p:nvPr/>
        </p:nvSpPr>
        <p:spPr>
          <a:xfrm>
            <a:off x="6786843" y="5530649"/>
            <a:ext cx="211778"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a:t>
            </a:r>
          </a:p>
        </p:txBody>
      </p:sp>
      <p:sp>
        <p:nvSpPr>
          <p:cNvPr id="105" name="Shape 118"/>
          <p:cNvSpPr txBox="1"/>
          <p:nvPr/>
        </p:nvSpPr>
        <p:spPr>
          <a:xfrm>
            <a:off x="7255663" y="5530649"/>
            <a:ext cx="211778"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B</a:t>
            </a:r>
          </a:p>
        </p:txBody>
      </p:sp>
      <p:sp>
        <p:nvSpPr>
          <p:cNvPr id="106" name="Shape 119"/>
          <p:cNvSpPr txBox="1"/>
          <p:nvPr/>
        </p:nvSpPr>
        <p:spPr>
          <a:xfrm>
            <a:off x="7537400" y="5530651"/>
            <a:ext cx="1359530"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sym typeface="Arial"/>
              </a:rPr>
              <a:t>A </a:t>
            </a:r>
            <a:r>
              <a:rPr lang="ko" sz="1000" dirty="0"/>
              <a:t>sends event to </a:t>
            </a:r>
            <a:r>
              <a:rPr lang="ko" sz="1000" b="0" i="0" u="none" strike="noStrike" cap="none" baseline="0" dirty="0">
                <a:solidFill>
                  <a:srgbClr val="000000"/>
                </a:solidFill>
                <a:sym typeface="Arial"/>
              </a:rPr>
              <a:t>B</a:t>
            </a:r>
          </a:p>
        </p:txBody>
      </p:sp>
      <p:sp>
        <p:nvSpPr>
          <p:cNvPr id="107" name="Shape 120"/>
          <p:cNvSpPr txBox="1"/>
          <p:nvPr/>
        </p:nvSpPr>
        <p:spPr>
          <a:xfrm>
            <a:off x="5351538" y="5719365"/>
            <a:ext cx="1444576"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dirty="0"/>
              <a:t>Event Bus</a:t>
            </a:r>
            <a:br>
              <a:rPr lang="ko" sz="1000" dirty="0"/>
            </a:br>
            <a:r>
              <a:rPr lang="ko" sz="1000" b="0" i="0" u="none" strike="noStrike" cap="none" baseline="0" dirty="0">
                <a:solidFill>
                  <a:srgbClr val="000000"/>
                </a:solidFill>
                <a:sym typeface="Arial"/>
              </a:rPr>
              <a:t>Boundary</a:t>
            </a:r>
          </a:p>
        </p:txBody>
      </p:sp>
      <p:sp>
        <p:nvSpPr>
          <p:cNvPr id="108" name="Shape 121"/>
          <p:cNvSpPr/>
          <p:nvPr/>
        </p:nvSpPr>
        <p:spPr>
          <a:xfrm>
            <a:off x="5910009" y="2862145"/>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09" name="Shape 122"/>
          <p:cNvSpPr/>
          <p:nvPr/>
        </p:nvSpPr>
        <p:spPr>
          <a:xfrm>
            <a:off x="7045234" y="2851978"/>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10" name="Shape 123"/>
          <p:cNvSpPr/>
          <p:nvPr/>
        </p:nvSpPr>
        <p:spPr>
          <a:xfrm>
            <a:off x="4820582" y="2708330"/>
            <a:ext cx="3402520" cy="39965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a:t>MQTT Broker</a:t>
            </a:r>
          </a:p>
        </p:txBody>
      </p:sp>
      <p:sp>
        <p:nvSpPr>
          <p:cNvPr id="111" name="Shape 124"/>
          <p:cNvSpPr/>
          <p:nvPr/>
        </p:nvSpPr>
        <p:spPr>
          <a:xfrm>
            <a:off x="4663772" y="5842614"/>
            <a:ext cx="536951" cy="221414"/>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12" name="Shape 125"/>
          <p:cNvSpPr/>
          <p:nvPr/>
        </p:nvSpPr>
        <p:spPr>
          <a:xfrm rot="16200000">
            <a:off x="8294919" y="3531626"/>
            <a:ext cx="1257580" cy="24393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a:t>IoT Server Runtime</a:t>
            </a:r>
          </a:p>
        </p:txBody>
      </p:sp>
      <p:sp>
        <p:nvSpPr>
          <p:cNvPr id="113" name="Shape 126"/>
          <p:cNvSpPr/>
          <p:nvPr/>
        </p:nvSpPr>
        <p:spPr>
          <a:xfrm rot="10800000">
            <a:off x="8644306" y="3034117"/>
            <a:ext cx="197008" cy="1243322"/>
          </a:xfrm>
          <a:prstGeom prst="rightBrace">
            <a:avLst>
              <a:gd name="adj1" fmla="val 53572"/>
              <a:gd name="adj2" fmla="val 50000"/>
            </a:avLst>
          </a:prstGeom>
          <a:no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14" name="Shape 127"/>
          <p:cNvSpPr/>
          <p:nvPr/>
        </p:nvSpPr>
        <p:spPr>
          <a:xfrm>
            <a:off x="7798897" y="370174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cxnSp>
        <p:nvCxnSpPr>
          <p:cNvPr id="115" name="Shape 128"/>
          <p:cNvCxnSpPr/>
          <p:nvPr/>
        </p:nvCxnSpPr>
        <p:spPr>
          <a:xfrm rot="10800000">
            <a:off x="5356382" y="3866882"/>
            <a:ext cx="0" cy="567793"/>
          </a:xfrm>
          <a:prstGeom prst="straightConnector1">
            <a:avLst/>
          </a:prstGeom>
          <a:noFill/>
          <a:ln w="19050" cap="flat" cmpd="sng">
            <a:solidFill>
              <a:srgbClr val="000000"/>
            </a:solidFill>
            <a:prstDash val="dash"/>
            <a:round/>
            <a:headEnd type="stealth" w="lg" len="lg"/>
            <a:tailEnd type="none" w="lg" len="med"/>
          </a:ln>
        </p:spPr>
      </p:cxnSp>
      <p:cxnSp>
        <p:nvCxnSpPr>
          <p:cNvPr id="116" name="Shape 129"/>
          <p:cNvCxnSpPr/>
          <p:nvPr/>
        </p:nvCxnSpPr>
        <p:spPr>
          <a:xfrm rot="10800000">
            <a:off x="6866465" y="3860965"/>
            <a:ext cx="0" cy="558485"/>
          </a:xfrm>
          <a:prstGeom prst="straightConnector1">
            <a:avLst/>
          </a:prstGeom>
          <a:noFill/>
          <a:ln w="19050" cap="flat" cmpd="sng">
            <a:solidFill>
              <a:srgbClr val="000000"/>
            </a:solidFill>
            <a:prstDash val="dash"/>
            <a:round/>
            <a:headEnd type="stealth" w="lg" len="lg"/>
            <a:tailEnd type="none" w="lg" len="med"/>
          </a:ln>
        </p:spPr>
      </p:cxnSp>
      <p:cxnSp>
        <p:nvCxnSpPr>
          <p:cNvPr id="117" name="Shape 130"/>
          <p:cNvCxnSpPr/>
          <p:nvPr/>
        </p:nvCxnSpPr>
        <p:spPr>
          <a:xfrm rot="16200000">
            <a:off x="7777868" y="4137147"/>
            <a:ext cx="566802" cy="476"/>
          </a:xfrm>
          <a:prstGeom prst="bentConnector3">
            <a:avLst>
              <a:gd name="adj1" fmla="val 50000"/>
            </a:avLst>
          </a:prstGeom>
          <a:noFill/>
          <a:ln w="19050" cap="flat" cmpd="sng">
            <a:solidFill>
              <a:srgbClr val="000000"/>
            </a:solidFill>
            <a:prstDash val="dash"/>
            <a:round/>
            <a:headEnd type="stealth" w="lg" len="lg"/>
            <a:tailEnd type="none" w="lg" len="med"/>
          </a:ln>
        </p:spPr>
      </p:cxnSp>
      <p:cxnSp>
        <p:nvCxnSpPr>
          <p:cNvPr id="118" name="Shape 131"/>
          <p:cNvCxnSpPr/>
          <p:nvPr/>
        </p:nvCxnSpPr>
        <p:spPr>
          <a:xfrm rot="10800000" flipH="1">
            <a:off x="8215014" y="3655741"/>
            <a:ext cx="432000" cy="1981"/>
          </a:xfrm>
          <a:prstGeom prst="straightConnector1">
            <a:avLst/>
          </a:prstGeom>
          <a:noFill/>
          <a:ln w="19050" cap="flat" cmpd="sng">
            <a:solidFill>
              <a:srgbClr val="000000"/>
            </a:solidFill>
            <a:prstDash val="solid"/>
            <a:round/>
            <a:headEnd type="none" w="lg" len="lg"/>
            <a:tailEnd type="stealth" w="lg" len="lg"/>
          </a:ln>
        </p:spPr>
      </p:cxnSp>
      <p:sp>
        <p:nvSpPr>
          <p:cNvPr id="119" name="Shape 132"/>
          <p:cNvSpPr/>
          <p:nvPr/>
        </p:nvSpPr>
        <p:spPr>
          <a:xfrm>
            <a:off x="7146716" y="2957073"/>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20" name="Shape 133"/>
          <p:cNvSpPr/>
          <p:nvPr/>
        </p:nvSpPr>
        <p:spPr>
          <a:xfrm>
            <a:off x="5655002" y="2957073"/>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21" name="Shape 134"/>
          <p:cNvSpPr/>
          <p:nvPr/>
        </p:nvSpPr>
        <p:spPr>
          <a:xfrm>
            <a:off x="7146716" y="345766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22" name="Shape 135"/>
          <p:cNvSpPr/>
          <p:nvPr/>
        </p:nvSpPr>
        <p:spPr>
          <a:xfrm>
            <a:off x="5655002" y="345766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cxnSp>
        <p:nvCxnSpPr>
          <p:cNvPr id="123" name="Shape 136"/>
          <p:cNvCxnSpPr>
            <a:stCxn id="120" idx="2"/>
            <a:endCxn id="122" idx="0"/>
          </p:cNvCxnSpPr>
          <p:nvPr/>
        </p:nvCxnSpPr>
        <p:spPr>
          <a:xfrm>
            <a:off x="5772207" y="3107984"/>
            <a:ext cx="0" cy="349746"/>
          </a:xfrm>
          <a:prstGeom prst="straightConnector1">
            <a:avLst/>
          </a:prstGeom>
          <a:noFill/>
          <a:ln w="19050" cap="flat" cmpd="sng">
            <a:solidFill>
              <a:srgbClr val="000000"/>
            </a:solidFill>
            <a:prstDash val="solid"/>
            <a:round/>
            <a:headEnd type="none" w="lg" len="lg"/>
            <a:tailEnd type="stealth" w="lg" len="lg"/>
          </a:ln>
        </p:spPr>
      </p:cxnSp>
      <p:cxnSp>
        <p:nvCxnSpPr>
          <p:cNvPr id="124" name="Shape 137"/>
          <p:cNvCxnSpPr>
            <a:stCxn id="119" idx="2"/>
            <a:endCxn id="121" idx="0"/>
          </p:cNvCxnSpPr>
          <p:nvPr/>
        </p:nvCxnSpPr>
        <p:spPr>
          <a:xfrm>
            <a:off x="7263921" y="3107984"/>
            <a:ext cx="0" cy="349746"/>
          </a:xfrm>
          <a:prstGeom prst="straightConnector1">
            <a:avLst/>
          </a:prstGeom>
          <a:noFill/>
          <a:ln w="19050" cap="flat" cmpd="sng">
            <a:solidFill>
              <a:srgbClr val="000000"/>
            </a:solidFill>
            <a:prstDash val="solid"/>
            <a:round/>
            <a:headEnd type="stealth" w="lg" len="lg"/>
            <a:tailEnd type="none" w="lg" len="lg"/>
          </a:ln>
        </p:spPr>
      </p:cxnSp>
      <p:cxnSp>
        <p:nvCxnSpPr>
          <p:cNvPr id="125" name="Shape 138"/>
          <p:cNvCxnSpPr/>
          <p:nvPr/>
        </p:nvCxnSpPr>
        <p:spPr>
          <a:xfrm>
            <a:off x="7026642" y="5700638"/>
            <a:ext cx="269428" cy="396"/>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graphicFrame>
        <p:nvGraphicFramePr>
          <p:cNvPr id="242" name="Shape 242"/>
          <p:cNvGraphicFramePr/>
          <p:nvPr>
            <p:extLst>
              <p:ext uri="{D42A27DB-BD31-4B8C-83A1-F6EECF244321}">
                <p14:modId xmlns:p14="http://schemas.microsoft.com/office/powerpoint/2010/main" xmlns="" val="3738600703"/>
              </p:ext>
            </p:extLst>
          </p:nvPr>
        </p:nvGraphicFramePr>
        <p:xfrm>
          <a:off x="241862" y="765175"/>
          <a:ext cx="8722626" cy="100578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smtClean="0">
                          <a:solidFill>
                            <a:schemeClr val="dk1"/>
                          </a:solidFill>
                        </a:rPr>
                        <a:t>QA02 Security</a:t>
                      </a:r>
                      <a:endParaRPr lang="en-US" b="1" dirty="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tx1"/>
                          </a:solidFill>
                        </a:rPr>
                        <a:t>To permit </a:t>
                      </a:r>
                      <a:r>
                        <a:rPr lang="en-US" dirty="0" smtClean="0">
                          <a:solidFill>
                            <a:schemeClr val="tx1"/>
                          </a:solidFill>
                        </a:rPr>
                        <a:t>secured SA node registration</a:t>
                      </a:r>
                    </a:p>
                    <a:p>
                      <a:pPr marL="457200" lvl="0" indent="-317500" rtl="0">
                        <a:spcBef>
                          <a:spcPts val="0"/>
                        </a:spcBef>
                        <a:buClr>
                          <a:schemeClr val="dk1"/>
                        </a:buClr>
                        <a:buSzPct val="100000"/>
                        <a:buFont typeface="Arial"/>
                        <a:buChar char="●"/>
                      </a:pPr>
                      <a:r>
                        <a:rPr lang="en-US" dirty="0" smtClean="0">
                          <a:solidFill>
                            <a:schemeClr val="tx1"/>
                          </a:solidFill>
                        </a:rPr>
                        <a:t>To refuse unproven</a:t>
                      </a:r>
                      <a:r>
                        <a:rPr lang="en-US" baseline="0" dirty="0" smtClean="0">
                          <a:solidFill>
                            <a:schemeClr val="tx1"/>
                          </a:solidFill>
                        </a:rPr>
                        <a:t> SA node</a:t>
                      </a:r>
                      <a:endParaRPr lang="en-US" dirty="0">
                        <a:solidFill>
                          <a:schemeClr val="tx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14</a:t>
            </a:fld>
            <a:r>
              <a:rPr lang="en-US" smtClean="0"/>
              <a:t>/23</a:t>
            </a:r>
            <a:endParaRPr lang="en-US" dirty="0"/>
          </a:p>
        </p:txBody>
      </p:sp>
      <p:sp>
        <p:nvSpPr>
          <p:cNvPr id="8" name="모서리가 둥근 직사각형 7"/>
          <p:cNvSpPr/>
          <p:nvPr/>
        </p:nvSpPr>
        <p:spPr>
          <a:xfrm>
            <a:off x="395420" y="206081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a:t>
            </a:r>
            <a:endParaRPr lang="ko-KR" altLang="en-US" sz="1200" b="1" dirty="0">
              <a:solidFill>
                <a:schemeClr val="tx1"/>
              </a:solidFill>
            </a:endParaRPr>
          </a:p>
        </p:txBody>
      </p:sp>
      <p:sp>
        <p:nvSpPr>
          <p:cNvPr id="9" name="모서리가 둥근 직사각형 8"/>
          <p:cNvSpPr/>
          <p:nvPr/>
        </p:nvSpPr>
        <p:spPr>
          <a:xfrm>
            <a:off x="2843760" y="206081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  APP</a:t>
            </a:r>
            <a:endParaRPr lang="ko-KR" altLang="en-US" sz="1200" b="1" dirty="0">
              <a:solidFill>
                <a:schemeClr val="tx1"/>
              </a:solidFill>
            </a:endParaRPr>
          </a:p>
        </p:txBody>
      </p:sp>
      <p:sp>
        <p:nvSpPr>
          <p:cNvPr id="10" name="모서리가 둥근 직사각형 9"/>
          <p:cNvSpPr/>
          <p:nvPr/>
        </p:nvSpPr>
        <p:spPr>
          <a:xfrm>
            <a:off x="5292100" y="206081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IoT  Server</a:t>
            </a:r>
            <a:endParaRPr lang="ko-KR" altLang="en-US" sz="1200" b="1" dirty="0">
              <a:solidFill>
                <a:schemeClr val="tx1"/>
              </a:solidFill>
            </a:endParaRPr>
          </a:p>
        </p:txBody>
      </p:sp>
      <p:sp>
        <p:nvSpPr>
          <p:cNvPr id="11" name="모서리가 둥근 직사각형 10"/>
          <p:cNvSpPr/>
          <p:nvPr/>
        </p:nvSpPr>
        <p:spPr>
          <a:xfrm>
            <a:off x="7740440" y="206081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SA Node</a:t>
            </a:r>
            <a:endParaRPr lang="ko-KR" altLang="en-US" sz="1200" b="1" dirty="0">
              <a:solidFill>
                <a:schemeClr val="tx1"/>
              </a:solidFill>
            </a:endParaRPr>
          </a:p>
        </p:txBody>
      </p:sp>
      <p:cxnSp>
        <p:nvCxnSpPr>
          <p:cNvPr id="12" name="직선 연결선 11"/>
          <p:cNvCxnSpPr>
            <a:stCxn id="8" idx="2"/>
          </p:cNvCxnSpPr>
          <p:nvPr/>
        </p:nvCxnSpPr>
        <p:spPr>
          <a:xfrm>
            <a:off x="971500" y="249287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9" idx="2"/>
          </p:cNvCxnSpPr>
          <p:nvPr/>
        </p:nvCxnSpPr>
        <p:spPr>
          <a:xfrm>
            <a:off x="3419840" y="249287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10" idx="2"/>
          </p:cNvCxnSpPr>
          <p:nvPr/>
        </p:nvCxnSpPr>
        <p:spPr>
          <a:xfrm>
            <a:off x="5868180" y="249287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직선 연결선 14"/>
          <p:cNvCxnSpPr>
            <a:stCxn id="11" idx="2"/>
          </p:cNvCxnSpPr>
          <p:nvPr/>
        </p:nvCxnSpPr>
        <p:spPr>
          <a:xfrm>
            <a:off x="8316520" y="249287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39542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7" name="모서리가 둥근 직사각형 16"/>
          <p:cNvSpPr/>
          <p:nvPr/>
        </p:nvSpPr>
        <p:spPr>
          <a:xfrm>
            <a:off x="284376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8" name="모서리가 둥근 직사각형 17"/>
          <p:cNvSpPr/>
          <p:nvPr/>
        </p:nvSpPr>
        <p:spPr>
          <a:xfrm>
            <a:off x="529210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9" name="모서리가 둥근 직사각형 18"/>
          <p:cNvSpPr/>
          <p:nvPr/>
        </p:nvSpPr>
        <p:spPr>
          <a:xfrm>
            <a:off x="774044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cxnSp>
        <p:nvCxnSpPr>
          <p:cNvPr id="20" name="직선 화살표 연결선 19"/>
          <p:cNvCxnSpPr/>
          <p:nvPr/>
        </p:nvCxnSpPr>
        <p:spPr>
          <a:xfrm>
            <a:off x="971500" y="285292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71500" y="2564880"/>
            <a:ext cx="2448340" cy="276999"/>
          </a:xfrm>
          <a:prstGeom prst="rect">
            <a:avLst/>
          </a:prstGeom>
          <a:noFill/>
        </p:spPr>
        <p:txBody>
          <a:bodyPr wrap="square" rtlCol="0">
            <a:spAutoFit/>
          </a:bodyPr>
          <a:lstStyle/>
          <a:p>
            <a:pPr algn="ctr"/>
            <a:r>
              <a:rPr lang="en-US" altLang="ko-KR" sz="1200" dirty="0" smtClean="0"/>
              <a:t>1: SA Node register</a:t>
            </a:r>
            <a:endParaRPr lang="ko-KR" altLang="en-US" sz="1200" dirty="0"/>
          </a:p>
        </p:txBody>
      </p:sp>
      <p:sp>
        <p:nvSpPr>
          <p:cNvPr id="22" name="TextBox 21"/>
          <p:cNvSpPr txBox="1"/>
          <p:nvPr/>
        </p:nvSpPr>
        <p:spPr>
          <a:xfrm>
            <a:off x="971500" y="2852920"/>
            <a:ext cx="2448340" cy="276999"/>
          </a:xfrm>
          <a:prstGeom prst="rect">
            <a:avLst/>
          </a:prstGeom>
          <a:noFill/>
        </p:spPr>
        <p:txBody>
          <a:bodyPr wrap="square" rtlCol="0">
            <a:spAutoFit/>
          </a:bodyPr>
          <a:lstStyle/>
          <a:p>
            <a:pPr algn="ctr"/>
            <a:r>
              <a:rPr lang="en-US" altLang="ko-KR" sz="1200" dirty="0" smtClean="0"/>
              <a:t>Enter S/N of new Node</a:t>
            </a:r>
            <a:endParaRPr lang="ko-KR" altLang="en-US" sz="1200" dirty="0"/>
          </a:p>
        </p:txBody>
      </p:sp>
      <p:cxnSp>
        <p:nvCxnSpPr>
          <p:cNvPr id="23" name="직선 화살표 연결선 22"/>
          <p:cNvCxnSpPr/>
          <p:nvPr/>
        </p:nvCxnSpPr>
        <p:spPr>
          <a:xfrm>
            <a:off x="3419840" y="314096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19840" y="2852920"/>
            <a:ext cx="2448340" cy="276999"/>
          </a:xfrm>
          <a:prstGeom prst="rect">
            <a:avLst/>
          </a:prstGeom>
          <a:noFill/>
        </p:spPr>
        <p:txBody>
          <a:bodyPr wrap="square" rtlCol="0">
            <a:spAutoFit/>
          </a:bodyPr>
          <a:lstStyle/>
          <a:p>
            <a:pPr algn="ctr"/>
            <a:r>
              <a:rPr lang="en-US" altLang="ko-KR" sz="1200" dirty="0" smtClean="0"/>
              <a:t>2: Req. SA Node Register</a:t>
            </a:r>
            <a:endParaRPr lang="ko-KR" altLang="en-US" sz="1200" dirty="0"/>
          </a:p>
        </p:txBody>
      </p:sp>
      <p:cxnSp>
        <p:nvCxnSpPr>
          <p:cNvPr id="25" name="직선 화살표 연결선 24"/>
          <p:cNvCxnSpPr/>
          <p:nvPr/>
        </p:nvCxnSpPr>
        <p:spPr>
          <a:xfrm>
            <a:off x="3419840" y="357302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19840" y="3284980"/>
            <a:ext cx="2448340" cy="276999"/>
          </a:xfrm>
          <a:prstGeom prst="rect">
            <a:avLst/>
          </a:prstGeom>
          <a:noFill/>
        </p:spPr>
        <p:txBody>
          <a:bodyPr wrap="square" rtlCol="0">
            <a:spAutoFit/>
          </a:bodyPr>
          <a:lstStyle/>
          <a:p>
            <a:pPr algn="ctr"/>
            <a:r>
              <a:rPr lang="en-US" altLang="ko-KR" sz="1200" dirty="0" smtClean="0"/>
              <a:t>3: Req. to manipulate SA Node</a:t>
            </a:r>
            <a:endParaRPr lang="ko-KR" altLang="en-US" sz="1200" dirty="0"/>
          </a:p>
        </p:txBody>
      </p:sp>
      <p:cxnSp>
        <p:nvCxnSpPr>
          <p:cNvPr id="27" name="직선 화살표 연결선 26"/>
          <p:cNvCxnSpPr/>
          <p:nvPr/>
        </p:nvCxnSpPr>
        <p:spPr>
          <a:xfrm>
            <a:off x="971500" y="393307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1500" y="3645030"/>
            <a:ext cx="2448340" cy="276999"/>
          </a:xfrm>
          <a:prstGeom prst="rect">
            <a:avLst/>
          </a:prstGeom>
          <a:noFill/>
        </p:spPr>
        <p:txBody>
          <a:bodyPr wrap="square" rtlCol="0">
            <a:spAutoFit/>
          </a:bodyPr>
          <a:lstStyle/>
          <a:p>
            <a:pPr algn="ctr"/>
            <a:r>
              <a:rPr lang="en-US" altLang="ko-KR" sz="1200" dirty="0" smtClean="0"/>
              <a:t>4: Show guide about manipulate</a:t>
            </a:r>
            <a:endParaRPr lang="ko-KR" altLang="en-US" sz="1200" dirty="0"/>
          </a:p>
        </p:txBody>
      </p:sp>
      <p:cxnSp>
        <p:nvCxnSpPr>
          <p:cNvPr id="29" name="직선 화살표 연결선 28"/>
          <p:cNvCxnSpPr/>
          <p:nvPr/>
        </p:nvCxnSpPr>
        <p:spPr>
          <a:xfrm>
            <a:off x="971500" y="4293120"/>
            <a:ext cx="734502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1500" y="4005080"/>
            <a:ext cx="7345020" cy="276999"/>
          </a:xfrm>
          <a:prstGeom prst="rect">
            <a:avLst/>
          </a:prstGeom>
          <a:noFill/>
        </p:spPr>
        <p:txBody>
          <a:bodyPr wrap="square" rtlCol="0">
            <a:spAutoFit/>
          </a:bodyPr>
          <a:lstStyle/>
          <a:p>
            <a:pPr algn="ctr"/>
            <a:r>
              <a:rPr lang="en-US" altLang="ko-KR" sz="1200" dirty="0" smtClean="0"/>
              <a:t>5: Manipulate SA Node</a:t>
            </a:r>
            <a:endParaRPr lang="ko-KR" altLang="en-US" sz="1200" dirty="0"/>
          </a:p>
        </p:txBody>
      </p:sp>
      <p:cxnSp>
        <p:nvCxnSpPr>
          <p:cNvPr id="31" name="직선 화살표 연결선 30"/>
          <p:cNvCxnSpPr/>
          <p:nvPr/>
        </p:nvCxnSpPr>
        <p:spPr>
          <a:xfrm>
            <a:off x="5868180" y="468708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68180" y="4399040"/>
            <a:ext cx="2448340" cy="276999"/>
          </a:xfrm>
          <a:prstGeom prst="rect">
            <a:avLst/>
          </a:prstGeom>
          <a:noFill/>
        </p:spPr>
        <p:txBody>
          <a:bodyPr wrap="square" rtlCol="0">
            <a:spAutoFit/>
          </a:bodyPr>
          <a:lstStyle/>
          <a:p>
            <a:pPr algn="ctr"/>
            <a:r>
              <a:rPr lang="en-US" altLang="ko-KR" sz="1200" dirty="0" smtClean="0"/>
              <a:t>6: Request Connection</a:t>
            </a:r>
            <a:endParaRPr lang="ko-KR" altLang="en-US" sz="1200" dirty="0"/>
          </a:p>
        </p:txBody>
      </p:sp>
      <p:cxnSp>
        <p:nvCxnSpPr>
          <p:cNvPr id="33" name="직선 화살표 연결선 32"/>
          <p:cNvCxnSpPr/>
          <p:nvPr/>
        </p:nvCxnSpPr>
        <p:spPr>
          <a:xfrm>
            <a:off x="5868180" y="508523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868180" y="4797190"/>
            <a:ext cx="2448340" cy="276999"/>
          </a:xfrm>
          <a:prstGeom prst="rect">
            <a:avLst/>
          </a:prstGeom>
          <a:noFill/>
        </p:spPr>
        <p:txBody>
          <a:bodyPr wrap="square" rtlCol="0">
            <a:spAutoFit/>
          </a:bodyPr>
          <a:lstStyle/>
          <a:p>
            <a:pPr algn="ctr"/>
            <a:r>
              <a:rPr lang="en-US" altLang="ko-KR" sz="1200" dirty="0" smtClean="0"/>
              <a:t>7: Response</a:t>
            </a:r>
            <a:endParaRPr lang="ko-KR" altLang="en-US" sz="1200" dirty="0"/>
          </a:p>
        </p:txBody>
      </p:sp>
      <p:cxnSp>
        <p:nvCxnSpPr>
          <p:cNvPr id="35" name="직선 화살표 연결선 34"/>
          <p:cNvCxnSpPr/>
          <p:nvPr/>
        </p:nvCxnSpPr>
        <p:spPr>
          <a:xfrm>
            <a:off x="5868180" y="5522625"/>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68180" y="5234585"/>
            <a:ext cx="2448340" cy="276999"/>
          </a:xfrm>
          <a:prstGeom prst="rect">
            <a:avLst/>
          </a:prstGeom>
          <a:noFill/>
        </p:spPr>
        <p:txBody>
          <a:bodyPr wrap="square" rtlCol="0">
            <a:spAutoFit/>
          </a:bodyPr>
          <a:lstStyle/>
          <a:p>
            <a:pPr algn="ctr"/>
            <a:r>
              <a:rPr lang="en-US" altLang="ko-KR" sz="1200" dirty="0" smtClean="0"/>
              <a:t>8: Send S/N</a:t>
            </a:r>
            <a:endParaRPr lang="ko-KR" altLang="en-US" sz="1200" dirty="0"/>
          </a:p>
        </p:txBody>
      </p:sp>
      <p:cxnSp>
        <p:nvCxnSpPr>
          <p:cNvPr id="37" name="직선 화살표 연결선 36"/>
          <p:cNvCxnSpPr/>
          <p:nvPr/>
        </p:nvCxnSpPr>
        <p:spPr>
          <a:xfrm>
            <a:off x="5868180" y="594935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868180" y="5661310"/>
            <a:ext cx="2448340" cy="276999"/>
          </a:xfrm>
          <a:prstGeom prst="rect">
            <a:avLst/>
          </a:prstGeom>
          <a:noFill/>
        </p:spPr>
        <p:txBody>
          <a:bodyPr wrap="square" rtlCol="0">
            <a:spAutoFit/>
          </a:bodyPr>
          <a:lstStyle/>
          <a:p>
            <a:pPr algn="ctr"/>
            <a:r>
              <a:rPr lang="en-US" altLang="ko-KR" sz="1200" dirty="0" smtClean="0"/>
              <a:t>9: Response</a:t>
            </a:r>
            <a:endParaRPr lang="ko-KR" altLang="en-US" sz="1200" dirty="0"/>
          </a:p>
        </p:txBody>
      </p:sp>
      <p:cxnSp>
        <p:nvCxnSpPr>
          <p:cNvPr id="39" name="직선 화살표 연결선 38"/>
          <p:cNvCxnSpPr/>
          <p:nvPr/>
        </p:nvCxnSpPr>
        <p:spPr>
          <a:xfrm>
            <a:off x="3419840" y="602136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19840" y="5733320"/>
            <a:ext cx="2448340" cy="276999"/>
          </a:xfrm>
          <a:prstGeom prst="rect">
            <a:avLst/>
          </a:prstGeom>
          <a:noFill/>
        </p:spPr>
        <p:txBody>
          <a:bodyPr wrap="square" rtlCol="0">
            <a:spAutoFit/>
          </a:bodyPr>
          <a:lstStyle/>
          <a:p>
            <a:pPr algn="ctr"/>
            <a:r>
              <a:rPr lang="en-US" altLang="ko-KR" sz="1200" dirty="0" smtClean="0"/>
              <a:t>10: Complete Register</a:t>
            </a:r>
            <a:endParaRPr lang="ko-KR" altLang="en-US" sz="1200" dirty="0"/>
          </a:p>
        </p:txBody>
      </p:sp>
      <p:grpSp>
        <p:nvGrpSpPr>
          <p:cNvPr id="5" name="그룹 4"/>
          <p:cNvGrpSpPr/>
          <p:nvPr/>
        </p:nvGrpSpPr>
        <p:grpSpPr>
          <a:xfrm>
            <a:off x="5868180" y="3140960"/>
            <a:ext cx="2381007" cy="2370624"/>
            <a:chOff x="5868180" y="3140960"/>
            <a:chExt cx="2381007" cy="2370624"/>
          </a:xfrm>
        </p:grpSpPr>
        <p:sp>
          <p:nvSpPr>
            <p:cNvPr id="2" name="오른쪽 중괄호 1"/>
            <p:cNvSpPr/>
            <p:nvPr/>
          </p:nvSpPr>
          <p:spPr>
            <a:xfrm>
              <a:off x="5868180" y="3140960"/>
              <a:ext cx="792110" cy="2370624"/>
            </a:xfrm>
            <a:prstGeom prst="rightBrace">
              <a:avLst>
                <a:gd name="adj1" fmla="val 8333"/>
                <a:gd name="adj2" fmla="val 3384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p:cNvSpPr txBox="1"/>
            <p:nvPr/>
          </p:nvSpPr>
          <p:spPr>
            <a:xfrm>
              <a:off x="6660290" y="3742697"/>
              <a:ext cx="1588897" cy="369332"/>
            </a:xfrm>
            <a:prstGeom prst="rect">
              <a:avLst/>
            </a:prstGeom>
            <a:noFill/>
          </p:spPr>
          <p:txBody>
            <a:bodyPr wrap="none" rtlCol="0">
              <a:spAutoFit/>
            </a:bodyPr>
            <a:lstStyle/>
            <a:p>
              <a:r>
                <a:rPr lang="en-US" altLang="ko-KR" sz="1800" b="1" dirty="0" smtClean="0">
                  <a:solidFill>
                    <a:srgbClr val="FF0000"/>
                  </a:solidFill>
                </a:rPr>
                <a:t>&lt; 10 minutes</a:t>
              </a:r>
              <a:endParaRPr lang="ko-KR" altLang="en-US" sz="1800" b="1">
                <a:solidFill>
                  <a:srgbClr val="FF0000"/>
                </a:solidFill>
              </a:endParaRPr>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grpSp>
        <p:nvGrpSpPr>
          <p:cNvPr id="8" name="그룹 7"/>
          <p:cNvGrpSpPr/>
          <p:nvPr/>
        </p:nvGrpSpPr>
        <p:grpSpPr>
          <a:xfrm>
            <a:off x="755576" y="1760309"/>
            <a:ext cx="7558701" cy="4539750"/>
            <a:chOff x="181650" y="-58550"/>
            <a:chExt cx="9390975" cy="6502625"/>
          </a:xfrm>
        </p:grpSpPr>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8539" y="1552148"/>
                <a:ext cx="1668196" cy="3587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3">
                <a:alphaModFix/>
              </a:blip>
              <a:srcRect/>
              <a:stretch/>
            </p:blipFill>
            <p:spPr>
              <a:xfrm>
                <a:off x="5436933" y="5315370"/>
                <a:ext cx="499559" cy="512989"/>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4">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4">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3962812" y="5564700"/>
                <a:ext cx="1506486"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protocol</a:t>
                </a:r>
              </a:p>
            </p:txBody>
          </p:sp>
          <p:pic>
            <p:nvPicPr>
              <p:cNvPr id="20" name="Shape 481"/>
              <p:cNvPicPr preferRelativeResize="0"/>
              <p:nvPr/>
            </p:nvPicPr>
            <p:blipFill rotWithShape="1">
              <a:blip r:embed="rId3">
                <a:alphaModFix/>
              </a:blip>
              <a:srcRect/>
              <a:stretch/>
            </p:blipFill>
            <p:spPr>
              <a:xfrm>
                <a:off x="3210225" y="2790750"/>
                <a:ext cx="552449" cy="542925"/>
              </a:xfrm>
              <a:prstGeom prst="rect">
                <a:avLst/>
              </a:prstGeom>
              <a:noFill/>
              <a:ln>
                <a:noFill/>
              </a:ln>
            </p:spPr>
          </p:pic>
        </p:grpSp>
        <p:pic>
          <p:nvPicPr>
            <p:cNvPr id="9" name="Shape 456"/>
            <p:cNvPicPr preferRelativeResize="0"/>
            <p:nvPr/>
          </p:nvPicPr>
          <p:blipFill rotWithShape="1">
            <a:blip r:embed="rId5">
              <a:alphaModFix/>
            </a:blip>
            <a:srcRect/>
            <a:stretch/>
          </p:blipFill>
          <p:spPr>
            <a:xfrm>
              <a:off x="2686557" y="-58550"/>
              <a:ext cx="843012" cy="843011"/>
            </a:xfrm>
            <a:prstGeom prst="rect">
              <a:avLst/>
            </a:prstGeom>
            <a:noFill/>
            <a:ln>
              <a:noFill/>
            </a:ln>
          </p:spPr>
        </p:pic>
      </p:gr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15</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smtClean="0">
                          <a:solidFill>
                            <a:schemeClr val="dk1"/>
                          </a:solidFill>
                        </a:rPr>
                        <a:t>QA09 Extensibility </a:t>
                      </a:r>
                      <a:r>
                        <a:rPr lang="en-US" b="1" dirty="0">
                          <a:solidFill>
                            <a:schemeClr val="dk1"/>
                          </a:solidFill>
                        </a:rPr>
                        <a:t>(Portability)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a:t>
            </a:r>
            <a:r>
              <a:rPr lang="en-US" sz="2000" dirty="0" smtClean="0">
                <a:solidFill>
                  <a:schemeClr val="dk1"/>
                </a:solidFill>
              </a:rPr>
              <a:t>:</a:t>
            </a:r>
            <a:r>
              <a:rPr lang="en-US" sz="2000" b="1" dirty="0" smtClean="0">
                <a:solidFill>
                  <a:schemeClr val="dk1"/>
                </a:solidFill>
              </a:rPr>
              <a:t> Static - 1</a:t>
            </a:r>
            <a:r>
              <a:rPr lang="en-US" sz="2000" b="1" baseline="30000" dirty="0" smtClean="0">
                <a:solidFill>
                  <a:schemeClr val="dk1"/>
                </a:solidFill>
              </a:rPr>
              <a:t>st</a:t>
            </a:r>
            <a:r>
              <a:rPr lang="en-US" sz="2000" b="1" dirty="0" smtClean="0">
                <a:solidFill>
                  <a:schemeClr val="dk1"/>
                </a:solidFill>
              </a:rPr>
              <a:t> </a:t>
            </a:r>
            <a:r>
              <a:rPr lang="en-US" sz="2000" b="1" dirty="0">
                <a:solidFill>
                  <a:schemeClr val="dk1"/>
                </a:solidFill>
              </a:rPr>
              <a:t>Decomposition </a:t>
            </a:r>
          </a:p>
        </p:txBody>
      </p:sp>
      <p:sp>
        <p:nvSpPr>
          <p:cNvPr id="8" name="Shape 652"/>
          <p:cNvSpPr/>
          <p:nvPr/>
        </p:nvSpPr>
        <p:spPr>
          <a:xfrm>
            <a:off x="4644430" y="4045450"/>
            <a:ext cx="2000337" cy="5269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1888831" y="5153622"/>
            <a:ext cx="5419549" cy="108376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072268" y="5262588"/>
            <a:ext cx="889598" cy="433284"/>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5012741" y="5417874"/>
            <a:ext cx="495389" cy="0"/>
          </a:xfrm>
          <a:prstGeom prst="straightConnector1">
            <a:avLst/>
          </a:prstGeom>
          <a:noFill/>
          <a:ln w="9525" cap="flat" cmpd="sng">
            <a:solidFill>
              <a:srgbClr val="000000"/>
            </a:solidFill>
            <a:prstDash val="dash"/>
            <a:round/>
            <a:headEnd type="none" w="med" len="med"/>
            <a:tailEnd type="stealth" w="lg" len="lg"/>
          </a:ln>
        </p:spPr>
      </p:cxnSp>
      <p:sp>
        <p:nvSpPr>
          <p:cNvPr id="12" name="Shape 656"/>
          <p:cNvSpPr txBox="1"/>
          <p:nvPr/>
        </p:nvSpPr>
        <p:spPr>
          <a:xfrm>
            <a:off x="4658166" y="5229708"/>
            <a:ext cx="451439" cy="30495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472220" y="5229708"/>
            <a:ext cx="451439" cy="30495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734109" y="5229708"/>
            <a:ext cx="1460536" cy="30495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028549" y="5153622"/>
            <a:ext cx="1629479" cy="25812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526517" y="3078215"/>
            <a:ext cx="0" cy="975352"/>
          </a:xfrm>
          <a:prstGeom prst="straightConnector1">
            <a:avLst/>
          </a:prstGeom>
          <a:noFill/>
          <a:ln w="9525" cap="flat" cmpd="sng">
            <a:solidFill>
              <a:srgbClr val="000000"/>
            </a:solidFill>
            <a:prstDash val="dash"/>
            <a:round/>
            <a:headEnd type="none" w="med" len="med"/>
            <a:tailEnd type="stealth" w="lg" len="lg"/>
          </a:ln>
        </p:spPr>
      </p:cxnSp>
      <p:cxnSp>
        <p:nvCxnSpPr>
          <p:cNvPr id="17" name="Shape 661"/>
          <p:cNvCxnSpPr/>
          <p:nvPr/>
        </p:nvCxnSpPr>
        <p:spPr>
          <a:xfrm>
            <a:off x="5619800" y="3078215"/>
            <a:ext cx="0" cy="975352"/>
          </a:xfrm>
          <a:prstGeom prst="straightConnector1">
            <a:avLst/>
          </a:prstGeom>
          <a:noFill/>
          <a:ln w="9525" cap="flat" cmpd="sng">
            <a:solidFill>
              <a:srgbClr val="000000"/>
            </a:solidFill>
            <a:prstDash val="dash"/>
            <a:round/>
            <a:headEnd type="none" w="med" len="med"/>
            <a:tailEnd type="stealth" w="lg" len="lg"/>
          </a:ln>
        </p:spPr>
      </p:cxnSp>
      <p:sp>
        <p:nvSpPr>
          <p:cNvPr id="18" name="Shape 662"/>
          <p:cNvSpPr txBox="1"/>
          <p:nvPr/>
        </p:nvSpPr>
        <p:spPr>
          <a:xfrm>
            <a:off x="3028569" y="5720981"/>
            <a:ext cx="1629479" cy="25812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2552615" y="4056667"/>
            <a:ext cx="1962338" cy="5269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072268" y="5730906"/>
            <a:ext cx="889598" cy="433284"/>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747017" y="5730906"/>
            <a:ext cx="889598" cy="43328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587026" y="5720981"/>
            <a:ext cx="1629479" cy="25812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2552673" y="3028879"/>
            <a:ext cx="1962338" cy="52695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682241" y="3017478"/>
            <a:ext cx="1962338" cy="52695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a:t>
            </a:r>
            <a:br>
              <a:rPr lang="ko" sz="1200" b="0" i="0" u="none" strike="noStrike" cap="none" baseline="0" dirty="0">
                <a:solidFill>
                  <a:srgbClr val="000000"/>
                </a:solidFill>
                <a:latin typeface="Arial"/>
                <a:ea typeface="Arial"/>
                <a:cs typeface="Arial"/>
                <a:sym typeface="Arial"/>
              </a:rPr>
            </a:br>
            <a:r>
              <a:rPr lang="ko" sz="1200" b="0" i="0" u="none" strike="noStrike" cap="none" baseline="0" dirty="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dirty="0">
              <a:solidFill>
                <a:srgbClr val="000000"/>
              </a:solidFill>
              <a:latin typeface="Arial"/>
              <a:ea typeface="Arial"/>
              <a:cs typeface="Arial"/>
              <a:sym typeface="Arial"/>
            </a:endParaRPr>
          </a:p>
        </p:txBody>
      </p:sp>
      <p:cxnSp>
        <p:nvCxnSpPr>
          <p:cNvPr id="25" name="Shape 669"/>
          <p:cNvCxnSpPr/>
          <p:nvPr/>
        </p:nvCxnSpPr>
        <p:spPr>
          <a:xfrm>
            <a:off x="3526517" y="2047916"/>
            <a:ext cx="0" cy="975352"/>
          </a:xfrm>
          <a:prstGeom prst="straightConnector1">
            <a:avLst/>
          </a:prstGeom>
          <a:noFill/>
          <a:ln w="9525" cap="flat" cmpd="sng">
            <a:solidFill>
              <a:srgbClr val="000000"/>
            </a:solidFill>
            <a:prstDash val="dash"/>
            <a:round/>
            <a:headEnd type="none" w="med" len="med"/>
            <a:tailEnd type="stealth" w="lg" len="lg"/>
          </a:ln>
        </p:spPr>
      </p:cxnSp>
      <p:cxnSp>
        <p:nvCxnSpPr>
          <p:cNvPr id="26" name="Shape 670"/>
          <p:cNvCxnSpPr/>
          <p:nvPr/>
        </p:nvCxnSpPr>
        <p:spPr>
          <a:xfrm>
            <a:off x="5619800" y="2047916"/>
            <a:ext cx="0" cy="975352"/>
          </a:xfrm>
          <a:prstGeom prst="straightConnector1">
            <a:avLst/>
          </a:prstGeom>
          <a:noFill/>
          <a:ln w="9525" cap="flat" cmpd="sng">
            <a:solidFill>
              <a:srgbClr val="000000"/>
            </a:solidFill>
            <a:prstDash val="dash"/>
            <a:round/>
            <a:headEnd type="none" w="med" len="med"/>
            <a:tailEnd type="stealth" w="lg" len="lg"/>
          </a:ln>
        </p:spPr>
      </p:cxnSp>
      <p:sp>
        <p:nvSpPr>
          <p:cNvPr id="27" name="Shape 671"/>
          <p:cNvSpPr/>
          <p:nvPr/>
        </p:nvSpPr>
        <p:spPr>
          <a:xfrm>
            <a:off x="2552673" y="1988870"/>
            <a:ext cx="4091791" cy="52695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1877643" y="4735094"/>
            <a:ext cx="2069797" cy="276999"/>
          </a:xfrm>
          <a:prstGeom prst="rect">
            <a:avLst/>
          </a:prstGeom>
          <a:noFill/>
        </p:spPr>
        <p:txBody>
          <a:bodyPr wrap="none" rtlCol="0">
            <a:spAutoFit/>
          </a:bodyPr>
          <a:lstStyle/>
          <a:p>
            <a:r>
              <a:rPr lang="en-US" altLang="ko-KR" sz="1200" dirty="0" smtClean="0"/>
              <a:t>Legend (Static Perspective)</a:t>
            </a:r>
            <a:endParaRPr lang="ko-KR" altLang="en-US" sz="1200" dirty="0"/>
          </a:p>
        </p:txBody>
      </p:sp>
      <p:sp>
        <p:nvSpPr>
          <p:cNvPr id="4" name="슬라이드 번호 개체 틀 3"/>
          <p:cNvSpPr>
            <a:spLocks noGrp="1"/>
          </p:cNvSpPr>
          <p:nvPr>
            <p:ph type="sldNum" idx="12"/>
          </p:nvPr>
        </p:nvSpPr>
        <p:spPr/>
        <p:txBody>
          <a:bodyPr/>
          <a:lstStyle/>
          <a:p>
            <a:pPr>
              <a:buSzPct val="25000"/>
            </a:pPr>
            <a:fld id="{00000000-1234-1234-1234-123412341234}" type="slidenum">
              <a:rPr lang="en-US" smtClean="0"/>
              <a:pPr>
                <a:buSzPct val="25000"/>
              </a:pPr>
              <a:t>16</a:t>
            </a:fld>
            <a:r>
              <a:rPr lang="en-US" smtClean="0"/>
              <a:t>/23</a:t>
            </a:r>
            <a:endParaRPr lang="en-US" dirty="0"/>
          </a:p>
        </p:txBody>
      </p:sp>
      <p:sp>
        <p:nvSpPr>
          <p:cNvPr id="29" name="TextBox 28"/>
          <p:cNvSpPr txBox="1"/>
          <p:nvPr/>
        </p:nvSpPr>
        <p:spPr>
          <a:xfrm>
            <a:off x="132163" y="3020144"/>
            <a:ext cx="2102177" cy="738664"/>
          </a:xfrm>
          <a:prstGeom prst="rect">
            <a:avLst/>
          </a:prstGeom>
          <a:solidFill>
            <a:schemeClr val="accent4">
              <a:lumMod val="20000"/>
              <a:lumOff val="80000"/>
            </a:schemeClr>
          </a:solidFill>
        </p:spPr>
        <p:txBody>
          <a:bodyPr wrap="square" rtlCol="0">
            <a:spAutoFit/>
          </a:bodyPr>
          <a:lstStyle/>
          <a:p>
            <a:r>
              <a:rPr lang="en-US" altLang="ko-KR" b="1" dirty="0" smtClean="0"/>
              <a:t>SA Controller</a:t>
            </a:r>
          </a:p>
          <a:p>
            <a:pPr marL="285750" indent="-285750">
              <a:buFont typeface="Wingdings" panose="05000000000000000000" pitchFamily="2" charset="2"/>
              <a:buChar char="§"/>
            </a:pPr>
            <a:r>
              <a:rPr lang="en-US" altLang="ko-KR" dirty="0" smtClean="0"/>
              <a:t>Sensor &amp; Actuator</a:t>
            </a:r>
          </a:p>
          <a:p>
            <a:r>
              <a:rPr lang="en-US" altLang="ko-KR" dirty="0"/>
              <a:t> </a:t>
            </a:r>
            <a:r>
              <a:rPr lang="en-US" altLang="ko-KR" dirty="0" smtClean="0"/>
              <a:t>     Abstract</a:t>
            </a:r>
            <a:endParaRPr lang="ko-KR" altLang="en-US"/>
          </a:p>
        </p:txBody>
      </p:sp>
      <p:sp>
        <p:nvSpPr>
          <p:cNvPr id="30" name="TextBox 29"/>
          <p:cNvSpPr txBox="1"/>
          <p:nvPr/>
        </p:nvSpPr>
        <p:spPr>
          <a:xfrm>
            <a:off x="6946252" y="3012577"/>
            <a:ext cx="2102177" cy="738664"/>
          </a:xfrm>
          <a:prstGeom prst="rect">
            <a:avLst/>
          </a:prstGeom>
          <a:solidFill>
            <a:schemeClr val="accent4">
              <a:lumMod val="20000"/>
              <a:lumOff val="80000"/>
            </a:schemeClr>
          </a:solidFill>
        </p:spPr>
        <p:txBody>
          <a:bodyPr wrap="square" rtlCol="0">
            <a:spAutoFit/>
          </a:bodyPr>
          <a:lstStyle/>
          <a:p>
            <a:r>
              <a:rPr lang="en-US" altLang="ko-KR" b="1" dirty="0" smtClean="0"/>
              <a:t>SA Network Manager</a:t>
            </a:r>
          </a:p>
          <a:p>
            <a:pPr marL="285750" indent="-285750">
              <a:buFont typeface="Wingdings" panose="05000000000000000000" pitchFamily="2" charset="2"/>
              <a:buChar char="§"/>
            </a:pPr>
            <a:r>
              <a:rPr lang="en-US" altLang="ko-KR" dirty="0" smtClean="0"/>
              <a:t>Network Protocol</a:t>
            </a:r>
          </a:p>
          <a:p>
            <a:r>
              <a:rPr lang="en-US" altLang="ko-KR" dirty="0"/>
              <a:t> </a:t>
            </a:r>
            <a:r>
              <a:rPr lang="en-US" altLang="ko-KR" dirty="0" smtClean="0"/>
              <a:t>     Abstract</a:t>
            </a:r>
            <a:endParaRPr lang="ko-KR" altLang="en-US" dirty="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42" name="TextBox 41"/>
          <p:cNvSpPr txBox="1"/>
          <p:nvPr/>
        </p:nvSpPr>
        <p:spPr>
          <a:xfrm>
            <a:off x="5411406" y="3677168"/>
            <a:ext cx="3646097" cy="2462213"/>
          </a:xfrm>
          <a:prstGeom prst="rect">
            <a:avLst/>
          </a:prstGeom>
          <a:solidFill>
            <a:schemeClr val="accent4">
              <a:lumMod val="20000"/>
              <a:lumOff val="80000"/>
            </a:schemeClr>
          </a:solidFill>
        </p:spPr>
        <p:txBody>
          <a:bodyPr wrap="square" rtlCol="0">
            <a:spAutoFit/>
          </a:bodyPr>
          <a:lstStyle/>
          <a:p>
            <a:endParaRPr lang="en-US" altLang="ko-KR" b="1" dirty="0" smtClean="0"/>
          </a:p>
          <a:p>
            <a:endParaRPr lang="en-US" altLang="ko-KR" b="1" dirty="0"/>
          </a:p>
          <a:p>
            <a:endParaRPr lang="en-US" altLang="ko-KR" b="1" dirty="0" smtClean="0"/>
          </a:p>
          <a:p>
            <a:endParaRPr lang="en-US" altLang="ko-KR" b="1" dirty="0"/>
          </a:p>
          <a:p>
            <a:endParaRPr lang="en-US" altLang="ko-KR" b="1" dirty="0" smtClean="0"/>
          </a:p>
          <a:p>
            <a:endParaRPr lang="en-US" altLang="ko-KR" b="1" dirty="0" smtClean="0"/>
          </a:p>
          <a:p>
            <a:endParaRPr lang="en-US" altLang="ko-KR" b="1" dirty="0"/>
          </a:p>
          <a:p>
            <a:r>
              <a:rPr lang="en-US" altLang="ko-KR" b="1" dirty="0" smtClean="0"/>
              <a:t>                                      </a:t>
            </a:r>
          </a:p>
          <a:p>
            <a:endParaRPr lang="en-US" altLang="ko-KR" b="1" dirty="0"/>
          </a:p>
          <a:p>
            <a:r>
              <a:rPr lang="en-US" altLang="ko-KR" b="1" dirty="0" smtClean="0"/>
              <a:t>                                     To support</a:t>
            </a:r>
          </a:p>
          <a:p>
            <a:r>
              <a:rPr lang="en-US" altLang="ko-KR" b="1" dirty="0" smtClean="0"/>
              <a:t>                                     Emerging protocol</a:t>
            </a:r>
          </a:p>
        </p:txBody>
      </p:sp>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smtClean="0">
                          <a:solidFill>
                            <a:schemeClr val="dk1"/>
                          </a:solidFill>
                        </a:rPr>
                        <a:t>QA07 Modifiability</a:t>
                      </a:r>
                      <a:endParaRPr lang="en-US" b="1" dirty="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a:t>
            </a:r>
            <a:r>
              <a:rPr lang="en-US" sz="2000" b="1" dirty="0" smtClean="0">
                <a:solidFill>
                  <a:schemeClr val="dk1"/>
                </a:solidFill>
              </a:rPr>
              <a:t>: Dynamic -  </a:t>
            </a:r>
            <a:r>
              <a:rPr lang="en-US" sz="2000" b="1" dirty="0">
                <a:solidFill>
                  <a:schemeClr val="dk1"/>
                </a:solidFill>
              </a:rPr>
              <a:t>2</a:t>
            </a:r>
            <a:r>
              <a:rPr lang="en-US" sz="2000" b="1" baseline="30000" dirty="0">
                <a:solidFill>
                  <a:schemeClr val="dk1"/>
                </a:solidFill>
              </a:rPr>
              <a:t>nd</a:t>
            </a:r>
            <a:r>
              <a:rPr lang="en-US" sz="2000" b="1" dirty="0">
                <a:solidFill>
                  <a:schemeClr val="dk1"/>
                </a:solidFill>
              </a:rPr>
              <a:t> Decomposition </a:t>
            </a:r>
          </a:p>
        </p:txBody>
      </p:sp>
      <p:sp>
        <p:nvSpPr>
          <p:cNvPr id="12" name="Shape 680"/>
          <p:cNvSpPr/>
          <p:nvPr/>
        </p:nvSpPr>
        <p:spPr>
          <a:xfrm>
            <a:off x="130838" y="3856070"/>
            <a:ext cx="2115875" cy="249445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348926" y="401157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86104" y="5173398"/>
            <a:ext cx="324598" cy="0"/>
          </a:xfrm>
          <a:prstGeom prst="straightConnector1">
            <a:avLst/>
          </a:prstGeom>
          <a:noFill/>
          <a:ln w="19050" cap="flat" cmpd="sng">
            <a:solidFill>
              <a:srgbClr val="000000"/>
            </a:solidFill>
            <a:prstDash val="solid"/>
            <a:round/>
            <a:headEnd type="none" w="lg" len="med"/>
            <a:tailEnd type="stealth" w="lg" len="med"/>
          </a:ln>
        </p:spPr>
      </p:cxnSp>
      <p:sp>
        <p:nvSpPr>
          <p:cNvPr id="15" name="Shape 683"/>
          <p:cNvSpPr txBox="1"/>
          <p:nvPr/>
        </p:nvSpPr>
        <p:spPr>
          <a:xfrm>
            <a:off x="237279" y="49826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770679" y="49826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975532" y="3927295"/>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cxnSp>
        <p:nvCxnSpPr>
          <p:cNvPr id="29" name="Shape 697"/>
          <p:cNvCxnSpPr/>
          <p:nvPr/>
        </p:nvCxnSpPr>
        <p:spPr>
          <a:xfrm>
            <a:off x="486104" y="5478198"/>
            <a:ext cx="324598" cy="0"/>
          </a:xfrm>
          <a:prstGeom prst="straightConnector1">
            <a:avLst/>
          </a:prstGeom>
          <a:noFill/>
          <a:ln w="19050" cap="flat" cmpd="sng">
            <a:solidFill>
              <a:srgbClr val="000000"/>
            </a:solidFill>
            <a:prstDash val="dash"/>
            <a:round/>
            <a:headEnd type="stealth" w="lg" len="med"/>
            <a:tailEnd type="stealth" w="lg" len="med"/>
          </a:ln>
        </p:spPr>
      </p:cxnSp>
      <p:sp>
        <p:nvSpPr>
          <p:cNvPr id="30" name="Shape 698"/>
          <p:cNvSpPr txBox="1"/>
          <p:nvPr/>
        </p:nvSpPr>
        <p:spPr>
          <a:xfrm>
            <a:off x="237279" y="52874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770679" y="52874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929288" y="5315823"/>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a:t>
            </a:r>
            <a:r>
              <a:rPr lang="ko" sz="1000" b="0" i="0" u="none" strike="noStrike" cap="none" baseline="0" dirty="0" smtClean="0">
                <a:solidFill>
                  <a:srgbClr val="000000"/>
                </a:solidFill>
                <a:latin typeface="Arial"/>
                <a:ea typeface="Arial"/>
                <a:cs typeface="Arial"/>
                <a:sym typeface="Arial"/>
              </a:rPr>
              <a:t>communicates</a:t>
            </a:r>
            <a:endParaRPr lang="en-US" altLang="ko" sz="1000" b="0" i="0" u="none" strike="noStrike" cap="none" baseline="0"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smtClean="0">
                <a:solidFill>
                  <a:srgbClr val="000000"/>
                </a:solidFill>
                <a:latin typeface="Arial"/>
                <a:ea typeface="Arial"/>
                <a:cs typeface="Arial"/>
                <a:sym typeface="Arial"/>
              </a:rPr>
              <a:t> </a:t>
            </a:r>
            <a:r>
              <a:rPr lang="en-US" altLang="ko" sz="1000" b="0" i="0" u="none" strike="noStrike" cap="none" baseline="0" dirty="0" smtClean="0">
                <a:solidFill>
                  <a:srgbClr val="000000"/>
                </a:solidFill>
                <a:latin typeface="Arial"/>
                <a:ea typeface="Arial"/>
                <a:cs typeface="Arial"/>
                <a:sym typeface="Arial"/>
              </a:rPr>
              <a:t> </a:t>
            </a:r>
            <a:r>
              <a:rPr lang="ko" sz="1000" b="0" i="0" u="none" strike="noStrike" cap="none" baseline="0" dirty="0" smtClean="0">
                <a:solidFill>
                  <a:srgbClr val="000000"/>
                </a:solidFill>
                <a:latin typeface="Arial"/>
                <a:ea typeface="Arial"/>
                <a:cs typeface="Arial"/>
                <a:sym typeface="Arial"/>
              </a:rPr>
              <a:t>with </a:t>
            </a:r>
            <a:r>
              <a:rPr lang="ko" sz="1000" b="0" i="0" u="none" strike="noStrike" cap="none" baseline="0" dirty="0">
                <a:solidFill>
                  <a:srgbClr val="000000"/>
                </a:solidFill>
                <a:latin typeface="Arial"/>
                <a:ea typeface="Arial"/>
                <a:cs typeface="Arial"/>
                <a:sym typeface="Arial"/>
              </a:rPr>
              <a:t>B </a:t>
            </a:r>
            <a:r>
              <a:rPr lang="ko" sz="1000" b="0" i="0" u="none" strike="noStrike" cap="none" baseline="0" dirty="0" smtClean="0">
                <a:solidFill>
                  <a:srgbClr val="000000"/>
                </a:solidFill>
                <a:latin typeface="Arial"/>
                <a:ea typeface="Arial"/>
                <a:cs typeface="Arial"/>
                <a:sym typeface="Arial"/>
              </a:rPr>
              <a:t>by </a:t>
            </a:r>
            <a:r>
              <a:rPr lang="ko" sz="1000" b="0" i="0" u="none" strike="noStrike" cap="none" baseline="0" dirty="0">
                <a:solidFill>
                  <a:srgbClr val="000000"/>
                </a:solidFill>
                <a:latin typeface="Arial"/>
                <a:ea typeface="Arial"/>
                <a:cs typeface="Arial"/>
                <a:sym typeface="Arial"/>
              </a:rPr>
              <a:t>Event</a:t>
            </a:r>
          </a:p>
        </p:txBody>
      </p:sp>
      <p:cxnSp>
        <p:nvCxnSpPr>
          <p:cNvPr id="33" name="Shape 701"/>
          <p:cNvCxnSpPr/>
          <p:nvPr/>
        </p:nvCxnSpPr>
        <p:spPr>
          <a:xfrm>
            <a:off x="382720" y="5929980"/>
            <a:ext cx="504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929288" y="5762507"/>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Emerging Protocol  </a:t>
            </a:r>
          </a:p>
        </p:txBody>
      </p:sp>
      <p:sp>
        <p:nvSpPr>
          <p:cNvPr id="38" name="Shape 707"/>
          <p:cNvSpPr/>
          <p:nvPr/>
        </p:nvSpPr>
        <p:spPr>
          <a:xfrm>
            <a:off x="348926" y="4468770"/>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975532" y="4308295"/>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954379" y="5011023"/>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8" name="Shape 705"/>
          <p:cNvSpPr/>
          <p:nvPr/>
        </p:nvSpPr>
        <p:spPr>
          <a:xfrm rot="16200000">
            <a:off x="1850038" y="3045178"/>
            <a:ext cx="1545103" cy="319476"/>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2372003" y="5169964"/>
            <a:ext cx="698251" cy="118508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dirty="0">
                <a:solidFill>
                  <a:srgbClr val="000000"/>
                </a:solidFill>
                <a:latin typeface="Arial"/>
                <a:ea typeface="Arial"/>
                <a:cs typeface="Arial"/>
                <a:sym typeface="Arial"/>
              </a:rPr>
              <a:t>User App</a:t>
            </a:r>
          </a:p>
        </p:txBody>
      </p:sp>
      <p:sp>
        <p:nvSpPr>
          <p:cNvPr id="10" name="Shape 678"/>
          <p:cNvSpPr/>
          <p:nvPr/>
        </p:nvSpPr>
        <p:spPr>
          <a:xfrm>
            <a:off x="3273040" y="2237392"/>
            <a:ext cx="4323380" cy="2742471"/>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609106" y="5496539"/>
            <a:ext cx="1736465" cy="6052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8" name="Shape 686"/>
          <p:cNvSpPr/>
          <p:nvPr/>
        </p:nvSpPr>
        <p:spPr>
          <a:xfrm>
            <a:off x="3609106" y="4130703"/>
            <a:ext cx="1736465" cy="75137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5460869" y="4133862"/>
            <a:ext cx="1859727" cy="75137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Bridge (e.g BT)</a:t>
            </a:r>
          </a:p>
        </p:txBody>
      </p:sp>
      <p:cxnSp>
        <p:nvCxnSpPr>
          <p:cNvPr id="20" name="Shape 688"/>
          <p:cNvCxnSpPr/>
          <p:nvPr/>
        </p:nvCxnSpPr>
        <p:spPr>
          <a:xfrm>
            <a:off x="4477339" y="4885251"/>
            <a:ext cx="0" cy="612000"/>
          </a:xfrm>
          <a:prstGeom prst="straightConnector1">
            <a:avLst/>
          </a:prstGeom>
          <a:noFill/>
          <a:ln w="19050" cap="flat" cmpd="sng">
            <a:solidFill>
              <a:srgbClr val="000000"/>
            </a:solidFill>
            <a:prstDash val="solid"/>
            <a:round/>
            <a:headEnd type="none" w="lg" len="med"/>
            <a:tailEnd type="stealth" w="lg" len="med"/>
          </a:ln>
        </p:spPr>
      </p:cxnSp>
      <p:sp>
        <p:nvSpPr>
          <p:cNvPr id="21" name="Shape 689"/>
          <p:cNvSpPr/>
          <p:nvPr/>
        </p:nvSpPr>
        <p:spPr>
          <a:xfrm>
            <a:off x="3600152" y="2907480"/>
            <a:ext cx="3758988" cy="6052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3" name="Shape 691"/>
          <p:cNvCxnSpPr/>
          <p:nvPr/>
        </p:nvCxnSpPr>
        <p:spPr>
          <a:xfrm>
            <a:off x="6485486" y="3512709"/>
            <a:ext cx="0" cy="612000"/>
          </a:xfrm>
          <a:prstGeom prst="straightConnector1">
            <a:avLst/>
          </a:prstGeom>
          <a:noFill/>
          <a:ln w="19050" cap="flat" cmpd="sng">
            <a:solidFill>
              <a:srgbClr val="000000"/>
            </a:solidFill>
            <a:prstDash val="solid"/>
            <a:round/>
            <a:headEnd type="none" w="lg" len="med"/>
            <a:tailEnd type="stealth" w="lg" len="med"/>
          </a:ln>
        </p:spPr>
      </p:cxnSp>
      <p:sp>
        <p:nvSpPr>
          <p:cNvPr id="24" name="Shape 692"/>
          <p:cNvSpPr/>
          <p:nvPr/>
        </p:nvSpPr>
        <p:spPr>
          <a:xfrm>
            <a:off x="8035559" y="3907840"/>
            <a:ext cx="1073071" cy="1185086"/>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(Emerging Protocol)</a:t>
            </a:r>
          </a:p>
        </p:txBody>
      </p:sp>
      <p:sp>
        <p:nvSpPr>
          <p:cNvPr id="25" name="Shape 693"/>
          <p:cNvSpPr/>
          <p:nvPr/>
        </p:nvSpPr>
        <p:spPr>
          <a:xfrm>
            <a:off x="2721851" y="5207441"/>
            <a:ext cx="319477" cy="1118291"/>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a:stCxn id="25" idx="1"/>
            <a:endCxn id="11" idx="1"/>
          </p:cNvCxnSpPr>
          <p:nvPr/>
        </p:nvCxnSpPr>
        <p:spPr>
          <a:xfrm>
            <a:off x="3041328" y="5766587"/>
            <a:ext cx="567778" cy="0"/>
          </a:xfrm>
          <a:prstGeom prst="straightConnector1">
            <a:avLst/>
          </a:prstGeom>
          <a:noFill/>
          <a:ln w="19050" cap="flat" cmpd="sng">
            <a:solidFill>
              <a:srgbClr val="000000"/>
            </a:solidFill>
            <a:prstDash val="dash"/>
            <a:round/>
            <a:headEnd type="stealth" w="lg" len="med"/>
            <a:tailEnd type="stealth" w="lg" len="med"/>
          </a:ln>
        </p:spPr>
      </p:cxnSp>
      <p:cxnSp>
        <p:nvCxnSpPr>
          <p:cNvPr id="27" name="Shape 695"/>
          <p:cNvCxnSpPr/>
          <p:nvPr/>
        </p:nvCxnSpPr>
        <p:spPr>
          <a:xfrm>
            <a:off x="7338300" y="4509545"/>
            <a:ext cx="493200"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870311" y="3818639"/>
            <a:ext cx="319477" cy="1369752"/>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703"/>
          <p:cNvSpPr txBox="1"/>
          <p:nvPr/>
        </p:nvSpPr>
        <p:spPr>
          <a:xfrm>
            <a:off x="3458471" y="2270663"/>
            <a:ext cx="4004795" cy="78359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678990" y="2526183"/>
            <a:ext cx="319476" cy="1369751"/>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998466" y="3210105"/>
            <a:ext cx="601686" cy="954"/>
          </a:xfrm>
          <a:prstGeom prst="straightConnector1">
            <a:avLst/>
          </a:prstGeom>
          <a:noFill/>
          <a:ln w="19050" cap="flat" cmpd="sng">
            <a:solidFill>
              <a:srgbClr val="000000"/>
            </a:solidFill>
            <a:prstDash val="solid"/>
            <a:round/>
            <a:headEnd type="none" w="lg" len="med"/>
            <a:tailEnd type="stealth" w="lg" len="med"/>
          </a:ln>
        </p:spPr>
      </p:cxnSp>
      <p:sp>
        <p:nvSpPr>
          <p:cNvPr id="41" name="TextBox 40"/>
          <p:cNvSpPr txBox="1"/>
          <p:nvPr/>
        </p:nvSpPr>
        <p:spPr>
          <a:xfrm>
            <a:off x="54032" y="3458280"/>
            <a:ext cx="2681019" cy="391074"/>
          </a:xfrm>
          <a:prstGeom prst="rect">
            <a:avLst/>
          </a:prstGeom>
          <a:noFill/>
        </p:spPr>
        <p:txBody>
          <a:bodyPr wrap="none" rtlCol="0">
            <a:spAutoFit/>
          </a:bodyPr>
          <a:lstStyle/>
          <a:p>
            <a:r>
              <a:rPr lang="en-US" altLang="ko-KR" sz="1200" dirty="0" smtClean="0"/>
              <a:t>Legend(Dynamic Perspective)</a:t>
            </a:r>
            <a:endParaRPr lang="ko-KR" altLang="en-US" sz="1200" dirty="0"/>
          </a:p>
        </p:txBody>
      </p:sp>
      <p:sp>
        <p:nvSpPr>
          <p:cNvPr id="5" name="슬라이드 번호 개체 틀 4"/>
          <p:cNvSpPr>
            <a:spLocks noGrp="1"/>
          </p:cNvSpPr>
          <p:nvPr>
            <p:ph type="sldNum" idx="12"/>
          </p:nvPr>
        </p:nvSpPr>
        <p:spPr/>
        <p:txBody>
          <a:bodyPr/>
          <a:lstStyle/>
          <a:p>
            <a:pPr>
              <a:buSzPct val="25000"/>
            </a:pPr>
            <a:fld id="{00000000-1234-1234-1234-123412341234}" type="slidenum">
              <a:rPr lang="en-US" smtClean="0"/>
              <a:pPr>
                <a:buSzPct val="25000"/>
              </a:pPr>
              <a:t>17</a:t>
            </a:fld>
            <a:r>
              <a:rPr lang="en-US" smtClean="0"/>
              <a:t>/23</a:t>
            </a:r>
            <a:endParaRPr lang="en-US" dirty="0"/>
          </a:p>
        </p:txBody>
      </p:sp>
      <p:cxnSp>
        <p:nvCxnSpPr>
          <p:cNvPr id="44" name="Shape 691"/>
          <p:cNvCxnSpPr/>
          <p:nvPr/>
        </p:nvCxnSpPr>
        <p:spPr>
          <a:xfrm>
            <a:off x="4497534" y="3521862"/>
            <a:ext cx="0" cy="612000"/>
          </a:xfrm>
          <a:prstGeom prst="straightConnector1">
            <a:avLst/>
          </a:prstGeom>
          <a:noFill/>
          <a:ln w="19050" cap="flat" cmpd="sng">
            <a:solidFill>
              <a:srgbClr val="000000"/>
            </a:solidFill>
            <a:prstDash val="solid"/>
            <a:round/>
            <a:headEnd type="none" w="lg" len="med"/>
            <a:tailEnd type="stealth" w="lg" len="med"/>
          </a:ln>
        </p:spPr>
      </p:cxn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smtClean="0">
                <a:solidFill>
                  <a:schemeClr val="dk1"/>
                </a:solidFill>
              </a:rPr>
              <a:t>: Dynamic - </a:t>
            </a:r>
            <a:r>
              <a:rPr lang="en-US" sz="2000" b="1" dirty="0">
                <a:solidFill>
                  <a:schemeClr val="dk1"/>
                </a:solidFill>
              </a:rPr>
              <a:t>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smtClean="0">
                          <a:solidFill>
                            <a:schemeClr val="dk1"/>
                          </a:solidFill>
                        </a:rPr>
                        <a:t>QA09 Extensibility</a:t>
                      </a:r>
                      <a:endParaRPr lang="en-US" b="1" dirty="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32" name="Shape 526"/>
          <p:cNvSpPr txBox="1"/>
          <p:nvPr/>
        </p:nvSpPr>
        <p:spPr>
          <a:xfrm>
            <a:off x="1146836" y="4847686"/>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chemeClr val="tx1"/>
                </a:solidFill>
                <a:latin typeface="Arial"/>
                <a:ea typeface="Arial"/>
                <a:cs typeface="Arial"/>
                <a:sym typeface="Arial"/>
              </a:rPr>
              <a:t>Legend (Dynamic Perspective)</a:t>
            </a:r>
          </a:p>
        </p:txBody>
      </p:sp>
      <p:sp>
        <p:nvSpPr>
          <p:cNvPr id="143" name="Shape 537"/>
          <p:cNvSpPr/>
          <p:nvPr/>
        </p:nvSpPr>
        <p:spPr>
          <a:xfrm>
            <a:off x="1267506" y="5220452"/>
            <a:ext cx="6820284" cy="1113333"/>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4" name="Shape 538"/>
          <p:cNvSpPr/>
          <p:nvPr/>
        </p:nvSpPr>
        <p:spPr>
          <a:xfrm>
            <a:off x="1524263" y="5400070"/>
            <a:ext cx="429977" cy="205365"/>
          </a:xfrm>
          <a:prstGeom prst="rect">
            <a:avLst/>
          </a:prstGeom>
          <a:noFill/>
          <a:ln w="19050"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5" name="Shape 539"/>
          <p:cNvSpPr/>
          <p:nvPr/>
        </p:nvSpPr>
        <p:spPr>
          <a:xfrm>
            <a:off x="2059594" y="529486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User App boundary</a:t>
            </a:r>
          </a:p>
        </p:txBody>
      </p:sp>
      <p:sp>
        <p:nvSpPr>
          <p:cNvPr id="146" name="Shape 540"/>
          <p:cNvSpPr/>
          <p:nvPr/>
        </p:nvSpPr>
        <p:spPr>
          <a:xfrm>
            <a:off x="1524263" y="5760044"/>
            <a:ext cx="455377" cy="2136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7" name="Shape 541"/>
          <p:cNvSpPr/>
          <p:nvPr/>
        </p:nvSpPr>
        <p:spPr>
          <a:xfrm>
            <a:off x="2059594" y="5654834"/>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Run time object</a:t>
            </a:r>
          </a:p>
        </p:txBody>
      </p:sp>
      <p:cxnSp>
        <p:nvCxnSpPr>
          <p:cNvPr id="148" name="Shape 542"/>
          <p:cNvCxnSpPr/>
          <p:nvPr/>
        </p:nvCxnSpPr>
        <p:spPr>
          <a:xfrm>
            <a:off x="3499754" y="5474880"/>
            <a:ext cx="576000" cy="0"/>
          </a:xfrm>
          <a:prstGeom prst="straightConnector1">
            <a:avLst/>
          </a:prstGeom>
          <a:noFill/>
          <a:ln w="15875" cap="flat" cmpd="sng">
            <a:solidFill>
              <a:schemeClr val="tx1"/>
            </a:solidFill>
            <a:prstDash val="dot"/>
            <a:round/>
            <a:headEnd type="stealth" w="lg" len="med"/>
            <a:tailEnd type="stealth" w="lg" len="med"/>
          </a:ln>
        </p:spPr>
      </p:cxnSp>
      <p:sp>
        <p:nvSpPr>
          <p:cNvPr id="149" name="Shape 543"/>
          <p:cNvSpPr/>
          <p:nvPr/>
        </p:nvSpPr>
        <p:spPr>
          <a:xfrm>
            <a:off x="4147827" y="529486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Network Connection</a:t>
            </a:r>
          </a:p>
        </p:txBody>
      </p:sp>
      <p:cxnSp>
        <p:nvCxnSpPr>
          <p:cNvPr id="150" name="Shape 544"/>
          <p:cNvCxnSpPr/>
          <p:nvPr/>
        </p:nvCxnSpPr>
        <p:spPr>
          <a:xfrm>
            <a:off x="3643770" y="5762846"/>
            <a:ext cx="288000" cy="0"/>
          </a:xfrm>
          <a:prstGeom prst="straightConnector1">
            <a:avLst/>
          </a:prstGeom>
          <a:noFill/>
          <a:ln w="22225" cap="flat" cmpd="sng">
            <a:solidFill>
              <a:schemeClr val="tx1"/>
            </a:solidFill>
            <a:prstDash val="dash"/>
            <a:round/>
            <a:headEnd type="none" w="lg" len="med"/>
            <a:tailEnd type="stealth" w="lg" len="med"/>
          </a:ln>
        </p:spPr>
      </p:cxnSp>
      <p:sp>
        <p:nvSpPr>
          <p:cNvPr id="151" name="Shape 545"/>
          <p:cNvSpPr/>
          <p:nvPr/>
        </p:nvSpPr>
        <p:spPr>
          <a:xfrm>
            <a:off x="3931802"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2" name="Shape 546"/>
          <p:cNvSpPr/>
          <p:nvPr/>
        </p:nvSpPr>
        <p:spPr>
          <a:xfrm>
            <a:off x="3499754"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3" name="Shape 547"/>
          <p:cNvSpPr/>
          <p:nvPr/>
        </p:nvSpPr>
        <p:spPr>
          <a:xfrm>
            <a:off x="4147827" y="558282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send</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en-US" altLang="ko" sz="1100" dirty="0" smtClean="0">
                <a:solidFill>
                  <a:schemeClr val="tx1"/>
                </a:solidFill>
              </a:rPr>
              <a:t>user inputs to </a:t>
            </a:r>
            <a:r>
              <a:rPr lang="ko" sz="1100" b="0" i="0" u="none" strike="noStrike" cap="none" baseline="0" dirty="0" smtClean="0">
                <a:solidFill>
                  <a:schemeClr val="tx1"/>
                </a:solidFill>
                <a:latin typeface="Arial"/>
                <a:ea typeface="Arial"/>
                <a:cs typeface="Arial"/>
                <a:sym typeface="Arial"/>
              </a:rPr>
              <a:t>B</a:t>
            </a:r>
            <a:endParaRPr lang="ko" sz="1100" b="0" i="0" u="none" strike="noStrike" cap="none" baseline="0" dirty="0">
              <a:solidFill>
                <a:schemeClr val="tx1"/>
              </a:solidFill>
              <a:latin typeface="Arial"/>
              <a:ea typeface="Arial"/>
              <a:cs typeface="Arial"/>
              <a:sym typeface="Arial"/>
            </a:endParaRPr>
          </a:p>
        </p:txBody>
      </p:sp>
      <p:sp>
        <p:nvSpPr>
          <p:cNvPr id="154" name="Shape 548"/>
          <p:cNvSpPr/>
          <p:nvPr/>
        </p:nvSpPr>
        <p:spPr>
          <a:xfrm>
            <a:off x="2055840" y="6040287"/>
            <a:ext cx="1704322" cy="246524"/>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User </a:t>
            </a:r>
            <a:r>
              <a:rPr lang="en-US" altLang="ko" sz="1100" b="0" i="0" u="none" strike="noStrike" cap="none" baseline="0" dirty="0" smtClean="0">
                <a:solidFill>
                  <a:schemeClr val="tx1"/>
                </a:solidFill>
                <a:latin typeface="Arial"/>
                <a:ea typeface="Arial"/>
                <a:cs typeface="Arial"/>
                <a:sym typeface="Arial"/>
              </a:rPr>
              <a:t>interacts with View</a:t>
            </a:r>
            <a:endParaRPr lang="ko" sz="1100" b="0" i="0" u="none" strike="noStrike" cap="none" baseline="0" dirty="0">
              <a:solidFill>
                <a:schemeClr val="tx1"/>
              </a:solidFill>
              <a:latin typeface="Arial"/>
              <a:ea typeface="Arial"/>
              <a:cs typeface="Arial"/>
              <a:sym typeface="Arial"/>
            </a:endParaRPr>
          </a:p>
        </p:txBody>
      </p:sp>
      <p:cxnSp>
        <p:nvCxnSpPr>
          <p:cNvPr id="155" name="Shape 549"/>
          <p:cNvCxnSpPr/>
          <p:nvPr/>
        </p:nvCxnSpPr>
        <p:spPr>
          <a:xfrm>
            <a:off x="5940186" y="5474880"/>
            <a:ext cx="288000" cy="0"/>
          </a:xfrm>
          <a:prstGeom prst="straightConnector1">
            <a:avLst/>
          </a:prstGeom>
          <a:noFill/>
          <a:ln w="25400" cap="flat" cmpd="dbl">
            <a:solidFill>
              <a:schemeClr val="tx1"/>
            </a:solidFill>
            <a:prstDash val="solid"/>
            <a:round/>
            <a:headEnd type="none" w="lg" len="med"/>
            <a:tailEnd type="stealth" w="lg" len="med"/>
          </a:ln>
        </p:spPr>
      </p:cxnSp>
      <p:sp>
        <p:nvSpPr>
          <p:cNvPr id="156" name="Shape 550"/>
          <p:cNvSpPr/>
          <p:nvPr/>
        </p:nvSpPr>
        <p:spPr>
          <a:xfrm>
            <a:off x="6228217" y="5294862"/>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7" name="Shape 551"/>
          <p:cNvSpPr/>
          <p:nvPr/>
        </p:nvSpPr>
        <p:spPr>
          <a:xfrm>
            <a:off x="5796170" y="5294862"/>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8" name="Shape 552"/>
          <p:cNvSpPr/>
          <p:nvPr/>
        </p:nvSpPr>
        <p:spPr>
          <a:xfrm>
            <a:off x="6444240" y="5294862"/>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observe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cxnSp>
        <p:nvCxnSpPr>
          <p:cNvPr id="159" name="Shape 553"/>
          <p:cNvCxnSpPr/>
          <p:nvPr/>
        </p:nvCxnSpPr>
        <p:spPr>
          <a:xfrm>
            <a:off x="5940186" y="5762846"/>
            <a:ext cx="288000" cy="0"/>
          </a:xfrm>
          <a:prstGeom prst="straightConnector1">
            <a:avLst/>
          </a:prstGeom>
          <a:noFill/>
          <a:ln w="22225" cap="flat" cmpd="sng">
            <a:solidFill>
              <a:schemeClr val="tx1"/>
            </a:solidFill>
            <a:prstDash val="solid"/>
            <a:round/>
            <a:headEnd type="none" w="lg" len="med"/>
            <a:tailEnd type="stealth" w="lg" len="med"/>
          </a:ln>
        </p:spPr>
      </p:cxnSp>
      <p:sp>
        <p:nvSpPr>
          <p:cNvPr id="160" name="Shape 554"/>
          <p:cNvSpPr/>
          <p:nvPr/>
        </p:nvSpPr>
        <p:spPr>
          <a:xfrm>
            <a:off x="6228217"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61" name="Shape 555"/>
          <p:cNvSpPr/>
          <p:nvPr/>
        </p:nvSpPr>
        <p:spPr>
          <a:xfrm>
            <a:off x="5796170"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62" name="Shape 556"/>
          <p:cNvSpPr/>
          <p:nvPr/>
        </p:nvSpPr>
        <p:spPr>
          <a:xfrm>
            <a:off x="6444240" y="5582827"/>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update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the B’s data</a:t>
            </a:r>
          </a:p>
        </p:txBody>
      </p:sp>
      <p:cxnSp>
        <p:nvCxnSpPr>
          <p:cNvPr id="175" name="Shape 569"/>
          <p:cNvCxnSpPr/>
          <p:nvPr/>
        </p:nvCxnSpPr>
        <p:spPr>
          <a:xfrm>
            <a:off x="1549728" y="6158907"/>
            <a:ext cx="421192" cy="0"/>
          </a:xfrm>
          <a:prstGeom prst="straightConnector1">
            <a:avLst/>
          </a:prstGeom>
          <a:noFill/>
          <a:ln w="15875" cap="flat" cmpd="sng">
            <a:solidFill>
              <a:schemeClr val="tx1"/>
            </a:solidFill>
            <a:prstDash val="dot"/>
            <a:round/>
            <a:headEnd type="none" w="med" len="med"/>
            <a:tailEnd type="none" w="med" len="med"/>
          </a:ln>
        </p:spPr>
      </p:cxnSp>
      <p:sp>
        <p:nvSpPr>
          <p:cNvPr id="131" name="Shape 525"/>
          <p:cNvSpPr/>
          <p:nvPr/>
        </p:nvSpPr>
        <p:spPr>
          <a:xfrm>
            <a:off x="83660" y="3204320"/>
            <a:ext cx="1008713" cy="466102"/>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en-US" altLang="ko" sz="1200" b="0" i="0" u="none" strike="noStrike" cap="none" baseline="0" dirty="0" smtClean="0">
                <a:solidFill>
                  <a:schemeClr val="tx1"/>
                </a:solidFill>
                <a:latin typeface="Arial"/>
                <a:ea typeface="Arial"/>
                <a:cs typeface="Arial"/>
                <a:sym typeface="Arial"/>
              </a:rPr>
              <a:t>User</a:t>
            </a:r>
            <a:endParaRPr lang="ko" sz="1200" b="0" i="0" u="none" strike="noStrike" cap="none" baseline="0" dirty="0">
              <a:solidFill>
                <a:schemeClr val="tx1"/>
              </a:solidFill>
              <a:latin typeface="Arial"/>
              <a:ea typeface="Arial"/>
              <a:cs typeface="Arial"/>
              <a:sym typeface="Arial"/>
            </a:endParaRPr>
          </a:p>
        </p:txBody>
      </p:sp>
      <p:sp>
        <p:nvSpPr>
          <p:cNvPr id="9" name="Shape 577"/>
          <p:cNvSpPr txBox="1"/>
          <p:nvPr/>
        </p:nvSpPr>
        <p:spPr>
          <a:xfrm>
            <a:off x="4239510" y="2496985"/>
            <a:ext cx="1258908" cy="388754"/>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1" u="none" strike="noStrike" cap="none" baseline="0" dirty="0">
                <a:solidFill>
                  <a:schemeClr val="tx1"/>
                </a:solidFill>
                <a:latin typeface="Arial"/>
                <a:ea typeface="Arial"/>
                <a:cs typeface="Arial"/>
                <a:sym typeface="Arial"/>
              </a:rPr>
              <a:t>&lt;&lt;Observe&gt;&gt;</a:t>
            </a:r>
          </a:p>
        </p:txBody>
      </p:sp>
      <p:sp>
        <p:nvSpPr>
          <p:cNvPr id="133" name="Shape 527"/>
          <p:cNvSpPr/>
          <p:nvPr/>
        </p:nvSpPr>
        <p:spPr>
          <a:xfrm>
            <a:off x="1704610" y="2229214"/>
            <a:ext cx="6336607" cy="2108576"/>
          </a:xfrm>
          <a:prstGeom prst="rect">
            <a:avLst/>
          </a:prstGeom>
          <a:noFill/>
          <a:ln w="22225"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34" name="Shape 528"/>
          <p:cNvSpPr/>
          <p:nvPr/>
        </p:nvSpPr>
        <p:spPr>
          <a:xfrm>
            <a:off x="2118446" y="2911259"/>
            <a:ext cx="1215498" cy="10227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View</a:t>
            </a:r>
          </a:p>
        </p:txBody>
      </p:sp>
      <p:sp>
        <p:nvSpPr>
          <p:cNvPr id="135" name="Shape 529"/>
          <p:cNvSpPr/>
          <p:nvPr/>
        </p:nvSpPr>
        <p:spPr>
          <a:xfrm>
            <a:off x="4202254" y="2911259"/>
            <a:ext cx="1449044" cy="10227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Controller</a:t>
            </a:r>
          </a:p>
        </p:txBody>
      </p:sp>
      <p:sp>
        <p:nvSpPr>
          <p:cNvPr id="136" name="Shape 530"/>
          <p:cNvSpPr/>
          <p:nvPr/>
        </p:nvSpPr>
        <p:spPr>
          <a:xfrm>
            <a:off x="6459998" y="2911259"/>
            <a:ext cx="1215498" cy="10227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Model</a:t>
            </a:r>
          </a:p>
        </p:txBody>
      </p:sp>
      <p:cxnSp>
        <p:nvCxnSpPr>
          <p:cNvPr id="137" name="Shape 531"/>
          <p:cNvCxnSpPr/>
          <p:nvPr/>
        </p:nvCxnSpPr>
        <p:spPr>
          <a:xfrm flipV="1">
            <a:off x="3334080" y="3593117"/>
            <a:ext cx="864000" cy="80"/>
          </a:xfrm>
          <a:prstGeom prst="straightConnector1">
            <a:avLst/>
          </a:prstGeom>
          <a:noFill/>
          <a:ln w="15875" cap="flat" cmpd="sng">
            <a:solidFill>
              <a:schemeClr val="tx1"/>
            </a:solidFill>
            <a:prstDash val="dash"/>
            <a:round/>
            <a:headEnd type="none" w="lg" len="med"/>
            <a:tailEnd type="stealth" w="lg" len="med"/>
          </a:ln>
        </p:spPr>
      </p:cxnSp>
      <p:cxnSp>
        <p:nvCxnSpPr>
          <p:cNvPr id="138" name="Shape 532"/>
          <p:cNvCxnSpPr/>
          <p:nvPr/>
        </p:nvCxnSpPr>
        <p:spPr>
          <a:xfrm>
            <a:off x="4520835" y="3934050"/>
            <a:ext cx="0" cy="702190"/>
          </a:xfrm>
          <a:prstGeom prst="straightConnector1">
            <a:avLst/>
          </a:prstGeom>
          <a:noFill/>
          <a:ln w="15875" cap="flat" cmpd="sng">
            <a:solidFill>
              <a:schemeClr val="tx1"/>
            </a:solidFill>
            <a:prstDash val="dot"/>
            <a:round/>
            <a:headEnd type="stealth" w="lg" len="med"/>
            <a:tailEnd type="stealth" w="lg" len="med"/>
          </a:ln>
        </p:spPr>
      </p:cxnSp>
      <p:cxnSp>
        <p:nvCxnSpPr>
          <p:cNvPr id="139" name="Shape 533"/>
          <p:cNvCxnSpPr/>
          <p:nvPr/>
        </p:nvCxnSpPr>
        <p:spPr>
          <a:xfrm rot="10800000">
            <a:off x="5485714" y="3921279"/>
            <a:ext cx="0" cy="702190"/>
          </a:xfrm>
          <a:prstGeom prst="straightConnector1">
            <a:avLst/>
          </a:prstGeom>
          <a:noFill/>
          <a:ln w="15875" cap="flat" cmpd="sng">
            <a:solidFill>
              <a:schemeClr val="tx1"/>
            </a:solidFill>
            <a:prstDash val="dot"/>
            <a:round/>
            <a:headEnd type="stealth" w="lg" len="med"/>
            <a:tailEnd type="stealth" w="lg" len="med"/>
          </a:ln>
        </p:spPr>
      </p:cxnSp>
      <p:cxnSp>
        <p:nvCxnSpPr>
          <p:cNvPr id="140" name="Shape 534"/>
          <p:cNvCxnSpPr/>
          <p:nvPr/>
        </p:nvCxnSpPr>
        <p:spPr>
          <a:xfrm flipH="1">
            <a:off x="3334188" y="3252188"/>
            <a:ext cx="867930" cy="39"/>
          </a:xfrm>
          <a:prstGeom prst="straightConnector1">
            <a:avLst/>
          </a:prstGeom>
          <a:noFill/>
          <a:ln w="15875" cap="flat" cmpd="sng">
            <a:solidFill>
              <a:schemeClr val="tx1"/>
            </a:solidFill>
            <a:prstDash val="solid"/>
            <a:round/>
            <a:headEnd type="none" w="lg" len="med"/>
            <a:tailEnd type="stealth" w="lg" len="med"/>
          </a:ln>
        </p:spPr>
      </p:cxnSp>
      <p:sp>
        <p:nvSpPr>
          <p:cNvPr id="141" name="Shape 535"/>
          <p:cNvSpPr/>
          <p:nvPr/>
        </p:nvSpPr>
        <p:spPr>
          <a:xfrm rot="5400000">
            <a:off x="5370202" y="4443223"/>
            <a:ext cx="231984" cy="625143"/>
          </a:xfrm>
          <a:prstGeom prst="leftBrace">
            <a:avLst>
              <a:gd name="adj1" fmla="val 27045"/>
              <a:gd name="adj2" fmla="val 50000"/>
            </a:avLst>
          </a:prstGeom>
          <a:noFill/>
          <a:ln w="1905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42" name="Shape 536"/>
          <p:cNvSpPr/>
          <p:nvPr/>
        </p:nvSpPr>
        <p:spPr>
          <a:xfrm>
            <a:off x="1072085" y="3092031"/>
            <a:ext cx="169422" cy="652581"/>
          </a:xfrm>
          <a:prstGeom prst="rightBrace">
            <a:avLst>
              <a:gd name="adj1" fmla="val 35067"/>
              <a:gd name="adj2" fmla="val 50000"/>
            </a:avLst>
          </a:prstGeom>
          <a:noFill/>
          <a:ln w="1905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cxnSp>
        <p:nvCxnSpPr>
          <p:cNvPr id="163" name="Shape 557"/>
          <p:cNvCxnSpPr>
            <a:stCxn id="135" idx="3"/>
          </p:cNvCxnSpPr>
          <p:nvPr/>
        </p:nvCxnSpPr>
        <p:spPr>
          <a:xfrm flipV="1">
            <a:off x="5651298" y="3365883"/>
            <a:ext cx="808592" cy="0"/>
          </a:xfrm>
          <a:prstGeom prst="straightConnector1">
            <a:avLst/>
          </a:prstGeom>
          <a:noFill/>
          <a:ln w="15875" cap="flat" cmpd="sng">
            <a:solidFill>
              <a:schemeClr val="tx1"/>
            </a:solidFill>
            <a:prstDash val="solid"/>
            <a:round/>
            <a:headEnd type="none" w="lg" len="med"/>
            <a:tailEnd type="stealth" w="lg" len="med"/>
          </a:ln>
        </p:spPr>
      </p:cxnSp>
      <p:sp>
        <p:nvSpPr>
          <p:cNvPr id="164" name="Shape 558"/>
          <p:cNvSpPr/>
          <p:nvPr/>
        </p:nvSpPr>
        <p:spPr>
          <a:xfrm rot="5400000">
            <a:off x="4410585" y="4459862"/>
            <a:ext cx="231986" cy="607924"/>
          </a:xfrm>
          <a:prstGeom prst="leftBrace">
            <a:avLst>
              <a:gd name="adj1" fmla="val 27046"/>
              <a:gd name="adj2" fmla="val 50000"/>
            </a:avLst>
          </a:prstGeom>
          <a:noFill/>
          <a:ln w="1905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65" name="Shape 559"/>
          <p:cNvSpPr/>
          <p:nvPr/>
        </p:nvSpPr>
        <p:spPr>
          <a:xfrm>
            <a:off x="4289223" y="3252227"/>
            <a:ext cx="347285" cy="68185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6" name="Shape 560"/>
          <p:cNvSpPr/>
          <p:nvPr/>
        </p:nvSpPr>
        <p:spPr>
          <a:xfrm>
            <a:off x="4983870" y="3593198"/>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7" name="Shape 561"/>
          <p:cNvSpPr/>
          <p:nvPr/>
        </p:nvSpPr>
        <p:spPr>
          <a:xfrm>
            <a:off x="4289223" y="2911259"/>
            <a:ext cx="347285" cy="68185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8" name="Shape 562"/>
          <p:cNvSpPr/>
          <p:nvPr/>
        </p:nvSpPr>
        <p:spPr>
          <a:xfrm>
            <a:off x="2986756" y="3252227"/>
            <a:ext cx="347285" cy="68185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9" name="Shape 563"/>
          <p:cNvSpPr/>
          <p:nvPr/>
        </p:nvSpPr>
        <p:spPr>
          <a:xfrm>
            <a:off x="2552601" y="3593198"/>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0" name="Shape 564"/>
          <p:cNvSpPr/>
          <p:nvPr/>
        </p:nvSpPr>
        <p:spPr>
          <a:xfrm>
            <a:off x="5157532" y="2911259"/>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1" name="Shape 565"/>
          <p:cNvSpPr/>
          <p:nvPr/>
        </p:nvSpPr>
        <p:spPr>
          <a:xfrm>
            <a:off x="5157532" y="3252227"/>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2" name="Shape 566"/>
          <p:cNvSpPr/>
          <p:nvPr/>
        </p:nvSpPr>
        <p:spPr>
          <a:xfrm>
            <a:off x="2118446" y="3593198"/>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3" name="Shape 567"/>
          <p:cNvSpPr/>
          <p:nvPr/>
        </p:nvSpPr>
        <p:spPr>
          <a:xfrm>
            <a:off x="2118446" y="3252227"/>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4" name="Shape 568"/>
          <p:cNvSpPr/>
          <p:nvPr/>
        </p:nvSpPr>
        <p:spPr>
          <a:xfrm>
            <a:off x="4723375" y="2342980"/>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176" name="Shape 570"/>
          <p:cNvCxnSpPr>
            <a:endCxn id="134" idx="1"/>
          </p:cNvCxnSpPr>
          <p:nvPr/>
        </p:nvCxnSpPr>
        <p:spPr>
          <a:xfrm>
            <a:off x="1288579" y="3422655"/>
            <a:ext cx="829868"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16200000" flipH="1">
            <a:off x="4896436" y="741018"/>
            <a:ext cx="947" cy="4341430"/>
          </a:xfrm>
          <a:prstGeom prst="bentConnector3">
            <a:avLst>
              <a:gd name="adj1" fmla="val -47045181"/>
            </a:avLst>
          </a:prstGeom>
          <a:noFill/>
          <a:ln w="25400" cap="flat" cmpd="dbl">
            <a:solidFill>
              <a:schemeClr val="tx1"/>
            </a:solidFill>
            <a:prstDash val="solid"/>
            <a:round/>
            <a:headEnd type="none" w="med" len="med"/>
            <a:tailEnd type="stealth" w="med" len="med"/>
          </a:ln>
        </p:spPr>
      </p:cxnSp>
      <p:sp>
        <p:nvSpPr>
          <p:cNvPr id="178" name="Shape 543"/>
          <p:cNvSpPr/>
          <p:nvPr/>
        </p:nvSpPr>
        <p:spPr>
          <a:xfrm>
            <a:off x="3611739" y="4685196"/>
            <a:ext cx="1791167" cy="56827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Web Server</a:t>
            </a:r>
            <a:endParaRPr lang="ko" sz="1100" b="0" i="0" u="none" strike="noStrike" cap="none" baseline="0" dirty="0">
              <a:solidFill>
                <a:schemeClr val="tx1"/>
              </a:solidFill>
              <a:latin typeface="Arial"/>
              <a:ea typeface="Arial"/>
              <a:cs typeface="Arial"/>
              <a:sym typeface="Arial"/>
            </a:endParaRPr>
          </a:p>
        </p:txBody>
      </p:sp>
      <p:sp>
        <p:nvSpPr>
          <p:cNvPr id="179" name="Shape 543"/>
          <p:cNvSpPr/>
          <p:nvPr/>
        </p:nvSpPr>
        <p:spPr>
          <a:xfrm>
            <a:off x="5070661" y="4751548"/>
            <a:ext cx="868310" cy="454623"/>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Event Bus</a:t>
            </a:r>
            <a:endParaRPr lang="ko" sz="1100" b="0" i="0" u="none" strike="noStrike" cap="none" baseline="0" dirty="0">
              <a:solidFill>
                <a:schemeClr val="tx1"/>
              </a:solidFill>
              <a:latin typeface="Arial"/>
              <a:ea typeface="Arial"/>
              <a:cs typeface="Arial"/>
              <a:sym typeface="Arial"/>
            </a:endParaRPr>
          </a:p>
        </p:txBody>
      </p:sp>
      <p:sp>
        <p:nvSpPr>
          <p:cNvPr id="10" name="슬라이드 번호 개체 틀 9"/>
          <p:cNvSpPr>
            <a:spLocks noGrp="1"/>
          </p:cNvSpPr>
          <p:nvPr>
            <p:ph type="sldNum" idx="12"/>
          </p:nvPr>
        </p:nvSpPr>
        <p:spPr/>
        <p:txBody>
          <a:bodyPr/>
          <a:lstStyle/>
          <a:p>
            <a:pPr>
              <a:buSzPct val="25000"/>
            </a:pPr>
            <a:fld id="{00000000-1234-1234-1234-123412341234}" type="slidenum">
              <a:rPr lang="en-US" smtClean="0"/>
              <a:pPr>
                <a:buSzPct val="25000"/>
              </a:pPr>
              <a:t>18</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4294967295"/>
          </p:nvPr>
        </p:nvSpPr>
        <p:spPr>
          <a:xfrm>
            <a:off x="250824" y="764705"/>
            <a:ext cx="8683623" cy="5417020"/>
          </a:xfrm>
        </p:spPr>
        <p:txBody>
          <a:bodyPr lIns="180000" rIns="180000"/>
          <a:lstStyle/>
          <a:p>
            <a:pPr marL="342900" indent="-342900">
              <a:lnSpc>
                <a:spcPts val="2300"/>
              </a:lnSpc>
              <a:buFont typeface="+mj-lt"/>
              <a:buAutoNum type="arabicPeriod"/>
            </a:pPr>
            <a:r>
              <a:rPr lang="en-US" altLang="ko-KR" sz="1800" b="1" dirty="0" smtClean="0"/>
              <a:t>Team Introduction</a:t>
            </a:r>
          </a:p>
          <a:p>
            <a:pPr marL="342900" indent="-342900">
              <a:lnSpc>
                <a:spcPts val="2300"/>
              </a:lnSpc>
              <a:buFont typeface="+mj-lt"/>
              <a:buAutoNum type="arabicPeriod"/>
            </a:pPr>
            <a:r>
              <a:rPr lang="en-US" altLang="ko-KR" sz="1800" b="1" dirty="0" smtClean="0"/>
              <a:t>Project Context</a:t>
            </a:r>
          </a:p>
          <a:p>
            <a:pPr marL="342900" indent="-342900">
              <a:lnSpc>
                <a:spcPts val="2300"/>
              </a:lnSpc>
              <a:buFont typeface="+mj-lt"/>
              <a:buAutoNum type="arabicPeriod"/>
            </a:pPr>
            <a:r>
              <a:rPr lang="en-US" altLang="ko-KR" sz="1800" b="1" dirty="0" smtClean="0"/>
              <a:t>Architecture Drivers Summary</a:t>
            </a:r>
          </a:p>
          <a:p>
            <a:pPr marL="800100" lvl="1" indent="-342900">
              <a:lnSpc>
                <a:spcPts val="2300"/>
              </a:lnSpc>
              <a:buFont typeface="Wingdings" pitchFamily="2" charset="2"/>
              <a:buChar char="§"/>
            </a:pPr>
            <a:r>
              <a:rPr lang="en-US" altLang="ko-KR" sz="1600" b="1" dirty="0" smtClean="0"/>
              <a:t>Key Functional Requirements, QAs, Constraints</a:t>
            </a:r>
          </a:p>
          <a:p>
            <a:pPr marL="342900" indent="-342900">
              <a:lnSpc>
                <a:spcPts val="2300"/>
              </a:lnSpc>
              <a:buFont typeface="+mj-lt"/>
              <a:buAutoNum type="arabicPeriod"/>
            </a:pPr>
            <a:r>
              <a:rPr lang="en-US" altLang="ko-KR" sz="1800" b="1" dirty="0" smtClean="0"/>
              <a:t>Architecture </a:t>
            </a:r>
            <a:r>
              <a:rPr lang="en-US" altLang="ko-KR" sz="1800" b="1" dirty="0" smtClean="0"/>
              <a:t>Design </a:t>
            </a:r>
          </a:p>
          <a:p>
            <a:pPr marL="800100" lvl="1" indent="-342900">
              <a:lnSpc>
                <a:spcPts val="2300"/>
              </a:lnSpc>
              <a:buFont typeface="Wingdings" pitchFamily="2" charset="2"/>
              <a:buChar char="§"/>
            </a:pPr>
            <a:r>
              <a:rPr lang="en-US" altLang="ko-KR" sz="1600" b="1" dirty="0" smtClean="0"/>
              <a:t>System Context</a:t>
            </a:r>
          </a:p>
          <a:p>
            <a:pPr marL="800100" lvl="1" indent="-342900">
              <a:lnSpc>
                <a:spcPts val="2300"/>
              </a:lnSpc>
              <a:buFont typeface="Wingdings" pitchFamily="2" charset="2"/>
              <a:buChar char="§"/>
            </a:pPr>
            <a:r>
              <a:rPr lang="en-US" altLang="ko-KR" sz="1600" b="1" dirty="0" smtClean="0"/>
              <a:t>Design (</a:t>
            </a:r>
            <a:r>
              <a:rPr lang="en-US" altLang="ko-KR" sz="1600" b="1" dirty="0" smtClean="0"/>
              <a:t>IoT </a:t>
            </a:r>
            <a:r>
              <a:rPr lang="en-US" altLang="ko-KR" sz="1600" b="1" dirty="0" smtClean="0"/>
              <a:t>System, IoT Server, SA node, User </a:t>
            </a:r>
            <a:r>
              <a:rPr lang="en-US" altLang="ko-KR" sz="1600" b="1" dirty="0" smtClean="0"/>
              <a:t>App)</a:t>
            </a:r>
            <a:endParaRPr lang="en-US" altLang="ko-KR" sz="1600" b="1" dirty="0" smtClean="0"/>
          </a:p>
          <a:p>
            <a:pPr marL="342900" indent="-342900">
              <a:lnSpc>
                <a:spcPts val="2300"/>
              </a:lnSpc>
              <a:buFont typeface="+mj-lt"/>
              <a:buAutoNum type="arabicPeriod"/>
            </a:pPr>
            <a:r>
              <a:rPr lang="en-US" altLang="ko-KR" sz="1800" b="1" dirty="0" smtClean="0"/>
              <a:t>Test </a:t>
            </a:r>
            <a:r>
              <a:rPr lang="en-US" altLang="ko-KR" sz="1800" b="1" dirty="0" smtClean="0"/>
              <a:t>Results</a:t>
            </a:r>
          </a:p>
          <a:p>
            <a:pPr marL="342900" indent="-342900">
              <a:lnSpc>
                <a:spcPts val="2300"/>
              </a:lnSpc>
              <a:buFont typeface="+mj-lt"/>
              <a:buAutoNum type="arabicPeriod"/>
            </a:pPr>
            <a:r>
              <a:rPr lang="en-US" altLang="ko-KR" sz="1800" b="1" dirty="0" smtClean="0"/>
              <a:t>Project </a:t>
            </a:r>
            <a:r>
              <a:rPr lang="en-US" altLang="ko-KR" sz="1800" b="1" dirty="0" smtClean="0"/>
              <a:t>Plan</a:t>
            </a:r>
          </a:p>
          <a:p>
            <a:pPr marL="800100" lvl="1" indent="-342900">
              <a:lnSpc>
                <a:spcPts val="2300"/>
              </a:lnSpc>
              <a:buFont typeface="Wingdings" pitchFamily="2" charset="2"/>
              <a:buChar char="§"/>
            </a:pPr>
            <a:r>
              <a:rPr lang="en-US" altLang="ko-KR" sz="1600" b="1" dirty="0" smtClean="0"/>
              <a:t>Time Log, Earned Value </a:t>
            </a:r>
            <a:r>
              <a:rPr lang="en-US" altLang="ko-KR" sz="1600" b="1" dirty="0" smtClean="0"/>
              <a:t>Management</a:t>
            </a:r>
            <a:endParaRPr lang="en-US" altLang="ko-KR" sz="1800" b="1" dirty="0" smtClean="0"/>
          </a:p>
          <a:p>
            <a:pPr marL="342900" indent="-342900">
              <a:lnSpc>
                <a:spcPts val="2300"/>
              </a:lnSpc>
              <a:buFont typeface="+mj-lt"/>
              <a:buAutoNum type="arabicPeriod"/>
            </a:pPr>
            <a:r>
              <a:rPr lang="en-US" altLang="ko-KR" sz="1800" b="1" dirty="0" smtClean="0"/>
              <a:t>Lessons Learned</a:t>
            </a:r>
          </a:p>
          <a:p>
            <a:pPr marL="342900" indent="-342900">
              <a:lnSpc>
                <a:spcPts val="2300"/>
              </a:lnSpc>
              <a:buFont typeface="+mj-lt"/>
              <a:buAutoNum type="arabicPeriod"/>
            </a:pPr>
            <a:r>
              <a:rPr lang="en-US" altLang="ko-KR" sz="1800" b="1" dirty="0" smtClean="0"/>
              <a:t>Q&amp;A and DEMO</a:t>
            </a:r>
          </a:p>
          <a:p>
            <a:pPr marL="342900" indent="-342900">
              <a:lnSpc>
                <a:spcPts val="2300"/>
              </a:lnSpc>
              <a:buFont typeface="+mj-lt"/>
              <a:buAutoNum type="arabicPeriod"/>
            </a:pPr>
            <a:r>
              <a:rPr lang="en-US" altLang="ko-KR" sz="1800" b="1" dirty="0" smtClean="0"/>
              <a:t>Appendix</a:t>
            </a:r>
            <a:endParaRPr lang="ko-KR" altLang="en-US" sz="1800" b="1" dirty="0"/>
          </a:p>
        </p:txBody>
      </p:sp>
      <p:pic>
        <p:nvPicPr>
          <p:cNvPr id="6" name="Shape 45"/>
          <p:cNvPicPr preferRelativeResize="0"/>
          <p:nvPr/>
        </p:nvPicPr>
        <p:blipFill>
          <a:blip r:embed="rId3">
            <a:alphaModFix/>
          </a:blip>
          <a:stretch>
            <a:fillRect/>
          </a:stretch>
        </p:blipFill>
        <p:spPr>
          <a:xfrm>
            <a:off x="5220090" y="4077090"/>
            <a:ext cx="3816407" cy="2276445"/>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a:t>
            </a:r>
            <a:r>
              <a:rPr lang="en-US" sz="2000" b="1" dirty="0" smtClean="0">
                <a:solidFill>
                  <a:schemeClr val="dk1"/>
                </a:solidFill>
              </a:rPr>
              <a:t>: Static - </a:t>
            </a:r>
            <a:r>
              <a:rPr lang="en-US" sz="2000" b="1" dirty="0">
                <a:solidFill>
                  <a:schemeClr val="dk1"/>
                </a:solidFill>
              </a:rPr>
              <a:t>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smtClean="0">
                          <a:solidFill>
                            <a:schemeClr val="dk1"/>
                          </a:solidFill>
                        </a:rPr>
                        <a:t>QA09 Extensibility</a:t>
                      </a:r>
                      <a:endParaRPr lang="en-US" b="1" dirty="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chemeClr val="tx1"/>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chemeClr val="tx1"/>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Model </a:t>
            </a:r>
            <a:r>
              <a:rPr lang="en-US" altLang="ko" sz="1100" b="0" i="1" u="none" strike="noStrike" cap="none" baseline="0" dirty="0" smtClean="0">
                <a:solidFill>
                  <a:schemeClr val="tx1"/>
                </a:solidFill>
                <a:latin typeface="Arial"/>
                <a:ea typeface="Arial"/>
                <a:cs typeface="Arial"/>
                <a:sym typeface="Arial"/>
              </a:rPr>
              <a:t>Pkg</a:t>
            </a:r>
            <a:endParaRPr lang="ko" sz="1100" b="0" i="1" u="none" strike="noStrike" cap="none" baseline="0" dirty="0">
              <a:solidFill>
                <a:schemeClr val="tx1"/>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Control </a:t>
            </a:r>
            <a:r>
              <a:rPr lang="en-US" altLang="ko" sz="1100" i="1" dirty="0" smtClean="0">
                <a:solidFill>
                  <a:schemeClr val="tx1"/>
                </a:solidFill>
              </a:rPr>
              <a:t>Pkg</a:t>
            </a:r>
            <a:endParaRPr lang="ko" sz="1100" b="0" i="1" u="none" strike="noStrike" cap="none" baseline="0" dirty="0">
              <a:solidFill>
                <a:schemeClr val="tx1"/>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chemeClr val="tx1"/>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65" name="Shape 635"/>
          <p:cNvCxnSpPr/>
          <p:nvPr/>
        </p:nvCxnSpPr>
        <p:spPr>
          <a:xfrm>
            <a:off x="6156177" y="5733316"/>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589300"/>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7" name="Shape 637"/>
          <p:cNvSpPr/>
          <p:nvPr/>
        </p:nvSpPr>
        <p:spPr>
          <a:xfrm>
            <a:off x="6516216" y="5589300"/>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68" name="Shape 638"/>
          <p:cNvSpPr/>
          <p:nvPr/>
        </p:nvSpPr>
        <p:spPr>
          <a:xfrm rot="5400000">
            <a:off x="6372216" y="5661307"/>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associate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use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sp>
        <p:nvSpPr>
          <p:cNvPr id="72" name="Shape 642"/>
          <p:cNvSpPr/>
          <p:nvPr/>
        </p:nvSpPr>
        <p:spPr>
          <a:xfrm>
            <a:off x="6804248" y="5589300"/>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endParaRPr lang="ko" sz="1100" b="0" i="0" u="none" strike="noStrike" cap="none" baseline="0" dirty="0">
              <a:solidFill>
                <a:schemeClr val="tx1"/>
              </a:solidFill>
              <a:latin typeface="Arial"/>
              <a:ea typeface="Arial"/>
              <a:cs typeface="Arial"/>
              <a:sym typeface="Arial"/>
            </a:endParaRP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
        <p:nvSpPr>
          <p:cNvPr id="79" name="Shape 581"/>
          <p:cNvSpPr/>
          <p:nvPr/>
        </p:nvSpPr>
        <p:spPr>
          <a:xfrm>
            <a:off x="5676594" y="418048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dirty="0" err="1" smtClean="0">
                <a:solidFill>
                  <a:schemeClr val="tx1"/>
                </a:solidFill>
              </a:rPr>
              <a:t>IoTDataset</a:t>
            </a:r>
            <a:endParaRPr lang="ko" sz="1100" b="0" i="0" u="none" strike="noStrike" cap="none" baseline="0" dirty="0">
              <a:solidFill>
                <a:schemeClr val="tx1"/>
              </a:solidFill>
              <a:latin typeface="Arial"/>
              <a:ea typeface="Arial"/>
              <a:cs typeface="Arial"/>
              <a:sym typeface="Arial"/>
            </a:endParaRPr>
          </a:p>
        </p:txBody>
      </p:sp>
      <p:sp>
        <p:nvSpPr>
          <p:cNvPr id="80" name="Shape 583"/>
          <p:cNvSpPr/>
          <p:nvPr/>
        </p:nvSpPr>
        <p:spPr>
          <a:xfrm>
            <a:off x="5676594" y="45261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81" name="Shape 612"/>
          <p:cNvCxnSpPr/>
          <p:nvPr/>
        </p:nvCxnSpPr>
        <p:spPr>
          <a:xfrm>
            <a:off x="6227694" y="3860943"/>
            <a:ext cx="0" cy="316800"/>
          </a:xfrm>
          <a:prstGeom prst="straightConnector1">
            <a:avLst/>
          </a:prstGeom>
          <a:noFill/>
          <a:ln w="19050" cap="flat" cmpd="sng">
            <a:solidFill>
              <a:srgbClr val="3F3F3F"/>
            </a:solidFill>
            <a:prstDash val="dash"/>
            <a:round/>
            <a:headEnd type="none" w="med" len="med"/>
            <a:tailEnd type="stealth" w="lg" len="lg"/>
          </a:ln>
        </p:spPr>
      </p:cxnSp>
      <p:sp>
        <p:nvSpPr>
          <p:cNvPr id="6" name="슬라이드 번호 개체 틀 5"/>
          <p:cNvSpPr>
            <a:spLocks noGrp="1"/>
          </p:cNvSpPr>
          <p:nvPr>
            <p:ph type="sldNum" idx="12"/>
          </p:nvPr>
        </p:nvSpPr>
        <p:spPr/>
        <p:txBody>
          <a:bodyPr/>
          <a:lstStyle/>
          <a:p>
            <a:pPr>
              <a:buSzPct val="25000"/>
            </a:pPr>
            <a:fld id="{00000000-1234-1234-1234-123412341234}" type="slidenum">
              <a:rPr lang="en-US" smtClean="0"/>
              <a:pPr>
                <a:buSzPct val="25000"/>
              </a:pPr>
              <a:t>19</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4" name="Shape 294"/>
          <p:cNvGraphicFramePr/>
          <p:nvPr>
            <p:extLst>
              <p:ext uri="{D42A27DB-BD31-4B8C-83A1-F6EECF244321}">
                <p14:modId xmlns:p14="http://schemas.microsoft.com/office/powerpoint/2010/main" xmlns="" val="2592223516"/>
              </p:ext>
            </p:extLst>
          </p:nvPr>
        </p:nvGraphicFramePr>
        <p:xfrm>
          <a:off x="250825" y="1556740"/>
          <a:ext cx="8569765" cy="4781934"/>
        </p:xfrm>
        <a:graphic>
          <a:graphicData uri="http://schemas.openxmlformats.org/drawingml/2006/table">
            <a:tbl>
              <a:tblPr>
                <a:noFill/>
                <a:tableStyleId>{E41624A1-C7D0-440E-A932-C95D82C79E30}</a:tableStyleId>
              </a:tblPr>
              <a:tblGrid>
                <a:gridCol w="3097005"/>
                <a:gridCol w="5472760"/>
              </a:tblGrid>
              <a:tr h="311291">
                <a:tc>
                  <a:txBody>
                    <a:bodyPr/>
                    <a:lstStyle/>
                    <a:p>
                      <a:pPr marL="0" lvl="0" indent="0" rtl="0">
                        <a:lnSpc>
                          <a:spcPct val="115000"/>
                        </a:lnSpc>
                        <a:spcBef>
                          <a:spcPts val="0"/>
                        </a:spcBef>
                        <a:buNone/>
                      </a:pPr>
                      <a:r>
                        <a:rPr lang="en-US" sz="1400" b="1" dirty="0"/>
                        <a:t>No. TB-03</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lvl="0" indent="0" algn="ctr" rtl="0">
                        <a:lnSpc>
                          <a:spcPct val="115000"/>
                        </a:lnSpc>
                        <a:spcBef>
                          <a:spcPts val="0"/>
                        </a:spcBef>
                        <a:buNone/>
                      </a:pPr>
                      <a:r>
                        <a:rPr lang="en-US" sz="1400" b="1" dirty="0"/>
                        <a:t>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r>
              <a:tr h="498947">
                <a:tc>
                  <a:txBody>
                    <a:bodyPr/>
                    <a:lstStyle/>
                    <a:p>
                      <a:pPr marL="0" lvl="0" indent="0" rtl="0">
                        <a:lnSpc>
                          <a:spcPct val="115000"/>
                        </a:lnSpc>
                        <a:spcBef>
                          <a:spcPts val="0"/>
                        </a:spcBef>
                        <a:buNone/>
                      </a:pPr>
                      <a:r>
                        <a:rPr lang="en-US" sz="1400" b="1" dirty="0"/>
                        <a:t>Relevant Function Requirement</a:t>
                      </a:r>
                    </a:p>
                    <a:p>
                      <a:pPr marL="0" lvl="0" indent="0" rtl="0">
                        <a:lnSpc>
                          <a:spcPct val="115000"/>
                        </a:lnSpc>
                        <a:spcBef>
                          <a:spcPts val="0"/>
                        </a:spcBef>
                        <a:buNone/>
                      </a:pPr>
                      <a:r>
                        <a:rPr lang="en-US" sz="1400" b="1" dirty="0"/>
                        <a:t>Quality Attribute</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FR08 : Register SA nodes</a:t>
                      </a:r>
                    </a:p>
                    <a:p>
                      <a:pPr lvl="0" rtl="0">
                        <a:lnSpc>
                          <a:spcPct val="115000"/>
                        </a:lnSpc>
                        <a:spcBef>
                          <a:spcPts val="0"/>
                        </a:spcBef>
                        <a:buNone/>
                      </a:pPr>
                      <a:r>
                        <a:rPr lang="en-US" sz="1200" dirty="0"/>
                        <a:t>QA02 : Security – Unauthorized 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18708">
                <a:tc>
                  <a:txBody>
                    <a:bodyPr/>
                    <a:lstStyle/>
                    <a:p>
                      <a:pPr marL="0" lvl="0" indent="0" rtl="0">
                        <a:lnSpc>
                          <a:spcPct val="115000"/>
                        </a:lnSpc>
                        <a:spcBef>
                          <a:spcPts val="0"/>
                        </a:spcBef>
                        <a:buNone/>
                      </a:pPr>
                      <a:r>
                        <a:rPr lang="en-US" sz="1400" b="1" dirty="0"/>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User is aware of </a:t>
                      </a:r>
                      <a:r>
                        <a:rPr lang="en-US" sz="1200" b="1" dirty="0"/>
                        <a:t>Serial Number of SA node.</a:t>
                      </a:r>
                    </a:p>
                    <a:p>
                      <a:pPr marL="0" lvl="0" indent="0" rtl="0">
                        <a:lnSpc>
                          <a:spcPct val="115000"/>
                        </a:lnSpc>
                        <a:spcBef>
                          <a:spcPts val="0"/>
                        </a:spcBef>
                        <a:buNone/>
                      </a:pPr>
                      <a:r>
                        <a:rPr lang="en-US" sz="1200" dirty="0"/>
                        <a:t>SA node is not registered in advance.</a:t>
                      </a:r>
                    </a:p>
                    <a:p>
                      <a:pPr marL="0" lvl="0" indent="0" rtl="0">
                        <a:lnSpc>
                          <a:spcPct val="115000"/>
                        </a:lnSpc>
                        <a:spcBef>
                          <a:spcPts val="0"/>
                        </a:spcBef>
                        <a:buNone/>
                      </a:pPr>
                      <a:r>
                        <a:rPr lang="en-US" sz="1200" dirty="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94525">
                <a:tc>
                  <a:txBody>
                    <a:bodyPr/>
                    <a:lstStyle/>
                    <a:p>
                      <a:pPr marL="0" lvl="0" indent="0" rtl="0">
                        <a:lnSpc>
                          <a:spcPct val="115000"/>
                        </a:lnSpc>
                        <a:spcBef>
                          <a:spcPts val="0"/>
                        </a:spcBef>
                        <a:buNone/>
                      </a:pPr>
                      <a:r>
                        <a:rPr lang="en-US" sz="1400" b="1" dirty="0"/>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1. Make sure logged into the server in advance.</a:t>
                      </a:r>
                    </a:p>
                    <a:p>
                      <a:pPr marL="0" lvl="0" indent="0" rtl="0">
                        <a:lnSpc>
                          <a:spcPct val="115000"/>
                        </a:lnSpc>
                        <a:spcBef>
                          <a:spcPts val="0"/>
                        </a:spcBef>
                        <a:buNone/>
                      </a:pPr>
                      <a:r>
                        <a:rPr lang="en-US" sz="1200" dirty="0"/>
                        <a:t>2. Select “1.Register SA node” menu.</a:t>
                      </a:r>
                    </a:p>
                    <a:p>
                      <a:pPr marL="0" lvl="0" indent="0" rtl="0">
                        <a:lnSpc>
                          <a:spcPct val="115000"/>
                        </a:lnSpc>
                        <a:spcBef>
                          <a:spcPts val="0"/>
                        </a:spcBef>
                        <a:buNone/>
                      </a:pPr>
                      <a:r>
                        <a:rPr lang="en-US" sz="1200" dirty="0"/>
                        <a:t>3. Input [</a:t>
                      </a:r>
                      <a:r>
                        <a:rPr lang="en-US" sz="1200" dirty="0" err="1"/>
                        <a:t>nodeID</a:t>
                      </a:r>
                      <a:r>
                        <a:rPr lang="en-US" sz="1200" dirty="0"/>
                        <a:t>]/[nickname], then press “Enter”</a:t>
                      </a:r>
                    </a:p>
                    <a:p>
                      <a:pPr marL="0" lvl="0" indent="0" rtl="0">
                        <a:lnSpc>
                          <a:spcPct val="115000"/>
                        </a:lnSpc>
                        <a:spcBef>
                          <a:spcPts val="0"/>
                        </a:spcBef>
                        <a:buNone/>
                      </a:pPr>
                      <a:r>
                        <a:rPr lang="en-US" sz="1200" dirty="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497797">
                <a:tc>
                  <a:txBody>
                    <a:bodyPr/>
                    <a:lstStyle/>
                    <a:p>
                      <a:pPr marL="0" lvl="0" indent="0" rtl="0">
                        <a:lnSpc>
                          <a:spcPct val="115000"/>
                        </a:lnSpc>
                        <a:spcBef>
                          <a:spcPts val="0"/>
                        </a:spcBef>
                        <a:buNone/>
                      </a:pPr>
                      <a:r>
                        <a:rPr lang="en-US" sz="14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Pass:</a:t>
                      </a:r>
                    </a:p>
                    <a:p>
                      <a:pPr marL="0" lvl="0" indent="0" rtl="0">
                        <a:lnSpc>
                          <a:spcPct val="115000"/>
                        </a:lnSpc>
                        <a:spcBef>
                          <a:spcPts val="0"/>
                        </a:spcBef>
                        <a:buNone/>
                      </a:pPr>
                      <a:r>
                        <a:rPr lang="en-US" sz="1200" dirty="0"/>
                        <a:t>(1) SA node is registered successfully.</a:t>
                      </a:r>
                    </a:p>
                    <a:p>
                      <a:pPr marL="0" lvl="0" indent="0" rtl="0">
                        <a:lnSpc>
                          <a:spcPct val="115000"/>
                        </a:lnSpc>
                        <a:spcBef>
                          <a:spcPts val="0"/>
                        </a:spcBef>
                        <a:buNone/>
                      </a:pPr>
                      <a:r>
                        <a:rPr lang="en-US" sz="1200" dirty="0"/>
                        <a:t>(2) App notifies the node is registered.</a:t>
                      </a:r>
                    </a:p>
                    <a:p>
                      <a:pPr marL="0" lvl="0" indent="0" rtl="0">
                        <a:lnSpc>
                          <a:spcPct val="115000"/>
                        </a:lnSpc>
                        <a:spcBef>
                          <a:spcPts val="0"/>
                        </a:spcBef>
                        <a:buNone/>
                      </a:pPr>
                      <a:r>
                        <a:rPr lang="en-US" sz="1200" dirty="0"/>
                        <a:t>(3) App shows updated node list</a:t>
                      </a:r>
                      <a:r>
                        <a:rPr lang="en-US" sz="1200" dirty="0" smtClean="0"/>
                        <a:t>. </a:t>
                      </a:r>
                    </a:p>
                    <a:p>
                      <a:pPr marL="0" lvl="0" indent="0" rtl="0">
                        <a:lnSpc>
                          <a:spcPct val="115000"/>
                        </a:lnSpc>
                        <a:spcBef>
                          <a:spcPts val="0"/>
                        </a:spcBef>
                        <a:buNone/>
                      </a:pPr>
                      <a:endParaRPr lang="en-US" sz="1200" dirty="0"/>
                    </a:p>
                    <a:p>
                      <a:pPr marL="0" lvl="0" indent="0" rtl="0">
                        <a:lnSpc>
                          <a:spcPct val="115000"/>
                        </a:lnSpc>
                        <a:spcBef>
                          <a:spcPts val="0"/>
                        </a:spcBef>
                        <a:buNone/>
                      </a:pPr>
                      <a:r>
                        <a:rPr lang="en-US" sz="1200" dirty="0"/>
                        <a:t>Possible Failures:</a:t>
                      </a:r>
                    </a:p>
                    <a:p>
                      <a:pPr marL="0" lvl="0" indent="0" rtl="0">
                        <a:lnSpc>
                          <a:spcPct val="115000"/>
                        </a:lnSpc>
                        <a:spcBef>
                          <a:spcPts val="0"/>
                        </a:spcBef>
                        <a:buNone/>
                      </a:pPr>
                      <a:r>
                        <a:rPr lang="en-US" sz="1200" dirty="0"/>
                        <a:t>(1) </a:t>
                      </a:r>
                      <a:r>
                        <a:rPr lang="en-US" sz="1200" dirty="0" err="1"/>
                        <a:t>nodeID</a:t>
                      </a:r>
                      <a:r>
                        <a:rPr lang="en-US" sz="1200" dirty="0"/>
                        <a:t> is registered already to the server.</a:t>
                      </a:r>
                    </a:p>
                    <a:p>
                      <a:pPr marL="0" lvl="0" indent="0" rtl="0">
                        <a:lnSpc>
                          <a:spcPct val="115000"/>
                        </a:lnSpc>
                        <a:spcBef>
                          <a:spcPts val="0"/>
                        </a:spcBef>
                        <a:buNone/>
                      </a:pPr>
                      <a:r>
                        <a:rPr lang="en-US" sz="1200" dirty="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11291">
                <a:tc>
                  <a:txBody>
                    <a:bodyPr/>
                    <a:lstStyle/>
                    <a:p>
                      <a:pPr marL="0" lvl="0" indent="0" rtl="0">
                        <a:lnSpc>
                          <a:spcPct val="115000"/>
                        </a:lnSpc>
                        <a:spcBef>
                          <a:spcPts val="0"/>
                        </a:spcBef>
                        <a:buNone/>
                      </a:pPr>
                      <a:r>
                        <a:rPr lang="en-US" sz="1400" b="1" dirty="0"/>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400" dirty="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extLst>
              <p:ext uri="{D42A27DB-BD31-4B8C-83A1-F6EECF244321}">
                <p14:modId xmlns:p14="http://schemas.microsoft.com/office/powerpoint/2010/main" xmlns="" val="3765665037"/>
              </p:ext>
            </p:extLst>
          </p:nvPr>
        </p:nvGraphicFramePr>
        <p:xfrm>
          <a:off x="250825" y="765175"/>
          <a:ext cx="8569190" cy="731460"/>
        </p:xfrm>
        <a:graphic>
          <a:graphicData uri="http://schemas.openxmlformats.org/drawingml/2006/table">
            <a:tbl>
              <a:tblPr>
                <a:noFill/>
                <a:tableStyleId>{81BBAB56-8E35-4F76-BAE3-FB950FA4FDD8}</a:tableStyleId>
              </a:tblPr>
              <a:tblGrid>
                <a:gridCol w="1965391"/>
                <a:gridCol w="1965391"/>
                <a:gridCol w="1546136"/>
                <a:gridCol w="1546136"/>
                <a:gridCol w="1546136"/>
              </a:tblGrid>
              <a:tr h="215485">
                <a:tc>
                  <a:txBody>
                    <a:bodyPr/>
                    <a:lstStyle/>
                    <a:p>
                      <a:pPr lvl="0" algn="ctr" rtl="0">
                        <a:spcBef>
                          <a:spcPts val="0"/>
                        </a:spcBef>
                        <a:buNone/>
                      </a:pPr>
                      <a:endParaRPr lang="en-US" sz="1200" b="1" dirty="0">
                        <a:solidFill>
                          <a:srgbClr val="FFFFFF"/>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spcBef>
                          <a:spcPts val="0"/>
                        </a:spcBef>
                        <a:buNone/>
                      </a:pPr>
                      <a:r>
                        <a:rPr lang="en-US" sz="1200" b="1" dirty="0" smtClean="0">
                          <a:solidFill>
                            <a:srgbClr val="FFFFFF"/>
                          </a:solidFill>
                        </a:rPr>
                        <a:t>Test Basic (TB)</a:t>
                      </a:r>
                      <a:endParaRPr lang="en-US" sz="1200" b="1" dirty="0">
                        <a:solidFill>
                          <a:srgbClr val="FFFFFF"/>
                        </a:solidFill>
                      </a:endParaRPr>
                    </a:p>
                  </a:txBody>
                  <a:tcPr marL="91425" marR="91425" marT="91425" marB="91425">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algn="ctr">
                        <a:spcBef>
                          <a:spcPts val="0"/>
                        </a:spcBef>
                        <a:buNone/>
                      </a:pPr>
                      <a:r>
                        <a:rPr lang="en-US" sz="1200" b="1" dirty="0" smtClean="0">
                          <a:solidFill>
                            <a:srgbClr val="FFFFFF"/>
                          </a:solidFill>
                        </a:rPr>
                        <a:t>Test Complex (TC)</a:t>
                      </a:r>
                      <a:endParaRPr lang="en-US" sz="1200" b="1" dirty="0">
                        <a:solidFill>
                          <a:srgbClr val="FFFFFF"/>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algn="ctr">
                        <a:spcBef>
                          <a:spcPts val="0"/>
                        </a:spcBef>
                        <a:buNone/>
                      </a:pPr>
                      <a:r>
                        <a:rPr lang="en-US" sz="1200" b="1" dirty="0" smtClean="0">
                          <a:solidFill>
                            <a:srgbClr val="FFFFFF"/>
                          </a:solidFill>
                        </a:rPr>
                        <a:t>Test Negative (TN)</a:t>
                      </a:r>
                      <a:endParaRPr lang="en-US" sz="1200" b="1" dirty="0">
                        <a:solidFill>
                          <a:srgbClr val="FFFFFF"/>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algn="ctr" rtl="0">
                        <a:spcBef>
                          <a:spcPts val="0"/>
                        </a:spcBef>
                        <a:buNone/>
                      </a:pPr>
                      <a:r>
                        <a:rPr lang="en-US" sz="1200" b="1" dirty="0">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347800">
                <a:tc>
                  <a:txBody>
                    <a:bodyPr/>
                    <a:lstStyle/>
                    <a:p>
                      <a:pPr lvl="0" algn="ctr" rtl="0">
                        <a:spcBef>
                          <a:spcPts val="0"/>
                        </a:spcBef>
                        <a:buNone/>
                      </a:pPr>
                      <a:r>
                        <a:rPr lang="en-US" sz="1200" b="1" dirty="0" smtClean="0"/>
                        <a:t>Number of Test Cases</a:t>
                      </a:r>
                      <a:endParaRPr lang="en-US" sz="1200" b="1"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dirty="0"/>
                        <a:t>10</a:t>
                      </a:r>
                    </a:p>
                  </a:txBody>
                  <a:tcPr marL="91425" marR="91425" marT="91425" marB="91425">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20</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extLst>
              <p:ext uri="{D42A27DB-BD31-4B8C-83A1-F6EECF244321}">
                <p14:modId xmlns:p14="http://schemas.microsoft.com/office/powerpoint/2010/main" xmlns="" val="3361335325"/>
              </p:ext>
            </p:extLst>
          </p:nvPr>
        </p:nvGraphicFramePr>
        <p:xfrm>
          <a:off x="250825" y="765175"/>
          <a:ext cx="8569765" cy="4785030"/>
        </p:xfrm>
        <a:graphic>
          <a:graphicData uri="http://schemas.openxmlformats.org/drawingml/2006/table">
            <a:tbl>
              <a:tblPr>
                <a:noFill/>
                <a:tableStyleId>{77336583-5743-4E60-9322-869B5D197014}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gridSpan="2">
                  <a:txBody>
                    <a:bodyPr/>
                    <a:lstStyle/>
                    <a:p>
                      <a:pPr lvl="0" algn="ctr" rtl="0">
                        <a:spcBef>
                          <a:spcPts val="0"/>
                        </a:spcBef>
                        <a:buNone/>
                      </a:pPr>
                      <a:r>
                        <a:rPr lang="en-US" sz="1400" b="1" dirty="0">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hMerge="1">
                  <a:txBody>
                    <a:bodyPr/>
                    <a:lstStyle/>
                    <a:p>
                      <a:endParaRPr lang="ko-KR"/>
                    </a:p>
                  </a:txBody>
                  <a:tcPr/>
                </a:tc>
                <a:tc>
                  <a:txBody>
                    <a:bodyPr/>
                    <a:lstStyle/>
                    <a:p>
                      <a:pPr lvl="0" algn="ctr" rtl="0">
                        <a:spcBef>
                          <a:spcPts val="0"/>
                        </a:spcBef>
                        <a:buNone/>
                      </a:pPr>
                      <a:r>
                        <a:rPr lang="en-US" sz="1400" b="1" dirty="0">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spcBef>
                          <a:spcPts val="0"/>
                        </a:spcBef>
                        <a:buNone/>
                      </a:pPr>
                      <a:r>
                        <a:rPr lang="en-US" sz="1400" b="1" dirty="0">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381000">
                <a:tc>
                  <a:txBody>
                    <a:bodyPr/>
                    <a:lstStyle/>
                    <a:p>
                      <a:pPr lvl="0" rtl="0">
                        <a:spcBef>
                          <a:spcPts val="0"/>
                        </a:spcBef>
                        <a:buNone/>
                      </a:pPr>
                      <a:r>
                        <a:rPr lang="en-US" sz="1400" dirty="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QA01, </a:t>
                      </a:r>
                      <a:r>
                        <a:rPr lang="en-US" sz="1400" dirty="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FR01</a:t>
                      </a:r>
                      <a:r>
                        <a:rPr lang="en-US" sz="1400" dirty="0">
                          <a:solidFill>
                            <a:schemeClr val="dk1"/>
                          </a:solidFill>
                        </a:rPr>
                        <a:t>, </a:t>
                      </a:r>
                      <a:endParaRPr lang="en-US" sz="1400" dirty="0" smtClean="0">
                        <a:solidFill>
                          <a:schemeClr val="dk1"/>
                        </a:solidFill>
                      </a:endParaRPr>
                    </a:p>
                    <a:p>
                      <a:pPr lvl="0" rtl="0">
                        <a:spcBef>
                          <a:spcPts val="0"/>
                        </a:spcBef>
                        <a:buNone/>
                      </a:pPr>
                      <a:r>
                        <a:rPr lang="en-US" sz="1400" dirty="0" smtClean="0">
                          <a:solidFill>
                            <a:schemeClr val="dk1"/>
                          </a:solidFill>
                        </a:rPr>
                        <a:t>FR02</a:t>
                      </a:r>
                      <a:endParaRPr lang="en-US" sz="1400" dirty="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dirty="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21</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extLst>
              <p:ext uri="{D42A27DB-BD31-4B8C-83A1-F6EECF244321}">
                <p14:modId xmlns:p14="http://schemas.microsoft.com/office/powerpoint/2010/main" xmlns="" val="329073846"/>
              </p:ext>
            </p:extLst>
          </p:nvPr>
        </p:nvGraphicFramePr>
        <p:xfrm>
          <a:off x="250825" y="765175"/>
          <a:ext cx="8569765" cy="4754520"/>
        </p:xfrm>
        <a:graphic>
          <a:graphicData uri="http://schemas.openxmlformats.org/drawingml/2006/table">
            <a:tbl>
              <a:tblPr>
                <a:noFill/>
                <a:tableStyleId>{95264F87-848C-4D3B-85D5-59ADC2153574}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rtl="0">
                        <a:spcBef>
                          <a:spcPts val="0"/>
                        </a:spcBef>
                        <a:buNone/>
                      </a:pPr>
                      <a:r>
                        <a:rPr lang="en-US" sz="1400" b="1" dirty="0">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gridSpan="2">
                  <a:txBody>
                    <a:bodyPr/>
                    <a:lstStyle/>
                    <a:p>
                      <a:pPr lvl="0" algn="ctr" rtl="0">
                        <a:spcBef>
                          <a:spcPts val="0"/>
                        </a:spcBef>
                        <a:buNone/>
                      </a:pPr>
                      <a:r>
                        <a:rPr lang="en-US" sz="1400" b="1" dirty="0">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hMerge="1">
                  <a:txBody>
                    <a:bodyPr/>
                    <a:lstStyle/>
                    <a:p>
                      <a:endParaRPr lang="ko-KR"/>
                    </a:p>
                  </a:txBody>
                  <a:tcPr/>
                </a:tc>
                <a:tc>
                  <a:txBody>
                    <a:bodyPr/>
                    <a:lstStyle/>
                    <a:p>
                      <a:pPr lvl="0" algn="ctr" rtl="0">
                        <a:spcBef>
                          <a:spcPts val="0"/>
                        </a:spcBef>
                        <a:buNone/>
                      </a:pPr>
                      <a:r>
                        <a:rPr lang="en-US" sz="1400" b="1" dirty="0">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spcBef>
                          <a:spcPts val="0"/>
                        </a:spcBef>
                        <a:buNone/>
                      </a:pPr>
                      <a:r>
                        <a:rPr lang="en-US" sz="1400" b="1" dirty="0">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381000">
                <a:tc>
                  <a:txBody>
                    <a:bodyPr/>
                    <a:lstStyle/>
                    <a:p>
                      <a:pPr lvl="0" rtl="0">
                        <a:spcBef>
                          <a:spcPts val="0"/>
                        </a:spcBef>
                        <a:buNone/>
                      </a:pPr>
                      <a:r>
                        <a:rPr lang="en-US" sz="14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FR06, </a:t>
                      </a:r>
                      <a:r>
                        <a:rPr lang="en-US" sz="1400" dirty="0" smtClean="0">
                          <a:solidFill>
                            <a:schemeClr val="dk1"/>
                          </a:solidFill>
                        </a:rPr>
                        <a:t>FR07</a:t>
                      </a:r>
                      <a:endParaRPr lang="en-US" sz="1400" dirty="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4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22</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54517" y="90742"/>
            <a:ext cx="7886700"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smtClean="0">
                <a:solidFill>
                  <a:schemeClr val="dk1"/>
                </a:solidFill>
              </a:rPr>
              <a:t>Project Plan </a:t>
            </a:r>
            <a:r>
              <a:rPr lang="en-US" sz="2000" b="1" dirty="0">
                <a:solidFill>
                  <a:schemeClr val="dk1"/>
                </a:solidFill>
              </a:rPr>
              <a:t>- Time Log</a:t>
            </a:r>
          </a:p>
        </p:txBody>
      </p:sp>
      <p:pic>
        <p:nvPicPr>
          <p:cNvPr id="100" name="Shape 100"/>
          <p:cNvPicPr preferRelativeResize="0"/>
          <p:nvPr/>
        </p:nvPicPr>
        <p:blipFill>
          <a:blip r:embed="rId3">
            <a:alphaModFix/>
          </a:blip>
          <a:stretch>
            <a:fillRect/>
          </a:stretch>
        </p:blipFill>
        <p:spPr>
          <a:xfrm>
            <a:off x="0" y="1009100"/>
            <a:ext cx="4686649" cy="3470550"/>
          </a:xfrm>
          <a:prstGeom prst="rect">
            <a:avLst/>
          </a:prstGeom>
          <a:noFill/>
          <a:ln>
            <a:noFill/>
          </a:ln>
        </p:spPr>
      </p:pic>
      <p:pic>
        <p:nvPicPr>
          <p:cNvPr id="101" name="Shape 101"/>
          <p:cNvPicPr preferRelativeResize="0"/>
          <p:nvPr/>
        </p:nvPicPr>
        <p:blipFill>
          <a:blip r:embed="rId4">
            <a:alphaModFix/>
          </a:blip>
          <a:stretch>
            <a:fillRect/>
          </a:stretch>
        </p:blipFill>
        <p:spPr>
          <a:xfrm>
            <a:off x="4046075" y="856775"/>
            <a:ext cx="5097924" cy="3775205"/>
          </a:xfrm>
          <a:prstGeom prst="rect">
            <a:avLst/>
          </a:prstGeom>
          <a:noFill/>
          <a:ln>
            <a:noFill/>
          </a:ln>
        </p:spPr>
      </p:pic>
      <p:sp>
        <p:nvSpPr>
          <p:cNvPr id="102" name="Shape 102"/>
          <p:cNvSpPr txBox="1"/>
          <p:nvPr/>
        </p:nvSpPr>
        <p:spPr>
          <a:xfrm>
            <a:off x="829850" y="1091625"/>
            <a:ext cx="2390100" cy="481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b="1"/>
              <a:t>Planned Time : 576 Hours</a:t>
            </a:r>
          </a:p>
        </p:txBody>
      </p:sp>
      <p:sp>
        <p:nvSpPr>
          <p:cNvPr id="103" name="Shape 103"/>
          <p:cNvSpPr txBox="1"/>
          <p:nvPr/>
        </p:nvSpPr>
        <p:spPr>
          <a:xfrm>
            <a:off x="4952125" y="1091625"/>
            <a:ext cx="2390100" cy="481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b="1"/>
              <a:t>Spent Time : 628 Hours </a:t>
            </a:r>
          </a:p>
        </p:txBody>
      </p:sp>
      <p:sp>
        <p:nvSpPr>
          <p:cNvPr id="104" name="Shape 104"/>
          <p:cNvSpPr txBox="1"/>
          <p:nvPr/>
        </p:nvSpPr>
        <p:spPr>
          <a:xfrm>
            <a:off x="3639900" y="3464225"/>
            <a:ext cx="1499700" cy="481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sz="1800" b="1">
                <a:solidFill>
                  <a:srgbClr val="FF0000"/>
                </a:solidFill>
              </a:rPr>
              <a:t>+ 52 Hours</a:t>
            </a:r>
          </a:p>
        </p:txBody>
      </p:sp>
      <p:graphicFrame>
        <p:nvGraphicFramePr>
          <p:cNvPr id="105" name="Shape 105"/>
          <p:cNvGraphicFramePr/>
          <p:nvPr>
            <p:extLst>
              <p:ext uri="{D42A27DB-BD31-4B8C-83A1-F6EECF244321}">
                <p14:modId xmlns:p14="http://schemas.microsoft.com/office/powerpoint/2010/main" xmlns="" val="3924682614"/>
              </p:ext>
            </p:extLst>
          </p:nvPr>
        </p:nvGraphicFramePr>
        <p:xfrm>
          <a:off x="250823" y="4631975"/>
          <a:ext cx="8569764" cy="1572648"/>
        </p:xfrm>
        <a:graphic>
          <a:graphicData uri="http://schemas.openxmlformats.org/drawingml/2006/table">
            <a:tbl>
              <a:tblPr>
                <a:noFill/>
              </a:tblPr>
              <a:tblGrid>
                <a:gridCol w="1224252"/>
                <a:gridCol w="1224252"/>
                <a:gridCol w="1224252"/>
                <a:gridCol w="1224252"/>
                <a:gridCol w="1224252"/>
                <a:gridCol w="1224252"/>
                <a:gridCol w="1224252"/>
              </a:tblGrid>
              <a:tr h="0">
                <a:tc>
                  <a:txBody>
                    <a:bodyPr/>
                    <a:lstStyle/>
                    <a:p>
                      <a:pPr lvl="0" algn="ctr" rtl="0">
                        <a:lnSpc>
                          <a:spcPct val="115000"/>
                        </a:lnSpc>
                        <a:spcBef>
                          <a:spcPts val="0"/>
                        </a:spcBef>
                        <a:buNone/>
                      </a:pPr>
                      <a:endParaRPr lang="en-US" sz="1200" b="1" dirty="0">
                        <a:solidFill>
                          <a:srgbClr val="FFFFFF"/>
                        </a:solidFill>
                      </a:endParaRP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Analysis</a:t>
                      </a:r>
                    </a:p>
                  </a:txBody>
                  <a:tcPr marL="28575" marR="28575" marT="91425" marB="91425"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Architecture</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Implementation</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Test &amp; Debug</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Documentation</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Total</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0">
                <a:tc>
                  <a:txBody>
                    <a:bodyPr/>
                    <a:lstStyle/>
                    <a:p>
                      <a:pPr lvl="0" algn="ctr" rtl="0">
                        <a:lnSpc>
                          <a:spcPct val="115000"/>
                        </a:lnSpc>
                        <a:spcBef>
                          <a:spcPts val="0"/>
                        </a:spcBef>
                        <a:buNone/>
                      </a:pPr>
                      <a:r>
                        <a:rPr lang="en-US" sz="1200" b="1" dirty="0" smtClean="0">
                          <a:solidFill>
                            <a:schemeClr val="tx1"/>
                          </a:solidFill>
                        </a:rPr>
                        <a:t>Planned</a:t>
                      </a:r>
                      <a:r>
                        <a:rPr lang="en-US" sz="1200" b="1" baseline="0" dirty="0" smtClean="0">
                          <a:solidFill>
                            <a:schemeClr val="tx1"/>
                          </a:solidFill>
                        </a:rPr>
                        <a:t> Time</a:t>
                      </a:r>
                      <a:endParaRPr lang="en-US" sz="1200" b="1" dirty="0">
                        <a:solidFill>
                          <a:schemeClr val="tx1"/>
                        </a:solidFill>
                      </a:endParaRP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65</a:t>
                      </a:r>
                    </a:p>
                  </a:txBody>
                  <a:tcPr marL="28575" marR="28575" marT="91425" marB="91425"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163</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160</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128</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60</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576</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200" b="1" dirty="0" smtClean="0">
                          <a:solidFill>
                            <a:schemeClr val="tx1"/>
                          </a:solidFill>
                        </a:rPr>
                        <a:t>Actual Time</a:t>
                      </a:r>
                      <a:endParaRPr lang="en-US" sz="1200" b="1" dirty="0">
                        <a:solidFill>
                          <a:schemeClr val="tx1"/>
                        </a:solidFill>
                      </a:endParaRP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71</a:t>
                      </a:r>
                    </a:p>
                  </a:txBody>
                  <a:tcPr marL="28575" marR="28575" marT="91425" marB="91425"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187</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dirty="0"/>
                        <a:t>145</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124</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101</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628</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200" b="1" dirty="0" smtClean="0">
                          <a:solidFill>
                            <a:schemeClr val="tx1"/>
                          </a:solidFill>
                        </a:rPr>
                        <a:t>Difference</a:t>
                      </a:r>
                      <a:endParaRPr lang="en-US" sz="1200" b="1" dirty="0">
                        <a:solidFill>
                          <a:schemeClr val="tx1"/>
                        </a:solidFill>
                      </a:endParaRP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FF0000"/>
                          </a:solidFill>
                        </a:rPr>
                        <a:t>(6)</a:t>
                      </a:r>
                    </a:p>
                  </a:txBody>
                  <a:tcPr marL="28575" marR="28575" marT="91425" marB="91425"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FF0000"/>
                          </a:solidFill>
                        </a:rPr>
                        <a:t>(24)</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0000FF"/>
                          </a:solidFill>
                        </a:rPr>
                        <a:t>15</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0000FF"/>
                          </a:solidFill>
                        </a:rPr>
                        <a:t>4</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FF0000"/>
                          </a:solidFill>
                        </a:rPr>
                        <a:t>(41)</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dirty="0">
                          <a:solidFill>
                            <a:srgbClr val="FF0000"/>
                          </a:solidFill>
                        </a:rPr>
                        <a:t>(52)</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23</a:t>
            </a:fld>
            <a:r>
              <a:rPr lang="en-US" smtClean="0"/>
              <a:t>/23</a:t>
            </a:r>
            <a:endParaRPr lang="en-US" dirty="0"/>
          </a:p>
        </p:txBody>
      </p:sp>
      <p:sp>
        <p:nvSpPr>
          <p:cNvPr id="2" name="TextBox 1"/>
          <p:cNvSpPr txBox="1"/>
          <p:nvPr/>
        </p:nvSpPr>
        <p:spPr>
          <a:xfrm>
            <a:off x="820855" y="3958547"/>
            <a:ext cx="1909497" cy="307777"/>
          </a:xfrm>
          <a:prstGeom prst="rect">
            <a:avLst/>
          </a:prstGeom>
          <a:noFill/>
        </p:spPr>
        <p:txBody>
          <a:bodyPr wrap="none" rtlCol="0">
            <a:spAutoFit/>
          </a:bodyPr>
          <a:lstStyle/>
          <a:p>
            <a:r>
              <a:rPr lang="en-US" altLang="ko-KR" dirty="0" smtClean="0"/>
              <a:t>Risk : Low Java Skills</a:t>
            </a:r>
            <a:endParaRPr lang="ko-KR" altLang="en-US"/>
          </a:p>
        </p:txBody>
      </p:sp>
      <p:sp>
        <p:nvSpPr>
          <p:cNvPr id="5" name="모서리가 둥근 직사각형 4"/>
          <p:cNvSpPr/>
          <p:nvPr/>
        </p:nvSpPr>
        <p:spPr>
          <a:xfrm>
            <a:off x="2666642" y="4479650"/>
            <a:ext cx="1296180" cy="17577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3"/>
          <p:cNvSpPr/>
          <p:nvPr/>
        </p:nvSpPr>
        <p:spPr>
          <a:xfrm>
            <a:off x="6333338" y="4479650"/>
            <a:ext cx="1296180" cy="17577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609457810"/>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extLst>
              <p:ext uri="{D42A27DB-BD31-4B8C-83A1-F6EECF244321}">
                <p14:modId xmlns:p14="http://schemas.microsoft.com/office/powerpoint/2010/main" xmlns="" val="2672782163"/>
              </p:ext>
            </p:extLst>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dirty="0">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dirty="0">
                          <a:solidFill>
                            <a:schemeClr val="tx1"/>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extLst>
              <p:ext uri="{D42A27DB-BD31-4B8C-83A1-F6EECF244321}">
                <p14:modId xmlns:p14="http://schemas.microsoft.com/office/powerpoint/2010/main" xmlns="" val="3763584500"/>
              </p:ext>
            </p:extLst>
          </p:nvPr>
        </p:nvGraphicFramePr>
        <p:xfrm>
          <a:off x="590675" y="5219150"/>
          <a:ext cx="7962625" cy="1097220"/>
        </p:xfrm>
        <a:graphic>
          <a:graphicData uri="http://schemas.openxmlformats.org/drawingml/2006/table">
            <a:tbl>
              <a:tblPr>
                <a:noFill/>
                <a:tableStyleId>{AB86353C-E197-4CF2-A5BA-99F5F5CAD93D}</a:tableStyleId>
              </a:tblPr>
              <a:tblGrid>
                <a:gridCol w="1586375"/>
                <a:gridCol w="1305175"/>
                <a:gridCol w="1070725"/>
                <a:gridCol w="1143000"/>
                <a:gridCol w="820320"/>
                <a:gridCol w="2037030"/>
              </a:tblGrid>
              <a:tr h="381000">
                <a:tc>
                  <a:txBody>
                    <a:bodyPr/>
                    <a:lstStyle/>
                    <a:p>
                      <a:pPr lvl="0" rtl="0">
                        <a:spcBef>
                          <a:spcPts val="0"/>
                        </a:spcBef>
                        <a:buNone/>
                      </a:pPr>
                      <a:r>
                        <a:rPr lang="en-US" sz="1200" dirty="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dirty="0" smtClean="0"/>
                        <a:t>Persons</a:t>
                      </a:r>
                      <a:endParaRPr lang="en-US" sz="12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dirty="0" smtClean="0"/>
                        <a:t>628 H / 35</a:t>
                      </a:r>
                      <a:r>
                        <a:rPr lang="en-US" sz="1200" b="1" baseline="0" dirty="0" smtClean="0"/>
                        <a:t> day / 5 person</a:t>
                      </a:r>
                    </a:p>
                    <a:p>
                      <a:pPr lvl="0" rtl="0">
                        <a:spcBef>
                          <a:spcPts val="0"/>
                        </a:spcBef>
                        <a:buNone/>
                      </a:pPr>
                      <a:r>
                        <a:rPr lang="en-US" sz="1200" b="1" dirty="0" smtClean="0"/>
                        <a:t>= </a:t>
                      </a:r>
                      <a:r>
                        <a:rPr lang="en-US" sz="1200" b="1" dirty="0" smtClean="0">
                          <a:solidFill>
                            <a:srgbClr val="FF0000"/>
                          </a:solidFill>
                        </a:rPr>
                        <a:t>3.58 Hours</a:t>
                      </a:r>
                      <a:endParaRPr lang="en-US" sz="1200" b="1" dirty="0">
                        <a:solidFill>
                          <a:srgbClr val="FF0000"/>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8" name="Shape 110"/>
          <p:cNvSpPr txBox="1">
            <a:spLocks/>
          </p:cNvSpPr>
          <p:nvPr/>
        </p:nvSpPr>
        <p:spPr>
          <a:xfrm>
            <a:off x="611450" y="855400"/>
            <a:ext cx="2882727" cy="481500"/>
          </a:xfrm>
          <a:prstGeom prst="rect">
            <a:avLst/>
          </a:prstGeom>
          <a:solidFill>
            <a:schemeClr val="bg1"/>
          </a:solidFill>
          <a:ln>
            <a:noFill/>
          </a:ln>
        </p:spPr>
        <p:txBody>
          <a:bodyPr lIns="91425" tIns="45700" rIns="91425" bIns="45700" anchor="ctr"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dk1"/>
              </a:buClr>
              <a:buFont typeface="Calibri"/>
              <a:buNone/>
              <a:defRPr sz="2400" b="1"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buFont typeface="Arial"/>
              <a:buNone/>
            </a:pPr>
            <a:r>
              <a:rPr lang="en-US" sz="1600" dirty="0" smtClean="0">
                <a:solidFill>
                  <a:schemeClr val="dk1"/>
                </a:solidFill>
              </a:rPr>
              <a:t>Earned Value Management</a:t>
            </a:r>
            <a:endParaRPr lang="en-US" sz="1600" dirty="0">
              <a:solidFill>
                <a:schemeClr val="dk1"/>
              </a:solidFill>
            </a:endParaRPr>
          </a:p>
        </p:txBody>
      </p:sp>
      <p:sp>
        <p:nvSpPr>
          <p:cNvPr id="11" name="Shape 99"/>
          <p:cNvSpPr txBox="1">
            <a:spLocks noGrp="1"/>
          </p:cNvSpPr>
          <p:nvPr>
            <p:ph type="title"/>
          </p:nvPr>
        </p:nvSpPr>
        <p:spPr>
          <a:xfrm>
            <a:off x="154517" y="90742"/>
            <a:ext cx="7886700"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smtClean="0">
                <a:solidFill>
                  <a:schemeClr val="dk1"/>
                </a:solidFill>
              </a:rPr>
              <a:t>Project Plan – Earned Value Management</a:t>
            </a:r>
            <a:endParaRPr lang="en-US" sz="2000" b="1" dirty="0">
              <a:solidFill>
                <a:schemeClr val="dk1"/>
              </a:solidFill>
            </a:endParaRPr>
          </a:p>
        </p:txBody>
      </p:sp>
      <p:sp>
        <p:nvSpPr>
          <p:cNvPr id="5" name="슬라이드 번호 개체 틀 4"/>
          <p:cNvSpPr>
            <a:spLocks noGrp="1"/>
          </p:cNvSpPr>
          <p:nvPr>
            <p:ph type="sldNum" idx="12"/>
          </p:nvPr>
        </p:nvSpPr>
        <p:spPr/>
        <p:txBody>
          <a:bodyPr/>
          <a:lstStyle/>
          <a:p>
            <a:pPr>
              <a:buSzPct val="25000"/>
            </a:pPr>
            <a:fld id="{00000000-1234-1234-1234-123412341234}" type="slidenum">
              <a:rPr lang="en-US" smtClean="0"/>
              <a:pPr>
                <a:buSzPct val="25000"/>
              </a:pPr>
              <a:t>24</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2" name="그림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3925"/>
            <a:ext cx="9143999" cy="6889405"/>
          </a:xfrm>
          <a:prstGeom prst="rect">
            <a:avLst/>
          </a:prstGeom>
        </p:spPr>
      </p:pic>
      <p:sp>
        <p:nvSpPr>
          <p:cNvPr id="7" name="Shape 316"/>
          <p:cNvSpPr txBox="1">
            <a:spLocks noGrp="1"/>
          </p:cNvSpPr>
          <p:nvPr>
            <p:ph type="title"/>
          </p:nvPr>
        </p:nvSpPr>
        <p:spPr>
          <a:xfrm>
            <a:off x="250824" y="90742"/>
            <a:ext cx="8569765" cy="601878"/>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4400" b="0" spc="100" dirty="0">
                <a:solidFill>
                  <a:schemeClr val="bg1"/>
                </a:solidFill>
                <a:effectLst>
                  <a:outerShdw blurRad="38100" dist="38100" dir="2700000" algn="tl">
                    <a:srgbClr val="000000">
                      <a:alpha val="43137"/>
                    </a:srgbClr>
                  </a:outerShdw>
                </a:effectLst>
                <a:latin typeface="Berlin Sans FB" panose="020E0602020502020306" pitchFamily="34" charset="0"/>
              </a:rPr>
              <a:t>Lessons Learned</a:t>
            </a:r>
          </a:p>
        </p:txBody>
      </p:sp>
      <p:sp>
        <p:nvSpPr>
          <p:cNvPr id="9" name="텍스트 개체 틀 3"/>
          <p:cNvSpPr txBox="1">
            <a:spLocks/>
          </p:cNvSpPr>
          <p:nvPr/>
        </p:nvSpPr>
        <p:spPr>
          <a:xfrm>
            <a:off x="168275" y="883540"/>
            <a:ext cx="8796335" cy="5616780"/>
          </a:xfrm>
          <a:prstGeom prst="rect">
            <a:avLst/>
          </a:prstGeom>
          <a:noFill/>
          <a:ln>
            <a:noFill/>
          </a:ln>
        </p:spPr>
        <p:txBody>
          <a:bodyPr lIns="180000" tIns="91425" rIns="180000" bIns="91425" anchor="t" anchorCtr="0"/>
          <a:lstStyle/>
          <a:p>
            <a:pPr marL="342900" marR="0" lvl="0" indent="-342900" algn="l" defTabSz="914400" rtl="0" eaLnBrk="1" fontAlgn="auto" latinLnBrk="0" hangingPunct="1">
              <a:lnSpc>
                <a:spcPct val="130000"/>
              </a:lnSpc>
              <a:spcBef>
                <a:spcPts val="0"/>
              </a:spcBef>
              <a:spcAft>
                <a:spcPts val="0"/>
              </a:spcAft>
              <a:buClr>
                <a:schemeClr val="dk1"/>
              </a:buClr>
              <a:buSzTx/>
              <a:tabLst/>
              <a:defRPr/>
            </a:pPr>
            <a:r>
              <a:rPr kumimoji="0" lang="en-US" altLang="ko-KR" sz="2800" b="1" i="0" u="none" strike="noStrike" kern="0" cap="none" spc="-100" normalizeH="0" noProof="0" dirty="0" smtClean="0">
                <a:ln>
                  <a:noFill/>
                </a:ln>
                <a:solidFill>
                  <a:schemeClr val="bg1"/>
                </a:solidFill>
                <a:effectLst>
                  <a:outerShdw blurRad="38100" dist="38100" dir="2700000" algn="tl">
                    <a:srgbClr val="000000">
                      <a:alpha val="43137"/>
                    </a:srgbClr>
                  </a:outerShdw>
                </a:effectLst>
                <a:uLnTx/>
                <a:uFillTx/>
                <a:latin typeface="+mj-lt"/>
                <a:ea typeface="바탕"/>
                <a:sym typeface="Arial"/>
              </a:rPr>
              <a:t>☞</a:t>
            </a:r>
            <a:r>
              <a:rPr kumimoji="0" lang="en-US" altLang="ko-KR" sz="2800" i="0" u="none" strike="noStrike" kern="0" cap="none" spc="-100" normalizeH="0" noProof="0" dirty="0" smtClean="0">
                <a:ln>
                  <a:noFill/>
                </a:ln>
                <a:solidFill>
                  <a:schemeClr val="bg1"/>
                </a:solidFill>
                <a:effectLst>
                  <a:outerShdw blurRad="38100" dist="38100" dir="2700000" algn="tl">
                    <a:srgbClr val="000000">
                      <a:alpha val="43137"/>
                    </a:srgbClr>
                  </a:outerShdw>
                </a:effectLst>
                <a:uLnTx/>
                <a:uFillTx/>
                <a:latin typeface="+mj-lt"/>
                <a:ea typeface="바탕"/>
                <a:sym typeface="Arial"/>
              </a:rPr>
              <a:t> </a:t>
            </a:r>
            <a:r>
              <a:rPr kumimoji="0" lang="en-US" altLang="ko-KR" sz="2800"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rPr>
              <a:t>Do not mix the perspective</a:t>
            </a:r>
          </a:p>
          <a:p>
            <a:pPr marL="342900" lvl="8" indent="-342900">
              <a:lnSpc>
                <a:spcPct val="130000"/>
              </a:lnSpc>
              <a:buClr>
                <a:schemeClr val="dk1"/>
              </a:buClr>
            </a:pPr>
            <a:r>
              <a:rPr lang="en-US" altLang="ko-KR" sz="2800" dirty="0" smtClean="0">
                <a:solidFill>
                  <a:schemeClr val="bg1"/>
                </a:solidFill>
                <a:effectLst>
                  <a:outerShdw blurRad="38100" dist="38100" dir="2700000" algn="tl">
                    <a:srgbClr val="000000">
                      <a:alpha val="43137"/>
                    </a:srgbClr>
                  </a:outerShdw>
                </a:effectLst>
                <a:latin typeface="+mj-lt"/>
              </a:rPr>
              <a:t>	- We’ve met communication </a:t>
            </a:r>
            <a:r>
              <a:rPr lang="en-US" altLang="ko-KR" sz="2800" dirty="0" smtClean="0">
                <a:solidFill>
                  <a:schemeClr val="bg1"/>
                </a:solidFill>
                <a:effectLst>
                  <a:outerShdw blurRad="38100" dist="38100" dir="2700000" algn="tl">
                    <a:srgbClr val="000000">
                      <a:alpha val="43137"/>
                    </a:srgbClr>
                  </a:outerShdw>
                </a:effectLst>
                <a:latin typeface="+mj-lt"/>
              </a:rPr>
              <a:t>error</a:t>
            </a:r>
            <a:endParaRPr kumimoji="0" lang="en-US" altLang="ko-KR" sz="2800"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endParaRPr>
          </a:p>
          <a:p>
            <a:pPr marL="342900" indent="-342900">
              <a:lnSpc>
                <a:spcPct val="130000"/>
              </a:lnSpc>
              <a:buClr>
                <a:schemeClr val="dk1"/>
              </a:buClr>
              <a:defRPr/>
            </a:pPr>
            <a:r>
              <a:rPr lang="en-US" altLang="ko-KR" sz="2800" b="1" dirty="0" smtClean="0">
                <a:solidFill>
                  <a:srgbClr val="FFFFFF"/>
                </a:solidFill>
                <a:effectLst>
                  <a:outerShdw blurRad="38100" dist="38100" dir="2700000" algn="tl">
                    <a:srgbClr val="000000">
                      <a:alpha val="43137"/>
                    </a:srgbClr>
                  </a:outerShdw>
                </a:effectLst>
                <a:latin typeface="+mj-lt"/>
                <a:ea typeface="바탕"/>
              </a:rPr>
              <a:t>☞</a:t>
            </a:r>
            <a:r>
              <a:rPr lang="en-US" altLang="ko-KR" sz="2800" dirty="0" smtClean="0">
                <a:solidFill>
                  <a:srgbClr val="FFFFFF"/>
                </a:solidFill>
                <a:effectLst>
                  <a:outerShdw blurRad="38100" dist="38100" dir="2700000" algn="tl">
                    <a:srgbClr val="000000">
                      <a:alpha val="43137"/>
                    </a:srgbClr>
                  </a:outerShdw>
                </a:effectLst>
                <a:latin typeface="+mj-lt"/>
                <a:ea typeface="바탕"/>
              </a:rPr>
              <a:t> </a:t>
            </a:r>
            <a:r>
              <a:rPr lang="en-US" altLang="ko-KR" sz="2800" dirty="0" smtClean="0">
                <a:solidFill>
                  <a:schemeClr val="bg1"/>
                </a:solidFill>
                <a:effectLst>
                  <a:outerShdw blurRad="38100" dist="38100" dir="2700000" algn="tl">
                    <a:srgbClr val="000000">
                      <a:alpha val="43137"/>
                    </a:srgbClr>
                  </a:outerShdw>
                </a:effectLst>
                <a:latin typeface="+mj-lt"/>
              </a:rPr>
              <a:t>Experiment is very important</a:t>
            </a:r>
          </a:p>
          <a:p>
            <a:pPr marL="342900" lvl="0" indent="-342900">
              <a:lnSpc>
                <a:spcPct val="130000"/>
              </a:lnSpc>
              <a:buClr>
                <a:schemeClr val="dk1"/>
              </a:buClr>
              <a:defRPr/>
            </a:pPr>
            <a:r>
              <a:rPr lang="en-US" altLang="ko-KR" sz="2800" dirty="0" smtClean="0">
                <a:solidFill>
                  <a:schemeClr val="bg1"/>
                </a:solidFill>
                <a:effectLst>
                  <a:outerShdw blurRad="38100" dist="38100" dir="2700000" algn="tl">
                    <a:srgbClr val="000000">
                      <a:alpha val="43137"/>
                    </a:srgbClr>
                  </a:outerShdw>
                </a:effectLst>
                <a:latin typeface="+mj-lt"/>
              </a:rPr>
              <a:t>	- </a:t>
            </a:r>
            <a:r>
              <a:rPr lang="en-US" altLang="ko-KR" sz="2800" dirty="0" smtClean="0">
                <a:solidFill>
                  <a:schemeClr val="bg1"/>
                </a:solidFill>
                <a:effectLst>
                  <a:outerShdw blurRad="38100" dist="38100" dir="2700000" algn="tl">
                    <a:srgbClr val="000000">
                      <a:alpha val="43137"/>
                    </a:srgbClr>
                  </a:outerShdw>
                </a:effectLst>
              </a:rPr>
              <a:t>I</a:t>
            </a:r>
            <a:r>
              <a:rPr lang="en-US" altLang="ko-KR" sz="2800" dirty="0" smtClean="0">
                <a:solidFill>
                  <a:schemeClr val="bg1"/>
                </a:solidFill>
                <a:effectLst>
                  <a:outerShdw blurRad="38100" dist="38100" dir="2700000" algn="tl">
                    <a:srgbClr val="000000">
                      <a:alpha val="43137"/>
                    </a:srgbClr>
                  </a:outerShdw>
                </a:effectLst>
              </a:rPr>
              <a:t>f </a:t>
            </a:r>
            <a:r>
              <a:rPr lang="en-US" altLang="ko-KR" sz="2800" dirty="0" smtClean="0">
                <a:solidFill>
                  <a:schemeClr val="bg1"/>
                </a:solidFill>
                <a:effectLst>
                  <a:outerShdw blurRad="38100" dist="38100" dir="2700000" algn="tl">
                    <a:srgbClr val="000000">
                      <a:alpha val="43137"/>
                    </a:srgbClr>
                  </a:outerShdw>
                </a:effectLst>
              </a:rPr>
              <a:t>you don’t </a:t>
            </a:r>
            <a:r>
              <a:rPr lang="en-US" altLang="ko-KR" sz="2800" dirty="0" smtClean="0">
                <a:solidFill>
                  <a:schemeClr val="bg1"/>
                </a:solidFill>
                <a:effectLst>
                  <a:outerShdw blurRad="38100" dist="38100" dir="2700000" algn="tl">
                    <a:srgbClr val="000000">
                      <a:alpha val="43137"/>
                    </a:srgbClr>
                  </a:outerShdw>
                </a:effectLst>
              </a:rPr>
              <a:t>know </a:t>
            </a:r>
            <a:r>
              <a:rPr lang="en-US" altLang="ko-KR" sz="2800" dirty="0" smtClean="0">
                <a:solidFill>
                  <a:schemeClr val="bg1"/>
                </a:solidFill>
                <a:effectLst>
                  <a:outerShdw blurRad="38100" dist="38100" dir="2700000" algn="tl">
                    <a:srgbClr val="000000">
                      <a:alpha val="43137"/>
                    </a:srgbClr>
                  </a:outerShdw>
                </a:effectLst>
              </a:rPr>
              <a:t>event </a:t>
            </a:r>
            <a:r>
              <a:rPr lang="en-US" altLang="ko-KR" sz="2800" dirty="0" smtClean="0">
                <a:solidFill>
                  <a:schemeClr val="bg1"/>
                </a:solidFill>
                <a:effectLst>
                  <a:outerShdw blurRad="38100" dist="38100" dir="2700000" algn="tl">
                    <a:srgbClr val="000000">
                      <a:alpha val="43137"/>
                    </a:srgbClr>
                  </a:outerShdw>
                </a:effectLst>
              </a:rPr>
              <a:t>bus, </a:t>
            </a:r>
            <a:r>
              <a:rPr lang="en-US" altLang="ko-KR" sz="2800" dirty="0" smtClean="0">
                <a:solidFill>
                  <a:schemeClr val="bg1"/>
                </a:solidFill>
                <a:effectLst>
                  <a:outerShdw blurRad="38100" dist="38100" dir="2700000" algn="tl">
                    <a:srgbClr val="000000">
                      <a:alpha val="43137"/>
                    </a:srgbClr>
                  </a:outerShdw>
                </a:effectLst>
                <a:latin typeface="+mj-lt"/>
              </a:rPr>
              <a:t>h</a:t>
            </a:r>
            <a:r>
              <a:rPr lang="en-US" altLang="ko-KR" sz="2800" dirty="0" smtClean="0">
                <a:solidFill>
                  <a:schemeClr val="bg1"/>
                </a:solidFill>
                <a:effectLst>
                  <a:outerShdw blurRad="38100" dist="38100" dir="2700000" algn="tl">
                    <a:srgbClr val="000000">
                      <a:alpha val="43137"/>
                    </a:srgbClr>
                  </a:outerShdw>
                </a:effectLst>
                <a:latin typeface="+mj-lt"/>
              </a:rPr>
              <a:t>ow </a:t>
            </a:r>
            <a:r>
              <a:rPr lang="en-US" altLang="ko-KR" sz="2800" dirty="0" smtClean="0">
                <a:solidFill>
                  <a:schemeClr val="bg1"/>
                </a:solidFill>
                <a:effectLst>
                  <a:outerShdw blurRad="38100" dist="38100" dir="2700000" algn="tl">
                    <a:srgbClr val="000000">
                      <a:alpha val="43137"/>
                    </a:srgbClr>
                  </a:outerShdw>
                </a:effectLst>
                <a:latin typeface="+mj-lt"/>
              </a:rPr>
              <a:t>to know </a:t>
            </a:r>
            <a:r>
              <a:rPr lang="en-US" altLang="ko-KR" sz="2800" dirty="0" smtClean="0">
                <a:solidFill>
                  <a:schemeClr val="bg1"/>
                </a:solidFill>
                <a:effectLst>
                  <a:outerShdw blurRad="38100" dist="38100" dir="2700000" algn="tl">
                    <a:srgbClr val="000000">
                      <a:alpha val="43137"/>
                    </a:srgbClr>
                  </a:outerShdw>
                </a:effectLst>
                <a:latin typeface="+mj-lt"/>
              </a:rPr>
              <a:t>QA</a:t>
            </a:r>
            <a:endParaRPr lang="en-US" altLang="ko-KR" sz="2800" dirty="0" smtClean="0">
              <a:solidFill>
                <a:schemeClr val="bg1"/>
              </a:solidFill>
              <a:effectLst>
                <a:outerShdw blurRad="38100" dist="38100" dir="2700000" algn="tl">
                  <a:srgbClr val="000000">
                    <a:alpha val="43137"/>
                  </a:srgbClr>
                </a:outerShdw>
              </a:effectLst>
              <a:latin typeface="+mj-lt"/>
            </a:endParaRPr>
          </a:p>
          <a:p>
            <a:pPr marL="342900" indent="-342900">
              <a:lnSpc>
                <a:spcPct val="130000"/>
              </a:lnSpc>
              <a:buClr>
                <a:schemeClr val="dk1"/>
              </a:buClr>
              <a:defRPr/>
            </a:pPr>
            <a:r>
              <a:rPr lang="en-US" altLang="ko-KR" sz="2800" b="1" dirty="0" smtClean="0">
                <a:solidFill>
                  <a:srgbClr val="FFFFFF"/>
                </a:solidFill>
                <a:effectLst>
                  <a:outerShdw blurRad="38100" dist="38100" dir="2700000" algn="tl">
                    <a:srgbClr val="000000">
                      <a:alpha val="43137"/>
                    </a:srgbClr>
                  </a:outerShdw>
                </a:effectLst>
                <a:latin typeface="+mj-lt"/>
                <a:ea typeface="바탕"/>
              </a:rPr>
              <a:t>☞</a:t>
            </a:r>
            <a:r>
              <a:rPr lang="en-US" altLang="ko-KR" sz="2800" dirty="0" smtClean="0">
                <a:solidFill>
                  <a:srgbClr val="FFFFFF"/>
                </a:solidFill>
                <a:effectLst>
                  <a:outerShdw blurRad="38100" dist="38100" dir="2700000" algn="tl">
                    <a:srgbClr val="000000">
                      <a:alpha val="43137"/>
                    </a:srgbClr>
                  </a:outerShdw>
                </a:effectLst>
                <a:latin typeface="+mj-lt"/>
                <a:ea typeface="바탕"/>
              </a:rPr>
              <a:t> </a:t>
            </a:r>
            <a:r>
              <a:rPr lang="en-US" altLang="ko-KR" sz="2800" dirty="0" smtClean="0">
                <a:solidFill>
                  <a:schemeClr val="bg1"/>
                </a:solidFill>
                <a:effectLst>
                  <a:outerShdw blurRad="38100" dist="38100" dir="2700000" algn="tl">
                    <a:srgbClr val="000000">
                      <a:alpha val="43137"/>
                    </a:srgbClr>
                  </a:outerShdw>
                </a:effectLst>
                <a:latin typeface="+mj-lt"/>
              </a:rPr>
              <a:t>Architectural documents </a:t>
            </a:r>
            <a:r>
              <a:rPr lang="en-US" altLang="ko-KR" sz="2800" dirty="0" smtClean="0">
                <a:solidFill>
                  <a:schemeClr val="bg1"/>
                </a:solidFill>
                <a:effectLst>
                  <a:outerShdw blurRad="38100" dist="38100" dir="2700000" algn="tl">
                    <a:srgbClr val="000000">
                      <a:alpha val="43137"/>
                    </a:srgbClr>
                  </a:outerShdw>
                </a:effectLst>
                <a:latin typeface="+mj-lt"/>
              </a:rPr>
              <a:t>HAVE TO be matched </a:t>
            </a:r>
            <a:r>
              <a:rPr lang="en-US" altLang="ko-KR" sz="2800" dirty="0" smtClean="0">
                <a:solidFill>
                  <a:schemeClr val="bg1"/>
                </a:solidFill>
                <a:effectLst>
                  <a:outerShdw blurRad="38100" dist="38100" dir="2700000" algn="tl">
                    <a:srgbClr val="000000">
                      <a:alpha val="43137"/>
                    </a:srgbClr>
                  </a:outerShdw>
                </a:effectLst>
                <a:latin typeface="+mj-lt"/>
              </a:rPr>
              <a:t>with design</a:t>
            </a:r>
            <a:endParaRPr lang="en-US" altLang="ko-KR" sz="2800" dirty="0" smtClean="0">
              <a:solidFill>
                <a:schemeClr val="bg1"/>
              </a:solidFill>
              <a:effectLst>
                <a:outerShdw blurRad="38100" dist="38100" dir="2700000" algn="tl">
                  <a:srgbClr val="000000">
                    <a:alpha val="43137"/>
                  </a:srgbClr>
                </a:outerShdw>
              </a:effectLst>
              <a:latin typeface="+mj-lt"/>
            </a:endParaRPr>
          </a:p>
          <a:p>
            <a:pPr marL="342900" indent="-342900">
              <a:lnSpc>
                <a:spcPct val="130000"/>
              </a:lnSpc>
              <a:buClr>
                <a:schemeClr val="dk1"/>
              </a:buClr>
              <a:defRPr/>
            </a:pPr>
            <a:r>
              <a:rPr lang="en-US" altLang="ko-KR" sz="2800" b="1" dirty="0" smtClean="0">
                <a:solidFill>
                  <a:schemeClr val="bg1"/>
                </a:solidFill>
                <a:effectLst>
                  <a:outerShdw blurRad="38100" dist="38100" dir="2700000" algn="tl">
                    <a:srgbClr val="000000">
                      <a:alpha val="43137"/>
                    </a:srgbClr>
                  </a:outerShdw>
                </a:effectLst>
                <a:latin typeface="+mj-lt"/>
                <a:ea typeface="바탕"/>
              </a:rPr>
              <a:t>☞</a:t>
            </a:r>
            <a:r>
              <a:rPr lang="en-US" altLang="ko-KR" sz="2800" dirty="0" smtClean="0">
                <a:solidFill>
                  <a:srgbClr val="FFFFFF"/>
                </a:solidFill>
                <a:effectLst>
                  <a:outerShdw blurRad="38100" dist="38100" dir="2700000" algn="tl">
                    <a:srgbClr val="000000">
                      <a:alpha val="43137"/>
                    </a:srgbClr>
                  </a:outerShdw>
                </a:effectLst>
                <a:latin typeface="+mj-lt"/>
                <a:ea typeface="바탕"/>
              </a:rPr>
              <a:t> </a:t>
            </a:r>
            <a:r>
              <a:rPr lang="en-US" altLang="ko-KR" sz="2800" dirty="0" smtClean="0">
                <a:solidFill>
                  <a:schemeClr val="bg1"/>
                </a:solidFill>
                <a:effectLst>
                  <a:outerShdw blurRad="38100" dist="38100" dir="2700000" algn="tl">
                    <a:srgbClr val="000000">
                      <a:alpha val="43137"/>
                    </a:srgbClr>
                  </a:outerShdw>
                </a:effectLst>
                <a:latin typeface="+mj-lt"/>
              </a:rPr>
              <a:t>We MUST consider </a:t>
            </a:r>
            <a:r>
              <a:rPr lang="en-US" altLang="ko-KR" sz="2800" dirty="0" smtClean="0">
                <a:solidFill>
                  <a:schemeClr val="bg1"/>
                </a:solidFill>
                <a:effectLst>
                  <a:outerShdw blurRad="38100" dist="38100" dir="2700000" algn="tl">
                    <a:srgbClr val="000000">
                      <a:alpha val="43137"/>
                    </a:srgbClr>
                  </a:outerShdw>
                </a:effectLst>
                <a:latin typeface="+mj-lt"/>
              </a:rPr>
              <a:t>not only </a:t>
            </a:r>
            <a:r>
              <a:rPr lang="en-US" altLang="ko-KR" sz="2800" dirty="0" smtClean="0">
                <a:solidFill>
                  <a:schemeClr val="bg1"/>
                </a:solidFill>
                <a:effectLst>
                  <a:outerShdw blurRad="38100" dist="38100" dir="2700000" algn="tl">
                    <a:srgbClr val="000000">
                      <a:alpha val="43137"/>
                    </a:srgbClr>
                  </a:outerShdw>
                </a:effectLst>
              </a:rPr>
              <a:t>FR but also</a:t>
            </a:r>
            <a:r>
              <a:rPr lang="en-US" altLang="ko-KR" sz="2800" dirty="0" smtClean="0">
                <a:solidFill>
                  <a:schemeClr val="bg1"/>
                </a:solidFill>
                <a:effectLst>
                  <a:outerShdw blurRad="38100" dist="38100" dir="2700000" algn="tl">
                    <a:srgbClr val="000000">
                      <a:alpha val="43137"/>
                    </a:srgbClr>
                  </a:outerShdw>
                </a:effectLst>
                <a:latin typeface="+mj-lt"/>
              </a:rPr>
              <a:t> QA,</a:t>
            </a:r>
            <a:endParaRPr lang="en-US" altLang="ko-KR" sz="2800" dirty="0" smtClean="0">
              <a:solidFill>
                <a:schemeClr val="bg1"/>
              </a:solidFill>
              <a:effectLst>
                <a:outerShdw blurRad="38100" dist="38100" dir="2700000" algn="tl">
                  <a:srgbClr val="000000">
                    <a:alpha val="43137"/>
                  </a:srgbClr>
                </a:outerShdw>
              </a:effectLst>
              <a:latin typeface="+mj-lt"/>
            </a:endParaRPr>
          </a:p>
          <a:p>
            <a:pPr marL="342900" marR="0" lvl="0" indent="-342900" algn="l" defTabSz="914400" rtl="0" eaLnBrk="1" fontAlgn="auto" latinLnBrk="0" hangingPunct="1">
              <a:lnSpc>
                <a:spcPct val="130000"/>
              </a:lnSpc>
              <a:spcBef>
                <a:spcPts val="0"/>
              </a:spcBef>
              <a:spcAft>
                <a:spcPts val="0"/>
              </a:spcAft>
              <a:buClr>
                <a:schemeClr val="dk1"/>
              </a:buClr>
              <a:buSzTx/>
              <a:tabLst/>
              <a:defRPr/>
            </a:pPr>
            <a:r>
              <a:rPr lang="en-US" altLang="ko-KR" sz="2800" dirty="0" smtClean="0">
                <a:solidFill>
                  <a:schemeClr val="bg1"/>
                </a:solidFill>
                <a:effectLst>
                  <a:outerShdw blurRad="38100" dist="38100" dir="2700000" algn="tl">
                    <a:srgbClr val="000000">
                      <a:alpha val="43137"/>
                    </a:srgbClr>
                  </a:outerShdw>
                </a:effectLst>
                <a:latin typeface="+mj-lt"/>
              </a:rPr>
              <a:t>	- Functional requirements is not </a:t>
            </a:r>
            <a:r>
              <a:rPr lang="en-US" altLang="ko-KR" sz="2800" dirty="0" smtClean="0">
                <a:solidFill>
                  <a:schemeClr val="bg1"/>
                </a:solidFill>
                <a:effectLst>
                  <a:outerShdw blurRad="38100" dist="38100" dir="2700000" algn="tl">
                    <a:srgbClr val="000000">
                      <a:alpha val="43137"/>
                    </a:srgbClr>
                  </a:outerShdw>
                </a:effectLst>
                <a:latin typeface="+mj-lt"/>
              </a:rPr>
              <a:t>enough fo</a:t>
            </a:r>
            <a:r>
              <a:rPr lang="en-US" altLang="ko-KR" sz="2800" dirty="0" smtClean="0">
                <a:solidFill>
                  <a:schemeClr val="bg1"/>
                </a:solidFill>
                <a:effectLst>
                  <a:outerShdw blurRad="38100" dist="38100" dir="2700000" algn="tl">
                    <a:srgbClr val="000000">
                      <a:alpha val="43137"/>
                    </a:srgbClr>
                  </a:outerShdw>
                </a:effectLst>
                <a:latin typeface="+mj-lt"/>
              </a:rPr>
              <a:t>r </a:t>
            </a:r>
            <a:r>
              <a:rPr lang="en-US" altLang="ko-KR" sz="2800" dirty="0" smtClean="0">
                <a:solidFill>
                  <a:schemeClr val="bg1"/>
                </a:solidFill>
                <a:effectLst>
                  <a:outerShdw blurRad="38100" dist="38100" dir="2700000" algn="tl">
                    <a:srgbClr val="000000">
                      <a:alpha val="43137"/>
                    </a:srgbClr>
                  </a:outerShdw>
                </a:effectLst>
                <a:latin typeface="+mj-lt"/>
              </a:rPr>
              <a:t>design</a:t>
            </a:r>
          </a:p>
          <a:p>
            <a:pPr marL="342900" lvl="0" indent="-342900">
              <a:lnSpc>
                <a:spcPct val="130000"/>
              </a:lnSpc>
              <a:buClr>
                <a:srgbClr val="000000"/>
              </a:buClr>
              <a:defRPr/>
            </a:pPr>
            <a:r>
              <a:rPr lang="en-US" altLang="ko-KR" sz="2800" b="1" dirty="0" smtClean="0">
                <a:solidFill>
                  <a:srgbClr val="FFFFFF"/>
                </a:solidFill>
                <a:effectLst>
                  <a:outerShdw blurRad="38100" dist="38100" dir="2700000" algn="tl">
                    <a:srgbClr val="000000">
                      <a:alpha val="43137"/>
                    </a:srgbClr>
                  </a:outerShdw>
                </a:effectLst>
                <a:ea typeface="바탕"/>
              </a:rPr>
              <a:t>☞</a:t>
            </a:r>
            <a:r>
              <a:rPr lang="en-US" altLang="ko-KR" sz="2800" dirty="0" smtClean="0">
                <a:solidFill>
                  <a:srgbClr val="FFFFFF"/>
                </a:solidFill>
                <a:effectLst>
                  <a:outerShdw blurRad="38100" dist="38100" dir="2700000" algn="tl">
                    <a:srgbClr val="000000">
                      <a:alpha val="43137"/>
                    </a:srgbClr>
                  </a:outerShdw>
                </a:effectLst>
                <a:ea typeface="바탕"/>
              </a:rPr>
              <a:t> </a:t>
            </a:r>
            <a:r>
              <a:rPr lang="en-US" altLang="ko-KR" sz="2800" dirty="0" smtClean="0">
                <a:solidFill>
                  <a:srgbClr val="FFFFFF"/>
                </a:solidFill>
                <a:effectLst>
                  <a:outerShdw blurRad="38100" dist="38100" dir="2700000" algn="tl">
                    <a:srgbClr val="000000">
                      <a:alpha val="43137"/>
                    </a:srgbClr>
                  </a:outerShdw>
                </a:effectLst>
              </a:rPr>
              <a:t>Do TALK with stakeholder </a:t>
            </a:r>
            <a:endParaRPr lang="en-US" altLang="ko-KR" sz="2800" dirty="0" smtClean="0">
              <a:solidFill>
                <a:srgbClr val="FFFFFF"/>
              </a:solidFill>
              <a:effectLst>
                <a:outerShdw blurRad="38100" dist="38100" dir="2700000" algn="tl">
                  <a:srgbClr val="000000">
                    <a:alpha val="43137"/>
                  </a:srgbClr>
                </a:outerShdw>
              </a:effectLst>
            </a:endParaRPr>
          </a:p>
          <a:p>
            <a:pPr marL="342900" marR="0" lvl="0" indent="-342900" algn="l" defTabSz="914400" rtl="0" eaLnBrk="1" fontAlgn="auto" latinLnBrk="0" hangingPunct="1">
              <a:lnSpc>
                <a:spcPct val="160000"/>
              </a:lnSpc>
              <a:spcBef>
                <a:spcPts val="0"/>
              </a:spcBef>
              <a:spcAft>
                <a:spcPts val="0"/>
              </a:spcAft>
              <a:buClr>
                <a:schemeClr val="dk1"/>
              </a:buClr>
              <a:buSzTx/>
              <a:tabLst/>
              <a:defRPr/>
            </a:pPr>
            <a:endParaRPr kumimoji="0" lang="en-US" altLang="ko-KR" sz="2000" b="1"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endParaRPr>
          </a:p>
        </p:txBody>
      </p:sp>
      <p:sp>
        <p:nvSpPr>
          <p:cNvPr id="10" name="AutoShape 6" descr="dolphin diving에 대한 이미지 검색결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11" name="Picture 2" descr="http://www.free-wallpapers-free.com/wallpapers/full/ju/jumping-dolphins-1.jpg"/>
          <p:cNvPicPr>
            <a:picLocks noChangeAspect="1" noChangeArrowheads="1"/>
          </p:cNvPicPr>
          <p:nvPr/>
        </p:nvPicPr>
        <p:blipFill>
          <a:blip r:embed="rId4"/>
          <a:srcRect/>
          <a:stretch>
            <a:fillRect/>
          </a:stretch>
        </p:blipFill>
        <p:spPr bwMode="auto">
          <a:xfrm>
            <a:off x="-26217" y="7813"/>
            <a:ext cx="9170215" cy="6877667"/>
          </a:xfrm>
          <a:prstGeom prst="rect">
            <a:avLst/>
          </a:prstGeom>
          <a:noFill/>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26</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4294967295"/>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dirty="0" smtClean="0">
                <a:solidFill>
                  <a:schemeClr val="dk1"/>
                </a:solidFill>
              </a:rPr>
              <a:t>Team Introduction</a:t>
            </a:r>
            <a:endParaRPr lang="en-US" sz="2000" b="1" dirty="0">
              <a:solidFill>
                <a:schemeClr val="dk1"/>
              </a:solidFill>
            </a:endParaRP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4294967295"/>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a:t>
            </a:r>
            <a:r>
              <a:rPr lang="en-US" altLang="ko-KR" sz="1800" b="1" dirty="0" smtClean="0"/>
              <a:t>Environment</a:t>
            </a:r>
            <a:endParaRPr lang="en-US" altLang="ko-KR" b="1" dirty="0" smtClean="0"/>
          </a:p>
          <a:p>
            <a:pPr marL="457200" lvl="2" indent="-342900">
              <a:lnSpc>
                <a:spcPct val="150000"/>
              </a:lnSpc>
              <a:buSzPct val="100000"/>
              <a:buFont typeface="Arial" pitchFamily="34" charset="0"/>
              <a:buChar char="•"/>
            </a:pPr>
            <a:r>
              <a:rPr lang="en-US" altLang="ko-KR" b="1" dirty="0" smtClean="0"/>
              <a:t>AWS EC2 Instance(m3.medium)</a:t>
            </a:r>
          </a:p>
          <a:p>
            <a:pPr marL="457200" lvl="2" indent="-342900">
              <a:lnSpc>
                <a:spcPct val="150000"/>
              </a:lnSpc>
              <a:buSzPct val="100000"/>
              <a:buFont typeface="Arial" pitchFamily="34" charset="0"/>
              <a:buChar char="•"/>
            </a:pPr>
            <a:r>
              <a:rPr lang="en-US" altLang="ko-KR" b="1" dirty="0" smtClean="0"/>
              <a:t>OS</a:t>
            </a:r>
            <a:r>
              <a:rPr lang="en-US" altLang="ko-KR" b="1" dirty="0"/>
              <a:t>: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extLst>
              <p:ext uri="{D42A27DB-BD31-4B8C-83A1-F6EECF244321}">
                <p14:modId xmlns:p14="http://schemas.microsoft.com/office/powerpoint/2010/main" xmlns="" val="1749818577"/>
              </p:ext>
            </p:extLst>
          </p:nvPr>
        </p:nvGraphicFramePr>
        <p:xfrm>
          <a:off x="971500" y="5661310"/>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extLst>
              <p:ext uri="{D42A27DB-BD31-4B8C-83A1-F6EECF244321}">
                <p14:modId xmlns:p14="http://schemas.microsoft.com/office/powerpoint/2010/main" xmlns="" val="3684788338"/>
              </p:ext>
            </p:extLst>
          </p:nvPr>
        </p:nvGraphicFramePr>
        <p:xfrm>
          <a:off x="971500" y="414910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sp>
        <p:nvSpPr>
          <p:cNvPr id="355" name="Shape 355"/>
          <p:cNvSpPr/>
          <p:nvPr/>
        </p:nvSpPr>
        <p:spPr>
          <a:xfrm>
            <a:off x="406336" y="4290140"/>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40633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10145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40633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5065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54577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10145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40633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5065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10145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54577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6178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367" name="Shape 367"/>
          <p:cNvCxnSpPr>
            <a:stCxn id="363" idx="2"/>
            <a:endCxn id="359" idx="0"/>
          </p:cNvCxnSpPr>
          <p:nvPr/>
        </p:nvCxnSpPr>
        <p:spPr>
          <a:xfrm>
            <a:off x="1006098" y="4821504"/>
            <a:ext cx="0" cy="682609"/>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25690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369" name="Shape 369"/>
          <p:cNvCxnSpPr>
            <a:stCxn id="365" idx="2"/>
            <a:endCxn id="360" idx="0"/>
          </p:cNvCxnSpPr>
          <p:nvPr/>
        </p:nvCxnSpPr>
        <p:spPr>
          <a:xfrm>
            <a:off x="2701218" y="4821504"/>
            <a:ext cx="0" cy="682609"/>
          </a:xfrm>
          <a:prstGeom prst="straightConnector1">
            <a:avLst/>
          </a:prstGeom>
          <a:noFill/>
          <a:ln w="19050" cap="flat" cmpd="sng">
            <a:solidFill>
              <a:schemeClr val="tx1"/>
            </a:solidFill>
            <a:prstDash val="solid"/>
            <a:round/>
            <a:headEnd type="none" w="lg" len="lg"/>
            <a:tailEnd type="stealth" w="lg" len="lg"/>
          </a:ln>
        </p:spPr>
      </p:cxnSp>
      <p:sp>
        <p:nvSpPr>
          <p:cNvPr id="370" name="Shape 370"/>
          <p:cNvSpPr txBox="1"/>
          <p:nvPr/>
        </p:nvSpPr>
        <p:spPr>
          <a:xfrm>
            <a:off x="2508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72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19239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3903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406336" y="3135549"/>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631498" y="3666913"/>
            <a:ext cx="0" cy="623181"/>
          </a:xfrm>
          <a:prstGeom prst="straightConnector1">
            <a:avLst/>
          </a:prstGeom>
          <a:noFill/>
          <a:ln w="19050" cap="flat" cmpd="sng">
            <a:solidFill>
              <a:schemeClr val="tx1"/>
            </a:solidFill>
            <a:prstDash val="solid"/>
            <a:round/>
            <a:headEnd type="none" w="lg" len="lg"/>
            <a:tailEnd type="stealth" w="lg" len="lg"/>
          </a:ln>
        </p:spPr>
      </p:cxn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604560" y="6468778"/>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7899895" y="5979847"/>
            <a:ext cx="1035861" cy="276999"/>
          </a:xfrm>
          <a:prstGeom prst="rect">
            <a:avLst/>
          </a:prstGeom>
          <a:solidFill>
            <a:schemeClr val="bg1"/>
          </a:solidFill>
        </p:spPr>
        <p:txBody>
          <a:bodyPr wrap="none" rtlCol="0">
            <a:spAutoFit/>
          </a:bodyPr>
          <a:lstStyle/>
          <a:p>
            <a:r>
              <a:rPr lang="en-US" altLang="ko-KR" sz="1200" dirty="0" smtClean="0"/>
              <a:t>Connections</a:t>
            </a:r>
            <a:endParaRPr lang="ko-KR" altLang="en-US" sz="1200" dirty="0"/>
          </a:p>
        </p:txBody>
      </p:sp>
      <p:sp>
        <p:nvSpPr>
          <p:cNvPr id="30" name="TextBox 29"/>
          <p:cNvSpPr txBox="1"/>
          <p:nvPr/>
        </p:nvSpPr>
        <p:spPr>
          <a:xfrm rot="16200000">
            <a:off x="2651577" y="4365607"/>
            <a:ext cx="1018227" cy="276999"/>
          </a:xfrm>
          <a:prstGeom prst="rect">
            <a:avLst/>
          </a:prstGeom>
          <a:solidFill>
            <a:schemeClr val="bg1"/>
          </a:solidFill>
        </p:spPr>
        <p:txBody>
          <a:bodyPr wrap="none" rtlCol="0">
            <a:spAutoFit/>
          </a:bodyPr>
          <a:lstStyle/>
          <a:p>
            <a:r>
              <a:rPr lang="en-US" altLang="ko-KR" sz="1200" dirty="0" smtClean="0"/>
              <a:t>milliseconds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8" name="실행 단추: 뒤로 또는 이전 27">
            <a:hlinkClick r:id="rId4" action="ppaction://hlinksldjump" highlightClick="1"/>
          </p:cNvPr>
          <p:cNvSpPr/>
          <p:nvPr/>
        </p:nvSpPr>
        <p:spPr>
          <a:xfrm>
            <a:off x="8548092" y="6472956"/>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53" name="Shape 355"/>
          <p:cNvSpPr/>
          <p:nvPr/>
        </p:nvSpPr>
        <p:spPr>
          <a:xfrm>
            <a:off x="406336" y="4290140"/>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54" name="Shape 356"/>
          <p:cNvSpPr/>
          <p:nvPr/>
        </p:nvSpPr>
        <p:spPr>
          <a:xfrm>
            <a:off x="40633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55" name="Shape 357"/>
          <p:cNvSpPr/>
          <p:nvPr/>
        </p:nvSpPr>
        <p:spPr>
          <a:xfrm>
            <a:off x="210145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56" name="Shape 358"/>
          <p:cNvSpPr/>
          <p:nvPr/>
        </p:nvSpPr>
        <p:spPr>
          <a:xfrm>
            <a:off x="40633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57" name="Shape 359"/>
          <p:cNvSpPr/>
          <p:nvPr/>
        </p:nvSpPr>
        <p:spPr>
          <a:xfrm>
            <a:off x="85065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58" name="Shape 360"/>
          <p:cNvSpPr/>
          <p:nvPr/>
        </p:nvSpPr>
        <p:spPr>
          <a:xfrm>
            <a:off x="254577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59" name="Shape 361"/>
          <p:cNvSpPr/>
          <p:nvPr/>
        </p:nvSpPr>
        <p:spPr>
          <a:xfrm>
            <a:off x="210145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0" name="Shape 362"/>
          <p:cNvSpPr/>
          <p:nvPr/>
        </p:nvSpPr>
        <p:spPr>
          <a:xfrm>
            <a:off x="40633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1" name="Shape 363"/>
          <p:cNvSpPr/>
          <p:nvPr/>
        </p:nvSpPr>
        <p:spPr>
          <a:xfrm>
            <a:off x="85065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2" name="Shape 364"/>
          <p:cNvSpPr/>
          <p:nvPr/>
        </p:nvSpPr>
        <p:spPr>
          <a:xfrm>
            <a:off x="210145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3" name="Shape 365"/>
          <p:cNvSpPr/>
          <p:nvPr/>
        </p:nvSpPr>
        <p:spPr>
          <a:xfrm>
            <a:off x="254577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64" name="Shape 366"/>
          <p:cNvCxnSpPr>
            <a:stCxn id="56" idx="0"/>
            <a:endCxn id="60" idx="2"/>
          </p:cNvCxnSpPr>
          <p:nvPr/>
        </p:nvCxnSpPr>
        <p:spPr>
          <a:xfrm rot="10800000">
            <a:off x="56178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65" name="Shape 367"/>
          <p:cNvCxnSpPr>
            <a:stCxn id="61" idx="2"/>
            <a:endCxn id="57" idx="0"/>
          </p:cNvCxnSpPr>
          <p:nvPr/>
        </p:nvCxnSpPr>
        <p:spPr>
          <a:xfrm>
            <a:off x="1006098" y="4821504"/>
            <a:ext cx="0" cy="682609"/>
          </a:xfrm>
          <a:prstGeom prst="straightConnector1">
            <a:avLst/>
          </a:prstGeom>
          <a:noFill/>
          <a:ln w="19050" cap="flat" cmpd="sng">
            <a:solidFill>
              <a:schemeClr val="dk2"/>
            </a:solidFill>
            <a:prstDash val="solid"/>
            <a:round/>
            <a:headEnd type="none" w="lg" len="lg"/>
            <a:tailEnd type="stealth" w="lg" len="lg"/>
          </a:ln>
        </p:spPr>
      </p:cxnSp>
      <p:cxnSp>
        <p:nvCxnSpPr>
          <p:cNvPr id="66" name="Shape 368"/>
          <p:cNvCxnSpPr>
            <a:stCxn id="59" idx="0"/>
            <a:endCxn id="62" idx="2"/>
          </p:cNvCxnSpPr>
          <p:nvPr/>
        </p:nvCxnSpPr>
        <p:spPr>
          <a:xfrm rot="10800000">
            <a:off x="225690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67" name="Shape 369"/>
          <p:cNvCxnSpPr>
            <a:stCxn id="63" idx="2"/>
            <a:endCxn id="58" idx="0"/>
          </p:cNvCxnSpPr>
          <p:nvPr/>
        </p:nvCxnSpPr>
        <p:spPr>
          <a:xfrm>
            <a:off x="2701218" y="4821504"/>
            <a:ext cx="0" cy="682609"/>
          </a:xfrm>
          <a:prstGeom prst="straightConnector1">
            <a:avLst/>
          </a:prstGeom>
          <a:noFill/>
          <a:ln w="19050" cap="flat" cmpd="sng">
            <a:solidFill>
              <a:schemeClr val="tx1"/>
            </a:solidFill>
            <a:prstDash val="solid"/>
            <a:round/>
            <a:headEnd type="none" w="lg" len="lg"/>
            <a:tailEnd type="stealth" w="lg" len="lg"/>
          </a:ln>
        </p:spPr>
      </p:cxnSp>
      <p:sp>
        <p:nvSpPr>
          <p:cNvPr id="68" name="Shape 370"/>
          <p:cNvSpPr txBox="1"/>
          <p:nvPr/>
        </p:nvSpPr>
        <p:spPr>
          <a:xfrm>
            <a:off x="2508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69" name="Shape 371"/>
          <p:cNvSpPr txBox="1"/>
          <p:nvPr/>
        </p:nvSpPr>
        <p:spPr>
          <a:xfrm>
            <a:off x="7172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70" name="Shape 372"/>
          <p:cNvSpPr txBox="1"/>
          <p:nvPr/>
        </p:nvSpPr>
        <p:spPr>
          <a:xfrm>
            <a:off x="19239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71" name="Shape 373"/>
          <p:cNvSpPr txBox="1"/>
          <p:nvPr/>
        </p:nvSpPr>
        <p:spPr>
          <a:xfrm>
            <a:off x="23903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72" name="Shape 374"/>
          <p:cNvSpPr/>
          <p:nvPr/>
        </p:nvSpPr>
        <p:spPr>
          <a:xfrm>
            <a:off x="406336" y="3135549"/>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73" name="Shape 375"/>
          <p:cNvCxnSpPr>
            <a:stCxn id="72" idx="2"/>
            <a:endCxn id="53" idx="0"/>
          </p:cNvCxnSpPr>
          <p:nvPr/>
        </p:nvCxnSpPr>
        <p:spPr>
          <a:xfrm>
            <a:off x="1631498" y="3666913"/>
            <a:ext cx="0" cy="623181"/>
          </a:xfrm>
          <a:prstGeom prst="straightConnector1">
            <a:avLst/>
          </a:prstGeom>
          <a:noFill/>
          <a:ln w="19050" cap="flat" cmpd="sng">
            <a:solidFill>
              <a:schemeClr val="tx1"/>
            </a:solidFill>
            <a:prstDash val="solid"/>
            <a:round/>
            <a:headEnd type="none" w="lg" len="lg"/>
            <a:tailEnd type="stealth" w="lg" len="lg"/>
          </a:ln>
        </p:spPr>
      </p:cxnSp>
      <p:sp>
        <p:nvSpPr>
          <p:cNvPr id="29" name="TextBox 28"/>
          <p:cNvSpPr txBox="1"/>
          <p:nvPr/>
        </p:nvSpPr>
        <p:spPr>
          <a:xfrm>
            <a:off x="7899895" y="5917924"/>
            <a:ext cx="1035861" cy="276999"/>
          </a:xfrm>
          <a:prstGeom prst="rect">
            <a:avLst/>
          </a:prstGeom>
          <a:solidFill>
            <a:schemeClr val="bg1"/>
          </a:solidFill>
        </p:spPr>
        <p:txBody>
          <a:bodyPr wrap="none" rtlCol="0">
            <a:spAutoFit/>
          </a:bodyPr>
          <a:lstStyle/>
          <a:p>
            <a:r>
              <a:rPr lang="en-US" altLang="ko-KR" sz="1200" dirty="0" smtClean="0"/>
              <a:t>Connections</a:t>
            </a:r>
            <a:endParaRPr lang="ko-KR" altLang="en-US" sz="1200" dirty="0"/>
          </a:p>
        </p:txBody>
      </p:sp>
      <p:sp>
        <p:nvSpPr>
          <p:cNvPr id="30" name="TextBox 29"/>
          <p:cNvSpPr txBox="1"/>
          <p:nvPr/>
        </p:nvSpPr>
        <p:spPr>
          <a:xfrm rot="16200000">
            <a:off x="2545156" y="4303684"/>
            <a:ext cx="1018227" cy="276999"/>
          </a:xfrm>
          <a:prstGeom prst="rect">
            <a:avLst/>
          </a:prstGeom>
          <a:solidFill>
            <a:schemeClr val="bg1"/>
          </a:solidFill>
        </p:spPr>
        <p:txBody>
          <a:bodyPr wrap="none" rtlCol="0">
            <a:spAutoFit/>
          </a:bodyPr>
          <a:lstStyle/>
          <a:p>
            <a:r>
              <a:rPr lang="en-US" altLang="ko-KR" sz="1200" dirty="0" smtClean="0"/>
              <a:t>milliseconds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D - Static Perspective of IoT Server(1/2)</a:t>
            </a:r>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D - Static Perspective of IoT Server(2/2)</a:t>
            </a:r>
          </a:p>
        </p:txBody>
      </p:sp>
      <p:sp>
        <p:nvSpPr>
          <p:cNvPr id="6" name="Shape 395"/>
          <p:cNvSpPr/>
          <p:nvPr/>
        </p:nvSpPr>
        <p:spPr>
          <a:xfrm>
            <a:off x="107504" y="3852071"/>
            <a:ext cx="3778146" cy="846972"/>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66454" y="5136278"/>
            <a:ext cx="7870407" cy="1173042"/>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98718" y="4840091"/>
            <a:ext cx="2402415" cy="25698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544938" y="5478596"/>
            <a:ext cx="2575330" cy="488382"/>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5994690" y="5562005"/>
            <a:ext cx="2542172" cy="404972"/>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85560" y="5326341"/>
            <a:ext cx="2085228" cy="389085"/>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85560" y="5803594"/>
            <a:ext cx="2319818" cy="389085"/>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3928295" y="764704"/>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09099"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5789548"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51998" y="4019211"/>
            <a:ext cx="1392486" cy="532465"/>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mysql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5789536" y="4019224"/>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a:endCxn id="21" idx="0"/>
          </p:cNvCxnSpPr>
          <p:nvPr/>
        </p:nvCxnSpPr>
        <p:spPr>
          <a:xfrm rot="5400000">
            <a:off x="2400615" y="-157914"/>
            <a:ext cx="768840" cy="3679006"/>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19" name="Shape 418"/>
          <p:cNvCxnSpPr>
            <a:stCxn id="13" idx="2"/>
            <a:endCxn id="14" idx="0"/>
          </p:cNvCxnSpPr>
          <p:nvPr/>
        </p:nvCxnSpPr>
        <p:spPr>
          <a:xfrm rot="5400000">
            <a:off x="3330520" y="771991"/>
            <a:ext cx="768840" cy="181919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170744" y="750962"/>
            <a:ext cx="768840" cy="186125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249289"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6076" y="3169963"/>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2979456" y="2331120"/>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16200000" flipH="1">
            <a:off x="2411452" y="3300806"/>
            <a:ext cx="1425977" cy="568"/>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2979456" y="4014093"/>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031776" y="2331120"/>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3937376" y="1774977"/>
            <a:ext cx="1425977" cy="30522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16200000" flipH="1">
            <a:off x="6161697" y="3300807"/>
            <a:ext cx="1425976" cy="567"/>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6729700" y="4014093"/>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6729700" y="2331120"/>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249325" y="4019224"/>
            <a:ext cx="1392486" cy="532465"/>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mongoDB</a:t>
            </a:r>
            <a:br>
              <a:rPr lang="ko" sz="1200" b="0" i="0" u="none" strike="noStrike" cap="none" baseline="0" dirty="0">
                <a:solidFill>
                  <a:srgbClr val="000000"/>
                </a:solidFill>
                <a:latin typeface="Arial"/>
                <a:ea typeface="Arial"/>
                <a:cs typeface="Arial"/>
                <a:sym typeface="Arial"/>
              </a:rPr>
            </a:br>
            <a:r>
              <a:rPr lang="ko" sz="1200" b="0" i="0" u="none" strike="noStrike" cap="none" baseline="0" dirty="0">
                <a:solidFill>
                  <a:srgbClr val="000000"/>
                </a:solidFill>
                <a:latin typeface="Arial"/>
                <a:ea typeface="Arial"/>
                <a:cs typeface="Arial"/>
                <a:sym typeface="Arial"/>
              </a:rPr>
              <a:t>Binding Module</a:t>
            </a:r>
          </a:p>
        </p:txBody>
      </p:sp>
      <p:cxnSp>
        <p:nvCxnSpPr>
          <p:cNvPr id="32" name="Shape 431"/>
          <p:cNvCxnSpPr/>
          <p:nvPr/>
        </p:nvCxnSpPr>
        <p:spPr>
          <a:xfrm rot="16200000" flipH="1">
            <a:off x="474772" y="3300819"/>
            <a:ext cx="1425976" cy="567"/>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43343" y="4014093"/>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800860" y="2873306"/>
            <a:ext cx="289402" cy="17141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644010"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097975" y="-176269"/>
            <a:ext cx="768840" cy="371571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37" name="Shape 436"/>
          <p:cNvCxnSpPr>
            <a:stCxn id="35" idx="2"/>
            <a:endCxn id="22" idx="0"/>
          </p:cNvCxnSpPr>
          <p:nvPr/>
        </p:nvCxnSpPr>
        <p:spPr>
          <a:xfrm rot="5400000">
            <a:off x="4935540" y="-234748"/>
            <a:ext cx="571489" cy="6237935"/>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124439" y="4019211"/>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124438"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16200000" flipH="1">
            <a:off x="4110578" y="3308577"/>
            <a:ext cx="1420774" cy="568"/>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501585" y="2332242"/>
            <a:ext cx="622828"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008363" y="692535"/>
            <a:ext cx="571489" cy="438336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16200000" flipH="1">
            <a:off x="1238169" y="2305838"/>
            <a:ext cx="571489" cy="115676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168138" y="2532760"/>
            <a:ext cx="571489" cy="702918"/>
          </a:xfrm>
          <a:prstGeom prst="bentConnector3">
            <a:avLst>
              <a:gd name="adj1" fmla="val 5000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4294967295"/>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3</a:t>
            </a:fld>
            <a:r>
              <a:rPr lang="en-US" smtClean="0"/>
              <a:t>/23</a:t>
            </a:r>
            <a:endParaRPr lang="en-US" dirty="0"/>
          </a:p>
        </p:txBody>
      </p:sp>
      <p:sp>
        <p:nvSpPr>
          <p:cNvPr id="4"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smtClean="0">
                <a:solidFill>
                  <a:schemeClr val="dk1"/>
                </a:solidFill>
              </a:rPr>
              <a:t>Project Context</a:t>
            </a:r>
            <a:endParaRPr lang="en-US" sz="2000" b="1" dirty="0">
              <a:solidFill>
                <a:schemeClr val="dk1"/>
              </a:solidFill>
            </a:endParaRPr>
          </a:p>
        </p:txBody>
      </p:sp>
      <p:sp>
        <p:nvSpPr>
          <p:cNvPr id="11" name="텍스트 개체 틀 3"/>
          <p:cNvSpPr txBox="1">
            <a:spLocks/>
          </p:cNvSpPr>
          <p:nvPr/>
        </p:nvSpPr>
        <p:spPr>
          <a:xfrm>
            <a:off x="250824" y="764705"/>
            <a:ext cx="8683623" cy="5417020"/>
          </a:xfrm>
          <a:prstGeom prst="rect">
            <a:avLst/>
          </a:prstGeom>
          <a:noFill/>
          <a:ln>
            <a:noFill/>
          </a:ln>
        </p:spPr>
        <p:txBody>
          <a:bodyPr lIns="180000" tIns="91425" rIns="180000" bIns="91425" anchor="t" anchorCtr="0"/>
          <a:lstStyle/>
          <a:p>
            <a:pPr marL="342900" marR="0" lvl="0" indent="-342900" algn="l" defTabSz="914400" rtl="0" eaLnBrk="1" fontAlgn="auto" latinLnBrk="0" hangingPunct="1">
              <a:lnSpc>
                <a:spcPts val="2300"/>
              </a:lnSpc>
              <a:spcBef>
                <a:spcPts val="1000"/>
              </a:spcBef>
              <a:spcAft>
                <a:spcPts val="0"/>
              </a:spcAft>
              <a:buClr>
                <a:schemeClr val="dk1"/>
              </a:buClr>
              <a:buSzTx/>
              <a:buFont typeface="Wingdings" pitchFamily="2" charset="2"/>
              <a:buChar char="§"/>
              <a:tabLst/>
              <a:defRPr/>
            </a:pPr>
            <a:r>
              <a:rPr kumimoji="0" lang="en-US" altLang="ko-KR" sz="1800" b="1" i="0" u="none" strike="noStrike" kern="0" cap="none" spc="0" normalizeH="0" baseline="0" noProof="0" dirty="0" smtClean="0">
                <a:ln>
                  <a:noFill/>
                </a:ln>
                <a:solidFill>
                  <a:srgbClr val="000000"/>
                </a:solidFill>
                <a:effectLst/>
                <a:uLnTx/>
                <a:uFillTx/>
                <a:latin typeface="Arial"/>
                <a:ea typeface="Arial"/>
                <a:cs typeface="Arial"/>
                <a:sym typeface="Arial"/>
              </a:rPr>
              <a:t>Project Goal</a:t>
            </a:r>
          </a:p>
          <a:p>
            <a:pPr marL="342900" lvl="1" indent="-342900">
              <a:lnSpc>
                <a:spcPts val="2300"/>
              </a:lnSpc>
              <a:spcBef>
                <a:spcPts val="1000"/>
              </a:spcBef>
              <a:buClr>
                <a:schemeClr val="dk1"/>
              </a:buClr>
            </a:pPr>
            <a:r>
              <a:rPr kumimoji="0" lang="en-US" altLang="ko-KR" i="0" u="none" strike="noStrike" kern="0" cap="none" spc="0" normalizeH="0" baseline="0" noProof="0" dirty="0" smtClean="0">
                <a:ln>
                  <a:noFill/>
                </a:ln>
                <a:solidFill>
                  <a:srgbClr val="000000"/>
                </a:solidFill>
                <a:effectLst/>
                <a:uLnTx/>
                <a:uFillTx/>
                <a:latin typeface="Arial"/>
                <a:ea typeface="Arial"/>
                <a:cs typeface="Arial"/>
                <a:sym typeface="Arial"/>
              </a:rPr>
              <a:t>	</a:t>
            </a:r>
            <a:r>
              <a:rPr lang="en-US" altLang="ko-KR" dirty="0" smtClean="0"/>
              <a:t>- Support accessing sensors and actuators installed in the home or business.</a:t>
            </a:r>
          </a:p>
          <a:p>
            <a:pPr marL="342900" lvl="1" indent="-342900">
              <a:lnSpc>
                <a:spcPts val="2300"/>
              </a:lnSpc>
              <a:spcBef>
                <a:spcPts val="1000"/>
              </a:spcBef>
              <a:buClr>
                <a:schemeClr val="dk1"/>
              </a:buClr>
            </a:pPr>
            <a:r>
              <a:rPr lang="en-US" altLang="ko-KR" dirty="0" smtClean="0"/>
              <a:t>	- Provide </a:t>
            </a:r>
            <a:r>
              <a:rPr lang="en-US" altLang="ko-KR" dirty="0" smtClean="0"/>
              <a:t>an ecosystem to develop IoT products.</a:t>
            </a:r>
          </a:p>
          <a:p>
            <a:pPr marL="342900" lvl="1" indent="-342900">
              <a:lnSpc>
                <a:spcPts val="2300"/>
              </a:lnSpc>
              <a:spcBef>
                <a:spcPts val="1000"/>
              </a:spcBef>
              <a:buClr>
                <a:schemeClr val="dk1"/>
              </a:buClr>
            </a:pPr>
            <a:r>
              <a:rPr lang="en-US" altLang="ko-KR" dirty="0" smtClean="0"/>
              <a:t>	- Provide </a:t>
            </a:r>
            <a:r>
              <a:rPr lang="en-US" altLang="ko-KR" dirty="0" smtClean="0"/>
              <a:t>IoT data sets for developers to create future data mining, analytic operations, and services</a:t>
            </a:r>
            <a:r>
              <a:rPr lang="en-US" altLang="ko-KR" dirty="0" smtClean="0"/>
              <a:t>.</a:t>
            </a:r>
          </a:p>
          <a:p>
            <a:pPr marL="342900" lvl="1" indent="-342900">
              <a:lnSpc>
                <a:spcPts val="2300"/>
              </a:lnSpc>
              <a:spcBef>
                <a:spcPts val="1000"/>
              </a:spcBef>
              <a:buClr>
                <a:schemeClr val="dk1"/>
              </a:buClr>
            </a:pPr>
            <a:endParaRPr lang="en-US" altLang="ko-KR" sz="1800" b="1" dirty="0" smtClean="0"/>
          </a:p>
          <a:p>
            <a:pPr marL="342900" marR="0" lvl="0" indent="-342900" algn="l" defTabSz="914400" rtl="0" eaLnBrk="1" fontAlgn="auto" latinLnBrk="0" hangingPunct="1">
              <a:lnSpc>
                <a:spcPts val="2300"/>
              </a:lnSpc>
              <a:spcBef>
                <a:spcPts val="1000"/>
              </a:spcBef>
              <a:spcAft>
                <a:spcPts val="0"/>
              </a:spcAft>
              <a:buClr>
                <a:schemeClr val="dk1"/>
              </a:buClr>
              <a:buSzTx/>
              <a:buFont typeface="Wingdings" pitchFamily="2" charset="2"/>
              <a:buChar char="§"/>
              <a:tabLst/>
              <a:defRPr/>
            </a:pPr>
            <a:r>
              <a:rPr kumimoji="0" lang="en-US" altLang="ko-KR" sz="1800" b="1" i="0" u="none" strike="noStrike" kern="0" cap="none" spc="0" normalizeH="0" noProof="0" dirty="0" smtClean="0">
                <a:ln>
                  <a:noFill/>
                </a:ln>
                <a:solidFill>
                  <a:srgbClr val="000000"/>
                </a:solidFill>
                <a:effectLst/>
                <a:uLnTx/>
                <a:uFillTx/>
                <a:latin typeface="Arial"/>
                <a:ea typeface="Arial"/>
                <a:cs typeface="Arial"/>
                <a:sym typeface="Arial"/>
              </a:rPr>
              <a:t>Stakeholders</a:t>
            </a:r>
          </a:p>
          <a:p>
            <a:pPr marL="342900" lvl="0" indent="-342900">
              <a:spcBef>
                <a:spcPts val="1000"/>
              </a:spcBef>
              <a:buClr>
                <a:schemeClr val="dk1"/>
              </a:buClr>
            </a:pPr>
            <a:r>
              <a:rPr lang="en-US" altLang="ko-KR" baseline="0" dirty="0" smtClean="0"/>
              <a:t>	</a:t>
            </a:r>
            <a:r>
              <a:rPr lang="en-US" altLang="ko-KR" baseline="0" dirty="0" smtClean="0"/>
              <a:t>- </a:t>
            </a:r>
            <a:r>
              <a:rPr lang="en-US" altLang="ko-KR" dirty="0" smtClean="0"/>
              <a:t>Anthony J. </a:t>
            </a:r>
            <a:r>
              <a:rPr lang="en-US" altLang="ko-KR" dirty="0" err="1" smtClean="0"/>
              <a:t>Latanze</a:t>
            </a:r>
            <a:r>
              <a:rPr lang="en-US" altLang="ko-KR" dirty="0" smtClean="0"/>
              <a:t> </a:t>
            </a:r>
            <a:endParaRPr lang="en-US" altLang="ko-KR" dirty="0" smtClean="0"/>
          </a:p>
          <a:p>
            <a:pPr marL="342900" lvl="0" indent="-342900">
              <a:spcBef>
                <a:spcPts val="1000"/>
              </a:spcBef>
              <a:buClr>
                <a:schemeClr val="dk1"/>
              </a:buClr>
            </a:pPr>
            <a:r>
              <a:rPr lang="en-US" altLang="ko-KR" baseline="0" dirty="0" smtClean="0"/>
              <a:t>	</a:t>
            </a:r>
            <a:r>
              <a:rPr lang="en-US" altLang="ko-KR" baseline="0" dirty="0" smtClean="0"/>
              <a:t>- Consumers</a:t>
            </a:r>
          </a:p>
          <a:p>
            <a:pPr marL="342900" marR="0" lvl="0" indent="-342900" algn="l" defTabSz="914400" rtl="0" eaLnBrk="1" fontAlgn="auto" latinLnBrk="0" hangingPunct="1">
              <a:spcBef>
                <a:spcPts val="1000"/>
              </a:spcBef>
              <a:spcAft>
                <a:spcPts val="0"/>
              </a:spcAft>
              <a:buClr>
                <a:schemeClr val="dk1"/>
              </a:buClr>
              <a:buSzTx/>
              <a:tabLst/>
              <a:defRPr/>
            </a:pPr>
            <a:r>
              <a:rPr kumimoji="0" lang="en-US" altLang="ko-KR" i="0" u="none" strike="noStrike" kern="0" cap="none" spc="0" normalizeH="0" noProof="0" dirty="0" smtClean="0">
                <a:ln>
                  <a:noFill/>
                </a:ln>
                <a:solidFill>
                  <a:srgbClr val="000000"/>
                </a:solidFill>
                <a:effectLst/>
                <a:uLnTx/>
                <a:uFillTx/>
                <a:latin typeface="Arial"/>
                <a:ea typeface="Arial"/>
                <a:cs typeface="Arial"/>
                <a:sym typeface="Arial"/>
              </a:rPr>
              <a:t>	</a:t>
            </a:r>
            <a:r>
              <a:rPr kumimoji="0" lang="en-US" altLang="ko-KR" i="0" u="none" strike="noStrike" kern="0" cap="none" spc="0" normalizeH="0" noProof="0" dirty="0" smtClean="0">
                <a:ln>
                  <a:noFill/>
                </a:ln>
                <a:solidFill>
                  <a:srgbClr val="000000"/>
                </a:solidFill>
                <a:effectLst/>
                <a:uLnTx/>
                <a:uFillTx/>
                <a:latin typeface="Arial"/>
                <a:ea typeface="Arial"/>
                <a:cs typeface="Arial"/>
                <a:sym typeface="Arial"/>
              </a:rPr>
              <a:t>- Sensor/Actuator Producers</a:t>
            </a:r>
          </a:p>
          <a:p>
            <a:pPr marL="342900" marR="0" lvl="0" indent="-342900" algn="l" defTabSz="914400" rtl="0" eaLnBrk="1" fontAlgn="auto" latinLnBrk="0" hangingPunct="1">
              <a:spcBef>
                <a:spcPts val="1000"/>
              </a:spcBef>
              <a:spcAft>
                <a:spcPts val="0"/>
              </a:spcAft>
              <a:buClr>
                <a:schemeClr val="dk1"/>
              </a:buClr>
              <a:buSzTx/>
              <a:tabLst/>
              <a:defRPr/>
            </a:pPr>
            <a:r>
              <a:rPr lang="en-US" altLang="ko-KR" dirty="0" smtClean="0"/>
              <a:t>	</a:t>
            </a:r>
            <a:r>
              <a:rPr lang="en-US" altLang="ko-KR" dirty="0" smtClean="0"/>
              <a:t>- Home Builders</a:t>
            </a:r>
          </a:p>
          <a:p>
            <a:pPr marL="342900" marR="0" lvl="0" indent="-342900" algn="l" defTabSz="914400" rtl="0" eaLnBrk="1" fontAlgn="auto" latinLnBrk="0" hangingPunct="1">
              <a:spcBef>
                <a:spcPts val="1000"/>
              </a:spcBef>
              <a:spcAft>
                <a:spcPts val="0"/>
              </a:spcAft>
              <a:buClr>
                <a:schemeClr val="dk1"/>
              </a:buClr>
              <a:buSzTx/>
              <a:tabLst/>
              <a:defRPr/>
            </a:pPr>
            <a:r>
              <a:rPr lang="en-US" altLang="ko-KR" dirty="0" smtClean="0"/>
              <a:t>	- IoT Application Developers</a:t>
            </a:r>
            <a:endParaRPr kumimoji="0" lang="en-US" altLang="ko-KR" i="0" u="none" strike="noStrike" kern="0" cap="none" spc="0" normalizeH="0" noProof="0" dirty="0" smtClean="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ts val="2300"/>
              </a:lnSpc>
              <a:spcBef>
                <a:spcPts val="1000"/>
              </a:spcBef>
              <a:spcAft>
                <a:spcPts val="0"/>
              </a:spcAft>
              <a:buClr>
                <a:schemeClr val="dk1"/>
              </a:buClr>
              <a:buSzTx/>
              <a:tabLst/>
              <a:defRPr/>
            </a:pPr>
            <a:endParaRPr kumimoji="0" lang="ko-KR" altLang="en-US" sz="1800" b="1"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2" name="Shape 135"/>
          <p:cNvPicPr preferRelativeResize="0"/>
          <p:nvPr/>
        </p:nvPicPr>
        <p:blipFill>
          <a:blip r:embed="rId2">
            <a:alphaModFix/>
          </a:blip>
          <a:srcRect b="28533"/>
          <a:stretch>
            <a:fillRect/>
          </a:stretch>
        </p:blipFill>
        <p:spPr>
          <a:xfrm>
            <a:off x="4572000" y="3212970"/>
            <a:ext cx="4320600" cy="3024420"/>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(1/5)</a:t>
            </a:r>
            <a:endParaRPr lang="ko-KR" alt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(2/5)</a:t>
            </a:r>
            <a:endParaRPr lang="ko-KR" altLang="en-US" dirty="0"/>
          </a:p>
        </p:txBody>
      </p:sp>
      <p:graphicFrame>
        <p:nvGraphicFramePr>
          <p:cNvPr id="5" name="표 4"/>
          <p:cNvGraphicFramePr>
            <a:graphicFrameLocks noGrp="1"/>
          </p:cNvGraphicFramePr>
          <p:nvPr/>
        </p:nvGraphicFramePr>
        <p:xfrm>
          <a:off x="250825" y="765173"/>
          <a:ext cx="8678068" cy="4938005"/>
        </p:xfrm>
        <a:graphic>
          <a:graphicData uri="http://schemas.openxmlformats.org/drawingml/2006/table">
            <a:tbl>
              <a:tblPr/>
              <a:tblGrid>
                <a:gridCol w="2438878"/>
                <a:gridCol w="3981124"/>
                <a:gridCol w="2258066"/>
              </a:tblGrid>
              <a:tr h="43151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(3/5)</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3034454612"/>
              </p:ext>
            </p:extLst>
          </p:nvPr>
        </p:nvGraphicFramePr>
        <p:xfrm>
          <a:off x="250825" y="765173"/>
          <a:ext cx="8713785" cy="4899118"/>
        </p:xfrm>
        <a:graphic>
          <a:graphicData uri="http://schemas.openxmlformats.org/drawingml/2006/table">
            <a:tbl>
              <a:tblPr/>
              <a:tblGrid>
                <a:gridCol w="2448916"/>
                <a:gridCol w="3971025"/>
                <a:gridCol w="2293844"/>
              </a:tblGrid>
              <a:tr h="444502">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(4/5)</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681799410"/>
              </p:ext>
            </p:extLst>
          </p:nvPr>
        </p:nvGraphicFramePr>
        <p:xfrm>
          <a:off x="250825" y="765175"/>
          <a:ext cx="8713784" cy="4529208"/>
        </p:xfrm>
        <a:graphic>
          <a:graphicData uri="http://schemas.openxmlformats.org/drawingml/2006/table">
            <a:tbl>
              <a:tblPr/>
              <a:tblGrid>
                <a:gridCol w="2448914"/>
                <a:gridCol w="3943168"/>
                <a:gridCol w="2321702"/>
              </a:tblGrid>
              <a:tr h="44450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(5/5)</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873651942"/>
              </p:ext>
            </p:extLst>
          </p:nvPr>
        </p:nvGraphicFramePr>
        <p:xfrm>
          <a:off x="250825" y="765175"/>
          <a:ext cx="8713784" cy="4399983"/>
        </p:xfrm>
        <a:graphic>
          <a:graphicData uri="http://schemas.openxmlformats.org/drawingml/2006/table">
            <a:tbl>
              <a:tblPr/>
              <a:tblGrid>
                <a:gridCol w="2448914"/>
                <a:gridCol w="3943168"/>
                <a:gridCol w="2321702"/>
              </a:tblGrid>
              <a:tr h="434975">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4</a:t>
            </a:fld>
            <a:r>
              <a:rPr lang="en-US" smtClean="0"/>
              <a:t>/23</a:t>
            </a:r>
            <a:endParaRPr lang="en-US" dirty="0"/>
          </a:p>
        </p:txBody>
      </p:sp>
      <p:sp>
        <p:nvSpPr>
          <p:cNvPr id="4"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a:t>
            </a:r>
            <a:r>
              <a:rPr lang="en-US" sz="2000" b="1" dirty="0" smtClean="0">
                <a:solidFill>
                  <a:schemeClr val="dk1"/>
                </a:solidFill>
              </a:rPr>
              <a:t>Drivers (1/2) </a:t>
            </a:r>
            <a:endParaRPr lang="en-US" sz="2000" b="1" dirty="0">
              <a:solidFill>
                <a:schemeClr val="dk1"/>
              </a:solidFill>
            </a:endParaRPr>
          </a:p>
        </p:txBody>
      </p:sp>
      <p:sp>
        <p:nvSpPr>
          <p:cNvPr id="5" name="Shape 120"/>
          <p:cNvSpPr txBox="1">
            <a:spLocks/>
          </p:cNvSpPr>
          <p:nvPr/>
        </p:nvSpPr>
        <p:spPr>
          <a:xfrm>
            <a:off x="4283960" y="90750"/>
            <a:ext cx="4604839" cy="481500"/>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chemeClr val="dk1"/>
              </a:buClr>
              <a:buSzPct val="25000"/>
              <a:buFont typeface="Arial"/>
              <a:buNone/>
              <a:tabLst/>
              <a:defRPr/>
            </a:pPr>
            <a:r>
              <a:rPr kumimoji="0" lang="en-US" sz="2000" b="1" i="0" u="none" strike="noStrike" kern="0" cap="none" spc="0" normalizeH="0" baseline="0" noProof="0" dirty="0" smtClean="0">
                <a:ln>
                  <a:noFill/>
                </a:ln>
                <a:solidFill>
                  <a:schemeClr val="dk1"/>
                </a:solidFill>
                <a:effectLst/>
                <a:uLnTx/>
                <a:uFillTx/>
                <a:latin typeface="Arial"/>
                <a:ea typeface="Arial"/>
                <a:cs typeface="Arial"/>
                <a:sym typeface="Arial"/>
              </a:rPr>
              <a:t>&lt; Key Function Requirements&gt;</a:t>
            </a:r>
            <a:endParaRPr kumimoji="0" lang="en-US" sz="2000" b="1" i="0" u="none" strike="noStrike" kern="0" cap="none" spc="0" normalizeH="0" baseline="0" noProof="0" dirty="0">
              <a:ln>
                <a:noFill/>
              </a:ln>
              <a:solidFill>
                <a:schemeClr val="dk1"/>
              </a:solidFill>
              <a:effectLst/>
              <a:uLnTx/>
              <a:uFillTx/>
              <a:latin typeface="Arial"/>
              <a:ea typeface="Arial"/>
              <a:cs typeface="Arial"/>
              <a:sym typeface="Arial"/>
            </a:endParaRPr>
          </a:p>
        </p:txBody>
      </p:sp>
      <p:graphicFrame>
        <p:nvGraphicFramePr>
          <p:cNvPr id="6" name="표 5"/>
          <p:cNvGraphicFramePr>
            <a:graphicFrameLocks noGrp="1"/>
          </p:cNvGraphicFramePr>
          <p:nvPr/>
        </p:nvGraphicFramePr>
        <p:xfrm>
          <a:off x="250824" y="765175"/>
          <a:ext cx="8713785" cy="968693"/>
        </p:xfrm>
        <a:graphic>
          <a:graphicData uri="http://schemas.openxmlformats.org/drawingml/2006/table">
            <a:tbl>
              <a:tblPr/>
              <a:tblGrid>
                <a:gridCol w="6977999"/>
                <a:gridCol w="1735786"/>
              </a:tblGrid>
              <a:tr h="355600">
                <a:tc>
                  <a:txBody>
                    <a:bodyPr/>
                    <a:lstStyle/>
                    <a:p>
                      <a:pPr>
                        <a:lnSpc>
                          <a:spcPct val="115000"/>
                        </a:lnSpc>
                        <a:spcAft>
                          <a:spcPts val="0"/>
                        </a:spcAft>
                      </a:pPr>
                      <a:r>
                        <a:rPr lang="en-US" sz="1200" b="1" kern="100" dirty="0">
                          <a:solidFill>
                            <a:srgbClr val="000000"/>
                          </a:solidFill>
                          <a:latin typeface="Arial"/>
                          <a:ea typeface="Trebuchet MS"/>
                          <a:cs typeface="Times New Roman"/>
                        </a:rPr>
                        <a:t>Access secured services</a:t>
                      </a:r>
                      <a:endParaRPr lang="ko-KR" sz="1200" kern="100" dirty="0">
                        <a:solidFill>
                          <a:srgbClr val="000000"/>
                        </a:solidFill>
                        <a:latin typeface="Arial"/>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a:solidFill>
                            <a:srgbClr val="000000"/>
                          </a:solidFill>
                          <a:latin typeface="Arial"/>
                          <a:ea typeface="Trebuchet MS"/>
                          <a:cs typeface="Times New Roman"/>
                        </a:rPr>
                        <a:t>FR01</a:t>
                      </a:r>
                      <a:endParaRPr lang="ko-KR" sz="12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gridSpan="2">
                  <a:txBody>
                    <a:bodyPr/>
                    <a:lstStyle/>
                    <a:p>
                      <a:pPr>
                        <a:lnSpc>
                          <a:spcPct val="115000"/>
                        </a:lnSpc>
                        <a:spcAft>
                          <a:spcPts val="0"/>
                        </a:spcAft>
                      </a:pPr>
                      <a:r>
                        <a:rPr lang="en-US" sz="1200" b="1" kern="100" dirty="0">
                          <a:solidFill>
                            <a:srgbClr val="000000"/>
                          </a:solidFill>
                          <a:latin typeface="Arial"/>
                          <a:ea typeface="Trebuchet MS"/>
                          <a:cs typeface="Times New Roman"/>
                        </a:rPr>
                        <a:t>Description</a:t>
                      </a:r>
                      <a:r>
                        <a:rPr lang="en-US" sz="1200" kern="100" dirty="0">
                          <a:solidFill>
                            <a:srgbClr val="000000"/>
                          </a:solidFill>
                          <a:latin typeface="Arial"/>
                          <a:ea typeface="Trebuchet MS"/>
                          <a:cs typeface="Times New Roman"/>
                        </a:rPr>
                        <a:t>:</a:t>
                      </a:r>
                      <a:endParaRPr lang="ko-KR" sz="1200" kern="100" dirty="0">
                        <a:solidFill>
                          <a:srgbClr val="000000"/>
                        </a:solidFill>
                        <a:latin typeface="Arial"/>
                        <a:ea typeface="맑은 고딕"/>
                        <a:cs typeface="Times New Roman"/>
                      </a:endParaRPr>
                    </a:p>
                    <a:p>
                      <a:pPr>
                        <a:lnSpc>
                          <a:spcPct val="115000"/>
                        </a:lnSpc>
                        <a:spcAft>
                          <a:spcPts val="0"/>
                        </a:spcAft>
                      </a:pPr>
                      <a:r>
                        <a:rPr lang="en-US" sz="1200" kern="100" dirty="0">
                          <a:solidFill>
                            <a:srgbClr val="000000"/>
                          </a:solidFill>
                          <a:latin typeface="Arial"/>
                          <a:ea typeface="Trebuchet MS"/>
                          <a:cs typeface="Times New Roman"/>
                        </a:rPr>
                        <a:t>User accesses the system in secured environment.  User must login to the system for services. Unauthorized persons are not allowed to control sensors installed in home, register SA Nodes, or access any data gathered in the system.</a:t>
                      </a:r>
                      <a:endParaRPr lang="ko-KR" sz="1200" kern="100" dirty="0">
                        <a:solidFill>
                          <a:srgbClr val="000000"/>
                        </a:solidFill>
                        <a:latin typeface="Arial"/>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graphicFrame>
        <p:nvGraphicFramePr>
          <p:cNvPr id="7" name="표 6"/>
          <p:cNvGraphicFramePr>
            <a:graphicFrameLocks noGrp="1"/>
          </p:cNvGraphicFramePr>
          <p:nvPr/>
        </p:nvGraphicFramePr>
        <p:xfrm>
          <a:off x="250824" y="1878509"/>
          <a:ext cx="8713785" cy="758381"/>
        </p:xfrm>
        <a:graphic>
          <a:graphicData uri="http://schemas.openxmlformats.org/drawingml/2006/table">
            <a:tbl>
              <a:tblPr/>
              <a:tblGrid>
                <a:gridCol w="6979742"/>
                <a:gridCol w="1734043"/>
              </a:tblGrid>
              <a:tr h="355600">
                <a:tc>
                  <a:txBody>
                    <a:bodyPr/>
                    <a:lstStyle/>
                    <a:p>
                      <a:pPr>
                        <a:lnSpc>
                          <a:spcPct val="115000"/>
                        </a:lnSpc>
                        <a:spcAft>
                          <a:spcPts val="0"/>
                        </a:spcAft>
                      </a:pPr>
                      <a:r>
                        <a:rPr lang="en-US" sz="1200" b="1" kern="100" dirty="0">
                          <a:solidFill>
                            <a:srgbClr val="000000"/>
                          </a:solidFill>
                          <a:latin typeface="Arial"/>
                          <a:ea typeface="Trebuchet MS"/>
                          <a:cs typeface="Times New Roman"/>
                        </a:rPr>
                        <a:t>Send emergency message</a:t>
                      </a:r>
                      <a:endParaRPr lang="ko-KR" sz="1200" kern="100" dirty="0">
                        <a:solidFill>
                          <a:srgbClr val="000000"/>
                        </a:solidFill>
                        <a:latin typeface="Arial"/>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FR05</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gridSpan="2">
                  <a:txBody>
                    <a:bodyPr/>
                    <a:lstStyle/>
                    <a:p>
                      <a:pPr>
                        <a:lnSpc>
                          <a:spcPct val="115000"/>
                        </a:lnSpc>
                        <a:spcAft>
                          <a:spcPts val="0"/>
                        </a:spcAft>
                      </a:pPr>
                      <a:r>
                        <a:rPr lang="en-US" sz="1200" b="1" kern="100" dirty="0">
                          <a:solidFill>
                            <a:srgbClr val="000000"/>
                          </a:solidFill>
                          <a:latin typeface="Arial"/>
                          <a:ea typeface="Trebuchet MS"/>
                          <a:cs typeface="Times New Roman"/>
                        </a:rPr>
                        <a:t>Description</a:t>
                      </a:r>
                      <a:r>
                        <a:rPr lang="en-US" sz="1200" kern="100" dirty="0">
                          <a:solidFill>
                            <a:srgbClr val="000000"/>
                          </a:solidFill>
                          <a:latin typeface="Arial"/>
                          <a:ea typeface="Trebuchet MS"/>
                          <a:cs typeface="Times New Roman"/>
                        </a:rPr>
                        <a:t>:</a:t>
                      </a:r>
                      <a:endParaRPr lang="ko-KR" sz="1200" kern="100" dirty="0">
                        <a:solidFill>
                          <a:srgbClr val="000000"/>
                        </a:solidFill>
                        <a:latin typeface="Arial"/>
                        <a:ea typeface="맑은 고딕"/>
                        <a:cs typeface="Times New Roman"/>
                      </a:endParaRPr>
                    </a:p>
                    <a:p>
                      <a:pPr>
                        <a:lnSpc>
                          <a:spcPct val="115000"/>
                        </a:lnSpc>
                        <a:spcAft>
                          <a:spcPts val="0"/>
                        </a:spcAft>
                      </a:pPr>
                      <a:r>
                        <a:rPr lang="en-US" sz="1200" kern="100" dirty="0">
                          <a:solidFill>
                            <a:srgbClr val="000000"/>
                          </a:solidFill>
                          <a:latin typeface="Arial"/>
                          <a:ea typeface="Trebuchet MS"/>
                          <a:cs typeface="Times New Roman"/>
                        </a:rPr>
                        <a:t>An emergency message is sent to the user when door is opened manually or the house is suddenly occupied while alarm is set. </a:t>
                      </a:r>
                      <a:endParaRPr lang="ko-KR" sz="1200" kern="100" dirty="0">
                        <a:solidFill>
                          <a:srgbClr val="000000"/>
                        </a:solidFill>
                        <a:latin typeface="Arial"/>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graphicFrame>
        <p:nvGraphicFramePr>
          <p:cNvPr id="8" name="표 7"/>
          <p:cNvGraphicFramePr>
            <a:graphicFrameLocks noGrp="1"/>
          </p:cNvGraphicFramePr>
          <p:nvPr/>
        </p:nvGraphicFramePr>
        <p:xfrm>
          <a:off x="250824" y="2780910"/>
          <a:ext cx="8713785" cy="968693"/>
        </p:xfrm>
        <a:graphic>
          <a:graphicData uri="http://schemas.openxmlformats.org/drawingml/2006/table">
            <a:tbl>
              <a:tblPr/>
              <a:tblGrid>
                <a:gridCol w="6979742"/>
                <a:gridCol w="1734043"/>
              </a:tblGrid>
              <a:tr h="355600">
                <a:tc>
                  <a:txBody>
                    <a:bodyPr/>
                    <a:lstStyle/>
                    <a:p>
                      <a:pPr>
                        <a:lnSpc>
                          <a:spcPct val="115000"/>
                        </a:lnSpc>
                        <a:spcAft>
                          <a:spcPts val="0"/>
                        </a:spcAft>
                      </a:pPr>
                      <a:r>
                        <a:rPr lang="en-US" sz="1200" b="1" kern="100" dirty="0">
                          <a:solidFill>
                            <a:srgbClr val="000000"/>
                          </a:solidFill>
                          <a:latin typeface="Arial"/>
                          <a:ea typeface="Trebuchet MS"/>
                          <a:cs typeface="Times New Roman"/>
                        </a:rPr>
                        <a:t>Lock house automatically</a:t>
                      </a:r>
                      <a:endParaRPr lang="ko-KR" sz="1200" kern="100" dirty="0">
                        <a:solidFill>
                          <a:srgbClr val="000000"/>
                        </a:solidFill>
                        <a:latin typeface="Arial"/>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a:solidFill>
                            <a:srgbClr val="000000"/>
                          </a:solidFill>
                          <a:latin typeface="Arial"/>
                          <a:ea typeface="Trebuchet MS"/>
                          <a:cs typeface="Times New Roman"/>
                        </a:rPr>
                        <a:t>FR06</a:t>
                      </a:r>
                      <a:endParaRPr lang="ko-KR" sz="12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gridSpan="2">
                  <a:txBody>
                    <a:bodyPr/>
                    <a:lstStyle/>
                    <a:p>
                      <a:pPr>
                        <a:lnSpc>
                          <a:spcPct val="115000"/>
                        </a:lnSpc>
                        <a:spcAft>
                          <a:spcPts val="0"/>
                        </a:spcAft>
                      </a:pPr>
                      <a:r>
                        <a:rPr lang="en-US" sz="1200" b="1" kern="100" dirty="0">
                          <a:solidFill>
                            <a:srgbClr val="000000"/>
                          </a:solidFill>
                          <a:latin typeface="Arial"/>
                          <a:ea typeface="Trebuchet MS"/>
                          <a:cs typeface="Times New Roman"/>
                        </a:rPr>
                        <a:t>Description</a:t>
                      </a:r>
                      <a:r>
                        <a:rPr lang="en-US" sz="1200" kern="100" dirty="0">
                          <a:solidFill>
                            <a:srgbClr val="000000"/>
                          </a:solidFill>
                          <a:latin typeface="Arial"/>
                          <a:ea typeface="Trebuchet MS"/>
                          <a:cs typeface="Times New Roman"/>
                        </a:rPr>
                        <a:t>:</a:t>
                      </a:r>
                      <a:endParaRPr lang="ko-KR" sz="1200" kern="100" dirty="0">
                        <a:solidFill>
                          <a:srgbClr val="000000"/>
                        </a:solidFill>
                        <a:latin typeface="Arial"/>
                        <a:ea typeface="맑은 고딕"/>
                        <a:cs typeface="Times New Roman"/>
                      </a:endParaRPr>
                    </a:p>
                    <a:p>
                      <a:pPr>
                        <a:lnSpc>
                          <a:spcPct val="115000"/>
                        </a:lnSpc>
                        <a:spcAft>
                          <a:spcPts val="0"/>
                        </a:spcAft>
                      </a:pPr>
                      <a:r>
                        <a:rPr lang="en-US" sz="1200" kern="100" dirty="0">
                          <a:solidFill>
                            <a:srgbClr val="000000"/>
                          </a:solidFill>
                          <a:latin typeface="Arial"/>
                          <a:ea typeface="Trebuchet MS"/>
                          <a:cs typeface="Times New Roman"/>
                        </a:rPr>
                        <a:t>User is informed upon the vacancy of house and asked to lock the house.  If the user failed to respond to the message within 5 minutes, the door is closed, and the alarm is set automatically.</a:t>
                      </a:r>
                      <a:endParaRPr lang="ko-KR" sz="1200" kern="100" dirty="0">
                        <a:solidFill>
                          <a:srgbClr val="000000"/>
                        </a:solidFill>
                        <a:latin typeface="Arial"/>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graphicFrame>
        <p:nvGraphicFramePr>
          <p:cNvPr id="9" name="표 8"/>
          <p:cNvGraphicFramePr>
            <a:graphicFrameLocks noGrp="1"/>
          </p:cNvGraphicFramePr>
          <p:nvPr/>
        </p:nvGraphicFramePr>
        <p:xfrm>
          <a:off x="250824" y="3933070"/>
          <a:ext cx="8713785" cy="758381"/>
        </p:xfrm>
        <a:graphic>
          <a:graphicData uri="http://schemas.openxmlformats.org/drawingml/2006/table">
            <a:tbl>
              <a:tblPr/>
              <a:tblGrid>
                <a:gridCol w="6979742"/>
                <a:gridCol w="1734043"/>
              </a:tblGrid>
              <a:tr h="355600">
                <a:tc>
                  <a:txBody>
                    <a:bodyPr/>
                    <a:lstStyle/>
                    <a:p>
                      <a:pPr>
                        <a:lnSpc>
                          <a:spcPct val="115000"/>
                        </a:lnSpc>
                        <a:spcAft>
                          <a:spcPts val="0"/>
                        </a:spcAft>
                      </a:pPr>
                      <a:r>
                        <a:rPr lang="en-US" sz="1200" b="1" kern="100">
                          <a:solidFill>
                            <a:srgbClr val="000000"/>
                          </a:solidFill>
                          <a:latin typeface="Arial"/>
                          <a:ea typeface="Trebuchet MS"/>
                          <a:cs typeface="Times New Roman"/>
                        </a:rPr>
                        <a:t>Register SA node</a:t>
                      </a:r>
                      <a:endParaRPr lang="ko-KR" sz="1200" kern="100">
                        <a:solidFill>
                          <a:srgbClr val="000000"/>
                        </a:solidFill>
                        <a:latin typeface="Arial"/>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a:solidFill>
                            <a:srgbClr val="000000"/>
                          </a:solidFill>
                          <a:latin typeface="Arial"/>
                          <a:ea typeface="Trebuchet MS"/>
                          <a:cs typeface="Times New Roman"/>
                        </a:rPr>
                        <a:t>FR08</a:t>
                      </a:r>
                      <a:endParaRPr lang="ko-KR" sz="12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gridSpan="2">
                  <a:txBody>
                    <a:bodyPr/>
                    <a:lstStyle/>
                    <a:p>
                      <a:pPr>
                        <a:lnSpc>
                          <a:spcPct val="115000"/>
                        </a:lnSpc>
                        <a:spcAft>
                          <a:spcPts val="0"/>
                        </a:spcAft>
                      </a:pPr>
                      <a:r>
                        <a:rPr lang="en-US" sz="1200" b="1" kern="100" dirty="0">
                          <a:solidFill>
                            <a:srgbClr val="000000"/>
                          </a:solidFill>
                          <a:latin typeface="Arial"/>
                          <a:ea typeface="Trebuchet MS"/>
                          <a:cs typeface="Times New Roman"/>
                        </a:rPr>
                        <a:t>Description</a:t>
                      </a:r>
                      <a:r>
                        <a:rPr lang="en-US" sz="1200" kern="100" dirty="0">
                          <a:solidFill>
                            <a:srgbClr val="000000"/>
                          </a:solidFill>
                          <a:latin typeface="Arial"/>
                          <a:ea typeface="Trebuchet MS"/>
                          <a:cs typeface="Times New Roman"/>
                        </a:rPr>
                        <a:t>:</a:t>
                      </a:r>
                      <a:endParaRPr lang="ko-KR" sz="1200" kern="100" dirty="0">
                        <a:solidFill>
                          <a:srgbClr val="000000"/>
                        </a:solidFill>
                        <a:latin typeface="Arial"/>
                        <a:ea typeface="맑은 고딕"/>
                        <a:cs typeface="Times New Roman"/>
                      </a:endParaRPr>
                    </a:p>
                    <a:p>
                      <a:pPr>
                        <a:lnSpc>
                          <a:spcPct val="115000"/>
                        </a:lnSpc>
                        <a:spcAft>
                          <a:spcPts val="0"/>
                        </a:spcAft>
                      </a:pPr>
                      <a:r>
                        <a:rPr lang="en-US" sz="1200" kern="100" dirty="0">
                          <a:solidFill>
                            <a:srgbClr val="000000"/>
                          </a:solidFill>
                          <a:latin typeface="Arial"/>
                          <a:ea typeface="Trebuchet MS"/>
                          <a:cs typeface="Times New Roman"/>
                        </a:rPr>
                        <a:t>User adds nodes to the system.  Equipped sensors and actuators are recognized.</a:t>
                      </a:r>
                      <a:endParaRPr lang="ko-KR" sz="1200" kern="100" dirty="0">
                        <a:solidFill>
                          <a:srgbClr val="000000"/>
                        </a:solidFill>
                        <a:latin typeface="Arial"/>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graphicFrame>
        <p:nvGraphicFramePr>
          <p:cNvPr id="10" name="표 9"/>
          <p:cNvGraphicFramePr>
            <a:graphicFrameLocks noGrp="1"/>
          </p:cNvGraphicFramePr>
          <p:nvPr/>
        </p:nvGraphicFramePr>
        <p:xfrm>
          <a:off x="250824" y="4869200"/>
          <a:ext cx="8713785" cy="755206"/>
        </p:xfrm>
        <a:graphic>
          <a:graphicData uri="http://schemas.openxmlformats.org/drawingml/2006/table">
            <a:tbl>
              <a:tblPr/>
              <a:tblGrid>
                <a:gridCol w="6983227"/>
                <a:gridCol w="1730558"/>
              </a:tblGrid>
              <a:tr h="352425">
                <a:tc>
                  <a:txBody>
                    <a:bodyPr/>
                    <a:lstStyle/>
                    <a:p>
                      <a:pPr>
                        <a:lnSpc>
                          <a:spcPct val="115000"/>
                        </a:lnSpc>
                        <a:spcAft>
                          <a:spcPts val="0"/>
                        </a:spcAft>
                      </a:pPr>
                      <a:r>
                        <a:rPr lang="en-US" sz="1200" b="1" kern="100">
                          <a:solidFill>
                            <a:srgbClr val="000000"/>
                          </a:solidFill>
                          <a:latin typeface="Arial"/>
                          <a:ea typeface="Trebuchet MS"/>
                          <a:cs typeface="Times New Roman"/>
                        </a:rPr>
                        <a:t>Sharing SA node control right to other user </a:t>
                      </a:r>
                      <a:endParaRPr lang="ko-KR" sz="1200" kern="100">
                        <a:solidFill>
                          <a:srgbClr val="000000"/>
                        </a:solidFill>
                        <a:latin typeface="Arial"/>
                        <a:ea typeface="맑은 고딕"/>
                        <a:cs typeface="Times New Roman"/>
                      </a:endParaRPr>
                    </a:p>
                  </a:txBody>
                  <a:tcPr marL="76200" marR="7620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a:solidFill>
                            <a:srgbClr val="000000"/>
                          </a:solidFill>
                          <a:latin typeface="Arial"/>
                          <a:ea typeface="굴림"/>
                          <a:cs typeface="Times New Roman"/>
                        </a:rPr>
                        <a:t>FR10</a:t>
                      </a:r>
                      <a:endParaRPr lang="ko-KR" sz="1200" kern="100">
                        <a:solidFill>
                          <a:srgbClr val="000000"/>
                        </a:solidFill>
                        <a:latin typeface="Arial"/>
                        <a:ea typeface="맑은 고딕"/>
                        <a:cs typeface="Times New Roman"/>
                      </a:endParaRPr>
                    </a:p>
                  </a:txBody>
                  <a:tcPr marL="76200" marR="762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425">
                <a:tc gridSpan="2">
                  <a:txBody>
                    <a:bodyPr/>
                    <a:lstStyle/>
                    <a:p>
                      <a:pPr>
                        <a:lnSpc>
                          <a:spcPct val="115000"/>
                        </a:lnSpc>
                        <a:spcAft>
                          <a:spcPts val="0"/>
                        </a:spcAft>
                      </a:pPr>
                      <a:r>
                        <a:rPr lang="en-US" sz="1200" b="1" kern="100" dirty="0">
                          <a:solidFill>
                            <a:srgbClr val="000000"/>
                          </a:solidFill>
                          <a:latin typeface="Arial"/>
                          <a:ea typeface="Trebuchet MS"/>
                          <a:cs typeface="Times New Roman"/>
                        </a:rPr>
                        <a:t>Description:</a:t>
                      </a:r>
                      <a:endParaRPr lang="ko-KR" sz="1200" kern="100" dirty="0">
                        <a:solidFill>
                          <a:srgbClr val="000000"/>
                        </a:solidFill>
                        <a:latin typeface="Arial"/>
                        <a:ea typeface="맑은 고딕"/>
                        <a:cs typeface="Times New Roman"/>
                      </a:endParaRPr>
                    </a:p>
                    <a:p>
                      <a:pPr>
                        <a:lnSpc>
                          <a:spcPct val="115000"/>
                        </a:lnSpc>
                        <a:spcAft>
                          <a:spcPts val="0"/>
                        </a:spcAft>
                      </a:pPr>
                      <a:r>
                        <a:rPr lang="en-US" sz="1200" kern="100" dirty="0">
                          <a:solidFill>
                            <a:srgbClr val="000000"/>
                          </a:solidFill>
                          <a:latin typeface="Arial"/>
                          <a:ea typeface="Trebuchet MS"/>
                          <a:cs typeface="Times New Roman"/>
                        </a:rPr>
                        <a:t>User who registered a node is able to give a right (FR03) to other user (e</a:t>
                      </a:r>
                      <a:r>
                        <a:rPr lang="en-US" sz="1200" kern="100" dirty="0">
                          <a:solidFill>
                            <a:srgbClr val="000000"/>
                          </a:solidFill>
                          <a:latin typeface="Arial"/>
                          <a:ea typeface="맑은 고딕"/>
                          <a:cs typeface="Times New Roman"/>
                        </a:rPr>
                        <a:t>.</a:t>
                      </a:r>
                      <a:r>
                        <a:rPr lang="en-US" sz="1200" kern="100" dirty="0">
                          <a:solidFill>
                            <a:srgbClr val="000000"/>
                          </a:solidFill>
                          <a:latin typeface="Arial"/>
                          <a:ea typeface="Trebuchet MS"/>
                          <a:cs typeface="Times New Roman"/>
                        </a:rPr>
                        <a:t>g. his/her child, his/her mom, or other family).</a:t>
                      </a:r>
                      <a:endParaRPr lang="ko-KR" sz="1200" kern="100" dirty="0">
                        <a:solidFill>
                          <a:srgbClr val="000000"/>
                        </a:solidFill>
                        <a:latin typeface="Arial"/>
                        <a:ea typeface="맑은 고딕"/>
                        <a:cs typeface="Times New Roman"/>
                      </a:endParaRPr>
                    </a:p>
                  </a:txBody>
                  <a:tcPr marL="76200" marR="762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a:t>
            </a:r>
            <a:r>
              <a:rPr lang="en-US" sz="2000" b="1" dirty="0" smtClean="0">
                <a:solidFill>
                  <a:schemeClr val="dk1"/>
                </a:solidFill>
              </a:rPr>
              <a:t>Drivers (2/2) </a:t>
            </a:r>
            <a:endParaRPr lang="en-US" sz="2000" b="1" dirty="0">
              <a:solidFill>
                <a:schemeClr val="dk1"/>
              </a:solidFill>
            </a:endParaRPr>
          </a:p>
        </p:txBody>
      </p:sp>
      <p:sp>
        <p:nvSpPr>
          <p:cNvPr id="120" name="Shape 120"/>
          <p:cNvSpPr txBox="1">
            <a:spLocks noGrp="1"/>
          </p:cNvSpPr>
          <p:nvPr>
            <p:ph type="title" idx="2"/>
          </p:nvPr>
        </p:nvSpPr>
        <p:spPr>
          <a:xfrm>
            <a:off x="5364110" y="90750"/>
            <a:ext cx="352468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a:t>
            </a:r>
            <a:r>
              <a:rPr lang="en-US" sz="2000" b="1" dirty="0" smtClean="0">
                <a:solidFill>
                  <a:schemeClr val="dk1"/>
                </a:solidFill>
              </a:rPr>
              <a:t>Key Quality </a:t>
            </a:r>
            <a:r>
              <a:rPr lang="en-US" sz="2000" b="1" dirty="0">
                <a:solidFill>
                  <a:schemeClr val="dk1"/>
                </a:solidFill>
              </a:rPr>
              <a:t>Attributes</a:t>
            </a:r>
            <a:r>
              <a:rPr lang="en-US" sz="2000" b="1" i="1" dirty="0">
                <a:solidFill>
                  <a:schemeClr val="dk1"/>
                </a:solidFill>
              </a:rPr>
              <a:t> </a:t>
            </a:r>
            <a:r>
              <a:rPr lang="en-US" sz="2000" b="1" dirty="0">
                <a:solidFill>
                  <a:schemeClr val="dk1"/>
                </a:solidFill>
              </a:rPr>
              <a:t>&gt;</a:t>
            </a:r>
          </a:p>
        </p:txBody>
      </p:sp>
      <p:graphicFrame>
        <p:nvGraphicFramePr>
          <p:cNvPr id="7" name="표 6"/>
          <p:cNvGraphicFramePr>
            <a:graphicFrameLocks noGrp="1"/>
          </p:cNvGraphicFramePr>
          <p:nvPr/>
        </p:nvGraphicFramePr>
        <p:xfrm>
          <a:off x="251521" y="764704"/>
          <a:ext cx="8640960" cy="790956"/>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endParaRPr lang="ko-KR" sz="1600" b="1"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en-US" sz="1600" b="1" kern="100" dirty="0" smtClean="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en-US" sz="1600" b="1" kern="100" dirty="0" smtClean="0">
                          <a:solidFill>
                            <a:srgbClr val="000000"/>
                          </a:solidFill>
                          <a:latin typeface="Arial"/>
                          <a:ea typeface="맑은 고딕"/>
                          <a:cs typeface="Times New Roman"/>
                        </a:rPr>
                        <a:t>Medium </a:t>
                      </a:r>
                      <a:r>
                        <a:rPr lang="en-US" sz="1600" b="1" kern="100" dirty="0">
                          <a:solidFill>
                            <a:srgbClr val="000000"/>
                          </a:solidFill>
                          <a:latin typeface="Arial"/>
                          <a:ea typeface="맑은 고딕"/>
                          <a:cs typeface="Times New Roman"/>
                        </a:rPr>
                        <a:t>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en-US" sz="1600" b="1" kern="100" dirty="0" smtClean="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11532">
                <a:tc>
                  <a:txBody>
                    <a:bodyPr/>
                    <a:lstStyle/>
                    <a:p>
                      <a:pPr algn="ctr">
                        <a:lnSpc>
                          <a:spcPct val="115000"/>
                        </a:lnSpc>
                        <a:spcAft>
                          <a:spcPts val="0"/>
                        </a:spcAft>
                      </a:pPr>
                      <a:r>
                        <a:rPr lang="en-US" altLang="ko-KR" sz="1600" b="1" kern="100" dirty="0" smtClean="0">
                          <a:solidFill>
                            <a:srgbClr val="000000"/>
                          </a:solidFill>
                          <a:latin typeface="Arial"/>
                          <a:ea typeface="맑은 고딕"/>
                          <a:cs typeface="Times New Roman"/>
                        </a:rPr>
                        <a:t>Number</a:t>
                      </a:r>
                      <a:r>
                        <a:rPr lang="en-US" altLang="ko-KR" sz="1600" b="1" kern="100" baseline="0" dirty="0" smtClean="0">
                          <a:solidFill>
                            <a:srgbClr val="000000"/>
                          </a:solidFill>
                          <a:latin typeface="Arial"/>
                          <a:ea typeface="맑은 고딕"/>
                          <a:cs typeface="Times New Roman"/>
                        </a:rPr>
                        <a:t> of QAs</a:t>
                      </a:r>
                      <a:endParaRPr lang="ko-KR" sz="1600" b="1"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xmlns="" val="1816941324"/>
              </p:ext>
            </p:extLst>
          </p:nvPr>
        </p:nvGraphicFramePr>
        <p:xfrm>
          <a:off x="251520" y="1628800"/>
          <a:ext cx="8640961" cy="4703717"/>
        </p:xfrm>
        <a:graphic>
          <a:graphicData uri="http://schemas.openxmlformats.org/drawingml/2006/table">
            <a:tbl>
              <a:tblPr/>
              <a:tblGrid>
                <a:gridCol w="576064"/>
                <a:gridCol w="503966"/>
                <a:gridCol w="1728240"/>
                <a:gridCol w="5832691"/>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smtClean="0">
                          <a:solidFill>
                            <a:srgbClr val="000000"/>
                          </a:solidFill>
                          <a:latin typeface="Arial"/>
                          <a:ea typeface="맑은 고딕"/>
                          <a:cs typeface="Times New Roman"/>
                        </a:rPr>
                        <a:t>PRI</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smtClean="0">
                          <a:solidFill>
                            <a:srgbClr val="000000"/>
                          </a:solidFill>
                          <a:latin typeface="Arial"/>
                          <a:ea typeface="맑은 고딕"/>
                          <a:cs typeface="Times New Roman"/>
                          <a:hlinkClick r:id="rId3" action="ppaction://hlinksldjump"/>
                        </a:rPr>
                        <a:t>Security</a:t>
                      </a:r>
                      <a:endParaRPr lang="en-US" sz="1400" kern="100" dirty="0" smtClean="0">
                        <a:solidFill>
                          <a:srgbClr val="000000"/>
                        </a:solidFill>
                        <a:latin typeface="Arial"/>
                        <a:ea typeface="맑은 고딕"/>
                        <a:cs typeface="Times New Roman"/>
                      </a:endParaRPr>
                    </a:p>
                    <a:p>
                      <a:pPr algn="ctr">
                        <a:lnSpc>
                          <a:spcPct val="115000"/>
                        </a:lnSpc>
                        <a:spcAft>
                          <a:spcPts val="0"/>
                        </a:spcAft>
                      </a:pPr>
                      <a:r>
                        <a:rPr lang="en-US" altLang="ko-KR" sz="1400" kern="100" dirty="0" smtClean="0">
                          <a:solidFill>
                            <a:srgbClr val="000000"/>
                          </a:solidFill>
                          <a:latin typeface="Arial"/>
                          <a:ea typeface="맑은 고딕"/>
                          <a:cs typeface="Times New Roman"/>
                        </a:rPr>
                        <a:t>User Authorization</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a:t>
                      </a:r>
                      <a:r>
                        <a:rPr lang="en-US" sz="1200" kern="100" dirty="0" smtClean="0">
                          <a:solidFill>
                            <a:srgbClr val="000000"/>
                          </a:solidFill>
                          <a:latin typeface="Arial"/>
                          <a:ea typeface="Trebuchet MS"/>
                          <a:cs typeface="Times New Roman"/>
                        </a:rPr>
                        <a:t>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smtClean="0">
                          <a:solidFill>
                            <a:srgbClr val="000000"/>
                          </a:solidFill>
                          <a:latin typeface="Arial"/>
                          <a:ea typeface="맑은 고딕"/>
                          <a:cs typeface="Times New Roman"/>
                          <a:hlinkClick r:id="rId4" action="ppaction://hlinksldjump"/>
                        </a:rPr>
                        <a:t>Security</a:t>
                      </a:r>
                      <a:endParaRPr lang="en-US" sz="1400" kern="100" dirty="0" smtClean="0">
                        <a:solidFill>
                          <a:srgbClr val="000000"/>
                        </a:solidFill>
                        <a:latin typeface="Arial"/>
                        <a:ea typeface="맑은 고딕"/>
                        <a:cs typeface="Times New Roman"/>
                      </a:endParaRPr>
                    </a:p>
                    <a:p>
                      <a:pPr marL="0" marR="0" lvl="0" indent="0" algn="ctr" defTabSz="914400" rtl="0" eaLnBrk="1" fontAlgn="auto" latinLnBrk="0" hangingPunct="1">
                        <a:lnSpc>
                          <a:spcPct val="115000"/>
                        </a:lnSpc>
                        <a:spcBef>
                          <a:spcPts val="0"/>
                        </a:spcBef>
                        <a:spcAft>
                          <a:spcPts val="0"/>
                        </a:spcAft>
                        <a:buClrTx/>
                        <a:buSzTx/>
                        <a:buFontTx/>
                        <a:buNone/>
                        <a:tabLst/>
                        <a:defRPr/>
                      </a:pPr>
                      <a:r>
                        <a:rPr lang="en-US" altLang="ko-KR" sz="1400" b="0" i="0" u="none" strike="noStrike" kern="100" cap="none" baseline="0" dirty="0" smtClean="0">
                          <a:solidFill>
                            <a:srgbClr val="000000"/>
                          </a:solidFill>
                          <a:latin typeface="Arial"/>
                          <a:ea typeface="맑은 고딕"/>
                          <a:cs typeface="Times New Roman"/>
                          <a:sym typeface="Arial"/>
                        </a:rPr>
                        <a:t>Secure registration of SA node</a:t>
                      </a:r>
                    </a:p>
                    <a:p>
                      <a:pPr algn="ctr">
                        <a:lnSpc>
                          <a:spcPct val="115000"/>
                        </a:lnSpc>
                        <a:spcAft>
                          <a:spcPts val="0"/>
                        </a:spcAft>
                      </a:pP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smtClean="0">
                          <a:solidFill>
                            <a:srgbClr val="000000"/>
                          </a:solidFill>
                          <a:latin typeface="Arial"/>
                          <a:ea typeface="맑은 고딕"/>
                          <a:cs typeface="Times New Roman"/>
                          <a:hlinkClick r:id="rId5" action="ppaction://hlinksldjump"/>
                        </a:rPr>
                        <a:t>Availability</a:t>
                      </a:r>
                      <a:endParaRPr lang="en-US"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5</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6</a:t>
            </a:fld>
            <a:r>
              <a:rPr lang="en-US" smtClean="0"/>
              <a:t>/23</a:t>
            </a:r>
            <a:endParaRPr lang="en-US" dirty="0"/>
          </a:p>
        </p:txBody>
      </p:sp>
      <p:sp>
        <p:nvSpPr>
          <p:cNvPr id="4"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smtClean="0">
                <a:solidFill>
                  <a:schemeClr val="dk1"/>
                </a:solidFill>
              </a:rPr>
              <a:t>Constraints</a:t>
            </a:r>
            <a:endParaRPr lang="en-US" sz="2000" b="1" dirty="0">
              <a:solidFill>
                <a:schemeClr val="dk1"/>
              </a:solidFill>
            </a:endParaRPr>
          </a:p>
        </p:txBody>
      </p:sp>
      <p:graphicFrame>
        <p:nvGraphicFramePr>
          <p:cNvPr id="5" name="표 4"/>
          <p:cNvGraphicFramePr>
            <a:graphicFrameLocks noGrp="1"/>
          </p:cNvGraphicFramePr>
          <p:nvPr/>
        </p:nvGraphicFramePr>
        <p:xfrm>
          <a:off x="250826" y="765177"/>
          <a:ext cx="8641775" cy="3250563"/>
        </p:xfrm>
        <a:graphic>
          <a:graphicData uri="http://schemas.openxmlformats.org/drawingml/2006/table">
            <a:tbl>
              <a:tblPr/>
              <a:tblGrid>
                <a:gridCol w="1313549"/>
                <a:gridCol w="1346389"/>
                <a:gridCol w="5981837"/>
              </a:tblGrid>
              <a:tr h="464366">
                <a:tc>
                  <a:txBody>
                    <a:bodyPr/>
                    <a:lstStyle/>
                    <a:p>
                      <a:pPr algn="just" latinLnBrk="0">
                        <a:spcAft>
                          <a:spcPts val="0"/>
                        </a:spcAft>
                      </a:pPr>
                      <a:r>
                        <a:rPr lang="en-US" sz="1600" b="1" kern="0" dirty="0">
                          <a:solidFill>
                            <a:srgbClr val="000000"/>
                          </a:solidFill>
                          <a:latin typeface="Arial"/>
                          <a:ea typeface="맑은 고딕"/>
                          <a:cs typeface="Times New Roman"/>
                        </a:rPr>
                        <a:t>ID</a:t>
                      </a:r>
                      <a:endParaRPr lang="ko-KR" sz="1600" kern="100" dirty="0">
                        <a:solidFill>
                          <a:srgbClr val="000000"/>
                        </a:solidFill>
                        <a:latin typeface="맑은 고딕"/>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latinLnBrk="0">
                        <a:spcAft>
                          <a:spcPts val="0"/>
                        </a:spcAft>
                      </a:pPr>
                      <a:r>
                        <a:rPr lang="en-US" sz="1600" b="1" kern="0" dirty="0">
                          <a:solidFill>
                            <a:srgbClr val="000000"/>
                          </a:solidFill>
                          <a:latin typeface="Arial"/>
                          <a:ea typeface="맑은 고딕"/>
                          <a:cs typeface="Times New Roman"/>
                        </a:rPr>
                        <a:t>Type</a:t>
                      </a:r>
                      <a:endParaRPr lang="ko-KR" sz="1600" kern="100" dirty="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latinLnBrk="0">
                        <a:spcAft>
                          <a:spcPts val="0"/>
                        </a:spcAft>
                      </a:pPr>
                      <a:r>
                        <a:rPr lang="en-US" sz="1600" b="1" kern="0" dirty="0">
                          <a:solidFill>
                            <a:srgbClr val="000000"/>
                          </a:solidFill>
                          <a:latin typeface="Arial"/>
                          <a:ea typeface="맑은 고딕"/>
                          <a:cs typeface="Times New Roman"/>
                        </a:rPr>
                        <a:t>Description</a:t>
                      </a:r>
                      <a:endParaRPr lang="ko-KR" sz="1600" kern="100" dirty="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64366">
                <a:tc>
                  <a:txBody>
                    <a:bodyPr/>
                    <a:lstStyle/>
                    <a:p>
                      <a:pPr algn="just" latinLnBrk="0">
                        <a:spcAft>
                          <a:spcPts val="0"/>
                        </a:spcAft>
                      </a:pPr>
                      <a:r>
                        <a:rPr lang="en-US" sz="1600" kern="0" dirty="0">
                          <a:solidFill>
                            <a:srgbClr val="000000"/>
                          </a:solidFill>
                          <a:latin typeface="Arial"/>
                          <a:ea typeface="맑은 고딕"/>
                          <a:cs typeface="Times New Roman"/>
                        </a:rPr>
                        <a:t>TC01</a:t>
                      </a:r>
                      <a:endParaRPr lang="ko-KR" sz="1600" kern="100" dirty="0">
                        <a:solidFill>
                          <a:srgbClr val="000000"/>
                        </a:solidFill>
                        <a:latin typeface="맑은 고딕"/>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600" kern="0" dirty="0">
                          <a:solidFill>
                            <a:srgbClr val="000000"/>
                          </a:solidFill>
                          <a:latin typeface="Arial"/>
                          <a:ea typeface="맑은 고딕"/>
                          <a:cs typeface="Times New Roman"/>
                        </a:rPr>
                        <a:t>Technical</a:t>
                      </a:r>
                      <a:endParaRPr lang="ko-KR" sz="1600" kern="100" dirty="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600" kern="0" dirty="0">
                          <a:solidFill>
                            <a:srgbClr val="000000"/>
                          </a:solidFill>
                          <a:latin typeface="Arial"/>
                          <a:ea typeface="맑은 고딕"/>
                          <a:cs typeface="Times New Roman"/>
                        </a:rPr>
                        <a:t>JAVA compiler, Arduino 1.0.6 is preferred.</a:t>
                      </a:r>
                      <a:endParaRPr lang="ko-KR" sz="1600" kern="100" dirty="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733">
                <a:tc>
                  <a:txBody>
                    <a:bodyPr/>
                    <a:lstStyle/>
                    <a:p>
                      <a:pPr algn="just" latinLnBrk="0">
                        <a:spcAft>
                          <a:spcPts val="0"/>
                        </a:spcAft>
                      </a:pPr>
                      <a:r>
                        <a:rPr lang="en-US" sz="1600" kern="0">
                          <a:solidFill>
                            <a:srgbClr val="000000"/>
                          </a:solidFill>
                          <a:latin typeface="Arial"/>
                          <a:ea typeface="맑은 고딕"/>
                          <a:cs typeface="Times New Roman"/>
                        </a:rPr>
                        <a:t>TC02</a:t>
                      </a:r>
                      <a:endParaRPr lang="ko-KR" sz="1600" kern="100">
                        <a:solidFill>
                          <a:srgbClr val="000000"/>
                        </a:solidFill>
                        <a:latin typeface="맑은 고딕"/>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600" kern="0">
                          <a:solidFill>
                            <a:srgbClr val="000000"/>
                          </a:solidFill>
                          <a:latin typeface="Arial"/>
                          <a:ea typeface="맑은 고딕"/>
                          <a:cs typeface="Times New Roman"/>
                        </a:rPr>
                        <a:t>Technical</a:t>
                      </a:r>
                      <a:endParaRPr lang="ko-KR" sz="1600" kern="10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600" kern="0" dirty="0">
                          <a:solidFill>
                            <a:srgbClr val="000000"/>
                          </a:solidFill>
                          <a:latin typeface="Arial"/>
                          <a:ea typeface="맑은 고딕"/>
                          <a:cs typeface="Times New Roman"/>
                        </a:rPr>
                        <a:t>Permissible languages for this system (excluding the SA nodes) are JAVA and Python.</a:t>
                      </a:r>
                      <a:endParaRPr lang="ko-KR" sz="1600" kern="100" dirty="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66">
                <a:tc>
                  <a:txBody>
                    <a:bodyPr/>
                    <a:lstStyle/>
                    <a:p>
                      <a:pPr algn="just" latinLnBrk="0">
                        <a:spcAft>
                          <a:spcPts val="0"/>
                        </a:spcAft>
                      </a:pPr>
                      <a:r>
                        <a:rPr lang="en-US" sz="1600" kern="0">
                          <a:solidFill>
                            <a:srgbClr val="000000"/>
                          </a:solidFill>
                          <a:latin typeface="Arial"/>
                          <a:ea typeface="맑은 고딕"/>
                          <a:cs typeface="Times New Roman"/>
                        </a:rPr>
                        <a:t>TC03</a:t>
                      </a:r>
                      <a:endParaRPr lang="ko-KR" sz="1600" kern="100">
                        <a:solidFill>
                          <a:srgbClr val="000000"/>
                        </a:solidFill>
                        <a:latin typeface="맑은 고딕"/>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600" kern="0">
                          <a:solidFill>
                            <a:srgbClr val="000000"/>
                          </a:solidFill>
                          <a:latin typeface="Arial"/>
                          <a:ea typeface="맑은 고딕"/>
                          <a:cs typeface="Times New Roman"/>
                        </a:rPr>
                        <a:t>Technical</a:t>
                      </a:r>
                      <a:endParaRPr lang="ko-KR" sz="1600" kern="10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600" kern="0" dirty="0">
                          <a:solidFill>
                            <a:srgbClr val="000000"/>
                          </a:solidFill>
                          <a:latin typeface="Arial"/>
                          <a:ea typeface="맑은 고딕"/>
                          <a:cs typeface="Times New Roman"/>
                        </a:rPr>
                        <a:t>802.11 is only supported in the system.</a:t>
                      </a:r>
                      <a:endParaRPr lang="ko-KR" sz="1600" kern="100" dirty="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66">
                <a:tc>
                  <a:txBody>
                    <a:bodyPr/>
                    <a:lstStyle/>
                    <a:p>
                      <a:pPr algn="just" latinLnBrk="0">
                        <a:spcAft>
                          <a:spcPts val="0"/>
                        </a:spcAft>
                      </a:pPr>
                      <a:r>
                        <a:rPr lang="en-US" sz="1600" kern="0">
                          <a:solidFill>
                            <a:srgbClr val="000000"/>
                          </a:solidFill>
                          <a:latin typeface="Arial"/>
                          <a:ea typeface="맑은 고딕"/>
                          <a:cs typeface="Times New Roman"/>
                        </a:rPr>
                        <a:t>TB01</a:t>
                      </a:r>
                      <a:endParaRPr lang="ko-KR" sz="1600" kern="100">
                        <a:solidFill>
                          <a:srgbClr val="000000"/>
                        </a:solidFill>
                        <a:latin typeface="맑은 고딕"/>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600" kern="0">
                          <a:solidFill>
                            <a:srgbClr val="000000"/>
                          </a:solidFill>
                          <a:latin typeface="Arial"/>
                          <a:ea typeface="맑은 고딕"/>
                          <a:cs typeface="Times New Roman"/>
                        </a:rPr>
                        <a:t>Business</a:t>
                      </a:r>
                      <a:endParaRPr lang="ko-KR" sz="1600" kern="10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600" kern="0" dirty="0">
                          <a:solidFill>
                            <a:srgbClr val="000000"/>
                          </a:solidFill>
                          <a:latin typeface="Arial"/>
                          <a:ea typeface="맑은 고딕"/>
                          <a:cs typeface="Times New Roman"/>
                        </a:rPr>
                        <a:t>Development period: 5 weeks (3 hours/day)</a:t>
                      </a:r>
                      <a:endParaRPr lang="ko-KR" sz="1600" kern="100" dirty="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66">
                <a:tc>
                  <a:txBody>
                    <a:bodyPr/>
                    <a:lstStyle/>
                    <a:p>
                      <a:pPr algn="just" latinLnBrk="0">
                        <a:spcAft>
                          <a:spcPts val="0"/>
                        </a:spcAft>
                      </a:pPr>
                      <a:r>
                        <a:rPr lang="en-US" sz="1600" kern="0">
                          <a:solidFill>
                            <a:srgbClr val="000000"/>
                          </a:solidFill>
                          <a:latin typeface="Arial"/>
                          <a:ea typeface="맑은 고딕"/>
                          <a:cs typeface="Times New Roman"/>
                        </a:rPr>
                        <a:t>TB02</a:t>
                      </a:r>
                      <a:endParaRPr lang="ko-KR" sz="1600" kern="100">
                        <a:solidFill>
                          <a:srgbClr val="000000"/>
                        </a:solidFill>
                        <a:latin typeface="맑은 고딕"/>
                        <a:ea typeface="맑은 고딕"/>
                        <a:cs typeface="Times New Roman"/>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latinLnBrk="0">
                        <a:spcAft>
                          <a:spcPts val="0"/>
                        </a:spcAft>
                      </a:pPr>
                      <a:r>
                        <a:rPr lang="en-US" sz="1600" kern="0">
                          <a:solidFill>
                            <a:srgbClr val="000000"/>
                          </a:solidFill>
                          <a:latin typeface="Arial"/>
                          <a:ea typeface="맑은 고딕"/>
                          <a:cs typeface="Times New Roman"/>
                        </a:rPr>
                        <a:t>Business</a:t>
                      </a:r>
                      <a:endParaRPr lang="ko-KR" sz="1600" kern="10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latinLnBrk="0">
                        <a:spcAft>
                          <a:spcPts val="0"/>
                        </a:spcAft>
                      </a:pPr>
                      <a:r>
                        <a:rPr lang="en-US" sz="1600" kern="0" dirty="0">
                          <a:solidFill>
                            <a:srgbClr val="000000"/>
                          </a:solidFill>
                          <a:latin typeface="Arial"/>
                          <a:ea typeface="맑은 고딕"/>
                          <a:cs typeface="Times New Roman"/>
                        </a:rPr>
                        <a:t>Development team: 5 developers.</a:t>
                      </a:r>
                      <a:endParaRPr lang="ko-KR" sz="1600" kern="100" dirty="0">
                        <a:solidFill>
                          <a:srgbClr val="000000"/>
                        </a:solidFill>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a:t>
            </a:r>
            <a:r>
              <a:rPr lang="en-US" sz="2000" b="1" dirty="0" smtClean="0"/>
              <a:t>System </a:t>
            </a:r>
            <a:r>
              <a:rPr lang="en-US" sz="2000" b="1" dirty="0"/>
              <a:t>Context Diagram</a:t>
            </a: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7</a:t>
            </a:fld>
            <a:r>
              <a:rPr lang="en-US" smtClean="0"/>
              <a:t>/23</a:t>
            </a:r>
            <a:endParaRPr lang="en-US" dirty="0"/>
          </a:p>
        </p:txBody>
      </p:sp>
      <p:sp>
        <p:nvSpPr>
          <p:cNvPr id="5" name="자유형 4"/>
          <p:cNvSpPr/>
          <p:nvPr/>
        </p:nvSpPr>
        <p:spPr>
          <a:xfrm>
            <a:off x="2576680" y="949343"/>
            <a:ext cx="5955870" cy="3991867"/>
          </a:xfrm>
          <a:custGeom>
            <a:avLst/>
            <a:gdLst>
              <a:gd name="connsiteX0" fmla="*/ 0 w 5474825"/>
              <a:gd name="connsiteY0" fmla="*/ 0 h 4294207"/>
              <a:gd name="connsiteX1" fmla="*/ 11575 w 5474825"/>
              <a:gd name="connsiteY1" fmla="*/ 4282633 h 4294207"/>
              <a:gd name="connsiteX2" fmla="*/ 2986269 w 5474825"/>
              <a:gd name="connsiteY2" fmla="*/ 4294207 h 4294207"/>
              <a:gd name="connsiteX3" fmla="*/ 2997843 w 5474825"/>
              <a:gd name="connsiteY3" fmla="*/ 2777924 h 4294207"/>
              <a:gd name="connsiteX4" fmla="*/ 5463251 w 5474825"/>
              <a:gd name="connsiteY4" fmla="*/ 2777924 h 4294207"/>
              <a:gd name="connsiteX5" fmla="*/ 5474825 w 5474825"/>
              <a:gd name="connsiteY5" fmla="*/ 11574 h 4294207"/>
              <a:gd name="connsiteX6" fmla="*/ 0 w 5474825"/>
              <a:gd name="connsiteY6" fmla="*/ 0 h 429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4825" h="4294207">
                <a:moveTo>
                  <a:pt x="0" y="0"/>
                </a:moveTo>
                <a:cubicBezTo>
                  <a:pt x="3858" y="1427544"/>
                  <a:pt x="7717" y="2855089"/>
                  <a:pt x="11575" y="4282633"/>
                </a:cubicBezTo>
                <a:lnTo>
                  <a:pt x="2986269" y="4294207"/>
                </a:lnTo>
                <a:lnTo>
                  <a:pt x="2997843" y="2777924"/>
                </a:lnTo>
                <a:lnTo>
                  <a:pt x="5463251" y="2777924"/>
                </a:lnTo>
                <a:lnTo>
                  <a:pt x="5474825" y="11574"/>
                </a:lnTo>
                <a:lnTo>
                  <a:pt x="0" y="0"/>
                </a:lnTo>
                <a:close/>
              </a:path>
            </a:pathLst>
          </a:custGeom>
          <a:noFill/>
          <a:ln w="317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solidFill>
              <a:latin typeface="Arial" panose="020B0604020202020204" pitchFamily="34" charset="0"/>
              <a:ea typeface="+mj-ea"/>
              <a:cs typeface="Arial" panose="020B0604020202020204" pitchFamily="34" charset="0"/>
            </a:endParaRPr>
          </a:p>
        </p:txBody>
      </p:sp>
      <p:grpSp>
        <p:nvGrpSpPr>
          <p:cNvPr id="6" name="그룹 5"/>
          <p:cNvGrpSpPr/>
          <p:nvPr/>
        </p:nvGrpSpPr>
        <p:grpSpPr>
          <a:xfrm>
            <a:off x="633395" y="1339469"/>
            <a:ext cx="350043" cy="692944"/>
            <a:chOff x="2962275" y="1152525"/>
            <a:chExt cx="1819275" cy="3676650"/>
          </a:xfrm>
          <a:solidFill>
            <a:schemeClr val="tx1"/>
          </a:solidFill>
        </p:grpSpPr>
        <p:sp>
          <p:nvSpPr>
            <p:cNvPr id="7" name="양쪽 모서리가 둥근 사각형 6"/>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5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8" name="타원 7"/>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5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grpSp>
        <p:nvGrpSpPr>
          <p:cNvPr id="9" name="그룹 8"/>
          <p:cNvGrpSpPr/>
          <p:nvPr/>
        </p:nvGrpSpPr>
        <p:grpSpPr>
          <a:xfrm>
            <a:off x="619888" y="2523924"/>
            <a:ext cx="350043" cy="692944"/>
            <a:chOff x="2962275" y="1152525"/>
            <a:chExt cx="1819275" cy="3676650"/>
          </a:xfrm>
          <a:solidFill>
            <a:schemeClr val="tx1"/>
          </a:solidFill>
        </p:grpSpPr>
        <p:sp>
          <p:nvSpPr>
            <p:cNvPr id="10" name="양쪽 모서리가 둥근 사각형 9"/>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11" name="타원 10"/>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sp>
        <p:nvSpPr>
          <p:cNvPr id="12" name="모서리가 둥근 직사각형 11"/>
          <p:cNvSpPr/>
          <p:nvPr/>
        </p:nvSpPr>
        <p:spPr>
          <a:xfrm>
            <a:off x="4206350" y="1094337"/>
            <a:ext cx="1393031" cy="3639606"/>
          </a:xfrm>
          <a:prstGeom prst="round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IoT </a:t>
            </a:r>
            <a:endParaRPr lang="en-US" altLang="ko-KR"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a:p>
            <a:pPr algn="ctr"/>
            <a:r>
              <a:rPr lang="en-US" altLang="ko-KR"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Server</a:t>
            </a:r>
            <a:endParaRPr lang="en-US" altLang="ko-KR"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cxnSp>
        <p:nvCxnSpPr>
          <p:cNvPr id="13" name="꺾인 연결선 12"/>
          <p:cNvCxnSpPr/>
          <p:nvPr/>
        </p:nvCxnSpPr>
        <p:spPr>
          <a:xfrm flipV="1">
            <a:off x="983438" y="1722324"/>
            <a:ext cx="1766647"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꺾인 연결선 13"/>
          <p:cNvCxnSpPr>
            <a:stCxn id="10" idx="0"/>
          </p:cNvCxnSpPr>
          <p:nvPr/>
        </p:nvCxnSpPr>
        <p:spPr>
          <a:xfrm>
            <a:off x="969931" y="2994264"/>
            <a:ext cx="3236118"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꺾인 연결선 14"/>
          <p:cNvCxnSpPr/>
          <p:nvPr/>
        </p:nvCxnSpPr>
        <p:spPr>
          <a:xfrm>
            <a:off x="5599382" y="1722324"/>
            <a:ext cx="1521619" cy="1"/>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꺾인 연결선 15"/>
          <p:cNvCxnSpPr/>
          <p:nvPr/>
        </p:nvCxnSpPr>
        <p:spPr>
          <a:xfrm>
            <a:off x="3595526" y="1722324"/>
            <a:ext cx="624032"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467430" y="2006909"/>
            <a:ext cx="772427"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sz="1200" dirty="0" smtClean="0">
                <a:solidFill>
                  <a:schemeClr val="tx1"/>
                </a:solidFill>
                <a:latin typeface="Arial" panose="020B0604020202020204" pitchFamily="34" charset="0"/>
                <a:ea typeface="+mj-ea"/>
                <a:cs typeface="Arial" panose="020B0604020202020204" pitchFamily="34" charset="0"/>
              </a:rPr>
              <a:t>End user</a:t>
            </a:r>
          </a:p>
        </p:txBody>
      </p:sp>
      <p:sp>
        <p:nvSpPr>
          <p:cNvPr id="18" name="직사각형 17"/>
          <p:cNvSpPr/>
          <p:nvPr/>
        </p:nvSpPr>
        <p:spPr>
          <a:xfrm>
            <a:off x="271064" y="3212970"/>
            <a:ext cx="189096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sz="1200" dirty="0">
                <a:solidFill>
                  <a:schemeClr val="tx1"/>
                </a:solidFill>
                <a:latin typeface="Arial" panose="020B0604020202020204" pitchFamily="34" charset="0"/>
                <a:ea typeface="+mj-ea"/>
                <a:cs typeface="Arial" panose="020B0604020202020204" pitchFamily="34" charset="0"/>
              </a:rPr>
              <a:t>3</a:t>
            </a:r>
            <a:r>
              <a:rPr lang="en-US" altLang="ko-KR" sz="1200" baseline="30000" dirty="0">
                <a:solidFill>
                  <a:schemeClr val="tx1"/>
                </a:solidFill>
                <a:latin typeface="Arial" panose="020B0604020202020204" pitchFamily="34" charset="0"/>
                <a:ea typeface="+mj-ea"/>
                <a:cs typeface="Arial" panose="020B0604020202020204" pitchFamily="34" charset="0"/>
              </a:rPr>
              <a:t>rd</a:t>
            </a:r>
            <a:r>
              <a:rPr lang="en-US" altLang="ko-KR" sz="1200" dirty="0">
                <a:solidFill>
                  <a:schemeClr val="tx1"/>
                </a:solidFill>
                <a:latin typeface="Arial" panose="020B0604020202020204" pitchFamily="34" charset="0"/>
                <a:ea typeface="+mj-ea"/>
                <a:cs typeface="Arial" panose="020B0604020202020204" pitchFamily="34" charset="0"/>
              </a:rPr>
              <a:t> party </a:t>
            </a:r>
            <a:r>
              <a:rPr lang="en-US" altLang="ko-KR" sz="1200" dirty="0" smtClean="0">
                <a:solidFill>
                  <a:schemeClr val="tx1"/>
                </a:solidFill>
                <a:latin typeface="Arial" panose="020B0604020202020204" pitchFamily="34" charset="0"/>
                <a:ea typeface="+mj-ea"/>
                <a:cs typeface="Arial" panose="020B0604020202020204" pitchFamily="34" charset="0"/>
              </a:rPr>
              <a:t>Developer</a:t>
            </a:r>
            <a:endParaRPr lang="en-US" altLang="ko-KR" sz="1200" dirty="0">
              <a:solidFill>
                <a:schemeClr val="tx1"/>
              </a:solidFill>
              <a:latin typeface="Arial" panose="020B0604020202020204" pitchFamily="34" charset="0"/>
              <a:ea typeface="+mj-ea"/>
              <a:cs typeface="Arial" panose="020B0604020202020204" pitchFamily="34" charset="0"/>
            </a:endParaRPr>
          </a:p>
        </p:txBody>
      </p:sp>
      <p:grpSp>
        <p:nvGrpSpPr>
          <p:cNvPr id="19" name="그룹 18"/>
          <p:cNvGrpSpPr/>
          <p:nvPr/>
        </p:nvGrpSpPr>
        <p:grpSpPr>
          <a:xfrm>
            <a:off x="633149" y="3805511"/>
            <a:ext cx="350043" cy="692944"/>
            <a:chOff x="2962275" y="1152525"/>
            <a:chExt cx="1819275" cy="3676650"/>
          </a:xfrm>
          <a:solidFill>
            <a:schemeClr val="tx1"/>
          </a:solidFill>
        </p:grpSpPr>
        <p:sp>
          <p:nvSpPr>
            <p:cNvPr id="20" name="양쪽 모서리가 둥근 사각형 19"/>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21" name="타원 20"/>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cxnSp>
        <p:nvCxnSpPr>
          <p:cNvPr id="22" name="꺾인 연결선 21"/>
          <p:cNvCxnSpPr/>
          <p:nvPr/>
        </p:nvCxnSpPr>
        <p:spPr>
          <a:xfrm>
            <a:off x="969931" y="4275851"/>
            <a:ext cx="3236118"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345116" y="4498387"/>
            <a:ext cx="189096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sz="1200" dirty="0">
                <a:solidFill>
                  <a:schemeClr val="tx1"/>
                </a:solidFill>
                <a:latin typeface="Arial" panose="020B0604020202020204" pitchFamily="34" charset="0"/>
                <a:ea typeface="+mj-ea"/>
                <a:cs typeface="Arial" panose="020B0604020202020204" pitchFamily="34" charset="0"/>
              </a:rPr>
              <a:t>Value added reseller</a:t>
            </a:r>
          </a:p>
        </p:txBody>
      </p:sp>
      <p:cxnSp>
        <p:nvCxnSpPr>
          <p:cNvPr id="24" name="꺾인 연결선 23"/>
          <p:cNvCxnSpPr/>
          <p:nvPr/>
        </p:nvCxnSpPr>
        <p:spPr>
          <a:xfrm>
            <a:off x="5589400" y="2994264"/>
            <a:ext cx="1521618" cy="1"/>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2750085" y="1346928"/>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User</a:t>
            </a:r>
          </a:p>
          <a:p>
            <a:pPr algn="ctr"/>
            <a:r>
              <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App</a:t>
            </a:r>
          </a:p>
        </p:txBody>
      </p:sp>
      <p:sp>
        <p:nvSpPr>
          <p:cNvPr id="26" name="직사각형 25"/>
          <p:cNvSpPr/>
          <p:nvPr/>
        </p:nvSpPr>
        <p:spPr>
          <a:xfrm>
            <a:off x="619888" y="5115320"/>
            <a:ext cx="7912662" cy="9917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latin typeface="Arial" panose="020B0604020202020204" pitchFamily="34" charset="0"/>
              <a:ea typeface="+mj-ea"/>
              <a:cs typeface="Arial" panose="020B0604020202020204" pitchFamily="34" charset="0"/>
            </a:endParaRPr>
          </a:p>
        </p:txBody>
      </p:sp>
      <p:sp>
        <p:nvSpPr>
          <p:cNvPr id="27" name="모서리가 둥근 직사각형 26"/>
          <p:cNvSpPr/>
          <p:nvPr/>
        </p:nvSpPr>
        <p:spPr bwMode="auto">
          <a:xfrm>
            <a:off x="2643984" y="5326063"/>
            <a:ext cx="463550" cy="584200"/>
          </a:xfrm>
          <a:prstGeom prst="roundRect">
            <a:avLst/>
          </a:prstGeom>
          <a:noFill/>
          <a:ln w="19050" cap="flat" cmpd="sng" algn="ctr">
            <a:solidFill>
              <a:schemeClr val="tx1"/>
            </a:solidFill>
            <a:prstDash val="solid"/>
            <a:round/>
            <a:headEnd type="none" w="med" len="med"/>
            <a:tailEnd type="none" w="med" len="med"/>
          </a:ln>
          <a:effectLst/>
        </p:spPr>
        <p:txBody>
          <a:bodyPr wrap="none" lIns="83307" tIns="41652" rIns="83307" bIns="41652" anchor="ctr"/>
          <a:lstStyle/>
          <a:p>
            <a:pPr defTabSz="828675">
              <a:defRPr/>
            </a:pPr>
            <a:endParaRPr lang="ko-KR" altLang="en-US" sz="1200" dirty="0">
              <a:solidFill>
                <a:schemeClr val="tx1"/>
              </a:solidFill>
              <a:latin typeface="Arial" panose="020B0604020202020204" pitchFamily="34" charset="0"/>
              <a:ea typeface="+mj-ea"/>
              <a:cs typeface="Arial" panose="020B0604020202020204" pitchFamily="34" charset="0"/>
              <a:sym typeface="Wingdings" pitchFamily="2" charset="2"/>
            </a:endParaRPr>
          </a:p>
        </p:txBody>
      </p:sp>
      <p:sp>
        <p:nvSpPr>
          <p:cNvPr id="28" name="직사각형 27"/>
          <p:cNvSpPr/>
          <p:nvPr/>
        </p:nvSpPr>
        <p:spPr bwMode="auto">
          <a:xfrm>
            <a:off x="4977254" y="5358523"/>
            <a:ext cx="524999" cy="517692"/>
          </a:xfrm>
          <a:prstGeom prst="rect">
            <a:avLst/>
          </a:prstGeom>
          <a:noFill/>
          <a:ln w="19050" cap="flat" cmpd="sng" algn="ctr">
            <a:solidFill>
              <a:schemeClr val="tx1"/>
            </a:solidFill>
            <a:prstDash val="solid"/>
            <a:round/>
            <a:headEnd type="none" w="med" len="med"/>
            <a:tailEnd type="none" w="med" len="med"/>
          </a:ln>
          <a:effectLst/>
        </p:spPr>
        <p:txBody>
          <a:bodyPr lIns="83307" tIns="41652" rIns="83307" bIns="41652" anchor="ctr"/>
          <a:lstStyle/>
          <a:p>
            <a:pPr defTabSz="828675">
              <a:defRPr/>
            </a:pPr>
            <a:endParaRPr lang="ko-KR" altLang="en-US" sz="1200" dirty="0">
              <a:solidFill>
                <a:schemeClr val="tx1"/>
              </a:solidFill>
              <a:latin typeface="Arial" panose="020B0604020202020204" pitchFamily="34" charset="0"/>
              <a:ea typeface="+mj-ea"/>
              <a:cs typeface="Arial" panose="020B0604020202020204" pitchFamily="34" charset="0"/>
              <a:sym typeface="Wingdings" pitchFamily="2" charset="2"/>
            </a:endParaRPr>
          </a:p>
        </p:txBody>
      </p:sp>
      <p:sp>
        <p:nvSpPr>
          <p:cNvPr id="29" name="TextBox 39"/>
          <p:cNvSpPr txBox="1">
            <a:spLocks noChangeArrowheads="1"/>
          </p:cNvSpPr>
          <p:nvPr/>
        </p:nvSpPr>
        <p:spPr bwMode="auto">
          <a:xfrm>
            <a:off x="3083722" y="5387330"/>
            <a:ext cx="876300" cy="461665"/>
          </a:xfrm>
          <a:prstGeom prst="rect">
            <a:avLst/>
          </a:prstGeom>
          <a:noFill/>
          <a:ln w="9525">
            <a:noFill/>
            <a:miter lim="800000"/>
            <a:headEnd/>
            <a:tailEnd/>
          </a:ln>
        </p:spPr>
        <p:txBody>
          <a:bodyPr anchor="ctr">
            <a:spAutoFit/>
          </a:bodyPr>
          <a:lstStyle/>
          <a:p>
            <a:pPr algn="l"/>
            <a:r>
              <a:rPr lang="en-US" altLang="ko-KR" sz="1200" dirty="0" err="1" smtClean="0">
                <a:solidFill>
                  <a:schemeClr val="tx1"/>
                </a:solidFill>
                <a:latin typeface="Arial" panose="020B0604020202020204" pitchFamily="34" charset="0"/>
                <a:ea typeface="+mj-ea"/>
                <a:cs typeface="Arial" panose="020B0604020202020204" pitchFamily="34" charset="0"/>
              </a:rPr>
              <a:t>IoT</a:t>
            </a:r>
            <a:endParaRPr lang="en-US" altLang="ko-KR" sz="1200" dirty="0" smtClean="0">
              <a:solidFill>
                <a:schemeClr val="tx1"/>
              </a:solidFill>
              <a:latin typeface="Arial" panose="020B0604020202020204" pitchFamily="34" charset="0"/>
              <a:ea typeface="+mj-ea"/>
              <a:cs typeface="Arial" panose="020B0604020202020204" pitchFamily="34" charset="0"/>
            </a:endParaRPr>
          </a:p>
          <a:p>
            <a:pPr algn="l"/>
            <a:r>
              <a:rPr lang="en-US" altLang="ko-KR" sz="1200" dirty="0" smtClean="0">
                <a:solidFill>
                  <a:schemeClr val="tx1"/>
                </a:solidFill>
                <a:latin typeface="Arial" panose="020B0604020202020204" pitchFamily="34" charset="0"/>
                <a:ea typeface="+mj-ea"/>
                <a:cs typeface="Arial" panose="020B0604020202020204" pitchFamily="34" charset="0"/>
              </a:rPr>
              <a:t>Server</a:t>
            </a:r>
            <a:endParaRPr lang="en-US" altLang="ko-KR" sz="1200" dirty="0">
              <a:solidFill>
                <a:schemeClr val="tx1"/>
              </a:solidFill>
              <a:latin typeface="Arial" panose="020B0604020202020204" pitchFamily="34" charset="0"/>
              <a:ea typeface="+mj-ea"/>
              <a:cs typeface="Arial" panose="020B0604020202020204" pitchFamily="34" charset="0"/>
            </a:endParaRPr>
          </a:p>
        </p:txBody>
      </p:sp>
      <p:sp>
        <p:nvSpPr>
          <p:cNvPr id="30" name="TextBox 41"/>
          <p:cNvSpPr txBox="1">
            <a:spLocks noChangeArrowheads="1"/>
          </p:cNvSpPr>
          <p:nvPr/>
        </p:nvSpPr>
        <p:spPr bwMode="auto">
          <a:xfrm>
            <a:off x="5573097" y="5414253"/>
            <a:ext cx="947738" cy="461962"/>
          </a:xfrm>
          <a:prstGeom prst="rect">
            <a:avLst/>
          </a:prstGeom>
          <a:noFill/>
          <a:ln w="9525">
            <a:noFill/>
            <a:miter lim="800000"/>
            <a:headEnd/>
            <a:tailEnd/>
          </a:ln>
        </p:spPr>
        <p:txBody>
          <a:bodyPr anchor="ctr">
            <a:spAutoFit/>
          </a:bodyPr>
          <a:lstStyle/>
          <a:p>
            <a:pPr algn="l"/>
            <a:r>
              <a:rPr lang="en-US" altLang="ko-KR" sz="1200" dirty="0">
                <a:solidFill>
                  <a:schemeClr val="tx1"/>
                </a:solidFill>
                <a:latin typeface="Arial" panose="020B0604020202020204" pitchFamily="34" charset="0"/>
                <a:ea typeface="+mj-ea"/>
                <a:cs typeface="Arial" panose="020B0604020202020204" pitchFamily="34" charset="0"/>
              </a:rPr>
              <a:t>External Entity</a:t>
            </a:r>
          </a:p>
        </p:txBody>
      </p:sp>
      <p:sp>
        <p:nvSpPr>
          <p:cNvPr id="31" name="TextBox 44"/>
          <p:cNvSpPr txBox="1">
            <a:spLocks noChangeArrowheads="1"/>
          </p:cNvSpPr>
          <p:nvPr/>
        </p:nvSpPr>
        <p:spPr bwMode="auto">
          <a:xfrm>
            <a:off x="6790738" y="5358523"/>
            <a:ext cx="287338" cy="276225"/>
          </a:xfrm>
          <a:prstGeom prst="rect">
            <a:avLst/>
          </a:prstGeom>
          <a:noFill/>
          <a:ln w="9525">
            <a:noFill/>
            <a:miter lim="800000"/>
            <a:headEnd/>
            <a:tailEnd/>
          </a:ln>
        </p:spPr>
        <p:txBody>
          <a:bodyPr anchor="ctr">
            <a:spAutoFit/>
          </a:bodyPr>
          <a:lstStyle/>
          <a:p>
            <a:pPr algn="l"/>
            <a:r>
              <a:rPr lang="en-US" altLang="ko-KR" sz="1200">
                <a:solidFill>
                  <a:schemeClr val="tx1"/>
                </a:solidFill>
                <a:latin typeface="Arial" panose="020B0604020202020204" pitchFamily="34" charset="0"/>
                <a:ea typeface="+mj-ea"/>
                <a:cs typeface="Arial" panose="020B0604020202020204" pitchFamily="34" charset="0"/>
              </a:rPr>
              <a:t>X</a:t>
            </a:r>
          </a:p>
        </p:txBody>
      </p:sp>
      <p:sp>
        <p:nvSpPr>
          <p:cNvPr id="32" name="TextBox 45"/>
          <p:cNvSpPr txBox="1">
            <a:spLocks noChangeArrowheads="1"/>
          </p:cNvSpPr>
          <p:nvPr/>
        </p:nvSpPr>
        <p:spPr bwMode="auto">
          <a:xfrm>
            <a:off x="7605126" y="5356936"/>
            <a:ext cx="287337" cy="277812"/>
          </a:xfrm>
          <a:prstGeom prst="rect">
            <a:avLst/>
          </a:prstGeom>
          <a:noFill/>
          <a:ln w="9525">
            <a:noFill/>
            <a:miter lim="800000"/>
            <a:headEnd/>
            <a:tailEnd/>
          </a:ln>
        </p:spPr>
        <p:txBody>
          <a:bodyPr anchor="ctr">
            <a:spAutoFit/>
          </a:bodyPr>
          <a:lstStyle/>
          <a:p>
            <a:pPr algn="l"/>
            <a:r>
              <a:rPr lang="en-US" altLang="ko-KR" sz="1200">
                <a:solidFill>
                  <a:schemeClr val="tx1"/>
                </a:solidFill>
                <a:latin typeface="Arial" panose="020B0604020202020204" pitchFamily="34" charset="0"/>
                <a:ea typeface="+mj-ea"/>
                <a:cs typeface="Arial" panose="020B0604020202020204" pitchFamily="34" charset="0"/>
              </a:rPr>
              <a:t>Y</a:t>
            </a:r>
          </a:p>
        </p:txBody>
      </p:sp>
      <p:sp>
        <p:nvSpPr>
          <p:cNvPr id="33" name="TextBox 47"/>
          <p:cNvSpPr txBox="1">
            <a:spLocks noChangeArrowheads="1"/>
          </p:cNvSpPr>
          <p:nvPr/>
        </p:nvSpPr>
        <p:spPr bwMode="auto">
          <a:xfrm>
            <a:off x="6434554" y="5546891"/>
            <a:ext cx="1874838" cy="461665"/>
          </a:xfrm>
          <a:prstGeom prst="rect">
            <a:avLst/>
          </a:prstGeom>
          <a:noFill/>
          <a:ln w="9525">
            <a:noFill/>
            <a:miter lim="800000"/>
            <a:headEnd/>
            <a:tailEnd/>
          </a:ln>
        </p:spPr>
        <p:txBody>
          <a:bodyPr anchor="ctr">
            <a:spAutoFit/>
          </a:bodyPr>
          <a:lstStyle/>
          <a:p>
            <a:pPr algn="ctr"/>
            <a:r>
              <a:rPr lang="en-US" altLang="ko-KR" sz="1200" dirty="0" smtClean="0">
                <a:solidFill>
                  <a:schemeClr val="tx1"/>
                </a:solidFill>
                <a:latin typeface="Arial" panose="020B0604020202020204" pitchFamily="34" charset="0"/>
                <a:ea typeface="+mj-ea"/>
                <a:cs typeface="Arial" panose="020B0604020202020204" pitchFamily="34" charset="0"/>
              </a:rPr>
              <a:t>Interaction between </a:t>
            </a:r>
          </a:p>
          <a:p>
            <a:pPr algn="ctr"/>
            <a:r>
              <a:rPr lang="en-US" altLang="ko-KR" sz="1200" dirty="0" smtClean="0">
                <a:solidFill>
                  <a:schemeClr val="tx1"/>
                </a:solidFill>
                <a:latin typeface="Arial" panose="020B0604020202020204" pitchFamily="34" charset="0"/>
                <a:ea typeface="+mj-ea"/>
                <a:cs typeface="Arial" panose="020B0604020202020204" pitchFamily="34" charset="0"/>
              </a:rPr>
              <a:t>X and Y</a:t>
            </a:r>
            <a:endParaRPr lang="en-US" altLang="ko-KR" sz="1200" dirty="0">
              <a:solidFill>
                <a:schemeClr val="tx1"/>
              </a:solidFill>
              <a:latin typeface="Arial" panose="020B0604020202020204" pitchFamily="34" charset="0"/>
              <a:ea typeface="+mj-ea"/>
              <a:cs typeface="Arial" panose="020B0604020202020204" pitchFamily="34" charset="0"/>
            </a:endParaRPr>
          </a:p>
        </p:txBody>
      </p:sp>
      <p:sp>
        <p:nvSpPr>
          <p:cNvPr id="34" name="직사각형 36"/>
          <p:cNvSpPr>
            <a:spLocks noChangeArrowheads="1"/>
          </p:cNvSpPr>
          <p:nvPr/>
        </p:nvSpPr>
        <p:spPr bwMode="auto">
          <a:xfrm>
            <a:off x="4163222" y="5497512"/>
            <a:ext cx="660758" cy="276999"/>
          </a:xfrm>
          <a:prstGeom prst="rect">
            <a:avLst/>
          </a:prstGeom>
          <a:noFill/>
          <a:ln w="9525">
            <a:noFill/>
            <a:miter lim="800000"/>
            <a:headEnd/>
            <a:tailEnd/>
          </a:ln>
        </p:spPr>
        <p:txBody>
          <a:bodyPr wrap="none">
            <a:spAutoFit/>
          </a:bodyPr>
          <a:lstStyle/>
          <a:p>
            <a:r>
              <a:rPr lang="en-US" altLang="ko-KR" sz="1200" dirty="0" smtClean="0">
                <a:solidFill>
                  <a:schemeClr val="tx1"/>
                </a:solidFill>
                <a:latin typeface="Arial" panose="020B0604020202020204" pitchFamily="34" charset="0"/>
                <a:ea typeface="+mj-ea"/>
                <a:cs typeface="Arial" panose="020B0604020202020204" pitchFamily="34" charset="0"/>
              </a:rPr>
              <a:t>People</a:t>
            </a:r>
            <a:endParaRPr lang="ko-KR" altLang="en-US" sz="1200" dirty="0">
              <a:solidFill>
                <a:schemeClr val="tx1"/>
              </a:solidFill>
              <a:latin typeface="Arial" panose="020B0604020202020204" pitchFamily="34" charset="0"/>
              <a:ea typeface="+mj-ea"/>
              <a:cs typeface="Arial" panose="020B0604020202020204" pitchFamily="34" charset="0"/>
            </a:endParaRPr>
          </a:p>
        </p:txBody>
      </p:sp>
      <p:cxnSp>
        <p:nvCxnSpPr>
          <p:cNvPr id="35" name="직선 화살표 연결선 34"/>
          <p:cNvCxnSpPr>
            <a:cxnSpLocks noChangeShapeType="1"/>
          </p:cNvCxnSpPr>
          <p:nvPr/>
        </p:nvCxnSpPr>
        <p:spPr bwMode="auto">
          <a:xfrm>
            <a:off x="7081251" y="5464886"/>
            <a:ext cx="503237" cy="0"/>
          </a:xfrm>
          <a:prstGeom prst="straightConnector1">
            <a:avLst/>
          </a:prstGeom>
          <a:noFill/>
          <a:ln w="6350" algn="ctr">
            <a:solidFill>
              <a:schemeClr val="tx1"/>
            </a:solidFill>
            <a:round/>
            <a:headEnd type="triangle" w="med" len="med"/>
            <a:tailEnd type="triangle" w="med" len="med"/>
          </a:ln>
        </p:spPr>
      </p:cxnSp>
      <p:grpSp>
        <p:nvGrpSpPr>
          <p:cNvPr id="36" name="그룹 35"/>
          <p:cNvGrpSpPr/>
          <p:nvPr/>
        </p:nvGrpSpPr>
        <p:grpSpPr>
          <a:xfrm>
            <a:off x="3918217" y="5376862"/>
            <a:ext cx="241830" cy="475589"/>
            <a:chOff x="2962275" y="1152525"/>
            <a:chExt cx="1819275" cy="3676650"/>
          </a:xfrm>
          <a:solidFill>
            <a:schemeClr val="tx1"/>
          </a:solidFill>
        </p:grpSpPr>
        <p:sp>
          <p:nvSpPr>
            <p:cNvPr id="37" name="양쪽 모서리가 둥근 사각형 36"/>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38" name="타원 37"/>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sp>
        <p:nvSpPr>
          <p:cNvPr id="39" name="직사각형 38"/>
          <p:cNvSpPr/>
          <p:nvPr/>
        </p:nvSpPr>
        <p:spPr>
          <a:xfrm>
            <a:off x="7129768" y="1323319"/>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SA node</a:t>
            </a:r>
            <a:endPar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40" name="직사각형 39"/>
          <p:cNvSpPr/>
          <p:nvPr/>
        </p:nvSpPr>
        <p:spPr>
          <a:xfrm>
            <a:off x="7121001" y="2610614"/>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Log DB</a:t>
            </a:r>
          </a:p>
        </p:txBody>
      </p:sp>
      <p:cxnSp>
        <p:nvCxnSpPr>
          <p:cNvPr id="41" name="꺾인 연결선 40"/>
          <p:cNvCxnSpPr>
            <a:endCxn id="42" idx="1"/>
          </p:cNvCxnSpPr>
          <p:nvPr/>
        </p:nvCxnSpPr>
        <p:spPr>
          <a:xfrm>
            <a:off x="5599381" y="4275851"/>
            <a:ext cx="2091900"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7691281" y="3883883"/>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ISP</a:t>
            </a:r>
            <a:endPar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43" name="TextBox 42"/>
          <p:cNvSpPr txBox="1"/>
          <p:nvPr/>
        </p:nvSpPr>
        <p:spPr>
          <a:xfrm>
            <a:off x="6037015" y="3790488"/>
            <a:ext cx="1531188" cy="430887"/>
          </a:xfrm>
          <a:prstGeom prst="rect">
            <a:avLst/>
          </a:prstGeom>
          <a:solidFill>
            <a:schemeClr val="bg1"/>
          </a:solid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SMS, Email send</a:t>
            </a:r>
          </a:p>
          <a:p>
            <a:r>
              <a:rPr lang="en-US" altLang="ko-KR" sz="1100" dirty="0" smtClean="0">
                <a:solidFill>
                  <a:schemeClr val="tx1"/>
                </a:solidFill>
                <a:latin typeface="Arial" panose="020B0604020202020204" pitchFamily="34" charset="0"/>
                <a:ea typeface="+mj-ea"/>
                <a:cs typeface="Arial" panose="020B0604020202020204" pitchFamily="34" charset="0"/>
              </a:rPr>
              <a:t>&amp; Information Service</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4" name="TextBox 43"/>
          <p:cNvSpPr txBox="1"/>
          <p:nvPr/>
        </p:nvSpPr>
        <p:spPr>
          <a:xfrm>
            <a:off x="5676867" y="2422159"/>
            <a:ext cx="1202573" cy="600164"/>
          </a:xfrm>
          <a:prstGeom prst="rect">
            <a:avLst/>
          </a:prstGeom>
          <a:no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Logging </a:t>
            </a:r>
          </a:p>
          <a:p>
            <a:r>
              <a:rPr lang="en-US" altLang="ko-KR" sz="1100" dirty="0" smtClean="0">
                <a:solidFill>
                  <a:schemeClr val="tx1"/>
                </a:solidFill>
                <a:latin typeface="Arial" panose="020B0604020202020204" pitchFamily="34" charset="0"/>
                <a:ea typeface="+mj-ea"/>
                <a:cs typeface="Arial" panose="020B0604020202020204" pitchFamily="34" charset="0"/>
              </a:rPr>
              <a:t>User Command</a:t>
            </a:r>
          </a:p>
          <a:p>
            <a:r>
              <a:rPr lang="en-US" altLang="ko-KR" sz="1100" dirty="0" smtClean="0">
                <a:solidFill>
                  <a:schemeClr val="tx1"/>
                </a:solidFill>
                <a:latin typeface="Arial" panose="020B0604020202020204" pitchFamily="34" charset="0"/>
                <a:ea typeface="+mj-ea"/>
                <a:cs typeface="Arial" panose="020B0604020202020204" pitchFamily="34" charset="0"/>
              </a:rPr>
              <a:t>&amp; SA node state</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5" name="TextBox 44"/>
          <p:cNvSpPr txBox="1"/>
          <p:nvPr/>
        </p:nvSpPr>
        <p:spPr>
          <a:xfrm>
            <a:off x="5716819" y="1253728"/>
            <a:ext cx="1082348" cy="430887"/>
          </a:xfrm>
          <a:prstGeom prst="rect">
            <a:avLst/>
          </a:prstGeom>
          <a:no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Control</a:t>
            </a:r>
          </a:p>
          <a:p>
            <a:r>
              <a:rPr lang="en-US" altLang="ko-KR" sz="1100" dirty="0" smtClean="0">
                <a:solidFill>
                  <a:schemeClr val="tx1"/>
                </a:solidFill>
                <a:latin typeface="Arial" panose="020B0604020202020204" pitchFamily="34" charset="0"/>
                <a:ea typeface="+mj-ea"/>
                <a:cs typeface="Arial" panose="020B0604020202020204" pitchFamily="34" charset="0"/>
              </a:rPr>
              <a:t>&amp; Inform State</a:t>
            </a:r>
          </a:p>
        </p:txBody>
      </p:sp>
      <p:sp>
        <p:nvSpPr>
          <p:cNvPr id="46" name="TextBox 45"/>
          <p:cNvSpPr txBox="1"/>
          <p:nvPr/>
        </p:nvSpPr>
        <p:spPr>
          <a:xfrm>
            <a:off x="1394376" y="3962744"/>
            <a:ext cx="2042547" cy="261610"/>
          </a:xfrm>
          <a:prstGeom prst="rect">
            <a:avLst/>
          </a:prstGeom>
          <a:solidFill>
            <a:schemeClr val="bg1"/>
          </a:solid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Build &amp; mashups </a:t>
            </a:r>
            <a:r>
              <a:rPr lang="en-US" altLang="ko-KR" sz="1100" dirty="0" err="1" smtClean="0">
                <a:solidFill>
                  <a:schemeClr val="tx1"/>
                </a:solidFill>
                <a:latin typeface="Arial" panose="020B0604020202020204" pitchFamily="34" charset="0"/>
                <a:ea typeface="+mj-ea"/>
                <a:cs typeface="Arial" panose="020B0604020202020204" pitchFamily="34" charset="0"/>
              </a:rPr>
              <a:t>IoT</a:t>
            </a:r>
            <a:r>
              <a:rPr lang="en-US" altLang="ko-KR" sz="1100" dirty="0" smtClean="0">
                <a:solidFill>
                  <a:schemeClr val="tx1"/>
                </a:solidFill>
                <a:latin typeface="Arial" panose="020B0604020202020204" pitchFamily="34" charset="0"/>
                <a:ea typeface="+mj-ea"/>
                <a:cs typeface="Arial" panose="020B0604020202020204" pitchFamily="34" charset="0"/>
              </a:rPr>
              <a:t> </a:t>
            </a:r>
            <a:r>
              <a:rPr lang="en-US" altLang="ko-KR" sz="1100" dirty="0">
                <a:solidFill>
                  <a:schemeClr val="tx1"/>
                </a:solidFill>
                <a:latin typeface="Arial" panose="020B0604020202020204" pitchFamily="34" charset="0"/>
                <a:ea typeface="+mj-ea"/>
                <a:cs typeface="Arial" panose="020B0604020202020204" pitchFamily="34" charset="0"/>
              </a:rPr>
              <a:t>services</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7" name="TextBox 46"/>
          <p:cNvSpPr txBox="1"/>
          <p:nvPr/>
        </p:nvSpPr>
        <p:spPr>
          <a:xfrm>
            <a:off x="1417566" y="2717902"/>
            <a:ext cx="1774845" cy="261610"/>
          </a:xfrm>
          <a:prstGeom prst="rect">
            <a:avLst/>
          </a:prstGeom>
          <a:solidFill>
            <a:schemeClr val="bg1"/>
          </a:solid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Build custom </a:t>
            </a:r>
            <a:r>
              <a:rPr lang="en-US" altLang="ko-KR" sz="1100" dirty="0" err="1" smtClean="0">
                <a:solidFill>
                  <a:schemeClr val="tx1"/>
                </a:solidFill>
                <a:latin typeface="Arial" panose="020B0604020202020204" pitchFamily="34" charset="0"/>
                <a:ea typeface="+mj-ea"/>
                <a:cs typeface="Arial" panose="020B0604020202020204" pitchFamily="34" charset="0"/>
              </a:rPr>
              <a:t>IoT</a:t>
            </a:r>
            <a:r>
              <a:rPr lang="en-US" altLang="ko-KR" sz="1100" dirty="0" smtClean="0">
                <a:solidFill>
                  <a:schemeClr val="tx1"/>
                </a:solidFill>
                <a:latin typeface="Arial" panose="020B0604020202020204" pitchFamily="34" charset="0"/>
                <a:ea typeface="+mj-ea"/>
                <a:cs typeface="Arial" panose="020B0604020202020204" pitchFamily="34" charset="0"/>
              </a:rPr>
              <a:t> SW/HW</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8" name="TextBox 47"/>
          <p:cNvSpPr txBox="1"/>
          <p:nvPr/>
        </p:nvSpPr>
        <p:spPr>
          <a:xfrm>
            <a:off x="1398944" y="1429623"/>
            <a:ext cx="1055097" cy="261610"/>
          </a:xfrm>
          <a:prstGeom prst="rect">
            <a:avLst/>
          </a:prstGeom>
          <a:no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Communicate</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9" name="직사각형 48"/>
          <p:cNvSpPr/>
          <p:nvPr/>
        </p:nvSpPr>
        <p:spPr>
          <a:xfrm>
            <a:off x="969931" y="5326063"/>
            <a:ext cx="543753" cy="584200"/>
          </a:xfrm>
          <a:prstGeom prst="rect">
            <a:avLst/>
          </a:prstGeom>
          <a:solidFill>
            <a:schemeClr val="bg1"/>
          </a:solid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j-ea"/>
              <a:cs typeface="Arial" panose="020B0604020202020204" pitchFamily="34" charset="0"/>
            </a:endParaRPr>
          </a:p>
        </p:txBody>
      </p:sp>
      <p:sp>
        <p:nvSpPr>
          <p:cNvPr id="50" name="TextBox 39"/>
          <p:cNvSpPr txBox="1">
            <a:spLocks noChangeArrowheads="1"/>
          </p:cNvSpPr>
          <p:nvPr/>
        </p:nvSpPr>
        <p:spPr bwMode="auto">
          <a:xfrm>
            <a:off x="1608854" y="5356936"/>
            <a:ext cx="876300" cy="461665"/>
          </a:xfrm>
          <a:prstGeom prst="rect">
            <a:avLst/>
          </a:prstGeom>
          <a:noFill/>
          <a:ln w="9525">
            <a:noFill/>
            <a:miter lim="800000"/>
            <a:headEnd/>
            <a:tailEnd/>
          </a:ln>
        </p:spPr>
        <p:txBody>
          <a:bodyPr anchor="ctr">
            <a:spAutoFit/>
          </a:bodyPr>
          <a:lstStyle/>
          <a:p>
            <a:pPr algn="l"/>
            <a:r>
              <a:rPr lang="en-US" altLang="ko-KR" sz="1200" dirty="0" err="1" smtClean="0">
                <a:solidFill>
                  <a:schemeClr val="tx1"/>
                </a:solidFill>
                <a:latin typeface="Arial" panose="020B0604020202020204" pitchFamily="34" charset="0"/>
                <a:ea typeface="+mj-ea"/>
                <a:cs typeface="Arial" panose="020B0604020202020204" pitchFamily="34" charset="0"/>
              </a:rPr>
              <a:t>IoT</a:t>
            </a:r>
            <a:endParaRPr lang="en-US" altLang="ko-KR" sz="1200" dirty="0" smtClean="0">
              <a:solidFill>
                <a:schemeClr val="tx1"/>
              </a:solidFill>
              <a:latin typeface="Arial" panose="020B0604020202020204" pitchFamily="34" charset="0"/>
              <a:ea typeface="+mj-ea"/>
              <a:cs typeface="Arial" panose="020B0604020202020204" pitchFamily="34" charset="0"/>
            </a:endParaRPr>
          </a:p>
          <a:p>
            <a:pPr algn="l"/>
            <a:r>
              <a:rPr lang="en-US" altLang="ko-KR" sz="1200" dirty="0" smtClean="0">
                <a:solidFill>
                  <a:schemeClr val="tx1"/>
                </a:solidFill>
                <a:latin typeface="Arial" panose="020B0604020202020204" pitchFamily="34" charset="0"/>
                <a:ea typeface="+mj-ea"/>
                <a:cs typeface="Arial" panose="020B0604020202020204" pitchFamily="34" charset="0"/>
              </a:rPr>
              <a:t>System</a:t>
            </a:r>
            <a:endParaRPr lang="en-US" altLang="ko-KR" sz="1200" dirty="0">
              <a:solidFill>
                <a:schemeClr val="tx1"/>
              </a:solidFill>
              <a:latin typeface="Arial" panose="020B0604020202020204" pitchFamily="34" charset="0"/>
              <a:ea typeface="+mj-ea"/>
              <a:cs typeface="Arial" panose="020B0604020202020204" pitchFamily="34" charset="0"/>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a:t>
            </a:r>
            <a:r>
              <a:rPr lang="en-US" sz="2000" b="1" dirty="0" smtClean="0"/>
              <a:t>Deployment </a:t>
            </a:r>
            <a:endParaRPr lang="en-US" sz="2000" b="1" dirty="0"/>
          </a:p>
        </p:txBody>
      </p:sp>
      <p:pic>
        <p:nvPicPr>
          <p:cNvPr id="135" name="Shape 135"/>
          <p:cNvPicPr preferRelativeResize="0"/>
          <p:nvPr/>
        </p:nvPicPr>
        <p:blipFill>
          <a:blip r:embed="rId3">
            <a:alphaModFix/>
          </a:blip>
          <a:stretch>
            <a:fillRect/>
          </a:stretch>
        </p:blipFill>
        <p:spPr>
          <a:xfrm>
            <a:off x="4480585" y="1376823"/>
            <a:ext cx="4590464" cy="4534200"/>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8</a:t>
            </a:fld>
            <a:r>
              <a:rPr lang="en-US" smtClean="0"/>
              <a:t>/23</a:t>
            </a:r>
            <a:endParaRPr lang="en-US" dirty="0"/>
          </a:p>
        </p:txBody>
      </p:sp>
      <p:pic>
        <p:nvPicPr>
          <p:cNvPr id="4" name="그림 3"/>
          <p:cNvPicPr>
            <a:picLocks noChangeAspect="1"/>
          </p:cNvPicPr>
          <p:nvPr/>
        </p:nvPicPr>
        <p:blipFill>
          <a:blip r:embed="rId4"/>
          <a:stretch>
            <a:fillRect/>
          </a:stretch>
        </p:blipFill>
        <p:spPr>
          <a:xfrm>
            <a:off x="40995" y="1779439"/>
            <a:ext cx="4165220" cy="4169911"/>
          </a:xfrm>
          <a:prstGeom prst="rect">
            <a:avLst/>
          </a:prstGeom>
        </p:spPr>
      </p:pic>
      <p:cxnSp>
        <p:nvCxnSpPr>
          <p:cNvPr id="7" name="직선 연결선 6"/>
          <p:cNvCxnSpPr/>
          <p:nvPr/>
        </p:nvCxnSpPr>
        <p:spPr>
          <a:xfrm>
            <a:off x="4346445" y="896814"/>
            <a:ext cx="0" cy="5052536"/>
          </a:xfrm>
          <a:prstGeom prst="line">
            <a:avLst/>
          </a:prstGeom>
          <a:ln w="53975" cmpd="dbl">
            <a:solidFill>
              <a:srgbClr val="FF3300"/>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50371" y="896269"/>
            <a:ext cx="1146468" cy="369332"/>
          </a:xfrm>
          <a:prstGeom prst="rect">
            <a:avLst/>
          </a:prstGeom>
          <a:noFill/>
        </p:spPr>
        <p:txBody>
          <a:bodyPr wrap="none" rtlCol="0">
            <a:spAutoFit/>
          </a:bodyPr>
          <a:lstStyle/>
          <a:p>
            <a:r>
              <a:rPr lang="en-US" altLang="ko-KR" sz="1800" b="1" dirty="0" smtClean="0"/>
              <a:t>Dynamic</a:t>
            </a:r>
            <a:endParaRPr lang="ko-KR" altLang="en-US" sz="1800" b="1" dirty="0"/>
          </a:p>
        </p:txBody>
      </p:sp>
      <p:sp>
        <p:nvSpPr>
          <p:cNvPr id="9" name="TextBox 8"/>
          <p:cNvSpPr txBox="1"/>
          <p:nvPr/>
        </p:nvSpPr>
        <p:spPr>
          <a:xfrm>
            <a:off x="6215407" y="896269"/>
            <a:ext cx="1120820" cy="369332"/>
          </a:xfrm>
          <a:prstGeom prst="rect">
            <a:avLst/>
          </a:prstGeom>
          <a:noFill/>
        </p:spPr>
        <p:txBody>
          <a:bodyPr wrap="none" rtlCol="0">
            <a:spAutoFit/>
          </a:bodyPr>
          <a:lstStyle/>
          <a:p>
            <a:r>
              <a:rPr lang="en-US" altLang="ko-KR" sz="1800" b="1" dirty="0" smtClean="0"/>
              <a:t>Physical</a:t>
            </a:r>
            <a:endParaRPr lang="ko-KR" altLang="en-US" sz="1800" b="1"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5301</Words>
  <Application>Microsoft Office PowerPoint</Application>
  <PresentationFormat>화면 슬라이드 쇼(4:3)</PresentationFormat>
  <Paragraphs>1239</Paragraphs>
  <Slides>44</Slides>
  <Notes>37</Notes>
  <HiddenSlides>0</HiddenSlides>
  <MMClips>0</MMClips>
  <ScaleCrop>false</ScaleCrop>
  <HeadingPairs>
    <vt:vector size="4" baseType="variant">
      <vt:variant>
        <vt:lpstr>테마</vt:lpstr>
      </vt:variant>
      <vt:variant>
        <vt:i4>1</vt:i4>
      </vt:variant>
      <vt:variant>
        <vt:lpstr>슬라이드 제목</vt:lpstr>
      </vt:variant>
      <vt:variant>
        <vt:i4>44</vt:i4>
      </vt:variant>
    </vt:vector>
  </HeadingPairs>
  <TitlesOfParts>
    <vt:vector size="45" baseType="lpstr">
      <vt:lpstr>Office 테마</vt:lpstr>
      <vt:lpstr>슬라이드 0</vt:lpstr>
      <vt:lpstr>Table of Contents</vt:lpstr>
      <vt:lpstr>Team Introduction</vt:lpstr>
      <vt:lpstr>Project Context</vt:lpstr>
      <vt:lpstr>Architecture Drivers (1/2) </vt:lpstr>
      <vt:lpstr>Architecture Drivers (2/2) </vt:lpstr>
      <vt:lpstr>Constraints</vt:lpstr>
      <vt:lpstr>IoT System Context Diagram</vt:lpstr>
      <vt:lpstr>IoT System : Deployment </vt:lpstr>
      <vt:lpstr>IoT Server : Dynamic - 1st Decomposition (1/2)  </vt:lpstr>
      <vt:lpstr>IoT Server : Dynamic - 1st Decomposition (2/2)  </vt:lpstr>
      <vt:lpstr>IoT Server : Dynamic - 2nd Decomposition (1/3)  </vt:lpstr>
      <vt:lpstr>IoT Server : Dynamic - 2nd Decomposition (2/3)  </vt:lpstr>
      <vt:lpstr>IoT Server : Dynamic - 2nd Decomposition (3/3)</vt:lpstr>
      <vt:lpstr>IoT System - Register Sequence Diagram</vt:lpstr>
      <vt:lpstr>IoT System - Physical Perspective</vt:lpstr>
      <vt:lpstr>SA node : Static - 1st Decomposition </vt:lpstr>
      <vt:lpstr>SA node : Dynamic -  2nd Decomposition </vt:lpstr>
      <vt:lpstr>User App : Dynamic - 1st Decomposition</vt:lpstr>
      <vt:lpstr>User App : Static - 2nd Decomposition</vt:lpstr>
      <vt:lpstr>Test Cases</vt:lpstr>
      <vt:lpstr>Test Results (1/2)</vt:lpstr>
      <vt:lpstr>Test Results (2/2)</vt:lpstr>
      <vt:lpstr>Project Plan - Time Log</vt:lpstr>
      <vt:lpstr>Project Plan – Earned Value Management</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heuser</cp:lastModifiedBy>
  <cp:revision>187</cp:revision>
  <dcterms:modified xsi:type="dcterms:W3CDTF">2015-06-25T19:24:02Z</dcterms:modified>
</cp:coreProperties>
</file>