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0" r:id="rId1"/>
  </p:sldMasterIdLst>
  <p:notesMasterIdLst>
    <p:notesMasterId r:id="rId43"/>
  </p:notesMasterIdLst>
  <p:sldIdLst>
    <p:sldId id="256" r:id="rId2"/>
    <p:sldId id="257" r:id="rId3"/>
    <p:sldId id="258" r:id="rId4"/>
    <p:sldId id="29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82">
          <p15:clr>
            <a:srgbClr val="A4A3A4"/>
          </p15:clr>
        </p15:guide>
        <p15:guide id="2" pos="2880">
          <p15:clr>
            <a:srgbClr val="A4A3A4"/>
          </p15:clr>
        </p15:guide>
        <p15:guide id="3" pos="15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임창욱"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12494B-96D4-4566-8CA5-FF0BE32EBFF7}">
  <a:tblStyle styleId="{EB12494B-96D4-4566-8CA5-FF0BE32EBFF7}" styleName="Table_0"/>
  <a:tblStyle styleId="{C0BDF35C-27D6-4F4A-BA36-5AE524AD8A67}"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AB86353C-E197-4CF2-A5BA-99F5F5CAD93D}" styleName="Table_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D8A572A1-80B6-45DC-B0EC-96F64B6AC7FE}" styleName="Table_3"/>
  <a:tblStyle styleId="{3B2DD8FA-4DE3-47FB-AF3D-6737BF4D36CC}" styleName="Table_4"/>
  <a:tblStyle styleId="{87EB7E51-006D-4515-9AB2-FC08E4163F18}" styleName="Table_5">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BAFC542F-F650-4F9D-B043-8C080B2777A9}" styleName="Table_6">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F2ECA201-8C03-488C-90C1-05B6DAA0B20F}" styleName="Table_7">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52CC2DFD-D4B7-4589-9866-FC09BFA16665}" styleName="Table_8">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63D69D57-1DC3-493E-9C0F-701079A35AF1}" styleName="Table_9">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BC1BC3D9-FABE-4D9C-9311-9DEF57A55FF8}" styleName="Table_1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A3001391-FFAA-45A8-B33A-9C345BDCE5F8}" styleName="Table_1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CE81269-4164-4BA3-A9C8-DF83695E0686}" styleName="Table_1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0198C15E-68E7-4DF3-9A69-ED171CE6369D}" styleName="Table_13">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233E3069-E93E-4B11-9923-F1D633FF6460}" styleName="Table_14"/>
  <a:tblStyle styleId="{E41624A1-C7D0-440E-A932-C95D82C79E30}" styleName="Table_15"/>
  <a:tblStyle styleId="{81BBAB56-8E35-4F76-BAE3-FB950FA4FDD8}" styleName="Table_16">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7336583-5743-4E60-9322-869B5D197014}" styleName="Table_17">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95264F87-848C-4D3B-85D5-59ADC2153574}" styleName="Table_18">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8AB1596A-2BB6-4D83-88DF-DA20F1FDCD33}" styleName="Table_19">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2BCEB3B0-BF60-4C60-9C67-AFD6F8AE8051}" styleName="Table_2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452" autoAdjust="0"/>
  </p:normalViewPr>
  <p:slideViewPr>
    <p:cSldViewPr>
      <p:cViewPr varScale="1">
        <p:scale>
          <a:sx n="76" d="100"/>
          <a:sy n="76" d="100"/>
        </p:scale>
        <p:origin x="1164" y="96"/>
      </p:cViewPr>
      <p:guideLst>
        <p:guide orient="horz" pos="482"/>
        <p:guide pos="2880"/>
        <p:guide pos="158"/>
      </p:guideLst>
    </p:cSldViewPr>
  </p:slideViewPr>
  <p:notesTextViewPr>
    <p:cViewPr>
      <p:scale>
        <a:sx n="125" d="100"/>
        <a:sy n="125" d="100"/>
      </p:scale>
      <p:origin x="0" y="0"/>
    </p:cViewPr>
  </p:notesText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3" name="Shape 3"/>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indent="0" algn="r"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4" name="Shape 4"/>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6" name="Shape 6"/>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7" name="Shape 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lvl1pPr marL="0" marR="0" indent="0" algn="r" rtl="0">
              <a:spcBef>
                <a:spcPts val="0"/>
              </a:spcBef>
              <a:buNone/>
              <a:defRPr sz="12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extLst>
      <p:ext uri="{BB962C8B-B14F-4D97-AF65-F5344CB8AC3E}">
        <p14:creationId xmlns:p14="http://schemas.microsoft.com/office/powerpoint/2010/main" val="3425453806"/>
      </p:ext>
    </p:extLst>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marL="228600" indent="-228600" rtl="0">
              <a:spcBef>
                <a:spcPts val="0"/>
              </a:spcBef>
              <a:buFont typeface="+mj-ea"/>
              <a:buAutoNum type="circleNumDbPlain"/>
            </a:pPr>
            <a:r>
              <a:rPr lang="en-US" altLang="ko-KR" dirty="0" smtClean="0"/>
              <a:t>Hi, My name is </a:t>
            </a:r>
            <a:r>
              <a:rPr lang="en-US" altLang="ko-KR" dirty="0" err="1" smtClean="0"/>
              <a:t>Jangsu</a:t>
            </a:r>
            <a:r>
              <a:rPr lang="en-US" altLang="ko-KR" dirty="0" smtClean="0"/>
              <a:t> Lee.</a:t>
            </a:r>
            <a:endParaRPr lang="en-US" altLang="ko-KR" baseline="0" dirty="0" smtClean="0"/>
          </a:p>
          <a:p>
            <a:pPr marL="228600" indent="-228600" rtl="0">
              <a:spcBef>
                <a:spcPts val="0"/>
              </a:spcBef>
              <a:buFont typeface="+mj-ea"/>
              <a:buAutoNum type="circleNumDbPlain"/>
            </a:pPr>
            <a:r>
              <a:rPr lang="en-US" altLang="ko-KR" baseline="0" dirty="0" smtClean="0"/>
              <a:t>I’m a member of </a:t>
            </a:r>
            <a:r>
              <a:rPr lang="en-US" altLang="ko-KR" dirty="0" smtClean="0"/>
              <a:t>Team number one. </a:t>
            </a:r>
          </a:p>
          <a:p>
            <a:pPr marL="228600" marR="0" indent="-228600" algn="l" defTabSz="914400" rtl="0" eaLnBrk="1" fontAlgn="auto" latinLnBrk="1" hangingPunct="1">
              <a:lnSpc>
                <a:spcPct val="100000"/>
              </a:lnSpc>
              <a:spcBef>
                <a:spcPts val="0"/>
              </a:spcBef>
              <a:spcAft>
                <a:spcPts val="0"/>
              </a:spcAft>
              <a:buClrTx/>
              <a:buSzTx/>
              <a:buFont typeface="+mj-ea"/>
              <a:buAutoNum type="circleNumDbPlain"/>
              <a:tabLst/>
              <a:defRPr/>
            </a:pPr>
            <a:r>
              <a:rPr lang="en-US" altLang="ko-KR" baseline="0" dirty="0" smtClean="0"/>
              <a:t>From now, </a:t>
            </a:r>
            <a:r>
              <a:rPr lang="en-US" altLang="ko-KR" dirty="0" smtClean="0"/>
              <a:t>I want to introduce our IoT</a:t>
            </a:r>
            <a:r>
              <a:rPr lang="en-US" altLang="ko-KR" baseline="0" dirty="0" smtClean="0"/>
              <a:t> </a:t>
            </a:r>
            <a:r>
              <a:rPr lang="en-US" altLang="ko-KR" dirty="0" smtClean="0"/>
              <a:t>system</a:t>
            </a:r>
            <a:r>
              <a:rPr lang="en-US" altLang="ko-KR" baseline="0" dirty="0" smtClean="0"/>
              <a:t> to you. </a:t>
            </a:r>
            <a:r>
              <a:rPr lang="en-US" altLang="ko-KR" dirty="0" smtClean="0"/>
              <a:t>called</a:t>
            </a:r>
            <a:r>
              <a:rPr lang="en-US" altLang="ko-KR" baseline="0" dirty="0" smtClean="0"/>
              <a:t> IoT anyware</a:t>
            </a:r>
            <a:endParaRPr dirty="0"/>
          </a:p>
        </p:txBody>
      </p:sp>
      <p:sp>
        <p:nvSpPr>
          <p:cNvPr id="33" name="Shape 3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85123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228600" lvl="0" indent="-228600" rtl="0">
              <a:spcBef>
                <a:spcPts val="0"/>
              </a:spcBef>
              <a:buClr>
                <a:schemeClr val="dk1"/>
              </a:buClr>
              <a:buSzPct val="110000"/>
              <a:buFont typeface="+mj-ea"/>
              <a:buAutoNum type="circleNumDbPlain"/>
            </a:pPr>
            <a:r>
              <a:rPr lang="en-US" altLang="ko-KR" sz="1000" dirty="0" smtClean="0">
                <a:solidFill>
                  <a:schemeClr val="dk1"/>
                </a:solidFill>
              </a:rPr>
              <a:t>Another important</a:t>
            </a:r>
            <a:r>
              <a:rPr lang="en-US" altLang="ko-KR" sz="1000" baseline="0" dirty="0" smtClean="0">
                <a:solidFill>
                  <a:schemeClr val="dk1"/>
                </a:solidFill>
              </a:rPr>
              <a:t> Quality Attribute </a:t>
            </a:r>
          </a:p>
          <a:p>
            <a:pPr marL="228600" lvl="0" indent="-228600" rtl="0">
              <a:spcBef>
                <a:spcPts val="0"/>
              </a:spcBef>
              <a:buClr>
                <a:schemeClr val="dk1"/>
              </a:buClr>
              <a:buSzPct val="110000"/>
              <a:buFont typeface="+mj-ea"/>
              <a:buAutoNum type="circleNumDbPlain"/>
            </a:pPr>
            <a:r>
              <a:rPr lang="en-US" altLang="ko-KR" sz="1000" baseline="0" dirty="0" smtClean="0">
                <a:solidFill>
                  <a:schemeClr val="dk1"/>
                </a:solidFill>
              </a:rPr>
              <a:t>is Availability f</a:t>
            </a:r>
            <a:r>
              <a:rPr lang="en-US" altLang="ko-KR" sz="1000" dirty="0" smtClean="0">
                <a:solidFill>
                  <a:schemeClr val="dk1"/>
                </a:solidFill>
              </a:rPr>
              <a:t>or the detecting failure of </a:t>
            </a:r>
            <a:r>
              <a:rPr lang="en-US" altLang="ko-KR" sz="1000" baseline="0" dirty="0" smtClean="0">
                <a:solidFill>
                  <a:schemeClr val="dk1"/>
                </a:solidFill>
              </a:rPr>
              <a:t>SA node.</a:t>
            </a:r>
            <a:endParaRPr lang="en-US" altLang="ko-KR" sz="1000" dirty="0" smtClean="0">
              <a:solidFill>
                <a:schemeClr val="dk1"/>
              </a:solidFill>
            </a:endParaRPr>
          </a:p>
          <a:p>
            <a:pPr marL="228600" lvl="0" indent="-228600" rtl="0">
              <a:spcBef>
                <a:spcPts val="0"/>
              </a:spcBef>
              <a:buClr>
                <a:schemeClr val="dk1"/>
              </a:buClr>
              <a:buSzPct val="110000"/>
              <a:buFont typeface="+mj-ea"/>
              <a:buAutoNum type="circleNumDbPlain"/>
            </a:pPr>
            <a:r>
              <a:rPr lang="en-US" altLang="ko-KR" sz="1000" dirty="0" smtClean="0">
                <a:solidFill>
                  <a:schemeClr val="dk1"/>
                </a:solidFill>
              </a:rPr>
              <a:t>We applied</a:t>
            </a:r>
            <a:r>
              <a:rPr lang="en-US" altLang="ko-KR" sz="1000" baseline="0" dirty="0" smtClean="0">
                <a:solidFill>
                  <a:schemeClr val="dk1"/>
                </a:solidFill>
              </a:rPr>
              <a:t> </a:t>
            </a:r>
            <a:r>
              <a:rPr lang="en-US" altLang="ko-KR" sz="1000" baseline="0" dirty="0" err="1" smtClean="0">
                <a:solidFill>
                  <a:schemeClr val="dk1"/>
                </a:solidFill>
              </a:rPr>
              <a:t>HeartBeat</a:t>
            </a:r>
            <a:r>
              <a:rPr lang="en-US" altLang="ko-KR" sz="1000" baseline="0" dirty="0" smtClean="0">
                <a:solidFill>
                  <a:schemeClr val="dk1"/>
                </a:solidFill>
              </a:rPr>
              <a:t> tactic to the Event Bus.</a:t>
            </a:r>
          </a:p>
          <a:p>
            <a:pPr marL="228600" lvl="0" indent="-228600" rtl="0">
              <a:spcBef>
                <a:spcPts val="0"/>
              </a:spcBef>
              <a:buClr>
                <a:schemeClr val="dk1"/>
              </a:buClr>
              <a:buSzPct val="110000"/>
              <a:buFont typeface="+mj-ea"/>
              <a:buAutoNum type="circleNumDbPlain"/>
            </a:pPr>
            <a:r>
              <a:rPr lang="en-US" altLang="ko-KR" sz="1000" baseline="0" dirty="0" smtClean="0">
                <a:solidFill>
                  <a:schemeClr val="dk1"/>
                </a:solidFill>
              </a:rPr>
              <a:t>But</a:t>
            </a:r>
            <a:r>
              <a:rPr lang="ko-KR" altLang="en-US" sz="1000" baseline="0" smtClean="0">
                <a:solidFill>
                  <a:schemeClr val="dk1"/>
                </a:solidFill>
              </a:rPr>
              <a:t> </a:t>
            </a:r>
            <a:r>
              <a:rPr lang="en-US" altLang="ko-KR" sz="1000" baseline="0" dirty="0" smtClean="0">
                <a:solidFill>
                  <a:schemeClr val="dk1"/>
                </a:solidFill>
              </a:rPr>
              <a:t>by the </a:t>
            </a:r>
            <a:r>
              <a:rPr lang="en-US" altLang="ko-KR" sz="1000" baseline="0" dirty="0" err="1" smtClean="0">
                <a:solidFill>
                  <a:schemeClr val="dk1"/>
                </a:solidFill>
              </a:rPr>
              <a:t>HeartBeat</a:t>
            </a:r>
            <a:r>
              <a:rPr lang="en-US" altLang="ko-KR" sz="1000" baseline="0" dirty="0" smtClean="0">
                <a:solidFill>
                  <a:schemeClr val="dk1"/>
                </a:solidFill>
              </a:rPr>
              <a:t> event, </a:t>
            </a:r>
          </a:p>
          <a:p>
            <a:pPr marL="228600" lvl="0" indent="-228600" rtl="0">
              <a:spcBef>
                <a:spcPts val="0"/>
              </a:spcBef>
              <a:buClr>
                <a:schemeClr val="dk1"/>
              </a:buClr>
              <a:buSzPct val="110000"/>
              <a:buFont typeface="+mj-ea"/>
              <a:buAutoNum type="circleNumDbPlain"/>
            </a:pPr>
            <a:r>
              <a:rPr lang="en-US" altLang="ko-KR" sz="1000" baseline="0" dirty="0" smtClean="0">
                <a:solidFill>
                  <a:schemeClr val="dk1"/>
                </a:solidFill>
              </a:rPr>
              <a:t>Performance issue could happen on the bus.</a:t>
            </a:r>
          </a:p>
          <a:p>
            <a:pPr marL="228600" lvl="0" indent="-228600" rtl="0">
              <a:spcBef>
                <a:spcPts val="0"/>
              </a:spcBef>
              <a:buClr>
                <a:schemeClr val="dk1"/>
              </a:buClr>
              <a:buSzPct val="110000"/>
              <a:buFont typeface="+mj-ea"/>
              <a:buAutoNum type="circleNumDbPlain"/>
            </a:pPr>
            <a:r>
              <a:rPr lang="en-US" altLang="ko-KR" sz="1000" baseline="0" dirty="0" smtClean="0">
                <a:solidFill>
                  <a:schemeClr val="dk1"/>
                </a:solidFill>
              </a:rPr>
              <a:t>So, We need to know how often the node should send </a:t>
            </a:r>
            <a:r>
              <a:rPr lang="en-US" altLang="ko-KR" sz="1000" baseline="0" dirty="0" err="1" smtClean="0">
                <a:solidFill>
                  <a:schemeClr val="dk1"/>
                </a:solidFill>
              </a:rPr>
              <a:t>HearBeat</a:t>
            </a:r>
            <a:r>
              <a:rPr lang="en-US" altLang="ko-KR" sz="1000" baseline="0" dirty="0" smtClean="0">
                <a:solidFill>
                  <a:schemeClr val="dk1"/>
                </a:solidFill>
              </a:rPr>
              <a:t>.</a:t>
            </a:r>
          </a:p>
          <a:p>
            <a:pPr marL="228600" lvl="0" indent="-228600" rtl="0">
              <a:spcBef>
                <a:spcPts val="0"/>
              </a:spcBef>
              <a:buClr>
                <a:schemeClr val="dk1"/>
              </a:buClr>
              <a:buSzPct val="110000"/>
              <a:buFont typeface="+mj-ea"/>
              <a:buAutoNum type="circleNumDbPlain"/>
            </a:pPr>
            <a:r>
              <a:rPr lang="en-US" altLang="ko-KR" sz="1000" baseline="0" dirty="0" smtClean="0">
                <a:solidFill>
                  <a:schemeClr val="dk1"/>
                </a:solidFill>
              </a:rPr>
              <a:t>I don’t know, So we did Experiment.</a:t>
            </a:r>
          </a:p>
        </p:txBody>
      </p:sp>
      <p:sp>
        <p:nvSpPr>
          <p:cNvPr id="212" name="Shape 21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9864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368300" lvl="0" indent="-228600" rtl="0">
              <a:lnSpc>
                <a:spcPct val="90000"/>
              </a:lnSpc>
              <a:spcBef>
                <a:spcPts val="1000"/>
              </a:spcBef>
              <a:buClr>
                <a:schemeClr val="dk1"/>
              </a:buClr>
              <a:buSzPct val="100000"/>
              <a:buFont typeface="+mj-ea"/>
              <a:buAutoNum type="circleNumDbPlain"/>
            </a:pPr>
            <a:r>
              <a:rPr lang="en-US" altLang="ko-KR" dirty="0" smtClean="0">
                <a:solidFill>
                  <a:schemeClr val="dk1"/>
                </a:solidFill>
              </a:rPr>
              <a:t>Then</a:t>
            </a:r>
            <a:r>
              <a:rPr lang="en-US" altLang="ko-KR" baseline="0" dirty="0" smtClean="0">
                <a:solidFill>
                  <a:schemeClr val="dk1"/>
                </a:solidFill>
              </a:rPr>
              <a:t> we decomposed each IoT server </a:t>
            </a:r>
            <a:r>
              <a:rPr lang="en-US" altLang="ko-KR" baseline="0" dirty="0" err="1" smtClean="0">
                <a:solidFill>
                  <a:schemeClr val="dk1"/>
                </a:solidFill>
              </a:rPr>
              <a:t>elemements</a:t>
            </a:r>
            <a:r>
              <a:rPr lang="en-US" altLang="ko-KR" baseline="0" dirty="0" smtClean="0">
                <a:solidFill>
                  <a:schemeClr val="dk1"/>
                </a:solidFill>
              </a:rPr>
              <a:t>. IoT runtime and Event bus.</a:t>
            </a:r>
            <a:endParaRPr lang="en-US" altLang="ko-KR" dirty="0" smtClean="0">
              <a:solidFill>
                <a:schemeClr val="dk1"/>
              </a:solidFill>
            </a:endParaRPr>
          </a:p>
          <a:p>
            <a:pPr marL="368300" lvl="0" indent="-228600" rtl="0">
              <a:lnSpc>
                <a:spcPct val="90000"/>
              </a:lnSpc>
              <a:spcBef>
                <a:spcPts val="1000"/>
              </a:spcBef>
              <a:buClr>
                <a:schemeClr val="dk1"/>
              </a:buClr>
              <a:buSzPct val="100000"/>
              <a:buFont typeface="+mj-ea"/>
              <a:buAutoNum type="circleNumDbPlain"/>
            </a:pPr>
            <a:r>
              <a:rPr lang="en-US" altLang="ko-KR" dirty="0" smtClean="0">
                <a:solidFill>
                  <a:schemeClr val="dk1"/>
                </a:solidFill>
              </a:rPr>
              <a:t>This is the </a:t>
            </a:r>
            <a:r>
              <a:rPr lang="en-US" altLang="ko-KR" baseline="0" dirty="0" smtClean="0">
                <a:solidFill>
                  <a:schemeClr val="dk1"/>
                </a:solidFill>
              </a:rPr>
              <a:t>decomposition of IoT Runtime. </a:t>
            </a:r>
          </a:p>
          <a:p>
            <a:pPr marL="368300" lvl="0" indent="-228600" rtl="0">
              <a:lnSpc>
                <a:spcPct val="90000"/>
              </a:lnSpc>
              <a:spcBef>
                <a:spcPts val="1000"/>
              </a:spcBef>
              <a:buClr>
                <a:schemeClr val="dk1"/>
              </a:buClr>
              <a:buSzPct val="100000"/>
              <a:buFont typeface="+mj-ea"/>
              <a:buAutoNum type="circleNumDbPlain"/>
            </a:pPr>
            <a:r>
              <a:rPr lang="en-US" altLang="ko-KR" baseline="0" dirty="0" smtClean="0">
                <a:solidFill>
                  <a:schemeClr val="dk1"/>
                </a:solidFill>
              </a:rPr>
              <a:t>It includes Event Manager and Web Server.</a:t>
            </a:r>
          </a:p>
          <a:p>
            <a:pPr marL="368300" lvl="0" indent="-228600" rtl="0">
              <a:lnSpc>
                <a:spcPct val="90000"/>
              </a:lnSpc>
              <a:spcBef>
                <a:spcPts val="1000"/>
              </a:spcBef>
              <a:buClr>
                <a:schemeClr val="dk1"/>
              </a:buClr>
              <a:buSzPct val="100000"/>
              <a:buFont typeface="+mj-ea"/>
              <a:buAutoNum type="circleNumDbPlain"/>
            </a:pPr>
            <a:r>
              <a:rPr lang="en-US" altLang="ko-KR" baseline="0" dirty="0" smtClean="0">
                <a:solidFill>
                  <a:schemeClr val="dk1"/>
                </a:solidFill>
              </a:rPr>
              <a:t>Web server is responsible for user account and SA node register.</a:t>
            </a:r>
          </a:p>
          <a:p>
            <a:pPr marL="368300" lvl="0" indent="-228600" rtl="0">
              <a:lnSpc>
                <a:spcPct val="90000"/>
              </a:lnSpc>
              <a:spcBef>
                <a:spcPts val="1000"/>
              </a:spcBef>
              <a:buClr>
                <a:schemeClr val="dk1"/>
              </a:buClr>
              <a:buSzPct val="100000"/>
              <a:buFont typeface="+mj-ea"/>
              <a:buAutoNum type="circleNumDbPlain"/>
            </a:pPr>
            <a:r>
              <a:rPr lang="en-US" altLang="ko-KR" baseline="0" dirty="0" smtClean="0">
                <a:solidFill>
                  <a:schemeClr val="dk1"/>
                </a:solidFill>
              </a:rPr>
              <a:t>Event manager is monitoring and logging event bus.</a:t>
            </a:r>
          </a:p>
          <a:p>
            <a:pPr marL="368300" lvl="0" indent="-228600" rtl="0">
              <a:lnSpc>
                <a:spcPct val="90000"/>
              </a:lnSpc>
              <a:spcBef>
                <a:spcPts val="1000"/>
              </a:spcBef>
              <a:buClr>
                <a:schemeClr val="dk1"/>
              </a:buClr>
              <a:buSzPct val="100000"/>
              <a:buFont typeface="+mj-ea"/>
              <a:buAutoNum type="circleNumDbPlain"/>
            </a:pPr>
            <a:r>
              <a:rPr lang="en-US" altLang="ko-KR" baseline="0" dirty="0" smtClean="0">
                <a:solidFill>
                  <a:schemeClr val="dk1"/>
                </a:solidFill>
              </a:rPr>
              <a:t>There are 2 kinds of database, </a:t>
            </a:r>
          </a:p>
          <a:p>
            <a:pPr marL="368300" lvl="0" indent="-228600" rtl="0">
              <a:lnSpc>
                <a:spcPct val="90000"/>
              </a:lnSpc>
              <a:spcBef>
                <a:spcPts val="1000"/>
              </a:spcBef>
              <a:buClr>
                <a:schemeClr val="dk1"/>
              </a:buClr>
              <a:buSzPct val="100000"/>
              <a:buFont typeface="+mj-ea"/>
              <a:buAutoNum type="circleNumDbPlain"/>
            </a:pPr>
            <a:r>
              <a:rPr lang="en-US" altLang="ko-KR" baseline="0" dirty="0" smtClean="0">
                <a:solidFill>
                  <a:schemeClr val="dk1"/>
                </a:solidFill>
              </a:rPr>
              <a:t>RDMBS is for user data, NoSQL is for the logs.</a:t>
            </a:r>
          </a:p>
          <a:p>
            <a:pPr marL="139700" lvl="0" indent="0" rtl="0">
              <a:lnSpc>
                <a:spcPct val="90000"/>
              </a:lnSpc>
              <a:spcBef>
                <a:spcPts val="1000"/>
              </a:spcBef>
              <a:buClr>
                <a:schemeClr val="dk1"/>
              </a:buClr>
              <a:buSzPct val="100000"/>
              <a:buFont typeface="Arial"/>
              <a:buNone/>
            </a:pPr>
            <a:endParaRPr lang="en-US" dirty="0">
              <a:solidFill>
                <a:schemeClr val="dk1"/>
              </a:solidFill>
            </a:endParaRPr>
          </a:p>
        </p:txBody>
      </p:sp>
      <p:sp>
        <p:nvSpPr>
          <p:cNvPr id="220" name="Shape 22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10</a:t>
            </a:fld>
            <a:endParaRPr lang="en-US"/>
          </a:p>
        </p:txBody>
      </p:sp>
    </p:spTree>
    <p:extLst>
      <p:ext uri="{BB962C8B-B14F-4D97-AF65-F5344CB8AC3E}">
        <p14:creationId xmlns:p14="http://schemas.microsoft.com/office/powerpoint/2010/main" val="4188429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368300" marR="0" lvl="0" indent="-228600" algn="l" defTabSz="914400" rtl="0" eaLnBrk="1" fontAlgn="auto" latinLnBrk="1" hangingPunct="1">
              <a:lnSpc>
                <a:spcPct val="90000"/>
              </a:lnSpc>
              <a:spcBef>
                <a:spcPts val="1000"/>
              </a:spcBef>
              <a:spcAft>
                <a:spcPts val="0"/>
              </a:spcAft>
              <a:buClr>
                <a:schemeClr val="dk1"/>
              </a:buClr>
              <a:buSzPct val="100000"/>
              <a:buFont typeface="+mj-ea"/>
              <a:buAutoNum type="circleNumDbPlain"/>
              <a:tabLst/>
              <a:defRPr/>
            </a:pPr>
            <a:r>
              <a:rPr lang="en-US" altLang="ko-KR" i="0" dirty="0" smtClean="0">
                <a:solidFill>
                  <a:schemeClr val="dk1"/>
                </a:solidFill>
              </a:rPr>
              <a:t>It</a:t>
            </a:r>
            <a:r>
              <a:rPr lang="en-US" altLang="ko-KR" i="0" baseline="0" dirty="0" smtClean="0">
                <a:solidFill>
                  <a:schemeClr val="dk1"/>
                </a:solidFill>
              </a:rPr>
              <a:t> shows</a:t>
            </a:r>
            <a:r>
              <a:rPr lang="en-US" altLang="ko-KR" i="0" dirty="0" smtClean="0">
                <a:solidFill>
                  <a:schemeClr val="dk1"/>
                </a:solidFill>
              </a:rPr>
              <a:t> </a:t>
            </a:r>
            <a:r>
              <a:rPr lang="en-US" altLang="ko-KR" i="0" baseline="0" dirty="0" smtClean="0">
                <a:solidFill>
                  <a:schemeClr val="dk1"/>
                </a:solidFill>
              </a:rPr>
              <a:t>decomposition of Event Bus.</a:t>
            </a:r>
          </a:p>
          <a:p>
            <a:pPr marL="368300" lvl="0" indent="-228600" rtl="0">
              <a:lnSpc>
                <a:spcPct val="90000"/>
              </a:lnSpc>
              <a:spcBef>
                <a:spcPts val="1000"/>
              </a:spcBef>
              <a:buClr>
                <a:schemeClr val="dk1"/>
              </a:buClr>
              <a:buSzPct val="100000"/>
              <a:buFont typeface="+mj-ea"/>
              <a:buAutoNum type="circleNumDbPlain"/>
            </a:pPr>
            <a:r>
              <a:rPr lang="en-US" altLang="ko-KR" sz="1200" i="0" kern="1200" dirty="0" smtClean="0">
                <a:solidFill>
                  <a:schemeClr val="tx1"/>
                </a:solidFill>
                <a:effectLst/>
                <a:latin typeface="+mn-lt"/>
                <a:ea typeface="+mn-ea"/>
                <a:cs typeface="+mn-cs"/>
              </a:rPr>
              <a:t>Event</a:t>
            </a:r>
            <a:r>
              <a:rPr lang="en-US" altLang="ko-KR" sz="1200" i="0" kern="1200" baseline="0" dirty="0" smtClean="0">
                <a:solidFill>
                  <a:schemeClr val="tx1"/>
                </a:solidFill>
                <a:effectLst/>
                <a:latin typeface="+mn-lt"/>
                <a:ea typeface="+mn-ea"/>
                <a:cs typeface="+mn-cs"/>
              </a:rPr>
              <a:t> bus</a:t>
            </a:r>
            <a:r>
              <a:rPr lang="en-US" altLang="ko-KR" sz="1200" i="0" kern="1200" dirty="0" smtClean="0">
                <a:solidFill>
                  <a:schemeClr val="tx1"/>
                </a:solidFill>
                <a:effectLst/>
                <a:latin typeface="+mn-lt"/>
                <a:ea typeface="+mn-ea"/>
                <a:cs typeface="+mn-cs"/>
              </a:rPr>
              <a:t> includes two components; MQTT Proxy and MQTT Broker.</a:t>
            </a:r>
          </a:p>
          <a:p>
            <a:pPr marL="368300" lvl="0" indent="-228600" rtl="0">
              <a:lnSpc>
                <a:spcPct val="90000"/>
              </a:lnSpc>
              <a:spcBef>
                <a:spcPts val="1000"/>
              </a:spcBef>
              <a:buClr>
                <a:schemeClr val="dk1"/>
              </a:buClr>
              <a:buSzPct val="100000"/>
              <a:buFont typeface="+mj-ea"/>
              <a:buAutoNum type="circleNumDbPlain"/>
            </a:pPr>
            <a:r>
              <a:rPr lang="en-US" altLang="ko-KR" sz="1200" i="0" kern="1200" dirty="0" smtClean="0">
                <a:solidFill>
                  <a:schemeClr val="tx1"/>
                </a:solidFill>
                <a:effectLst/>
                <a:latin typeface="+mn-lt"/>
                <a:ea typeface="+mn-ea"/>
                <a:cs typeface="+mn-cs"/>
              </a:rPr>
              <a:t>MQTT</a:t>
            </a:r>
            <a:r>
              <a:rPr lang="en-US" altLang="ko-KR" sz="1200" i="0" kern="1200" baseline="0" dirty="0" smtClean="0">
                <a:solidFill>
                  <a:schemeClr val="tx1"/>
                </a:solidFill>
                <a:effectLst/>
                <a:latin typeface="+mn-lt"/>
                <a:ea typeface="+mn-ea"/>
                <a:cs typeface="+mn-cs"/>
              </a:rPr>
              <a:t> proxy is responsible for secured access of SA node and User App.</a:t>
            </a:r>
          </a:p>
          <a:p>
            <a:pPr marL="368300" lvl="0" indent="-228600" rtl="0">
              <a:lnSpc>
                <a:spcPct val="90000"/>
              </a:lnSpc>
              <a:spcBef>
                <a:spcPts val="1000"/>
              </a:spcBef>
              <a:buClr>
                <a:schemeClr val="dk1"/>
              </a:buClr>
              <a:buSzPct val="100000"/>
              <a:buFont typeface="+mj-ea"/>
              <a:buAutoNum type="circleNumDbPlain"/>
            </a:pPr>
            <a:r>
              <a:rPr lang="en-US" altLang="ko-KR" sz="1200" kern="1200" dirty="0" smtClean="0">
                <a:solidFill>
                  <a:schemeClr val="tx1"/>
                </a:solidFill>
                <a:effectLst/>
                <a:latin typeface="+mn-lt"/>
                <a:ea typeface="+mn-ea"/>
                <a:cs typeface="+mn-cs"/>
              </a:rPr>
              <a:t>And MQTT Broker is doing basic functionality of event bus such as pub-sub.</a:t>
            </a:r>
            <a:endParaRPr lang="en-US" altLang="ko-KR" i="0" dirty="0" smtClean="0">
              <a:solidFill>
                <a:schemeClr val="dk1"/>
              </a:solidFill>
            </a:endParaRPr>
          </a:p>
          <a:p>
            <a:pPr marL="139700" lvl="0" indent="0" rtl="0">
              <a:lnSpc>
                <a:spcPct val="90000"/>
              </a:lnSpc>
              <a:spcBef>
                <a:spcPts val="1000"/>
              </a:spcBef>
              <a:buClr>
                <a:schemeClr val="dk1"/>
              </a:buClr>
              <a:buSzPct val="100000"/>
              <a:buFont typeface="Arial"/>
              <a:buNone/>
            </a:pPr>
            <a:endParaRPr lang="en-US" dirty="0">
              <a:solidFill>
                <a:schemeClr val="dk1"/>
              </a:solidFill>
            </a:endParaRPr>
          </a:p>
        </p:txBody>
      </p:sp>
      <p:sp>
        <p:nvSpPr>
          <p:cNvPr id="228" name="Shape 228"/>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11</a:t>
            </a:fld>
            <a:endParaRPr lang="en-US"/>
          </a:p>
        </p:txBody>
      </p:sp>
    </p:spTree>
    <p:extLst>
      <p:ext uri="{BB962C8B-B14F-4D97-AF65-F5344CB8AC3E}">
        <p14:creationId xmlns:p14="http://schemas.microsoft.com/office/powerpoint/2010/main" val="2851198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6" name="Shape 23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228600" indent="-228600">
              <a:spcBef>
                <a:spcPts val="0"/>
              </a:spcBef>
              <a:buFont typeface="+mj-ea"/>
              <a:buAutoNum type="circleNumDbPlain"/>
            </a:pPr>
            <a:r>
              <a:rPr lang="en-US" altLang="ko-KR" sz="1000" dirty="0" smtClean="0"/>
              <a:t>This picture explains the IoT server in terms</a:t>
            </a:r>
            <a:r>
              <a:rPr lang="en-US" altLang="ko-KR" sz="1000" baseline="0" dirty="0" smtClean="0"/>
              <a:t> of </a:t>
            </a:r>
            <a:r>
              <a:rPr lang="en-US" altLang="ko-KR" sz="1000" dirty="0" smtClean="0"/>
              <a:t>security.</a:t>
            </a:r>
            <a:endParaRPr lang="en-US" altLang="ko-KR" sz="1000" baseline="0" dirty="0" smtClean="0"/>
          </a:p>
          <a:p>
            <a:pPr marL="228600" indent="-228600">
              <a:spcBef>
                <a:spcPts val="0"/>
              </a:spcBef>
              <a:buFont typeface="+mj-ea"/>
              <a:buAutoNum type="circleNumDbPlain"/>
            </a:pPr>
            <a:r>
              <a:rPr lang="en-US" altLang="ko-KR" sz="1000" baseline="0" dirty="0" smtClean="0"/>
              <a:t>To access Event bus, The user app should access the web server first then get session ID </a:t>
            </a:r>
          </a:p>
          <a:p>
            <a:pPr marL="228600" indent="-228600">
              <a:spcBef>
                <a:spcPts val="0"/>
              </a:spcBef>
              <a:buFont typeface="+mj-ea"/>
              <a:buAutoNum type="circleNumDbPlain"/>
            </a:pPr>
            <a:r>
              <a:rPr lang="en-US" altLang="ko-KR" sz="1000" baseline="0" dirty="0" smtClean="0"/>
              <a:t>With the session ID, User App tries to join the Event Bus. </a:t>
            </a:r>
          </a:p>
          <a:p>
            <a:pPr marL="228600" indent="-228600">
              <a:spcBef>
                <a:spcPts val="0"/>
              </a:spcBef>
              <a:buFont typeface="+mj-ea"/>
              <a:buAutoNum type="circleNumDbPlain"/>
            </a:pPr>
            <a:r>
              <a:rPr lang="en-US" altLang="ko-KR" sz="1000" baseline="0" dirty="0" smtClean="0"/>
              <a:t>Event Bus check with Web server to confirm the access.</a:t>
            </a:r>
          </a:p>
          <a:p>
            <a:pPr marL="228600" indent="-228600">
              <a:spcBef>
                <a:spcPts val="0"/>
              </a:spcBef>
              <a:buFont typeface="+mj-ea"/>
              <a:buAutoNum type="circleNumDbPlain"/>
            </a:pPr>
            <a:r>
              <a:rPr lang="en-US" altLang="ko-KR" sz="1000" baseline="0" dirty="0" smtClean="0"/>
              <a:t>The channel will be encrypted with SSL and the session has valid time.</a:t>
            </a:r>
          </a:p>
          <a:p>
            <a:pPr>
              <a:spcBef>
                <a:spcPts val="0"/>
              </a:spcBef>
              <a:buNone/>
            </a:pPr>
            <a:endParaRPr sz="1000" dirty="0"/>
          </a:p>
        </p:txBody>
      </p:sp>
      <p:sp>
        <p:nvSpPr>
          <p:cNvPr id="237" name="Shape 23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12</a:t>
            </a:fld>
            <a:endParaRPr lang="en-US"/>
          </a:p>
        </p:txBody>
      </p:sp>
    </p:spTree>
    <p:extLst>
      <p:ext uri="{BB962C8B-B14F-4D97-AF65-F5344CB8AC3E}">
        <p14:creationId xmlns:p14="http://schemas.microsoft.com/office/powerpoint/2010/main" val="2194100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5" name="Shape 245"/>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228600" lvl="0" indent="-228600" rtl="0">
              <a:lnSpc>
                <a:spcPct val="90000"/>
              </a:lnSpc>
              <a:spcBef>
                <a:spcPts val="1000"/>
              </a:spcBef>
              <a:buFont typeface="+mj-ea"/>
              <a:buAutoNum type="circleNumDbPlain"/>
            </a:pPr>
            <a:r>
              <a:rPr lang="en-US" altLang="ko-KR" b="0" baseline="0" dirty="0" smtClean="0">
                <a:solidFill>
                  <a:srgbClr val="FF0000"/>
                </a:solidFill>
              </a:rPr>
              <a:t>This sequence diagram shows how the SA node is registered securely .</a:t>
            </a:r>
          </a:p>
          <a:p>
            <a:pPr marL="228600" lvl="0" indent="-228600" rtl="0">
              <a:lnSpc>
                <a:spcPct val="90000"/>
              </a:lnSpc>
              <a:spcBef>
                <a:spcPts val="1000"/>
              </a:spcBef>
              <a:buFont typeface="+mj-ea"/>
              <a:buAutoNum type="circleNumDbPlain"/>
            </a:pPr>
            <a:r>
              <a:rPr lang="en-US" altLang="ko-KR" b="0" baseline="0" dirty="0" smtClean="0">
                <a:solidFill>
                  <a:srgbClr val="FF0000"/>
                </a:solidFill>
              </a:rPr>
              <a:t>User has to register Serial number to the server first.</a:t>
            </a:r>
          </a:p>
          <a:p>
            <a:pPr marL="228600" lvl="0" indent="-228600" rtl="0">
              <a:lnSpc>
                <a:spcPct val="90000"/>
              </a:lnSpc>
              <a:spcBef>
                <a:spcPts val="1000"/>
              </a:spcBef>
              <a:buFont typeface="+mj-ea"/>
              <a:buAutoNum type="circleNumDbPlain"/>
            </a:pPr>
            <a:r>
              <a:rPr lang="en-US" altLang="ko-KR" b="0" baseline="0" dirty="0" smtClean="0">
                <a:solidFill>
                  <a:srgbClr val="FF0000"/>
                </a:solidFill>
              </a:rPr>
              <a:t>Then user manipulate SA node and SA node accesses the server,</a:t>
            </a:r>
          </a:p>
          <a:p>
            <a:pPr marL="228600" lvl="0" indent="-228600" rtl="0">
              <a:lnSpc>
                <a:spcPct val="90000"/>
              </a:lnSpc>
              <a:spcBef>
                <a:spcPts val="1000"/>
              </a:spcBef>
              <a:buFont typeface="+mj-ea"/>
              <a:buAutoNum type="circleNumDbPlain"/>
            </a:pPr>
            <a:r>
              <a:rPr lang="en-US" altLang="ko-KR" b="0" baseline="0" dirty="0" smtClean="0">
                <a:solidFill>
                  <a:srgbClr val="FF0000"/>
                </a:solidFill>
              </a:rPr>
              <a:t>Then it has been registered.</a:t>
            </a:r>
          </a:p>
          <a:p>
            <a:pPr marL="228600" lvl="0" indent="-228600" rtl="0">
              <a:lnSpc>
                <a:spcPct val="90000"/>
              </a:lnSpc>
              <a:spcBef>
                <a:spcPts val="1000"/>
              </a:spcBef>
              <a:buFont typeface="+mj-ea"/>
              <a:buAutoNum type="circleNumDbPlain"/>
            </a:pPr>
            <a:r>
              <a:rPr lang="en-US" altLang="ko-KR" b="0" baseline="0" dirty="0" smtClean="0">
                <a:solidFill>
                  <a:srgbClr val="FF0000"/>
                </a:solidFill>
              </a:rPr>
              <a:t>If the SA node is not registered with in 10 minute. The transaction is refused.</a:t>
            </a:r>
          </a:p>
          <a:p>
            <a:pPr lvl="0" rtl="0">
              <a:lnSpc>
                <a:spcPct val="90000"/>
              </a:lnSpc>
              <a:spcBef>
                <a:spcPts val="1000"/>
              </a:spcBef>
              <a:buNone/>
            </a:pPr>
            <a:endParaRPr lang="en-US" dirty="0">
              <a:solidFill>
                <a:schemeClr val="dk1"/>
              </a:solidFill>
            </a:endParaRPr>
          </a:p>
        </p:txBody>
      </p:sp>
      <p:sp>
        <p:nvSpPr>
          <p:cNvPr id="246" name="Shape 246"/>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13</a:t>
            </a:fld>
            <a:endParaRPr lang="en-US"/>
          </a:p>
        </p:txBody>
      </p:sp>
    </p:spTree>
    <p:extLst>
      <p:ext uri="{BB962C8B-B14F-4D97-AF65-F5344CB8AC3E}">
        <p14:creationId xmlns:p14="http://schemas.microsoft.com/office/powerpoint/2010/main" val="3721494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228600" indent="-228600">
              <a:spcBef>
                <a:spcPts val="0"/>
              </a:spcBef>
              <a:buFont typeface="+mj-ea"/>
              <a:buAutoNum type="circleNumDbPlain"/>
            </a:pPr>
            <a:r>
              <a:rPr lang="en-US" altLang="ko-KR" baseline="0" dirty="0" smtClean="0"/>
              <a:t>Our IoT server infrastructure is serviced with Amazon Web Services(AWS).</a:t>
            </a:r>
          </a:p>
          <a:p>
            <a:pPr marL="228600" indent="-228600">
              <a:spcBef>
                <a:spcPts val="0"/>
              </a:spcBef>
              <a:buFont typeface="+mj-ea"/>
              <a:buAutoNum type="circleNumDbPlain"/>
            </a:pPr>
            <a:r>
              <a:rPr lang="en-US" altLang="ko-KR" baseline="0" dirty="0" smtClean="0"/>
              <a:t>In order to support high availability. </a:t>
            </a:r>
          </a:p>
          <a:p>
            <a:pPr marL="228600" indent="-228600">
              <a:spcBef>
                <a:spcPts val="0"/>
              </a:spcBef>
              <a:buFont typeface="+mj-ea"/>
              <a:buAutoNum type="circleNumDbPlain"/>
            </a:pPr>
            <a:r>
              <a:rPr lang="en-US" altLang="ko-KR" baseline="0" dirty="0" smtClean="0"/>
              <a:t>It is deployed across multiple (availability) zones.</a:t>
            </a:r>
          </a:p>
          <a:p>
            <a:pPr marL="228600" indent="-228600">
              <a:spcBef>
                <a:spcPts val="0"/>
              </a:spcBef>
              <a:buFont typeface="+mj-ea"/>
              <a:buAutoNum type="circleNumDbPlain"/>
            </a:pPr>
            <a:r>
              <a:rPr lang="en-US" altLang="ko-KR" baseline="0" dirty="0" smtClean="0"/>
              <a:t>There is a load balancer and redundant spare zone.</a:t>
            </a:r>
          </a:p>
          <a:p>
            <a:pPr>
              <a:spcBef>
                <a:spcPts val="0"/>
              </a:spcBef>
              <a:buNone/>
            </a:pPr>
            <a:endParaRPr dirty="0"/>
          </a:p>
        </p:txBody>
      </p:sp>
      <p:sp>
        <p:nvSpPr>
          <p:cNvPr id="255" name="Shape 255"/>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14</a:t>
            </a:fld>
            <a:endParaRPr lang="en-US"/>
          </a:p>
        </p:txBody>
      </p:sp>
    </p:spTree>
    <p:extLst>
      <p:ext uri="{BB962C8B-B14F-4D97-AF65-F5344CB8AC3E}">
        <p14:creationId xmlns:p14="http://schemas.microsoft.com/office/powerpoint/2010/main" val="1311667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3" name="Shape 26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228600" lvl="0" indent="-228600" rtl="0">
              <a:spcBef>
                <a:spcPts val="0"/>
              </a:spcBef>
              <a:buFont typeface="+mj-ea"/>
              <a:buAutoNum type="circleNumDbPlain"/>
            </a:pPr>
            <a:r>
              <a:rPr lang="en-US" altLang="ko-KR" i="0" dirty="0" smtClean="0"/>
              <a:t>SA node is designed to</a:t>
            </a:r>
            <a:r>
              <a:rPr lang="en-US" altLang="ko-KR" i="0" baseline="0" dirty="0" smtClean="0"/>
              <a:t> layered pattern.</a:t>
            </a:r>
          </a:p>
          <a:p>
            <a:pPr marL="228600" lvl="0" indent="-228600" rtl="0">
              <a:spcBef>
                <a:spcPts val="0"/>
              </a:spcBef>
              <a:buFont typeface="+mj-ea"/>
              <a:buAutoNum type="circleNumDbPlain"/>
            </a:pPr>
            <a:r>
              <a:rPr lang="en-US" altLang="ko-KR" sz="1200" i="0" kern="1200" dirty="0" smtClean="0">
                <a:solidFill>
                  <a:schemeClr val="tx1"/>
                </a:solidFill>
                <a:effectLst/>
                <a:latin typeface="+mn-lt"/>
                <a:ea typeface="+mn-ea"/>
                <a:cs typeface="+mn-cs"/>
              </a:rPr>
              <a:t>Abstract Layer is consist of two modules.</a:t>
            </a:r>
          </a:p>
          <a:p>
            <a:pPr marL="228600" lvl="0" indent="-228600" rtl="0">
              <a:spcBef>
                <a:spcPts val="0"/>
              </a:spcBef>
              <a:buFont typeface="+mj-ea"/>
              <a:buAutoNum type="circleNumDbPlain"/>
            </a:pPr>
            <a:r>
              <a:rPr lang="en-US" altLang="ko-KR" sz="1200" i="0" kern="1200" dirty="0" smtClean="0">
                <a:solidFill>
                  <a:schemeClr val="tx1"/>
                </a:solidFill>
                <a:effectLst/>
                <a:latin typeface="+mn-lt"/>
                <a:ea typeface="+mn-ea"/>
                <a:cs typeface="+mn-cs"/>
              </a:rPr>
              <a:t>SA Controller and SA Network Manager.  </a:t>
            </a:r>
          </a:p>
          <a:p>
            <a:pPr marL="228600" lvl="0" indent="-228600" rtl="0">
              <a:spcBef>
                <a:spcPts val="0"/>
              </a:spcBef>
              <a:buFont typeface="+mj-ea"/>
              <a:buAutoNum type="circleNumDbPlain"/>
            </a:pPr>
            <a:r>
              <a:rPr lang="en-US" altLang="ko-KR" sz="1200" i="0" kern="1200" dirty="0" smtClean="0">
                <a:solidFill>
                  <a:schemeClr val="tx1"/>
                </a:solidFill>
                <a:effectLst/>
                <a:latin typeface="+mn-lt"/>
                <a:ea typeface="+mn-ea"/>
                <a:cs typeface="+mn-cs"/>
              </a:rPr>
              <a:t>SA Controller provides the abstraction of the sensor and actuator,</a:t>
            </a:r>
          </a:p>
          <a:p>
            <a:pPr marL="228600" lvl="0" indent="-228600" rtl="0">
              <a:spcBef>
                <a:spcPts val="0"/>
              </a:spcBef>
              <a:buFont typeface="+mj-ea"/>
              <a:buAutoNum type="circleNumDbPlain"/>
            </a:pPr>
            <a:r>
              <a:rPr lang="en-US" altLang="ko-KR" sz="1200" i="0" kern="1200" dirty="0" smtClean="0">
                <a:solidFill>
                  <a:schemeClr val="tx1"/>
                </a:solidFill>
                <a:effectLst/>
                <a:latin typeface="+mn-lt"/>
                <a:ea typeface="+mn-ea"/>
                <a:cs typeface="+mn-cs"/>
              </a:rPr>
              <a:t>And</a:t>
            </a:r>
            <a:r>
              <a:rPr lang="en-US" altLang="ko-KR" sz="1200" i="0" kern="1200" baseline="0" dirty="0" smtClean="0">
                <a:solidFill>
                  <a:schemeClr val="tx1"/>
                </a:solidFill>
                <a:effectLst/>
                <a:latin typeface="+mn-lt"/>
                <a:ea typeface="+mn-ea"/>
                <a:cs typeface="+mn-cs"/>
              </a:rPr>
              <a:t> </a:t>
            </a:r>
            <a:r>
              <a:rPr lang="en-US" altLang="ko-KR" sz="1200" i="0" kern="1200" dirty="0" smtClean="0">
                <a:solidFill>
                  <a:schemeClr val="tx1"/>
                </a:solidFill>
                <a:effectLst/>
                <a:latin typeface="+mn-lt"/>
                <a:ea typeface="+mn-ea"/>
                <a:cs typeface="+mn-cs"/>
              </a:rPr>
              <a:t>Network Manager provides the abstract</a:t>
            </a:r>
            <a:r>
              <a:rPr lang="en-US" altLang="ko-KR" sz="1200" i="0" kern="1200" baseline="0" dirty="0" smtClean="0">
                <a:solidFill>
                  <a:schemeClr val="tx1"/>
                </a:solidFill>
                <a:effectLst/>
                <a:latin typeface="+mn-lt"/>
                <a:ea typeface="+mn-ea"/>
                <a:cs typeface="+mn-cs"/>
              </a:rPr>
              <a:t>ion</a:t>
            </a:r>
            <a:r>
              <a:rPr lang="en-US" altLang="ko-KR" sz="1200" i="0" kern="1200" dirty="0" smtClean="0">
                <a:solidFill>
                  <a:schemeClr val="tx1"/>
                </a:solidFill>
                <a:effectLst/>
                <a:latin typeface="+mn-lt"/>
                <a:ea typeface="+mn-ea"/>
                <a:cs typeface="+mn-cs"/>
              </a:rPr>
              <a:t> for supporting,</a:t>
            </a:r>
          </a:p>
          <a:p>
            <a:pPr marL="228600" lvl="0" indent="-228600" rtl="0">
              <a:spcBef>
                <a:spcPts val="0"/>
              </a:spcBef>
              <a:buFont typeface="+mj-ea"/>
              <a:buAutoNum type="circleNumDbPlain"/>
            </a:pPr>
            <a:r>
              <a:rPr lang="en-US" altLang="ko-KR" sz="1200" i="0" kern="1200" dirty="0" smtClean="0">
                <a:solidFill>
                  <a:schemeClr val="tx1"/>
                </a:solidFill>
                <a:effectLst/>
                <a:latin typeface="+mn-lt"/>
                <a:ea typeface="+mn-ea"/>
                <a:cs typeface="+mn-cs"/>
              </a:rPr>
              <a:t>not only event bus but</a:t>
            </a:r>
            <a:r>
              <a:rPr lang="en-US" altLang="ko-KR" sz="1200" i="0" kern="1200" baseline="0" dirty="0" smtClean="0">
                <a:solidFill>
                  <a:schemeClr val="tx1"/>
                </a:solidFill>
                <a:effectLst/>
                <a:latin typeface="+mn-lt"/>
                <a:ea typeface="+mn-ea"/>
                <a:cs typeface="+mn-cs"/>
              </a:rPr>
              <a:t> also</a:t>
            </a:r>
            <a:r>
              <a:rPr lang="en-US" altLang="ko-KR" sz="1200" i="0" kern="1200" dirty="0" smtClean="0">
                <a:solidFill>
                  <a:schemeClr val="tx1"/>
                </a:solidFill>
                <a:effectLst/>
                <a:latin typeface="+mn-lt"/>
                <a:ea typeface="+mn-ea"/>
                <a:cs typeface="+mn-cs"/>
              </a:rPr>
              <a:t> emerging network protocols.</a:t>
            </a:r>
            <a:endParaRPr lang="en-US" altLang="ko-KR" i="0" baseline="0" dirty="0" smtClean="0"/>
          </a:p>
          <a:p>
            <a:pPr lvl="0" rtl="0">
              <a:spcBef>
                <a:spcPts val="0"/>
              </a:spcBef>
              <a:buNone/>
            </a:pPr>
            <a:endParaRPr dirty="0"/>
          </a:p>
        </p:txBody>
      </p:sp>
      <p:sp>
        <p:nvSpPr>
          <p:cNvPr id="264" name="Shape 26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15</a:t>
            </a:fld>
            <a:endParaRPr lang="en-US"/>
          </a:p>
        </p:txBody>
      </p:sp>
    </p:spTree>
    <p:extLst>
      <p:ext uri="{BB962C8B-B14F-4D97-AF65-F5344CB8AC3E}">
        <p14:creationId xmlns:p14="http://schemas.microsoft.com/office/powerpoint/2010/main" val="2638272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2" name="Shape 272"/>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228600" marR="0" lvl="0" indent="-228600" algn="l" defTabSz="914400" rtl="0" eaLnBrk="1" fontAlgn="auto" latinLnBrk="1" hangingPunct="1">
              <a:lnSpc>
                <a:spcPct val="100000"/>
              </a:lnSpc>
              <a:spcBef>
                <a:spcPts val="0"/>
              </a:spcBef>
              <a:spcAft>
                <a:spcPts val="0"/>
              </a:spcAft>
              <a:buClrTx/>
              <a:buSzTx/>
              <a:buFont typeface="+mj-ea"/>
              <a:buAutoNum type="circleNumDbPlain"/>
              <a:tabLst/>
              <a:defRPr/>
            </a:pPr>
            <a:r>
              <a:rPr lang="en-US" altLang="ko-KR" i="0" dirty="0" smtClean="0"/>
              <a:t>This is</a:t>
            </a:r>
            <a:r>
              <a:rPr lang="en-US" altLang="ko-KR" i="0" baseline="0" dirty="0" smtClean="0"/>
              <a:t> SA Network Manager decomposition.</a:t>
            </a:r>
            <a:endParaRPr lang="en-US" altLang="ko-KR" i="0" dirty="0" smtClean="0"/>
          </a:p>
          <a:p>
            <a:pPr marL="228600" indent="-228600">
              <a:spcBef>
                <a:spcPts val="0"/>
              </a:spcBef>
              <a:buFont typeface="+mj-ea"/>
              <a:buAutoNum type="circleNumDbPlain"/>
            </a:pPr>
            <a:r>
              <a:rPr lang="en-US" altLang="ko-KR" sz="1200" i="0" kern="1200" dirty="0" smtClean="0">
                <a:solidFill>
                  <a:schemeClr val="tx1"/>
                </a:solidFill>
                <a:effectLst/>
                <a:latin typeface="+mn-lt"/>
                <a:ea typeface="+mn-ea"/>
                <a:cs typeface="+mn-cs"/>
              </a:rPr>
              <a:t>Now, SA node communicates with IoT Server via WIFI.</a:t>
            </a:r>
          </a:p>
          <a:p>
            <a:pPr marL="228600" indent="-228600">
              <a:spcBef>
                <a:spcPts val="0"/>
              </a:spcBef>
              <a:buFont typeface="+mj-ea"/>
              <a:buAutoNum type="circleNumDbPlain"/>
            </a:pPr>
            <a:r>
              <a:rPr lang="en-US" altLang="ko-KR" sz="1200" i="0" kern="1200" dirty="0" smtClean="0">
                <a:solidFill>
                  <a:schemeClr val="tx1"/>
                </a:solidFill>
                <a:effectLst/>
                <a:latin typeface="+mn-lt"/>
                <a:ea typeface="+mn-ea"/>
                <a:cs typeface="+mn-cs"/>
              </a:rPr>
              <a:t>However, SA node is designed to support the emerging protocol,</a:t>
            </a:r>
          </a:p>
          <a:p>
            <a:pPr marL="228600" indent="-228600">
              <a:spcBef>
                <a:spcPts val="0"/>
              </a:spcBef>
              <a:buFont typeface="+mj-ea"/>
              <a:buAutoNum type="circleNumDbPlain"/>
            </a:pPr>
            <a:r>
              <a:rPr lang="en-US" altLang="ko-KR" sz="1200" i="0" kern="1200" dirty="0" smtClean="0">
                <a:solidFill>
                  <a:schemeClr val="tx1"/>
                </a:solidFill>
                <a:effectLst/>
                <a:latin typeface="+mn-lt"/>
                <a:ea typeface="+mn-ea"/>
                <a:cs typeface="+mn-cs"/>
              </a:rPr>
              <a:t>without WIFI via Protocol B</a:t>
            </a:r>
            <a:r>
              <a:rPr lang="en-US" altLang="ko-KR" sz="1200" i="0" kern="1200" baseline="0" dirty="0" smtClean="0">
                <a:solidFill>
                  <a:schemeClr val="tx1"/>
                </a:solidFill>
                <a:effectLst/>
                <a:latin typeface="+mn-lt"/>
                <a:ea typeface="+mn-ea"/>
                <a:cs typeface="+mn-cs"/>
              </a:rPr>
              <a:t>ridge.</a:t>
            </a:r>
            <a:endParaRPr lang="en-US" altLang="ko-KR" i="0" dirty="0" smtClean="0"/>
          </a:p>
          <a:p>
            <a:pPr>
              <a:spcBef>
                <a:spcPts val="0"/>
              </a:spcBef>
              <a:buNone/>
            </a:pPr>
            <a:endParaRPr dirty="0"/>
          </a:p>
        </p:txBody>
      </p:sp>
      <p:sp>
        <p:nvSpPr>
          <p:cNvPr id="273" name="Shape 273"/>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16</a:t>
            </a:fld>
            <a:endParaRPr lang="en-US"/>
          </a:p>
        </p:txBody>
      </p:sp>
    </p:spTree>
    <p:extLst>
      <p:ext uri="{BB962C8B-B14F-4D97-AF65-F5344CB8AC3E}">
        <p14:creationId xmlns:p14="http://schemas.microsoft.com/office/powerpoint/2010/main" val="3159676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1" name="Shape 28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228600" indent="-228600">
              <a:spcBef>
                <a:spcPts val="0"/>
              </a:spcBef>
              <a:buFont typeface="+mj-ea"/>
              <a:buAutoNum type="circleNumDbPlain"/>
            </a:pPr>
            <a:r>
              <a:rPr lang="en-US" altLang="ko-KR" sz="1200" i="0" kern="1200" dirty="0" smtClean="0">
                <a:solidFill>
                  <a:schemeClr val="tx1"/>
                </a:solidFill>
                <a:effectLst/>
                <a:latin typeface="+mn-lt"/>
                <a:ea typeface="+mn-ea"/>
                <a:cs typeface="+mn-cs"/>
              </a:rPr>
              <a:t>User App consists of three interconnected components,</a:t>
            </a:r>
          </a:p>
          <a:p>
            <a:pPr marL="228600" indent="-228600">
              <a:spcBef>
                <a:spcPts val="0"/>
              </a:spcBef>
              <a:buFont typeface="+mj-ea"/>
              <a:buAutoNum type="circleNumDbPlain"/>
            </a:pPr>
            <a:r>
              <a:rPr lang="en-US" altLang="ko-KR" sz="1200" i="0" kern="1200" dirty="0" smtClean="0">
                <a:solidFill>
                  <a:schemeClr val="tx1"/>
                </a:solidFill>
                <a:effectLst/>
                <a:latin typeface="+mn-lt"/>
                <a:ea typeface="+mn-ea"/>
                <a:cs typeface="+mn-cs"/>
              </a:rPr>
              <a:t>View, Controller, and Model.  </a:t>
            </a:r>
          </a:p>
          <a:p>
            <a:pPr marL="228600" indent="-228600">
              <a:spcBef>
                <a:spcPts val="0"/>
              </a:spcBef>
              <a:buFont typeface="+mj-ea"/>
              <a:buAutoNum type="circleNumDbPlain"/>
            </a:pPr>
            <a:r>
              <a:rPr lang="en-US" altLang="ko-KR" sz="1200" i="0" kern="1200" dirty="0" smtClean="0">
                <a:solidFill>
                  <a:schemeClr val="tx1"/>
                </a:solidFill>
                <a:effectLst/>
                <a:latin typeface="+mn-lt"/>
                <a:ea typeface="+mn-ea"/>
                <a:cs typeface="+mn-cs"/>
              </a:rPr>
              <a:t>MVC pattern is adapted for 3</a:t>
            </a:r>
            <a:r>
              <a:rPr lang="en-US" altLang="ko-KR" sz="1200" i="0" kern="1200" baseline="30000" dirty="0" smtClean="0">
                <a:solidFill>
                  <a:schemeClr val="tx1"/>
                </a:solidFill>
                <a:effectLst/>
                <a:latin typeface="+mn-lt"/>
                <a:ea typeface="+mn-ea"/>
                <a:cs typeface="+mn-cs"/>
              </a:rPr>
              <a:t>rd</a:t>
            </a:r>
            <a:r>
              <a:rPr lang="en-US" altLang="ko-KR" sz="1200" i="0" kern="1200" dirty="0" smtClean="0">
                <a:solidFill>
                  <a:schemeClr val="tx1"/>
                </a:solidFill>
                <a:effectLst/>
                <a:latin typeface="+mn-lt"/>
                <a:ea typeface="+mn-ea"/>
                <a:cs typeface="+mn-cs"/>
              </a:rPr>
              <a:t> party developers </a:t>
            </a:r>
          </a:p>
          <a:p>
            <a:pPr marL="228600" indent="-228600">
              <a:spcBef>
                <a:spcPts val="0"/>
              </a:spcBef>
              <a:buFont typeface="+mj-ea"/>
              <a:buAutoNum type="circleNumDbPlain"/>
            </a:pPr>
            <a:r>
              <a:rPr lang="en-US" altLang="ko-KR" sz="1200" i="0" kern="1200" dirty="0" smtClean="0">
                <a:solidFill>
                  <a:schemeClr val="tx1"/>
                </a:solidFill>
                <a:effectLst/>
                <a:latin typeface="+mn-lt"/>
                <a:ea typeface="+mn-ea"/>
                <a:cs typeface="+mn-cs"/>
              </a:rPr>
              <a:t>to build various user interfaces easily.</a:t>
            </a:r>
            <a:endParaRPr lang="en-US" altLang="ko-KR" i="0" dirty="0" smtClean="0"/>
          </a:p>
          <a:p>
            <a:pPr>
              <a:spcBef>
                <a:spcPts val="0"/>
              </a:spcBef>
              <a:buNone/>
            </a:pPr>
            <a:endParaRPr dirty="0"/>
          </a:p>
        </p:txBody>
      </p:sp>
      <p:sp>
        <p:nvSpPr>
          <p:cNvPr id="282" name="Shape 282"/>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17</a:t>
            </a:fld>
            <a:endParaRPr lang="en-US"/>
          </a:p>
        </p:txBody>
      </p:sp>
    </p:spTree>
    <p:extLst>
      <p:ext uri="{BB962C8B-B14F-4D97-AF65-F5344CB8AC3E}">
        <p14:creationId xmlns:p14="http://schemas.microsoft.com/office/powerpoint/2010/main" val="48801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228600" indent="-228600">
              <a:spcBef>
                <a:spcPts val="0"/>
              </a:spcBef>
              <a:buFont typeface="+mj-ea"/>
              <a:buAutoNum type="circleNumDbPlain"/>
            </a:pPr>
            <a:r>
              <a:rPr lang="en-US" altLang="ko-KR" dirty="0" smtClean="0"/>
              <a:t>This diagram</a:t>
            </a:r>
            <a:r>
              <a:rPr lang="en-US" altLang="ko-KR" baseline="0" dirty="0" smtClean="0"/>
              <a:t> presents static structure of User App.</a:t>
            </a:r>
          </a:p>
          <a:p>
            <a:pPr marL="228600" indent="-228600">
              <a:spcBef>
                <a:spcPts val="0"/>
              </a:spcBef>
              <a:buFont typeface="+mj-ea"/>
              <a:buAutoNum type="circleNumDbPlain"/>
            </a:pPr>
            <a:r>
              <a:rPr lang="en-US" altLang="ko-KR" baseline="0" dirty="0" smtClean="0"/>
              <a:t>Controller uses </a:t>
            </a:r>
            <a:r>
              <a:rPr lang="en-US" altLang="ko-KR" baseline="0" dirty="0" err="1" smtClean="0"/>
              <a:t>HTTPRESTClient</a:t>
            </a:r>
            <a:r>
              <a:rPr lang="en-US" altLang="ko-KR" baseline="0" dirty="0" smtClean="0"/>
              <a:t> and </a:t>
            </a:r>
            <a:r>
              <a:rPr lang="en-US" altLang="ko-KR" baseline="0" dirty="0" err="1" smtClean="0"/>
              <a:t>MQTTClient</a:t>
            </a:r>
            <a:r>
              <a:rPr lang="en-US" altLang="ko-KR" baseline="0" dirty="0" smtClean="0"/>
              <a:t>.</a:t>
            </a:r>
            <a:endParaRPr lang="en-US" altLang="ko-KR" dirty="0" smtClean="0"/>
          </a:p>
          <a:p>
            <a:pPr>
              <a:spcBef>
                <a:spcPts val="0"/>
              </a:spcBef>
              <a:buNone/>
            </a:pPr>
            <a:endParaRPr dirty="0"/>
          </a:p>
        </p:txBody>
      </p:sp>
      <p:sp>
        <p:nvSpPr>
          <p:cNvPr id="290" name="Shape 29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18</a:t>
            </a:fld>
            <a:endParaRPr lang="en-US"/>
          </a:p>
        </p:txBody>
      </p:sp>
    </p:spTree>
    <p:extLst>
      <p:ext uri="{BB962C8B-B14F-4D97-AF65-F5344CB8AC3E}">
        <p14:creationId xmlns:p14="http://schemas.microsoft.com/office/powerpoint/2010/main" val="129561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marL="228600" lvl="0" indent="-228600" rtl="0">
              <a:spcBef>
                <a:spcPts val="0"/>
              </a:spcBef>
              <a:buFont typeface="+mj-ea"/>
              <a:buAutoNum type="circleNumDbPlain"/>
            </a:pPr>
            <a:r>
              <a:rPr lang="en-US" altLang="ko-KR" baseline="0" dirty="0" smtClean="0"/>
              <a:t>In</a:t>
            </a:r>
            <a:r>
              <a:rPr lang="en-US" altLang="ko-KR" dirty="0" smtClean="0"/>
              <a:t> section 1, </a:t>
            </a:r>
            <a:r>
              <a:rPr lang="en-US" dirty="0" smtClean="0"/>
              <a:t>I </a:t>
            </a:r>
            <a:r>
              <a:rPr lang="en-US" dirty="0"/>
              <a:t>will introduce our team </a:t>
            </a:r>
            <a:endParaRPr lang="en-US" dirty="0" smtClean="0"/>
          </a:p>
          <a:p>
            <a:pPr marL="228600" lvl="0" indent="-228600" rtl="0">
              <a:spcBef>
                <a:spcPts val="0"/>
              </a:spcBef>
              <a:buFont typeface="+mj-ea"/>
              <a:buAutoNum type="circleNumDbPlain"/>
            </a:pPr>
            <a:r>
              <a:rPr lang="en-US" dirty="0" smtClean="0"/>
              <a:t>I’ll </a:t>
            </a:r>
            <a:r>
              <a:rPr lang="en-US" dirty="0"/>
              <a:t>show our planning and </a:t>
            </a:r>
            <a:r>
              <a:rPr lang="en-US" dirty="0" smtClean="0"/>
              <a:t>doing in section</a:t>
            </a:r>
            <a:r>
              <a:rPr lang="en-US" baseline="0" dirty="0" smtClean="0"/>
              <a:t> 2.</a:t>
            </a:r>
            <a:endParaRPr lang="en-US" dirty="0"/>
          </a:p>
          <a:p>
            <a:pPr marL="228600" indent="-228600" rtl="0">
              <a:spcBef>
                <a:spcPts val="0"/>
              </a:spcBef>
              <a:buFont typeface="+mj-ea"/>
              <a:buAutoNum type="circleNumDbPlain"/>
            </a:pPr>
            <a:r>
              <a:rPr lang="en-US" dirty="0"/>
              <a:t>Architectural analysis and design will show in section </a:t>
            </a:r>
            <a:r>
              <a:rPr lang="en-US" dirty="0" smtClean="0"/>
              <a:t>Three</a:t>
            </a:r>
            <a:r>
              <a:rPr lang="en-US" baseline="0" dirty="0" smtClean="0"/>
              <a:t> to Five</a:t>
            </a:r>
            <a:endParaRPr dirty="0">
              <a:solidFill>
                <a:schemeClr val="dk1"/>
              </a:solidFill>
            </a:endParaRPr>
          </a:p>
          <a:p>
            <a:pPr marL="228600" indent="-228600" rtl="0">
              <a:spcBef>
                <a:spcPts val="0"/>
              </a:spcBef>
              <a:buFont typeface="+mj-ea"/>
              <a:buAutoNum type="circleNumDbPlain"/>
            </a:pPr>
            <a:r>
              <a:rPr lang="en-US" dirty="0">
                <a:solidFill>
                  <a:schemeClr val="dk1"/>
                </a:solidFill>
              </a:rPr>
              <a:t>I will explain how we </a:t>
            </a:r>
            <a:r>
              <a:rPr lang="en-US" dirty="0" smtClean="0">
                <a:solidFill>
                  <a:schemeClr val="dk1"/>
                </a:solidFill>
              </a:rPr>
              <a:t>tested</a:t>
            </a:r>
            <a:r>
              <a:rPr lang="en-US" baseline="0" dirty="0" smtClean="0">
                <a:solidFill>
                  <a:schemeClr val="dk1"/>
                </a:solidFill>
              </a:rPr>
              <a:t> </a:t>
            </a:r>
            <a:r>
              <a:rPr lang="en-US" dirty="0" smtClean="0">
                <a:solidFill>
                  <a:schemeClr val="dk1"/>
                </a:solidFill>
              </a:rPr>
              <a:t>our </a:t>
            </a:r>
            <a:r>
              <a:rPr lang="en-US" dirty="0">
                <a:solidFill>
                  <a:schemeClr val="dk1"/>
                </a:solidFill>
              </a:rPr>
              <a:t>system in section 6.</a:t>
            </a:r>
          </a:p>
          <a:p>
            <a:pPr marL="228600" indent="-228600" rtl="0">
              <a:spcBef>
                <a:spcPts val="0"/>
              </a:spcBef>
              <a:buFont typeface="+mj-ea"/>
              <a:buAutoNum type="circleNumDbPlain"/>
            </a:pPr>
            <a:r>
              <a:rPr lang="en-US" dirty="0">
                <a:solidFill>
                  <a:schemeClr val="dk1"/>
                </a:solidFill>
              </a:rPr>
              <a:t>Finally, I will present “Lessons learned” through this project.</a:t>
            </a:r>
          </a:p>
          <a:p>
            <a:pPr>
              <a:spcBef>
                <a:spcPts val="0"/>
              </a:spcBef>
              <a:buNone/>
            </a:pPr>
            <a:endParaRPr dirty="0">
              <a:solidFill>
                <a:schemeClr val="dk1"/>
              </a:solidFill>
            </a:endParaRPr>
          </a:p>
        </p:txBody>
      </p:sp>
      <p:sp>
        <p:nvSpPr>
          <p:cNvPr id="39" name="Shape 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685144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8" name="Shape 298"/>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228600" indent="-228600" rtl="0">
              <a:spcBef>
                <a:spcPts val="0"/>
              </a:spcBef>
              <a:buFont typeface="+mj-ea"/>
              <a:buAutoNum type="circleNumDbPlain"/>
            </a:pPr>
            <a:r>
              <a:rPr lang="en-US" altLang="ko-KR" dirty="0" smtClean="0"/>
              <a:t>To test IoT System.</a:t>
            </a:r>
          </a:p>
          <a:p>
            <a:pPr marL="228600" indent="-228600" rtl="0">
              <a:spcBef>
                <a:spcPts val="0"/>
              </a:spcBef>
              <a:buFont typeface="+mj-ea"/>
              <a:buAutoNum type="circleNumDbPlain"/>
            </a:pPr>
            <a:r>
              <a:rPr lang="en-US" altLang="ko-KR" dirty="0" smtClean="0"/>
              <a:t>We set test plan and derived total 21 test cases.</a:t>
            </a:r>
          </a:p>
          <a:p>
            <a:pPr marL="228600" indent="-228600" rtl="0">
              <a:spcBef>
                <a:spcPts val="0"/>
              </a:spcBef>
              <a:buFont typeface="+mj-ea"/>
              <a:buAutoNum type="circleNumDbPlain"/>
            </a:pPr>
            <a:r>
              <a:rPr lang="en-US" altLang="ko-KR" dirty="0" smtClean="0"/>
              <a:t>They were categorized into 3 parts (Basic, Complex, Negative).</a:t>
            </a:r>
          </a:p>
          <a:p>
            <a:pPr marL="228600" indent="-228600">
              <a:spcBef>
                <a:spcPts val="0"/>
              </a:spcBef>
              <a:buFont typeface="+mj-ea"/>
              <a:buAutoNum type="circleNumDbPlain"/>
            </a:pPr>
            <a:r>
              <a:rPr lang="en-US" altLang="ko-KR" dirty="0" smtClean="0"/>
              <a:t>We specified FR,QA related</a:t>
            </a:r>
            <a:r>
              <a:rPr lang="en-US" altLang="ko-KR" baseline="0" dirty="0" smtClean="0"/>
              <a:t> with each case.</a:t>
            </a:r>
            <a:endParaRPr lang="en-US" altLang="ko-KR" dirty="0"/>
          </a:p>
        </p:txBody>
      </p:sp>
      <p:sp>
        <p:nvSpPr>
          <p:cNvPr id="299" name="Shape 299"/>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19</a:t>
            </a:fld>
            <a:endParaRPr lang="en-US"/>
          </a:p>
        </p:txBody>
      </p:sp>
    </p:spTree>
    <p:extLst>
      <p:ext uri="{BB962C8B-B14F-4D97-AF65-F5344CB8AC3E}">
        <p14:creationId xmlns:p14="http://schemas.microsoft.com/office/powerpoint/2010/main" val="2260599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5" name="Shape 305"/>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r>
              <a:rPr lang="en-US" altLang="ko-KR" dirty="0" smtClean="0">
                <a:solidFill>
                  <a:schemeClr val="dk1"/>
                </a:solidFill>
              </a:rPr>
              <a:t>Basic and complex cases are mainly focused on Functional requirement.</a:t>
            </a:r>
          </a:p>
        </p:txBody>
      </p:sp>
      <p:sp>
        <p:nvSpPr>
          <p:cNvPr id="306" name="Shape 306"/>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20</a:t>
            </a:fld>
            <a:endParaRPr lang="en-US"/>
          </a:p>
        </p:txBody>
      </p:sp>
    </p:spTree>
    <p:extLst>
      <p:ext uri="{BB962C8B-B14F-4D97-AF65-F5344CB8AC3E}">
        <p14:creationId xmlns:p14="http://schemas.microsoft.com/office/powerpoint/2010/main" val="1125523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3" name="Shape 31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r>
              <a:rPr lang="en-US" altLang="ko-KR" dirty="0" smtClean="0">
                <a:solidFill>
                  <a:schemeClr val="dk1"/>
                </a:solidFill>
              </a:rPr>
              <a:t>Negative tests are focused on Quality attribute.</a:t>
            </a:r>
            <a:endParaRPr lang="en-US" altLang="ko-KR" dirty="0">
              <a:solidFill>
                <a:schemeClr val="dk1"/>
              </a:solidFill>
            </a:endParaRPr>
          </a:p>
        </p:txBody>
      </p:sp>
      <p:sp>
        <p:nvSpPr>
          <p:cNvPr id="314" name="Shape 31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21</a:t>
            </a:fld>
            <a:endParaRPr lang="en-US"/>
          </a:p>
        </p:txBody>
      </p:sp>
    </p:spTree>
    <p:extLst>
      <p:ext uri="{BB962C8B-B14F-4D97-AF65-F5344CB8AC3E}">
        <p14:creationId xmlns:p14="http://schemas.microsoft.com/office/powerpoint/2010/main" val="4041959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r>
              <a:rPr lang="en-US" dirty="0" smtClean="0"/>
              <a:t>Here</a:t>
            </a:r>
            <a:r>
              <a:rPr lang="en-US" baseline="0" dirty="0" smtClean="0"/>
              <a:t> are the lesson learned through this project.</a:t>
            </a:r>
          </a:p>
          <a:p>
            <a:pPr>
              <a:spcBef>
                <a:spcPts val="0"/>
              </a:spcBef>
              <a:buNone/>
            </a:pPr>
            <a:endParaRPr lang="en-US" baseline="0" dirty="0" smtClean="0"/>
          </a:p>
          <a:p>
            <a:pPr>
              <a:spcBef>
                <a:spcPts val="0"/>
              </a:spcBef>
              <a:buNone/>
            </a:pPr>
            <a:r>
              <a:rPr lang="en-US" baseline="0" dirty="0" smtClean="0"/>
              <a:t>I ordered that each member should write 1 lesson. So there can be 4 items.</a:t>
            </a:r>
          </a:p>
          <a:p>
            <a:pPr>
              <a:spcBef>
                <a:spcPts val="0"/>
              </a:spcBef>
              <a:buNone/>
            </a:pPr>
            <a:r>
              <a:rPr lang="en-US" baseline="0" dirty="0" smtClean="0"/>
              <a:t>Don’t stay in the deep sea even thought it is more comport place to engineer.</a:t>
            </a:r>
          </a:p>
          <a:p>
            <a:pPr>
              <a:spcBef>
                <a:spcPts val="0"/>
              </a:spcBef>
              <a:buNone/>
            </a:pPr>
            <a:endParaRPr lang="en-US" baseline="0" dirty="0" smtClean="0"/>
          </a:p>
          <a:p>
            <a:pPr>
              <a:spcBef>
                <a:spcPts val="0"/>
              </a:spcBef>
              <a:buNone/>
            </a:pPr>
            <a:r>
              <a:rPr lang="en-US" baseline="0" dirty="0" smtClean="0"/>
              <a:t>Thank you.</a:t>
            </a:r>
          </a:p>
          <a:p>
            <a:pPr>
              <a:spcBef>
                <a:spcPts val="0"/>
              </a:spcBef>
              <a:buNone/>
            </a:pPr>
            <a:endParaRPr lang="en-US" baseline="0" dirty="0" smtClean="0"/>
          </a:p>
          <a:p>
            <a:pPr>
              <a:spcBef>
                <a:spcPts val="0"/>
              </a:spcBef>
              <a:buNone/>
            </a:pPr>
            <a:r>
              <a:rPr lang="en-US" baseline="0" dirty="0" smtClean="0"/>
              <a:t>(They are evenly allocated 4 </a:t>
            </a:r>
            <a:r>
              <a:rPr lang="en-US" baseline="0" dirty="0" err="1" smtClean="0"/>
              <a:t>itmes</a:t>
            </a:r>
            <a:r>
              <a:rPr lang="en-US" baseline="0" dirty="0" smtClean="0"/>
              <a:t> to my 4 member.)</a:t>
            </a:r>
          </a:p>
          <a:p>
            <a:pPr>
              <a:spcBef>
                <a:spcPts val="0"/>
              </a:spcBef>
              <a:buNone/>
            </a:pPr>
            <a:endParaRPr dirty="0"/>
          </a:p>
        </p:txBody>
      </p:sp>
      <p:sp>
        <p:nvSpPr>
          <p:cNvPr id="320" name="Shape 3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483741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6" name="Shape 32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Ask if there are any questions about our Studio project or IoT system.</a:t>
            </a:r>
          </a:p>
          <a:p>
            <a:pPr>
              <a:spcBef>
                <a:spcPts val="0"/>
              </a:spcBef>
              <a:buNone/>
            </a:pPr>
            <a:r>
              <a:rPr lang="en-US"/>
              <a:t>Please give our colleagues </a:t>
            </a:r>
            <a:r>
              <a:rPr lang="en-US">
                <a:solidFill>
                  <a:schemeClr val="dk1"/>
                </a:solidFill>
              </a:rPr>
              <a:t>a chance to answer the question.</a:t>
            </a:r>
            <a:r>
              <a:rPr lang="en-US"/>
              <a:t> </a:t>
            </a:r>
          </a:p>
        </p:txBody>
      </p:sp>
      <p:sp>
        <p:nvSpPr>
          <p:cNvPr id="327" name="Shape 32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23</a:t>
            </a:fld>
            <a:endParaRPr lang="en-US"/>
          </a:p>
        </p:txBody>
      </p:sp>
    </p:spTree>
    <p:extLst>
      <p:ext uri="{BB962C8B-B14F-4D97-AF65-F5344CB8AC3E}">
        <p14:creationId xmlns:p14="http://schemas.microsoft.com/office/powerpoint/2010/main" val="3872504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3" name="Shape 33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r>
              <a:rPr lang="en-US"/>
              <a:t>(18분안에 presentation 완료)</a:t>
            </a:r>
          </a:p>
        </p:txBody>
      </p:sp>
      <p:sp>
        <p:nvSpPr>
          <p:cNvPr id="334" name="Shape 33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24</a:t>
            </a:fld>
            <a:endParaRPr lang="en-US"/>
          </a:p>
        </p:txBody>
      </p:sp>
    </p:spTree>
    <p:extLst>
      <p:ext uri="{BB962C8B-B14F-4D97-AF65-F5344CB8AC3E}">
        <p14:creationId xmlns:p14="http://schemas.microsoft.com/office/powerpoint/2010/main" val="2496643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0" name="Shape 34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41" name="Shape 34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25</a:t>
            </a:fld>
            <a:endParaRPr lang="en-US"/>
          </a:p>
        </p:txBody>
      </p:sp>
    </p:spTree>
    <p:extLst>
      <p:ext uri="{BB962C8B-B14F-4D97-AF65-F5344CB8AC3E}">
        <p14:creationId xmlns:p14="http://schemas.microsoft.com/office/powerpoint/2010/main" val="9880704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r>
              <a:rPr lang="en-US" dirty="0" smtClean="0"/>
              <a:t>This is</a:t>
            </a:r>
            <a:r>
              <a:rPr lang="en-US" baseline="0" dirty="0" smtClean="0"/>
              <a:t> a Amazon server spec we are using.</a:t>
            </a:r>
          </a:p>
          <a:p>
            <a:pPr>
              <a:spcBef>
                <a:spcPts val="0"/>
              </a:spcBef>
              <a:buNone/>
            </a:pPr>
            <a:r>
              <a:rPr lang="en-US" baseline="0" dirty="0" smtClean="0"/>
              <a:t>We put virtual SA nodes to this bus and they generates </a:t>
            </a:r>
            <a:r>
              <a:rPr lang="en-US" baseline="0" dirty="0" err="1" smtClean="0"/>
              <a:t>HearBeat</a:t>
            </a:r>
            <a:r>
              <a:rPr lang="en-US" baseline="0" dirty="0" smtClean="0"/>
              <a:t> periodically. (Randomize ?)</a:t>
            </a:r>
          </a:p>
          <a:p>
            <a:pPr>
              <a:spcBef>
                <a:spcPts val="0"/>
              </a:spcBef>
              <a:buNone/>
            </a:pPr>
            <a:endParaRPr lang="en-US" baseline="0" dirty="0" smtClean="0"/>
          </a:p>
          <a:p>
            <a:pPr>
              <a:spcBef>
                <a:spcPts val="0"/>
              </a:spcBef>
              <a:buNone/>
            </a:pPr>
            <a:endParaRPr dirty="0"/>
          </a:p>
        </p:txBody>
      </p:sp>
      <p:sp>
        <p:nvSpPr>
          <p:cNvPr id="350" name="Shape 35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26</a:t>
            </a:fld>
            <a:endParaRPr lang="en-US"/>
          </a:p>
        </p:txBody>
      </p:sp>
    </p:spTree>
    <p:extLst>
      <p:ext uri="{BB962C8B-B14F-4D97-AF65-F5344CB8AC3E}">
        <p14:creationId xmlns:p14="http://schemas.microsoft.com/office/powerpoint/2010/main" val="39789357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9" name="Shape 37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dirty="0"/>
          </a:p>
        </p:txBody>
      </p:sp>
      <p:sp>
        <p:nvSpPr>
          <p:cNvPr id="380" name="Shape 38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27</a:t>
            </a:fld>
            <a:endParaRPr lang="en-US"/>
          </a:p>
        </p:txBody>
      </p:sp>
    </p:spTree>
    <p:extLst>
      <p:ext uri="{BB962C8B-B14F-4D97-AF65-F5344CB8AC3E}">
        <p14:creationId xmlns:p14="http://schemas.microsoft.com/office/powerpoint/2010/main" val="29970160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9" name="Shape 40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10" name="Shape 41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28</a:t>
            </a:fld>
            <a:endParaRPr lang="en-US"/>
          </a:p>
        </p:txBody>
      </p:sp>
    </p:spTree>
    <p:extLst>
      <p:ext uri="{BB962C8B-B14F-4D97-AF65-F5344CB8AC3E}">
        <p14:creationId xmlns:p14="http://schemas.microsoft.com/office/powerpoint/2010/main" val="961604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dirty="0" smtClean="0"/>
              <a:t>Here are</a:t>
            </a:r>
            <a:r>
              <a:rPr lang="en-US" baseline="0" dirty="0" smtClean="0"/>
              <a:t> my team members. </a:t>
            </a:r>
            <a:r>
              <a:rPr lang="en-US" altLang="ko-KR" dirty="0" smtClean="0"/>
              <a:t>(pointing) and our</a:t>
            </a:r>
            <a:r>
              <a:rPr lang="en-US" altLang="ko-KR" baseline="0" dirty="0" smtClean="0"/>
              <a:t> mentor DAN.</a:t>
            </a:r>
            <a:endParaRPr lang="en-US" altLang="ko-KR" dirty="0" smtClean="0"/>
          </a:p>
          <a:p>
            <a:pPr rtl="0">
              <a:spcBef>
                <a:spcPts val="0"/>
              </a:spcBef>
              <a:buNone/>
            </a:pPr>
            <a:r>
              <a:rPr lang="en-US" altLang="ko-KR" dirty="0" smtClean="0">
                <a:solidFill>
                  <a:schemeClr val="dk1"/>
                </a:solidFill>
              </a:rPr>
              <a:t>It looks like layered pattern. If</a:t>
            </a:r>
            <a:r>
              <a:rPr lang="en-US" altLang="ko-KR" baseline="0" dirty="0" smtClean="0">
                <a:solidFill>
                  <a:schemeClr val="dk1"/>
                </a:solidFill>
              </a:rPr>
              <a:t> I order, they have to do, maybe do.</a:t>
            </a:r>
            <a:endParaRPr dirty="0"/>
          </a:p>
          <a:p>
            <a:pPr>
              <a:spcBef>
                <a:spcPts val="0"/>
              </a:spcBef>
              <a:buNone/>
            </a:pPr>
            <a:endParaRPr dirty="0"/>
          </a:p>
        </p:txBody>
      </p:sp>
      <p:sp>
        <p:nvSpPr>
          <p:cNvPr id="97" name="Shape 9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150312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6" name="Shape 41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190500" lvl="0" indent="0" rtl="0">
              <a:lnSpc>
                <a:spcPct val="115000"/>
              </a:lnSpc>
              <a:spcBef>
                <a:spcPts val="0"/>
              </a:spcBef>
              <a:buClr>
                <a:schemeClr val="dk1"/>
              </a:buClr>
              <a:buSzPct val="110000"/>
              <a:buFont typeface="Arial"/>
              <a:buNone/>
            </a:pPr>
            <a:r>
              <a:rPr lang="en-US" sz="1000">
                <a:solidFill>
                  <a:schemeClr val="dk1"/>
                </a:solidFill>
              </a:rPr>
              <a:t>사용자에 대한 인증,</a:t>
            </a:r>
            <a:r>
              <a:rPr lang="en-US" sz="1000" b="1">
                <a:solidFill>
                  <a:schemeClr val="dk1"/>
                </a:solidFill>
              </a:rPr>
              <a:t> </a:t>
            </a:r>
            <a:r>
              <a:rPr lang="en-US" sz="1000">
                <a:solidFill>
                  <a:schemeClr val="dk1"/>
                </a:solidFill>
              </a:rPr>
              <a:t>SA Node 관리와 Log에 대한 조회는 서로 다른 Workload의 특성을 갖고 있기 때문에 해당 기능을 처리하는 모듈을 분리합니다. Log 조회는 1) 단방향으로 처리되는 Event가 아니라 응답이 필요한 Request/Response 형식이며, 2) Event Bus의 성능에 영향이 있을 수 있을 만큼 데이터 사이즈가 크기 때문에 Log Viwer에서 처리 합니다. Log Viewer는 log 조회 요청을 받으면, Auth Manager를 통해서 사용자가 설정한 logging timewindow와 사용자에게 등록된 SA node의 목록을 확인한 이후에, 관련된 log를 Sensor Data Store(NoSQL)에서 조회해서 결과를 응답합니다.  Auth Manager 모듈은 시스템을 사용하려는 사용자에 대한 본인 인증을 위해, 사용자의 계정 등록 요청 시에 사용자의 email 주소로 인증 확인을 위한 link가 포함된 메일을 발송합니다. 해당 메일은 보안을 위해서 10분의 유효기간 이후에 만료됩니다.</a:t>
            </a:r>
          </a:p>
          <a:p>
            <a:pPr lvl="0" rtl="0">
              <a:spcBef>
                <a:spcPts val="0"/>
              </a:spcBef>
              <a:buNone/>
            </a:pPr>
            <a:endParaRPr sz="1000" b="1">
              <a:solidFill>
                <a:schemeClr val="dk1"/>
              </a:solidFill>
            </a:endParaRPr>
          </a:p>
        </p:txBody>
      </p:sp>
      <p:sp>
        <p:nvSpPr>
          <p:cNvPr id="417" name="Shape 41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29</a:t>
            </a:fld>
            <a:endParaRPr lang="en-US"/>
          </a:p>
        </p:txBody>
      </p:sp>
    </p:spTree>
    <p:extLst>
      <p:ext uri="{BB962C8B-B14F-4D97-AF65-F5344CB8AC3E}">
        <p14:creationId xmlns:p14="http://schemas.microsoft.com/office/powerpoint/2010/main" val="27035789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3" name="Shape 42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457200" lvl="0" indent="-292100" rtl="0">
              <a:lnSpc>
                <a:spcPct val="115000"/>
              </a:lnSpc>
              <a:spcBef>
                <a:spcPts val="0"/>
              </a:spcBef>
              <a:buClr>
                <a:schemeClr val="dk1"/>
              </a:buClr>
              <a:buSzPct val="100000"/>
              <a:buFont typeface="Arial"/>
              <a:buNone/>
            </a:pPr>
            <a:r>
              <a:rPr lang="en-US" sz="1000" dirty="0">
                <a:solidFill>
                  <a:schemeClr val="dk1"/>
                </a:solidFill>
              </a:rPr>
              <a:t>Event </a:t>
            </a:r>
            <a:r>
              <a:rPr lang="en-US" sz="1000" dirty="0" err="1">
                <a:solidFill>
                  <a:schemeClr val="dk1"/>
                </a:solidFill>
              </a:rPr>
              <a:t>Manager는</a:t>
            </a:r>
            <a:r>
              <a:rPr lang="en-US" sz="1000" dirty="0">
                <a:solidFill>
                  <a:schemeClr val="dk1"/>
                </a:solidFill>
              </a:rPr>
              <a:t> Event </a:t>
            </a:r>
            <a:r>
              <a:rPr lang="en-US" sz="1000" dirty="0" err="1">
                <a:solidFill>
                  <a:schemeClr val="dk1"/>
                </a:solidFill>
              </a:rPr>
              <a:t>Server와의</a:t>
            </a:r>
            <a:r>
              <a:rPr lang="en-US" sz="1000" dirty="0">
                <a:solidFill>
                  <a:schemeClr val="dk1"/>
                </a:solidFill>
              </a:rPr>
              <a:t> </a:t>
            </a:r>
            <a:r>
              <a:rPr lang="en-US" sz="1000" dirty="0" err="1">
                <a:solidFill>
                  <a:schemeClr val="dk1"/>
                </a:solidFill>
              </a:rPr>
              <a:t>연결을</a:t>
            </a:r>
            <a:r>
              <a:rPr lang="en-US" sz="1000" dirty="0">
                <a:solidFill>
                  <a:schemeClr val="dk1"/>
                </a:solidFill>
              </a:rPr>
              <a:t> </a:t>
            </a:r>
            <a:r>
              <a:rPr lang="en-US" sz="1000" dirty="0" err="1">
                <a:solidFill>
                  <a:schemeClr val="dk1"/>
                </a:solidFill>
              </a:rPr>
              <a:t>생성합니다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이후에</a:t>
            </a:r>
            <a:r>
              <a:rPr lang="en-US" sz="1000" dirty="0" smtClean="0">
                <a:solidFill>
                  <a:schemeClr val="dk1"/>
                </a:solidFill>
              </a:rPr>
              <a:t> </a:t>
            </a:r>
            <a:r>
              <a:rPr lang="en-US" sz="1000" dirty="0" err="1">
                <a:solidFill>
                  <a:schemeClr val="dk1"/>
                </a:solidFill>
              </a:rPr>
              <a:t>특정</a:t>
            </a:r>
            <a:r>
              <a:rPr lang="en-US" sz="1000" dirty="0">
                <a:solidFill>
                  <a:schemeClr val="dk1"/>
                </a:solidFill>
              </a:rPr>
              <a:t> </a:t>
            </a:r>
            <a:r>
              <a:rPr lang="en-US" sz="1000" dirty="0" err="1">
                <a:solidFill>
                  <a:schemeClr val="dk1"/>
                </a:solidFill>
              </a:rPr>
              <a:t>topic에</a:t>
            </a:r>
            <a:r>
              <a:rPr lang="en-US" sz="1000" dirty="0">
                <a:solidFill>
                  <a:schemeClr val="dk1"/>
                </a:solidFill>
              </a:rPr>
              <a:t> </a:t>
            </a:r>
            <a:r>
              <a:rPr lang="en-US" sz="1000" dirty="0" err="1">
                <a:solidFill>
                  <a:schemeClr val="dk1"/>
                </a:solidFill>
              </a:rPr>
              <a:t>대해서</a:t>
            </a:r>
            <a:r>
              <a:rPr lang="en-US" sz="1000" dirty="0">
                <a:solidFill>
                  <a:schemeClr val="dk1"/>
                </a:solidFill>
              </a:rPr>
              <a:t> </a:t>
            </a:r>
            <a:r>
              <a:rPr lang="en-US" sz="1000" dirty="0" err="1">
                <a:solidFill>
                  <a:schemeClr val="dk1"/>
                </a:solidFill>
              </a:rPr>
              <a:t>처리를</a:t>
            </a:r>
            <a:r>
              <a:rPr lang="en-US" sz="1000" dirty="0">
                <a:solidFill>
                  <a:schemeClr val="dk1"/>
                </a:solidFill>
              </a:rPr>
              <a:t> </a:t>
            </a:r>
            <a:r>
              <a:rPr lang="en-US" sz="1000" dirty="0" err="1">
                <a:solidFill>
                  <a:schemeClr val="dk1"/>
                </a:solidFill>
              </a:rPr>
              <a:t>위해서</a:t>
            </a:r>
            <a:r>
              <a:rPr lang="en-US" sz="1000" dirty="0">
                <a:solidFill>
                  <a:schemeClr val="dk1"/>
                </a:solidFill>
              </a:rPr>
              <a:t> Event handler </a:t>
            </a:r>
            <a:r>
              <a:rPr lang="en-US" sz="1000" dirty="0" err="1">
                <a:solidFill>
                  <a:schemeClr val="dk1"/>
                </a:solidFill>
              </a:rPr>
              <a:t>thread들을</a:t>
            </a:r>
            <a:r>
              <a:rPr lang="en-US" sz="1000" dirty="0">
                <a:solidFill>
                  <a:schemeClr val="dk1"/>
                </a:solidFill>
              </a:rPr>
              <a:t> </a:t>
            </a:r>
            <a:r>
              <a:rPr lang="en-US" sz="1000" dirty="0" err="1">
                <a:solidFill>
                  <a:schemeClr val="dk1"/>
                </a:solidFill>
              </a:rPr>
              <a:t>생성합니다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Event </a:t>
            </a:r>
            <a:r>
              <a:rPr lang="en-US" sz="1000" dirty="0">
                <a:solidFill>
                  <a:schemeClr val="dk1"/>
                </a:solidFill>
              </a:rPr>
              <a:t>handler </a:t>
            </a:r>
            <a:r>
              <a:rPr lang="en-US" sz="1000" dirty="0" err="1">
                <a:solidFill>
                  <a:schemeClr val="dk1"/>
                </a:solidFill>
              </a:rPr>
              <a:t>thread는</a:t>
            </a:r>
            <a:r>
              <a:rPr lang="en-US" sz="1000" dirty="0">
                <a:solidFill>
                  <a:schemeClr val="dk1"/>
                </a:solidFill>
              </a:rPr>
              <a:t> Event </a:t>
            </a:r>
            <a:r>
              <a:rPr lang="en-US" sz="1000" dirty="0" err="1">
                <a:solidFill>
                  <a:schemeClr val="dk1"/>
                </a:solidFill>
              </a:rPr>
              <a:t>Manager에서</a:t>
            </a:r>
            <a:r>
              <a:rPr lang="en-US" sz="1000" dirty="0">
                <a:solidFill>
                  <a:schemeClr val="dk1"/>
                </a:solidFill>
              </a:rPr>
              <a:t> </a:t>
            </a:r>
            <a:r>
              <a:rPr lang="en-US" sz="1000" dirty="0" err="1">
                <a:solidFill>
                  <a:schemeClr val="dk1"/>
                </a:solidFill>
              </a:rPr>
              <a:t>생성한</a:t>
            </a:r>
            <a:r>
              <a:rPr lang="en-US" sz="1000" dirty="0">
                <a:solidFill>
                  <a:schemeClr val="dk1"/>
                </a:solidFill>
              </a:rPr>
              <a:t> </a:t>
            </a:r>
            <a:r>
              <a:rPr lang="en-US" sz="1000" dirty="0" err="1">
                <a:solidFill>
                  <a:schemeClr val="dk1"/>
                </a:solidFill>
              </a:rPr>
              <a:t>connection을</a:t>
            </a:r>
            <a:r>
              <a:rPr lang="en-US" sz="1000" dirty="0">
                <a:solidFill>
                  <a:schemeClr val="dk1"/>
                </a:solidFill>
              </a:rPr>
              <a:t> </a:t>
            </a:r>
            <a:r>
              <a:rPr lang="en-US" sz="1000" dirty="0" err="1">
                <a:solidFill>
                  <a:schemeClr val="dk1"/>
                </a:solidFill>
              </a:rPr>
              <a:t>공유하며</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err="1">
                <a:solidFill>
                  <a:schemeClr val="dk1"/>
                </a:solidFill>
              </a:rPr>
              <a:t>Logger는</a:t>
            </a:r>
            <a:r>
              <a:rPr lang="en-US" sz="1000" dirty="0">
                <a:solidFill>
                  <a:schemeClr val="dk1"/>
                </a:solidFill>
              </a:rPr>
              <a:t> SA </a:t>
            </a:r>
            <a:r>
              <a:rPr lang="en-US" sz="1000" dirty="0" err="1">
                <a:solidFill>
                  <a:schemeClr val="dk1"/>
                </a:solidFill>
              </a:rPr>
              <a:t>node에서</a:t>
            </a:r>
            <a:r>
              <a:rPr lang="en-US" sz="1000" dirty="0">
                <a:solidFill>
                  <a:schemeClr val="dk1"/>
                </a:solidFill>
              </a:rPr>
              <a:t> </a:t>
            </a:r>
            <a:r>
              <a:rPr lang="en-US" sz="1000" dirty="0" err="1">
                <a:solidFill>
                  <a:schemeClr val="dk1"/>
                </a:solidFill>
              </a:rPr>
              <a:t>상태</a:t>
            </a:r>
            <a:r>
              <a:rPr lang="en-US" sz="1000" dirty="0">
                <a:solidFill>
                  <a:schemeClr val="dk1"/>
                </a:solidFill>
              </a:rPr>
              <a:t> </a:t>
            </a:r>
            <a:r>
              <a:rPr lang="en-US" sz="1000" dirty="0" err="1">
                <a:solidFill>
                  <a:schemeClr val="dk1"/>
                </a:solidFill>
              </a:rPr>
              <a:t>변화</a:t>
            </a:r>
            <a:r>
              <a:rPr lang="en-US" sz="1000" dirty="0">
                <a:solidFill>
                  <a:schemeClr val="dk1"/>
                </a:solidFill>
              </a:rPr>
              <a:t> </a:t>
            </a:r>
            <a:r>
              <a:rPr lang="en-US" sz="1000" dirty="0" err="1">
                <a:solidFill>
                  <a:schemeClr val="dk1"/>
                </a:solidFill>
              </a:rPr>
              <a:t>시에</a:t>
            </a:r>
            <a:r>
              <a:rPr lang="en-US" sz="1000" dirty="0">
                <a:solidFill>
                  <a:schemeClr val="dk1"/>
                </a:solidFill>
              </a:rPr>
              <a:t> </a:t>
            </a:r>
            <a:r>
              <a:rPr lang="en-US" sz="1000" dirty="0" err="1">
                <a:solidFill>
                  <a:schemeClr val="dk1"/>
                </a:solidFill>
              </a:rPr>
              <a:t>발생하는</a:t>
            </a:r>
            <a:r>
              <a:rPr lang="en-US" sz="1000" dirty="0">
                <a:solidFill>
                  <a:schemeClr val="dk1"/>
                </a:solidFill>
              </a:rPr>
              <a:t> </a:t>
            </a:r>
            <a:r>
              <a:rPr lang="en-US" sz="1000" dirty="0" err="1">
                <a:solidFill>
                  <a:schemeClr val="dk1"/>
                </a:solidFill>
              </a:rPr>
              <a:t>Event와</a:t>
            </a:r>
            <a:r>
              <a:rPr lang="en-US" sz="1000" dirty="0">
                <a:solidFill>
                  <a:schemeClr val="dk1"/>
                </a:solidFill>
              </a:rPr>
              <a:t>, </a:t>
            </a:r>
            <a:r>
              <a:rPr lang="en-US" sz="1000" dirty="0" err="1">
                <a:solidFill>
                  <a:schemeClr val="dk1"/>
                </a:solidFill>
              </a:rPr>
              <a:t>사용자의</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제어</a:t>
            </a:r>
            <a:r>
              <a:rPr lang="en-US" sz="1000" dirty="0">
                <a:solidFill>
                  <a:schemeClr val="dk1"/>
                </a:solidFill>
              </a:rPr>
              <a:t> </a:t>
            </a:r>
            <a:r>
              <a:rPr lang="en-US" sz="1000" dirty="0" err="1">
                <a:solidFill>
                  <a:schemeClr val="dk1"/>
                </a:solidFill>
              </a:rPr>
              <a:t>Event에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저장을</a:t>
            </a:r>
            <a:r>
              <a:rPr lang="en-US" sz="1000" dirty="0">
                <a:solidFill>
                  <a:schemeClr val="dk1"/>
                </a:solidFill>
              </a:rPr>
              <a:t> </a:t>
            </a:r>
            <a:r>
              <a:rPr lang="en-US" sz="1000" dirty="0" err="1">
                <a:solidFill>
                  <a:schemeClr val="dk1"/>
                </a:solidFill>
              </a:rPr>
              <a:t>담당합니다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a:solidFill>
                  <a:schemeClr val="dk1"/>
                </a:solidFill>
              </a:rPr>
              <a:t>Rule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node와</a:t>
            </a:r>
            <a:r>
              <a:rPr lang="en-US" sz="1000" dirty="0">
                <a:solidFill>
                  <a:schemeClr val="dk1"/>
                </a:solidFill>
              </a:rPr>
              <a:t> </a:t>
            </a:r>
            <a:r>
              <a:rPr lang="en-US" sz="1000" dirty="0" err="1">
                <a:solidFill>
                  <a:schemeClr val="dk1"/>
                </a:solidFill>
              </a:rPr>
              <a:t>관련된</a:t>
            </a:r>
            <a:r>
              <a:rPr lang="en-US" sz="1000" dirty="0">
                <a:solidFill>
                  <a:schemeClr val="dk1"/>
                </a:solidFill>
              </a:rPr>
              <a:t> </a:t>
            </a:r>
            <a:r>
              <a:rPr lang="en-US" sz="1000" dirty="0" err="1">
                <a:solidFill>
                  <a:schemeClr val="dk1"/>
                </a:solidFill>
              </a:rPr>
              <a:t>rule을</a:t>
            </a:r>
            <a:r>
              <a:rPr lang="en-US" sz="1000" dirty="0">
                <a:solidFill>
                  <a:schemeClr val="dk1"/>
                </a:solidFill>
              </a:rPr>
              <a:t> </a:t>
            </a:r>
            <a:r>
              <a:rPr lang="en-US" sz="1000" dirty="0" err="1">
                <a:solidFill>
                  <a:schemeClr val="dk1"/>
                </a:solidFill>
              </a:rPr>
              <a:t>관리하며</a:t>
            </a:r>
            <a:r>
              <a:rPr lang="en-US" sz="1000" dirty="0">
                <a:solidFill>
                  <a:schemeClr val="dk1"/>
                </a:solidFill>
              </a:rPr>
              <a:t>, SA </a:t>
            </a:r>
            <a:r>
              <a:rPr lang="en-US" sz="1000" dirty="0" err="1">
                <a:solidFill>
                  <a:schemeClr val="dk1"/>
                </a:solidFill>
              </a:rPr>
              <a:t>node의</a:t>
            </a:r>
            <a:r>
              <a:rPr lang="en-US" sz="1000" dirty="0">
                <a:solidFill>
                  <a:schemeClr val="dk1"/>
                </a:solidFill>
              </a:rPr>
              <a:t> </a:t>
            </a:r>
            <a:r>
              <a:rPr lang="en-US" sz="1000" dirty="0" err="1">
                <a:solidFill>
                  <a:schemeClr val="dk1"/>
                </a:solidFill>
              </a:rPr>
              <a:t>현재</a:t>
            </a:r>
            <a:r>
              <a:rPr lang="en-US" sz="1000" dirty="0">
                <a:solidFill>
                  <a:schemeClr val="dk1"/>
                </a:solidFill>
              </a:rPr>
              <a:t> </a:t>
            </a:r>
            <a:r>
              <a:rPr lang="en-US" sz="1000" dirty="0" err="1">
                <a:solidFill>
                  <a:schemeClr val="dk1"/>
                </a:solidFill>
              </a:rPr>
              <a:t>상태와</a:t>
            </a:r>
            <a:r>
              <a:rPr lang="en-US" sz="1000" dirty="0">
                <a:solidFill>
                  <a:schemeClr val="dk1"/>
                </a:solidFill>
              </a:rPr>
              <a:t>, </a:t>
            </a:r>
            <a:r>
              <a:rPr lang="en-US" sz="1000" dirty="0" err="1">
                <a:solidFill>
                  <a:schemeClr val="dk1"/>
                </a:solidFill>
              </a:rPr>
              <a:t>외부</a:t>
            </a:r>
            <a:r>
              <a:rPr lang="en-US" sz="1000" dirty="0">
                <a:solidFill>
                  <a:schemeClr val="dk1"/>
                </a:solidFill>
              </a:rPr>
              <a:t> </a:t>
            </a:r>
            <a:r>
              <a:rPr lang="en-US" sz="1000" dirty="0" err="1">
                <a:solidFill>
                  <a:schemeClr val="dk1"/>
                </a:solidFill>
              </a:rPr>
              <a:t>정보를</a:t>
            </a:r>
            <a:r>
              <a:rPr lang="en-US" sz="1000" dirty="0">
                <a:solidFill>
                  <a:schemeClr val="dk1"/>
                </a:solidFill>
              </a:rPr>
              <a:t> </a:t>
            </a:r>
            <a:r>
              <a:rPr lang="en-US" sz="1000" dirty="0" err="1">
                <a:solidFill>
                  <a:schemeClr val="dk1"/>
                </a:solidFill>
              </a:rPr>
              <a:t>확인해서</a:t>
            </a:r>
            <a:r>
              <a:rPr lang="en-US" sz="1000" dirty="0">
                <a:solidFill>
                  <a:schemeClr val="dk1"/>
                </a:solidFill>
              </a:rPr>
              <a:t> </a:t>
            </a:r>
            <a:r>
              <a:rPr lang="en-US" sz="1000" dirty="0" err="1">
                <a:solidFill>
                  <a:schemeClr val="dk1"/>
                </a:solidFill>
              </a:rPr>
              <a:t>일정</a:t>
            </a:r>
            <a:r>
              <a:rPr lang="en-US" sz="1000" dirty="0">
                <a:solidFill>
                  <a:schemeClr val="dk1"/>
                </a:solidFill>
              </a:rPr>
              <a:t> </a:t>
            </a:r>
            <a:r>
              <a:rPr lang="en-US" sz="1000" dirty="0" err="1">
                <a:solidFill>
                  <a:schemeClr val="dk1"/>
                </a:solidFill>
              </a:rPr>
              <a:t>조건이</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만족</a:t>
            </a:r>
            <a:r>
              <a:rPr lang="en-US" sz="1000" dirty="0" smtClean="0">
                <a:solidFill>
                  <a:schemeClr val="dk1"/>
                </a:solidFill>
              </a:rPr>
              <a:t> </a:t>
            </a:r>
            <a:r>
              <a:rPr lang="en-US" sz="1000" dirty="0">
                <a:solidFill>
                  <a:schemeClr val="dk1"/>
                </a:solidFill>
              </a:rPr>
              <a:t>될 </a:t>
            </a:r>
            <a:r>
              <a:rPr lang="en-US" sz="1000" dirty="0" err="1">
                <a:solidFill>
                  <a:schemeClr val="dk1"/>
                </a:solidFill>
              </a:rPr>
              <a:t>경우에</a:t>
            </a:r>
            <a:r>
              <a:rPr lang="en-US" sz="1000" dirty="0">
                <a:solidFill>
                  <a:schemeClr val="dk1"/>
                </a:solidFill>
              </a:rPr>
              <a:t> SA </a:t>
            </a:r>
            <a:r>
              <a:rPr lang="en-US" sz="1000" dirty="0" err="1">
                <a:solidFill>
                  <a:schemeClr val="dk1"/>
                </a:solidFill>
              </a:rPr>
              <a:t>node에게</a:t>
            </a:r>
            <a:r>
              <a:rPr lang="en-US" sz="1000" dirty="0">
                <a:solidFill>
                  <a:schemeClr val="dk1"/>
                </a:solidFill>
              </a:rPr>
              <a:t> </a:t>
            </a:r>
            <a:r>
              <a:rPr lang="en-US" sz="1000" dirty="0" err="1">
                <a:solidFill>
                  <a:schemeClr val="dk1"/>
                </a:solidFill>
              </a:rPr>
              <a:t>제어를</a:t>
            </a:r>
            <a:r>
              <a:rPr lang="en-US" sz="1000" dirty="0">
                <a:solidFill>
                  <a:schemeClr val="dk1"/>
                </a:solidFill>
              </a:rPr>
              <a:t> </a:t>
            </a:r>
            <a:r>
              <a:rPr lang="en-US" sz="1000" dirty="0" err="1">
                <a:solidFill>
                  <a:schemeClr val="dk1"/>
                </a:solidFill>
              </a:rPr>
              <a:t>요청</a:t>
            </a:r>
            <a:r>
              <a:rPr lang="en-US" sz="1000" dirty="0">
                <a:solidFill>
                  <a:schemeClr val="dk1"/>
                </a:solidFill>
              </a:rPr>
              <a:t> </a:t>
            </a:r>
            <a:r>
              <a:rPr lang="en-US" sz="1000" dirty="0" err="1">
                <a:solidFill>
                  <a:schemeClr val="dk1"/>
                </a:solidFill>
              </a:rPr>
              <a:t>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a:t>
            </a:r>
            <a:r>
              <a:rPr lang="en-US" sz="1000" dirty="0">
                <a:solidFill>
                  <a:schemeClr val="dk1"/>
                </a:solidFill>
              </a:rPr>
              <a:t>i.e. </a:t>
            </a:r>
            <a:r>
              <a:rPr lang="en-US" sz="1000" dirty="0" err="1">
                <a:solidFill>
                  <a:schemeClr val="dk1"/>
                </a:solidFill>
              </a:rPr>
              <a:t>비가</a:t>
            </a:r>
            <a:r>
              <a:rPr lang="en-US" sz="1000" dirty="0">
                <a:solidFill>
                  <a:schemeClr val="dk1"/>
                </a:solidFill>
              </a:rPr>
              <a:t> </a:t>
            </a:r>
            <a:r>
              <a:rPr lang="en-US" sz="1000" dirty="0" err="1">
                <a:solidFill>
                  <a:schemeClr val="dk1"/>
                </a:solidFill>
              </a:rPr>
              <a:t>내릴</a:t>
            </a:r>
            <a:r>
              <a:rPr lang="en-US" sz="1000" dirty="0">
                <a:solidFill>
                  <a:schemeClr val="dk1"/>
                </a:solidFill>
              </a:rPr>
              <a:t> </a:t>
            </a:r>
            <a:r>
              <a:rPr lang="en-US" sz="1000" dirty="0" err="1">
                <a:solidFill>
                  <a:schemeClr val="dk1"/>
                </a:solidFill>
              </a:rPr>
              <a:t>것이</a:t>
            </a:r>
            <a:r>
              <a:rPr lang="en-US" sz="1000" dirty="0">
                <a:solidFill>
                  <a:schemeClr val="dk1"/>
                </a:solidFill>
              </a:rPr>
              <a:t> </a:t>
            </a:r>
            <a:r>
              <a:rPr lang="en-US" sz="1000" dirty="0" err="1">
                <a:solidFill>
                  <a:schemeClr val="dk1"/>
                </a:solidFill>
              </a:rPr>
              <a:t>예보된</a:t>
            </a:r>
            <a:r>
              <a:rPr lang="en-US" sz="1000" dirty="0">
                <a:solidFill>
                  <a:schemeClr val="dk1"/>
                </a:solidFill>
              </a:rPr>
              <a:t> </a:t>
            </a:r>
            <a:r>
              <a:rPr lang="en-US" sz="1000" dirty="0" err="1">
                <a:solidFill>
                  <a:schemeClr val="dk1"/>
                </a:solidFill>
              </a:rPr>
              <a:t>상황에서</a:t>
            </a:r>
            <a:r>
              <a:rPr lang="en-US" sz="1000" dirty="0">
                <a:solidFill>
                  <a:schemeClr val="dk1"/>
                </a:solidFill>
              </a:rPr>
              <a:t>, SA </a:t>
            </a:r>
            <a:r>
              <a:rPr lang="en-US" sz="1000" dirty="0" err="1">
                <a:solidFill>
                  <a:schemeClr val="dk1"/>
                </a:solidFill>
              </a:rPr>
              <a:t>node의</a:t>
            </a:r>
            <a:r>
              <a:rPr lang="en-US" sz="1000" dirty="0">
                <a:solidFill>
                  <a:schemeClr val="dk1"/>
                </a:solidFill>
              </a:rPr>
              <a:t> </a:t>
            </a:r>
            <a:r>
              <a:rPr lang="en-US" sz="1000" dirty="0" err="1">
                <a:solidFill>
                  <a:schemeClr val="dk1"/>
                </a:solidFill>
              </a:rPr>
              <a:t>door가</a:t>
            </a:r>
            <a:r>
              <a:rPr lang="en-US" sz="1000" dirty="0">
                <a:solidFill>
                  <a:schemeClr val="dk1"/>
                </a:solidFill>
              </a:rPr>
              <a:t> </a:t>
            </a:r>
            <a:r>
              <a:rPr lang="en-US" sz="1000" dirty="0" err="1">
                <a:solidFill>
                  <a:schemeClr val="dk1"/>
                </a:solidFill>
              </a:rPr>
              <a:t>열려</a:t>
            </a:r>
            <a:r>
              <a:rPr lang="en-US" sz="1000" dirty="0">
                <a:solidFill>
                  <a:schemeClr val="dk1"/>
                </a:solidFill>
              </a:rPr>
              <a:t> </a:t>
            </a:r>
            <a:r>
              <a:rPr lang="en-US" sz="1000" dirty="0" err="1">
                <a:solidFill>
                  <a:schemeClr val="dk1"/>
                </a:solidFill>
              </a:rPr>
              <a:t>있는</a:t>
            </a:r>
            <a:r>
              <a:rPr lang="en-US" sz="1000" dirty="0">
                <a:solidFill>
                  <a:schemeClr val="dk1"/>
                </a:solidFill>
              </a:rPr>
              <a:t> </a:t>
            </a:r>
            <a:r>
              <a:rPr lang="en-US" sz="1000" dirty="0" err="1">
                <a:solidFill>
                  <a:schemeClr val="dk1"/>
                </a:solidFill>
              </a:rPr>
              <a:t>상황</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관련해서</a:t>
            </a:r>
            <a:r>
              <a:rPr lang="en-US" sz="1000" dirty="0" smtClean="0">
                <a:solidFill>
                  <a:schemeClr val="dk1"/>
                </a:solidFill>
              </a:rPr>
              <a:t> </a:t>
            </a:r>
            <a:r>
              <a:rPr lang="en-US" sz="1000" dirty="0">
                <a:solidFill>
                  <a:schemeClr val="dk1"/>
                </a:solidFill>
              </a:rPr>
              <a:t>SA </a:t>
            </a:r>
            <a:r>
              <a:rPr lang="en-US" sz="1000" dirty="0" err="1">
                <a:solidFill>
                  <a:schemeClr val="dk1"/>
                </a:solidFill>
              </a:rPr>
              <a:t>node의</a:t>
            </a:r>
            <a:r>
              <a:rPr lang="en-US" sz="1000" dirty="0">
                <a:solidFill>
                  <a:schemeClr val="dk1"/>
                </a:solidFill>
              </a:rPr>
              <a:t> </a:t>
            </a:r>
            <a:r>
              <a:rPr lang="en-US" sz="1000" dirty="0" err="1">
                <a:solidFill>
                  <a:schemeClr val="dk1"/>
                </a:solidFill>
              </a:rPr>
              <a:t>내부</a:t>
            </a:r>
            <a:r>
              <a:rPr lang="en-US" sz="1000" dirty="0">
                <a:solidFill>
                  <a:schemeClr val="dk1"/>
                </a:solidFill>
              </a:rPr>
              <a:t> </a:t>
            </a:r>
            <a:r>
              <a:rPr lang="en-US" sz="1000" dirty="0" err="1">
                <a:solidFill>
                  <a:schemeClr val="dk1"/>
                </a:solidFill>
              </a:rPr>
              <a:t>상태만으로</a:t>
            </a:r>
            <a:r>
              <a:rPr lang="en-US" sz="1000" dirty="0">
                <a:solidFill>
                  <a:schemeClr val="dk1"/>
                </a:solidFill>
              </a:rPr>
              <a:t> </a:t>
            </a:r>
            <a:r>
              <a:rPr lang="en-US" sz="1000" dirty="0" err="1">
                <a:solidFill>
                  <a:schemeClr val="dk1"/>
                </a:solidFill>
              </a:rPr>
              <a:t>처리할</a:t>
            </a:r>
            <a:r>
              <a:rPr lang="en-US" sz="1000" dirty="0">
                <a:solidFill>
                  <a:schemeClr val="dk1"/>
                </a:solidFill>
              </a:rPr>
              <a:t> 수 </a:t>
            </a:r>
            <a:r>
              <a:rPr lang="en-US" sz="1000" dirty="0" err="1">
                <a:solidFill>
                  <a:schemeClr val="dk1"/>
                </a:solidFill>
              </a:rPr>
              <a:t>있는</a:t>
            </a:r>
            <a:r>
              <a:rPr lang="en-US" sz="1000" dirty="0">
                <a:solidFill>
                  <a:schemeClr val="dk1"/>
                </a:solidFill>
              </a:rPr>
              <a:t> </a:t>
            </a:r>
            <a:r>
              <a:rPr lang="en-US" sz="1000" dirty="0" err="1">
                <a:solidFill>
                  <a:schemeClr val="dk1"/>
                </a:solidFill>
              </a:rPr>
              <a:t>rule에</a:t>
            </a:r>
            <a:r>
              <a:rPr lang="en-US" sz="1000" dirty="0">
                <a:solidFill>
                  <a:schemeClr val="dk1"/>
                </a:solidFill>
              </a:rPr>
              <a:t> </a:t>
            </a:r>
            <a:r>
              <a:rPr lang="en-US" sz="1000" dirty="0" err="1">
                <a:solidFill>
                  <a:schemeClr val="dk1"/>
                </a:solidFill>
              </a:rPr>
              <a:t>대해서는</a:t>
            </a:r>
            <a:r>
              <a:rPr lang="en-US" sz="1000" dirty="0">
                <a:solidFill>
                  <a:schemeClr val="dk1"/>
                </a:solidFill>
              </a:rPr>
              <a:t>, </a:t>
            </a:r>
            <a:r>
              <a:rPr lang="en-US" sz="1000" dirty="0" err="1">
                <a:solidFill>
                  <a:schemeClr val="dk1"/>
                </a:solidFill>
              </a:rPr>
              <a:t>Server와</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SA </a:t>
            </a:r>
            <a:r>
              <a:rPr lang="en-US" sz="1000" dirty="0" err="1">
                <a:solidFill>
                  <a:schemeClr val="dk1"/>
                </a:solidFill>
              </a:rPr>
              <a:t>node의</a:t>
            </a:r>
            <a:r>
              <a:rPr lang="en-US" sz="1000" dirty="0">
                <a:solidFill>
                  <a:schemeClr val="dk1"/>
                </a:solidFill>
              </a:rPr>
              <a:t> </a:t>
            </a:r>
            <a:r>
              <a:rPr lang="en-US" sz="1000" dirty="0" err="1">
                <a:solidFill>
                  <a:schemeClr val="dk1"/>
                </a:solidFill>
              </a:rPr>
              <a:t>연결이</a:t>
            </a:r>
            <a:r>
              <a:rPr lang="en-US" sz="1000" dirty="0">
                <a:solidFill>
                  <a:schemeClr val="dk1"/>
                </a:solidFill>
              </a:rPr>
              <a:t> </a:t>
            </a:r>
            <a:r>
              <a:rPr lang="en-US" sz="1000" dirty="0" err="1">
                <a:solidFill>
                  <a:schemeClr val="dk1"/>
                </a:solidFill>
              </a:rPr>
              <a:t>끊어져도</a:t>
            </a:r>
            <a:r>
              <a:rPr lang="en-US" sz="1000" dirty="0">
                <a:solidFill>
                  <a:schemeClr val="dk1"/>
                </a:solidFill>
              </a:rPr>
              <a:t> </a:t>
            </a:r>
            <a:r>
              <a:rPr lang="en-US" sz="1000" dirty="0" err="1">
                <a:solidFill>
                  <a:schemeClr val="dk1"/>
                </a:solidFill>
              </a:rPr>
              <a:t>일관성</a:t>
            </a:r>
            <a:r>
              <a:rPr lang="en-US" sz="1000" dirty="0">
                <a:solidFill>
                  <a:schemeClr val="dk1"/>
                </a:solidFill>
              </a:rPr>
              <a:t> </a:t>
            </a:r>
            <a:r>
              <a:rPr lang="en-US" sz="1000" dirty="0" err="1">
                <a:solidFill>
                  <a:schemeClr val="dk1"/>
                </a:solidFill>
              </a:rPr>
              <a:t>있게</a:t>
            </a:r>
            <a:r>
              <a:rPr lang="en-US" sz="1000" dirty="0">
                <a:solidFill>
                  <a:schemeClr val="dk1"/>
                </a:solidFill>
              </a:rPr>
              <a:t> </a:t>
            </a:r>
            <a:r>
              <a:rPr lang="en-US" sz="1000" dirty="0" err="1">
                <a:solidFill>
                  <a:schemeClr val="dk1"/>
                </a:solidFill>
              </a:rPr>
              <a:t>기능을</a:t>
            </a:r>
            <a:r>
              <a:rPr lang="en-US" sz="1000" dirty="0">
                <a:solidFill>
                  <a:schemeClr val="dk1"/>
                </a:solidFill>
              </a:rPr>
              <a:t> </a:t>
            </a:r>
            <a:r>
              <a:rPr lang="en-US" sz="1000" dirty="0" err="1">
                <a:solidFill>
                  <a:schemeClr val="dk1"/>
                </a:solidFill>
              </a:rPr>
              <a:t>보장을</a:t>
            </a:r>
            <a:r>
              <a:rPr lang="en-US" sz="1000" dirty="0">
                <a:solidFill>
                  <a:schemeClr val="dk1"/>
                </a:solidFill>
              </a:rPr>
              <a:t> </a:t>
            </a:r>
            <a:r>
              <a:rPr lang="en-US" sz="1000" dirty="0" err="1">
                <a:solidFill>
                  <a:schemeClr val="dk1"/>
                </a:solidFill>
              </a:rPr>
              <a:t>하기</a:t>
            </a:r>
            <a:r>
              <a:rPr lang="en-US" sz="1000" dirty="0">
                <a:solidFill>
                  <a:schemeClr val="dk1"/>
                </a:solidFill>
              </a:rPr>
              <a:t> </a:t>
            </a:r>
            <a:r>
              <a:rPr lang="en-US" sz="1000" dirty="0" err="1">
                <a:solidFill>
                  <a:schemeClr val="dk1"/>
                </a:solidFill>
              </a:rPr>
              <a:t>위해서</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저장됩니다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정보를</a:t>
            </a:r>
            <a:r>
              <a:rPr lang="en-US" sz="1000" dirty="0" smtClean="0">
                <a:solidFill>
                  <a:schemeClr val="dk1"/>
                </a:solidFill>
              </a:rPr>
              <a:t> </a:t>
            </a:r>
            <a:r>
              <a:rPr lang="en-US" sz="1000" dirty="0" err="1">
                <a:solidFill>
                  <a:schemeClr val="dk1"/>
                </a:solidFill>
              </a:rPr>
              <a:t>제공하는</a:t>
            </a:r>
            <a:r>
              <a:rPr lang="en-US" sz="1000" dirty="0">
                <a:solidFill>
                  <a:schemeClr val="dk1"/>
                </a:solidFill>
              </a:rPr>
              <a:t> service </a:t>
            </a:r>
            <a:r>
              <a:rPr lang="en-US" sz="1000" dirty="0" err="1">
                <a:solidFill>
                  <a:schemeClr val="dk1"/>
                </a:solidFill>
              </a:rPr>
              <a:t>provider에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의존성을</a:t>
            </a:r>
            <a:r>
              <a:rPr lang="en-US" sz="1000" dirty="0">
                <a:solidFill>
                  <a:schemeClr val="dk1"/>
                </a:solidFill>
              </a:rPr>
              <a:t> </a:t>
            </a:r>
            <a:r>
              <a:rPr lang="en-US" sz="1000" dirty="0" err="1">
                <a:solidFill>
                  <a:schemeClr val="dk1"/>
                </a:solidFill>
              </a:rPr>
              <a:t>느슨하게</a:t>
            </a:r>
            <a:r>
              <a:rPr lang="en-US" sz="1000" dirty="0">
                <a:solidFill>
                  <a:schemeClr val="dk1"/>
                </a:solidFill>
              </a:rPr>
              <a:t> </a:t>
            </a:r>
            <a:r>
              <a:rPr lang="en-US" sz="1000" dirty="0" err="1">
                <a:solidFill>
                  <a:schemeClr val="dk1"/>
                </a:solidFill>
              </a:rPr>
              <a:t>가져가기</a:t>
            </a:r>
            <a:r>
              <a:rPr lang="en-US" sz="1000" dirty="0">
                <a:solidFill>
                  <a:schemeClr val="dk1"/>
                </a:solidFill>
              </a:rPr>
              <a:t> </a:t>
            </a:r>
            <a:r>
              <a:rPr lang="en-US" sz="1000" dirty="0" err="1">
                <a:solidFill>
                  <a:schemeClr val="dk1"/>
                </a:solidFill>
              </a:rPr>
              <a:t>위해서</a:t>
            </a:r>
            <a:r>
              <a:rPr lang="en-US" sz="1000" dirty="0">
                <a:solidFill>
                  <a:schemeClr val="dk1"/>
                </a:solidFill>
              </a:rPr>
              <a:t>, </a:t>
            </a:r>
            <a:r>
              <a:rPr lang="en-US" sz="1000" dirty="0" err="1">
                <a:solidFill>
                  <a:schemeClr val="dk1"/>
                </a:solidFill>
              </a:rPr>
              <a:t>관련</a:t>
            </a:r>
            <a:r>
              <a:rPr lang="en-US" sz="1000" dirty="0">
                <a:solidFill>
                  <a:schemeClr val="dk1"/>
                </a:solidFill>
              </a:rPr>
              <a:t> </a:t>
            </a:r>
            <a:r>
              <a:rPr lang="en-US" sz="1000" dirty="0" err="1">
                <a:solidFill>
                  <a:schemeClr val="dk1"/>
                </a:solidFill>
              </a:rPr>
              <a:t>처리는</a:t>
            </a:r>
            <a:r>
              <a:rPr lang="en-US" sz="1000" dirty="0">
                <a:solidFill>
                  <a:schemeClr val="dk1"/>
                </a:solidFill>
              </a:rPr>
              <a:t> Service </a:t>
            </a:r>
            <a:r>
              <a:rPr lang="en-US" sz="1000" dirty="0" err="1">
                <a:solidFill>
                  <a:schemeClr val="dk1"/>
                </a:solidFill>
              </a:rPr>
              <a:t>Broker가</a:t>
            </a:r>
            <a:r>
              <a:rPr lang="en-US" sz="1000" dirty="0">
                <a:solidFill>
                  <a:schemeClr val="dk1"/>
                </a:solidFill>
              </a:rPr>
              <a:t> </a:t>
            </a:r>
            <a:r>
              <a:rPr lang="en-US" sz="1000" dirty="0" err="1">
                <a:solidFill>
                  <a:schemeClr val="dk1"/>
                </a:solidFill>
              </a:rPr>
              <a:t>담당합니다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a:solidFill>
                  <a:schemeClr val="dk1"/>
                </a:solidFill>
              </a:rPr>
              <a:t>Heartbeat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node가</a:t>
            </a:r>
            <a:r>
              <a:rPr lang="en-US" sz="1000" dirty="0">
                <a:solidFill>
                  <a:schemeClr val="dk1"/>
                </a:solidFill>
              </a:rPr>
              <a:t> </a:t>
            </a:r>
            <a:r>
              <a:rPr lang="en-US" sz="1000" dirty="0" err="1">
                <a:solidFill>
                  <a:schemeClr val="dk1"/>
                </a:solidFill>
              </a:rPr>
              <a:t>주기적으로</a:t>
            </a:r>
            <a:r>
              <a:rPr lang="en-US" sz="1000" dirty="0">
                <a:solidFill>
                  <a:schemeClr val="dk1"/>
                </a:solidFill>
              </a:rPr>
              <a:t> </a:t>
            </a:r>
            <a:r>
              <a:rPr lang="en-US" sz="1000" dirty="0" err="1">
                <a:solidFill>
                  <a:schemeClr val="dk1"/>
                </a:solidFill>
              </a:rPr>
              <a:t>발생시키는</a:t>
            </a:r>
            <a:r>
              <a:rPr lang="en-US" sz="1000" dirty="0">
                <a:solidFill>
                  <a:schemeClr val="dk1"/>
                </a:solidFill>
              </a:rPr>
              <a:t> </a:t>
            </a:r>
            <a:r>
              <a:rPr lang="en-US" sz="1000" dirty="0" err="1">
                <a:solidFill>
                  <a:schemeClr val="dk1"/>
                </a:solidFill>
              </a:rPr>
              <a:t>heartbeat를</a:t>
            </a:r>
            <a:r>
              <a:rPr lang="en-US" sz="1000" dirty="0">
                <a:solidFill>
                  <a:schemeClr val="dk1"/>
                </a:solidFill>
              </a:rPr>
              <a:t> </a:t>
            </a:r>
            <a:r>
              <a:rPr lang="en-US" sz="1000" dirty="0" err="1">
                <a:solidFill>
                  <a:schemeClr val="dk1"/>
                </a:solidFill>
              </a:rPr>
              <a:t>관리하며</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3</a:t>
            </a:r>
            <a:r>
              <a:rPr lang="en-US" sz="1000" dirty="0">
                <a:solidFill>
                  <a:schemeClr val="dk1"/>
                </a:solidFill>
              </a:rPr>
              <a:t>번 </a:t>
            </a:r>
            <a:r>
              <a:rPr lang="en-US" sz="1000" dirty="0" err="1">
                <a:solidFill>
                  <a:schemeClr val="dk1"/>
                </a:solidFill>
              </a:rPr>
              <a:t>연속으로</a:t>
            </a:r>
            <a:r>
              <a:rPr lang="en-US" sz="1000" dirty="0">
                <a:solidFill>
                  <a:schemeClr val="dk1"/>
                </a:solidFill>
              </a:rPr>
              <a:t> </a:t>
            </a:r>
            <a:r>
              <a:rPr lang="en-US" sz="1000" dirty="0" err="1">
                <a:solidFill>
                  <a:schemeClr val="dk1"/>
                </a:solidFill>
              </a:rPr>
              <a:t>heartbeat가</a:t>
            </a:r>
            <a:r>
              <a:rPr lang="en-US" sz="1000" dirty="0">
                <a:solidFill>
                  <a:schemeClr val="dk1"/>
                </a:solidFill>
              </a:rPr>
              <a:t> </a:t>
            </a:r>
            <a:r>
              <a:rPr lang="en-US" sz="1000" dirty="0" err="1">
                <a:solidFill>
                  <a:schemeClr val="dk1"/>
                </a:solidFill>
              </a:rPr>
              <a:t>누락된</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대해서는</a:t>
            </a:r>
            <a:r>
              <a:rPr lang="en-US" sz="1000" dirty="0">
                <a:solidFill>
                  <a:schemeClr val="dk1"/>
                </a:solidFill>
              </a:rPr>
              <a:t> </a:t>
            </a:r>
            <a:r>
              <a:rPr lang="en-US" sz="1000" dirty="0" err="1">
                <a:solidFill>
                  <a:schemeClr val="dk1"/>
                </a:solidFill>
              </a:rPr>
              <a:t>사용자에게</a:t>
            </a:r>
            <a:r>
              <a:rPr lang="en-US" sz="1000" dirty="0">
                <a:solidFill>
                  <a:schemeClr val="dk1"/>
                </a:solidFill>
              </a:rPr>
              <a:t> </a:t>
            </a:r>
            <a:r>
              <a:rPr lang="en-US" sz="1000" dirty="0" err="1">
                <a:solidFill>
                  <a:schemeClr val="dk1"/>
                </a:solidFill>
              </a:rPr>
              <a:t>해당</a:t>
            </a:r>
            <a:r>
              <a:rPr lang="en-US" sz="1000" dirty="0">
                <a:solidFill>
                  <a:schemeClr val="dk1"/>
                </a:solidFill>
              </a:rPr>
              <a:t> </a:t>
            </a:r>
            <a:r>
              <a:rPr lang="en-US" sz="1000" dirty="0" err="1">
                <a:solidFill>
                  <a:schemeClr val="dk1"/>
                </a:solidFill>
              </a:rPr>
              <a:t>내용을</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a:solidFill>
                  <a:schemeClr val="dk1"/>
                </a:solidFill>
              </a:rPr>
              <a:t>Push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node가</a:t>
            </a:r>
            <a:r>
              <a:rPr lang="en-US" sz="1000" dirty="0">
                <a:solidFill>
                  <a:schemeClr val="dk1"/>
                </a:solidFill>
              </a:rPr>
              <a:t> </a:t>
            </a:r>
            <a:r>
              <a:rPr lang="en-US" sz="1000" dirty="0" err="1">
                <a:solidFill>
                  <a:schemeClr val="dk1"/>
                </a:solidFill>
              </a:rPr>
              <a:t>발생시킨</a:t>
            </a:r>
            <a:r>
              <a:rPr lang="en-US" sz="1000" dirty="0">
                <a:solidFill>
                  <a:schemeClr val="dk1"/>
                </a:solidFill>
              </a:rPr>
              <a:t> </a:t>
            </a:r>
            <a:r>
              <a:rPr lang="en-US" sz="1000" dirty="0" err="1">
                <a:solidFill>
                  <a:schemeClr val="dk1"/>
                </a:solidFill>
              </a:rPr>
              <a:t>alarm에</a:t>
            </a:r>
            <a:r>
              <a:rPr lang="en-US" sz="1000" dirty="0">
                <a:solidFill>
                  <a:schemeClr val="dk1"/>
                </a:solidFill>
              </a:rPr>
              <a:t> </a:t>
            </a:r>
            <a:r>
              <a:rPr lang="en-US" sz="1000" dirty="0" err="1">
                <a:solidFill>
                  <a:schemeClr val="dk1"/>
                </a:solidFill>
              </a:rPr>
              <a:t>대해서</a:t>
            </a:r>
            <a:r>
              <a:rPr lang="en-US" sz="1000" dirty="0">
                <a:solidFill>
                  <a:schemeClr val="dk1"/>
                </a:solidFill>
              </a:rPr>
              <a:t> </a:t>
            </a:r>
            <a:r>
              <a:rPr lang="en-US" sz="1000" dirty="0" err="1">
                <a:solidFill>
                  <a:schemeClr val="dk1"/>
                </a:solidFill>
              </a:rPr>
              <a:t>사용자에게</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발생된</a:t>
            </a:r>
            <a:r>
              <a:rPr lang="en-US" sz="1000" dirty="0" smtClean="0">
                <a:solidFill>
                  <a:schemeClr val="dk1"/>
                </a:solidFill>
              </a:rPr>
              <a:t> </a:t>
            </a:r>
            <a:r>
              <a:rPr lang="en-US" sz="1000" dirty="0">
                <a:solidFill>
                  <a:schemeClr val="dk1"/>
                </a:solidFill>
              </a:rPr>
              <a:t>SA </a:t>
            </a:r>
            <a:r>
              <a:rPr lang="en-US" sz="1000" dirty="0" err="1">
                <a:solidFill>
                  <a:schemeClr val="dk1"/>
                </a:solidFill>
              </a:rPr>
              <a:t>node에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alarm을</a:t>
            </a:r>
            <a:r>
              <a:rPr lang="en-US" sz="1000" dirty="0">
                <a:solidFill>
                  <a:schemeClr val="dk1"/>
                </a:solidFill>
              </a:rPr>
              <a:t> </a:t>
            </a:r>
            <a:r>
              <a:rPr lang="en-US" sz="1000" dirty="0" err="1">
                <a:solidFill>
                  <a:schemeClr val="dk1"/>
                </a:solidFill>
              </a:rPr>
              <a:t>받을</a:t>
            </a:r>
            <a:r>
              <a:rPr lang="en-US" sz="1000" dirty="0">
                <a:solidFill>
                  <a:schemeClr val="dk1"/>
                </a:solidFill>
              </a:rPr>
              <a:t> </a:t>
            </a:r>
            <a:r>
              <a:rPr lang="en-US" sz="1000" dirty="0" err="1">
                <a:solidFill>
                  <a:schemeClr val="dk1"/>
                </a:solidFill>
              </a:rPr>
              <a:t>사용자와</a:t>
            </a:r>
            <a:r>
              <a:rPr lang="en-US" sz="1000" dirty="0">
                <a:solidFill>
                  <a:schemeClr val="dk1"/>
                </a:solidFill>
              </a:rPr>
              <a:t> </a:t>
            </a:r>
            <a:r>
              <a:rPr lang="en-US" sz="1000" dirty="0" err="1">
                <a:solidFill>
                  <a:schemeClr val="dk1"/>
                </a:solidFill>
              </a:rPr>
              <a:t>메시지</a:t>
            </a:r>
            <a:r>
              <a:rPr lang="en-US" sz="1000" dirty="0">
                <a:solidFill>
                  <a:schemeClr val="dk1"/>
                </a:solidFill>
              </a:rPr>
              <a:t> </a:t>
            </a:r>
            <a:r>
              <a:rPr lang="en-US" sz="1000" dirty="0" err="1">
                <a:solidFill>
                  <a:schemeClr val="dk1"/>
                </a:solidFill>
              </a:rPr>
              <a:t>수신을</a:t>
            </a:r>
            <a:r>
              <a:rPr lang="en-US" sz="1000" dirty="0">
                <a:solidFill>
                  <a:schemeClr val="dk1"/>
                </a:solidFill>
              </a:rPr>
              <a:t> </a:t>
            </a:r>
            <a:r>
              <a:rPr lang="en-US" sz="1000" dirty="0" err="1">
                <a:solidFill>
                  <a:schemeClr val="dk1"/>
                </a:solidFill>
              </a:rPr>
              <a:t>위한</a:t>
            </a:r>
            <a:r>
              <a:rPr lang="en-US" sz="1000" dirty="0">
                <a:solidFill>
                  <a:schemeClr val="dk1"/>
                </a:solidFill>
              </a:rPr>
              <a:t> </a:t>
            </a:r>
            <a:r>
              <a:rPr lang="en-US" sz="1000" dirty="0" err="1">
                <a:solidFill>
                  <a:schemeClr val="dk1"/>
                </a:solidFill>
              </a:rPr>
              <a:t>상세</a:t>
            </a:r>
            <a:r>
              <a:rPr lang="en-US" sz="1000" dirty="0">
                <a:solidFill>
                  <a:schemeClr val="dk1"/>
                </a:solidFill>
              </a:rPr>
              <a:t> </a:t>
            </a:r>
            <a:r>
              <a:rPr lang="en-US" sz="1000" dirty="0" err="1">
                <a:solidFill>
                  <a:schemeClr val="dk1"/>
                </a:solidFill>
              </a:rPr>
              <a:t>주소를</a:t>
            </a:r>
            <a:r>
              <a:rPr lang="en-US" sz="1000" dirty="0">
                <a:solidFill>
                  <a:schemeClr val="dk1"/>
                </a:solidFill>
              </a:rPr>
              <a:t> </a:t>
            </a:r>
            <a:r>
              <a:rPr lang="en-US" sz="1000" dirty="0" err="1">
                <a:solidFill>
                  <a:schemeClr val="dk1"/>
                </a:solidFill>
              </a:rPr>
              <a:t>확인하기</a:t>
            </a:r>
            <a:r>
              <a:rPr lang="en-US" sz="1000" dirty="0">
                <a:solidFill>
                  <a:schemeClr val="dk1"/>
                </a:solidFill>
              </a:rPr>
              <a:t> </a:t>
            </a:r>
            <a:r>
              <a:rPr lang="en-US" sz="1000" dirty="0" err="1">
                <a:solidFill>
                  <a:schemeClr val="dk1"/>
                </a:solidFill>
              </a:rPr>
              <a:t>위해서</a:t>
            </a:r>
            <a:r>
              <a:rPr lang="en-US" sz="1000" dirty="0">
                <a:solidFill>
                  <a:schemeClr val="dk1"/>
                </a:solidFill>
              </a:rPr>
              <a:t> User Data Store (RDBMS)를 </a:t>
            </a:r>
            <a:r>
              <a:rPr lang="en-US" sz="1000" dirty="0" err="1">
                <a:solidFill>
                  <a:schemeClr val="dk1"/>
                </a:solidFill>
              </a:rPr>
              <a:t>통한</a:t>
            </a:r>
            <a:r>
              <a:rPr lang="en-US" sz="1000" dirty="0">
                <a:solidFill>
                  <a:schemeClr val="dk1"/>
                </a:solidFill>
              </a:rPr>
              <a:t> </a:t>
            </a:r>
            <a:r>
              <a:rPr lang="en-US" sz="1000" dirty="0" err="1">
                <a:solidFill>
                  <a:schemeClr val="dk1"/>
                </a:solidFill>
              </a:rPr>
              <a:t>조회합니다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사용자가</a:t>
            </a:r>
            <a:r>
              <a:rPr lang="en-US" sz="1000" dirty="0" smtClean="0">
                <a:solidFill>
                  <a:schemeClr val="dk1"/>
                </a:solidFill>
              </a:rPr>
              <a:t> </a:t>
            </a:r>
            <a:r>
              <a:rPr lang="en-US" sz="1000" dirty="0">
                <a:solidFill>
                  <a:schemeClr val="dk1"/>
                </a:solidFill>
              </a:rPr>
              <a:t>User </a:t>
            </a:r>
            <a:r>
              <a:rPr lang="en-US" sz="1000" dirty="0" err="1">
                <a:solidFill>
                  <a:schemeClr val="dk1"/>
                </a:solidFill>
              </a:rPr>
              <a:t>App을</a:t>
            </a:r>
            <a:r>
              <a:rPr lang="en-US" sz="1000" dirty="0">
                <a:solidFill>
                  <a:schemeClr val="dk1"/>
                </a:solidFill>
              </a:rPr>
              <a:t> </a:t>
            </a:r>
            <a:r>
              <a:rPr lang="en-US" sz="1000" dirty="0" err="1">
                <a:solidFill>
                  <a:schemeClr val="dk1"/>
                </a:solidFill>
              </a:rPr>
              <a:t>실행하고</a:t>
            </a:r>
            <a:r>
              <a:rPr lang="en-US" sz="1000" dirty="0">
                <a:solidFill>
                  <a:schemeClr val="dk1"/>
                </a:solidFill>
              </a:rPr>
              <a:t> </a:t>
            </a:r>
            <a:r>
              <a:rPr lang="en-US" sz="1000" dirty="0" err="1">
                <a:solidFill>
                  <a:schemeClr val="dk1"/>
                </a:solidFill>
              </a:rPr>
              <a:t>있지</a:t>
            </a:r>
            <a:r>
              <a:rPr lang="en-US" sz="1000" dirty="0">
                <a:solidFill>
                  <a:schemeClr val="dk1"/>
                </a:solidFill>
              </a:rPr>
              <a:t> </a:t>
            </a:r>
            <a:r>
              <a:rPr lang="en-US" sz="1000" dirty="0" err="1">
                <a:solidFill>
                  <a:schemeClr val="dk1"/>
                </a:solidFill>
              </a:rPr>
              <a:t>않은</a:t>
            </a:r>
            <a:r>
              <a:rPr lang="en-US" sz="1000" dirty="0">
                <a:solidFill>
                  <a:schemeClr val="dk1"/>
                </a:solidFill>
              </a:rPr>
              <a:t> </a:t>
            </a:r>
            <a:r>
              <a:rPr lang="en-US" sz="1000" dirty="0" err="1">
                <a:solidFill>
                  <a:schemeClr val="dk1"/>
                </a:solidFill>
              </a:rPr>
              <a:t>경우에</a:t>
            </a:r>
            <a:r>
              <a:rPr lang="en-US" sz="1000" dirty="0">
                <a:solidFill>
                  <a:schemeClr val="dk1"/>
                </a:solidFill>
              </a:rPr>
              <a:t> </a:t>
            </a:r>
            <a:r>
              <a:rPr lang="en-US" sz="1000" dirty="0" err="1">
                <a:solidFill>
                  <a:schemeClr val="dk1"/>
                </a:solidFill>
              </a:rPr>
              <a:t>대해서도</a:t>
            </a:r>
            <a:r>
              <a:rPr lang="en-US" sz="1000" dirty="0">
                <a:solidFill>
                  <a:schemeClr val="dk1"/>
                </a:solidFill>
              </a:rPr>
              <a:t> </a:t>
            </a:r>
            <a:r>
              <a:rPr lang="en-US" sz="1000" dirty="0" err="1">
                <a:solidFill>
                  <a:schemeClr val="dk1"/>
                </a:solidFill>
              </a:rPr>
              <a:t>메시지를</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하기</a:t>
            </a:r>
            <a:r>
              <a:rPr lang="en-US" sz="1000" dirty="0">
                <a:solidFill>
                  <a:schemeClr val="dk1"/>
                </a:solidFill>
              </a:rPr>
              <a:t> </a:t>
            </a:r>
            <a:r>
              <a:rPr lang="en-US" sz="1000" dirty="0" err="1">
                <a:solidFill>
                  <a:schemeClr val="dk1"/>
                </a:solidFill>
              </a:rPr>
              <a:t>위해서</a:t>
            </a:r>
            <a:r>
              <a:rPr lang="en-US" sz="1000" dirty="0">
                <a:solidFill>
                  <a:schemeClr val="dk1"/>
                </a:solidFill>
              </a:rPr>
              <a:t> Event Bus </a:t>
            </a:r>
            <a:r>
              <a:rPr lang="en-US" sz="1000" dirty="0" err="1">
                <a:solidFill>
                  <a:schemeClr val="dk1"/>
                </a:solidFill>
              </a:rPr>
              <a:t>이외의</a:t>
            </a:r>
            <a:r>
              <a:rPr lang="en-US" sz="1000" dirty="0">
                <a:solidFill>
                  <a:schemeClr val="dk1"/>
                </a:solidFill>
              </a:rPr>
              <a:t> Email/</a:t>
            </a:r>
            <a:r>
              <a:rPr lang="en-US" sz="1000" dirty="0" err="1">
                <a:solidFill>
                  <a:schemeClr val="dk1"/>
                </a:solidFill>
              </a:rPr>
              <a:t>SMS를</a:t>
            </a:r>
            <a:r>
              <a:rPr lang="en-US" sz="1000" dirty="0">
                <a:solidFill>
                  <a:schemeClr val="dk1"/>
                </a:solidFill>
              </a:rPr>
              <a:t> </a:t>
            </a:r>
            <a:r>
              <a:rPr lang="en-US" sz="1000" dirty="0" err="1">
                <a:solidFill>
                  <a:schemeClr val="dk1"/>
                </a:solidFill>
              </a:rPr>
              <a:t>추가로</a:t>
            </a:r>
            <a:r>
              <a:rPr lang="en-US" sz="1000" dirty="0">
                <a:solidFill>
                  <a:schemeClr val="dk1"/>
                </a:solidFill>
              </a:rPr>
              <a:t> </a:t>
            </a:r>
            <a:r>
              <a:rPr lang="en-US" sz="1000" dirty="0" err="1">
                <a:solidFill>
                  <a:schemeClr val="dk1"/>
                </a:solidFill>
              </a:rPr>
              <a:t>사용</a:t>
            </a:r>
            <a:r>
              <a:rPr lang="en-US" sz="1000" dirty="0">
                <a:solidFill>
                  <a:schemeClr val="dk1"/>
                </a:solidFill>
              </a:rPr>
              <a:t> </a:t>
            </a:r>
            <a:r>
              <a:rPr lang="en-US" sz="1000" dirty="0" err="1">
                <a:solidFill>
                  <a:schemeClr val="dk1"/>
                </a:solidFill>
              </a:rPr>
              <a:t>합니다</a:t>
            </a:r>
            <a:r>
              <a:rPr lang="en-US" sz="1000" dirty="0">
                <a:solidFill>
                  <a:schemeClr val="dk1"/>
                </a:solidFill>
              </a:rPr>
              <a:t>. </a:t>
            </a:r>
          </a:p>
        </p:txBody>
      </p:sp>
      <p:sp>
        <p:nvSpPr>
          <p:cNvPr id="424" name="Shape 42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30</a:t>
            </a:fld>
            <a:endParaRPr lang="en-US"/>
          </a:p>
        </p:txBody>
      </p:sp>
    </p:spTree>
    <p:extLst>
      <p:ext uri="{BB962C8B-B14F-4D97-AF65-F5344CB8AC3E}">
        <p14:creationId xmlns:p14="http://schemas.microsoft.com/office/powerpoint/2010/main" val="9048206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Shape 4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0" name="Shape 43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0" lvl="0" indent="0" rtl="0">
              <a:lnSpc>
                <a:spcPct val="115000"/>
              </a:lnSpc>
              <a:spcBef>
                <a:spcPts val="0"/>
              </a:spcBef>
              <a:buClr>
                <a:schemeClr val="dk1"/>
              </a:buClr>
              <a:buSzPct val="110000"/>
              <a:buFont typeface="Arial"/>
              <a:buNone/>
            </a:pPr>
            <a:r>
              <a:rPr lang="en-US" sz="1000">
                <a:solidFill>
                  <a:schemeClr val="dk1"/>
                </a:solidFill>
              </a:rPr>
              <a:t>WebServer는 Web Framework를 사용해서, 서버에 대한 REST 요청과 응답을 처리합니다. REST 요청을 구성하는 API는 각각 Account, Profile, User, Log 그리고 Session Module로 책임을 나눕니다. 각각의 Module들이 공통으로 요청에 대해서 필요한 기능은 Decorator Module이 제공합니다. Decorator 모듈은 API에 정의된 mandatory 항목이 Header와 Body에모두 존재 하는 지와 해당 항목의 값이 유효한지를 확인하는 Argument Check Module과, 세션관리를 위한 Session / Auth Check Module로 구분이 됩니다. WebServer에서는 DB에 대한 의존성을 줄이기 위해서, DB에 저장되는 항목을 ORM Model로 추상화 해서 사용하며, ORM Model은 추상화된 class에 대해서 구체적인 SQL 언어로 변환해서 DBMS에 요청을 합니다.</a:t>
            </a:r>
          </a:p>
          <a:p>
            <a:pPr lvl="0" rtl="0">
              <a:spcBef>
                <a:spcPts val="0"/>
              </a:spcBef>
              <a:buNone/>
            </a:pPr>
            <a:endParaRPr sz="1000"/>
          </a:p>
        </p:txBody>
      </p:sp>
      <p:sp>
        <p:nvSpPr>
          <p:cNvPr id="431" name="Shape 43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31</a:t>
            </a:fld>
            <a:endParaRPr lang="en-US"/>
          </a:p>
        </p:txBody>
      </p:sp>
    </p:spTree>
    <p:extLst>
      <p:ext uri="{BB962C8B-B14F-4D97-AF65-F5344CB8AC3E}">
        <p14:creationId xmlns:p14="http://schemas.microsoft.com/office/powerpoint/2010/main" val="17526735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Shape 43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7" name="Shape 437"/>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Clr>
                <a:schemeClr val="dk1"/>
              </a:buClr>
              <a:buSzPct val="110000"/>
              <a:buFont typeface="Arial"/>
              <a:buNone/>
            </a:pPr>
            <a:r>
              <a:rPr lang="en-US" sz="1000">
                <a:solidFill>
                  <a:schemeClr val="dk1"/>
                </a:solidFill>
              </a:rPr>
              <a:t>Event Manager는 MQTT Binding Module을 사용해서, Event Bus에서 발생하는 Event를 수신하고, Event Bus에 새로운 Event를 발생 시킵니다. 사용자에 대한 정보를 조회할 필요가 있는 Push Notification Module과 Rule Management Module은 mysql Binding Module을 통해서 User Data Store에 접근을 하며, SA Node에서 발생하는 Event의 logging을 위해서 Logger Module은 mongoDB Binding Module을 사용해서 Sensor Data Store에 접근 합니다. Rule Management Module에서 외부 서비스의 정보를 조회하기 위해서 Service Broker를 사용하며, 의존성을 느슨하게 하기 위해서 각각의 서비스에 대한 상세 구현은 Proxy 모듈로 나뉩니다.</a:t>
            </a:r>
          </a:p>
        </p:txBody>
      </p:sp>
      <p:sp>
        <p:nvSpPr>
          <p:cNvPr id="438" name="Shape 438"/>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32</a:t>
            </a:fld>
            <a:endParaRPr lang="en-US"/>
          </a:p>
        </p:txBody>
      </p:sp>
    </p:spTree>
    <p:extLst>
      <p:ext uri="{BB962C8B-B14F-4D97-AF65-F5344CB8AC3E}">
        <p14:creationId xmlns:p14="http://schemas.microsoft.com/office/powerpoint/2010/main" val="26785142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4" name="Shape 44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45" name="Shape 445"/>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33</a:t>
            </a:fld>
            <a:endParaRPr lang="en-US"/>
          </a:p>
        </p:txBody>
      </p:sp>
    </p:spTree>
    <p:extLst>
      <p:ext uri="{BB962C8B-B14F-4D97-AF65-F5344CB8AC3E}">
        <p14:creationId xmlns:p14="http://schemas.microsoft.com/office/powerpoint/2010/main" val="10424452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2" name="Shape 452"/>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endParaRPr/>
          </a:p>
        </p:txBody>
      </p:sp>
      <p:sp>
        <p:nvSpPr>
          <p:cNvPr id="453" name="Shape 453"/>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34</a:t>
            </a:fld>
            <a:endParaRPr lang="en-US"/>
          </a:p>
        </p:txBody>
      </p:sp>
    </p:spTree>
    <p:extLst>
      <p:ext uri="{BB962C8B-B14F-4D97-AF65-F5344CB8AC3E}">
        <p14:creationId xmlns:p14="http://schemas.microsoft.com/office/powerpoint/2010/main" val="29331123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9" name="Shape 45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60" name="Shape 46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35</a:t>
            </a:fld>
            <a:endParaRPr lang="en-US"/>
          </a:p>
        </p:txBody>
      </p:sp>
    </p:spTree>
    <p:extLst>
      <p:ext uri="{BB962C8B-B14F-4D97-AF65-F5344CB8AC3E}">
        <p14:creationId xmlns:p14="http://schemas.microsoft.com/office/powerpoint/2010/main" val="22327538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371600" y="1143000"/>
            <a:ext cx="4114800"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idx="10"/>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39</a:t>
            </a:fld>
            <a:endParaRPr lang="en-US"/>
          </a:p>
        </p:txBody>
      </p:sp>
    </p:spTree>
    <p:extLst>
      <p:ext uri="{BB962C8B-B14F-4D97-AF65-F5344CB8AC3E}">
        <p14:creationId xmlns:p14="http://schemas.microsoft.com/office/powerpoint/2010/main" val="597597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228600" lvl="0" indent="-228600" rtl="0">
              <a:spcBef>
                <a:spcPts val="0"/>
              </a:spcBef>
              <a:buClr>
                <a:schemeClr val="dk1"/>
              </a:buClr>
              <a:buSzPct val="78571"/>
              <a:buFont typeface="+mj-ea"/>
              <a:buAutoNum type="circleNumDbPlain"/>
            </a:pPr>
            <a:r>
              <a:rPr lang="en-US" altLang="ko-KR" dirty="0" smtClean="0"/>
              <a:t>Actual time spent is different</a:t>
            </a:r>
            <a:r>
              <a:rPr lang="en-US" altLang="ko-KR" baseline="0" dirty="0" smtClean="0"/>
              <a:t> </a:t>
            </a:r>
            <a:r>
              <a:rPr lang="en-US" altLang="ko-KR" dirty="0" smtClean="0"/>
              <a:t>with original plan.</a:t>
            </a:r>
          </a:p>
          <a:p>
            <a:pPr marL="228600" lvl="0" indent="-228600" rtl="0">
              <a:spcBef>
                <a:spcPts val="0"/>
              </a:spcBef>
              <a:buClr>
                <a:schemeClr val="dk1"/>
              </a:buClr>
              <a:buSzPct val="78571"/>
              <a:buFont typeface="+mj-ea"/>
              <a:buAutoNum type="circleNumDbPlain"/>
            </a:pPr>
            <a:r>
              <a:rPr lang="en-US" altLang="ko-KR" dirty="0" smtClean="0"/>
              <a:t>We thought that low JAVA skill was high risk</a:t>
            </a:r>
            <a:r>
              <a:rPr lang="en-US" altLang="ko-KR" baseline="0" dirty="0" smtClean="0"/>
              <a:t> at first. </a:t>
            </a:r>
            <a:r>
              <a:rPr lang="en-US" altLang="ko-KR" dirty="0" smtClean="0"/>
              <a:t> </a:t>
            </a:r>
          </a:p>
          <a:p>
            <a:pPr marL="228600" lvl="0" indent="-228600" rtl="0">
              <a:spcBef>
                <a:spcPts val="0"/>
              </a:spcBef>
              <a:buClr>
                <a:schemeClr val="dk1"/>
              </a:buClr>
              <a:buSzPct val="78571"/>
              <a:buFont typeface="+mj-ea"/>
              <a:buAutoNum type="circleNumDbPlain"/>
            </a:pPr>
            <a:r>
              <a:rPr lang="en-US" altLang="ko-KR" dirty="0" smtClean="0"/>
              <a:t>But it is not, because there are many </a:t>
            </a:r>
            <a:r>
              <a:rPr lang="en-US" altLang="ko-KR" dirty="0" err="1" smtClean="0"/>
              <a:t>many</a:t>
            </a:r>
            <a:r>
              <a:rPr lang="en-US" altLang="ko-KR" dirty="0" smtClean="0"/>
              <a:t> commodity SWs in the world.</a:t>
            </a:r>
          </a:p>
          <a:p>
            <a:pPr marL="228600" lvl="0" indent="-228600" rtl="0">
              <a:spcBef>
                <a:spcPts val="0"/>
              </a:spcBef>
              <a:buClr>
                <a:schemeClr val="dk1"/>
              </a:buClr>
              <a:buSzPct val="78571"/>
              <a:buFont typeface="+mj-ea"/>
              <a:buAutoNum type="circleNumDbPlain"/>
            </a:pPr>
            <a:r>
              <a:rPr lang="en-US" altLang="ko-KR" dirty="0" smtClean="0"/>
              <a:t>Instead,</a:t>
            </a:r>
            <a:r>
              <a:rPr lang="en-US" altLang="ko-KR" baseline="0" dirty="0" smtClean="0"/>
              <a:t> </a:t>
            </a:r>
            <a:r>
              <a:rPr lang="en-US" altLang="ko-KR" dirty="0" smtClean="0"/>
              <a:t>actual risks are design</a:t>
            </a:r>
            <a:r>
              <a:rPr lang="en-US" altLang="ko-KR" baseline="0" dirty="0" smtClean="0"/>
              <a:t> &amp; </a:t>
            </a:r>
            <a:r>
              <a:rPr lang="en-US" altLang="ko-KR" dirty="0" smtClean="0"/>
              <a:t>documentation skill.</a:t>
            </a:r>
          </a:p>
          <a:p>
            <a:pPr marL="228600" lvl="0" indent="-228600" rtl="0">
              <a:spcBef>
                <a:spcPts val="0"/>
              </a:spcBef>
              <a:buClr>
                <a:schemeClr val="dk1"/>
              </a:buClr>
              <a:buSzPct val="78571"/>
              <a:buFont typeface="+mj-ea"/>
              <a:buAutoNum type="circleNumDbPlain"/>
            </a:pPr>
            <a:r>
              <a:rPr lang="en-US" altLang="ko-KR" dirty="0" smtClean="0">
                <a:solidFill>
                  <a:schemeClr val="dk1"/>
                </a:solidFill>
              </a:rPr>
              <a:t>In result, we spent more time on </a:t>
            </a:r>
            <a:r>
              <a:rPr lang="en-US" altLang="ko-KR" dirty="0" err="1" smtClean="0">
                <a:solidFill>
                  <a:schemeClr val="dk1"/>
                </a:solidFill>
              </a:rPr>
              <a:t>architecture&amp;documentation</a:t>
            </a:r>
            <a:r>
              <a:rPr lang="en-US" altLang="ko-KR" dirty="0" smtClean="0">
                <a:solidFill>
                  <a:schemeClr val="dk1"/>
                </a:solidFill>
              </a:rPr>
              <a:t>.</a:t>
            </a:r>
          </a:p>
          <a:p>
            <a:pPr lvl="0" rtl="0">
              <a:spcBef>
                <a:spcPts val="0"/>
              </a:spcBef>
              <a:buClr>
                <a:schemeClr val="dk1"/>
              </a:buClr>
              <a:buFont typeface="Arial"/>
              <a:buNone/>
            </a:pPr>
            <a:endParaRPr dirty="0">
              <a:solidFill>
                <a:schemeClr val="dk1"/>
              </a:solidFill>
            </a:endParaRPr>
          </a:p>
        </p:txBody>
      </p:sp>
      <p:sp>
        <p:nvSpPr>
          <p:cNvPr id="108" name="Shape 10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494594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228600" lvl="0" indent="-228600" rtl="0">
              <a:spcBef>
                <a:spcPts val="0"/>
              </a:spcBef>
              <a:buFont typeface="+mj-ea"/>
              <a:buAutoNum type="circleNumDbPlain"/>
            </a:pPr>
            <a:r>
              <a:rPr lang="en-US" altLang="ko-KR" dirty="0" smtClean="0"/>
              <a:t>We started this project on May</a:t>
            </a:r>
            <a:r>
              <a:rPr lang="en-US" altLang="ko-KR" baseline="0" dirty="0" smtClean="0"/>
              <a:t> </a:t>
            </a:r>
            <a:r>
              <a:rPr lang="en-US" altLang="ko-KR" dirty="0" smtClean="0"/>
              <a:t>11 from Korea. </a:t>
            </a:r>
          </a:p>
          <a:p>
            <a:pPr marL="228600" lvl="0" indent="-228600" rtl="0">
              <a:spcBef>
                <a:spcPts val="0"/>
              </a:spcBef>
              <a:buFont typeface="+mj-ea"/>
              <a:buAutoNum type="circleNumDbPlain"/>
            </a:pPr>
            <a:r>
              <a:rPr lang="en-US" altLang="ko-KR" dirty="0" smtClean="0"/>
              <a:t>Each person worked three and half hours</a:t>
            </a:r>
            <a:r>
              <a:rPr lang="en-US" altLang="ko-KR" baseline="0" dirty="0" smtClean="0"/>
              <a:t> a day.</a:t>
            </a:r>
          </a:p>
          <a:p>
            <a:pPr marL="228600" lvl="0" indent="-228600" rtl="0">
              <a:spcBef>
                <a:spcPts val="0"/>
              </a:spcBef>
              <a:buFont typeface="+mj-ea"/>
              <a:buAutoNum type="circleNumDbPlain"/>
            </a:pPr>
            <a:r>
              <a:rPr lang="en-US" altLang="ko-KR" dirty="0" smtClean="0"/>
              <a:t>It’s average~!</a:t>
            </a:r>
          </a:p>
          <a:p>
            <a:pPr lvl="0" rtl="0">
              <a:spcBef>
                <a:spcPts val="0"/>
              </a:spcBef>
              <a:buClr>
                <a:schemeClr val="dk1"/>
              </a:buClr>
              <a:buFont typeface="Arial"/>
              <a:buNone/>
            </a:pPr>
            <a:endParaRPr dirty="0"/>
          </a:p>
        </p:txBody>
      </p:sp>
      <p:sp>
        <p:nvSpPr>
          <p:cNvPr id="117" name="Shape 11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96366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228600" lvl="0" indent="-228600" rtl="0">
              <a:spcBef>
                <a:spcPts val="0"/>
              </a:spcBef>
              <a:buFont typeface="+mj-ea"/>
              <a:buAutoNum type="circleNumDbPlain"/>
            </a:pPr>
            <a:r>
              <a:rPr lang="en-US" altLang="ko-KR" dirty="0" smtClean="0"/>
              <a:t>We</a:t>
            </a:r>
            <a:r>
              <a:rPr lang="en-US" altLang="ko-KR" baseline="0" dirty="0" smtClean="0"/>
              <a:t> derived high five quality attributes from the requirements.</a:t>
            </a:r>
          </a:p>
          <a:p>
            <a:pPr marL="228600" lvl="0" indent="-228600" rtl="0">
              <a:spcBef>
                <a:spcPts val="0"/>
              </a:spcBef>
              <a:buFont typeface="+mj-ea"/>
              <a:buAutoNum type="circleNumDbPlain"/>
            </a:pPr>
            <a:r>
              <a:rPr lang="en-US" altLang="ko-KR" baseline="0" dirty="0" smtClean="0"/>
              <a:t>QA01 is about </a:t>
            </a:r>
            <a:r>
              <a:rPr lang="en-US" altLang="ko-KR" b="1" baseline="0" dirty="0" smtClean="0"/>
              <a:t>user authorization. </a:t>
            </a:r>
          </a:p>
          <a:p>
            <a:pPr marL="228600" lvl="0" indent="-228600" rtl="0">
              <a:spcBef>
                <a:spcPts val="0"/>
              </a:spcBef>
              <a:buFont typeface="+mj-ea"/>
              <a:buAutoNum type="circleNumDbPlain"/>
            </a:pPr>
            <a:r>
              <a:rPr lang="en-US" altLang="ko-KR" baseline="0" dirty="0" smtClean="0"/>
              <a:t>QA02 is for </a:t>
            </a:r>
            <a:r>
              <a:rPr lang="en-US" altLang="ko-KR" b="1" baseline="0" dirty="0" smtClean="0"/>
              <a:t>secure registration of SA node.</a:t>
            </a:r>
          </a:p>
          <a:p>
            <a:pPr marL="228600" lvl="0" indent="-228600" rtl="0">
              <a:spcBef>
                <a:spcPts val="0"/>
              </a:spcBef>
              <a:buFont typeface="+mj-ea"/>
              <a:buAutoNum type="circleNumDbPlain"/>
            </a:pPr>
            <a:r>
              <a:rPr lang="en-US" altLang="ko-KR" baseline="0" dirty="0" smtClean="0"/>
              <a:t>QA03 is about </a:t>
            </a:r>
            <a:r>
              <a:rPr lang="en-US" altLang="ko-KR" b="1" baseline="0" dirty="0" smtClean="0"/>
              <a:t>availability of SA node.</a:t>
            </a:r>
          </a:p>
          <a:p>
            <a:pPr marL="228600" lvl="0" indent="-228600" rtl="0">
              <a:spcBef>
                <a:spcPts val="0"/>
              </a:spcBef>
              <a:buFont typeface="+mj-ea"/>
              <a:buAutoNum type="circleNumDbPlain"/>
            </a:pPr>
            <a:r>
              <a:rPr lang="en-US" altLang="ko-KR" dirty="0" smtClean="0"/>
              <a:t>Modifiability</a:t>
            </a:r>
            <a:r>
              <a:rPr lang="en-US" altLang="ko-KR" baseline="0" dirty="0" smtClean="0"/>
              <a:t> for Emerging protocol </a:t>
            </a:r>
          </a:p>
          <a:p>
            <a:pPr marL="228600" lvl="0" indent="-228600" rtl="0">
              <a:spcBef>
                <a:spcPts val="0"/>
              </a:spcBef>
              <a:buFont typeface="+mj-ea"/>
              <a:buAutoNum type="circleNumDbPlain"/>
            </a:pPr>
            <a:r>
              <a:rPr lang="en-US" altLang="ko-KR" baseline="0" dirty="0" smtClean="0"/>
              <a:t>And Extensibility for ecosystem are most important also.</a:t>
            </a:r>
          </a:p>
          <a:p>
            <a:pPr lvl="0" rtl="0">
              <a:spcBef>
                <a:spcPts val="0"/>
              </a:spcBef>
              <a:buClr>
                <a:schemeClr val="dk1"/>
              </a:buClr>
              <a:buFont typeface="Arial"/>
              <a:buNone/>
            </a:pPr>
            <a:endParaRPr dirty="0"/>
          </a:p>
        </p:txBody>
      </p:sp>
      <p:sp>
        <p:nvSpPr>
          <p:cNvPr id="125" name="Shape 1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91544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228600" indent="-228600" rtl="0">
              <a:spcBef>
                <a:spcPts val="0"/>
              </a:spcBef>
              <a:buFont typeface="+mj-ea"/>
              <a:buAutoNum type="circleNumDbPlain"/>
            </a:pPr>
            <a:r>
              <a:rPr lang="en-US" altLang="ko-KR" dirty="0" smtClean="0"/>
              <a:t>This diagram shows the first approach of our system design.</a:t>
            </a:r>
          </a:p>
          <a:p>
            <a:pPr marL="228600" indent="-228600" rtl="0">
              <a:spcBef>
                <a:spcPts val="0"/>
              </a:spcBef>
              <a:buFont typeface="+mj-ea"/>
              <a:buAutoNum type="circleNumDbPlain"/>
            </a:pPr>
            <a:r>
              <a:rPr lang="en-US" altLang="ko-KR" dirty="0" smtClean="0"/>
              <a:t>We provide a IoT service</a:t>
            </a:r>
            <a:r>
              <a:rPr lang="en-US" altLang="ko-KR" dirty="0" smtClean="0">
                <a:solidFill>
                  <a:srgbClr val="FF0000"/>
                </a:solidFill>
              </a:rPr>
              <a:t> for user to interact with their SA.</a:t>
            </a:r>
            <a:endParaRPr lang="en-US" altLang="ko-KR" dirty="0" smtClean="0"/>
          </a:p>
          <a:p>
            <a:pPr marL="228600" indent="-228600" rtl="0">
              <a:spcBef>
                <a:spcPts val="0"/>
              </a:spcBef>
              <a:buFont typeface="+mj-ea"/>
              <a:buAutoNum type="circleNumDbPlain"/>
            </a:pPr>
            <a:r>
              <a:rPr lang="en-US" altLang="ko-KR" dirty="0" smtClean="0"/>
              <a:t>And for the </a:t>
            </a:r>
            <a:r>
              <a:rPr lang="en-US" altLang="ko-KR" dirty="0" smtClean="0">
                <a:solidFill>
                  <a:srgbClr val="FF0000"/>
                </a:solidFill>
              </a:rPr>
              <a:t>expansion of ecosystem.</a:t>
            </a:r>
          </a:p>
          <a:p>
            <a:pPr marL="228600" indent="-228600" rtl="0">
              <a:spcBef>
                <a:spcPts val="0"/>
              </a:spcBef>
              <a:buFont typeface="+mj-ea"/>
              <a:buAutoNum type="circleNumDbPlain"/>
            </a:pPr>
            <a:r>
              <a:rPr lang="en-US" altLang="ko-KR" dirty="0" smtClean="0"/>
              <a:t>We should provide open frameworks for the developers.</a:t>
            </a:r>
          </a:p>
          <a:p>
            <a:pPr marL="228600" indent="-228600" rtl="0">
              <a:spcBef>
                <a:spcPts val="0"/>
              </a:spcBef>
              <a:buFont typeface="+mj-ea"/>
              <a:buAutoNum type="circleNumDbPlain"/>
            </a:pPr>
            <a:r>
              <a:rPr lang="en-US" altLang="ko-KR" dirty="0" smtClean="0"/>
              <a:t>And open</a:t>
            </a:r>
            <a:r>
              <a:rPr lang="en-US" altLang="ko-KR" baseline="0" dirty="0" smtClean="0"/>
              <a:t> </a:t>
            </a:r>
            <a:r>
              <a:rPr lang="en-US" altLang="ko-KR" dirty="0" smtClean="0"/>
              <a:t>services to market participants.</a:t>
            </a:r>
          </a:p>
          <a:p>
            <a:pPr>
              <a:spcBef>
                <a:spcPts val="0"/>
              </a:spcBef>
              <a:buNone/>
            </a:pPr>
            <a:endParaRPr dirty="0"/>
          </a:p>
        </p:txBody>
      </p:sp>
      <p:sp>
        <p:nvSpPr>
          <p:cNvPr id="132" name="Shape 132"/>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6</a:t>
            </a:fld>
            <a:endParaRPr lang="en-US"/>
          </a:p>
        </p:txBody>
      </p:sp>
    </p:spTree>
    <p:extLst>
      <p:ext uri="{BB962C8B-B14F-4D97-AF65-F5344CB8AC3E}">
        <p14:creationId xmlns:p14="http://schemas.microsoft.com/office/powerpoint/2010/main" val="1228575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228600" indent="-228600" rtl="0">
              <a:spcBef>
                <a:spcPts val="0"/>
              </a:spcBef>
              <a:buFont typeface="+mj-ea"/>
              <a:buAutoNum type="circleNumDbPlain"/>
            </a:pPr>
            <a:r>
              <a:rPr lang="en-US" dirty="0" smtClean="0"/>
              <a:t>So, </a:t>
            </a:r>
            <a:r>
              <a:rPr lang="en-US" dirty="0"/>
              <a:t>we </a:t>
            </a:r>
            <a:r>
              <a:rPr lang="en-US" dirty="0" smtClean="0"/>
              <a:t>broke </a:t>
            </a:r>
            <a:r>
              <a:rPr lang="en-US" dirty="0"/>
              <a:t>our system </a:t>
            </a:r>
            <a:r>
              <a:rPr lang="en-US" dirty="0" smtClean="0"/>
              <a:t>into </a:t>
            </a:r>
            <a:r>
              <a:rPr lang="en-US" dirty="0"/>
              <a:t>3 </a:t>
            </a:r>
            <a:r>
              <a:rPr lang="en-US" dirty="0" smtClean="0"/>
              <a:t>major entities.</a:t>
            </a:r>
          </a:p>
          <a:p>
            <a:pPr marL="228600" indent="-228600" rtl="0">
              <a:spcBef>
                <a:spcPts val="0"/>
              </a:spcBef>
              <a:buFont typeface="+mj-ea"/>
              <a:buAutoNum type="circleNumDbPlain"/>
            </a:pPr>
            <a:r>
              <a:rPr lang="en-US" dirty="0" smtClean="0"/>
              <a:t>User </a:t>
            </a:r>
            <a:r>
              <a:rPr lang="en-US" dirty="0"/>
              <a:t>App for </a:t>
            </a:r>
            <a:r>
              <a:rPr lang="en-US" dirty="0" smtClean="0"/>
              <a:t>End </a:t>
            </a:r>
            <a:r>
              <a:rPr lang="en-US" dirty="0"/>
              <a:t>user, SA </a:t>
            </a:r>
            <a:r>
              <a:rPr lang="en-US" dirty="0" smtClean="0"/>
              <a:t>node,</a:t>
            </a:r>
            <a:r>
              <a:rPr lang="en-US" baseline="0" dirty="0" smtClean="0"/>
              <a:t> </a:t>
            </a:r>
            <a:r>
              <a:rPr lang="en-US" dirty="0" smtClean="0"/>
              <a:t>and </a:t>
            </a:r>
            <a:r>
              <a:rPr lang="en-US" dirty="0"/>
              <a:t>IoT Server for the </a:t>
            </a:r>
            <a:r>
              <a:rPr lang="en-US" dirty="0" smtClean="0"/>
              <a:t>service</a:t>
            </a:r>
            <a:endParaRPr lang="en-US" dirty="0"/>
          </a:p>
          <a:p>
            <a:pPr marL="228600" indent="-228600" rtl="0">
              <a:spcBef>
                <a:spcPts val="0"/>
              </a:spcBef>
              <a:buFont typeface="+mj-ea"/>
              <a:buAutoNum type="circleNumDbPlain"/>
            </a:pPr>
            <a:r>
              <a:rPr lang="en-US" dirty="0"/>
              <a:t>They will be located as </a:t>
            </a:r>
            <a:r>
              <a:rPr lang="en-US" dirty="0" smtClean="0"/>
              <a:t>the picture.</a:t>
            </a:r>
            <a:endParaRPr lang="en-US" dirty="0"/>
          </a:p>
          <a:p>
            <a:pPr marL="228600" indent="-228600" rtl="0">
              <a:spcBef>
                <a:spcPts val="0"/>
              </a:spcBef>
              <a:buFont typeface="+mj-ea"/>
              <a:buAutoNum type="circleNumDbPlain"/>
            </a:pPr>
            <a:r>
              <a:rPr lang="en-US" altLang="ko-KR" dirty="0" smtClean="0"/>
              <a:t>User device could be anywhere</a:t>
            </a:r>
            <a:r>
              <a:rPr lang="en-US" altLang="ko-KR" baseline="0" dirty="0" smtClean="0"/>
              <a:t>.</a:t>
            </a:r>
          </a:p>
          <a:p>
            <a:pPr marL="228600" indent="-228600" rtl="0">
              <a:spcBef>
                <a:spcPts val="0"/>
              </a:spcBef>
              <a:buFont typeface="+mj-ea"/>
              <a:buAutoNum type="circleNumDbPlain"/>
            </a:pPr>
            <a:r>
              <a:rPr lang="en-US" altLang="ko-KR" baseline="0" dirty="0" smtClean="0"/>
              <a:t>SA Node also could be everywhere in near future. </a:t>
            </a:r>
            <a:endParaRPr lang="en-US" altLang="ko-KR" dirty="0" smtClean="0"/>
          </a:p>
          <a:p>
            <a:pPr marL="228600" indent="-228600" rtl="0">
              <a:spcBef>
                <a:spcPts val="0"/>
              </a:spcBef>
              <a:buFont typeface="+mj-ea"/>
              <a:buAutoNum type="circleNumDbPlain"/>
            </a:pPr>
            <a:r>
              <a:rPr lang="en-US" altLang="ko-KR" dirty="0" smtClean="0"/>
              <a:t>So we should consider it in our system design. </a:t>
            </a:r>
          </a:p>
          <a:p>
            <a:pPr marL="228600" indent="-228600" rtl="0">
              <a:spcBef>
                <a:spcPts val="0"/>
              </a:spcBef>
              <a:buFont typeface="+mj-ea"/>
              <a:buAutoNum type="circleNumDbPlain"/>
            </a:pPr>
            <a:r>
              <a:rPr lang="en-US" altLang="ko-KR" dirty="0" smtClean="0"/>
              <a:t>Easy to</a:t>
            </a:r>
            <a:r>
              <a:rPr lang="en-US" altLang="ko-KR" baseline="0" dirty="0" smtClean="0"/>
              <a:t> join/Easy to leave</a:t>
            </a:r>
            <a:endParaRPr lang="en-US" altLang="ko-KR" dirty="0" smtClean="0"/>
          </a:p>
          <a:p>
            <a:pPr rtl="0">
              <a:spcBef>
                <a:spcPts val="0"/>
              </a:spcBef>
              <a:buNone/>
            </a:pPr>
            <a:endParaRPr dirty="0"/>
          </a:p>
          <a:p>
            <a:pPr>
              <a:spcBef>
                <a:spcPts val="0"/>
              </a:spcBef>
              <a:buNone/>
            </a:pPr>
            <a:endParaRPr dirty="0"/>
          </a:p>
        </p:txBody>
      </p:sp>
      <p:sp>
        <p:nvSpPr>
          <p:cNvPr id="141" name="Shape 14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7</a:t>
            </a:fld>
            <a:endParaRPr lang="en-US"/>
          </a:p>
        </p:txBody>
      </p:sp>
    </p:spTree>
    <p:extLst>
      <p:ext uri="{BB962C8B-B14F-4D97-AF65-F5344CB8AC3E}">
        <p14:creationId xmlns:p14="http://schemas.microsoft.com/office/powerpoint/2010/main" val="3661211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228600" lvl="0" indent="-228600" rtl="0">
              <a:spcBef>
                <a:spcPts val="0"/>
              </a:spcBef>
              <a:buClr>
                <a:schemeClr val="dk1"/>
              </a:buClr>
              <a:buSzPct val="100000"/>
              <a:buFont typeface="+mj-ea"/>
              <a:buAutoNum type="circleNumDbPlain"/>
            </a:pPr>
            <a:r>
              <a:rPr lang="en-US" altLang="ko-KR" sz="1100" dirty="0" smtClean="0">
                <a:solidFill>
                  <a:schemeClr val="dk1"/>
                </a:solidFill>
              </a:rPr>
              <a:t>As mentioned</a:t>
            </a:r>
            <a:r>
              <a:rPr lang="en-US" altLang="ko-KR" sz="1100" baseline="0" dirty="0" smtClean="0">
                <a:solidFill>
                  <a:schemeClr val="dk1"/>
                </a:solidFill>
              </a:rPr>
              <a:t>, </a:t>
            </a:r>
            <a:r>
              <a:rPr lang="en-US" altLang="ko-KR" sz="1100" dirty="0" smtClean="0">
                <a:solidFill>
                  <a:schemeClr val="dk1"/>
                </a:solidFill>
              </a:rPr>
              <a:t>extensibility is important Quality</a:t>
            </a:r>
            <a:r>
              <a:rPr lang="en-US" altLang="ko-KR" sz="1100" baseline="0" dirty="0" smtClean="0">
                <a:solidFill>
                  <a:schemeClr val="dk1"/>
                </a:solidFill>
              </a:rPr>
              <a:t> Attribute of our system.</a:t>
            </a:r>
            <a:endParaRPr lang="en-US" altLang="ko-KR" sz="1100" dirty="0" smtClean="0">
              <a:solidFill>
                <a:schemeClr val="dk1"/>
              </a:solidFill>
            </a:endParaRPr>
          </a:p>
          <a:p>
            <a:pPr marL="228600" lvl="0" indent="-228600" rtl="0">
              <a:spcBef>
                <a:spcPts val="0"/>
              </a:spcBef>
              <a:buClr>
                <a:schemeClr val="dk1"/>
              </a:buClr>
              <a:buSzPct val="100000"/>
              <a:buFont typeface="+mj-ea"/>
              <a:buAutoNum type="circleNumDbPlain"/>
            </a:pPr>
            <a:r>
              <a:rPr lang="en-US" altLang="ko-KR" sz="1100" dirty="0" smtClean="0">
                <a:solidFill>
                  <a:schemeClr val="dk1"/>
                </a:solidFill>
              </a:rPr>
              <a:t>Compared to Client Server</a:t>
            </a:r>
            <a:r>
              <a:rPr lang="en-US" altLang="ko-KR" sz="1100" baseline="0" dirty="0" smtClean="0">
                <a:solidFill>
                  <a:schemeClr val="dk1"/>
                </a:solidFill>
              </a:rPr>
              <a:t>, </a:t>
            </a:r>
          </a:p>
          <a:p>
            <a:pPr marL="228600" lvl="0" indent="-228600" rtl="0">
              <a:spcBef>
                <a:spcPts val="0"/>
              </a:spcBef>
              <a:buClr>
                <a:schemeClr val="dk1"/>
              </a:buClr>
              <a:buSzPct val="100000"/>
              <a:buFont typeface="+mj-ea"/>
              <a:buAutoNum type="circleNumDbPlain"/>
            </a:pPr>
            <a:r>
              <a:rPr lang="en-US" altLang="ko-KR" sz="1100" baseline="0" dirty="0" err="1" smtClean="0">
                <a:solidFill>
                  <a:schemeClr val="dk1"/>
                </a:solidFill>
              </a:rPr>
              <a:t>PuB</a:t>
            </a:r>
            <a:r>
              <a:rPr lang="en-US" altLang="ko-KR" sz="1100" baseline="0" dirty="0" smtClean="0">
                <a:solidFill>
                  <a:schemeClr val="dk1"/>
                </a:solidFill>
              </a:rPr>
              <a:t>/</a:t>
            </a:r>
            <a:r>
              <a:rPr lang="en-US" altLang="ko-KR" sz="1100" baseline="0" dirty="0" err="1" smtClean="0">
                <a:solidFill>
                  <a:schemeClr val="dk1"/>
                </a:solidFill>
              </a:rPr>
              <a:t>SuB</a:t>
            </a:r>
            <a:r>
              <a:rPr lang="en-US" altLang="ko-KR" sz="1100" baseline="0" dirty="0" smtClean="0">
                <a:solidFill>
                  <a:schemeClr val="dk1"/>
                </a:solidFill>
              </a:rPr>
              <a:t> pattern has an advantage for scalable network.</a:t>
            </a:r>
            <a:endParaRPr lang="en-US" altLang="ko-KR" sz="1100" dirty="0" smtClean="0">
              <a:solidFill>
                <a:schemeClr val="dk1"/>
              </a:solidFill>
            </a:endParaRPr>
          </a:p>
          <a:p>
            <a:pPr marL="228600" lvl="0" indent="-228600" rtl="0">
              <a:spcBef>
                <a:spcPts val="0"/>
              </a:spcBef>
              <a:buClr>
                <a:schemeClr val="dk1"/>
              </a:buClr>
              <a:buSzPct val="100000"/>
              <a:buFont typeface="+mj-ea"/>
              <a:buAutoNum type="circleNumDbPlain"/>
            </a:pPr>
            <a:r>
              <a:rPr lang="en-US" altLang="ko-KR" sz="1100" dirty="0" smtClean="0">
                <a:solidFill>
                  <a:schemeClr val="dk1"/>
                </a:solidFill>
              </a:rPr>
              <a:t>So we considered applying Pub-Sub pattern</a:t>
            </a:r>
            <a:r>
              <a:rPr lang="en-US" altLang="ko-KR" sz="1100" baseline="0" dirty="0" smtClean="0">
                <a:solidFill>
                  <a:schemeClr val="dk1"/>
                </a:solidFill>
              </a:rPr>
              <a:t> </a:t>
            </a:r>
            <a:r>
              <a:rPr lang="en-US" altLang="ko-KR" sz="1100" dirty="0" smtClean="0">
                <a:solidFill>
                  <a:schemeClr val="dk1"/>
                </a:solidFill>
              </a:rPr>
              <a:t>to IoT Server</a:t>
            </a:r>
            <a:r>
              <a:rPr lang="en-US" altLang="ko-KR" sz="1100" baseline="0" dirty="0" smtClean="0">
                <a:solidFill>
                  <a:schemeClr val="dk1"/>
                </a:solidFill>
              </a:rPr>
              <a:t> via Event Bus.</a:t>
            </a:r>
            <a:endParaRPr lang="en-US" altLang="ko-KR" sz="1100" dirty="0" smtClean="0">
              <a:solidFill>
                <a:schemeClr val="dk1"/>
              </a:solidFill>
            </a:endParaRPr>
          </a:p>
          <a:p>
            <a:pPr marL="228600" lvl="0" indent="-228600" rtl="0">
              <a:spcBef>
                <a:spcPts val="0"/>
              </a:spcBef>
              <a:buClr>
                <a:schemeClr val="dk1"/>
              </a:buClr>
              <a:buSzPct val="100000"/>
              <a:buFont typeface="+mj-ea"/>
              <a:buAutoNum type="circleNumDbPlain"/>
            </a:pPr>
            <a:r>
              <a:rPr lang="en-US" altLang="ko-KR" sz="1100" dirty="0" smtClean="0">
                <a:solidFill>
                  <a:schemeClr val="dk1"/>
                </a:solidFill>
              </a:rPr>
              <a:t>Performance degrading</a:t>
            </a:r>
            <a:r>
              <a:rPr lang="en-US" altLang="ko-KR" sz="1100" baseline="0" dirty="0" smtClean="0">
                <a:solidFill>
                  <a:schemeClr val="dk1"/>
                </a:solidFill>
              </a:rPr>
              <a:t> by increasing SA node </a:t>
            </a:r>
          </a:p>
          <a:p>
            <a:pPr marL="228600" lvl="0" indent="-228600" rtl="0">
              <a:spcBef>
                <a:spcPts val="0"/>
              </a:spcBef>
              <a:buClr>
                <a:schemeClr val="dk1"/>
              </a:buClr>
              <a:buSzPct val="100000"/>
              <a:buFont typeface="+mj-ea"/>
              <a:buAutoNum type="circleNumDbPlain"/>
            </a:pPr>
            <a:r>
              <a:rPr lang="en-US" altLang="ko-KR" sz="1100" dirty="0" smtClean="0">
                <a:solidFill>
                  <a:schemeClr val="dk1"/>
                </a:solidFill>
              </a:rPr>
              <a:t>And Security</a:t>
            </a:r>
            <a:r>
              <a:rPr lang="en-US" altLang="ko-KR" sz="1100" baseline="0" dirty="0" smtClean="0">
                <a:solidFill>
                  <a:schemeClr val="dk1"/>
                </a:solidFill>
              </a:rPr>
              <a:t> might be main concern.</a:t>
            </a:r>
          </a:p>
          <a:p>
            <a:pPr marL="228600" lvl="0" indent="-228600" rtl="0">
              <a:spcBef>
                <a:spcPts val="0"/>
              </a:spcBef>
              <a:buClr>
                <a:schemeClr val="dk1"/>
              </a:buClr>
              <a:buSzPct val="100000"/>
              <a:buFont typeface="+mj-ea"/>
              <a:buAutoNum type="circleNumDbPlain"/>
            </a:pPr>
            <a:r>
              <a:rPr lang="en-US" altLang="ko-KR" sz="1100" i="0" kern="1200" dirty="0" smtClean="0">
                <a:solidFill>
                  <a:schemeClr val="tx1"/>
                </a:solidFill>
                <a:effectLst/>
                <a:latin typeface="+mn-lt"/>
                <a:ea typeface="+mn-ea"/>
                <a:cs typeface="+mn-cs"/>
              </a:rPr>
              <a:t>IoT Server consists of two elements.</a:t>
            </a:r>
          </a:p>
          <a:p>
            <a:pPr marL="228600" lvl="0" indent="-228600" rtl="0">
              <a:spcBef>
                <a:spcPts val="0"/>
              </a:spcBef>
              <a:buClr>
                <a:schemeClr val="dk1"/>
              </a:buClr>
              <a:buSzPct val="100000"/>
              <a:buFont typeface="+mj-ea"/>
              <a:buAutoNum type="circleNumDbPlain"/>
            </a:pPr>
            <a:r>
              <a:rPr lang="en-US" altLang="ko-KR" sz="1100" i="0" kern="1200" dirty="0" smtClean="0">
                <a:solidFill>
                  <a:schemeClr val="tx1"/>
                </a:solidFill>
                <a:effectLst/>
                <a:latin typeface="+mn-lt"/>
                <a:ea typeface="+mn-ea"/>
                <a:cs typeface="+mn-cs"/>
              </a:rPr>
              <a:t>Event Bus and IoT Server Runtime. I</a:t>
            </a:r>
            <a:r>
              <a:rPr lang="en-US" altLang="ko-KR" sz="1100" i="0" kern="1200" baseline="0" dirty="0" smtClean="0">
                <a:solidFill>
                  <a:schemeClr val="tx1"/>
                </a:solidFill>
                <a:effectLst/>
                <a:latin typeface="+mn-lt"/>
                <a:ea typeface="+mn-ea"/>
                <a:cs typeface="+mn-cs"/>
              </a:rPr>
              <a:t> will explain later.</a:t>
            </a:r>
            <a:endParaRPr lang="en-US" altLang="ko-KR" sz="1100" i="0" baseline="0" dirty="0" smtClean="0">
              <a:solidFill>
                <a:schemeClr val="dk1"/>
              </a:solidFill>
            </a:endParaRPr>
          </a:p>
        </p:txBody>
      </p:sp>
      <p:sp>
        <p:nvSpPr>
          <p:cNvPr id="177" name="Shape 17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92343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685800" y="956733"/>
            <a:ext cx="7772400" cy="2553229"/>
          </a:xfrm>
          <a:prstGeom prst="rect">
            <a:avLst/>
          </a:prstGeom>
          <a:noFill/>
          <a:ln>
            <a:noFill/>
          </a:ln>
        </p:spPr>
        <p:txBody>
          <a:bodyPr lIns="91425" tIns="91425" rIns="91425" bIns="91425" anchor="b" anchorCtr="0"/>
          <a:lstStyle>
            <a:lvl1pPr marL="0" marR="0" indent="0" algn="ctr" rtl="0">
              <a:lnSpc>
                <a:spcPct val="90000"/>
              </a:lnSpc>
              <a:spcBef>
                <a:spcPts val="0"/>
              </a:spcBef>
              <a:buClr>
                <a:schemeClr val="dk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 name="Shape 16"/>
          <p:cNvSpPr txBox="1">
            <a:spLocks noGrp="1"/>
          </p:cNvSpPr>
          <p:nvPr>
            <p:ph type="subTitle" idx="1"/>
          </p:nvPr>
        </p:nvSpPr>
        <p:spPr>
          <a:xfrm>
            <a:off x="1143000" y="3602037"/>
            <a:ext cx="6858000" cy="1655761"/>
          </a:xfrm>
          <a:prstGeom prst="rect">
            <a:avLst/>
          </a:prstGeom>
          <a:noFill/>
          <a:ln>
            <a:noFill/>
          </a:ln>
        </p:spPr>
        <p:txBody>
          <a:bodyPr lIns="91425" tIns="91425" rIns="91425" bIns="91425" anchor="t" anchorCtr="0"/>
          <a:lstStyle>
            <a:lvl1pPr marL="0" marR="0" indent="0" algn="ctr" rtl="0">
              <a:lnSpc>
                <a:spcPct val="90000"/>
              </a:lnSpc>
              <a:spcBef>
                <a:spcPts val="1000"/>
              </a:spcBef>
              <a:buClr>
                <a:schemeClr val="dk1"/>
              </a:buClr>
              <a:buFont typeface="Arial"/>
              <a:buNone/>
              <a:defRPr/>
            </a:lvl1pPr>
            <a:lvl2pPr marL="457200" marR="0" indent="0" algn="ctr" rtl="0">
              <a:lnSpc>
                <a:spcPct val="90000"/>
              </a:lnSpc>
              <a:spcBef>
                <a:spcPts val="500"/>
              </a:spcBef>
              <a:buClr>
                <a:schemeClr val="dk1"/>
              </a:buClr>
              <a:buFont typeface="Arial"/>
              <a:buNone/>
              <a:defRPr/>
            </a:lvl2pPr>
            <a:lvl3pPr marL="914400" marR="0" indent="0" algn="ctr" rtl="0">
              <a:lnSpc>
                <a:spcPct val="90000"/>
              </a:lnSpc>
              <a:spcBef>
                <a:spcPts val="500"/>
              </a:spcBef>
              <a:buClr>
                <a:schemeClr val="dk1"/>
              </a:buClr>
              <a:buFont typeface="Arial"/>
              <a:buNone/>
              <a:defRPr/>
            </a:lvl3pPr>
            <a:lvl4pPr marL="1371600" marR="0" indent="0" algn="ctr" rtl="0">
              <a:lnSpc>
                <a:spcPct val="90000"/>
              </a:lnSpc>
              <a:spcBef>
                <a:spcPts val="500"/>
              </a:spcBef>
              <a:buClr>
                <a:schemeClr val="dk1"/>
              </a:buClr>
              <a:buFont typeface="Arial"/>
              <a:buNone/>
              <a:defRPr/>
            </a:lvl4pPr>
            <a:lvl5pPr marL="1828800" marR="0" indent="0" algn="ctr" rtl="0">
              <a:lnSpc>
                <a:spcPct val="90000"/>
              </a:lnSpc>
              <a:spcBef>
                <a:spcPts val="500"/>
              </a:spcBef>
              <a:buClr>
                <a:schemeClr val="dk1"/>
              </a:buClr>
              <a:buFont typeface="Arial"/>
              <a:buNone/>
              <a:defRPr/>
            </a:lvl5pPr>
            <a:lvl6pPr marL="2286000" marR="0" indent="0" algn="ctr" rtl="0">
              <a:lnSpc>
                <a:spcPct val="90000"/>
              </a:lnSpc>
              <a:spcBef>
                <a:spcPts val="500"/>
              </a:spcBef>
              <a:buClr>
                <a:schemeClr val="dk1"/>
              </a:buClr>
              <a:buFont typeface="Arial"/>
              <a:buNone/>
              <a:defRPr/>
            </a:lvl6pPr>
            <a:lvl7pPr marL="2743200" marR="0" indent="0" algn="ctr" rtl="0">
              <a:lnSpc>
                <a:spcPct val="90000"/>
              </a:lnSpc>
              <a:spcBef>
                <a:spcPts val="500"/>
              </a:spcBef>
              <a:buClr>
                <a:schemeClr val="dk1"/>
              </a:buClr>
              <a:buFont typeface="Arial"/>
              <a:buNone/>
              <a:defRPr/>
            </a:lvl7pPr>
            <a:lvl8pPr marL="3200400" marR="0" indent="0" algn="ctr" rtl="0">
              <a:lnSpc>
                <a:spcPct val="90000"/>
              </a:lnSpc>
              <a:spcBef>
                <a:spcPts val="500"/>
              </a:spcBef>
              <a:buClr>
                <a:schemeClr val="dk1"/>
              </a:buClr>
              <a:buFont typeface="Arial"/>
              <a:buNone/>
              <a:defRPr/>
            </a:lvl8pPr>
            <a:lvl9pPr marL="3657600" marR="0" indent="0" algn="ctr" rtl="0">
              <a:lnSpc>
                <a:spcPct val="90000"/>
              </a:lnSpc>
              <a:spcBef>
                <a:spcPts val="500"/>
              </a:spcBef>
              <a:buClr>
                <a:schemeClr val="dk1"/>
              </a:buClr>
              <a:buFont typeface="Arial"/>
              <a:buNone/>
              <a:defRPr/>
            </a:lvl9pPr>
          </a:lstStyle>
          <a:p>
            <a:endParaRPr/>
          </a:p>
        </p:txBody>
      </p:sp>
      <p:sp>
        <p:nvSpPr>
          <p:cNvPr id="17" name="Shape 17"/>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8" name="Shape 18"/>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 name="Shape 19"/>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54516" y="90742"/>
            <a:ext cx="8809972" cy="481500"/>
          </a:xfrm>
          <a:prstGeom prst="rect">
            <a:avLst/>
          </a:prstGeom>
          <a:noFill/>
          <a:ln>
            <a:noFill/>
          </a:ln>
        </p:spPr>
        <p:txBody>
          <a:bodyPr lIns="91425" tIns="91425" rIns="91425" bIns="91425" anchor="ctr" anchorCtr="0"/>
          <a:lstStyle>
            <a:lvl1pPr rtl="0">
              <a:spcBef>
                <a:spcPts val="0"/>
              </a:spcBef>
              <a:defRPr sz="2400" b="1" i="0" baseline="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23" name="Shape 23"/>
          <p:cNvSpPr txBox="1">
            <a:spLocks noGrp="1"/>
          </p:cNvSpPr>
          <p:nvPr>
            <p:ph type="dt" idx="10"/>
          </p:nvPr>
        </p:nvSpPr>
        <p:spPr>
          <a:xfrm>
            <a:off x="107504" y="6480720"/>
            <a:ext cx="2104412" cy="332656"/>
          </a:xfrm>
          <a:prstGeom prst="rect">
            <a:avLst/>
          </a:prstGeom>
          <a:noFill/>
          <a:ln>
            <a:noFill/>
          </a:ln>
        </p:spPr>
        <p:txBody>
          <a:bodyPr lIns="91425" tIns="91425" rIns="91425" bIns="91425" anchor="ctr" anchorCtr="0"/>
          <a:lstStyle>
            <a:lvl1pPr marL="0" marR="0" indent="0" algn="l" rtl="0">
              <a:spcBef>
                <a:spcPts val="0"/>
              </a:spcBef>
              <a:defRPr sz="1200"/>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lang="ko-KR" altLang="en-US" dirty="0"/>
          </a:p>
        </p:txBody>
      </p:sp>
      <p:cxnSp>
        <p:nvCxnSpPr>
          <p:cNvPr id="24" name="Shape 24"/>
          <p:cNvCxnSpPr/>
          <p:nvPr/>
        </p:nvCxnSpPr>
        <p:spPr>
          <a:xfrm>
            <a:off x="5" y="649633"/>
            <a:ext cx="9144000" cy="0"/>
          </a:xfrm>
          <a:prstGeom prst="straightConnector1">
            <a:avLst/>
          </a:prstGeom>
          <a:noFill/>
          <a:ln w="22225" cap="flat" cmpd="sng">
            <a:solidFill>
              <a:srgbClr val="262626"/>
            </a:solidFill>
            <a:prstDash val="solid"/>
            <a:miter/>
            <a:headEnd type="none" w="med" len="med"/>
            <a:tailEnd type="none" w="med" len="med"/>
          </a:ln>
        </p:spPr>
      </p:cxnSp>
      <p:sp>
        <p:nvSpPr>
          <p:cNvPr id="26" name="Shape 26"/>
          <p:cNvSpPr txBox="1">
            <a:spLocks noGrp="1"/>
          </p:cNvSpPr>
          <p:nvPr>
            <p:ph type="sldNum" idx="12"/>
          </p:nvPr>
        </p:nvSpPr>
        <p:spPr>
          <a:xfrm>
            <a:off x="4221015" y="6525344"/>
            <a:ext cx="701980" cy="288032"/>
          </a:xfrm>
          <a:prstGeom prst="rect">
            <a:avLst/>
          </a:prstGeom>
          <a:noFill/>
          <a:ln>
            <a:noFill/>
          </a:ln>
        </p:spPr>
        <p:txBody>
          <a:bodyPr lIns="91425" tIns="45700" rIns="91425" bIns="45700" anchor="ctr" anchorCtr="0">
            <a:noAutofit/>
          </a:bodyPr>
          <a:lstStyle>
            <a:lvl1pPr marL="0" marR="0" indent="0" algn="ctr" rtl="0">
              <a:spcBef>
                <a:spcPts val="0"/>
              </a:spcBef>
              <a:buNone/>
              <a:defRPr sz="1200" b="0" i="0" u="none" strike="noStrike" cap="none" baseline="0">
                <a:solidFill>
                  <a:schemeClr val="tx1"/>
                </a:solidFill>
                <a:latin typeface="Arial"/>
                <a:ea typeface="Arial"/>
                <a:cs typeface="Arial"/>
                <a:sym typeface="Arial"/>
              </a:defRPr>
            </a:lvl1pPr>
          </a:lstStyle>
          <a:p>
            <a:pPr>
              <a:buSzPct val="25000"/>
            </a:pPr>
            <a:fld id="{00000000-1234-1234-1234-123412341234}" type="slidenum">
              <a:rPr lang="en-US" smtClean="0"/>
              <a:pPr>
                <a:buSzPct val="25000"/>
              </a:pPr>
              <a:t>‹#›</a:t>
            </a:fld>
            <a:r>
              <a:rPr lang="en-US" smtClean="0"/>
              <a:t>/23</a:t>
            </a:r>
            <a:endParaRPr lang="en-US" dirty="0"/>
          </a:p>
        </p:txBody>
      </p:sp>
      <p:cxnSp>
        <p:nvCxnSpPr>
          <p:cNvPr id="9" name="Shape 24"/>
          <p:cNvCxnSpPr/>
          <p:nvPr userDrawn="1"/>
        </p:nvCxnSpPr>
        <p:spPr>
          <a:xfrm>
            <a:off x="5" y="6453336"/>
            <a:ext cx="9144000" cy="0"/>
          </a:xfrm>
          <a:prstGeom prst="straightConnector1">
            <a:avLst/>
          </a:prstGeom>
          <a:noFill/>
          <a:ln w="22225" cap="flat" cmpd="sng">
            <a:solidFill>
              <a:srgbClr val="262626"/>
            </a:solidFill>
            <a:prstDash val="solid"/>
            <a:miter/>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628650" y="365126"/>
            <a:ext cx="7886700" cy="1325562"/>
          </a:xfrm>
          <a:prstGeom prst="rect">
            <a:avLst/>
          </a:prstGeom>
          <a:noFill/>
          <a:ln>
            <a:noFill/>
          </a:ln>
        </p:spPr>
        <p:txBody>
          <a:bodyPr lIns="91425" tIns="91425" rIns="91425" bIns="91425" anchor="ctr" anchorCtr="0"/>
          <a:lstStyle>
            <a:lvl1pPr marL="0" marR="0" indent="0" algn="l" rtl="0">
              <a:lnSpc>
                <a:spcPct val="90000"/>
              </a:lnSpc>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628650" y="1825625"/>
            <a:ext cx="7886700" cy="4351338"/>
          </a:xfrm>
          <a:prstGeom prst="rect">
            <a:avLst/>
          </a:prstGeom>
          <a:noFill/>
          <a:ln>
            <a:noFill/>
          </a:ln>
        </p:spPr>
        <p:txBody>
          <a:bodyPr lIns="91425" tIns="91425" rIns="91425" bIns="91425" anchor="t" anchorCtr="0"/>
          <a:lstStyle>
            <a:lvl1pPr marL="228600" marR="0" indent="-50800" algn="l" rtl="0">
              <a:lnSpc>
                <a:spcPct val="90000"/>
              </a:lnSpc>
              <a:spcBef>
                <a:spcPts val="1000"/>
              </a:spcBef>
              <a:buClr>
                <a:schemeClr val="dk1"/>
              </a:buClr>
              <a:buFont typeface="Arial"/>
              <a:buChar char="•"/>
              <a:defRPr/>
            </a:lvl1pPr>
            <a:lvl2pPr marL="685800" marR="0" indent="-76200" algn="l" rtl="0">
              <a:lnSpc>
                <a:spcPct val="90000"/>
              </a:lnSpc>
              <a:spcBef>
                <a:spcPts val="500"/>
              </a:spcBef>
              <a:buClr>
                <a:schemeClr val="dk1"/>
              </a:buClr>
              <a:buFont typeface="Arial"/>
              <a:buChar char="•"/>
              <a:defRPr/>
            </a:lvl2pPr>
            <a:lvl3pPr marL="1143000" marR="0" indent="-101600" algn="l" rtl="0">
              <a:lnSpc>
                <a:spcPct val="90000"/>
              </a:lnSpc>
              <a:spcBef>
                <a:spcPts val="500"/>
              </a:spcBef>
              <a:buClr>
                <a:schemeClr val="dk1"/>
              </a:buClr>
              <a:buFont typeface="Arial"/>
              <a:buChar char="•"/>
              <a:defRPr/>
            </a:lvl3pPr>
            <a:lvl4pPr marL="1600200" marR="0" indent="-114300" algn="l" rtl="0">
              <a:lnSpc>
                <a:spcPct val="90000"/>
              </a:lnSpc>
              <a:spcBef>
                <a:spcPts val="500"/>
              </a:spcBef>
              <a:buClr>
                <a:schemeClr val="dk1"/>
              </a:buClr>
              <a:buFont typeface="Arial"/>
              <a:buChar char="•"/>
              <a:defRPr/>
            </a:lvl4pPr>
            <a:lvl5pPr marL="2057400" marR="0" indent="-114300" algn="l" rtl="0">
              <a:lnSpc>
                <a:spcPct val="90000"/>
              </a:lnSpc>
              <a:spcBef>
                <a:spcPts val="500"/>
              </a:spcBef>
              <a:buClr>
                <a:schemeClr val="dk1"/>
              </a:buClr>
              <a:buFont typeface="Arial"/>
              <a:buChar char="•"/>
              <a:defRPr/>
            </a:lvl5pPr>
            <a:lvl6pPr marL="2514600" marR="0" indent="-114300" algn="l" rtl="0">
              <a:lnSpc>
                <a:spcPct val="90000"/>
              </a:lnSpc>
              <a:spcBef>
                <a:spcPts val="500"/>
              </a:spcBef>
              <a:buClr>
                <a:schemeClr val="dk1"/>
              </a:buClr>
              <a:buFont typeface="Arial"/>
              <a:buChar char="•"/>
              <a:defRPr/>
            </a:lvl6pPr>
            <a:lvl7pPr marL="2971800" marR="0" indent="-114300" algn="l" rtl="0">
              <a:lnSpc>
                <a:spcPct val="90000"/>
              </a:lnSpc>
              <a:spcBef>
                <a:spcPts val="500"/>
              </a:spcBef>
              <a:buClr>
                <a:schemeClr val="dk1"/>
              </a:buClr>
              <a:buFont typeface="Arial"/>
              <a:buChar char="•"/>
              <a:defRPr/>
            </a:lvl7pPr>
            <a:lvl8pPr marL="3429000" marR="0" indent="-114300" algn="l" rtl="0">
              <a:lnSpc>
                <a:spcPct val="90000"/>
              </a:lnSpc>
              <a:spcBef>
                <a:spcPts val="500"/>
              </a:spcBef>
              <a:buClr>
                <a:schemeClr val="dk1"/>
              </a:buClr>
              <a:buFont typeface="Arial"/>
              <a:buChar char="•"/>
              <a:defRPr/>
            </a:lvl8pPr>
            <a:lvl9pPr marL="3886200" marR="0" indent="-114300" algn="l" rtl="0">
              <a:lnSpc>
                <a:spcPct val="90000"/>
              </a:lnSpc>
              <a:spcBef>
                <a:spcPts val="500"/>
              </a:spcBef>
              <a:buClr>
                <a:schemeClr val="dk1"/>
              </a:buClr>
              <a:buFont typeface="Arial"/>
              <a:buChar char="•"/>
              <a:defRPr/>
            </a:lvl9pPr>
          </a:lstStyle>
          <a:p>
            <a:endParaRPr/>
          </a:p>
        </p:txBody>
      </p:sp>
      <p:sp>
        <p:nvSpPr>
          <p:cNvPr id="11" name="Shape 11"/>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27.xml"/><Relationship Id="rId7" Type="http://schemas.openxmlformats.org/officeDocument/2006/relationships/slide" Target="slide34.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slide" Target="slide32.xml"/><Relationship Id="rId5" Type="http://schemas.openxmlformats.org/officeDocument/2006/relationships/slide" Target="slide31.xml"/><Relationship Id="rId4" Type="http://schemas.openxmlformats.org/officeDocument/2006/relationships/slide" Target="slide30.xml"/><Relationship Id="rId9" Type="http://schemas.openxmlformats.org/officeDocument/2006/relationships/slide" Target="slide37.xml"/></Relationships>
</file>

<file path=ppt/slides/_rels/slide27.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slide" Target="slide10.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37.xml"/><Relationship Id="rId7" Type="http://schemas.openxmlformats.org/officeDocument/2006/relationships/slide" Target="slide4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40.xml"/><Relationship Id="rId5" Type="http://schemas.openxmlformats.org/officeDocument/2006/relationships/slide" Target="slide39.xml"/><Relationship Id="rId4" Type="http://schemas.openxmlformats.org/officeDocument/2006/relationships/slide" Target="slide3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p:nvPr/>
        </p:nvSpPr>
        <p:spPr>
          <a:xfrm>
            <a:off x="2915134" y="407779"/>
            <a:ext cx="3313799" cy="13850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b="1" i="0" u="none" strike="noStrike" cap="none" baseline="0">
                <a:solidFill>
                  <a:schemeClr val="dk1"/>
                </a:solidFill>
                <a:latin typeface="+mn-lt"/>
                <a:ea typeface="Arial"/>
                <a:cs typeface="Arial"/>
                <a:sym typeface="Arial"/>
              </a:rPr>
              <a:t>Studio Project</a:t>
            </a:r>
          </a:p>
          <a:p>
            <a:pPr marL="0" marR="0" lvl="0" indent="0" algn="ctr" rtl="0">
              <a:spcBef>
                <a:spcPts val="0"/>
              </a:spcBef>
              <a:buSzPct val="25000"/>
              <a:buNone/>
            </a:pPr>
            <a:r>
              <a:rPr lang="en-US" sz="2400" b="1" i="0" u="none" strike="noStrike" cap="none" baseline="0">
                <a:solidFill>
                  <a:schemeClr val="dk1"/>
                </a:solidFill>
                <a:latin typeface="+mn-lt"/>
                <a:ea typeface="Arial"/>
                <a:cs typeface="Arial"/>
                <a:sym typeface="Arial"/>
              </a:rPr>
              <a:t>(Final Presentation)</a:t>
            </a:r>
          </a:p>
          <a:p>
            <a:pPr marL="0" marR="0" lvl="0" indent="0" algn="ctr" rtl="0">
              <a:spcBef>
                <a:spcPts val="0"/>
              </a:spcBef>
              <a:buSzPct val="25000"/>
              <a:buNone/>
            </a:pPr>
            <a:r>
              <a:rPr lang="en-US" sz="2400" b="1" i="0" u="none" strike="noStrike" cap="none" baseline="0">
                <a:solidFill>
                  <a:schemeClr val="dk1"/>
                </a:solidFill>
                <a:latin typeface="+mn-lt"/>
                <a:ea typeface="Arial"/>
                <a:cs typeface="Arial"/>
                <a:sym typeface="Arial"/>
              </a:rPr>
              <a:t>- </a:t>
            </a:r>
            <a:r>
              <a:rPr lang="en-US" sz="2400" b="1" i="1" u="none" strike="noStrike" cap="none" baseline="0">
                <a:solidFill>
                  <a:schemeClr val="dk1"/>
                </a:solidFill>
                <a:latin typeface="+mn-lt"/>
                <a:ea typeface="Arial"/>
                <a:cs typeface="Arial"/>
                <a:sym typeface="Arial"/>
              </a:rPr>
              <a:t>IoT anyware </a:t>
            </a:r>
            <a:r>
              <a:rPr lang="en-US" sz="2400" b="1" i="0" u="none" strike="noStrike" cap="none" baseline="0">
                <a:solidFill>
                  <a:schemeClr val="dk1"/>
                </a:solidFill>
                <a:latin typeface="+mn-lt"/>
                <a:ea typeface="Arial"/>
                <a:cs typeface="Arial"/>
                <a:sym typeface="Arial"/>
              </a:rPr>
              <a:t>- </a:t>
            </a:r>
          </a:p>
        </p:txBody>
      </p:sp>
      <p:sp>
        <p:nvSpPr>
          <p:cNvPr id="29" name="Shape 29"/>
          <p:cNvSpPr txBox="1"/>
          <p:nvPr/>
        </p:nvSpPr>
        <p:spPr>
          <a:xfrm>
            <a:off x="2983534" y="5033075"/>
            <a:ext cx="3177000" cy="15212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i="0" u="none" strike="noStrike" cap="none" baseline="0" dirty="0">
                <a:solidFill>
                  <a:schemeClr val="dk1"/>
                </a:solidFill>
                <a:latin typeface="+mn-lt"/>
                <a:ea typeface="Arial"/>
                <a:cs typeface="Arial"/>
                <a:sym typeface="Arial"/>
              </a:rPr>
              <a:t>Team </a:t>
            </a:r>
            <a:r>
              <a:rPr lang="en-US" sz="2400" b="1" dirty="0">
                <a:solidFill>
                  <a:schemeClr val="dk1"/>
                </a:solidFill>
                <a:latin typeface="+mn-lt"/>
              </a:rPr>
              <a:t>Number One</a:t>
            </a:r>
            <a:r>
              <a:rPr lang="en-US" sz="2400" b="1" i="0" u="none" strike="noStrike" cap="none" baseline="0" dirty="0">
                <a:solidFill>
                  <a:schemeClr val="dk1"/>
                </a:solidFill>
                <a:latin typeface="+mn-lt"/>
                <a:ea typeface="Arial"/>
                <a:cs typeface="Arial"/>
                <a:sym typeface="Arial"/>
              </a:rPr>
              <a:t> (Eagle5)</a:t>
            </a:r>
          </a:p>
          <a:p>
            <a:pPr marL="0" marR="0" lvl="0" indent="0" algn="ctr" rtl="0">
              <a:spcBef>
                <a:spcPts val="0"/>
              </a:spcBef>
              <a:buNone/>
            </a:pPr>
            <a:endParaRPr sz="2400" b="1" dirty="0">
              <a:solidFill>
                <a:schemeClr val="dk1"/>
              </a:solidFill>
              <a:latin typeface="+mn-lt"/>
            </a:endParaRPr>
          </a:p>
          <a:p>
            <a:pPr marL="0" marR="0" lvl="0" indent="0" algn="ctr" rtl="0">
              <a:spcBef>
                <a:spcPts val="0"/>
              </a:spcBef>
              <a:buSzPct val="25000"/>
              <a:buNone/>
            </a:pPr>
            <a:r>
              <a:rPr lang="en-US" sz="2000" b="0" i="0" u="none" strike="noStrike" cap="none" baseline="0" dirty="0">
                <a:solidFill>
                  <a:schemeClr val="dk1"/>
                </a:solidFill>
                <a:latin typeface="+mn-lt"/>
                <a:ea typeface="Arial"/>
                <a:cs typeface="Arial"/>
                <a:sym typeface="Arial"/>
              </a:rPr>
              <a:t>2</a:t>
            </a:r>
            <a:r>
              <a:rPr lang="en-US" sz="2000" dirty="0">
                <a:solidFill>
                  <a:schemeClr val="dk1"/>
                </a:solidFill>
                <a:latin typeface="+mn-lt"/>
              </a:rPr>
              <a:t>6</a:t>
            </a:r>
            <a:r>
              <a:rPr lang="en-US" sz="2000" b="0" i="0" u="none" strike="noStrike" cap="none" baseline="0" dirty="0">
                <a:solidFill>
                  <a:schemeClr val="dk1"/>
                </a:solidFill>
                <a:latin typeface="+mn-lt"/>
                <a:ea typeface="Arial"/>
                <a:cs typeface="Arial"/>
                <a:sym typeface="Arial"/>
              </a:rPr>
              <a:t>th, Jun 2015</a:t>
            </a:r>
          </a:p>
        </p:txBody>
      </p:sp>
      <p:pic>
        <p:nvPicPr>
          <p:cNvPr id="30" name="Shape 30"/>
          <p:cNvPicPr preferRelativeResize="0"/>
          <p:nvPr/>
        </p:nvPicPr>
        <p:blipFill rotWithShape="1">
          <a:blip r:embed="rId3">
            <a:alphaModFix/>
          </a:blip>
          <a:srcRect/>
          <a:stretch/>
        </p:blipFill>
        <p:spPr>
          <a:xfrm>
            <a:off x="3350734" y="2207768"/>
            <a:ext cx="2442599" cy="24425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graphicFrame>
        <p:nvGraphicFramePr>
          <p:cNvPr id="179" name="Shape 179"/>
          <p:cNvGraphicFramePr/>
          <p:nvPr>
            <p:extLst>
              <p:ext uri="{D42A27DB-BD31-4B8C-83A1-F6EECF244321}">
                <p14:modId xmlns:p14="http://schemas.microsoft.com/office/powerpoint/2010/main" val="987140350"/>
              </p:ext>
            </p:extLst>
          </p:nvPr>
        </p:nvGraphicFramePr>
        <p:xfrm>
          <a:off x="250825" y="765175"/>
          <a:ext cx="8713663" cy="2042070"/>
        </p:xfrm>
        <a:graphic>
          <a:graphicData uri="http://schemas.openxmlformats.org/drawingml/2006/table">
            <a:tbl>
              <a:tblPr>
                <a:noFill/>
                <a:tableStyleId>{BAFC542F-F650-4F9D-B043-8C080B2777A9}</a:tableStyleId>
              </a:tblPr>
              <a:tblGrid>
                <a:gridCol w="1656879"/>
                <a:gridCol w="2964058"/>
                <a:gridCol w="1031931"/>
                <a:gridCol w="3060795"/>
              </a:tblGrid>
              <a:tr h="346050">
                <a:tc>
                  <a:txBody>
                    <a:bodyPr/>
                    <a:lstStyle/>
                    <a:p>
                      <a:pPr lvl="0" rtl="0">
                        <a:spcBef>
                          <a:spcPts val="0"/>
                        </a:spcBef>
                        <a:buNone/>
                      </a:pPr>
                      <a:r>
                        <a:rPr lang="en-US" b="1" dirty="0">
                          <a:solidFill>
                            <a:schemeClr val="dk1"/>
                          </a:solidFill>
                        </a:rPr>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QA03 Availability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solidFill>
                            <a:schemeClr val="dk1"/>
                          </a:solidFill>
                        </a:rPr>
                        <a:t>HeartBeat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t>To detect the </a:t>
                      </a:r>
                      <a:r>
                        <a:rPr lang="en-US" dirty="0" smtClean="0"/>
                        <a:t>failure of </a:t>
                      </a:r>
                      <a:r>
                        <a:rPr lang="en-US" dirty="0"/>
                        <a:t>SA node.</a:t>
                      </a:r>
                    </a:p>
                    <a:p>
                      <a:pPr marL="457200" lvl="0" indent="-317500" rtl="0">
                        <a:spcBef>
                          <a:spcPts val="0"/>
                        </a:spcBef>
                        <a:buClr>
                          <a:schemeClr val="dk1"/>
                        </a:buClr>
                        <a:buSzPct val="100000"/>
                        <a:buFont typeface="Arial"/>
                        <a:buChar char="●"/>
                      </a:pPr>
                      <a:r>
                        <a:rPr lang="en-US" dirty="0">
                          <a:solidFill>
                            <a:schemeClr val="dk1"/>
                          </a:solidFill>
                        </a:rPr>
                        <a:t>To notify failure to User App</a:t>
                      </a:r>
                      <a:r>
                        <a:rPr lang="en-US" dirty="0" smtClean="0">
                          <a:solidFill>
                            <a:schemeClr val="dk1"/>
                          </a:solidFill>
                        </a:rPr>
                        <a:t>.</a:t>
                      </a:r>
                      <a:endParaRPr lang="en-US" dirty="0">
                        <a:solidFill>
                          <a:schemeClr val="dk1"/>
                        </a:solidFill>
                      </a:endParaRPr>
                    </a:p>
                    <a:p>
                      <a:pPr marL="457200" lvl="0" indent="-317500" rtl="0">
                        <a:spcBef>
                          <a:spcPts val="0"/>
                        </a:spcBef>
                        <a:buClr>
                          <a:schemeClr val="dk1"/>
                        </a:buClr>
                        <a:buSzPct val="100000"/>
                        <a:buFont typeface="Arial"/>
                        <a:buChar char="●"/>
                      </a:pPr>
                      <a:r>
                        <a:rPr lang="en-US" dirty="0"/>
                        <a:t>To reduce event traffic (vs. Ping/Echo)</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r h="342600">
                <a:tc>
                  <a:txBody>
                    <a:bodyPr/>
                    <a:lstStyle/>
                    <a:p>
                      <a:pPr lvl="0" rtl="0">
                        <a:spcBef>
                          <a:spcPts val="0"/>
                        </a:spcBef>
                        <a:buNone/>
                      </a:pPr>
                      <a:r>
                        <a:rPr lang="en-US" b="1">
                          <a:solidFill>
                            <a:schemeClr val="dk1"/>
                          </a:solidFill>
                        </a:rPr>
                        <a:t>Concern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Performance degradation </a:t>
                      </a:r>
                      <a:r>
                        <a:rPr lang="en-US" sz="1200" dirty="0">
                          <a:solidFill>
                            <a:schemeClr val="dk1"/>
                          </a:solidFill>
                        </a:rPr>
                        <a:t>(</a:t>
                      </a:r>
                      <a:r>
                        <a:rPr lang="en-US" sz="1200" i="1" dirty="0">
                          <a:solidFill>
                            <a:schemeClr val="dk1"/>
                          </a:solidFill>
                        </a:rPr>
                        <a:t>Refer to</a:t>
                      </a:r>
                      <a:r>
                        <a:rPr lang="en-US" sz="1200" dirty="0">
                          <a:solidFill>
                            <a:schemeClr val="dk1"/>
                          </a:solidFill>
                        </a:rPr>
                        <a:t> “</a:t>
                      </a:r>
                      <a:r>
                        <a:rPr lang="en-US" sz="1200" u="sng" dirty="0">
                          <a:solidFill>
                            <a:schemeClr val="hlink"/>
                          </a:solidFill>
                          <a:hlinkClick r:id="rId3" action="ppaction://hlinksldjump"/>
                        </a:rPr>
                        <a:t>Performance Experiment</a:t>
                      </a:r>
                      <a:r>
                        <a:rPr lang="en-US" sz="1200" dirty="0">
                          <a:solidFill>
                            <a:schemeClr val="dk1"/>
                          </a:solidFill>
                        </a:rPr>
                        <a:t>”)</a:t>
                      </a:r>
                    </a:p>
                    <a:p>
                      <a:pPr lvl="0" rtl="0">
                        <a:spcBef>
                          <a:spcPts val="0"/>
                        </a:spcBef>
                        <a:buNone/>
                      </a:pPr>
                      <a:r>
                        <a:rPr lang="en-US" dirty="0">
                          <a:solidFill>
                            <a:schemeClr val="dk1"/>
                          </a:solidFill>
                        </a:rPr>
                        <a:t>         - Workload increasing by Heartbeat event</a:t>
                      </a:r>
                    </a:p>
                    <a:p>
                      <a:pPr lvl="0" rtl="0">
                        <a:spcBef>
                          <a:spcPts val="0"/>
                        </a:spcBef>
                        <a:buNone/>
                      </a:pPr>
                      <a:r>
                        <a:rPr lang="en-US" baseline="0" dirty="0">
                          <a:solidFill>
                            <a:schemeClr val="dk1"/>
                          </a:solidFill>
                        </a:rPr>
                        <a:t> </a:t>
                      </a:r>
                      <a:r>
                        <a:rPr lang="en-US" baseline="0" dirty="0" smtClean="0">
                          <a:solidFill>
                            <a:schemeClr val="dk1"/>
                          </a:solidFill>
                        </a:rPr>
                        <a:t>        </a:t>
                      </a:r>
                      <a:r>
                        <a:rPr lang="en-US" dirty="0" smtClean="0">
                          <a:solidFill>
                            <a:schemeClr val="dk1"/>
                          </a:solidFill>
                        </a:rPr>
                        <a:t>- </a:t>
                      </a:r>
                      <a:r>
                        <a:rPr lang="en-US" altLang="ko-KR" sz="1400" b="0" i="0" u="none" strike="noStrike" cap="none" baseline="0" dirty="0" smtClean="0">
                          <a:solidFill>
                            <a:schemeClr val="dk1"/>
                          </a:solidFill>
                          <a:latin typeface="+mn-lt"/>
                          <a:ea typeface="+mn-ea"/>
                          <a:cs typeface="+mn-cs"/>
                          <a:sym typeface="Arial"/>
                        </a:rPr>
                        <a:t>Network</a:t>
                      </a:r>
                      <a:r>
                        <a:rPr lang="en-US" altLang="ko-KR" sz="1400" b="0" i="0" u="none" strike="noStrike" cap="none" baseline="0" dirty="0" smtClean="0">
                          <a:solidFill>
                            <a:schemeClr val="tx1"/>
                          </a:solidFill>
                          <a:latin typeface="+mn-lt"/>
                          <a:ea typeface="+mn-ea"/>
                          <a:cs typeface="+mn-cs"/>
                          <a:sym typeface="Arial"/>
                        </a:rPr>
                        <a:t> congestion by concurrent generation.</a:t>
                      </a:r>
                      <a:endParaRPr lang="en-US" dirty="0">
                        <a:solidFill>
                          <a:srgbClr val="FF0000"/>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180" name="Shape 180"/>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1</a:t>
            </a:r>
            <a:r>
              <a:rPr lang="en-US" sz="2000" b="1" baseline="30000" dirty="0">
                <a:solidFill>
                  <a:schemeClr val="dk1"/>
                </a:solidFill>
              </a:rPr>
              <a:t>st</a:t>
            </a:r>
            <a:r>
              <a:rPr lang="en-US" sz="2000" b="1" dirty="0">
                <a:solidFill>
                  <a:schemeClr val="dk1"/>
                </a:solidFill>
              </a:rPr>
              <a:t> Decomposition (2/2)  </a:t>
            </a:r>
          </a:p>
        </p:txBody>
      </p:sp>
      <p:sp>
        <p:nvSpPr>
          <p:cNvPr id="181" name="Shape 181"/>
          <p:cNvSpPr txBox="1">
            <a:spLocks noGrp="1"/>
          </p:cNvSpPr>
          <p:nvPr>
            <p:ph type="title" idx="2"/>
          </p:nvPr>
        </p:nvSpPr>
        <p:spPr>
          <a:xfrm>
            <a:off x="6096450" y="90750"/>
            <a:ext cx="27924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dirty="0">
                <a:solidFill>
                  <a:schemeClr val="dk1"/>
                </a:solidFill>
              </a:rPr>
              <a:t>&lt; QA03 Availability</a:t>
            </a:r>
            <a:r>
              <a:rPr lang="en-US" sz="2000" b="1" i="1" dirty="0">
                <a:solidFill>
                  <a:schemeClr val="dk1"/>
                </a:solidFill>
              </a:rPr>
              <a:t> </a:t>
            </a:r>
            <a:r>
              <a:rPr lang="en-US" sz="2000" b="1" dirty="0">
                <a:solidFill>
                  <a:schemeClr val="dk1"/>
                </a:solidFill>
              </a:rPr>
              <a:t>&gt;</a:t>
            </a:r>
          </a:p>
        </p:txBody>
      </p:sp>
      <p:sp>
        <p:nvSpPr>
          <p:cNvPr id="182" name="Shape 182"/>
          <p:cNvSpPr/>
          <p:nvPr/>
        </p:nvSpPr>
        <p:spPr>
          <a:xfrm>
            <a:off x="5606294" y="4073337"/>
            <a:ext cx="2764500" cy="19605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3" name="Shape 183"/>
          <p:cNvSpPr/>
          <p:nvPr/>
        </p:nvSpPr>
        <p:spPr>
          <a:xfrm>
            <a:off x="1238598" y="4626565"/>
            <a:ext cx="1035899" cy="599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IoT Server Runtime</a:t>
            </a:r>
          </a:p>
        </p:txBody>
      </p:sp>
      <p:sp>
        <p:nvSpPr>
          <p:cNvPr id="184" name="Shape 184"/>
          <p:cNvSpPr/>
          <p:nvPr/>
        </p:nvSpPr>
        <p:spPr>
          <a:xfrm>
            <a:off x="3822917" y="5901912"/>
            <a:ext cx="1035899" cy="33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SA Node</a:t>
            </a:r>
          </a:p>
        </p:txBody>
      </p:sp>
      <p:sp>
        <p:nvSpPr>
          <p:cNvPr id="185" name="Shape 185"/>
          <p:cNvSpPr/>
          <p:nvPr/>
        </p:nvSpPr>
        <p:spPr>
          <a:xfrm>
            <a:off x="2001442" y="5895437"/>
            <a:ext cx="11651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User App</a:t>
            </a:r>
          </a:p>
        </p:txBody>
      </p:sp>
      <p:sp>
        <p:nvSpPr>
          <p:cNvPr id="186" name="Shape 186"/>
          <p:cNvSpPr/>
          <p:nvPr/>
        </p:nvSpPr>
        <p:spPr>
          <a:xfrm>
            <a:off x="1238598" y="3429000"/>
            <a:ext cx="3744899" cy="450302"/>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Event Bus</a:t>
            </a:r>
          </a:p>
        </p:txBody>
      </p:sp>
      <p:cxnSp>
        <p:nvCxnSpPr>
          <p:cNvPr id="187" name="Shape 187"/>
          <p:cNvCxnSpPr/>
          <p:nvPr/>
        </p:nvCxnSpPr>
        <p:spPr>
          <a:xfrm flipV="1">
            <a:off x="4340866" y="3880098"/>
            <a:ext cx="0" cy="1890000"/>
          </a:xfrm>
          <a:prstGeom prst="straightConnector1">
            <a:avLst/>
          </a:prstGeom>
          <a:noFill/>
          <a:ln w="19050" cap="flat" cmpd="sng">
            <a:solidFill>
              <a:srgbClr val="000000"/>
            </a:solidFill>
            <a:prstDash val="dash"/>
            <a:round/>
            <a:headEnd type="none" w="lg" len="lg"/>
            <a:tailEnd type="stealth" w="lg" len="lg"/>
          </a:ln>
        </p:spPr>
      </p:cxnSp>
      <p:cxnSp>
        <p:nvCxnSpPr>
          <p:cNvPr id="189" name="Shape 189"/>
          <p:cNvCxnSpPr/>
          <p:nvPr/>
        </p:nvCxnSpPr>
        <p:spPr>
          <a:xfrm rot="10800000">
            <a:off x="2061457" y="3876490"/>
            <a:ext cx="0" cy="759600"/>
          </a:xfrm>
          <a:prstGeom prst="straightConnector1">
            <a:avLst/>
          </a:prstGeom>
          <a:noFill/>
          <a:ln w="19050" cap="flat" cmpd="sng">
            <a:solidFill>
              <a:srgbClr val="000000"/>
            </a:solidFill>
            <a:prstDash val="dash"/>
            <a:round/>
            <a:headEnd type="stealth" w="lg" len="lg"/>
            <a:tailEnd type="none" w="lg" len="lg"/>
          </a:ln>
        </p:spPr>
      </p:cxnSp>
      <p:sp>
        <p:nvSpPr>
          <p:cNvPr id="190" name="Shape 190"/>
          <p:cNvSpPr/>
          <p:nvPr/>
        </p:nvSpPr>
        <p:spPr>
          <a:xfrm>
            <a:off x="5844768" y="5073974"/>
            <a:ext cx="676200" cy="33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1" name="Shape 191"/>
          <p:cNvSpPr txBox="1"/>
          <p:nvPr/>
        </p:nvSpPr>
        <p:spPr>
          <a:xfrm>
            <a:off x="6613694" y="5073987"/>
            <a:ext cx="18978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Process </a:t>
            </a:r>
          </a:p>
        </p:txBody>
      </p:sp>
      <p:sp>
        <p:nvSpPr>
          <p:cNvPr id="192" name="Shape 192"/>
          <p:cNvSpPr txBox="1"/>
          <p:nvPr/>
        </p:nvSpPr>
        <p:spPr>
          <a:xfrm>
            <a:off x="5592394" y="3335587"/>
            <a:ext cx="2537699" cy="599399"/>
          </a:xfrm>
          <a:prstGeom prst="rect">
            <a:avLst/>
          </a:prstGeom>
          <a:noFill/>
          <a:ln>
            <a:noFill/>
          </a:ln>
        </p:spPr>
        <p:txBody>
          <a:bodyPr lIns="91425" tIns="91425" rIns="91425" bIns="91425" anchor="t" anchorCtr="0">
            <a:noAutofit/>
          </a:bodyPr>
          <a:lstStyle/>
          <a:p>
            <a:pPr lvl="0" rtl="0">
              <a:lnSpc>
                <a:spcPct val="150000"/>
              </a:lnSpc>
              <a:spcBef>
                <a:spcPts val="0"/>
              </a:spcBef>
              <a:buClr>
                <a:schemeClr val="dk1"/>
              </a:buClr>
              <a:buSzPct val="25000"/>
              <a:buFont typeface="Arial"/>
              <a:buNone/>
            </a:pPr>
            <a:r>
              <a:rPr lang="en-US" b="1">
                <a:solidFill>
                  <a:schemeClr val="dk1"/>
                </a:solidFill>
              </a:rPr>
              <a:t>Dynamic Perspective</a:t>
            </a:r>
          </a:p>
          <a:p>
            <a:pPr marL="0" marR="0" lvl="0" indent="0" algn="l" rtl="0">
              <a:lnSpc>
                <a:spcPct val="150000"/>
              </a:lnSpc>
              <a:spcBef>
                <a:spcPts val="0"/>
              </a:spcBef>
              <a:spcAft>
                <a:spcPts val="0"/>
              </a:spcAft>
              <a:buClr>
                <a:srgbClr val="000000"/>
              </a:buClr>
              <a:buSzPct val="25000"/>
              <a:buFont typeface="Arial"/>
              <a:buNone/>
            </a:pPr>
            <a:r>
              <a:rPr lang="en-US" sz="1200" b="1" i="0" u="none" strike="noStrike" cap="none" baseline="0">
                <a:solidFill>
                  <a:srgbClr val="000000"/>
                </a:solidFill>
                <a:latin typeface="Arial"/>
                <a:ea typeface="Arial"/>
                <a:cs typeface="Arial"/>
                <a:sym typeface="Arial"/>
              </a:rPr>
              <a:t>Legend </a:t>
            </a:r>
          </a:p>
        </p:txBody>
      </p:sp>
      <p:sp>
        <p:nvSpPr>
          <p:cNvPr id="193" name="Shape 193"/>
          <p:cNvSpPr/>
          <p:nvPr/>
        </p:nvSpPr>
        <p:spPr>
          <a:xfrm rot="-5400000">
            <a:off x="2460341" y="5111773"/>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8" name="Shape 188"/>
          <p:cNvSpPr/>
          <p:nvPr/>
        </p:nvSpPr>
        <p:spPr>
          <a:xfrm rot="-5400000">
            <a:off x="4207516" y="5111773"/>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4" name="Shape 194"/>
          <p:cNvSpPr txBox="1"/>
          <p:nvPr/>
        </p:nvSpPr>
        <p:spPr>
          <a:xfrm>
            <a:off x="6613694" y="46117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dirty="0"/>
              <a:t>A </a:t>
            </a:r>
            <a:r>
              <a:rPr lang="en-US" sz="1200" dirty="0" smtClean="0"/>
              <a:t>sends </a:t>
            </a:r>
            <a:r>
              <a:rPr lang="en-US" sz="1200" dirty="0"/>
              <a:t>failure to B</a:t>
            </a:r>
          </a:p>
        </p:txBody>
      </p:sp>
      <p:grpSp>
        <p:nvGrpSpPr>
          <p:cNvPr id="195" name="Shape 195"/>
          <p:cNvGrpSpPr/>
          <p:nvPr/>
        </p:nvGrpSpPr>
        <p:grpSpPr>
          <a:xfrm>
            <a:off x="5754319" y="4177737"/>
            <a:ext cx="857099" cy="335400"/>
            <a:chOff x="6684100" y="1518475"/>
            <a:chExt cx="857099" cy="335400"/>
          </a:xfrm>
        </p:grpSpPr>
        <p:cxnSp>
          <p:nvCxnSpPr>
            <p:cNvPr id="196" name="Shape 196"/>
            <p:cNvCxnSpPr/>
            <p:nvPr/>
          </p:nvCxnSpPr>
          <p:spPr>
            <a:xfrm>
              <a:off x="6950800" y="1686175"/>
              <a:ext cx="369900" cy="0"/>
            </a:xfrm>
            <a:prstGeom prst="straightConnector1">
              <a:avLst/>
            </a:prstGeom>
            <a:noFill/>
            <a:ln w="19050" cap="flat" cmpd="sng">
              <a:solidFill>
                <a:srgbClr val="000000"/>
              </a:solidFill>
              <a:prstDash val="dash"/>
              <a:round/>
              <a:headEnd type="none" w="med" len="med"/>
              <a:tailEnd type="stealth" w="med" len="med"/>
            </a:ln>
          </p:spPr>
        </p:cxnSp>
        <p:sp>
          <p:nvSpPr>
            <p:cNvPr id="197" name="Shape 19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sp>
          <p:nvSpPr>
            <p:cNvPr id="198" name="Shape 198"/>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199" name="Shape 199"/>
          <p:cNvSpPr txBox="1"/>
          <p:nvPr/>
        </p:nvSpPr>
        <p:spPr>
          <a:xfrm>
            <a:off x="6577469" y="4181874"/>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dirty="0"/>
              <a:t>A </a:t>
            </a:r>
            <a:r>
              <a:rPr lang="en-US" sz="1200" dirty="0" smtClean="0"/>
              <a:t>sends </a:t>
            </a:r>
            <a:r>
              <a:rPr lang="en-US" sz="1200" dirty="0"/>
              <a:t>HeartBeat to B</a:t>
            </a:r>
          </a:p>
        </p:txBody>
      </p:sp>
      <p:sp>
        <p:nvSpPr>
          <p:cNvPr id="200" name="Shape 200"/>
          <p:cNvSpPr txBox="1"/>
          <p:nvPr/>
        </p:nvSpPr>
        <p:spPr>
          <a:xfrm>
            <a:off x="6613694" y="5547737"/>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IoT Server Boundary</a:t>
            </a:r>
          </a:p>
        </p:txBody>
      </p:sp>
      <p:sp>
        <p:nvSpPr>
          <p:cNvPr id="201" name="Shape 201"/>
          <p:cNvSpPr/>
          <p:nvPr/>
        </p:nvSpPr>
        <p:spPr>
          <a:xfrm>
            <a:off x="3822917" y="5878737"/>
            <a:ext cx="266699" cy="2093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2" name="Shape 202"/>
          <p:cNvSpPr/>
          <p:nvPr/>
        </p:nvSpPr>
        <p:spPr>
          <a:xfrm>
            <a:off x="5844768" y="5547724"/>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3" name="Shape 203"/>
          <p:cNvSpPr/>
          <p:nvPr/>
        </p:nvSpPr>
        <p:spPr>
          <a:xfrm>
            <a:off x="899592" y="3140960"/>
            <a:ext cx="4377600" cy="2304264"/>
          </a:xfrm>
          <a:prstGeom prst="rect">
            <a:avLst/>
          </a:prstGeom>
          <a:noFill/>
          <a:ln w="3175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04" name="Shape 204"/>
          <p:cNvCxnSpPr/>
          <p:nvPr/>
        </p:nvCxnSpPr>
        <p:spPr>
          <a:xfrm rot="10800000">
            <a:off x="1451857" y="3886765"/>
            <a:ext cx="0" cy="739800"/>
          </a:xfrm>
          <a:prstGeom prst="straightConnector1">
            <a:avLst/>
          </a:prstGeom>
          <a:noFill/>
          <a:ln w="19050" cap="flat" cmpd="sng">
            <a:solidFill>
              <a:srgbClr val="000000"/>
            </a:solidFill>
            <a:prstDash val="solid"/>
            <a:round/>
            <a:headEnd type="none" w="lg" len="lg"/>
            <a:tailEnd type="stealth" w="lg" len="lg"/>
          </a:ln>
        </p:spPr>
      </p:cxnSp>
      <p:cxnSp>
        <p:nvCxnSpPr>
          <p:cNvPr id="205" name="Shape 205"/>
          <p:cNvCxnSpPr/>
          <p:nvPr/>
        </p:nvCxnSpPr>
        <p:spPr>
          <a:xfrm flipV="1">
            <a:off x="2588266" y="3897052"/>
            <a:ext cx="0" cy="1876822"/>
          </a:xfrm>
          <a:prstGeom prst="straightConnector1">
            <a:avLst/>
          </a:prstGeom>
          <a:noFill/>
          <a:ln w="19050" cap="flat" cmpd="sng">
            <a:solidFill>
              <a:srgbClr val="000000"/>
            </a:solidFill>
            <a:prstDash val="solid"/>
            <a:round/>
            <a:headEnd type="stealth" w="lg" len="lg"/>
            <a:tailEnd type="none" w="lg" len="lg"/>
          </a:ln>
        </p:spPr>
      </p:cxnSp>
      <p:grpSp>
        <p:nvGrpSpPr>
          <p:cNvPr id="206" name="Shape 206"/>
          <p:cNvGrpSpPr/>
          <p:nvPr/>
        </p:nvGrpSpPr>
        <p:grpSpPr>
          <a:xfrm>
            <a:off x="5754319" y="4634937"/>
            <a:ext cx="857099" cy="335400"/>
            <a:chOff x="6684100" y="1518475"/>
            <a:chExt cx="857099" cy="335400"/>
          </a:xfrm>
        </p:grpSpPr>
        <p:sp>
          <p:nvSpPr>
            <p:cNvPr id="207" name="Shape 20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cxnSp>
          <p:nvCxnSpPr>
            <p:cNvPr id="208" name="Shape 208"/>
            <p:cNvCxnSpPr/>
            <p:nvPr/>
          </p:nvCxnSpPr>
          <p:spPr>
            <a:xfrm>
              <a:off x="6950800" y="1686175"/>
              <a:ext cx="369900" cy="0"/>
            </a:xfrm>
            <a:prstGeom prst="straightConnector1">
              <a:avLst/>
            </a:prstGeom>
            <a:noFill/>
            <a:ln w="19050" cap="flat" cmpd="sng">
              <a:solidFill>
                <a:srgbClr val="000000"/>
              </a:solidFill>
              <a:prstDash val="solid"/>
              <a:round/>
              <a:headEnd type="none" w="med" len="med"/>
              <a:tailEnd type="stealth" w="med" len="med"/>
            </a:ln>
          </p:spPr>
        </p:cxnSp>
        <p:sp>
          <p:nvSpPr>
            <p:cNvPr id="209" name="Shape 209"/>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9</a:t>
            </a:fld>
            <a:r>
              <a:rPr lang="en-US" smtClean="0"/>
              <a:t>/23</a:t>
            </a:r>
            <a:endParaRPr lang="en-US" dirty="0"/>
          </a:p>
        </p:txBody>
      </p:sp>
      <p:sp>
        <p:nvSpPr>
          <p:cNvPr id="2" name="TextBox 1"/>
          <p:cNvSpPr txBox="1"/>
          <p:nvPr/>
        </p:nvSpPr>
        <p:spPr>
          <a:xfrm>
            <a:off x="3324878" y="4404104"/>
            <a:ext cx="1827744" cy="461665"/>
          </a:xfrm>
          <a:prstGeom prst="rect">
            <a:avLst/>
          </a:prstGeom>
          <a:solidFill>
            <a:schemeClr val="bg1"/>
          </a:solidFill>
        </p:spPr>
        <p:txBody>
          <a:bodyPr wrap="none" rtlCol="0">
            <a:spAutoFit/>
          </a:bodyPr>
          <a:lstStyle/>
          <a:p>
            <a:r>
              <a:rPr lang="en-US" altLang="ko-KR" sz="2400" dirty="0" smtClean="0">
                <a:solidFill>
                  <a:srgbClr val="FF0000"/>
                </a:solidFill>
              </a:rPr>
              <a:t>How often ?</a:t>
            </a:r>
            <a:endParaRPr lang="ko-KR" altLang="en-US" sz="2400">
              <a:solidFill>
                <a:srgbClr val="FF0000"/>
              </a:solidFill>
            </a:endParaRPr>
          </a:p>
        </p:txBody>
      </p:sp>
      <p:grpSp>
        <p:nvGrpSpPr>
          <p:cNvPr id="5" name="그룹 4"/>
          <p:cNvGrpSpPr/>
          <p:nvPr/>
        </p:nvGrpSpPr>
        <p:grpSpPr>
          <a:xfrm>
            <a:off x="5929254" y="1380227"/>
            <a:ext cx="2713726" cy="788651"/>
            <a:chOff x="5929254" y="1380227"/>
            <a:chExt cx="2713726" cy="788651"/>
          </a:xfrm>
        </p:grpSpPr>
        <p:sp>
          <p:nvSpPr>
            <p:cNvPr id="35" name="TextBox 34"/>
            <p:cNvSpPr txBox="1"/>
            <p:nvPr/>
          </p:nvSpPr>
          <p:spPr>
            <a:xfrm>
              <a:off x="5954260" y="1380227"/>
              <a:ext cx="2688720" cy="461665"/>
            </a:xfrm>
            <a:prstGeom prst="rect">
              <a:avLst/>
            </a:prstGeom>
            <a:solidFill>
              <a:schemeClr val="bg1"/>
            </a:solidFill>
          </p:spPr>
          <p:txBody>
            <a:bodyPr wrap="none" rtlCol="0">
              <a:spAutoFit/>
            </a:bodyPr>
            <a:lstStyle/>
            <a:p>
              <a:r>
                <a:rPr lang="en-US" altLang="ko-KR" sz="2400" dirty="0" smtClean="0">
                  <a:solidFill>
                    <a:srgbClr val="FF0000"/>
                  </a:solidFill>
                </a:rPr>
                <a:t>Do Experiment</a:t>
              </a:r>
              <a:endParaRPr lang="ko-KR" altLang="en-US" sz="2400">
                <a:solidFill>
                  <a:srgbClr val="FF0000"/>
                </a:solidFill>
              </a:endParaRPr>
            </a:p>
          </p:txBody>
        </p:sp>
        <p:sp>
          <p:nvSpPr>
            <p:cNvPr id="4" name="TextBox 3"/>
            <p:cNvSpPr txBox="1"/>
            <p:nvPr/>
          </p:nvSpPr>
          <p:spPr>
            <a:xfrm rot="5400000">
              <a:off x="5913865" y="1691824"/>
              <a:ext cx="492443" cy="461665"/>
            </a:xfrm>
            <a:prstGeom prst="rect">
              <a:avLst/>
            </a:prstGeom>
            <a:noFill/>
          </p:spPr>
          <p:txBody>
            <a:bodyPr wrap="none" rtlCol="0">
              <a:spAutoFit/>
            </a:bodyPr>
            <a:lstStyle/>
            <a:p>
              <a:r>
                <a:rPr lang="en-US" altLang="ko-KR" sz="2400" dirty="0">
                  <a:solidFill>
                    <a:srgbClr val="FF0000"/>
                  </a:solidFill>
                  <a:latin typeface="바탕" panose="02030600000101010101" pitchFamily="18" charset="-127"/>
                  <a:ea typeface="바탕" panose="02030600000101010101" pitchFamily="18" charset="-127"/>
                </a:rPr>
                <a:t>☞</a:t>
              </a:r>
              <a:endParaRPr lang="ko-KR" altLang="en-US" sz="2400"/>
            </a:p>
          </p:txBody>
        </p:sp>
      </p:gr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Shape 215"/>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2</a:t>
            </a:r>
            <a:r>
              <a:rPr lang="en-US" sz="2000" b="1" baseline="30000" dirty="0">
                <a:solidFill>
                  <a:schemeClr val="dk1"/>
                </a:solidFill>
              </a:rPr>
              <a:t>nd </a:t>
            </a:r>
            <a:r>
              <a:rPr lang="en-US" sz="2000" b="1" dirty="0">
                <a:solidFill>
                  <a:schemeClr val="dk1"/>
                </a:solidFill>
              </a:rPr>
              <a:t>Decomposition (1/3)  </a:t>
            </a:r>
          </a:p>
        </p:txBody>
      </p:sp>
      <p:sp>
        <p:nvSpPr>
          <p:cNvPr id="216" name="Shape 216"/>
          <p:cNvSpPr txBox="1">
            <a:spLocks noGrp="1"/>
          </p:cNvSpPr>
          <p:nvPr>
            <p:ph type="title" idx="2"/>
          </p:nvPr>
        </p:nvSpPr>
        <p:spPr>
          <a:xfrm>
            <a:off x="5901700" y="90750"/>
            <a:ext cx="298715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dirty="0">
                <a:solidFill>
                  <a:schemeClr val="dk1"/>
                </a:solidFill>
              </a:rPr>
              <a:t>&lt; IoT </a:t>
            </a:r>
            <a:r>
              <a:rPr lang="en-US" sz="2000" b="1" dirty="0" smtClean="0">
                <a:solidFill>
                  <a:schemeClr val="dk1"/>
                </a:solidFill>
              </a:rPr>
              <a:t>Server Runtime</a:t>
            </a:r>
            <a:r>
              <a:rPr lang="en-US" sz="2000" b="1" i="1" dirty="0" smtClean="0">
                <a:solidFill>
                  <a:schemeClr val="dk1"/>
                </a:solidFill>
              </a:rPr>
              <a:t> </a:t>
            </a:r>
            <a:r>
              <a:rPr lang="en-US" sz="2000" b="1" dirty="0">
                <a:solidFill>
                  <a:schemeClr val="dk1"/>
                </a:solidFill>
              </a:rPr>
              <a:t>&gt;</a:t>
            </a:r>
          </a:p>
        </p:txBody>
      </p:sp>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10</a:t>
            </a:fld>
            <a:r>
              <a:rPr lang="en-US" smtClean="0"/>
              <a:t>/23</a:t>
            </a:r>
            <a:endParaRPr lang="en-US" dirty="0"/>
          </a:p>
        </p:txBody>
      </p:sp>
      <p:sp>
        <p:nvSpPr>
          <p:cNvPr id="84" name="Shape 183"/>
          <p:cNvSpPr/>
          <p:nvPr/>
        </p:nvSpPr>
        <p:spPr>
          <a:xfrm>
            <a:off x="309954" y="1376620"/>
            <a:ext cx="661546" cy="275975"/>
          </a:xfrm>
          <a:prstGeom prst="rect">
            <a:avLst/>
          </a:prstGeom>
          <a:solidFill>
            <a:srgbClr val="FFFFFF"/>
          </a:solid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baseline="0" dirty="0">
                <a:solidFill>
                  <a:srgbClr val="000000"/>
                </a:solidFill>
                <a:latin typeface="Arial"/>
                <a:ea typeface="Arial"/>
                <a:cs typeface="Arial"/>
                <a:sym typeface="Arial"/>
              </a:rPr>
              <a:t>IoT Server Runtime</a:t>
            </a:r>
          </a:p>
        </p:txBody>
      </p:sp>
      <p:sp>
        <p:nvSpPr>
          <p:cNvPr id="87" name="Shape 186"/>
          <p:cNvSpPr/>
          <p:nvPr/>
        </p:nvSpPr>
        <p:spPr>
          <a:xfrm>
            <a:off x="309955" y="825238"/>
            <a:ext cx="1092432" cy="206033"/>
          </a:xfrm>
          <a:prstGeom prst="rect">
            <a:avLst/>
          </a:prstGeom>
          <a:solidFill>
            <a:srgbClr val="FFFFFF"/>
          </a:solidFill>
          <a:ln w="1587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baseline="0">
                <a:solidFill>
                  <a:srgbClr val="000000"/>
                </a:solidFill>
                <a:latin typeface="Arial"/>
                <a:ea typeface="Arial"/>
                <a:cs typeface="Arial"/>
                <a:sym typeface="Arial"/>
              </a:rPr>
              <a:t>Event Bus</a:t>
            </a:r>
          </a:p>
        </p:txBody>
      </p:sp>
      <p:cxnSp>
        <p:nvCxnSpPr>
          <p:cNvPr id="89" name="Shape 189"/>
          <p:cNvCxnSpPr/>
          <p:nvPr/>
        </p:nvCxnSpPr>
        <p:spPr>
          <a:xfrm rot="10800000">
            <a:off x="723913" y="1031271"/>
            <a:ext cx="0" cy="349735"/>
          </a:xfrm>
          <a:prstGeom prst="straightConnector1">
            <a:avLst/>
          </a:prstGeom>
          <a:noFill/>
          <a:ln w="15875" cap="flat" cmpd="sng">
            <a:solidFill>
              <a:srgbClr val="000000"/>
            </a:solidFill>
            <a:prstDash val="dash"/>
            <a:round/>
            <a:headEnd type="stealth" w="lg" len="lg"/>
            <a:tailEnd type="none" w="lg" len="lg"/>
          </a:ln>
        </p:spPr>
      </p:cxnSp>
      <p:sp>
        <p:nvSpPr>
          <p:cNvPr id="7" name="Shape 144"/>
          <p:cNvSpPr txBox="1"/>
          <p:nvPr/>
        </p:nvSpPr>
        <p:spPr>
          <a:xfrm>
            <a:off x="5334228" y="5022072"/>
            <a:ext cx="224454" cy="30100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A</a:t>
            </a:r>
          </a:p>
        </p:txBody>
      </p:sp>
      <p:sp>
        <p:nvSpPr>
          <p:cNvPr id="8" name="Shape 145"/>
          <p:cNvSpPr txBox="1"/>
          <p:nvPr/>
        </p:nvSpPr>
        <p:spPr>
          <a:xfrm>
            <a:off x="5831111" y="5022072"/>
            <a:ext cx="224454" cy="30100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B</a:t>
            </a:r>
          </a:p>
        </p:txBody>
      </p:sp>
      <p:sp>
        <p:nvSpPr>
          <p:cNvPr id="9" name="Shape 146"/>
          <p:cNvSpPr txBox="1"/>
          <p:nvPr/>
        </p:nvSpPr>
        <p:spPr>
          <a:xfrm>
            <a:off x="6088697" y="5051946"/>
            <a:ext cx="1531047" cy="30100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Data Flow</a:t>
            </a:r>
          </a:p>
        </p:txBody>
      </p:sp>
      <p:sp>
        <p:nvSpPr>
          <p:cNvPr id="10" name="Shape 147"/>
          <p:cNvSpPr/>
          <p:nvPr/>
        </p:nvSpPr>
        <p:spPr>
          <a:xfrm>
            <a:off x="2218132" y="1785685"/>
            <a:ext cx="6624920" cy="2104806"/>
          </a:xfrm>
          <a:prstGeom prst="rect">
            <a:avLst/>
          </a:prstGeom>
          <a:noFill/>
          <a:ln w="3175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1" name="Shape 148"/>
          <p:cNvSpPr/>
          <p:nvPr/>
        </p:nvSpPr>
        <p:spPr>
          <a:xfrm>
            <a:off x="3699171" y="3053029"/>
            <a:ext cx="3599122" cy="543314"/>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b="1" i="0" u="none" strike="noStrike" cap="none" baseline="0" dirty="0" smtClean="0">
                <a:solidFill>
                  <a:srgbClr val="000000"/>
                </a:solidFill>
                <a:latin typeface="Arial"/>
                <a:ea typeface="Arial"/>
                <a:cs typeface="Arial"/>
                <a:sym typeface="Arial"/>
              </a:rPr>
              <a:t>Web</a:t>
            </a:r>
            <a:r>
              <a:rPr lang="en-US" altLang="ko" b="1" i="0" u="none" strike="noStrike" cap="none" baseline="0" dirty="0" smtClean="0">
                <a:solidFill>
                  <a:srgbClr val="000000"/>
                </a:solidFill>
                <a:latin typeface="Arial"/>
                <a:ea typeface="Arial"/>
                <a:cs typeface="Arial"/>
                <a:sym typeface="Arial"/>
              </a:rPr>
              <a:t> </a:t>
            </a:r>
            <a:r>
              <a:rPr lang="ko" b="1" i="0" u="none" strike="noStrike" cap="none" baseline="0" dirty="0" smtClean="0">
                <a:solidFill>
                  <a:srgbClr val="000000"/>
                </a:solidFill>
                <a:latin typeface="Arial"/>
                <a:ea typeface="Arial"/>
                <a:cs typeface="Arial"/>
                <a:sym typeface="Arial"/>
              </a:rPr>
              <a:t>Server</a:t>
            </a:r>
            <a:endParaRPr lang="ko" b="1" i="0" u="none" strike="noStrike" cap="none" baseline="0" dirty="0">
              <a:solidFill>
                <a:srgbClr val="000000"/>
              </a:solidFill>
              <a:latin typeface="Arial"/>
              <a:ea typeface="Arial"/>
              <a:cs typeface="Arial"/>
              <a:sym typeface="Arial"/>
            </a:endParaRPr>
          </a:p>
        </p:txBody>
      </p:sp>
      <p:sp>
        <p:nvSpPr>
          <p:cNvPr id="12" name="Shape 149"/>
          <p:cNvSpPr/>
          <p:nvPr/>
        </p:nvSpPr>
        <p:spPr>
          <a:xfrm>
            <a:off x="2933097" y="4086898"/>
            <a:ext cx="1936279" cy="543314"/>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User App</a:t>
            </a:r>
          </a:p>
        </p:txBody>
      </p:sp>
      <p:cxnSp>
        <p:nvCxnSpPr>
          <p:cNvPr id="13" name="Shape 150"/>
          <p:cNvCxnSpPr/>
          <p:nvPr/>
        </p:nvCxnSpPr>
        <p:spPr>
          <a:xfrm flipV="1">
            <a:off x="3943460" y="3586309"/>
            <a:ext cx="1768" cy="500666"/>
          </a:xfrm>
          <a:prstGeom prst="straightConnector1">
            <a:avLst/>
          </a:prstGeom>
          <a:noFill/>
          <a:ln w="19050" cap="flat" cmpd="sng">
            <a:solidFill>
              <a:srgbClr val="000000"/>
            </a:solidFill>
            <a:prstDash val="solid"/>
            <a:round/>
            <a:headEnd type="none" w="med" len="med"/>
            <a:tailEnd type="stealth" w="lg" len="lg"/>
          </a:ln>
        </p:spPr>
      </p:cxnSp>
      <p:sp>
        <p:nvSpPr>
          <p:cNvPr id="14" name="Shape 151"/>
          <p:cNvSpPr/>
          <p:nvPr/>
        </p:nvSpPr>
        <p:spPr>
          <a:xfrm>
            <a:off x="5151992" y="4233311"/>
            <a:ext cx="936705" cy="650737"/>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3rd Party App/Service Mash-Up</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(VAR)</a:t>
            </a:r>
          </a:p>
        </p:txBody>
      </p:sp>
      <p:sp>
        <p:nvSpPr>
          <p:cNvPr id="15" name="Shape 152"/>
          <p:cNvSpPr/>
          <p:nvPr/>
        </p:nvSpPr>
        <p:spPr>
          <a:xfrm>
            <a:off x="6555869" y="4096539"/>
            <a:ext cx="871060" cy="543314"/>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SA Node</a:t>
            </a:r>
          </a:p>
        </p:txBody>
      </p:sp>
      <p:cxnSp>
        <p:nvCxnSpPr>
          <p:cNvPr id="16" name="Shape 153"/>
          <p:cNvCxnSpPr/>
          <p:nvPr/>
        </p:nvCxnSpPr>
        <p:spPr>
          <a:xfrm flipV="1">
            <a:off x="5564874" y="3598895"/>
            <a:ext cx="8" cy="484621"/>
          </a:xfrm>
          <a:prstGeom prst="straightConnector1">
            <a:avLst/>
          </a:prstGeom>
          <a:noFill/>
          <a:ln w="19050" cap="flat" cmpd="sng">
            <a:solidFill>
              <a:srgbClr val="000000"/>
            </a:solidFill>
            <a:prstDash val="solid"/>
            <a:round/>
            <a:headEnd type="none" w="med" len="med"/>
            <a:tailEnd type="stealth" w="lg" len="lg"/>
          </a:ln>
        </p:spPr>
      </p:cxnSp>
      <p:cxnSp>
        <p:nvCxnSpPr>
          <p:cNvPr id="17" name="Shape 154"/>
          <p:cNvCxnSpPr>
            <a:stCxn id="29" idx="0"/>
          </p:cNvCxnSpPr>
          <p:nvPr/>
        </p:nvCxnSpPr>
        <p:spPr>
          <a:xfrm rot="16200000" flipV="1">
            <a:off x="6743054" y="3846657"/>
            <a:ext cx="503036" cy="1"/>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18" name="Shape 156"/>
          <p:cNvSpPr/>
          <p:nvPr/>
        </p:nvSpPr>
        <p:spPr>
          <a:xfrm>
            <a:off x="5262390" y="4097638"/>
            <a:ext cx="248441"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9" name="Shape 157"/>
          <p:cNvSpPr/>
          <p:nvPr/>
        </p:nvSpPr>
        <p:spPr>
          <a:xfrm>
            <a:off x="7779742" y="2079556"/>
            <a:ext cx="871060" cy="670931"/>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User Data</a:t>
            </a:r>
          </a:p>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Store</a:t>
            </a:r>
          </a:p>
        </p:txBody>
      </p:sp>
      <p:cxnSp>
        <p:nvCxnSpPr>
          <p:cNvPr id="20" name="Shape 158"/>
          <p:cNvCxnSpPr>
            <a:stCxn id="64" idx="2"/>
            <a:endCxn id="23" idx="3"/>
          </p:cNvCxnSpPr>
          <p:nvPr/>
        </p:nvCxnSpPr>
        <p:spPr>
          <a:xfrm rot="5400000">
            <a:off x="7437180" y="2604421"/>
            <a:ext cx="492698" cy="781177"/>
          </a:xfrm>
          <a:prstGeom prst="bentConnector2">
            <a:avLst/>
          </a:prstGeom>
          <a:noFill/>
          <a:ln w="19050" cap="flat" cmpd="sng">
            <a:solidFill>
              <a:schemeClr val="dk1"/>
            </a:solidFill>
            <a:prstDash val="sysDash"/>
            <a:round/>
            <a:headEnd type="none" w="med" len="med"/>
            <a:tailEnd type="stealth" w="lg" len="med"/>
          </a:ln>
        </p:spPr>
      </p:cxnSp>
      <p:sp>
        <p:nvSpPr>
          <p:cNvPr id="21" name="Shape 161"/>
          <p:cNvSpPr/>
          <p:nvPr/>
        </p:nvSpPr>
        <p:spPr>
          <a:xfrm>
            <a:off x="7891519" y="2914553"/>
            <a:ext cx="248441"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2" name="Shape 162"/>
          <p:cNvSpPr/>
          <p:nvPr/>
        </p:nvSpPr>
        <p:spPr>
          <a:xfrm>
            <a:off x="7891519" y="3089555"/>
            <a:ext cx="248441"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3" name="Shape 160"/>
          <p:cNvSpPr/>
          <p:nvPr/>
        </p:nvSpPr>
        <p:spPr>
          <a:xfrm>
            <a:off x="7180941" y="3138725"/>
            <a:ext cx="112101"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4" name="Shape 163"/>
          <p:cNvSpPr/>
          <p:nvPr/>
        </p:nvSpPr>
        <p:spPr>
          <a:xfrm>
            <a:off x="7180936" y="3305481"/>
            <a:ext cx="112101"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5" name="Shape 164"/>
          <p:cNvSpPr/>
          <p:nvPr/>
        </p:nvSpPr>
        <p:spPr>
          <a:xfrm>
            <a:off x="2436298" y="2083419"/>
            <a:ext cx="871060" cy="670931"/>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Sensor Data</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Store</a:t>
            </a:r>
          </a:p>
        </p:txBody>
      </p:sp>
      <p:sp>
        <p:nvSpPr>
          <p:cNvPr id="26" name="Shape 165"/>
          <p:cNvSpPr/>
          <p:nvPr/>
        </p:nvSpPr>
        <p:spPr>
          <a:xfrm rot="16200000">
            <a:off x="3834536" y="3398925"/>
            <a:ext cx="222655" cy="1585077"/>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7" name="Shape 166"/>
          <p:cNvSpPr/>
          <p:nvPr/>
        </p:nvSpPr>
        <p:spPr>
          <a:xfrm rot="16200000">
            <a:off x="5446397" y="3516884"/>
            <a:ext cx="239348" cy="133890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8" name="Shape 167"/>
          <p:cNvSpPr/>
          <p:nvPr/>
        </p:nvSpPr>
        <p:spPr>
          <a:xfrm rot="16200000">
            <a:off x="6875728" y="3671101"/>
            <a:ext cx="239348" cy="1034921"/>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9" name="Shape 155"/>
          <p:cNvSpPr/>
          <p:nvPr/>
        </p:nvSpPr>
        <p:spPr>
          <a:xfrm>
            <a:off x="6870351" y="4098177"/>
            <a:ext cx="248441"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30" name="Shape 168"/>
          <p:cNvSpPr/>
          <p:nvPr/>
        </p:nvSpPr>
        <p:spPr>
          <a:xfrm>
            <a:off x="2058568" y="4973308"/>
            <a:ext cx="6996763" cy="1336012"/>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31" name="Shape 169"/>
          <p:cNvCxnSpPr/>
          <p:nvPr/>
        </p:nvCxnSpPr>
        <p:spPr>
          <a:xfrm>
            <a:off x="2571378" y="5239575"/>
            <a:ext cx="487542" cy="0"/>
          </a:xfrm>
          <a:prstGeom prst="straightConnector1">
            <a:avLst/>
          </a:prstGeom>
          <a:noFill/>
          <a:ln w="19050" cap="flat" cmpd="sng">
            <a:solidFill>
              <a:srgbClr val="000000"/>
            </a:solidFill>
            <a:prstDash val="solid"/>
            <a:round/>
            <a:headEnd type="none" w="med" len="med"/>
            <a:tailEnd type="stealth" w="lg" len="lg"/>
          </a:ln>
        </p:spPr>
      </p:cxnSp>
      <p:sp>
        <p:nvSpPr>
          <p:cNvPr id="32" name="Shape 170"/>
          <p:cNvSpPr/>
          <p:nvPr/>
        </p:nvSpPr>
        <p:spPr>
          <a:xfrm>
            <a:off x="7312151" y="5116311"/>
            <a:ext cx="569093" cy="276771"/>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33" name="Shape 171"/>
          <p:cNvSpPr txBox="1"/>
          <p:nvPr/>
        </p:nvSpPr>
        <p:spPr>
          <a:xfrm>
            <a:off x="7970929" y="5092078"/>
            <a:ext cx="802885" cy="30100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Process</a:t>
            </a:r>
          </a:p>
        </p:txBody>
      </p:sp>
      <p:sp>
        <p:nvSpPr>
          <p:cNvPr id="34" name="Shape 172"/>
          <p:cNvSpPr txBox="1"/>
          <p:nvPr/>
        </p:nvSpPr>
        <p:spPr>
          <a:xfrm>
            <a:off x="1998351" y="4629139"/>
            <a:ext cx="2135739" cy="239347"/>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Legend (Dynamic Perspective)</a:t>
            </a:r>
          </a:p>
        </p:txBody>
      </p:sp>
      <p:sp>
        <p:nvSpPr>
          <p:cNvPr id="35" name="Shape 173"/>
          <p:cNvSpPr txBox="1"/>
          <p:nvPr/>
        </p:nvSpPr>
        <p:spPr>
          <a:xfrm>
            <a:off x="3272834" y="5036505"/>
            <a:ext cx="1531047" cy="30100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Network Connection</a:t>
            </a:r>
          </a:p>
        </p:txBody>
      </p:sp>
      <p:cxnSp>
        <p:nvCxnSpPr>
          <p:cNvPr id="36" name="Shape 174"/>
          <p:cNvCxnSpPr/>
          <p:nvPr/>
        </p:nvCxnSpPr>
        <p:spPr>
          <a:xfrm>
            <a:off x="2666091" y="5657459"/>
            <a:ext cx="311310" cy="0"/>
          </a:xfrm>
          <a:prstGeom prst="straightConnector1">
            <a:avLst/>
          </a:prstGeom>
          <a:noFill/>
          <a:ln w="19050" cap="flat" cmpd="sng">
            <a:solidFill>
              <a:srgbClr val="000000"/>
            </a:solidFill>
            <a:prstDash val="dash"/>
            <a:round/>
            <a:headEnd type="triangle" w="lg" len="med"/>
            <a:tailEnd type="triangle" w="lg" len="med"/>
          </a:ln>
        </p:spPr>
      </p:cxnSp>
      <p:sp>
        <p:nvSpPr>
          <p:cNvPr id="37" name="Shape 175"/>
          <p:cNvSpPr txBox="1"/>
          <p:nvPr/>
        </p:nvSpPr>
        <p:spPr>
          <a:xfrm>
            <a:off x="2453620" y="5479604"/>
            <a:ext cx="224454" cy="30100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A</a:t>
            </a:r>
          </a:p>
        </p:txBody>
      </p:sp>
      <p:sp>
        <p:nvSpPr>
          <p:cNvPr id="38" name="Shape 176"/>
          <p:cNvSpPr txBox="1"/>
          <p:nvPr/>
        </p:nvSpPr>
        <p:spPr>
          <a:xfrm>
            <a:off x="2950503" y="5479604"/>
            <a:ext cx="224454" cy="30100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B</a:t>
            </a:r>
          </a:p>
        </p:txBody>
      </p:sp>
      <p:sp>
        <p:nvSpPr>
          <p:cNvPr id="39" name="Shape 177"/>
          <p:cNvSpPr txBox="1"/>
          <p:nvPr/>
        </p:nvSpPr>
        <p:spPr>
          <a:xfrm>
            <a:off x="3268889" y="5404642"/>
            <a:ext cx="1627727" cy="30100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A communicates with B by Event</a:t>
            </a:r>
          </a:p>
        </p:txBody>
      </p:sp>
      <p:sp>
        <p:nvSpPr>
          <p:cNvPr id="40" name="Shape 178"/>
          <p:cNvSpPr txBox="1"/>
          <p:nvPr/>
        </p:nvSpPr>
        <p:spPr>
          <a:xfrm>
            <a:off x="3266867" y="5810468"/>
            <a:ext cx="1531047" cy="30100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IoT Server Runtime Boundary</a:t>
            </a:r>
          </a:p>
        </p:txBody>
      </p:sp>
      <p:sp>
        <p:nvSpPr>
          <p:cNvPr id="41" name="Shape 179"/>
          <p:cNvSpPr/>
          <p:nvPr/>
        </p:nvSpPr>
        <p:spPr>
          <a:xfrm>
            <a:off x="4262099" y="2243128"/>
            <a:ext cx="248441"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2" name="Shape 180"/>
          <p:cNvSpPr/>
          <p:nvPr/>
        </p:nvSpPr>
        <p:spPr>
          <a:xfrm>
            <a:off x="5465278" y="2229308"/>
            <a:ext cx="248441"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3" name="Shape 181"/>
          <p:cNvSpPr/>
          <p:nvPr/>
        </p:nvSpPr>
        <p:spPr>
          <a:xfrm>
            <a:off x="6622505" y="2229308"/>
            <a:ext cx="248441"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4" name="Shape 182"/>
          <p:cNvSpPr/>
          <p:nvPr/>
        </p:nvSpPr>
        <p:spPr>
          <a:xfrm>
            <a:off x="3058920" y="2243128"/>
            <a:ext cx="248441"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5" name="Shape 183"/>
          <p:cNvSpPr/>
          <p:nvPr/>
        </p:nvSpPr>
        <p:spPr>
          <a:xfrm>
            <a:off x="5469967" y="5551231"/>
            <a:ext cx="554700" cy="348388"/>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6" name="Shape 184"/>
          <p:cNvSpPr txBox="1"/>
          <p:nvPr/>
        </p:nvSpPr>
        <p:spPr>
          <a:xfrm>
            <a:off x="6077598" y="5482186"/>
            <a:ext cx="1218221" cy="30100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RDBMS Database </a:t>
            </a:r>
          </a:p>
        </p:txBody>
      </p:sp>
      <p:sp>
        <p:nvSpPr>
          <p:cNvPr id="48" name="Shape 186"/>
          <p:cNvSpPr/>
          <p:nvPr/>
        </p:nvSpPr>
        <p:spPr>
          <a:xfrm>
            <a:off x="2372231" y="2019611"/>
            <a:ext cx="871060" cy="670931"/>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Sensor Data Store</a:t>
            </a:r>
          </a:p>
        </p:txBody>
      </p:sp>
      <p:sp>
        <p:nvSpPr>
          <p:cNvPr id="49" name="Shape 187"/>
          <p:cNvSpPr/>
          <p:nvPr/>
        </p:nvSpPr>
        <p:spPr>
          <a:xfrm>
            <a:off x="3582071" y="1556817"/>
            <a:ext cx="248441"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0" name="Shape 188"/>
          <p:cNvSpPr/>
          <p:nvPr/>
        </p:nvSpPr>
        <p:spPr>
          <a:xfrm>
            <a:off x="6713598" y="2247885"/>
            <a:ext cx="248441"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1" name="Shape 189"/>
          <p:cNvSpPr/>
          <p:nvPr/>
        </p:nvSpPr>
        <p:spPr>
          <a:xfrm>
            <a:off x="6932499" y="2229295"/>
            <a:ext cx="248441"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2" name="Shape 190"/>
          <p:cNvSpPr/>
          <p:nvPr/>
        </p:nvSpPr>
        <p:spPr>
          <a:xfrm>
            <a:off x="3699254" y="2143086"/>
            <a:ext cx="3599122" cy="543314"/>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b="1" i="0" u="none" strike="noStrike" cap="none" baseline="0" dirty="0" smtClean="0">
                <a:solidFill>
                  <a:srgbClr val="000000"/>
                </a:solidFill>
                <a:latin typeface="Arial"/>
                <a:ea typeface="Arial"/>
                <a:cs typeface="Arial"/>
                <a:sym typeface="Arial"/>
              </a:rPr>
              <a:t>Event</a:t>
            </a:r>
            <a:r>
              <a:rPr lang="en-US" altLang="ko" b="1" i="0" u="none" strike="noStrike" cap="none" baseline="0" dirty="0" smtClean="0">
                <a:solidFill>
                  <a:srgbClr val="000000"/>
                </a:solidFill>
                <a:latin typeface="Arial"/>
                <a:ea typeface="Arial"/>
                <a:cs typeface="Arial"/>
                <a:sym typeface="Arial"/>
              </a:rPr>
              <a:t>  </a:t>
            </a:r>
            <a:r>
              <a:rPr lang="ko" b="1" i="0" u="none" strike="noStrike" cap="none" baseline="0" dirty="0" smtClean="0">
                <a:solidFill>
                  <a:srgbClr val="000000"/>
                </a:solidFill>
                <a:latin typeface="Arial"/>
                <a:ea typeface="Arial"/>
                <a:cs typeface="Arial"/>
                <a:sym typeface="Arial"/>
              </a:rPr>
              <a:t>Manager</a:t>
            </a:r>
            <a:endParaRPr lang="ko" b="1" i="0" u="none" strike="noStrike" cap="none" baseline="0" dirty="0">
              <a:solidFill>
                <a:srgbClr val="000000"/>
              </a:solidFill>
              <a:latin typeface="Arial"/>
              <a:ea typeface="Arial"/>
              <a:cs typeface="Arial"/>
              <a:sym typeface="Arial"/>
            </a:endParaRPr>
          </a:p>
        </p:txBody>
      </p:sp>
      <p:sp>
        <p:nvSpPr>
          <p:cNvPr id="54" name="Shape 192"/>
          <p:cNvSpPr/>
          <p:nvPr/>
        </p:nvSpPr>
        <p:spPr>
          <a:xfrm>
            <a:off x="2544950" y="5921809"/>
            <a:ext cx="569093" cy="301004"/>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5" name="Shape 193"/>
          <p:cNvSpPr/>
          <p:nvPr/>
        </p:nvSpPr>
        <p:spPr>
          <a:xfrm>
            <a:off x="7308380" y="5576097"/>
            <a:ext cx="554700" cy="348388"/>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6" name="Shape 194"/>
          <p:cNvSpPr txBox="1"/>
          <p:nvPr/>
        </p:nvSpPr>
        <p:spPr>
          <a:xfrm>
            <a:off x="7968943" y="5508876"/>
            <a:ext cx="804872" cy="30100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NoSQL Database</a:t>
            </a:r>
          </a:p>
        </p:txBody>
      </p:sp>
      <p:sp>
        <p:nvSpPr>
          <p:cNvPr id="58" name="Shape 197"/>
          <p:cNvSpPr/>
          <p:nvPr/>
        </p:nvSpPr>
        <p:spPr>
          <a:xfrm>
            <a:off x="4483589" y="1268700"/>
            <a:ext cx="1936279" cy="171007"/>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dirty="0"/>
              <a:t>Event Bus</a:t>
            </a:r>
          </a:p>
        </p:txBody>
      </p:sp>
      <p:sp>
        <p:nvSpPr>
          <p:cNvPr id="59" name="Shape 198"/>
          <p:cNvSpPr/>
          <p:nvPr/>
        </p:nvSpPr>
        <p:spPr>
          <a:xfrm rot="5400000">
            <a:off x="5340392" y="687951"/>
            <a:ext cx="222655" cy="1585077"/>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60" name="Shape 199"/>
          <p:cNvCxnSpPr/>
          <p:nvPr/>
        </p:nvCxnSpPr>
        <p:spPr>
          <a:xfrm>
            <a:off x="5450204" y="1591816"/>
            <a:ext cx="2" cy="551269"/>
          </a:xfrm>
          <a:prstGeom prst="straightConnector1">
            <a:avLst/>
          </a:prstGeom>
          <a:noFill/>
          <a:ln w="19050" cap="flat" cmpd="sng">
            <a:solidFill>
              <a:srgbClr val="000000"/>
            </a:solidFill>
            <a:prstDash val="lgDash"/>
            <a:round/>
            <a:headEnd type="triangle" w="lg" len="med"/>
            <a:tailEnd type="triangle" w="lg" len="med"/>
          </a:ln>
        </p:spPr>
      </p:cxnSp>
      <p:sp>
        <p:nvSpPr>
          <p:cNvPr id="61" name="Shape 196"/>
          <p:cNvSpPr/>
          <p:nvPr/>
        </p:nvSpPr>
        <p:spPr>
          <a:xfrm>
            <a:off x="8246518" y="2543514"/>
            <a:ext cx="248441"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62" name="Shape 200"/>
          <p:cNvSpPr/>
          <p:nvPr/>
        </p:nvSpPr>
        <p:spPr>
          <a:xfrm>
            <a:off x="6965139" y="3384534"/>
            <a:ext cx="333274"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64" name="Shape 159"/>
          <p:cNvSpPr/>
          <p:nvPr/>
        </p:nvSpPr>
        <p:spPr>
          <a:xfrm>
            <a:off x="7961890" y="2543504"/>
            <a:ext cx="224455"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66" name="Shape 158"/>
          <p:cNvCxnSpPr>
            <a:stCxn id="19" idx="2"/>
            <a:endCxn id="52" idx="3"/>
          </p:cNvCxnSpPr>
          <p:nvPr/>
        </p:nvCxnSpPr>
        <p:spPr>
          <a:xfrm rot="10800000">
            <a:off x="7298377" y="2414744"/>
            <a:ext cx="481365" cy="279"/>
          </a:xfrm>
          <a:prstGeom prst="bentConnector3">
            <a:avLst>
              <a:gd name="adj1" fmla="val 50000"/>
            </a:avLst>
          </a:prstGeom>
          <a:noFill/>
          <a:ln w="19050" cap="flat" cmpd="sng">
            <a:solidFill>
              <a:schemeClr val="dk1"/>
            </a:solidFill>
            <a:prstDash val="sysDash"/>
            <a:round/>
            <a:headEnd type="none" w="med" len="med"/>
            <a:tailEnd type="stealth" w="lg" len="med"/>
          </a:ln>
        </p:spPr>
      </p:cxnSp>
      <p:cxnSp>
        <p:nvCxnSpPr>
          <p:cNvPr id="69" name="Shape 158"/>
          <p:cNvCxnSpPr>
            <a:stCxn id="62" idx="3"/>
            <a:endCxn id="61" idx="2"/>
          </p:cNvCxnSpPr>
          <p:nvPr/>
        </p:nvCxnSpPr>
        <p:spPr>
          <a:xfrm flipV="1">
            <a:off x="7298414" y="2748670"/>
            <a:ext cx="1072324" cy="738441"/>
          </a:xfrm>
          <a:prstGeom prst="bentConnector2">
            <a:avLst/>
          </a:prstGeom>
          <a:noFill/>
          <a:ln w="19050" cap="flat" cmpd="sng">
            <a:solidFill>
              <a:schemeClr val="dk1"/>
            </a:solidFill>
            <a:prstDash val="sysDash"/>
            <a:round/>
            <a:headEnd type="none" w="med" len="med"/>
            <a:tailEnd type="stealth" w="lg" len="med"/>
          </a:ln>
        </p:spPr>
      </p:cxnSp>
      <p:sp>
        <p:nvSpPr>
          <p:cNvPr id="70" name="Shape 162"/>
          <p:cNvSpPr/>
          <p:nvPr/>
        </p:nvSpPr>
        <p:spPr>
          <a:xfrm>
            <a:off x="8292051" y="3272011"/>
            <a:ext cx="248441" cy="2051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73" name="Shape 158"/>
          <p:cNvCxnSpPr>
            <a:stCxn id="25" idx="3"/>
            <a:endCxn id="11" idx="1"/>
          </p:cNvCxnSpPr>
          <p:nvPr/>
        </p:nvCxnSpPr>
        <p:spPr>
          <a:xfrm rot="16200000" flipH="1">
            <a:off x="3000332" y="2625847"/>
            <a:ext cx="570336" cy="827342"/>
          </a:xfrm>
          <a:prstGeom prst="bentConnector2">
            <a:avLst/>
          </a:prstGeom>
          <a:noFill/>
          <a:ln w="19050" cap="flat" cmpd="sng">
            <a:solidFill>
              <a:schemeClr val="dk1"/>
            </a:solidFill>
            <a:prstDash val="sysDash"/>
            <a:round/>
            <a:headEnd type="none" w="lg" len="med"/>
            <a:tailEnd type="stealth" w="lg" len="med"/>
          </a:ln>
        </p:spPr>
      </p:cxnSp>
      <p:cxnSp>
        <p:nvCxnSpPr>
          <p:cNvPr id="76" name="Shape 158"/>
          <p:cNvCxnSpPr>
            <a:stCxn id="25" idx="4"/>
            <a:endCxn id="52" idx="1"/>
          </p:cNvCxnSpPr>
          <p:nvPr/>
        </p:nvCxnSpPr>
        <p:spPr>
          <a:xfrm flipV="1">
            <a:off x="3307358" y="2414743"/>
            <a:ext cx="391897" cy="0"/>
          </a:xfrm>
          <a:prstGeom prst="bentConnector3">
            <a:avLst>
              <a:gd name="adj1" fmla="val 50000"/>
            </a:avLst>
          </a:prstGeom>
          <a:noFill/>
          <a:ln w="19050" cap="flat" cmpd="sng">
            <a:solidFill>
              <a:schemeClr val="dk1"/>
            </a:solidFill>
            <a:prstDash val="sysDash"/>
            <a:round/>
            <a:headEnd type="stealth" w="lg" len="med"/>
            <a:tailEnd type="none" w="lg" len="med"/>
          </a:ln>
        </p:spPr>
      </p:cxnSp>
      <p:cxnSp>
        <p:nvCxnSpPr>
          <p:cNvPr id="79" name="Shape 158"/>
          <p:cNvCxnSpPr/>
          <p:nvPr/>
        </p:nvCxnSpPr>
        <p:spPr>
          <a:xfrm>
            <a:off x="5583396" y="5209643"/>
            <a:ext cx="272429" cy="0"/>
          </a:xfrm>
          <a:prstGeom prst="bentConnector3">
            <a:avLst>
              <a:gd name="adj1" fmla="val 50000"/>
            </a:avLst>
          </a:prstGeom>
          <a:noFill/>
          <a:ln w="19050" cap="flat" cmpd="sng">
            <a:solidFill>
              <a:schemeClr val="dk1"/>
            </a:solidFill>
            <a:prstDash val="sysDash"/>
            <a:round/>
            <a:headEnd type="none" w="lg" len="med"/>
            <a:tailEnd type="stealth" w="lg" len="med"/>
          </a:ln>
        </p:spPr>
      </p:cxnSp>
      <p:sp>
        <p:nvSpPr>
          <p:cNvPr id="92" name="Shape 201"/>
          <p:cNvSpPr/>
          <p:nvPr/>
        </p:nvSpPr>
        <p:spPr>
          <a:xfrm>
            <a:off x="2544950" y="2149104"/>
            <a:ext cx="121141" cy="92074"/>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rgbClr val="000000"/>
              </a:solidFill>
              <a:latin typeface="Arial"/>
              <a:ea typeface="Arial"/>
              <a:cs typeface="Arial"/>
              <a:sym typeface="Arial"/>
            </a:endParaRPr>
          </a:p>
        </p:txBody>
      </p:sp>
      <p:cxnSp>
        <p:nvCxnSpPr>
          <p:cNvPr id="94" name="Shape 204"/>
          <p:cNvCxnSpPr/>
          <p:nvPr/>
        </p:nvCxnSpPr>
        <p:spPr>
          <a:xfrm rot="10800000">
            <a:off x="417239" y="1036002"/>
            <a:ext cx="0" cy="340618"/>
          </a:xfrm>
          <a:prstGeom prst="straightConnector1">
            <a:avLst/>
          </a:prstGeom>
          <a:noFill/>
          <a:ln w="15875" cap="flat" cmpd="sng">
            <a:solidFill>
              <a:srgbClr val="000000"/>
            </a:solidFill>
            <a:prstDash val="solid"/>
            <a:round/>
            <a:headEnd type="none" w="lg" len="lg"/>
            <a:tailEnd type="stealth" w="lg" len="lg"/>
          </a:ln>
        </p:spPr>
      </p:cxnSp>
      <p:sp>
        <p:nvSpPr>
          <p:cNvPr id="71" name="TextBox 70"/>
          <p:cNvSpPr txBox="1"/>
          <p:nvPr/>
        </p:nvSpPr>
        <p:spPr>
          <a:xfrm>
            <a:off x="144451" y="1774238"/>
            <a:ext cx="1975081" cy="1169551"/>
          </a:xfrm>
          <a:prstGeom prst="rect">
            <a:avLst/>
          </a:prstGeom>
          <a:solidFill>
            <a:schemeClr val="accent4">
              <a:lumMod val="20000"/>
              <a:lumOff val="80000"/>
            </a:schemeClr>
          </a:solidFill>
        </p:spPr>
        <p:txBody>
          <a:bodyPr wrap="square" lIns="36000" rIns="36000" rtlCol="0">
            <a:spAutoFit/>
          </a:bodyPr>
          <a:lstStyle/>
          <a:p>
            <a:r>
              <a:rPr lang="en-US" altLang="ko-KR" b="1" dirty="0" smtClean="0"/>
              <a:t>Event Manager</a:t>
            </a:r>
          </a:p>
          <a:p>
            <a:pPr marL="285750" indent="-285750">
              <a:buFont typeface="Wingdings" panose="05000000000000000000" pitchFamily="2" charset="2"/>
              <a:buChar char="§"/>
            </a:pPr>
            <a:r>
              <a:rPr lang="en-US" altLang="ko-KR" dirty="0" smtClean="0"/>
              <a:t>Logging</a:t>
            </a:r>
          </a:p>
          <a:p>
            <a:r>
              <a:rPr lang="en-US" altLang="ko-KR" dirty="0"/>
              <a:t> </a:t>
            </a:r>
            <a:r>
              <a:rPr lang="en-US" altLang="ko-KR" dirty="0" smtClean="0"/>
              <a:t>   - Command / State</a:t>
            </a:r>
          </a:p>
          <a:p>
            <a:pPr marL="285750" indent="-285750">
              <a:buFont typeface="Wingdings" panose="05000000000000000000" pitchFamily="2" charset="2"/>
              <a:buChar char="§"/>
            </a:pPr>
            <a:r>
              <a:rPr lang="en-US" altLang="ko-KR" dirty="0" smtClean="0"/>
              <a:t>Monitoring</a:t>
            </a:r>
          </a:p>
          <a:p>
            <a:r>
              <a:rPr lang="en-US" altLang="ko-KR" dirty="0"/>
              <a:t> </a:t>
            </a:r>
            <a:r>
              <a:rPr lang="en-US" altLang="ko-KR" dirty="0" smtClean="0"/>
              <a:t>   - Events / Traffic</a:t>
            </a:r>
            <a:endParaRPr lang="ko-KR" altLang="en-US"/>
          </a:p>
        </p:txBody>
      </p:sp>
      <p:sp>
        <p:nvSpPr>
          <p:cNvPr id="72" name="TextBox 71"/>
          <p:cNvSpPr txBox="1"/>
          <p:nvPr/>
        </p:nvSpPr>
        <p:spPr>
          <a:xfrm>
            <a:off x="144452" y="3406287"/>
            <a:ext cx="1975081" cy="1169551"/>
          </a:xfrm>
          <a:prstGeom prst="rect">
            <a:avLst/>
          </a:prstGeom>
          <a:solidFill>
            <a:schemeClr val="accent4">
              <a:lumMod val="20000"/>
              <a:lumOff val="80000"/>
            </a:schemeClr>
          </a:solidFill>
        </p:spPr>
        <p:txBody>
          <a:bodyPr wrap="square" lIns="36000" rIns="36000" rtlCol="0">
            <a:spAutoFit/>
          </a:bodyPr>
          <a:lstStyle/>
          <a:p>
            <a:r>
              <a:rPr lang="en-US" altLang="ko-KR" b="1" dirty="0" smtClean="0"/>
              <a:t>Web Server</a:t>
            </a:r>
          </a:p>
          <a:p>
            <a:pPr marL="285750" indent="-285750">
              <a:buFont typeface="Wingdings" panose="05000000000000000000" pitchFamily="2" charset="2"/>
              <a:buChar char="§"/>
            </a:pPr>
            <a:r>
              <a:rPr lang="en-US" altLang="ko-KR" dirty="0" smtClean="0"/>
              <a:t>User Account</a:t>
            </a:r>
          </a:p>
          <a:p>
            <a:r>
              <a:rPr lang="en-US" altLang="ko-KR" dirty="0"/>
              <a:t> </a:t>
            </a:r>
            <a:r>
              <a:rPr lang="en-US" altLang="ko-KR" dirty="0" smtClean="0"/>
              <a:t>   - Create / Log in</a:t>
            </a:r>
          </a:p>
          <a:p>
            <a:pPr marL="285750" indent="-285750">
              <a:buFont typeface="Wingdings" panose="05000000000000000000" pitchFamily="2" charset="2"/>
              <a:buChar char="§"/>
            </a:pPr>
            <a:r>
              <a:rPr lang="en-US" altLang="ko-KR" dirty="0" smtClean="0"/>
              <a:t>SA node</a:t>
            </a:r>
          </a:p>
          <a:p>
            <a:r>
              <a:rPr lang="en-US" altLang="ko-KR" dirty="0" smtClean="0"/>
              <a:t>    -  Register/Unregister</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2</a:t>
            </a:r>
            <a:r>
              <a:rPr lang="en-US" sz="2000" b="1" baseline="30000" dirty="0">
                <a:solidFill>
                  <a:schemeClr val="dk1"/>
                </a:solidFill>
              </a:rPr>
              <a:t>nd </a:t>
            </a:r>
            <a:r>
              <a:rPr lang="en-US" sz="2000" b="1" dirty="0">
                <a:solidFill>
                  <a:schemeClr val="dk1"/>
                </a:solidFill>
              </a:rPr>
              <a:t>Decomposition (2/3)  </a:t>
            </a:r>
          </a:p>
        </p:txBody>
      </p:sp>
      <p:sp>
        <p:nvSpPr>
          <p:cNvPr id="223" name="Shape 223"/>
          <p:cNvSpPr txBox="1">
            <a:spLocks noGrp="1"/>
          </p:cNvSpPr>
          <p:nvPr>
            <p:ph type="title" idx="2"/>
          </p:nvPr>
        </p:nvSpPr>
        <p:spPr>
          <a:xfrm>
            <a:off x="6096450" y="90750"/>
            <a:ext cx="27924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Event Bus&gt;</a:t>
            </a:r>
          </a:p>
        </p:txBody>
      </p:sp>
      <p:grpSp>
        <p:nvGrpSpPr>
          <p:cNvPr id="4" name="그룹 3"/>
          <p:cNvGrpSpPr/>
          <p:nvPr/>
        </p:nvGrpSpPr>
        <p:grpSpPr>
          <a:xfrm>
            <a:off x="2195669" y="1652595"/>
            <a:ext cx="6693181" cy="4606194"/>
            <a:chOff x="1030287" y="1284259"/>
            <a:chExt cx="7115000" cy="4974530"/>
          </a:xfrm>
        </p:grpSpPr>
        <p:sp>
          <p:nvSpPr>
            <p:cNvPr id="9" name="Shape 98"/>
            <p:cNvSpPr/>
            <p:nvPr/>
          </p:nvSpPr>
          <p:spPr>
            <a:xfrm>
              <a:off x="1030287" y="4003659"/>
              <a:ext cx="2749603" cy="649511"/>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User App</a:t>
              </a:r>
            </a:p>
          </p:txBody>
        </p:sp>
        <p:sp>
          <p:nvSpPr>
            <p:cNvPr id="26" name="Shape 115"/>
            <p:cNvSpPr txBox="1"/>
            <p:nvPr/>
          </p:nvSpPr>
          <p:spPr>
            <a:xfrm>
              <a:off x="1115520" y="4841767"/>
              <a:ext cx="3032844" cy="28613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Legend (Dynamic Perspective)</a:t>
              </a:r>
            </a:p>
          </p:txBody>
        </p:sp>
        <p:grpSp>
          <p:nvGrpSpPr>
            <p:cNvPr id="2" name="그룹 1"/>
            <p:cNvGrpSpPr/>
            <p:nvPr/>
          </p:nvGrpSpPr>
          <p:grpSpPr>
            <a:xfrm>
              <a:off x="1278172" y="1284259"/>
              <a:ext cx="6867115" cy="4974530"/>
              <a:chOff x="1597990" y="862867"/>
              <a:chExt cx="7078580" cy="5302513"/>
            </a:xfrm>
          </p:grpSpPr>
          <p:sp>
            <p:nvSpPr>
              <p:cNvPr id="6" name="Shape 95"/>
              <p:cNvSpPr/>
              <p:nvPr/>
            </p:nvSpPr>
            <p:spPr>
              <a:xfrm>
                <a:off x="1597990" y="5078143"/>
                <a:ext cx="7027281" cy="1087237"/>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96"/>
              <p:cNvSpPr/>
              <p:nvPr/>
            </p:nvSpPr>
            <p:spPr>
              <a:xfrm>
                <a:off x="1773940" y="862867"/>
                <a:ext cx="6139548" cy="2557811"/>
              </a:xfrm>
              <a:prstGeom prst="rect">
                <a:avLst/>
              </a:prstGeom>
              <a:noFill/>
              <a:ln w="254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 name="Shape 97"/>
              <p:cNvSpPr/>
              <p:nvPr/>
            </p:nvSpPr>
            <p:spPr>
              <a:xfrm>
                <a:off x="2258411" y="2314181"/>
                <a:ext cx="5120952" cy="649511"/>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b="1" dirty="0"/>
                  <a:t>MQTT Proxy</a:t>
                </a:r>
              </a:p>
            </p:txBody>
          </p:sp>
          <p:cxnSp>
            <p:nvCxnSpPr>
              <p:cNvPr id="10" name="Shape 99"/>
              <p:cNvCxnSpPr/>
              <p:nvPr/>
            </p:nvCxnSpPr>
            <p:spPr>
              <a:xfrm rot="10800000">
                <a:off x="2528656" y="2950445"/>
                <a:ext cx="0" cy="922769"/>
              </a:xfrm>
              <a:prstGeom prst="straightConnector1">
                <a:avLst/>
              </a:prstGeom>
              <a:noFill/>
              <a:ln w="19050" cap="flat" cmpd="sng">
                <a:solidFill>
                  <a:srgbClr val="000000"/>
                </a:solidFill>
                <a:prstDash val="dash"/>
                <a:round/>
                <a:headEnd type="none" w="med" len="med"/>
                <a:tailEnd type="stealth" w="lg" len="lg"/>
              </a:ln>
            </p:spPr>
          </p:cxnSp>
          <p:sp>
            <p:nvSpPr>
              <p:cNvPr id="11" name="Shape 100"/>
              <p:cNvSpPr/>
              <p:nvPr/>
            </p:nvSpPr>
            <p:spPr>
              <a:xfrm>
                <a:off x="4429204" y="3976582"/>
                <a:ext cx="1330163" cy="777931"/>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3rd Party App/Service MashUp</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(VAR)</a:t>
                </a:r>
              </a:p>
            </p:txBody>
          </p:sp>
          <p:sp>
            <p:nvSpPr>
              <p:cNvPr id="12" name="Shape 101"/>
              <p:cNvSpPr/>
              <p:nvPr/>
            </p:nvSpPr>
            <p:spPr>
              <a:xfrm>
                <a:off x="6294323" y="3770402"/>
                <a:ext cx="1236944" cy="649511"/>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SA Node</a:t>
                </a:r>
              </a:p>
            </p:txBody>
          </p:sp>
          <p:cxnSp>
            <p:nvCxnSpPr>
              <p:cNvPr id="13" name="Shape 102"/>
              <p:cNvCxnSpPr/>
              <p:nvPr/>
            </p:nvCxnSpPr>
            <p:spPr>
              <a:xfrm rot="10800000">
                <a:off x="4705047" y="2968051"/>
                <a:ext cx="0" cy="907641"/>
              </a:xfrm>
              <a:prstGeom prst="straightConnector1">
                <a:avLst/>
              </a:prstGeom>
              <a:noFill/>
              <a:ln w="19050" cap="flat" cmpd="sng">
                <a:solidFill>
                  <a:srgbClr val="000000"/>
                </a:solidFill>
                <a:prstDash val="dash"/>
                <a:round/>
                <a:headEnd type="none" w="med" len="med"/>
                <a:tailEnd type="stealth" w="lg" len="lg"/>
              </a:ln>
            </p:spPr>
          </p:cxnSp>
          <p:cxnSp>
            <p:nvCxnSpPr>
              <p:cNvPr id="14" name="Shape 103"/>
              <p:cNvCxnSpPr/>
              <p:nvPr/>
            </p:nvCxnSpPr>
            <p:spPr>
              <a:xfrm rot="16200000">
                <a:off x="6178588" y="3416926"/>
                <a:ext cx="921158" cy="716"/>
              </a:xfrm>
              <a:prstGeom prst="bentConnector3">
                <a:avLst>
                  <a:gd name="adj1" fmla="val 50000"/>
                </a:avLst>
              </a:prstGeom>
              <a:noFill/>
              <a:ln w="19050" cap="flat" cmpd="sng">
                <a:solidFill>
                  <a:srgbClr val="000000"/>
                </a:solidFill>
                <a:prstDash val="dash"/>
                <a:round/>
                <a:headEnd type="none" w="med" len="med"/>
                <a:tailEnd type="stealth" w="lg" len="lg"/>
              </a:ln>
            </p:spPr>
          </p:cxnSp>
          <p:sp>
            <p:nvSpPr>
              <p:cNvPr id="15" name="Shape 104"/>
              <p:cNvSpPr/>
              <p:nvPr/>
            </p:nvSpPr>
            <p:spPr>
              <a:xfrm>
                <a:off x="5272672" y="3814391"/>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 name="Shape 105"/>
              <p:cNvSpPr/>
              <p:nvPr/>
            </p:nvSpPr>
            <p:spPr>
              <a:xfrm>
                <a:off x="3130457" y="1500254"/>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 name="Shape 106"/>
              <p:cNvSpPr/>
              <p:nvPr/>
            </p:nvSpPr>
            <p:spPr>
              <a:xfrm>
                <a:off x="6463515" y="2313806"/>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 name="Shape 107"/>
              <p:cNvSpPr/>
              <p:nvPr/>
            </p:nvSpPr>
            <p:spPr>
              <a:xfrm>
                <a:off x="6463500" y="2513155"/>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 name="Shape 108"/>
              <p:cNvSpPr/>
              <p:nvPr/>
            </p:nvSpPr>
            <p:spPr>
              <a:xfrm rot="16200000">
                <a:off x="2669890" y="2801116"/>
                <a:ext cx="266176" cy="225088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 name="Shape 109"/>
              <p:cNvSpPr/>
              <p:nvPr/>
            </p:nvSpPr>
            <p:spPr>
              <a:xfrm rot="16200000">
                <a:off x="4868456" y="2946868"/>
                <a:ext cx="286131" cy="190131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110"/>
              <p:cNvSpPr/>
              <p:nvPr/>
            </p:nvSpPr>
            <p:spPr>
              <a:xfrm rot="16200000">
                <a:off x="6769722" y="3162719"/>
                <a:ext cx="286131" cy="1469634"/>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111"/>
              <p:cNvSpPr/>
              <p:nvPr/>
            </p:nvSpPr>
            <p:spPr>
              <a:xfrm>
                <a:off x="6740902" y="3815035"/>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3" name="Shape 112"/>
              <p:cNvCxnSpPr/>
              <p:nvPr/>
            </p:nvCxnSpPr>
            <p:spPr>
              <a:xfrm>
                <a:off x="2080308" y="5318920"/>
                <a:ext cx="692331" cy="0"/>
              </a:xfrm>
              <a:prstGeom prst="straightConnector1">
                <a:avLst/>
              </a:prstGeom>
              <a:noFill/>
              <a:ln w="19050" cap="flat" cmpd="sng">
                <a:solidFill>
                  <a:srgbClr val="000000"/>
                </a:solidFill>
                <a:prstDash val="solid"/>
                <a:round/>
                <a:headEnd type="none" w="med" len="med"/>
                <a:tailEnd type="stealth" w="lg" len="lg"/>
              </a:ln>
            </p:spPr>
          </p:cxnSp>
          <p:sp>
            <p:nvSpPr>
              <p:cNvPr id="24" name="Shape 113"/>
              <p:cNvSpPr/>
              <p:nvPr/>
            </p:nvSpPr>
            <p:spPr>
              <a:xfrm>
                <a:off x="5353432" y="5656740"/>
                <a:ext cx="808137" cy="33087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 name="Shape 114"/>
              <p:cNvSpPr txBox="1"/>
              <p:nvPr/>
            </p:nvSpPr>
            <p:spPr>
              <a:xfrm>
                <a:off x="6347351" y="5595003"/>
                <a:ext cx="1747857" cy="35983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Process</a:t>
                </a:r>
              </a:p>
            </p:txBody>
          </p:sp>
          <p:sp>
            <p:nvSpPr>
              <p:cNvPr id="27" name="Shape 116"/>
              <p:cNvSpPr txBox="1"/>
              <p:nvPr/>
            </p:nvSpPr>
            <p:spPr>
              <a:xfrm>
                <a:off x="3041271" y="5134977"/>
                <a:ext cx="2174155" cy="35983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sp>
            <p:nvSpPr>
              <p:cNvPr id="28" name="Shape 117"/>
              <p:cNvSpPr txBox="1"/>
              <p:nvPr/>
            </p:nvSpPr>
            <p:spPr>
              <a:xfrm>
                <a:off x="5217727" y="5138998"/>
                <a:ext cx="318736" cy="35983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29" name="Shape 118"/>
              <p:cNvSpPr txBox="1"/>
              <p:nvPr/>
            </p:nvSpPr>
            <p:spPr>
              <a:xfrm>
                <a:off x="5923323" y="5138998"/>
                <a:ext cx="318736" cy="35983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30" name="Shape 119"/>
              <p:cNvSpPr txBox="1"/>
              <p:nvPr/>
            </p:nvSpPr>
            <p:spPr>
              <a:xfrm>
                <a:off x="6347350" y="5139001"/>
                <a:ext cx="2046157" cy="35983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 </a:t>
                </a:r>
                <a:r>
                  <a:rPr lang="ko" sz="1200"/>
                  <a:t>sends event to </a:t>
                </a:r>
                <a:r>
                  <a:rPr lang="ko" sz="1200" b="0" i="0" u="none" strike="noStrike" cap="none" baseline="0">
                    <a:solidFill>
                      <a:srgbClr val="000000"/>
                    </a:solidFill>
                    <a:latin typeface="Arial"/>
                    <a:ea typeface="Arial"/>
                    <a:cs typeface="Arial"/>
                    <a:sym typeface="Arial"/>
                  </a:rPr>
                  <a:t>B</a:t>
                </a:r>
              </a:p>
            </p:txBody>
          </p:sp>
          <p:sp>
            <p:nvSpPr>
              <p:cNvPr id="31" name="Shape 120"/>
              <p:cNvSpPr txBox="1"/>
              <p:nvPr/>
            </p:nvSpPr>
            <p:spPr>
              <a:xfrm>
                <a:off x="3057525" y="5541569"/>
                <a:ext cx="2174155" cy="35983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dirty="0"/>
                  <a:t>Event Bus</a:t>
                </a:r>
                <a:br>
                  <a:rPr lang="ko" sz="1200" dirty="0"/>
                </a:br>
                <a:r>
                  <a:rPr lang="ko" sz="1200" b="0" i="0" u="none" strike="noStrike" cap="none" baseline="0" dirty="0">
                    <a:solidFill>
                      <a:srgbClr val="000000"/>
                    </a:solidFill>
                    <a:latin typeface="Arial"/>
                    <a:ea typeface="Arial"/>
                    <a:cs typeface="Arial"/>
                    <a:sym typeface="Arial"/>
                  </a:rPr>
                  <a:t>Boundary</a:t>
                </a:r>
              </a:p>
            </p:txBody>
          </p:sp>
          <p:sp>
            <p:nvSpPr>
              <p:cNvPr id="32" name="Shape 121"/>
              <p:cNvSpPr/>
              <p:nvPr/>
            </p:nvSpPr>
            <p:spPr>
              <a:xfrm>
                <a:off x="3898050" y="1345977"/>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 name="Shape 122"/>
              <p:cNvSpPr/>
              <p:nvPr/>
            </p:nvSpPr>
            <p:spPr>
              <a:xfrm>
                <a:off x="5606617" y="1329455"/>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123"/>
              <p:cNvSpPr/>
              <p:nvPr/>
            </p:nvSpPr>
            <p:spPr>
              <a:xfrm>
                <a:off x="2258411" y="1096000"/>
                <a:ext cx="5120952" cy="649511"/>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b="1" dirty="0"/>
                  <a:t>MQTT Broker</a:t>
                </a:r>
              </a:p>
            </p:txBody>
          </p:sp>
          <p:sp>
            <p:nvSpPr>
              <p:cNvPr id="35" name="Shape 124"/>
              <p:cNvSpPr/>
              <p:nvPr/>
            </p:nvSpPr>
            <p:spPr>
              <a:xfrm>
                <a:off x="2022405" y="5645999"/>
                <a:ext cx="808137" cy="359838"/>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6" name="Shape 125"/>
              <p:cNvSpPr/>
              <p:nvPr/>
            </p:nvSpPr>
            <p:spPr>
              <a:xfrm rot="16200000">
                <a:off x="7471100" y="2448662"/>
                <a:ext cx="2043801" cy="367138"/>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a:t>IoT Server Runtime</a:t>
                </a:r>
              </a:p>
            </p:txBody>
          </p:sp>
          <p:sp>
            <p:nvSpPr>
              <p:cNvPr id="37" name="Shape 126"/>
              <p:cNvSpPr/>
              <p:nvPr/>
            </p:nvSpPr>
            <p:spPr>
              <a:xfrm rot="10800000">
                <a:off x="8146475" y="1625464"/>
                <a:ext cx="296507" cy="2020628"/>
              </a:xfrm>
              <a:prstGeom prst="rightBrace">
                <a:avLst>
                  <a:gd name="adj1" fmla="val 53572"/>
                  <a:gd name="adj2" fmla="val 50000"/>
                </a:avLst>
              </a:prstGeom>
              <a:noFill/>
              <a:ln w="19050" cap="flat" cmpd="sng">
                <a:solidFill>
                  <a:schemeClr val="tx1"/>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8" name="Shape 127"/>
              <p:cNvSpPr/>
              <p:nvPr/>
            </p:nvSpPr>
            <p:spPr>
              <a:xfrm>
                <a:off x="6740916" y="2710482"/>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9" name="Shape 128"/>
              <p:cNvCxnSpPr/>
              <p:nvPr/>
            </p:nvCxnSpPr>
            <p:spPr>
              <a:xfrm rot="10800000">
                <a:off x="3064815" y="2978862"/>
                <a:ext cx="0" cy="922769"/>
              </a:xfrm>
              <a:prstGeom prst="straightConnector1">
                <a:avLst/>
              </a:prstGeom>
              <a:noFill/>
              <a:ln w="19050" cap="flat" cmpd="sng">
                <a:solidFill>
                  <a:srgbClr val="000000"/>
                </a:solidFill>
                <a:prstDash val="dash"/>
                <a:round/>
                <a:headEnd type="stealth" w="lg" len="lg"/>
                <a:tailEnd type="none" w="lg" len="med"/>
              </a:ln>
            </p:spPr>
          </p:cxnSp>
          <p:cxnSp>
            <p:nvCxnSpPr>
              <p:cNvPr id="40" name="Shape 129"/>
              <p:cNvCxnSpPr/>
              <p:nvPr/>
            </p:nvCxnSpPr>
            <p:spPr>
              <a:xfrm rot="10800000">
                <a:off x="5337562" y="2969245"/>
                <a:ext cx="0" cy="907641"/>
              </a:xfrm>
              <a:prstGeom prst="straightConnector1">
                <a:avLst/>
              </a:prstGeom>
              <a:noFill/>
              <a:ln w="19050" cap="flat" cmpd="sng">
                <a:solidFill>
                  <a:srgbClr val="000000"/>
                </a:solidFill>
                <a:prstDash val="dash"/>
                <a:round/>
                <a:headEnd type="stealth" w="lg" len="lg"/>
                <a:tailEnd type="none" w="lg" len="med"/>
              </a:ln>
            </p:spPr>
          </p:cxnSp>
          <p:cxnSp>
            <p:nvCxnSpPr>
              <p:cNvPr id="41" name="Shape 130"/>
              <p:cNvCxnSpPr/>
              <p:nvPr/>
            </p:nvCxnSpPr>
            <p:spPr>
              <a:xfrm rot="16200000">
                <a:off x="6675218" y="3418120"/>
                <a:ext cx="921158" cy="716"/>
              </a:xfrm>
              <a:prstGeom prst="bentConnector3">
                <a:avLst>
                  <a:gd name="adj1" fmla="val 50000"/>
                </a:avLst>
              </a:prstGeom>
              <a:noFill/>
              <a:ln w="19050" cap="flat" cmpd="sng">
                <a:solidFill>
                  <a:srgbClr val="000000"/>
                </a:solidFill>
                <a:prstDash val="dash"/>
                <a:round/>
                <a:headEnd type="stealth" w="lg" len="lg"/>
                <a:tailEnd type="none" w="lg" len="med"/>
              </a:ln>
            </p:spPr>
          </p:cxnSp>
          <p:cxnSp>
            <p:nvCxnSpPr>
              <p:cNvPr id="42" name="Shape 131"/>
              <p:cNvCxnSpPr>
                <a:stCxn id="8" idx="3"/>
                <a:endCxn id="37" idx="1"/>
              </p:cNvCxnSpPr>
              <p:nvPr/>
            </p:nvCxnSpPr>
            <p:spPr>
              <a:xfrm rot="10800000" flipH="1">
                <a:off x="7379363" y="2635718"/>
                <a:ext cx="767264" cy="3219"/>
              </a:xfrm>
              <a:prstGeom prst="straightConnector1">
                <a:avLst/>
              </a:prstGeom>
              <a:noFill/>
              <a:ln w="19050" cap="flat" cmpd="sng">
                <a:solidFill>
                  <a:srgbClr val="000000"/>
                </a:solidFill>
                <a:prstDash val="solid"/>
                <a:round/>
                <a:headEnd type="none" w="lg" len="lg"/>
                <a:tailEnd type="stealth" w="lg" len="lg"/>
              </a:ln>
            </p:spPr>
          </p:cxnSp>
          <p:sp>
            <p:nvSpPr>
              <p:cNvPr id="43" name="Shape 132"/>
              <p:cNvSpPr/>
              <p:nvPr/>
            </p:nvSpPr>
            <p:spPr>
              <a:xfrm>
                <a:off x="5759353" y="1500254"/>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4" name="Shape 133"/>
              <p:cNvSpPr/>
              <p:nvPr/>
            </p:nvSpPr>
            <p:spPr>
              <a:xfrm>
                <a:off x="3514253" y="1500254"/>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 name="Shape 134"/>
              <p:cNvSpPr/>
              <p:nvPr/>
            </p:nvSpPr>
            <p:spPr>
              <a:xfrm>
                <a:off x="5759353" y="2313806"/>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6" name="Shape 135"/>
              <p:cNvSpPr/>
              <p:nvPr/>
            </p:nvSpPr>
            <p:spPr>
              <a:xfrm>
                <a:off x="3514253" y="2313806"/>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7" name="Shape 136"/>
              <p:cNvCxnSpPr>
                <a:stCxn id="44" idx="2"/>
                <a:endCxn id="46" idx="0"/>
              </p:cNvCxnSpPr>
              <p:nvPr/>
            </p:nvCxnSpPr>
            <p:spPr>
              <a:xfrm>
                <a:off x="3690652" y="1745511"/>
                <a:ext cx="0" cy="568402"/>
              </a:xfrm>
              <a:prstGeom prst="straightConnector1">
                <a:avLst/>
              </a:prstGeom>
              <a:noFill/>
              <a:ln w="19050" cap="flat" cmpd="sng">
                <a:solidFill>
                  <a:srgbClr val="000000"/>
                </a:solidFill>
                <a:prstDash val="solid"/>
                <a:round/>
                <a:headEnd type="none" w="lg" len="lg"/>
                <a:tailEnd type="stealth" w="lg" len="lg"/>
              </a:ln>
            </p:spPr>
          </p:cxnSp>
          <p:cxnSp>
            <p:nvCxnSpPr>
              <p:cNvPr id="48" name="Shape 137"/>
              <p:cNvCxnSpPr>
                <a:stCxn id="43" idx="2"/>
                <a:endCxn id="45" idx="0"/>
              </p:cNvCxnSpPr>
              <p:nvPr/>
            </p:nvCxnSpPr>
            <p:spPr>
              <a:xfrm>
                <a:off x="5935751" y="1745511"/>
                <a:ext cx="0" cy="568402"/>
              </a:xfrm>
              <a:prstGeom prst="straightConnector1">
                <a:avLst/>
              </a:prstGeom>
              <a:noFill/>
              <a:ln w="19050" cap="flat" cmpd="sng">
                <a:solidFill>
                  <a:srgbClr val="000000"/>
                </a:solidFill>
                <a:prstDash val="solid"/>
                <a:round/>
                <a:headEnd type="stealth" w="lg" len="lg"/>
                <a:tailEnd type="none" w="lg" len="lg"/>
              </a:ln>
            </p:spPr>
          </p:cxnSp>
          <p:cxnSp>
            <p:nvCxnSpPr>
              <p:cNvPr id="49" name="Shape 138"/>
              <p:cNvCxnSpPr/>
              <p:nvPr/>
            </p:nvCxnSpPr>
            <p:spPr>
              <a:xfrm>
                <a:off x="5537427" y="5353092"/>
                <a:ext cx="405502" cy="644"/>
              </a:xfrm>
              <a:prstGeom prst="bentConnector3">
                <a:avLst>
                  <a:gd name="adj1" fmla="val 99462"/>
                </a:avLst>
              </a:prstGeom>
              <a:noFill/>
              <a:ln w="19050" cap="flat" cmpd="sng">
                <a:solidFill>
                  <a:srgbClr val="000000"/>
                </a:solidFill>
                <a:prstDash val="dash"/>
                <a:round/>
                <a:headEnd type="none" w="med" len="med"/>
                <a:tailEnd type="stealth" w="lg" len="lg"/>
              </a:ln>
            </p:spPr>
          </p:cxnSp>
        </p:grpSp>
      </p:grpSp>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11</a:t>
            </a:fld>
            <a:r>
              <a:rPr lang="en-US" smtClean="0"/>
              <a:t>/23</a:t>
            </a:r>
            <a:endParaRPr lang="en-US" dirty="0"/>
          </a:p>
        </p:txBody>
      </p:sp>
      <p:sp>
        <p:nvSpPr>
          <p:cNvPr id="54" name="Shape 183"/>
          <p:cNvSpPr/>
          <p:nvPr/>
        </p:nvSpPr>
        <p:spPr>
          <a:xfrm>
            <a:off x="309954" y="1376620"/>
            <a:ext cx="661546" cy="275975"/>
          </a:xfrm>
          <a:prstGeom prst="rect">
            <a:avLst/>
          </a:prstGeom>
          <a:solidFill>
            <a:srgbClr val="FFFFFF"/>
          </a:solidFill>
          <a:ln w="15875" cap="flat" cmpd="sng">
            <a:solidFill>
              <a:schemeClr val="tx1"/>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baseline="0" dirty="0">
                <a:solidFill>
                  <a:srgbClr val="000000"/>
                </a:solidFill>
                <a:latin typeface="Arial"/>
                <a:ea typeface="Arial"/>
                <a:cs typeface="Arial"/>
                <a:sym typeface="Arial"/>
              </a:rPr>
              <a:t>IoT Server Runtime</a:t>
            </a:r>
          </a:p>
        </p:txBody>
      </p:sp>
      <p:sp>
        <p:nvSpPr>
          <p:cNvPr id="55" name="Shape 186"/>
          <p:cNvSpPr/>
          <p:nvPr/>
        </p:nvSpPr>
        <p:spPr>
          <a:xfrm>
            <a:off x="309955" y="825238"/>
            <a:ext cx="1092432" cy="206033"/>
          </a:xfrm>
          <a:prstGeom prst="rect">
            <a:avLst/>
          </a:prstGeom>
          <a:solidFill>
            <a:srgbClr val="FFFFFF"/>
          </a:solid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baseline="0">
                <a:solidFill>
                  <a:srgbClr val="000000"/>
                </a:solidFill>
                <a:latin typeface="Arial"/>
                <a:ea typeface="Arial"/>
                <a:cs typeface="Arial"/>
                <a:sym typeface="Arial"/>
              </a:rPr>
              <a:t>Event Bus</a:t>
            </a:r>
          </a:p>
        </p:txBody>
      </p:sp>
      <p:cxnSp>
        <p:nvCxnSpPr>
          <p:cNvPr id="56" name="Shape 189"/>
          <p:cNvCxnSpPr/>
          <p:nvPr/>
        </p:nvCxnSpPr>
        <p:spPr>
          <a:xfrm rot="10800000">
            <a:off x="723913" y="1031271"/>
            <a:ext cx="0" cy="349735"/>
          </a:xfrm>
          <a:prstGeom prst="straightConnector1">
            <a:avLst/>
          </a:prstGeom>
          <a:noFill/>
          <a:ln w="15875" cap="flat" cmpd="sng">
            <a:solidFill>
              <a:srgbClr val="000000"/>
            </a:solidFill>
            <a:prstDash val="dash"/>
            <a:round/>
            <a:headEnd type="stealth" w="lg" len="lg"/>
            <a:tailEnd type="none" w="lg" len="lg"/>
          </a:ln>
        </p:spPr>
      </p:cxnSp>
      <p:cxnSp>
        <p:nvCxnSpPr>
          <p:cNvPr id="57" name="Shape 204"/>
          <p:cNvCxnSpPr/>
          <p:nvPr/>
        </p:nvCxnSpPr>
        <p:spPr>
          <a:xfrm rot="10800000">
            <a:off x="417239" y="1036002"/>
            <a:ext cx="0" cy="340618"/>
          </a:xfrm>
          <a:prstGeom prst="straightConnector1">
            <a:avLst/>
          </a:prstGeom>
          <a:noFill/>
          <a:ln w="15875" cap="flat" cmpd="sng">
            <a:solidFill>
              <a:srgbClr val="000000"/>
            </a:solidFill>
            <a:prstDash val="solid"/>
            <a:round/>
            <a:headEnd type="none" w="lg" len="lg"/>
            <a:tailEnd type="stealth" w="lg" len="lg"/>
          </a:ln>
        </p:spPr>
      </p:cxnSp>
      <p:sp>
        <p:nvSpPr>
          <p:cNvPr id="59" name="TextBox 58"/>
          <p:cNvSpPr txBox="1"/>
          <p:nvPr/>
        </p:nvSpPr>
        <p:spPr>
          <a:xfrm>
            <a:off x="160927" y="1767890"/>
            <a:ext cx="2102177" cy="738664"/>
          </a:xfrm>
          <a:prstGeom prst="rect">
            <a:avLst/>
          </a:prstGeom>
          <a:solidFill>
            <a:schemeClr val="accent4">
              <a:lumMod val="20000"/>
              <a:lumOff val="80000"/>
            </a:schemeClr>
          </a:solidFill>
        </p:spPr>
        <p:txBody>
          <a:bodyPr wrap="square" rtlCol="0">
            <a:spAutoFit/>
          </a:bodyPr>
          <a:lstStyle/>
          <a:p>
            <a:r>
              <a:rPr lang="en-US" altLang="ko-KR" b="1" dirty="0" smtClean="0"/>
              <a:t>MQTT Broker</a:t>
            </a:r>
          </a:p>
          <a:p>
            <a:pPr marL="285750" indent="-285750">
              <a:buFont typeface="Wingdings" panose="05000000000000000000" pitchFamily="2" charset="2"/>
              <a:buChar char="§"/>
            </a:pPr>
            <a:r>
              <a:rPr lang="en-US" altLang="ko-KR" dirty="0"/>
              <a:t>Publish  /Subscribe</a:t>
            </a:r>
          </a:p>
          <a:p>
            <a:r>
              <a:rPr lang="en-US" altLang="ko-KR" dirty="0"/>
              <a:t>      </a:t>
            </a:r>
            <a:r>
              <a:rPr lang="en-US" altLang="ko-KR" dirty="0" smtClean="0"/>
              <a:t>Event</a:t>
            </a:r>
            <a:endParaRPr lang="ko-KR" altLang="en-US"/>
          </a:p>
        </p:txBody>
      </p:sp>
      <p:sp>
        <p:nvSpPr>
          <p:cNvPr id="60" name="TextBox 59"/>
          <p:cNvSpPr txBox="1"/>
          <p:nvPr/>
        </p:nvSpPr>
        <p:spPr>
          <a:xfrm>
            <a:off x="166512" y="2949698"/>
            <a:ext cx="2102177" cy="954107"/>
          </a:xfrm>
          <a:prstGeom prst="rect">
            <a:avLst/>
          </a:prstGeom>
          <a:solidFill>
            <a:schemeClr val="accent4">
              <a:lumMod val="20000"/>
              <a:lumOff val="80000"/>
            </a:schemeClr>
          </a:solidFill>
        </p:spPr>
        <p:txBody>
          <a:bodyPr wrap="square" rtlCol="0">
            <a:spAutoFit/>
          </a:bodyPr>
          <a:lstStyle/>
          <a:p>
            <a:r>
              <a:rPr lang="en-US" altLang="ko-KR" b="1" dirty="0" smtClean="0"/>
              <a:t>MQTT </a:t>
            </a:r>
            <a:r>
              <a:rPr lang="en-US" altLang="ko-KR" b="1" dirty="0"/>
              <a:t>P</a:t>
            </a:r>
            <a:r>
              <a:rPr lang="en-US" altLang="ko-KR" b="1" dirty="0" smtClean="0"/>
              <a:t>roxy</a:t>
            </a:r>
          </a:p>
          <a:p>
            <a:pPr marL="285750" indent="-285750">
              <a:buFont typeface="Wingdings" panose="05000000000000000000" pitchFamily="2" charset="2"/>
              <a:buChar char="§"/>
            </a:pPr>
            <a:r>
              <a:rPr lang="en-US" altLang="ko-KR" dirty="0"/>
              <a:t>Secure access</a:t>
            </a:r>
          </a:p>
          <a:p>
            <a:r>
              <a:rPr lang="en-US" altLang="ko-KR" dirty="0"/>
              <a:t>      - User App</a:t>
            </a:r>
          </a:p>
          <a:p>
            <a:r>
              <a:rPr lang="en-US" altLang="ko-KR" dirty="0"/>
              <a:t>      - SA </a:t>
            </a:r>
            <a:r>
              <a:rPr lang="en-US" altLang="ko-KR" dirty="0" smtClean="0"/>
              <a:t>Node</a:t>
            </a:r>
            <a:endParaRPr lang="ko-KR" altLang="en-US"/>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IoT Server : 2</a:t>
            </a:r>
            <a:r>
              <a:rPr lang="en-US" sz="2000" b="1" baseline="30000" dirty="0">
                <a:solidFill>
                  <a:schemeClr val="dk1"/>
                </a:solidFill>
              </a:rPr>
              <a:t>nd </a:t>
            </a:r>
            <a:r>
              <a:rPr lang="en-US" sz="2000" b="1" dirty="0" smtClean="0">
                <a:solidFill>
                  <a:schemeClr val="dk1"/>
                </a:solidFill>
              </a:rPr>
              <a:t>Decomposition (3/3)</a:t>
            </a:r>
            <a:endParaRPr lang="en-US" sz="2000" b="1" dirty="0">
              <a:solidFill>
                <a:schemeClr val="dk1"/>
              </a:solidFill>
            </a:endParaRPr>
          </a:p>
        </p:txBody>
      </p:sp>
      <p:graphicFrame>
        <p:nvGraphicFramePr>
          <p:cNvPr id="231" name="Shape 231"/>
          <p:cNvGraphicFramePr/>
          <p:nvPr/>
        </p:nvGraphicFramePr>
        <p:xfrm>
          <a:off x="250825" y="765175"/>
          <a:ext cx="8713662" cy="1219140"/>
        </p:xfrm>
        <a:graphic>
          <a:graphicData uri="http://schemas.openxmlformats.org/drawingml/2006/table">
            <a:tbl>
              <a:tblPr>
                <a:noFill/>
                <a:tableStyleId>{F2ECA201-8C03-488C-90C1-05B6DAA0B20F}</a:tableStyleId>
              </a:tblPr>
              <a:tblGrid>
                <a:gridCol w="1656879"/>
                <a:gridCol w="2952328"/>
                <a:gridCol w="1069062"/>
                <a:gridCol w="3035393"/>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Security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t>Authenticate Actors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To resist unauthorized access</a:t>
                      </a:r>
                    </a:p>
                    <a:p>
                      <a:pPr marL="457200" lvl="0" indent="0" rtl="0">
                        <a:spcBef>
                          <a:spcPts val="0"/>
                        </a:spcBef>
                        <a:buNone/>
                      </a:pPr>
                      <a:r>
                        <a:rPr lang="en-US" dirty="0"/>
                        <a:t>- Account Manager issues Session ID for Event Bus access</a:t>
                      </a:r>
                    </a:p>
                    <a:p>
                      <a:pPr marL="457200" lvl="0" indent="0" rtl="0">
                        <a:spcBef>
                          <a:spcPts val="0"/>
                        </a:spcBef>
                        <a:buNone/>
                      </a:pPr>
                      <a:r>
                        <a:rPr lang="en-US" dirty="0"/>
                        <a:t>- Session ID is </a:t>
                      </a:r>
                      <a:r>
                        <a:rPr lang="en-US" dirty="0" smtClean="0"/>
                        <a:t>valid </a:t>
                      </a:r>
                      <a:r>
                        <a:rPr lang="en-US" dirty="0"/>
                        <a:t>only for limited time period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32" name="Shape 232"/>
          <p:cNvSpPr txBox="1">
            <a:spLocks noGrp="1"/>
          </p:cNvSpPr>
          <p:nvPr>
            <p:ph type="title" idx="2"/>
          </p:nvPr>
        </p:nvSpPr>
        <p:spPr>
          <a:xfrm>
            <a:off x="6441800" y="90750"/>
            <a:ext cx="24470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dirty="0">
                <a:solidFill>
                  <a:schemeClr val="dk1"/>
                </a:solidFill>
              </a:rPr>
              <a:t>&lt; QA01 Security &gt;</a:t>
            </a:r>
          </a:p>
        </p:txBody>
      </p:sp>
      <p:cxnSp>
        <p:nvCxnSpPr>
          <p:cNvPr id="9" name="직선 연결선 8"/>
          <p:cNvCxnSpPr/>
          <p:nvPr/>
        </p:nvCxnSpPr>
        <p:spPr>
          <a:xfrm flipH="1">
            <a:off x="4005668" y="2564880"/>
            <a:ext cx="576000" cy="24"/>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a:off x="3986004" y="3069024"/>
            <a:ext cx="579414" cy="1069715"/>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241588" y="2564968"/>
            <a:ext cx="3744416" cy="432048"/>
          </a:xfrm>
          <a:prstGeom prst="rect">
            <a:avLst/>
          </a:prstGeom>
          <a:solidFill>
            <a:schemeClr val="bg1">
              <a:lumMod val="85000"/>
            </a:schemeClr>
          </a:solidFill>
          <a:ln w="1905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Event Bus</a:t>
            </a:r>
            <a:endParaRPr lang="ko-KR" altLang="en-US" sz="1100" dirty="0" smtClean="0">
              <a:solidFill>
                <a:schemeClr val="tx1"/>
              </a:solidFill>
            </a:endParaRPr>
          </a:p>
        </p:txBody>
      </p:sp>
      <p:sp>
        <p:nvSpPr>
          <p:cNvPr id="12" name="직사각형 11"/>
          <p:cNvSpPr/>
          <p:nvPr/>
        </p:nvSpPr>
        <p:spPr>
          <a:xfrm>
            <a:off x="241588" y="4293160"/>
            <a:ext cx="1296144" cy="648072"/>
          </a:xfrm>
          <a:prstGeom prst="rect">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User App</a:t>
            </a:r>
            <a:endParaRPr lang="ko-KR" altLang="en-US" sz="1100" dirty="0" smtClean="0">
              <a:solidFill>
                <a:schemeClr val="tx1"/>
              </a:solidFill>
            </a:endParaRPr>
          </a:p>
        </p:txBody>
      </p:sp>
      <p:sp>
        <p:nvSpPr>
          <p:cNvPr id="13" name="직사각형 12"/>
          <p:cNvSpPr/>
          <p:nvPr/>
        </p:nvSpPr>
        <p:spPr>
          <a:xfrm>
            <a:off x="1393716" y="3429064"/>
            <a:ext cx="2592288" cy="504056"/>
          </a:xfrm>
          <a:prstGeom prst="rect">
            <a:avLst/>
          </a:prstGeom>
          <a:solidFill>
            <a:schemeClr val="bg1">
              <a:lumMod val="85000"/>
            </a:schemeClr>
          </a:solidFill>
          <a:ln w="1905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Web Server</a:t>
            </a:r>
          </a:p>
          <a:p>
            <a:pPr algn="ctr"/>
            <a:r>
              <a:rPr lang="en-US" altLang="ko-KR" sz="1100" dirty="0" smtClean="0">
                <a:solidFill>
                  <a:schemeClr val="tx1"/>
                </a:solidFill>
              </a:rPr>
              <a:t>(Account Manager)</a:t>
            </a:r>
            <a:endParaRPr lang="ko-KR" altLang="en-US" sz="1100" dirty="0" smtClean="0">
              <a:solidFill>
                <a:schemeClr val="tx1"/>
              </a:solidFill>
            </a:endParaRPr>
          </a:p>
        </p:txBody>
      </p:sp>
      <p:cxnSp>
        <p:nvCxnSpPr>
          <p:cNvPr id="14" name="직선 화살표 연결선 13"/>
          <p:cNvCxnSpPr/>
          <p:nvPr/>
        </p:nvCxnSpPr>
        <p:spPr>
          <a:xfrm flipV="1">
            <a:off x="529620" y="2997016"/>
            <a:ext cx="0" cy="129614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V="1">
            <a:off x="2041788" y="3933120"/>
            <a:ext cx="0" cy="57606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a:off x="1537732" y="4509184"/>
            <a:ext cx="504056"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p:nvPr/>
        </p:nvCxnSpPr>
        <p:spPr>
          <a:xfrm flipH="1">
            <a:off x="1537732" y="4725208"/>
            <a:ext cx="72008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p:nvPr/>
        </p:nvCxnSpPr>
        <p:spPr>
          <a:xfrm>
            <a:off x="2257812" y="3933120"/>
            <a:ext cx="0" cy="792088"/>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p:nvPr/>
        </p:nvCxnSpPr>
        <p:spPr>
          <a:xfrm>
            <a:off x="1537732" y="2997016"/>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p:nvPr/>
        </p:nvCxnSpPr>
        <p:spPr>
          <a:xfrm>
            <a:off x="1825764" y="2997016"/>
            <a:ext cx="0" cy="432048"/>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p:nvPr/>
        </p:nvCxnSpPr>
        <p:spPr>
          <a:xfrm flipV="1">
            <a:off x="817652" y="2997016"/>
            <a:ext cx="0" cy="1296144"/>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2" name="타원 21"/>
          <p:cNvSpPr/>
          <p:nvPr/>
        </p:nvSpPr>
        <p:spPr>
          <a:xfrm>
            <a:off x="1681748" y="4221152"/>
            <a:ext cx="216024" cy="216024"/>
          </a:xfrm>
          <a:prstGeom prst="ellipse">
            <a:avLst/>
          </a:prstGeom>
          <a:solidFill>
            <a:schemeClr val="bg1"/>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1</a:t>
            </a:r>
            <a:endParaRPr lang="ko-KR" altLang="en-US" sz="1100" dirty="0" smtClean="0">
              <a:solidFill>
                <a:schemeClr val="tx1"/>
              </a:solidFill>
            </a:endParaRPr>
          </a:p>
        </p:txBody>
      </p:sp>
      <p:sp>
        <p:nvSpPr>
          <p:cNvPr id="23" name="타원 22"/>
          <p:cNvSpPr/>
          <p:nvPr/>
        </p:nvSpPr>
        <p:spPr>
          <a:xfrm>
            <a:off x="1681748" y="4797216"/>
            <a:ext cx="216024" cy="216024"/>
          </a:xfrm>
          <a:prstGeom prst="ellipse">
            <a:avLst/>
          </a:prstGeom>
          <a:solidFill>
            <a:schemeClr val="bg1"/>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2</a:t>
            </a:r>
            <a:endParaRPr lang="ko-KR" altLang="en-US" sz="1100" dirty="0" smtClean="0">
              <a:solidFill>
                <a:schemeClr val="tx1"/>
              </a:solidFill>
            </a:endParaRPr>
          </a:p>
        </p:txBody>
      </p:sp>
      <p:sp>
        <p:nvSpPr>
          <p:cNvPr id="24" name="타원 23"/>
          <p:cNvSpPr/>
          <p:nvPr/>
        </p:nvSpPr>
        <p:spPr>
          <a:xfrm>
            <a:off x="241588" y="3573080"/>
            <a:ext cx="216024" cy="216024"/>
          </a:xfrm>
          <a:prstGeom prst="ellipse">
            <a:avLst/>
          </a:prstGeom>
          <a:solidFill>
            <a:schemeClr val="bg1"/>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3</a:t>
            </a:r>
            <a:endParaRPr lang="ko-KR" altLang="en-US" sz="1100" dirty="0" smtClean="0">
              <a:solidFill>
                <a:schemeClr val="tx1"/>
              </a:solidFill>
            </a:endParaRPr>
          </a:p>
        </p:txBody>
      </p:sp>
      <p:sp>
        <p:nvSpPr>
          <p:cNvPr id="25" name="타원 24"/>
          <p:cNvSpPr/>
          <p:nvPr/>
        </p:nvSpPr>
        <p:spPr>
          <a:xfrm>
            <a:off x="1249700" y="3069024"/>
            <a:ext cx="216024" cy="216024"/>
          </a:xfrm>
          <a:prstGeom prst="ellipse">
            <a:avLst/>
          </a:prstGeom>
          <a:solidFill>
            <a:schemeClr val="bg1"/>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4</a:t>
            </a:r>
            <a:endParaRPr lang="ko-KR" altLang="en-US" sz="1100" dirty="0" smtClean="0">
              <a:solidFill>
                <a:schemeClr val="tx1"/>
              </a:solidFill>
            </a:endParaRPr>
          </a:p>
        </p:txBody>
      </p:sp>
      <p:sp>
        <p:nvSpPr>
          <p:cNvPr id="26" name="타원 25"/>
          <p:cNvSpPr/>
          <p:nvPr/>
        </p:nvSpPr>
        <p:spPr>
          <a:xfrm>
            <a:off x="1897772" y="3069024"/>
            <a:ext cx="216024" cy="216024"/>
          </a:xfrm>
          <a:prstGeom prst="ellipse">
            <a:avLst/>
          </a:prstGeom>
          <a:solidFill>
            <a:schemeClr val="bg1"/>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5</a:t>
            </a:r>
            <a:endParaRPr lang="ko-KR" altLang="en-US" sz="1100" dirty="0" smtClean="0">
              <a:solidFill>
                <a:schemeClr val="tx1"/>
              </a:solidFill>
            </a:endParaRPr>
          </a:p>
        </p:txBody>
      </p:sp>
      <p:sp>
        <p:nvSpPr>
          <p:cNvPr id="27" name="타원 26"/>
          <p:cNvSpPr/>
          <p:nvPr/>
        </p:nvSpPr>
        <p:spPr>
          <a:xfrm>
            <a:off x="889660" y="3573080"/>
            <a:ext cx="216024" cy="216024"/>
          </a:xfrm>
          <a:prstGeom prst="ellipse">
            <a:avLst/>
          </a:prstGeom>
          <a:solidFill>
            <a:schemeClr val="bg1"/>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6</a:t>
            </a:r>
            <a:endParaRPr lang="ko-KR" altLang="en-US" sz="1100" dirty="0" smtClean="0">
              <a:solidFill>
                <a:schemeClr val="tx1"/>
              </a:solidFill>
            </a:endParaRPr>
          </a:p>
        </p:txBody>
      </p:sp>
      <p:sp>
        <p:nvSpPr>
          <p:cNvPr id="28" name="직사각형 27"/>
          <p:cNvSpPr/>
          <p:nvPr/>
        </p:nvSpPr>
        <p:spPr>
          <a:xfrm>
            <a:off x="250825" y="5517296"/>
            <a:ext cx="3735179" cy="648084"/>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smtClean="0">
              <a:solidFill>
                <a:schemeClr val="tx1"/>
              </a:solidFill>
            </a:endParaRPr>
          </a:p>
        </p:txBody>
      </p:sp>
      <p:sp>
        <p:nvSpPr>
          <p:cNvPr id="29" name="TextBox 28"/>
          <p:cNvSpPr txBox="1"/>
          <p:nvPr/>
        </p:nvSpPr>
        <p:spPr>
          <a:xfrm>
            <a:off x="149039" y="5227053"/>
            <a:ext cx="1930337" cy="246221"/>
          </a:xfrm>
          <a:prstGeom prst="rect">
            <a:avLst/>
          </a:prstGeom>
          <a:noFill/>
        </p:spPr>
        <p:txBody>
          <a:bodyPr wrap="none" rtlCol="0">
            <a:spAutoFit/>
          </a:bodyPr>
          <a:lstStyle/>
          <a:p>
            <a:r>
              <a:rPr lang="en-US" altLang="ko-KR" sz="1000" dirty="0" smtClean="0">
                <a:solidFill>
                  <a:schemeClr val="tx1"/>
                </a:solidFill>
              </a:rPr>
              <a:t>Legend (Dynamic Perspective)</a:t>
            </a:r>
            <a:endParaRPr lang="ko-KR" altLang="en-US" sz="1000" dirty="0">
              <a:solidFill>
                <a:schemeClr val="tx1"/>
              </a:solidFill>
            </a:endParaRPr>
          </a:p>
        </p:txBody>
      </p:sp>
      <p:cxnSp>
        <p:nvCxnSpPr>
          <p:cNvPr id="30" name="직선 화살표 연결선 29"/>
          <p:cNvCxnSpPr/>
          <p:nvPr/>
        </p:nvCxnSpPr>
        <p:spPr>
          <a:xfrm flipH="1">
            <a:off x="2585715" y="5877336"/>
            <a:ext cx="288032" cy="0"/>
          </a:xfrm>
          <a:prstGeom prst="straightConnector1">
            <a:avLst/>
          </a:prstGeom>
          <a:ln w="127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873747" y="5752984"/>
            <a:ext cx="902811" cy="246221"/>
          </a:xfrm>
          <a:prstGeom prst="rect">
            <a:avLst/>
          </a:prstGeom>
          <a:noFill/>
        </p:spPr>
        <p:txBody>
          <a:bodyPr wrap="none" rtlCol="0">
            <a:spAutoFit/>
          </a:bodyPr>
          <a:lstStyle/>
          <a:p>
            <a:r>
              <a:rPr lang="en-US" altLang="ko-KR" sz="1000" dirty="0" smtClean="0">
                <a:solidFill>
                  <a:schemeClr val="tx1"/>
                </a:solidFill>
              </a:rPr>
              <a:t>Control Flow</a:t>
            </a:r>
            <a:endParaRPr lang="ko-KR" altLang="en-US" sz="1000" dirty="0">
              <a:solidFill>
                <a:schemeClr val="tx1"/>
              </a:solidFill>
            </a:endParaRPr>
          </a:p>
        </p:txBody>
      </p:sp>
      <p:sp>
        <p:nvSpPr>
          <p:cNvPr id="32" name="직사각형 31"/>
          <p:cNvSpPr/>
          <p:nvPr/>
        </p:nvSpPr>
        <p:spPr>
          <a:xfrm>
            <a:off x="376495" y="5733320"/>
            <a:ext cx="288032" cy="216024"/>
          </a:xfrm>
          <a:prstGeom prst="rect">
            <a:avLst/>
          </a:prstGeom>
          <a:solidFill>
            <a:schemeClr val="bg1"/>
          </a:solidFill>
          <a:ln w="1905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smtClean="0">
              <a:solidFill>
                <a:schemeClr val="tx1"/>
              </a:solidFill>
            </a:endParaRPr>
          </a:p>
        </p:txBody>
      </p:sp>
      <p:sp>
        <p:nvSpPr>
          <p:cNvPr id="33" name="TextBox 32"/>
          <p:cNvSpPr txBox="1"/>
          <p:nvPr/>
        </p:nvSpPr>
        <p:spPr>
          <a:xfrm>
            <a:off x="664527" y="5733320"/>
            <a:ext cx="808235" cy="246221"/>
          </a:xfrm>
          <a:prstGeom prst="rect">
            <a:avLst/>
          </a:prstGeom>
          <a:noFill/>
        </p:spPr>
        <p:txBody>
          <a:bodyPr wrap="none" rtlCol="0">
            <a:spAutoFit/>
          </a:bodyPr>
          <a:lstStyle/>
          <a:p>
            <a:r>
              <a:rPr lang="en-US" altLang="ko-KR" sz="1000" dirty="0" smtClean="0">
                <a:solidFill>
                  <a:schemeClr val="tx1"/>
                </a:solidFill>
              </a:rPr>
              <a:t>Application</a:t>
            </a:r>
            <a:endParaRPr lang="ko-KR" altLang="en-US" sz="1000" dirty="0">
              <a:solidFill>
                <a:schemeClr val="tx1"/>
              </a:solidFill>
            </a:endParaRPr>
          </a:p>
        </p:txBody>
      </p:sp>
      <p:sp>
        <p:nvSpPr>
          <p:cNvPr id="34" name="직사각형 33"/>
          <p:cNvSpPr/>
          <p:nvPr/>
        </p:nvSpPr>
        <p:spPr>
          <a:xfrm>
            <a:off x="1599515" y="5744950"/>
            <a:ext cx="288032" cy="216024"/>
          </a:xfrm>
          <a:prstGeom prst="rect">
            <a:avLst/>
          </a:prstGeom>
          <a:solidFill>
            <a:schemeClr val="bg1">
              <a:lumMod val="85000"/>
            </a:schemeClr>
          </a:solidFill>
          <a:ln w="1905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smtClean="0">
              <a:solidFill>
                <a:schemeClr val="tx1"/>
              </a:solidFill>
            </a:endParaRPr>
          </a:p>
        </p:txBody>
      </p:sp>
      <p:sp>
        <p:nvSpPr>
          <p:cNvPr id="35" name="TextBox 34"/>
          <p:cNvSpPr txBox="1"/>
          <p:nvPr/>
        </p:nvSpPr>
        <p:spPr>
          <a:xfrm>
            <a:off x="1884656" y="5760981"/>
            <a:ext cx="646331" cy="246221"/>
          </a:xfrm>
          <a:prstGeom prst="rect">
            <a:avLst/>
          </a:prstGeom>
          <a:noFill/>
        </p:spPr>
        <p:txBody>
          <a:bodyPr wrap="none" rtlCol="0">
            <a:spAutoFit/>
          </a:bodyPr>
          <a:lstStyle/>
          <a:p>
            <a:r>
              <a:rPr lang="en-US" altLang="ko-KR" sz="1000" dirty="0" smtClean="0">
                <a:solidFill>
                  <a:schemeClr val="tx1"/>
                </a:solidFill>
              </a:rPr>
              <a:t>Process</a:t>
            </a:r>
            <a:endParaRPr lang="ko-KR" altLang="en-US" sz="1000" dirty="0">
              <a:solidFill>
                <a:schemeClr val="tx1"/>
              </a:solidFill>
            </a:endParaRPr>
          </a:p>
        </p:txBody>
      </p:sp>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12</a:t>
            </a:fld>
            <a:r>
              <a:rPr lang="en-US" smtClean="0"/>
              <a:t>/23</a:t>
            </a:r>
            <a:endParaRPr lang="en-US" dirty="0"/>
          </a:p>
        </p:txBody>
      </p:sp>
      <p:sp>
        <p:nvSpPr>
          <p:cNvPr id="82" name="Shape 95"/>
          <p:cNvSpPr/>
          <p:nvPr/>
        </p:nvSpPr>
        <p:spPr>
          <a:xfrm>
            <a:off x="4381778" y="5493204"/>
            <a:ext cx="4669144" cy="668993"/>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83" name="Shape 96"/>
          <p:cNvSpPr/>
          <p:nvPr/>
        </p:nvSpPr>
        <p:spPr>
          <a:xfrm>
            <a:off x="4634076" y="2564880"/>
            <a:ext cx="3767254" cy="1573859"/>
          </a:xfrm>
          <a:prstGeom prst="rect">
            <a:avLst/>
          </a:prstGeom>
          <a:noFill/>
          <a:ln w="254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84" name="Shape 97"/>
          <p:cNvSpPr/>
          <p:nvPr/>
        </p:nvSpPr>
        <p:spPr>
          <a:xfrm>
            <a:off x="4820582" y="3457895"/>
            <a:ext cx="3402520" cy="399654"/>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000"/>
              <a:t>MQTT Proxy</a:t>
            </a:r>
          </a:p>
        </p:txBody>
      </p:sp>
      <p:sp>
        <p:nvSpPr>
          <p:cNvPr id="85" name="Shape 98"/>
          <p:cNvSpPr/>
          <p:nvPr/>
        </p:nvSpPr>
        <p:spPr>
          <a:xfrm>
            <a:off x="4248544" y="4452299"/>
            <a:ext cx="1826922" cy="399654"/>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latin typeface="Arial"/>
                <a:ea typeface="Arial"/>
                <a:cs typeface="Arial"/>
                <a:sym typeface="Arial"/>
              </a:rPr>
              <a:t>User App</a:t>
            </a:r>
          </a:p>
        </p:txBody>
      </p:sp>
      <p:cxnSp>
        <p:nvCxnSpPr>
          <p:cNvPr id="86" name="Shape 99"/>
          <p:cNvCxnSpPr/>
          <p:nvPr/>
        </p:nvCxnSpPr>
        <p:spPr>
          <a:xfrm rot="10800000">
            <a:off x="5000141" y="3849397"/>
            <a:ext cx="0" cy="567793"/>
          </a:xfrm>
          <a:prstGeom prst="straightConnector1">
            <a:avLst/>
          </a:prstGeom>
          <a:noFill/>
          <a:ln w="19050" cap="flat" cmpd="sng">
            <a:solidFill>
              <a:srgbClr val="000000"/>
            </a:solidFill>
            <a:prstDash val="dash"/>
            <a:round/>
            <a:headEnd type="none" w="med" len="med"/>
            <a:tailEnd type="stealth" w="lg" len="lg"/>
          </a:ln>
        </p:spPr>
      </p:cxnSp>
      <p:sp>
        <p:nvSpPr>
          <p:cNvPr id="87" name="Shape 100"/>
          <p:cNvSpPr/>
          <p:nvPr/>
        </p:nvSpPr>
        <p:spPr>
          <a:xfrm>
            <a:off x="6262924" y="4569282"/>
            <a:ext cx="883802" cy="478672"/>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latin typeface="Arial"/>
                <a:ea typeface="Arial"/>
                <a:cs typeface="Arial"/>
                <a:sym typeface="Arial"/>
              </a:rPr>
              <a:t>3rd Party App/Service MashUp</a:t>
            </a:r>
            <a:br>
              <a:rPr lang="ko" sz="1000" b="0" i="0" u="none" strike="noStrike" cap="none" baseline="0" dirty="0">
                <a:solidFill>
                  <a:srgbClr val="000000"/>
                </a:solidFill>
                <a:latin typeface="Arial"/>
                <a:ea typeface="Arial"/>
                <a:cs typeface="Arial"/>
                <a:sym typeface="Arial"/>
              </a:rPr>
            </a:br>
            <a:r>
              <a:rPr lang="ko" sz="1000" b="0" i="0" u="none" strike="noStrike" cap="none" baseline="0" dirty="0">
                <a:solidFill>
                  <a:srgbClr val="000000"/>
                </a:solidFill>
                <a:latin typeface="Arial"/>
                <a:ea typeface="Arial"/>
                <a:cs typeface="Arial"/>
                <a:sym typeface="Arial"/>
              </a:rPr>
              <a:t>(VAR)</a:t>
            </a:r>
          </a:p>
        </p:txBody>
      </p:sp>
      <p:sp>
        <p:nvSpPr>
          <p:cNvPr id="88" name="Shape 101"/>
          <p:cNvSpPr/>
          <p:nvPr/>
        </p:nvSpPr>
        <p:spPr>
          <a:xfrm>
            <a:off x="7502167" y="4380187"/>
            <a:ext cx="821864" cy="399654"/>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SA Node</a:t>
            </a:r>
          </a:p>
        </p:txBody>
      </p:sp>
      <p:cxnSp>
        <p:nvCxnSpPr>
          <p:cNvPr id="89" name="Shape 102"/>
          <p:cNvCxnSpPr/>
          <p:nvPr/>
        </p:nvCxnSpPr>
        <p:spPr>
          <a:xfrm rot="10800000">
            <a:off x="6446203" y="3860230"/>
            <a:ext cx="0" cy="558485"/>
          </a:xfrm>
          <a:prstGeom prst="straightConnector1">
            <a:avLst/>
          </a:prstGeom>
          <a:noFill/>
          <a:ln w="19050" cap="flat" cmpd="sng">
            <a:solidFill>
              <a:srgbClr val="000000"/>
            </a:solidFill>
            <a:prstDash val="dash"/>
            <a:round/>
            <a:headEnd type="none" w="med" len="med"/>
            <a:tailEnd type="stealth" w="lg" len="lg"/>
          </a:ln>
        </p:spPr>
      </p:cxnSp>
      <p:cxnSp>
        <p:nvCxnSpPr>
          <p:cNvPr id="90" name="Shape 103"/>
          <p:cNvCxnSpPr/>
          <p:nvPr/>
        </p:nvCxnSpPr>
        <p:spPr>
          <a:xfrm rot="16200000">
            <a:off x="7447891" y="4136412"/>
            <a:ext cx="566802" cy="476"/>
          </a:xfrm>
          <a:prstGeom prst="bentConnector3">
            <a:avLst>
              <a:gd name="adj1" fmla="val 50000"/>
            </a:avLst>
          </a:prstGeom>
          <a:noFill/>
          <a:ln w="19050" cap="flat" cmpd="sng">
            <a:solidFill>
              <a:srgbClr val="000000"/>
            </a:solidFill>
            <a:prstDash val="dash"/>
            <a:round/>
            <a:headEnd type="none" w="med" len="med"/>
            <a:tailEnd type="stealth" w="lg" len="lg"/>
          </a:ln>
        </p:spPr>
      </p:cxnSp>
      <p:sp>
        <p:nvSpPr>
          <p:cNvPr id="91" name="Shape 104"/>
          <p:cNvSpPr/>
          <p:nvPr/>
        </p:nvSpPr>
        <p:spPr>
          <a:xfrm>
            <a:off x="6823350" y="4380995"/>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92" name="Shape 105"/>
          <p:cNvSpPr/>
          <p:nvPr/>
        </p:nvSpPr>
        <p:spPr>
          <a:xfrm>
            <a:off x="5399996" y="2957073"/>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93" name="Shape 106"/>
          <p:cNvSpPr/>
          <p:nvPr/>
        </p:nvSpPr>
        <p:spPr>
          <a:xfrm>
            <a:off x="7614584" y="3457664"/>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94" name="Shape 107"/>
          <p:cNvSpPr/>
          <p:nvPr/>
        </p:nvSpPr>
        <p:spPr>
          <a:xfrm>
            <a:off x="7614574" y="3580326"/>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95" name="Shape 108"/>
          <p:cNvSpPr/>
          <p:nvPr/>
        </p:nvSpPr>
        <p:spPr>
          <a:xfrm rot="16200000">
            <a:off x="5069644" y="3829976"/>
            <a:ext cx="169453" cy="1243737"/>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96" name="Shape 109"/>
          <p:cNvSpPr/>
          <p:nvPr/>
        </p:nvSpPr>
        <p:spPr>
          <a:xfrm rot="16200000">
            <a:off x="6561804" y="3800503"/>
            <a:ext cx="176061" cy="126328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97" name="Shape 110"/>
          <p:cNvSpPr/>
          <p:nvPr/>
        </p:nvSpPr>
        <p:spPr>
          <a:xfrm rot="16200000">
            <a:off x="7825064" y="3943921"/>
            <a:ext cx="176061" cy="97647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98" name="Shape 111"/>
          <p:cNvSpPr/>
          <p:nvPr/>
        </p:nvSpPr>
        <p:spPr>
          <a:xfrm>
            <a:off x="7798888" y="4381392"/>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cxnSp>
        <p:nvCxnSpPr>
          <p:cNvPr id="99" name="Shape 112"/>
          <p:cNvCxnSpPr/>
          <p:nvPr/>
        </p:nvCxnSpPr>
        <p:spPr>
          <a:xfrm>
            <a:off x="4702245" y="5700350"/>
            <a:ext cx="460006" cy="0"/>
          </a:xfrm>
          <a:prstGeom prst="straightConnector1">
            <a:avLst/>
          </a:prstGeom>
          <a:noFill/>
          <a:ln w="19050" cap="flat" cmpd="sng">
            <a:solidFill>
              <a:srgbClr val="000000"/>
            </a:solidFill>
            <a:prstDash val="solid"/>
            <a:round/>
            <a:headEnd type="none" w="med" len="med"/>
            <a:tailEnd type="stealth" w="lg" len="lg"/>
          </a:ln>
        </p:spPr>
      </p:cxnSp>
      <p:sp>
        <p:nvSpPr>
          <p:cNvPr id="100" name="Shape 113"/>
          <p:cNvSpPr/>
          <p:nvPr/>
        </p:nvSpPr>
        <p:spPr>
          <a:xfrm>
            <a:off x="6877010" y="5871863"/>
            <a:ext cx="536951" cy="20358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101" name="Shape 114"/>
          <p:cNvSpPr txBox="1"/>
          <p:nvPr/>
        </p:nvSpPr>
        <p:spPr>
          <a:xfrm>
            <a:off x="7526982" y="5764632"/>
            <a:ext cx="1161330" cy="22141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latin typeface="Arial"/>
                <a:ea typeface="Arial"/>
                <a:cs typeface="Arial"/>
                <a:sym typeface="Arial"/>
              </a:rPr>
              <a:t>Process</a:t>
            </a:r>
          </a:p>
        </p:txBody>
      </p:sp>
      <p:sp>
        <p:nvSpPr>
          <p:cNvPr id="102" name="Shape 115"/>
          <p:cNvSpPr txBox="1"/>
          <p:nvPr/>
        </p:nvSpPr>
        <p:spPr>
          <a:xfrm>
            <a:off x="4282108" y="5168339"/>
            <a:ext cx="2015116" cy="17606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latin typeface="Arial"/>
                <a:ea typeface="Arial"/>
                <a:cs typeface="Arial"/>
                <a:sym typeface="Arial"/>
              </a:rPr>
              <a:t>Legend (Dynamic Perspective)</a:t>
            </a:r>
          </a:p>
        </p:txBody>
      </p:sp>
      <p:sp>
        <p:nvSpPr>
          <p:cNvPr id="103" name="Shape 116"/>
          <p:cNvSpPr txBox="1"/>
          <p:nvPr/>
        </p:nvSpPr>
        <p:spPr>
          <a:xfrm>
            <a:off x="5340738" y="5528175"/>
            <a:ext cx="1444576" cy="22141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latin typeface="Arial"/>
                <a:ea typeface="Arial"/>
                <a:cs typeface="Arial"/>
                <a:sym typeface="Arial"/>
              </a:rPr>
              <a:t>Network Connection</a:t>
            </a:r>
          </a:p>
        </p:txBody>
      </p:sp>
      <p:sp>
        <p:nvSpPr>
          <p:cNvPr id="104" name="Shape 117"/>
          <p:cNvSpPr txBox="1"/>
          <p:nvPr/>
        </p:nvSpPr>
        <p:spPr>
          <a:xfrm>
            <a:off x="6786843" y="5530649"/>
            <a:ext cx="211778" cy="22141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A</a:t>
            </a:r>
          </a:p>
        </p:txBody>
      </p:sp>
      <p:sp>
        <p:nvSpPr>
          <p:cNvPr id="105" name="Shape 118"/>
          <p:cNvSpPr txBox="1"/>
          <p:nvPr/>
        </p:nvSpPr>
        <p:spPr>
          <a:xfrm>
            <a:off x="7255663" y="5530649"/>
            <a:ext cx="211778" cy="22141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B</a:t>
            </a:r>
          </a:p>
        </p:txBody>
      </p:sp>
      <p:sp>
        <p:nvSpPr>
          <p:cNvPr id="106" name="Shape 119"/>
          <p:cNvSpPr txBox="1"/>
          <p:nvPr/>
        </p:nvSpPr>
        <p:spPr>
          <a:xfrm>
            <a:off x="7537400" y="5530651"/>
            <a:ext cx="1359530" cy="22141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sym typeface="Arial"/>
              </a:rPr>
              <a:t>A </a:t>
            </a:r>
            <a:r>
              <a:rPr lang="ko" sz="1000" dirty="0"/>
              <a:t>sends event to </a:t>
            </a:r>
            <a:r>
              <a:rPr lang="ko" sz="1000" b="0" i="0" u="none" strike="noStrike" cap="none" baseline="0" dirty="0">
                <a:solidFill>
                  <a:srgbClr val="000000"/>
                </a:solidFill>
                <a:sym typeface="Arial"/>
              </a:rPr>
              <a:t>B</a:t>
            </a:r>
          </a:p>
        </p:txBody>
      </p:sp>
      <p:sp>
        <p:nvSpPr>
          <p:cNvPr id="107" name="Shape 120"/>
          <p:cNvSpPr txBox="1"/>
          <p:nvPr/>
        </p:nvSpPr>
        <p:spPr>
          <a:xfrm>
            <a:off x="5351538" y="5719365"/>
            <a:ext cx="1444576" cy="22141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dirty="0"/>
              <a:t>Event Bus</a:t>
            </a:r>
            <a:br>
              <a:rPr lang="ko" sz="1000" dirty="0"/>
            </a:br>
            <a:r>
              <a:rPr lang="ko" sz="1000" b="0" i="0" u="none" strike="noStrike" cap="none" baseline="0" dirty="0">
                <a:solidFill>
                  <a:srgbClr val="000000"/>
                </a:solidFill>
                <a:sym typeface="Arial"/>
              </a:rPr>
              <a:t>Boundary</a:t>
            </a:r>
          </a:p>
        </p:txBody>
      </p:sp>
      <p:sp>
        <p:nvSpPr>
          <p:cNvPr id="108" name="Shape 121"/>
          <p:cNvSpPr/>
          <p:nvPr/>
        </p:nvSpPr>
        <p:spPr>
          <a:xfrm>
            <a:off x="5910009" y="2862145"/>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109" name="Shape 122"/>
          <p:cNvSpPr/>
          <p:nvPr/>
        </p:nvSpPr>
        <p:spPr>
          <a:xfrm>
            <a:off x="7045234" y="2851978"/>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110" name="Shape 123"/>
          <p:cNvSpPr/>
          <p:nvPr/>
        </p:nvSpPr>
        <p:spPr>
          <a:xfrm>
            <a:off x="4820582" y="2708330"/>
            <a:ext cx="3402520" cy="399654"/>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000"/>
              <a:t>MQTT Broker</a:t>
            </a:r>
          </a:p>
        </p:txBody>
      </p:sp>
      <p:sp>
        <p:nvSpPr>
          <p:cNvPr id="111" name="Shape 124"/>
          <p:cNvSpPr/>
          <p:nvPr/>
        </p:nvSpPr>
        <p:spPr>
          <a:xfrm>
            <a:off x="4663772" y="5842614"/>
            <a:ext cx="536951" cy="221414"/>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112" name="Shape 125"/>
          <p:cNvSpPr/>
          <p:nvPr/>
        </p:nvSpPr>
        <p:spPr>
          <a:xfrm rot="16200000">
            <a:off x="8294919" y="3531626"/>
            <a:ext cx="1257580" cy="243938"/>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000"/>
              <a:t>IoT Server Runtime</a:t>
            </a:r>
          </a:p>
        </p:txBody>
      </p:sp>
      <p:sp>
        <p:nvSpPr>
          <p:cNvPr id="113" name="Shape 126"/>
          <p:cNvSpPr/>
          <p:nvPr/>
        </p:nvSpPr>
        <p:spPr>
          <a:xfrm rot="10800000">
            <a:off x="8644306" y="3034117"/>
            <a:ext cx="197008" cy="1243322"/>
          </a:xfrm>
          <a:prstGeom prst="rightBrace">
            <a:avLst>
              <a:gd name="adj1" fmla="val 53572"/>
              <a:gd name="adj2" fmla="val 50000"/>
            </a:avLst>
          </a:prstGeom>
          <a:noFill/>
          <a:ln w="19050" cap="flat" cmpd="sng">
            <a:solidFill>
              <a:schemeClr val="tx1"/>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114" name="Shape 127"/>
          <p:cNvSpPr/>
          <p:nvPr/>
        </p:nvSpPr>
        <p:spPr>
          <a:xfrm>
            <a:off x="7798897" y="3701744"/>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cxnSp>
        <p:nvCxnSpPr>
          <p:cNvPr id="115" name="Shape 128"/>
          <p:cNvCxnSpPr/>
          <p:nvPr/>
        </p:nvCxnSpPr>
        <p:spPr>
          <a:xfrm rot="10800000">
            <a:off x="5356382" y="3866882"/>
            <a:ext cx="0" cy="567793"/>
          </a:xfrm>
          <a:prstGeom prst="straightConnector1">
            <a:avLst/>
          </a:prstGeom>
          <a:noFill/>
          <a:ln w="19050" cap="flat" cmpd="sng">
            <a:solidFill>
              <a:srgbClr val="000000"/>
            </a:solidFill>
            <a:prstDash val="dash"/>
            <a:round/>
            <a:headEnd type="stealth" w="lg" len="lg"/>
            <a:tailEnd type="none" w="lg" len="med"/>
          </a:ln>
        </p:spPr>
      </p:cxnSp>
      <p:cxnSp>
        <p:nvCxnSpPr>
          <p:cNvPr id="116" name="Shape 129"/>
          <p:cNvCxnSpPr/>
          <p:nvPr/>
        </p:nvCxnSpPr>
        <p:spPr>
          <a:xfrm rot="10800000">
            <a:off x="6866465" y="3860965"/>
            <a:ext cx="0" cy="558485"/>
          </a:xfrm>
          <a:prstGeom prst="straightConnector1">
            <a:avLst/>
          </a:prstGeom>
          <a:noFill/>
          <a:ln w="19050" cap="flat" cmpd="sng">
            <a:solidFill>
              <a:srgbClr val="000000"/>
            </a:solidFill>
            <a:prstDash val="dash"/>
            <a:round/>
            <a:headEnd type="stealth" w="lg" len="lg"/>
            <a:tailEnd type="none" w="lg" len="med"/>
          </a:ln>
        </p:spPr>
      </p:cxnSp>
      <p:cxnSp>
        <p:nvCxnSpPr>
          <p:cNvPr id="117" name="Shape 130"/>
          <p:cNvCxnSpPr/>
          <p:nvPr/>
        </p:nvCxnSpPr>
        <p:spPr>
          <a:xfrm rot="16200000">
            <a:off x="7777868" y="4137147"/>
            <a:ext cx="566802" cy="476"/>
          </a:xfrm>
          <a:prstGeom prst="bentConnector3">
            <a:avLst>
              <a:gd name="adj1" fmla="val 50000"/>
            </a:avLst>
          </a:prstGeom>
          <a:noFill/>
          <a:ln w="19050" cap="flat" cmpd="sng">
            <a:solidFill>
              <a:srgbClr val="000000"/>
            </a:solidFill>
            <a:prstDash val="dash"/>
            <a:round/>
            <a:headEnd type="stealth" w="lg" len="lg"/>
            <a:tailEnd type="none" w="lg" len="med"/>
          </a:ln>
        </p:spPr>
      </p:cxnSp>
      <p:cxnSp>
        <p:nvCxnSpPr>
          <p:cNvPr id="118" name="Shape 131"/>
          <p:cNvCxnSpPr/>
          <p:nvPr/>
        </p:nvCxnSpPr>
        <p:spPr>
          <a:xfrm rot="10800000" flipH="1">
            <a:off x="8215014" y="3655741"/>
            <a:ext cx="432000" cy="1981"/>
          </a:xfrm>
          <a:prstGeom prst="straightConnector1">
            <a:avLst/>
          </a:prstGeom>
          <a:noFill/>
          <a:ln w="19050" cap="flat" cmpd="sng">
            <a:solidFill>
              <a:srgbClr val="000000"/>
            </a:solidFill>
            <a:prstDash val="solid"/>
            <a:round/>
            <a:headEnd type="none" w="lg" len="lg"/>
            <a:tailEnd type="stealth" w="lg" len="lg"/>
          </a:ln>
        </p:spPr>
      </p:cxnSp>
      <p:sp>
        <p:nvSpPr>
          <p:cNvPr id="119" name="Shape 132"/>
          <p:cNvSpPr/>
          <p:nvPr/>
        </p:nvSpPr>
        <p:spPr>
          <a:xfrm>
            <a:off x="7146716" y="2957073"/>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120" name="Shape 133"/>
          <p:cNvSpPr/>
          <p:nvPr/>
        </p:nvSpPr>
        <p:spPr>
          <a:xfrm>
            <a:off x="5655002" y="2957073"/>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121" name="Shape 134"/>
          <p:cNvSpPr/>
          <p:nvPr/>
        </p:nvSpPr>
        <p:spPr>
          <a:xfrm>
            <a:off x="7146716" y="3457664"/>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122" name="Shape 135"/>
          <p:cNvSpPr/>
          <p:nvPr/>
        </p:nvSpPr>
        <p:spPr>
          <a:xfrm>
            <a:off x="5655002" y="3457664"/>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cxnSp>
        <p:nvCxnSpPr>
          <p:cNvPr id="123" name="Shape 136"/>
          <p:cNvCxnSpPr>
            <a:stCxn id="120" idx="2"/>
            <a:endCxn id="122" idx="0"/>
          </p:cNvCxnSpPr>
          <p:nvPr/>
        </p:nvCxnSpPr>
        <p:spPr>
          <a:xfrm>
            <a:off x="5772207" y="3107984"/>
            <a:ext cx="0" cy="349746"/>
          </a:xfrm>
          <a:prstGeom prst="straightConnector1">
            <a:avLst/>
          </a:prstGeom>
          <a:noFill/>
          <a:ln w="19050" cap="flat" cmpd="sng">
            <a:solidFill>
              <a:srgbClr val="000000"/>
            </a:solidFill>
            <a:prstDash val="solid"/>
            <a:round/>
            <a:headEnd type="none" w="lg" len="lg"/>
            <a:tailEnd type="stealth" w="lg" len="lg"/>
          </a:ln>
        </p:spPr>
      </p:cxnSp>
      <p:cxnSp>
        <p:nvCxnSpPr>
          <p:cNvPr id="124" name="Shape 137"/>
          <p:cNvCxnSpPr>
            <a:stCxn id="119" idx="2"/>
            <a:endCxn id="121" idx="0"/>
          </p:cNvCxnSpPr>
          <p:nvPr/>
        </p:nvCxnSpPr>
        <p:spPr>
          <a:xfrm>
            <a:off x="7263921" y="3107984"/>
            <a:ext cx="0" cy="349746"/>
          </a:xfrm>
          <a:prstGeom prst="straightConnector1">
            <a:avLst/>
          </a:prstGeom>
          <a:noFill/>
          <a:ln w="19050" cap="flat" cmpd="sng">
            <a:solidFill>
              <a:srgbClr val="000000"/>
            </a:solidFill>
            <a:prstDash val="solid"/>
            <a:round/>
            <a:headEnd type="stealth" w="lg" len="lg"/>
            <a:tailEnd type="none" w="lg" len="lg"/>
          </a:ln>
        </p:spPr>
      </p:cxnSp>
      <p:cxnSp>
        <p:nvCxnSpPr>
          <p:cNvPr id="125" name="Shape 138"/>
          <p:cNvCxnSpPr/>
          <p:nvPr/>
        </p:nvCxnSpPr>
        <p:spPr>
          <a:xfrm>
            <a:off x="7026642" y="5700638"/>
            <a:ext cx="269428" cy="396"/>
          </a:xfrm>
          <a:prstGeom prst="bentConnector3">
            <a:avLst>
              <a:gd name="adj1" fmla="val 99462"/>
            </a:avLst>
          </a:prstGeom>
          <a:noFill/>
          <a:ln w="19050" cap="flat" cmpd="sng">
            <a:solidFill>
              <a:srgbClr val="000000"/>
            </a:solidFill>
            <a:prstDash val="dash"/>
            <a:round/>
            <a:headEnd type="none" w="med" len="med"/>
            <a:tailEnd type="stealth" w="lg" len="lg"/>
          </a:ln>
        </p:spPr>
      </p:cxn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IoT System - Register Sequence Diagram</a:t>
            </a:r>
          </a:p>
        </p:txBody>
      </p:sp>
      <p:sp>
        <p:nvSpPr>
          <p:cNvPr id="240" name="Shape 240"/>
          <p:cNvSpPr txBox="1">
            <a:spLocks noGrp="1"/>
          </p:cNvSpPr>
          <p:nvPr>
            <p:ph type="title" idx="2"/>
          </p:nvPr>
        </p:nvSpPr>
        <p:spPr>
          <a:xfrm>
            <a:off x="6441800" y="90750"/>
            <a:ext cx="24470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dirty="0">
                <a:solidFill>
                  <a:schemeClr val="dk1"/>
                </a:solidFill>
              </a:rPr>
              <a:t>&lt; QA02 Security &gt;</a:t>
            </a:r>
          </a:p>
        </p:txBody>
      </p:sp>
      <p:graphicFrame>
        <p:nvGraphicFramePr>
          <p:cNvPr id="242" name="Shape 242"/>
          <p:cNvGraphicFramePr/>
          <p:nvPr>
            <p:extLst>
              <p:ext uri="{D42A27DB-BD31-4B8C-83A1-F6EECF244321}">
                <p14:modId xmlns:p14="http://schemas.microsoft.com/office/powerpoint/2010/main" val="3738600703"/>
              </p:ext>
            </p:extLst>
          </p:nvPr>
        </p:nvGraphicFramePr>
        <p:xfrm>
          <a:off x="241862" y="765175"/>
          <a:ext cx="8722626" cy="1005780"/>
        </p:xfrm>
        <a:graphic>
          <a:graphicData uri="http://schemas.openxmlformats.org/drawingml/2006/table">
            <a:tbl>
              <a:tblPr>
                <a:noFill/>
                <a:tableStyleId>{52CC2DFD-D4B7-4589-9866-FC09BFA16665}</a:tableStyleId>
              </a:tblPr>
              <a:tblGrid>
                <a:gridCol w="1685473"/>
                <a:gridCol w="2932697"/>
                <a:gridCol w="1008112"/>
                <a:gridCol w="3096344"/>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Security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Authorize Actors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6050">
                <a:tc>
                  <a:txBody>
                    <a:bodyPr/>
                    <a:lstStyle/>
                    <a:p>
                      <a:pPr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tx1"/>
                          </a:solidFill>
                        </a:rPr>
                        <a:t>To permit </a:t>
                      </a:r>
                      <a:r>
                        <a:rPr lang="en-US" dirty="0" smtClean="0">
                          <a:solidFill>
                            <a:schemeClr val="tx1"/>
                          </a:solidFill>
                        </a:rPr>
                        <a:t>secured SA node registration</a:t>
                      </a:r>
                    </a:p>
                    <a:p>
                      <a:pPr marL="457200" lvl="0" indent="-317500" rtl="0">
                        <a:spcBef>
                          <a:spcPts val="0"/>
                        </a:spcBef>
                        <a:buClr>
                          <a:schemeClr val="dk1"/>
                        </a:buClr>
                        <a:buSzPct val="100000"/>
                        <a:buFont typeface="Arial"/>
                        <a:buChar char="●"/>
                      </a:pPr>
                      <a:r>
                        <a:rPr lang="en-US" dirty="0" smtClean="0">
                          <a:solidFill>
                            <a:schemeClr val="tx1"/>
                          </a:solidFill>
                        </a:rPr>
                        <a:t>To refuse unproven</a:t>
                      </a:r>
                      <a:r>
                        <a:rPr lang="en-US" baseline="0" dirty="0" smtClean="0">
                          <a:solidFill>
                            <a:schemeClr val="tx1"/>
                          </a:solidFill>
                        </a:rPr>
                        <a:t> SA node</a:t>
                      </a:r>
                      <a:endParaRPr lang="en-US" dirty="0">
                        <a:solidFill>
                          <a:schemeClr val="tx1"/>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ko-KR"/>
                    </a:p>
                  </a:txBody>
                  <a:tcPr/>
                </a:tc>
                <a:tc hMerge="1">
                  <a:txBody>
                    <a:bodyPr/>
                    <a:lstStyle/>
                    <a:p>
                      <a:endParaRPr lang="ko-KR"/>
                    </a:p>
                  </a:txBody>
                  <a:tcPr/>
                </a:tc>
              </a:tr>
            </a:tbl>
          </a:graphicData>
        </a:graphic>
      </p:graphicFrame>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13</a:t>
            </a:fld>
            <a:r>
              <a:rPr lang="en-US" smtClean="0"/>
              <a:t>/23</a:t>
            </a:r>
            <a:endParaRPr lang="en-US" dirty="0"/>
          </a:p>
        </p:txBody>
      </p:sp>
      <p:sp>
        <p:nvSpPr>
          <p:cNvPr id="8" name="모서리가 둥근 직사각형 7"/>
          <p:cNvSpPr/>
          <p:nvPr/>
        </p:nvSpPr>
        <p:spPr>
          <a:xfrm>
            <a:off x="395420" y="2060810"/>
            <a:ext cx="1152160" cy="432060"/>
          </a:xfrm>
          <a:prstGeom prst="roundRect">
            <a:avLst>
              <a:gd name="adj" fmla="val 24316"/>
            </a:avLst>
          </a:prstGeom>
          <a:solidFill>
            <a:schemeClr val="bg1"/>
          </a:solidFill>
          <a:ln w="190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USER</a:t>
            </a:r>
            <a:endParaRPr lang="ko-KR" altLang="en-US" sz="1200" b="1" dirty="0">
              <a:solidFill>
                <a:schemeClr val="tx1"/>
              </a:solidFill>
            </a:endParaRPr>
          </a:p>
        </p:txBody>
      </p:sp>
      <p:sp>
        <p:nvSpPr>
          <p:cNvPr id="9" name="모서리가 둥근 직사각형 8"/>
          <p:cNvSpPr/>
          <p:nvPr/>
        </p:nvSpPr>
        <p:spPr>
          <a:xfrm>
            <a:off x="2843760" y="2060810"/>
            <a:ext cx="1152160" cy="432060"/>
          </a:xfrm>
          <a:prstGeom prst="roundRect">
            <a:avLst>
              <a:gd name="adj" fmla="val 24316"/>
            </a:avLst>
          </a:prstGeom>
          <a:solidFill>
            <a:schemeClr val="bg1"/>
          </a:solidFill>
          <a:ln w="190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USER  APP</a:t>
            </a:r>
            <a:endParaRPr lang="ko-KR" altLang="en-US" sz="1200" b="1" dirty="0">
              <a:solidFill>
                <a:schemeClr val="tx1"/>
              </a:solidFill>
            </a:endParaRPr>
          </a:p>
        </p:txBody>
      </p:sp>
      <p:sp>
        <p:nvSpPr>
          <p:cNvPr id="10" name="모서리가 둥근 직사각형 9"/>
          <p:cNvSpPr/>
          <p:nvPr/>
        </p:nvSpPr>
        <p:spPr>
          <a:xfrm>
            <a:off x="5292100" y="2060810"/>
            <a:ext cx="1152160" cy="432060"/>
          </a:xfrm>
          <a:prstGeom prst="roundRect">
            <a:avLst>
              <a:gd name="adj" fmla="val 24316"/>
            </a:avLst>
          </a:prstGeom>
          <a:solidFill>
            <a:schemeClr val="bg1"/>
          </a:solidFill>
          <a:ln w="190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IoT  Server</a:t>
            </a:r>
            <a:endParaRPr lang="ko-KR" altLang="en-US" sz="1200" b="1" dirty="0">
              <a:solidFill>
                <a:schemeClr val="tx1"/>
              </a:solidFill>
            </a:endParaRPr>
          </a:p>
        </p:txBody>
      </p:sp>
      <p:sp>
        <p:nvSpPr>
          <p:cNvPr id="11" name="모서리가 둥근 직사각형 10"/>
          <p:cNvSpPr/>
          <p:nvPr/>
        </p:nvSpPr>
        <p:spPr>
          <a:xfrm>
            <a:off x="7740440" y="2060810"/>
            <a:ext cx="1152160" cy="432060"/>
          </a:xfrm>
          <a:prstGeom prst="roundRect">
            <a:avLst>
              <a:gd name="adj" fmla="val 24316"/>
            </a:avLst>
          </a:prstGeom>
          <a:solidFill>
            <a:schemeClr val="bg1"/>
          </a:solidFill>
          <a:ln w="190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SA Node</a:t>
            </a:r>
            <a:endParaRPr lang="ko-KR" altLang="en-US" sz="1200" b="1" dirty="0">
              <a:solidFill>
                <a:schemeClr val="tx1"/>
              </a:solidFill>
            </a:endParaRPr>
          </a:p>
        </p:txBody>
      </p:sp>
      <p:cxnSp>
        <p:nvCxnSpPr>
          <p:cNvPr id="12" name="직선 연결선 11"/>
          <p:cNvCxnSpPr>
            <a:stCxn id="8" idx="2"/>
          </p:cNvCxnSpPr>
          <p:nvPr/>
        </p:nvCxnSpPr>
        <p:spPr>
          <a:xfrm>
            <a:off x="971500" y="2492870"/>
            <a:ext cx="0" cy="374452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9" idx="2"/>
          </p:cNvCxnSpPr>
          <p:nvPr/>
        </p:nvCxnSpPr>
        <p:spPr>
          <a:xfrm>
            <a:off x="3419840" y="2492870"/>
            <a:ext cx="0" cy="374452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10" idx="2"/>
          </p:cNvCxnSpPr>
          <p:nvPr/>
        </p:nvCxnSpPr>
        <p:spPr>
          <a:xfrm>
            <a:off x="5868180" y="2492870"/>
            <a:ext cx="0" cy="374452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 name="직선 연결선 14"/>
          <p:cNvCxnSpPr>
            <a:stCxn id="11" idx="2"/>
          </p:cNvCxnSpPr>
          <p:nvPr/>
        </p:nvCxnSpPr>
        <p:spPr>
          <a:xfrm>
            <a:off x="8316520" y="2492870"/>
            <a:ext cx="0" cy="374452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6" name="모서리가 둥근 직사각형 15"/>
          <p:cNvSpPr/>
          <p:nvPr/>
        </p:nvSpPr>
        <p:spPr>
          <a:xfrm>
            <a:off x="395420" y="6381410"/>
            <a:ext cx="1152160" cy="144020"/>
          </a:xfrm>
          <a:prstGeom prst="roundRect">
            <a:avLst>
              <a:gd name="adj" fmla="val 24316"/>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17" name="모서리가 둥근 직사각형 16"/>
          <p:cNvSpPr/>
          <p:nvPr/>
        </p:nvSpPr>
        <p:spPr>
          <a:xfrm>
            <a:off x="2843760" y="6381410"/>
            <a:ext cx="1152160" cy="144020"/>
          </a:xfrm>
          <a:prstGeom prst="roundRect">
            <a:avLst>
              <a:gd name="adj" fmla="val 24316"/>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18" name="모서리가 둥근 직사각형 17"/>
          <p:cNvSpPr/>
          <p:nvPr/>
        </p:nvSpPr>
        <p:spPr>
          <a:xfrm>
            <a:off x="5292100" y="6381410"/>
            <a:ext cx="1152160" cy="144020"/>
          </a:xfrm>
          <a:prstGeom prst="roundRect">
            <a:avLst>
              <a:gd name="adj" fmla="val 24316"/>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19" name="모서리가 둥근 직사각형 18"/>
          <p:cNvSpPr/>
          <p:nvPr/>
        </p:nvSpPr>
        <p:spPr>
          <a:xfrm>
            <a:off x="7740440" y="6381410"/>
            <a:ext cx="1152160" cy="144020"/>
          </a:xfrm>
          <a:prstGeom prst="roundRect">
            <a:avLst>
              <a:gd name="adj" fmla="val 24316"/>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cxnSp>
        <p:nvCxnSpPr>
          <p:cNvPr id="20" name="직선 화살표 연결선 19"/>
          <p:cNvCxnSpPr/>
          <p:nvPr/>
        </p:nvCxnSpPr>
        <p:spPr>
          <a:xfrm>
            <a:off x="971500" y="2852920"/>
            <a:ext cx="2448340" cy="0"/>
          </a:xfrm>
          <a:prstGeom prst="straightConnector1">
            <a:avLst/>
          </a:prstGeom>
          <a:ln w="1905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71500" y="2564880"/>
            <a:ext cx="2448340" cy="276999"/>
          </a:xfrm>
          <a:prstGeom prst="rect">
            <a:avLst/>
          </a:prstGeom>
          <a:noFill/>
        </p:spPr>
        <p:txBody>
          <a:bodyPr wrap="square" rtlCol="0">
            <a:spAutoFit/>
          </a:bodyPr>
          <a:lstStyle/>
          <a:p>
            <a:pPr algn="ctr"/>
            <a:r>
              <a:rPr lang="en-US" altLang="ko-KR" sz="1200" dirty="0" smtClean="0"/>
              <a:t>1: SA Node register</a:t>
            </a:r>
            <a:endParaRPr lang="ko-KR" altLang="en-US" sz="1200" dirty="0"/>
          </a:p>
        </p:txBody>
      </p:sp>
      <p:sp>
        <p:nvSpPr>
          <p:cNvPr id="22" name="TextBox 21"/>
          <p:cNvSpPr txBox="1"/>
          <p:nvPr/>
        </p:nvSpPr>
        <p:spPr>
          <a:xfrm>
            <a:off x="971500" y="2852920"/>
            <a:ext cx="2448340" cy="276999"/>
          </a:xfrm>
          <a:prstGeom prst="rect">
            <a:avLst/>
          </a:prstGeom>
          <a:noFill/>
        </p:spPr>
        <p:txBody>
          <a:bodyPr wrap="square" rtlCol="0">
            <a:spAutoFit/>
          </a:bodyPr>
          <a:lstStyle/>
          <a:p>
            <a:pPr algn="ctr"/>
            <a:r>
              <a:rPr lang="en-US" altLang="ko-KR" sz="1200" dirty="0" smtClean="0"/>
              <a:t>Enter S/N of new Node</a:t>
            </a:r>
            <a:endParaRPr lang="ko-KR" altLang="en-US" sz="1200" dirty="0"/>
          </a:p>
        </p:txBody>
      </p:sp>
      <p:cxnSp>
        <p:nvCxnSpPr>
          <p:cNvPr id="23" name="직선 화살표 연결선 22"/>
          <p:cNvCxnSpPr/>
          <p:nvPr/>
        </p:nvCxnSpPr>
        <p:spPr>
          <a:xfrm>
            <a:off x="3419840" y="3140960"/>
            <a:ext cx="2448340" cy="0"/>
          </a:xfrm>
          <a:prstGeom prst="straightConnector1">
            <a:avLst/>
          </a:prstGeom>
          <a:ln w="1905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419840" y="2852920"/>
            <a:ext cx="2448340" cy="276999"/>
          </a:xfrm>
          <a:prstGeom prst="rect">
            <a:avLst/>
          </a:prstGeom>
          <a:noFill/>
        </p:spPr>
        <p:txBody>
          <a:bodyPr wrap="square" rtlCol="0">
            <a:spAutoFit/>
          </a:bodyPr>
          <a:lstStyle/>
          <a:p>
            <a:pPr algn="ctr"/>
            <a:r>
              <a:rPr lang="en-US" altLang="ko-KR" sz="1200" dirty="0" smtClean="0"/>
              <a:t>2: Req. SA Node Register</a:t>
            </a:r>
            <a:endParaRPr lang="ko-KR" altLang="en-US" sz="1200" dirty="0"/>
          </a:p>
        </p:txBody>
      </p:sp>
      <p:cxnSp>
        <p:nvCxnSpPr>
          <p:cNvPr id="25" name="직선 화살표 연결선 24"/>
          <p:cNvCxnSpPr/>
          <p:nvPr/>
        </p:nvCxnSpPr>
        <p:spPr>
          <a:xfrm>
            <a:off x="3419840" y="3573020"/>
            <a:ext cx="2448340" cy="0"/>
          </a:xfrm>
          <a:prstGeom prst="straightConnector1">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19840" y="3284980"/>
            <a:ext cx="2448340" cy="276999"/>
          </a:xfrm>
          <a:prstGeom prst="rect">
            <a:avLst/>
          </a:prstGeom>
          <a:noFill/>
        </p:spPr>
        <p:txBody>
          <a:bodyPr wrap="square" rtlCol="0">
            <a:spAutoFit/>
          </a:bodyPr>
          <a:lstStyle/>
          <a:p>
            <a:pPr algn="ctr"/>
            <a:r>
              <a:rPr lang="en-US" altLang="ko-KR" sz="1200" dirty="0" smtClean="0"/>
              <a:t>3: Req. to manipulate SA Node</a:t>
            </a:r>
            <a:endParaRPr lang="ko-KR" altLang="en-US" sz="1200" dirty="0"/>
          </a:p>
        </p:txBody>
      </p:sp>
      <p:cxnSp>
        <p:nvCxnSpPr>
          <p:cNvPr id="27" name="직선 화살표 연결선 26"/>
          <p:cNvCxnSpPr/>
          <p:nvPr/>
        </p:nvCxnSpPr>
        <p:spPr>
          <a:xfrm>
            <a:off x="971500" y="3933070"/>
            <a:ext cx="2448340" cy="0"/>
          </a:xfrm>
          <a:prstGeom prst="straightConnector1">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71500" y="3645030"/>
            <a:ext cx="2448340" cy="276999"/>
          </a:xfrm>
          <a:prstGeom prst="rect">
            <a:avLst/>
          </a:prstGeom>
          <a:noFill/>
        </p:spPr>
        <p:txBody>
          <a:bodyPr wrap="square" rtlCol="0">
            <a:spAutoFit/>
          </a:bodyPr>
          <a:lstStyle/>
          <a:p>
            <a:pPr algn="ctr"/>
            <a:r>
              <a:rPr lang="en-US" altLang="ko-KR" sz="1200" dirty="0" smtClean="0"/>
              <a:t>4: Show guide about manipulate</a:t>
            </a:r>
            <a:endParaRPr lang="ko-KR" altLang="en-US" sz="1200" dirty="0"/>
          </a:p>
        </p:txBody>
      </p:sp>
      <p:cxnSp>
        <p:nvCxnSpPr>
          <p:cNvPr id="29" name="직선 화살표 연결선 28"/>
          <p:cNvCxnSpPr/>
          <p:nvPr/>
        </p:nvCxnSpPr>
        <p:spPr>
          <a:xfrm>
            <a:off x="971500" y="4293120"/>
            <a:ext cx="7345020" cy="0"/>
          </a:xfrm>
          <a:prstGeom prst="straightConnector1">
            <a:avLst/>
          </a:prstGeom>
          <a:ln w="1905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71500" y="4005080"/>
            <a:ext cx="7345020" cy="276999"/>
          </a:xfrm>
          <a:prstGeom prst="rect">
            <a:avLst/>
          </a:prstGeom>
          <a:noFill/>
        </p:spPr>
        <p:txBody>
          <a:bodyPr wrap="square" rtlCol="0">
            <a:spAutoFit/>
          </a:bodyPr>
          <a:lstStyle/>
          <a:p>
            <a:pPr algn="ctr"/>
            <a:r>
              <a:rPr lang="en-US" altLang="ko-KR" sz="1200" dirty="0" smtClean="0"/>
              <a:t>5: Manipulate SA Node</a:t>
            </a:r>
            <a:endParaRPr lang="ko-KR" altLang="en-US" sz="1200" dirty="0"/>
          </a:p>
        </p:txBody>
      </p:sp>
      <p:cxnSp>
        <p:nvCxnSpPr>
          <p:cNvPr id="31" name="직선 화살표 연결선 30"/>
          <p:cNvCxnSpPr/>
          <p:nvPr/>
        </p:nvCxnSpPr>
        <p:spPr>
          <a:xfrm>
            <a:off x="5868180" y="4687080"/>
            <a:ext cx="2448340" cy="0"/>
          </a:xfrm>
          <a:prstGeom prst="straightConnector1">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868180" y="4399040"/>
            <a:ext cx="2448340" cy="276999"/>
          </a:xfrm>
          <a:prstGeom prst="rect">
            <a:avLst/>
          </a:prstGeom>
          <a:noFill/>
        </p:spPr>
        <p:txBody>
          <a:bodyPr wrap="square" rtlCol="0">
            <a:spAutoFit/>
          </a:bodyPr>
          <a:lstStyle/>
          <a:p>
            <a:pPr algn="ctr"/>
            <a:r>
              <a:rPr lang="en-US" altLang="ko-KR" sz="1200" dirty="0" smtClean="0"/>
              <a:t>6: Request Connection</a:t>
            </a:r>
            <a:endParaRPr lang="ko-KR" altLang="en-US" sz="1200" dirty="0"/>
          </a:p>
        </p:txBody>
      </p:sp>
      <p:cxnSp>
        <p:nvCxnSpPr>
          <p:cNvPr id="33" name="직선 화살표 연결선 32"/>
          <p:cNvCxnSpPr/>
          <p:nvPr/>
        </p:nvCxnSpPr>
        <p:spPr>
          <a:xfrm>
            <a:off x="5868180" y="5085230"/>
            <a:ext cx="2448340" cy="0"/>
          </a:xfrm>
          <a:prstGeom prst="straightConnector1">
            <a:avLst/>
          </a:prstGeom>
          <a:ln w="1905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868180" y="4797190"/>
            <a:ext cx="2448340" cy="276999"/>
          </a:xfrm>
          <a:prstGeom prst="rect">
            <a:avLst/>
          </a:prstGeom>
          <a:noFill/>
        </p:spPr>
        <p:txBody>
          <a:bodyPr wrap="square" rtlCol="0">
            <a:spAutoFit/>
          </a:bodyPr>
          <a:lstStyle/>
          <a:p>
            <a:pPr algn="ctr"/>
            <a:r>
              <a:rPr lang="en-US" altLang="ko-KR" sz="1200" dirty="0" smtClean="0"/>
              <a:t>7: Response</a:t>
            </a:r>
            <a:endParaRPr lang="ko-KR" altLang="en-US" sz="1200" dirty="0"/>
          </a:p>
        </p:txBody>
      </p:sp>
      <p:cxnSp>
        <p:nvCxnSpPr>
          <p:cNvPr id="35" name="직선 화살표 연결선 34"/>
          <p:cNvCxnSpPr/>
          <p:nvPr/>
        </p:nvCxnSpPr>
        <p:spPr>
          <a:xfrm>
            <a:off x="5868180" y="5522625"/>
            <a:ext cx="2448340" cy="0"/>
          </a:xfrm>
          <a:prstGeom prst="straightConnector1">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868180" y="5234585"/>
            <a:ext cx="2448340" cy="276999"/>
          </a:xfrm>
          <a:prstGeom prst="rect">
            <a:avLst/>
          </a:prstGeom>
          <a:noFill/>
        </p:spPr>
        <p:txBody>
          <a:bodyPr wrap="square" rtlCol="0">
            <a:spAutoFit/>
          </a:bodyPr>
          <a:lstStyle/>
          <a:p>
            <a:pPr algn="ctr"/>
            <a:r>
              <a:rPr lang="en-US" altLang="ko-KR" sz="1200" dirty="0" smtClean="0"/>
              <a:t>8: Send S/N</a:t>
            </a:r>
            <a:endParaRPr lang="ko-KR" altLang="en-US" sz="1200" dirty="0"/>
          </a:p>
        </p:txBody>
      </p:sp>
      <p:cxnSp>
        <p:nvCxnSpPr>
          <p:cNvPr id="37" name="직선 화살표 연결선 36"/>
          <p:cNvCxnSpPr/>
          <p:nvPr/>
        </p:nvCxnSpPr>
        <p:spPr>
          <a:xfrm>
            <a:off x="5868180" y="5949350"/>
            <a:ext cx="2448340" cy="0"/>
          </a:xfrm>
          <a:prstGeom prst="straightConnector1">
            <a:avLst/>
          </a:prstGeom>
          <a:ln w="1905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868180" y="5661310"/>
            <a:ext cx="2448340" cy="276999"/>
          </a:xfrm>
          <a:prstGeom prst="rect">
            <a:avLst/>
          </a:prstGeom>
          <a:noFill/>
        </p:spPr>
        <p:txBody>
          <a:bodyPr wrap="square" rtlCol="0">
            <a:spAutoFit/>
          </a:bodyPr>
          <a:lstStyle/>
          <a:p>
            <a:pPr algn="ctr"/>
            <a:r>
              <a:rPr lang="en-US" altLang="ko-KR" sz="1200" dirty="0" smtClean="0"/>
              <a:t>9: Response</a:t>
            </a:r>
            <a:endParaRPr lang="ko-KR" altLang="en-US" sz="1200" dirty="0"/>
          </a:p>
        </p:txBody>
      </p:sp>
      <p:cxnSp>
        <p:nvCxnSpPr>
          <p:cNvPr id="39" name="직선 화살표 연결선 38"/>
          <p:cNvCxnSpPr/>
          <p:nvPr/>
        </p:nvCxnSpPr>
        <p:spPr>
          <a:xfrm>
            <a:off x="3419840" y="6021360"/>
            <a:ext cx="2448340" cy="0"/>
          </a:xfrm>
          <a:prstGeom prst="straightConnector1">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419840" y="5733320"/>
            <a:ext cx="2448340" cy="276999"/>
          </a:xfrm>
          <a:prstGeom prst="rect">
            <a:avLst/>
          </a:prstGeom>
          <a:noFill/>
        </p:spPr>
        <p:txBody>
          <a:bodyPr wrap="square" rtlCol="0">
            <a:spAutoFit/>
          </a:bodyPr>
          <a:lstStyle/>
          <a:p>
            <a:pPr algn="ctr"/>
            <a:r>
              <a:rPr lang="en-US" altLang="ko-KR" sz="1200" dirty="0" smtClean="0"/>
              <a:t>10: Complete Register</a:t>
            </a:r>
            <a:endParaRPr lang="ko-KR" altLang="en-US" sz="1200" dirty="0"/>
          </a:p>
        </p:txBody>
      </p:sp>
      <p:grpSp>
        <p:nvGrpSpPr>
          <p:cNvPr id="5" name="그룹 4"/>
          <p:cNvGrpSpPr/>
          <p:nvPr/>
        </p:nvGrpSpPr>
        <p:grpSpPr>
          <a:xfrm>
            <a:off x="5868180" y="3140960"/>
            <a:ext cx="2381007" cy="2370624"/>
            <a:chOff x="5868180" y="3140960"/>
            <a:chExt cx="2381007" cy="2370624"/>
          </a:xfrm>
        </p:grpSpPr>
        <p:sp>
          <p:nvSpPr>
            <p:cNvPr id="2" name="오른쪽 중괄호 1"/>
            <p:cNvSpPr/>
            <p:nvPr/>
          </p:nvSpPr>
          <p:spPr>
            <a:xfrm>
              <a:off x="5868180" y="3140960"/>
              <a:ext cx="792110" cy="2370624"/>
            </a:xfrm>
            <a:prstGeom prst="rightBrace">
              <a:avLst>
                <a:gd name="adj1" fmla="val 8333"/>
                <a:gd name="adj2" fmla="val 33842"/>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 name="TextBox 3"/>
            <p:cNvSpPr txBox="1"/>
            <p:nvPr/>
          </p:nvSpPr>
          <p:spPr>
            <a:xfrm>
              <a:off x="6660290" y="3742697"/>
              <a:ext cx="1588897" cy="369332"/>
            </a:xfrm>
            <a:prstGeom prst="rect">
              <a:avLst/>
            </a:prstGeom>
            <a:noFill/>
          </p:spPr>
          <p:txBody>
            <a:bodyPr wrap="none" rtlCol="0">
              <a:spAutoFit/>
            </a:bodyPr>
            <a:lstStyle/>
            <a:p>
              <a:r>
                <a:rPr lang="en-US" altLang="ko-KR" sz="1800" b="1" dirty="0" smtClean="0">
                  <a:solidFill>
                    <a:srgbClr val="FF0000"/>
                  </a:solidFill>
                </a:rPr>
                <a:t>&lt; 10 minutes</a:t>
              </a:r>
              <a:endParaRPr lang="ko-KR" altLang="en-US" sz="1800" b="1">
                <a:solidFill>
                  <a:srgbClr val="FF0000"/>
                </a:solidFill>
              </a:endParaRPr>
            </a:p>
          </p:txBody>
        </p:sp>
      </p:gr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IoT System - </a:t>
            </a:r>
            <a:r>
              <a:rPr lang="en-US" sz="2000" b="1" dirty="0"/>
              <a:t>Physical Perspective</a:t>
            </a:r>
          </a:p>
        </p:txBody>
      </p:sp>
      <p:graphicFrame>
        <p:nvGraphicFramePr>
          <p:cNvPr id="250" name="Shape 250"/>
          <p:cNvGraphicFramePr/>
          <p:nvPr/>
        </p:nvGraphicFramePr>
        <p:xfrm>
          <a:off x="250825" y="765175"/>
          <a:ext cx="8713663" cy="1005780"/>
        </p:xfrm>
        <a:graphic>
          <a:graphicData uri="http://schemas.openxmlformats.org/drawingml/2006/table">
            <a:tbl>
              <a:tblPr>
                <a:noFill/>
                <a:tableStyleId>{63D69D57-1DC3-493E-9C0F-701079A35AF1}</a:tableStyleId>
              </a:tblPr>
              <a:tblGrid>
                <a:gridCol w="1656879"/>
                <a:gridCol w="2952328"/>
                <a:gridCol w="1069063"/>
                <a:gridCol w="3035393"/>
              </a:tblGrid>
              <a:tr h="346050">
                <a:tc>
                  <a:txBody>
                    <a:bodyPr/>
                    <a:lstStyle/>
                    <a:p>
                      <a:pPr lvl="0" rtl="0">
                        <a:spcBef>
                          <a:spcPts val="0"/>
                        </a:spcBef>
                        <a:buNone/>
                      </a:pPr>
                      <a:r>
                        <a:rPr lang="en-US" b="1"/>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Availability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Passive Redundancy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0125">
                <a:tc>
                  <a:txBody>
                    <a:bodyPr/>
                    <a:lstStyle/>
                    <a:p>
                      <a:pPr lvl="0"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marR="0" lvl="0" indent="-317500" algn="l" rtl="0">
                        <a:lnSpc>
                          <a:spcPct val="100000"/>
                        </a:lnSpc>
                        <a:spcBef>
                          <a:spcPts val="0"/>
                        </a:spcBef>
                        <a:spcAft>
                          <a:spcPts val="0"/>
                        </a:spcAft>
                        <a:buClr>
                          <a:schemeClr val="dk1"/>
                        </a:buClr>
                        <a:buSzPct val="100000"/>
                        <a:buFont typeface="Arial"/>
                        <a:buChar char="●"/>
                      </a:pPr>
                      <a:r>
                        <a:rPr lang="en-US" dirty="0"/>
                        <a:t>To be recovered  from the redundant spare </a:t>
                      </a:r>
                      <a:r>
                        <a:rPr lang="en-US" i="1" dirty="0"/>
                        <a:t>Zone</a:t>
                      </a:r>
                      <a:r>
                        <a:rPr lang="en-US" dirty="0"/>
                        <a:t>, when</a:t>
                      </a:r>
                      <a:r>
                        <a:rPr lang="en-US" i="1" dirty="0"/>
                        <a:t> IoT Server</a:t>
                      </a:r>
                      <a:r>
                        <a:rPr lang="en-US" dirty="0"/>
                        <a:t> doesn’t work</a:t>
                      </a:r>
                    </a:p>
                    <a:p>
                      <a:pPr marL="457200" lvl="0" indent="-317500" rtl="0">
                        <a:spcBef>
                          <a:spcPts val="0"/>
                        </a:spcBef>
                        <a:buClr>
                          <a:schemeClr val="dk1"/>
                        </a:buClr>
                        <a:buSzPct val="100000"/>
                        <a:buFont typeface="Arial"/>
                        <a:buChar char="●"/>
                      </a:pPr>
                      <a:r>
                        <a:rPr lang="en-US" dirty="0"/>
                        <a:t>Switchable two </a:t>
                      </a:r>
                      <a:r>
                        <a:rPr lang="en-US" i="1" dirty="0"/>
                        <a:t>Zones </a:t>
                      </a:r>
                      <a:r>
                        <a:rPr lang="en-US" dirty="0"/>
                        <a:t>with periodic database updates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51" name="Shape 251"/>
          <p:cNvSpPr txBox="1">
            <a:spLocks noGrp="1"/>
          </p:cNvSpPr>
          <p:nvPr>
            <p:ph type="title" idx="2"/>
          </p:nvPr>
        </p:nvSpPr>
        <p:spPr>
          <a:xfrm>
            <a:off x="6441800" y="90750"/>
            <a:ext cx="24470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dirty="0">
                <a:solidFill>
                  <a:schemeClr val="dk1"/>
                </a:solidFill>
              </a:rPr>
              <a:t>&lt; Availability</a:t>
            </a:r>
            <a:r>
              <a:rPr lang="en-US" sz="2000" b="1" i="1" dirty="0">
                <a:solidFill>
                  <a:schemeClr val="dk1"/>
                </a:solidFill>
              </a:rPr>
              <a:t> </a:t>
            </a:r>
            <a:r>
              <a:rPr lang="en-US" sz="2000" b="1" dirty="0">
                <a:solidFill>
                  <a:schemeClr val="dk1"/>
                </a:solidFill>
              </a:rPr>
              <a:t>&gt;</a:t>
            </a:r>
          </a:p>
        </p:txBody>
      </p:sp>
      <p:grpSp>
        <p:nvGrpSpPr>
          <p:cNvPr id="8" name="그룹 7"/>
          <p:cNvGrpSpPr/>
          <p:nvPr/>
        </p:nvGrpSpPr>
        <p:grpSpPr>
          <a:xfrm>
            <a:off x="755576" y="1760309"/>
            <a:ext cx="7558701" cy="4539750"/>
            <a:chOff x="181650" y="-58550"/>
            <a:chExt cx="9390975" cy="6502625"/>
          </a:xfrm>
        </p:grpSpPr>
        <p:grpSp>
          <p:nvGrpSpPr>
            <p:cNvPr id="10" name="그룹 72"/>
            <p:cNvGrpSpPr/>
            <p:nvPr/>
          </p:nvGrpSpPr>
          <p:grpSpPr>
            <a:xfrm>
              <a:off x="181650" y="219075"/>
              <a:ext cx="9390975" cy="6225000"/>
              <a:chOff x="181650" y="219075"/>
              <a:chExt cx="9390975" cy="6225000"/>
            </a:xfrm>
          </p:grpSpPr>
          <p:sp>
            <p:nvSpPr>
              <p:cNvPr id="11" name="Shape 448"/>
              <p:cNvSpPr/>
              <p:nvPr/>
            </p:nvSpPr>
            <p:spPr>
              <a:xfrm>
                <a:off x="3476625" y="219075"/>
                <a:ext cx="6096000" cy="4443299"/>
              </a:xfrm>
              <a:prstGeom prst="roundRect">
                <a:avLst>
                  <a:gd name="adj" fmla="val 3177"/>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2" name="Shape 449"/>
              <p:cNvSpPr/>
              <p:nvPr/>
            </p:nvSpPr>
            <p:spPr>
              <a:xfrm>
                <a:off x="813075" y="5226675"/>
                <a:ext cx="8313599" cy="12174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3" name="Shape 450"/>
              <p:cNvSpPr txBox="1"/>
              <p:nvPr/>
            </p:nvSpPr>
            <p:spPr>
              <a:xfrm>
                <a:off x="741525" y="4807061"/>
                <a:ext cx="2537699" cy="41257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Legend (Physical Perspective)</a:t>
                </a:r>
              </a:p>
            </p:txBody>
          </p:sp>
          <p:sp>
            <p:nvSpPr>
              <p:cNvPr id="14" name="Shape 451"/>
              <p:cNvSpPr/>
              <p:nvPr/>
            </p:nvSpPr>
            <p:spPr>
              <a:xfrm>
                <a:off x="181650" y="1093931"/>
                <a:ext cx="1123798" cy="628499"/>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Web Browser</a:t>
                </a:r>
              </a:p>
            </p:txBody>
          </p:sp>
          <p:sp>
            <p:nvSpPr>
              <p:cNvPr id="15" name="Shape 452"/>
              <p:cNvSpPr/>
              <p:nvPr/>
            </p:nvSpPr>
            <p:spPr>
              <a:xfrm>
                <a:off x="676950" y="2590750"/>
                <a:ext cx="1724004" cy="942947"/>
              </a:xfrm>
              <a:prstGeom prst="cloud">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INTERNET</a:t>
                </a:r>
              </a:p>
            </p:txBody>
          </p:sp>
          <p:sp>
            <p:nvSpPr>
              <p:cNvPr id="16" name="Shape 453"/>
              <p:cNvSpPr/>
              <p:nvPr/>
            </p:nvSpPr>
            <p:spPr>
              <a:xfrm>
                <a:off x="1648500" y="1093931"/>
                <a:ext cx="1123798" cy="628499"/>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User App</a:t>
                </a:r>
              </a:p>
            </p:txBody>
          </p:sp>
          <p:sp>
            <p:nvSpPr>
              <p:cNvPr id="17" name="Shape 454"/>
              <p:cNvSpPr/>
              <p:nvPr/>
            </p:nvSpPr>
            <p:spPr>
              <a:xfrm>
                <a:off x="2847286" y="2590736"/>
                <a:ext cx="133500" cy="942900"/>
              </a:xfrm>
              <a:prstGeom prst="rect">
                <a:avLst/>
              </a:prstGeom>
              <a:solidFill>
                <a:srgbClr val="FCE5CD"/>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8" name="Shape 455"/>
              <p:cNvSpPr txBox="1"/>
              <p:nvPr/>
            </p:nvSpPr>
            <p:spPr>
              <a:xfrm>
                <a:off x="2459443" y="3555211"/>
                <a:ext cx="897869" cy="284617"/>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Firewall</a:t>
                </a:r>
              </a:p>
            </p:txBody>
          </p:sp>
          <p:grpSp>
            <p:nvGrpSpPr>
              <p:cNvPr id="19" name="Shape 457"/>
              <p:cNvGrpSpPr/>
              <p:nvPr/>
            </p:nvGrpSpPr>
            <p:grpSpPr>
              <a:xfrm>
                <a:off x="4072725" y="474725"/>
                <a:ext cx="5262298" cy="2660423"/>
                <a:chOff x="4043700" y="628450"/>
                <a:chExt cx="5262298" cy="2660423"/>
              </a:xfrm>
            </p:grpSpPr>
            <p:sp>
              <p:nvSpPr>
                <p:cNvPr id="57" name="Shape 458"/>
                <p:cNvSpPr/>
                <p:nvPr/>
              </p:nvSpPr>
              <p:spPr>
                <a:xfrm>
                  <a:off x="4043700" y="628450"/>
                  <a:ext cx="5262298" cy="26427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8" name="Shape 459"/>
                <p:cNvSpPr/>
                <p:nvPr/>
              </p:nvSpPr>
              <p:spPr>
                <a:xfrm>
                  <a:off x="4169225" y="7475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gunicorn</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19.3.0</a:t>
                  </a:r>
                </a:p>
              </p:txBody>
            </p:sp>
            <p:sp>
              <p:nvSpPr>
                <p:cNvPr id="59" name="Shape 460"/>
                <p:cNvSpPr txBox="1"/>
                <p:nvPr/>
              </p:nvSpPr>
              <p:spPr>
                <a:xfrm>
                  <a:off x="4375800" y="3022175"/>
                  <a:ext cx="4598099" cy="26669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Ubuntu Server 14.04 LTS / Zone A</a:t>
                  </a:r>
                </a:p>
              </p:txBody>
            </p:sp>
            <p:sp>
              <p:nvSpPr>
                <p:cNvPr id="60" name="Shape 461"/>
                <p:cNvSpPr/>
                <p:nvPr/>
              </p:nvSpPr>
              <p:spPr>
                <a:xfrm>
                  <a:off x="4169225" y="216447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mosquitto</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3.1</a:t>
                  </a:r>
                </a:p>
              </p:txBody>
            </p:sp>
            <p:sp>
              <p:nvSpPr>
                <p:cNvPr id="61" name="Shape 462"/>
                <p:cNvSpPr/>
                <p:nvPr/>
              </p:nvSpPr>
              <p:spPr>
                <a:xfrm>
                  <a:off x="5933525" y="7475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2" name="Shape 463"/>
                <p:cNvSpPr/>
                <p:nvPr/>
              </p:nvSpPr>
              <p:spPr>
                <a:xfrm>
                  <a:off x="8126475" y="721437"/>
                  <a:ext cx="1000200" cy="628499"/>
                </a:xfrm>
                <a:prstGeom prst="can">
                  <a:avLst>
                    <a:gd name="adj" fmla="val 25000"/>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mysqld</a:t>
                  </a:r>
                  <a:br>
                    <a:rPr lang="ko" sz="1100" b="0" i="0" u="none" strike="noStrike" cap="none" baseline="0" dirty="0">
                      <a:solidFill>
                        <a:srgbClr val="000000"/>
                      </a:solidFill>
                      <a:latin typeface="Arial"/>
                      <a:ea typeface="Arial"/>
                      <a:cs typeface="Arial"/>
                      <a:sym typeface="Arial"/>
                    </a:rPr>
                  </a:br>
                  <a:r>
                    <a:rPr lang="ko" sz="1100" b="0" i="0" u="none" strike="noStrike" cap="none" baseline="0" dirty="0">
                      <a:solidFill>
                        <a:srgbClr val="000000"/>
                      </a:solidFill>
                      <a:latin typeface="Arial"/>
                      <a:ea typeface="Arial"/>
                      <a:cs typeface="Arial"/>
                      <a:sym typeface="Arial"/>
                    </a:rPr>
                    <a:t>5.5.43</a:t>
                  </a:r>
                </a:p>
              </p:txBody>
            </p:sp>
            <p:sp>
              <p:nvSpPr>
                <p:cNvPr id="63" name="Shape 464"/>
                <p:cNvSpPr/>
                <p:nvPr/>
              </p:nvSpPr>
              <p:spPr>
                <a:xfrm>
                  <a:off x="8126475" y="2164461"/>
                  <a:ext cx="1000200" cy="628499"/>
                </a:xfrm>
                <a:prstGeom prst="can">
                  <a:avLst>
                    <a:gd name="adj" fmla="val 25000"/>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mongod</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2.4.9</a:t>
                  </a:r>
                </a:p>
              </p:txBody>
            </p:sp>
            <p:sp>
              <p:nvSpPr>
                <p:cNvPr id="64" name="Shape 465"/>
                <p:cNvSpPr/>
                <p:nvPr/>
              </p:nvSpPr>
              <p:spPr>
                <a:xfrm>
                  <a:off x="6085925" y="8999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5" name="Shape 466"/>
                <p:cNvSpPr/>
                <p:nvPr/>
              </p:nvSpPr>
              <p:spPr>
                <a:xfrm>
                  <a:off x="6238325" y="10523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6" name="Shape 467"/>
                <p:cNvSpPr/>
                <p:nvPr/>
              </p:nvSpPr>
              <p:spPr>
                <a:xfrm>
                  <a:off x="6390725" y="12047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cxnSp>
              <p:nvCxnSpPr>
                <p:cNvPr id="67" name="Shape 468"/>
                <p:cNvCxnSpPr>
                  <a:stCxn id="58" idx="3"/>
                  <a:endCxn id="61" idx="1"/>
                </p:cNvCxnSpPr>
                <p:nvPr/>
              </p:nvCxnSpPr>
              <p:spPr>
                <a:xfrm>
                  <a:off x="5293023" y="1061774"/>
                  <a:ext cx="640500" cy="0"/>
                </a:xfrm>
                <a:prstGeom prst="straightConnector1">
                  <a:avLst/>
                </a:prstGeom>
                <a:noFill/>
                <a:ln w="19050" cap="flat" cmpd="sng">
                  <a:solidFill>
                    <a:srgbClr val="000000"/>
                  </a:solidFill>
                  <a:prstDash val="solid"/>
                  <a:round/>
                  <a:headEnd type="none" w="med" len="med"/>
                  <a:tailEnd type="none" w="med" len="med"/>
                </a:ln>
              </p:spPr>
            </p:cxnSp>
            <p:sp>
              <p:nvSpPr>
                <p:cNvPr id="68" name="Shape 469"/>
                <p:cNvSpPr txBox="1"/>
                <p:nvPr/>
              </p:nvSpPr>
              <p:spPr>
                <a:xfrm>
                  <a:off x="5294868" y="795075"/>
                  <a:ext cx="6818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50" b="0" i="0" u="none" strike="noStrike" cap="none" baseline="0" dirty="0">
                      <a:solidFill>
                        <a:srgbClr val="000000"/>
                      </a:solidFill>
                      <a:latin typeface="Arial"/>
                      <a:ea typeface="Arial"/>
                      <a:cs typeface="Arial"/>
                      <a:sym typeface="Arial"/>
                    </a:rPr>
                    <a:t>WSGI</a:t>
                  </a:r>
                </a:p>
              </p:txBody>
            </p:sp>
            <p:cxnSp>
              <p:nvCxnSpPr>
                <p:cNvPr id="69" name="Shape 470"/>
                <p:cNvCxnSpPr>
                  <a:stCxn id="77" idx="3"/>
                  <a:endCxn id="78" idx="1"/>
                </p:cNvCxnSpPr>
                <p:nvPr/>
              </p:nvCxnSpPr>
              <p:spPr>
                <a:xfrm>
                  <a:off x="5303423" y="2629899"/>
                  <a:ext cx="2833500" cy="0"/>
                </a:xfrm>
                <a:prstGeom prst="straightConnector1">
                  <a:avLst/>
                </a:prstGeom>
                <a:noFill/>
                <a:ln w="19050" cap="flat" cmpd="sng">
                  <a:solidFill>
                    <a:srgbClr val="000000"/>
                  </a:solidFill>
                  <a:prstDash val="solid"/>
                  <a:round/>
                  <a:headEnd type="none" w="med" len="med"/>
                  <a:tailEnd type="none" w="med" len="med"/>
                </a:ln>
              </p:spPr>
            </p:cxnSp>
            <p:cxnSp>
              <p:nvCxnSpPr>
                <p:cNvPr id="70" name="Shape 473"/>
                <p:cNvCxnSpPr>
                  <a:stCxn id="75" idx="3"/>
                  <a:endCxn id="76" idx="1"/>
                </p:cNvCxnSpPr>
                <p:nvPr/>
              </p:nvCxnSpPr>
              <p:spPr>
                <a:xfrm rot="10800000" flipH="1">
                  <a:off x="7500448" y="928274"/>
                  <a:ext cx="626100" cy="438300"/>
                </a:xfrm>
                <a:prstGeom prst="bentConnector3">
                  <a:avLst>
                    <a:gd name="adj1" fmla="val 45358"/>
                  </a:avLst>
                </a:prstGeom>
                <a:noFill/>
                <a:ln w="19050" cap="flat" cmpd="sng">
                  <a:solidFill>
                    <a:srgbClr val="000000"/>
                  </a:solidFill>
                  <a:prstDash val="solid"/>
                  <a:round/>
                  <a:headEnd type="none" w="med" len="med"/>
                  <a:tailEnd type="none" w="med" len="med"/>
                </a:ln>
              </p:spPr>
            </p:cxnSp>
            <p:cxnSp>
              <p:nvCxnSpPr>
                <p:cNvPr id="71" name="Shape 476"/>
                <p:cNvCxnSpPr>
                  <a:stCxn id="72" idx="3"/>
                  <a:endCxn id="73" idx="1"/>
                </p:cNvCxnSpPr>
                <p:nvPr/>
              </p:nvCxnSpPr>
              <p:spPr>
                <a:xfrm rot="10800000" flipH="1">
                  <a:off x="5303423" y="1164099"/>
                  <a:ext cx="2823000" cy="1208700"/>
                </a:xfrm>
                <a:prstGeom prst="bentConnector3">
                  <a:avLst>
                    <a:gd name="adj1" fmla="val 93587"/>
                  </a:avLst>
                </a:prstGeom>
                <a:noFill/>
                <a:ln w="19050" cap="flat" cmpd="sng">
                  <a:solidFill>
                    <a:srgbClr val="000000"/>
                  </a:solidFill>
                  <a:prstDash val="solid"/>
                  <a:round/>
                  <a:headEnd type="none" w="med" len="med"/>
                  <a:tailEnd type="none" w="med" len="med"/>
                </a:ln>
              </p:spPr>
            </p:cxnSp>
            <p:sp>
              <p:nvSpPr>
                <p:cNvPr id="72" name="Shape 477"/>
                <p:cNvSpPr/>
                <p:nvPr/>
              </p:nvSpPr>
              <p:spPr>
                <a:xfrm>
                  <a:off x="4950925" y="22442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3" name="Shape 478"/>
                <p:cNvSpPr/>
                <p:nvPr/>
              </p:nvSpPr>
              <p:spPr>
                <a:xfrm>
                  <a:off x="8126475" y="103567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4" name="Shape 479"/>
                <p:cNvSpPr/>
                <p:nvPr/>
              </p:nvSpPr>
              <p:spPr>
                <a:xfrm>
                  <a:off x="7162025" y="15284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5" name="Shape 474"/>
                <p:cNvSpPr/>
                <p:nvPr/>
              </p:nvSpPr>
              <p:spPr>
                <a:xfrm>
                  <a:off x="7147950" y="12380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6" name="Shape 475"/>
                <p:cNvSpPr/>
                <p:nvPr/>
              </p:nvSpPr>
              <p:spPr>
                <a:xfrm>
                  <a:off x="8126475" y="79987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7" name="Shape 471"/>
                <p:cNvSpPr/>
                <p:nvPr/>
              </p:nvSpPr>
              <p:spPr>
                <a:xfrm>
                  <a:off x="4950925" y="25013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8" name="Shape 472"/>
                <p:cNvSpPr/>
                <p:nvPr/>
              </p:nvSpPr>
              <p:spPr>
                <a:xfrm>
                  <a:off x="8136825" y="25013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79" name="Shape 480"/>
                <p:cNvCxnSpPr>
                  <a:stCxn id="74" idx="3"/>
                  <a:endCxn id="63" idx="1"/>
                </p:cNvCxnSpPr>
                <p:nvPr/>
              </p:nvCxnSpPr>
              <p:spPr>
                <a:xfrm>
                  <a:off x="7514523" y="1656974"/>
                  <a:ext cx="1112100" cy="507600"/>
                </a:xfrm>
                <a:prstGeom prst="bentConnector2">
                  <a:avLst/>
                </a:prstGeom>
                <a:noFill/>
                <a:ln w="19050" cap="flat" cmpd="sng">
                  <a:solidFill>
                    <a:srgbClr val="000000"/>
                  </a:solidFill>
                  <a:prstDash val="solid"/>
                  <a:round/>
                  <a:headEnd type="none" w="med" len="med"/>
                  <a:tailEnd type="none" w="med" len="med"/>
                </a:ln>
              </p:spPr>
            </p:cxnSp>
          </p:grpSp>
          <p:sp>
            <p:nvSpPr>
              <p:cNvPr id="21" name="Shape 482"/>
              <p:cNvSpPr/>
              <p:nvPr/>
            </p:nvSpPr>
            <p:spPr>
              <a:xfrm>
                <a:off x="4072725" y="3655975"/>
                <a:ext cx="5262298" cy="842998"/>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2" name="Shape 483"/>
              <p:cNvSpPr/>
              <p:nvPr/>
            </p:nvSpPr>
            <p:spPr>
              <a:xfrm>
                <a:off x="4979950" y="44051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3" name="Shape 485"/>
              <p:cNvSpPr/>
              <p:nvPr/>
            </p:nvSpPr>
            <p:spPr>
              <a:xfrm>
                <a:off x="4979950" y="46622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4" name="Shape 486"/>
              <p:cNvSpPr/>
              <p:nvPr/>
            </p:nvSpPr>
            <p:spPr>
              <a:xfrm>
                <a:off x="8165850" y="46622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5" name="Shape 487"/>
              <p:cNvSpPr txBox="1"/>
              <p:nvPr/>
            </p:nvSpPr>
            <p:spPr>
              <a:xfrm>
                <a:off x="4404825" y="4170925"/>
                <a:ext cx="4598099" cy="26669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Ubuntu Server 14.04 LTS / Zone B</a:t>
                </a:r>
              </a:p>
            </p:txBody>
          </p:sp>
          <p:sp>
            <p:nvSpPr>
              <p:cNvPr id="26" name="Shape 488"/>
              <p:cNvSpPr/>
              <p:nvPr/>
            </p:nvSpPr>
            <p:spPr>
              <a:xfrm>
                <a:off x="890475" y="26940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7" name="Shape 489"/>
              <p:cNvSpPr/>
              <p:nvPr/>
            </p:nvSpPr>
            <p:spPr>
              <a:xfrm>
                <a:off x="1795350" y="25907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8" name="Shape 490"/>
              <p:cNvSpPr/>
              <p:nvPr/>
            </p:nvSpPr>
            <p:spPr>
              <a:xfrm>
                <a:off x="2050350" y="29336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29" name="Shape 491"/>
              <p:cNvCxnSpPr>
                <a:stCxn id="14" idx="2"/>
                <a:endCxn id="26" idx="0"/>
              </p:cNvCxnSpPr>
              <p:nvPr/>
            </p:nvCxnSpPr>
            <p:spPr>
              <a:xfrm rot="16200000" flipH="1">
                <a:off x="419339" y="2046640"/>
                <a:ext cx="971595" cy="323175"/>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30" name="Shape 492"/>
              <p:cNvCxnSpPr>
                <a:stCxn id="16" idx="2"/>
                <a:endCxn id="15" idx="3"/>
              </p:cNvCxnSpPr>
              <p:nvPr/>
            </p:nvCxnSpPr>
            <p:spPr>
              <a:xfrm rot="5400000">
                <a:off x="1413560" y="1847823"/>
                <a:ext cx="922233" cy="671447"/>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31" name="Shape 493"/>
              <p:cNvCxnSpPr>
                <a:stCxn id="28" idx="3"/>
                <a:endCxn id="17" idx="1"/>
              </p:cNvCxnSpPr>
              <p:nvPr/>
            </p:nvCxnSpPr>
            <p:spPr>
              <a:xfrm>
                <a:off x="2402848" y="3062199"/>
                <a:ext cx="444300" cy="600"/>
              </a:xfrm>
              <a:prstGeom prst="bentConnector3">
                <a:avLst>
                  <a:gd name="adj1" fmla="val 50015"/>
                </a:avLst>
              </a:prstGeom>
              <a:noFill/>
              <a:ln w="19050" cap="flat" cmpd="sng">
                <a:solidFill>
                  <a:srgbClr val="000000"/>
                </a:solidFill>
                <a:prstDash val="solid"/>
                <a:round/>
                <a:headEnd type="none" w="med" len="med"/>
                <a:tailEnd type="none" w="med" len="med"/>
              </a:ln>
            </p:spPr>
          </p:cxnSp>
          <p:sp>
            <p:nvSpPr>
              <p:cNvPr id="32" name="Shape 494"/>
              <p:cNvSpPr/>
              <p:nvPr/>
            </p:nvSpPr>
            <p:spPr>
              <a:xfrm>
                <a:off x="3350500" y="29336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33" name="Shape 495"/>
              <p:cNvCxnSpPr>
                <a:stCxn id="17" idx="3"/>
                <a:endCxn id="32" idx="1"/>
              </p:cNvCxnSpPr>
              <p:nvPr/>
            </p:nvCxnSpPr>
            <p:spPr>
              <a:xfrm>
                <a:off x="2980786" y="3062186"/>
                <a:ext cx="369600" cy="600"/>
              </a:xfrm>
              <a:prstGeom prst="bentConnector3">
                <a:avLst>
                  <a:gd name="adj1" fmla="val 50015"/>
                </a:avLst>
              </a:prstGeom>
              <a:noFill/>
              <a:ln w="19050" cap="flat" cmpd="sng">
                <a:solidFill>
                  <a:srgbClr val="000000"/>
                </a:solidFill>
                <a:prstDash val="solid"/>
                <a:round/>
                <a:headEnd type="none" w="med" len="med"/>
                <a:tailEnd type="none" w="med" len="med"/>
              </a:ln>
            </p:spPr>
          </p:cxnSp>
          <p:sp>
            <p:nvSpPr>
              <p:cNvPr id="34" name="Shape 496"/>
              <p:cNvSpPr txBox="1"/>
              <p:nvPr/>
            </p:nvSpPr>
            <p:spPr>
              <a:xfrm>
                <a:off x="904602" y="1754146"/>
                <a:ext cx="1334701" cy="417033"/>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HTTPS, MQTT</a:t>
                </a:r>
              </a:p>
            </p:txBody>
          </p:sp>
          <p:cxnSp>
            <p:nvCxnSpPr>
              <p:cNvPr id="35" name="Shape 497"/>
              <p:cNvCxnSpPr>
                <a:stCxn id="58" idx="1"/>
                <a:endCxn id="32" idx="3"/>
              </p:cNvCxnSpPr>
              <p:nvPr/>
            </p:nvCxnSpPr>
            <p:spPr>
              <a:xfrm flipH="1">
                <a:off x="3702950" y="908049"/>
                <a:ext cx="495300" cy="2154000"/>
              </a:xfrm>
              <a:prstGeom prst="bentConnector3">
                <a:avLst>
                  <a:gd name="adj1" fmla="val 63928"/>
                </a:avLst>
              </a:prstGeom>
              <a:noFill/>
              <a:ln w="19050" cap="flat" cmpd="sng">
                <a:solidFill>
                  <a:srgbClr val="000000"/>
                </a:solidFill>
                <a:prstDash val="solid"/>
                <a:round/>
                <a:headEnd type="none" w="med" len="med"/>
                <a:tailEnd type="none" w="med" len="med"/>
              </a:ln>
            </p:spPr>
          </p:cxnSp>
          <p:cxnSp>
            <p:nvCxnSpPr>
              <p:cNvPr id="36" name="Shape 498"/>
              <p:cNvCxnSpPr>
                <a:stCxn id="60" idx="1"/>
                <a:endCxn id="32" idx="3"/>
              </p:cNvCxnSpPr>
              <p:nvPr/>
            </p:nvCxnSpPr>
            <p:spPr>
              <a:xfrm flipH="1">
                <a:off x="3702950" y="2324999"/>
                <a:ext cx="495300" cy="737100"/>
              </a:xfrm>
              <a:prstGeom prst="bentConnector3">
                <a:avLst>
                  <a:gd name="adj1" fmla="val 48253"/>
                </a:avLst>
              </a:prstGeom>
              <a:noFill/>
              <a:ln w="19050" cap="flat" cmpd="sng">
                <a:solidFill>
                  <a:srgbClr val="000000"/>
                </a:solidFill>
                <a:prstDash val="solid"/>
                <a:round/>
                <a:headEnd type="none" w="med" len="med"/>
                <a:tailEnd type="none" w="med" len="med"/>
              </a:ln>
            </p:spPr>
          </p:cxnSp>
          <p:sp>
            <p:nvSpPr>
              <p:cNvPr id="37" name="Shape 499"/>
              <p:cNvSpPr txBox="1"/>
              <p:nvPr/>
            </p:nvSpPr>
            <p:spPr>
              <a:xfrm>
                <a:off x="3426650" y="537874"/>
                <a:ext cx="870305" cy="3587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dirty="0">
                    <a:solidFill>
                      <a:srgbClr val="000000"/>
                    </a:solidFill>
                    <a:latin typeface="Arial"/>
                    <a:ea typeface="Arial"/>
                    <a:cs typeface="Arial"/>
                    <a:sym typeface="Arial"/>
                  </a:rPr>
                  <a:t>HTTPS</a:t>
                </a:r>
              </a:p>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dirty="0">
                    <a:solidFill>
                      <a:srgbClr val="000000"/>
                    </a:solidFill>
                    <a:latin typeface="Arial"/>
                    <a:ea typeface="Arial"/>
                    <a:cs typeface="Arial"/>
                    <a:sym typeface="Arial"/>
                  </a:rPr>
                  <a:t>ports 443</a:t>
                </a:r>
              </a:p>
            </p:txBody>
          </p:sp>
          <p:cxnSp>
            <p:nvCxnSpPr>
              <p:cNvPr id="38" name="Shape 500"/>
              <p:cNvCxnSpPr>
                <a:stCxn id="32" idx="3"/>
                <a:endCxn id="21" idx="1"/>
              </p:cNvCxnSpPr>
              <p:nvPr/>
            </p:nvCxnSpPr>
            <p:spPr>
              <a:xfrm>
                <a:off x="3702998" y="3062199"/>
                <a:ext cx="369600" cy="1015199"/>
              </a:xfrm>
              <a:prstGeom prst="bentConnector3">
                <a:avLst>
                  <a:gd name="adj1" fmla="val 50017"/>
                </a:avLst>
              </a:prstGeom>
              <a:noFill/>
              <a:ln w="19050" cap="flat" cmpd="sng">
                <a:solidFill>
                  <a:srgbClr val="000000"/>
                </a:solidFill>
                <a:prstDash val="solid"/>
                <a:round/>
                <a:headEnd type="none" w="med" len="med"/>
                <a:tailEnd type="none" w="med" len="med"/>
              </a:ln>
            </p:spPr>
          </p:cxnSp>
          <p:sp>
            <p:nvSpPr>
              <p:cNvPr id="39" name="Shape 501"/>
              <p:cNvSpPr txBox="1"/>
              <p:nvPr/>
            </p:nvSpPr>
            <p:spPr>
              <a:xfrm>
                <a:off x="3428539" y="1552148"/>
                <a:ext cx="1668196" cy="3587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dirty="0">
                    <a:solidFill>
                      <a:srgbClr val="000000"/>
                    </a:solidFill>
                    <a:latin typeface="Arial"/>
                    <a:ea typeface="Arial"/>
                    <a:cs typeface="Arial"/>
                    <a:sym typeface="Arial"/>
                  </a:rPr>
                  <a:t>MQTT</a:t>
                </a:r>
              </a:p>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dirty="0">
                    <a:solidFill>
                      <a:srgbClr val="000000"/>
                    </a:solidFill>
                    <a:latin typeface="Arial"/>
                    <a:ea typeface="Arial"/>
                    <a:cs typeface="Arial"/>
                    <a:sym typeface="Arial"/>
                  </a:rPr>
                  <a:t>ports 1883, 8080</a:t>
                </a:r>
              </a:p>
            </p:txBody>
          </p:sp>
          <p:grpSp>
            <p:nvGrpSpPr>
              <p:cNvPr id="40" name="Shape 502"/>
              <p:cNvGrpSpPr/>
              <p:nvPr/>
            </p:nvGrpSpPr>
            <p:grpSpPr>
              <a:xfrm>
                <a:off x="6928616" y="5490471"/>
                <a:ext cx="629905" cy="576665"/>
                <a:chOff x="5730075" y="6137150"/>
                <a:chExt cx="1175398" cy="842998"/>
              </a:xfrm>
            </p:grpSpPr>
            <p:sp>
              <p:nvSpPr>
                <p:cNvPr id="55" name="Shape 503"/>
                <p:cNvSpPr/>
                <p:nvPr/>
              </p:nvSpPr>
              <p:spPr>
                <a:xfrm>
                  <a:off x="5730075" y="6137150"/>
                  <a:ext cx="1175398" cy="842998"/>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6" name="Shape 504"/>
                <p:cNvSpPr/>
                <p:nvPr/>
              </p:nvSpPr>
              <p:spPr>
                <a:xfrm>
                  <a:off x="5896275" y="6272294"/>
                  <a:ext cx="842998" cy="3587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grpSp>
          <p:sp>
            <p:nvSpPr>
              <p:cNvPr id="41" name="Shape 505"/>
              <p:cNvSpPr txBox="1"/>
              <p:nvPr/>
            </p:nvSpPr>
            <p:spPr>
              <a:xfrm>
                <a:off x="7706128" y="5565505"/>
                <a:ext cx="1512000"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Server software running on a machine</a:t>
                </a:r>
              </a:p>
            </p:txBody>
          </p:sp>
          <p:pic>
            <p:nvPicPr>
              <p:cNvPr id="42" name="Shape 506"/>
              <p:cNvPicPr preferRelativeResize="0"/>
              <p:nvPr/>
            </p:nvPicPr>
            <p:blipFill rotWithShape="1">
              <a:blip r:embed="rId3">
                <a:alphaModFix/>
              </a:blip>
              <a:srcRect/>
              <a:stretch/>
            </p:blipFill>
            <p:spPr>
              <a:xfrm>
                <a:off x="5436933" y="5315370"/>
                <a:ext cx="499559" cy="512989"/>
              </a:xfrm>
              <a:prstGeom prst="rect">
                <a:avLst/>
              </a:prstGeom>
              <a:noFill/>
              <a:ln>
                <a:noFill/>
              </a:ln>
            </p:spPr>
          </p:pic>
          <p:sp>
            <p:nvSpPr>
              <p:cNvPr id="43" name="Shape 507"/>
              <p:cNvSpPr txBox="1"/>
              <p:nvPr/>
            </p:nvSpPr>
            <p:spPr>
              <a:xfrm>
                <a:off x="5922860" y="5401923"/>
                <a:ext cx="1081198"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Load balancer</a:t>
                </a:r>
              </a:p>
            </p:txBody>
          </p:sp>
          <p:sp>
            <p:nvSpPr>
              <p:cNvPr id="44" name="Shape 508"/>
              <p:cNvSpPr/>
              <p:nvPr/>
            </p:nvSpPr>
            <p:spPr>
              <a:xfrm>
                <a:off x="1091350" y="5490475"/>
                <a:ext cx="557150" cy="524323"/>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5" name="Shape 509"/>
              <p:cNvSpPr txBox="1"/>
              <p:nvPr/>
            </p:nvSpPr>
            <p:spPr>
              <a:xfrm>
                <a:off x="1762955" y="5471800"/>
                <a:ext cx="895200"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Server</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machine</a:t>
                </a:r>
              </a:p>
            </p:txBody>
          </p:sp>
          <p:sp>
            <p:nvSpPr>
              <p:cNvPr id="46" name="Shape 510"/>
              <p:cNvSpPr/>
              <p:nvPr/>
            </p:nvSpPr>
            <p:spPr>
              <a:xfrm>
                <a:off x="2598381" y="5480698"/>
                <a:ext cx="545701" cy="534100"/>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7" name="Shape 511"/>
              <p:cNvSpPr txBox="1"/>
              <p:nvPr/>
            </p:nvSpPr>
            <p:spPr>
              <a:xfrm>
                <a:off x="3182409" y="5510242"/>
                <a:ext cx="895200"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User</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machine</a:t>
                </a:r>
              </a:p>
            </p:txBody>
          </p:sp>
          <p:pic>
            <p:nvPicPr>
              <p:cNvPr id="48" name="Shape 512"/>
              <p:cNvPicPr preferRelativeResize="0"/>
              <p:nvPr/>
            </p:nvPicPr>
            <p:blipFill rotWithShape="1">
              <a:blip r:embed="rId4">
                <a:alphaModFix/>
              </a:blip>
              <a:srcRect/>
              <a:stretch/>
            </p:blipFill>
            <p:spPr>
              <a:xfrm>
                <a:off x="1153150" y="3918475"/>
                <a:ext cx="771599" cy="771599"/>
              </a:xfrm>
              <a:prstGeom prst="rect">
                <a:avLst/>
              </a:prstGeom>
              <a:noFill/>
              <a:ln>
                <a:noFill/>
              </a:ln>
            </p:spPr>
          </p:pic>
          <p:cxnSp>
            <p:nvCxnSpPr>
              <p:cNvPr id="49" name="Shape 513"/>
              <p:cNvCxnSpPr>
                <a:stCxn id="15" idx="1"/>
                <a:endCxn id="48" idx="0"/>
              </p:cNvCxnSpPr>
              <p:nvPr/>
            </p:nvCxnSpPr>
            <p:spPr>
              <a:xfrm rot="-5400000" flipH="1">
                <a:off x="1346352" y="3725292"/>
                <a:ext cx="385800" cy="600"/>
              </a:xfrm>
              <a:prstGeom prst="bentConnector3">
                <a:avLst>
                  <a:gd name="adj1" fmla="val 50575"/>
                </a:avLst>
              </a:prstGeom>
              <a:noFill/>
              <a:ln w="19050" cap="flat" cmpd="sng">
                <a:solidFill>
                  <a:srgbClr val="000000"/>
                </a:solidFill>
                <a:prstDash val="solid"/>
                <a:round/>
                <a:headEnd type="none" w="med" len="med"/>
                <a:tailEnd type="none" w="med" len="med"/>
              </a:ln>
            </p:spPr>
          </p:cxnSp>
          <p:sp>
            <p:nvSpPr>
              <p:cNvPr id="50" name="Shape 514"/>
              <p:cNvSpPr txBox="1"/>
              <p:nvPr/>
            </p:nvSpPr>
            <p:spPr>
              <a:xfrm>
                <a:off x="1543059" y="3592737"/>
                <a:ext cx="1334700"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HTTPS,</a:t>
                </a:r>
              </a:p>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 MQTT</a:t>
                </a:r>
              </a:p>
            </p:txBody>
          </p:sp>
          <p:pic>
            <p:nvPicPr>
              <p:cNvPr id="51" name="Shape 515"/>
              <p:cNvPicPr preferRelativeResize="0"/>
              <p:nvPr/>
            </p:nvPicPr>
            <p:blipFill rotWithShape="1">
              <a:blip r:embed="rId4">
                <a:alphaModFix/>
              </a:blip>
              <a:srcRect/>
              <a:stretch/>
            </p:blipFill>
            <p:spPr>
              <a:xfrm>
                <a:off x="5501908" y="5959423"/>
                <a:ext cx="369599" cy="369599"/>
              </a:xfrm>
              <a:prstGeom prst="rect">
                <a:avLst/>
              </a:prstGeom>
              <a:noFill/>
              <a:ln>
                <a:noFill/>
              </a:ln>
            </p:spPr>
          </p:pic>
          <p:sp>
            <p:nvSpPr>
              <p:cNvPr id="52" name="Shape 516"/>
              <p:cNvSpPr txBox="1"/>
              <p:nvPr/>
            </p:nvSpPr>
            <p:spPr>
              <a:xfrm>
                <a:off x="5936485" y="5930923"/>
                <a:ext cx="1081198"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SA node</a:t>
                </a:r>
              </a:p>
            </p:txBody>
          </p:sp>
          <p:cxnSp>
            <p:nvCxnSpPr>
              <p:cNvPr id="53" name="Shape 517"/>
              <p:cNvCxnSpPr/>
              <p:nvPr/>
            </p:nvCxnSpPr>
            <p:spPr>
              <a:xfrm>
                <a:off x="4078139" y="5543471"/>
                <a:ext cx="902339" cy="0"/>
              </a:xfrm>
              <a:prstGeom prst="straightConnector1">
                <a:avLst/>
              </a:prstGeom>
              <a:noFill/>
              <a:ln w="15875" cap="flat" cmpd="sng">
                <a:solidFill>
                  <a:schemeClr val="dk1"/>
                </a:solidFill>
                <a:prstDash val="solid"/>
                <a:round/>
                <a:headEnd type="none" w="med" len="med"/>
                <a:tailEnd type="none" w="med" len="med"/>
              </a:ln>
            </p:spPr>
          </p:cxnSp>
          <p:sp>
            <p:nvSpPr>
              <p:cNvPr id="54" name="Shape 518"/>
              <p:cNvSpPr txBox="1"/>
              <p:nvPr/>
            </p:nvSpPr>
            <p:spPr>
              <a:xfrm>
                <a:off x="3962812" y="5564700"/>
                <a:ext cx="1506486"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Communication</a:t>
                </a:r>
              </a:p>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protocol</a:t>
                </a:r>
              </a:p>
            </p:txBody>
          </p:sp>
          <p:pic>
            <p:nvPicPr>
              <p:cNvPr id="20" name="Shape 481"/>
              <p:cNvPicPr preferRelativeResize="0"/>
              <p:nvPr/>
            </p:nvPicPr>
            <p:blipFill rotWithShape="1">
              <a:blip r:embed="rId3">
                <a:alphaModFix/>
              </a:blip>
              <a:srcRect/>
              <a:stretch/>
            </p:blipFill>
            <p:spPr>
              <a:xfrm>
                <a:off x="3210225" y="2790750"/>
                <a:ext cx="552449" cy="542925"/>
              </a:xfrm>
              <a:prstGeom prst="rect">
                <a:avLst/>
              </a:prstGeom>
              <a:noFill/>
              <a:ln>
                <a:noFill/>
              </a:ln>
            </p:spPr>
          </p:pic>
        </p:grpSp>
        <p:pic>
          <p:nvPicPr>
            <p:cNvPr id="9" name="Shape 456"/>
            <p:cNvPicPr preferRelativeResize="0"/>
            <p:nvPr/>
          </p:nvPicPr>
          <p:blipFill rotWithShape="1">
            <a:blip r:embed="rId5">
              <a:alphaModFix/>
            </a:blip>
            <a:srcRect/>
            <a:stretch/>
          </p:blipFill>
          <p:spPr>
            <a:xfrm>
              <a:off x="2686557" y="-58550"/>
              <a:ext cx="843012" cy="843011"/>
            </a:xfrm>
            <a:prstGeom prst="rect">
              <a:avLst/>
            </a:prstGeom>
            <a:noFill/>
            <a:ln>
              <a:noFill/>
            </a:ln>
          </p:spPr>
        </p:pic>
      </p:grpSp>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14</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graphicFrame>
        <p:nvGraphicFramePr>
          <p:cNvPr id="257" name="Shape 257"/>
          <p:cNvGraphicFramePr/>
          <p:nvPr/>
        </p:nvGraphicFramePr>
        <p:xfrm>
          <a:off x="248900" y="765175"/>
          <a:ext cx="8715588" cy="1059960"/>
        </p:xfrm>
        <a:graphic>
          <a:graphicData uri="http://schemas.openxmlformats.org/drawingml/2006/table">
            <a:tbl>
              <a:tblPr>
                <a:noFill/>
                <a:tableStyleId>{BC1BC3D9-FABE-4D9C-9311-9DEF57A55FF8}</a:tableStyleId>
              </a:tblPr>
              <a:tblGrid>
                <a:gridCol w="1658804"/>
                <a:gridCol w="2952328"/>
                <a:gridCol w="1080120"/>
                <a:gridCol w="3024336"/>
              </a:tblGrid>
              <a:tr h="3323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Extensibility (Portability)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Layer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375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Easy to port SA node program to various </a:t>
                      </a:r>
                      <a:r>
                        <a:rPr lang="en-US" dirty="0" smtClean="0">
                          <a:solidFill>
                            <a:schemeClr val="dk1"/>
                          </a:solidFill>
                        </a:rPr>
                        <a:t>hardware</a:t>
                      </a:r>
                      <a:endParaRPr lang="en-US" dirty="0">
                        <a:solidFill>
                          <a:schemeClr val="dk1"/>
                        </a:solidFill>
                      </a:endParaRPr>
                    </a:p>
                    <a:p>
                      <a:pPr lvl="0" rtl="0">
                        <a:spcBef>
                          <a:spcPts val="0"/>
                        </a:spcBef>
                        <a:buNone/>
                      </a:pPr>
                      <a:r>
                        <a:rPr lang="en-US" dirty="0"/>
                        <a:t>         - Extension of Hardware Abstract Layer of SA Controller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58" name="Shape 258"/>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SA node - 1</a:t>
            </a:r>
            <a:r>
              <a:rPr lang="en-US" sz="2000" b="1" baseline="30000" dirty="0">
                <a:solidFill>
                  <a:schemeClr val="dk1"/>
                </a:solidFill>
              </a:rPr>
              <a:t>st</a:t>
            </a:r>
            <a:r>
              <a:rPr lang="en-US" sz="2000" b="1" dirty="0">
                <a:solidFill>
                  <a:schemeClr val="dk1"/>
                </a:solidFill>
              </a:rPr>
              <a:t> Decomposition </a:t>
            </a:r>
          </a:p>
        </p:txBody>
      </p:sp>
      <p:sp>
        <p:nvSpPr>
          <p:cNvPr id="259" name="Shape 259"/>
          <p:cNvSpPr txBox="1">
            <a:spLocks noGrp="1"/>
          </p:cNvSpPr>
          <p:nvPr>
            <p:ph type="title" idx="2"/>
          </p:nvPr>
        </p:nvSpPr>
        <p:spPr>
          <a:xfrm>
            <a:off x="5944625" y="90750"/>
            <a:ext cx="29442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dirty="0">
                <a:solidFill>
                  <a:schemeClr val="dk1"/>
                </a:solidFill>
              </a:rPr>
              <a:t>&lt; QA09 Extensibility &gt;</a:t>
            </a:r>
          </a:p>
        </p:txBody>
      </p:sp>
      <p:sp>
        <p:nvSpPr>
          <p:cNvPr id="8" name="Shape 652"/>
          <p:cNvSpPr/>
          <p:nvPr/>
        </p:nvSpPr>
        <p:spPr>
          <a:xfrm>
            <a:off x="4644430" y="4045450"/>
            <a:ext cx="2000337" cy="52695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MQTT Adaptor</a:t>
            </a:r>
          </a:p>
        </p:txBody>
      </p:sp>
      <p:sp>
        <p:nvSpPr>
          <p:cNvPr id="9" name="Shape 653"/>
          <p:cNvSpPr/>
          <p:nvPr/>
        </p:nvSpPr>
        <p:spPr>
          <a:xfrm>
            <a:off x="1888831" y="5153622"/>
            <a:ext cx="5419549" cy="1083768"/>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 name="Shape 654"/>
          <p:cNvSpPr/>
          <p:nvPr/>
        </p:nvSpPr>
        <p:spPr>
          <a:xfrm>
            <a:off x="2072268" y="5262588"/>
            <a:ext cx="889598" cy="433284"/>
          </a:xfrm>
          <a:prstGeom prst="rect">
            <a:avLst/>
          </a:prstGeom>
          <a:solidFill>
            <a:srgbClr val="CCCCCC"/>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1" name="Shape 655"/>
          <p:cNvCxnSpPr/>
          <p:nvPr/>
        </p:nvCxnSpPr>
        <p:spPr>
          <a:xfrm>
            <a:off x="5012741" y="5417874"/>
            <a:ext cx="495389" cy="0"/>
          </a:xfrm>
          <a:prstGeom prst="straightConnector1">
            <a:avLst/>
          </a:prstGeom>
          <a:noFill/>
          <a:ln w="9525" cap="flat" cmpd="sng">
            <a:solidFill>
              <a:srgbClr val="000000"/>
            </a:solidFill>
            <a:prstDash val="dash"/>
            <a:round/>
            <a:headEnd type="none" w="med" len="med"/>
            <a:tailEnd type="stealth" w="lg" len="lg"/>
          </a:ln>
        </p:spPr>
      </p:cxnSp>
      <p:sp>
        <p:nvSpPr>
          <p:cNvPr id="12" name="Shape 656"/>
          <p:cNvSpPr txBox="1"/>
          <p:nvPr/>
        </p:nvSpPr>
        <p:spPr>
          <a:xfrm>
            <a:off x="4658166" y="5229708"/>
            <a:ext cx="451439" cy="304957"/>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13" name="Shape 657"/>
          <p:cNvSpPr txBox="1"/>
          <p:nvPr/>
        </p:nvSpPr>
        <p:spPr>
          <a:xfrm>
            <a:off x="5472220" y="5229708"/>
            <a:ext cx="451439" cy="304957"/>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14" name="Shape 658"/>
          <p:cNvSpPr txBox="1"/>
          <p:nvPr/>
        </p:nvSpPr>
        <p:spPr>
          <a:xfrm>
            <a:off x="5734109" y="5229708"/>
            <a:ext cx="1460536" cy="304957"/>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A is allowed </a:t>
            </a: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to use B</a:t>
            </a:r>
          </a:p>
        </p:txBody>
      </p:sp>
      <p:sp>
        <p:nvSpPr>
          <p:cNvPr id="15" name="Shape 659"/>
          <p:cNvSpPr txBox="1"/>
          <p:nvPr/>
        </p:nvSpPr>
        <p:spPr>
          <a:xfrm>
            <a:off x="3028549" y="5153622"/>
            <a:ext cx="1629479" cy="25812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Middleware Layer</a:t>
            </a:r>
          </a:p>
        </p:txBody>
      </p:sp>
      <p:cxnSp>
        <p:nvCxnSpPr>
          <p:cNvPr id="16" name="Shape 660"/>
          <p:cNvCxnSpPr/>
          <p:nvPr/>
        </p:nvCxnSpPr>
        <p:spPr>
          <a:xfrm>
            <a:off x="3526517" y="3078215"/>
            <a:ext cx="0" cy="975352"/>
          </a:xfrm>
          <a:prstGeom prst="straightConnector1">
            <a:avLst/>
          </a:prstGeom>
          <a:noFill/>
          <a:ln w="9525" cap="flat" cmpd="sng">
            <a:solidFill>
              <a:srgbClr val="000000"/>
            </a:solidFill>
            <a:prstDash val="dash"/>
            <a:round/>
            <a:headEnd type="none" w="med" len="med"/>
            <a:tailEnd type="stealth" w="lg" len="lg"/>
          </a:ln>
        </p:spPr>
      </p:cxnSp>
      <p:cxnSp>
        <p:nvCxnSpPr>
          <p:cNvPr id="17" name="Shape 661"/>
          <p:cNvCxnSpPr/>
          <p:nvPr/>
        </p:nvCxnSpPr>
        <p:spPr>
          <a:xfrm>
            <a:off x="5619800" y="3078215"/>
            <a:ext cx="0" cy="975352"/>
          </a:xfrm>
          <a:prstGeom prst="straightConnector1">
            <a:avLst/>
          </a:prstGeom>
          <a:noFill/>
          <a:ln w="9525" cap="flat" cmpd="sng">
            <a:solidFill>
              <a:srgbClr val="000000"/>
            </a:solidFill>
            <a:prstDash val="dash"/>
            <a:round/>
            <a:headEnd type="none" w="med" len="med"/>
            <a:tailEnd type="stealth" w="lg" len="lg"/>
          </a:ln>
        </p:spPr>
      </p:cxnSp>
      <p:sp>
        <p:nvSpPr>
          <p:cNvPr id="18" name="Shape 662"/>
          <p:cNvSpPr txBox="1"/>
          <p:nvPr/>
        </p:nvSpPr>
        <p:spPr>
          <a:xfrm>
            <a:off x="3028569" y="5720981"/>
            <a:ext cx="1629479" cy="25812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Abstract Layer</a:t>
            </a:r>
          </a:p>
        </p:txBody>
      </p:sp>
      <p:sp>
        <p:nvSpPr>
          <p:cNvPr id="19" name="Shape 663"/>
          <p:cNvSpPr/>
          <p:nvPr/>
        </p:nvSpPr>
        <p:spPr>
          <a:xfrm>
            <a:off x="2552615" y="4056667"/>
            <a:ext cx="1962338" cy="52695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Arduino Driver</a:t>
            </a:r>
          </a:p>
        </p:txBody>
      </p:sp>
      <p:sp>
        <p:nvSpPr>
          <p:cNvPr id="20" name="Shape 664"/>
          <p:cNvSpPr/>
          <p:nvPr/>
        </p:nvSpPr>
        <p:spPr>
          <a:xfrm>
            <a:off x="2072268" y="5730906"/>
            <a:ext cx="889598" cy="433284"/>
          </a:xfrm>
          <a:prstGeom prst="rect">
            <a:avLst/>
          </a:prstGeom>
          <a:solidFill>
            <a:srgbClr val="F3F3F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665"/>
          <p:cNvSpPr/>
          <p:nvPr/>
        </p:nvSpPr>
        <p:spPr>
          <a:xfrm>
            <a:off x="4747017" y="5730906"/>
            <a:ext cx="889598" cy="433284"/>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666"/>
          <p:cNvSpPr txBox="1"/>
          <p:nvPr/>
        </p:nvSpPr>
        <p:spPr>
          <a:xfrm>
            <a:off x="5587026" y="5720981"/>
            <a:ext cx="1629479" cy="25812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Concrete Layer</a:t>
            </a:r>
          </a:p>
        </p:txBody>
      </p:sp>
      <p:sp>
        <p:nvSpPr>
          <p:cNvPr id="23" name="Shape 667"/>
          <p:cNvSpPr/>
          <p:nvPr/>
        </p:nvSpPr>
        <p:spPr>
          <a:xfrm>
            <a:off x="2552673" y="3028879"/>
            <a:ext cx="1962338" cy="526950"/>
          </a:xfrm>
          <a:prstGeom prst="rect">
            <a:avLst/>
          </a:prstGeom>
          <a:solidFill>
            <a:srgbClr val="EFEFE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Controller</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(HAL)</a:t>
            </a:r>
          </a:p>
        </p:txBody>
      </p:sp>
      <p:sp>
        <p:nvSpPr>
          <p:cNvPr id="24" name="Shape 668"/>
          <p:cNvSpPr/>
          <p:nvPr/>
        </p:nvSpPr>
        <p:spPr>
          <a:xfrm>
            <a:off x="4682241" y="3017478"/>
            <a:ext cx="1962338" cy="526950"/>
          </a:xfrm>
          <a:prstGeom prst="rect">
            <a:avLst/>
          </a:prstGeom>
          <a:solidFill>
            <a:srgbClr val="EFEFE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SA Network</a:t>
            </a:r>
            <a:br>
              <a:rPr lang="ko" sz="1200" b="0" i="0" u="none" strike="noStrike" cap="none" baseline="0" dirty="0">
                <a:solidFill>
                  <a:srgbClr val="000000"/>
                </a:solidFill>
                <a:latin typeface="Arial"/>
                <a:ea typeface="Arial"/>
                <a:cs typeface="Arial"/>
                <a:sym typeface="Arial"/>
              </a:rPr>
            </a:br>
            <a:r>
              <a:rPr lang="ko" sz="1200" b="0" i="0" u="none" strike="noStrike" cap="none" baseline="0" dirty="0">
                <a:solidFill>
                  <a:srgbClr val="000000"/>
                </a:solidFill>
                <a:latin typeface="Arial"/>
                <a:ea typeface="Arial"/>
                <a:cs typeface="Arial"/>
                <a:sym typeface="Arial"/>
              </a:rPr>
              <a:t>Manager</a:t>
            </a:r>
          </a:p>
          <a:p>
            <a:pPr marL="0" marR="0" lvl="0" indent="0" algn="l" rtl="0">
              <a:lnSpc>
                <a:spcPct val="100000"/>
              </a:lnSpc>
              <a:spcBef>
                <a:spcPts val="0"/>
              </a:spcBef>
              <a:spcAft>
                <a:spcPts val="0"/>
              </a:spcAft>
              <a:buClr>
                <a:srgbClr val="000000"/>
              </a:buClr>
              <a:buFont typeface="Arial"/>
              <a:buNone/>
            </a:pPr>
            <a:endParaRPr sz="1200" b="0" i="0" u="none" strike="noStrike" cap="none" baseline="0" dirty="0">
              <a:solidFill>
                <a:srgbClr val="000000"/>
              </a:solidFill>
              <a:latin typeface="Arial"/>
              <a:ea typeface="Arial"/>
              <a:cs typeface="Arial"/>
              <a:sym typeface="Arial"/>
            </a:endParaRPr>
          </a:p>
        </p:txBody>
      </p:sp>
      <p:cxnSp>
        <p:nvCxnSpPr>
          <p:cNvPr id="25" name="Shape 669"/>
          <p:cNvCxnSpPr/>
          <p:nvPr/>
        </p:nvCxnSpPr>
        <p:spPr>
          <a:xfrm>
            <a:off x="3526517" y="2047916"/>
            <a:ext cx="0" cy="975352"/>
          </a:xfrm>
          <a:prstGeom prst="straightConnector1">
            <a:avLst/>
          </a:prstGeom>
          <a:noFill/>
          <a:ln w="9525" cap="flat" cmpd="sng">
            <a:solidFill>
              <a:srgbClr val="000000"/>
            </a:solidFill>
            <a:prstDash val="dash"/>
            <a:round/>
            <a:headEnd type="none" w="med" len="med"/>
            <a:tailEnd type="stealth" w="lg" len="lg"/>
          </a:ln>
        </p:spPr>
      </p:cxnSp>
      <p:cxnSp>
        <p:nvCxnSpPr>
          <p:cNvPr id="26" name="Shape 670"/>
          <p:cNvCxnSpPr/>
          <p:nvPr/>
        </p:nvCxnSpPr>
        <p:spPr>
          <a:xfrm>
            <a:off x="5619800" y="2047916"/>
            <a:ext cx="0" cy="975352"/>
          </a:xfrm>
          <a:prstGeom prst="straightConnector1">
            <a:avLst/>
          </a:prstGeom>
          <a:noFill/>
          <a:ln w="9525" cap="flat" cmpd="sng">
            <a:solidFill>
              <a:srgbClr val="000000"/>
            </a:solidFill>
            <a:prstDash val="dash"/>
            <a:round/>
            <a:headEnd type="none" w="med" len="med"/>
            <a:tailEnd type="stealth" w="lg" len="lg"/>
          </a:ln>
        </p:spPr>
      </p:cxnSp>
      <p:sp>
        <p:nvSpPr>
          <p:cNvPr id="27" name="Shape 671"/>
          <p:cNvSpPr/>
          <p:nvPr/>
        </p:nvSpPr>
        <p:spPr>
          <a:xfrm>
            <a:off x="2552673" y="1988870"/>
            <a:ext cx="4091791" cy="526950"/>
          </a:xfrm>
          <a:prstGeom prst="rect">
            <a:avLst/>
          </a:prstGeom>
          <a:solidFill>
            <a:srgbClr val="CCCCCC"/>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Manager</a:t>
            </a: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28" name="TextBox 27"/>
          <p:cNvSpPr txBox="1"/>
          <p:nvPr/>
        </p:nvSpPr>
        <p:spPr>
          <a:xfrm>
            <a:off x="1877643" y="4735094"/>
            <a:ext cx="2069797" cy="276999"/>
          </a:xfrm>
          <a:prstGeom prst="rect">
            <a:avLst/>
          </a:prstGeom>
          <a:noFill/>
        </p:spPr>
        <p:txBody>
          <a:bodyPr wrap="none" rtlCol="0">
            <a:spAutoFit/>
          </a:bodyPr>
          <a:lstStyle/>
          <a:p>
            <a:r>
              <a:rPr lang="en-US" altLang="ko-KR" sz="1200" dirty="0" smtClean="0"/>
              <a:t>Legend (Static Perspective)</a:t>
            </a:r>
            <a:endParaRPr lang="ko-KR" altLang="en-US" sz="1200" dirty="0"/>
          </a:p>
        </p:txBody>
      </p:sp>
      <p:sp>
        <p:nvSpPr>
          <p:cNvPr id="4" name="슬라이드 번호 개체 틀 3"/>
          <p:cNvSpPr>
            <a:spLocks noGrp="1"/>
          </p:cNvSpPr>
          <p:nvPr>
            <p:ph type="sldNum" idx="12"/>
          </p:nvPr>
        </p:nvSpPr>
        <p:spPr/>
        <p:txBody>
          <a:bodyPr/>
          <a:lstStyle/>
          <a:p>
            <a:pPr>
              <a:buSzPct val="25000"/>
            </a:pPr>
            <a:fld id="{00000000-1234-1234-1234-123412341234}" type="slidenum">
              <a:rPr lang="en-US" smtClean="0"/>
              <a:pPr>
                <a:buSzPct val="25000"/>
              </a:pPr>
              <a:t>15</a:t>
            </a:fld>
            <a:r>
              <a:rPr lang="en-US" smtClean="0"/>
              <a:t>/23</a:t>
            </a:r>
            <a:endParaRPr lang="en-US" dirty="0"/>
          </a:p>
        </p:txBody>
      </p:sp>
      <p:sp>
        <p:nvSpPr>
          <p:cNvPr id="29" name="TextBox 28"/>
          <p:cNvSpPr txBox="1"/>
          <p:nvPr/>
        </p:nvSpPr>
        <p:spPr>
          <a:xfrm>
            <a:off x="132163" y="3020144"/>
            <a:ext cx="2102177" cy="738664"/>
          </a:xfrm>
          <a:prstGeom prst="rect">
            <a:avLst/>
          </a:prstGeom>
          <a:solidFill>
            <a:schemeClr val="accent4">
              <a:lumMod val="20000"/>
              <a:lumOff val="80000"/>
            </a:schemeClr>
          </a:solidFill>
        </p:spPr>
        <p:txBody>
          <a:bodyPr wrap="square" rtlCol="0">
            <a:spAutoFit/>
          </a:bodyPr>
          <a:lstStyle/>
          <a:p>
            <a:r>
              <a:rPr lang="en-US" altLang="ko-KR" b="1" dirty="0" smtClean="0"/>
              <a:t>SA Controller</a:t>
            </a:r>
          </a:p>
          <a:p>
            <a:pPr marL="285750" indent="-285750">
              <a:buFont typeface="Wingdings" panose="05000000000000000000" pitchFamily="2" charset="2"/>
              <a:buChar char="§"/>
            </a:pPr>
            <a:r>
              <a:rPr lang="en-US" altLang="ko-KR" dirty="0" smtClean="0"/>
              <a:t>Sensor &amp; Actuator</a:t>
            </a:r>
          </a:p>
          <a:p>
            <a:r>
              <a:rPr lang="en-US" altLang="ko-KR" dirty="0"/>
              <a:t> </a:t>
            </a:r>
            <a:r>
              <a:rPr lang="en-US" altLang="ko-KR" dirty="0" smtClean="0"/>
              <a:t>     Abstract</a:t>
            </a:r>
            <a:endParaRPr lang="ko-KR" altLang="en-US"/>
          </a:p>
        </p:txBody>
      </p:sp>
      <p:sp>
        <p:nvSpPr>
          <p:cNvPr id="30" name="TextBox 29"/>
          <p:cNvSpPr txBox="1"/>
          <p:nvPr/>
        </p:nvSpPr>
        <p:spPr>
          <a:xfrm>
            <a:off x="6946252" y="3012577"/>
            <a:ext cx="2102177" cy="738664"/>
          </a:xfrm>
          <a:prstGeom prst="rect">
            <a:avLst/>
          </a:prstGeom>
          <a:solidFill>
            <a:schemeClr val="accent4">
              <a:lumMod val="20000"/>
              <a:lumOff val="80000"/>
            </a:schemeClr>
          </a:solidFill>
        </p:spPr>
        <p:txBody>
          <a:bodyPr wrap="square" rtlCol="0">
            <a:spAutoFit/>
          </a:bodyPr>
          <a:lstStyle/>
          <a:p>
            <a:r>
              <a:rPr lang="en-US" altLang="ko-KR" b="1" dirty="0" smtClean="0"/>
              <a:t>SA Network Manager</a:t>
            </a:r>
          </a:p>
          <a:p>
            <a:pPr marL="285750" indent="-285750">
              <a:buFont typeface="Wingdings" panose="05000000000000000000" pitchFamily="2" charset="2"/>
              <a:buChar char="§"/>
            </a:pPr>
            <a:r>
              <a:rPr lang="en-US" altLang="ko-KR" dirty="0" smtClean="0"/>
              <a:t>Network Protocol</a:t>
            </a:r>
          </a:p>
          <a:p>
            <a:r>
              <a:rPr lang="en-US" altLang="ko-KR" dirty="0"/>
              <a:t> </a:t>
            </a:r>
            <a:r>
              <a:rPr lang="en-US" altLang="ko-KR" dirty="0" smtClean="0"/>
              <a:t>     Abstract</a:t>
            </a:r>
            <a:endParaRPr lang="ko-KR" altLang="en-US" dirty="0"/>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42" name="TextBox 41"/>
          <p:cNvSpPr txBox="1"/>
          <p:nvPr/>
        </p:nvSpPr>
        <p:spPr>
          <a:xfrm>
            <a:off x="5411406" y="3677168"/>
            <a:ext cx="3646097" cy="2462213"/>
          </a:xfrm>
          <a:prstGeom prst="rect">
            <a:avLst/>
          </a:prstGeom>
          <a:solidFill>
            <a:schemeClr val="accent4">
              <a:lumMod val="20000"/>
              <a:lumOff val="80000"/>
            </a:schemeClr>
          </a:solidFill>
        </p:spPr>
        <p:txBody>
          <a:bodyPr wrap="square" rtlCol="0">
            <a:spAutoFit/>
          </a:bodyPr>
          <a:lstStyle/>
          <a:p>
            <a:endParaRPr lang="en-US" altLang="ko-KR" b="1" dirty="0" smtClean="0"/>
          </a:p>
          <a:p>
            <a:endParaRPr lang="en-US" altLang="ko-KR" b="1" dirty="0"/>
          </a:p>
          <a:p>
            <a:endParaRPr lang="en-US" altLang="ko-KR" b="1" dirty="0" smtClean="0"/>
          </a:p>
          <a:p>
            <a:endParaRPr lang="en-US" altLang="ko-KR" b="1" dirty="0"/>
          </a:p>
          <a:p>
            <a:endParaRPr lang="en-US" altLang="ko-KR" b="1" dirty="0" smtClean="0"/>
          </a:p>
          <a:p>
            <a:endParaRPr lang="en-US" altLang="ko-KR" b="1" dirty="0" smtClean="0"/>
          </a:p>
          <a:p>
            <a:endParaRPr lang="en-US" altLang="ko-KR" b="1" dirty="0"/>
          </a:p>
          <a:p>
            <a:r>
              <a:rPr lang="en-US" altLang="ko-KR" b="1" dirty="0" smtClean="0"/>
              <a:t>                                      </a:t>
            </a:r>
          </a:p>
          <a:p>
            <a:endParaRPr lang="en-US" altLang="ko-KR" b="1" dirty="0"/>
          </a:p>
          <a:p>
            <a:r>
              <a:rPr lang="en-US" altLang="ko-KR" b="1" dirty="0" smtClean="0"/>
              <a:t>                                     To support</a:t>
            </a:r>
          </a:p>
          <a:p>
            <a:r>
              <a:rPr lang="en-US" altLang="ko-KR" b="1" dirty="0" smtClean="0"/>
              <a:t>                                     Emerging protocol</a:t>
            </a:r>
          </a:p>
        </p:txBody>
      </p:sp>
      <p:graphicFrame>
        <p:nvGraphicFramePr>
          <p:cNvPr id="266" name="Shape 266"/>
          <p:cNvGraphicFramePr/>
          <p:nvPr/>
        </p:nvGraphicFramePr>
        <p:xfrm>
          <a:off x="250825" y="765175"/>
          <a:ext cx="8713662" cy="1249435"/>
        </p:xfrm>
        <a:graphic>
          <a:graphicData uri="http://schemas.openxmlformats.org/drawingml/2006/table">
            <a:tbl>
              <a:tblPr>
                <a:noFill/>
                <a:tableStyleId>{A3001391-FFAA-45A8-B33A-9C345BDCE5F8}</a:tableStyleId>
              </a:tblPr>
              <a:tblGrid>
                <a:gridCol w="1656879"/>
                <a:gridCol w="2952328"/>
                <a:gridCol w="1080120"/>
                <a:gridCol w="3024335"/>
              </a:tblGrid>
              <a:tr h="308475">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Modifiability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Light Weight Broker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3225">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Easy to add the emerging network protocol.</a:t>
                      </a:r>
                    </a:p>
                    <a:p>
                      <a:pPr marL="457200" indent="0" rtl="0">
                        <a:spcBef>
                          <a:spcPts val="0"/>
                        </a:spcBef>
                        <a:buNone/>
                      </a:pPr>
                      <a:r>
                        <a:rPr lang="en-US" dirty="0">
                          <a:solidFill>
                            <a:schemeClr val="dk1"/>
                          </a:solidFill>
                        </a:rPr>
                        <a:t>- Extension of Emerging Protocol Bridge.</a:t>
                      </a:r>
                    </a:p>
                    <a:p>
                      <a:pPr marL="457200" lvl="0" indent="0" rtl="0">
                        <a:spcBef>
                          <a:spcPts val="0"/>
                        </a:spcBef>
                        <a:buNone/>
                      </a:pPr>
                      <a:r>
                        <a:rPr lang="en-US" dirty="0">
                          <a:solidFill>
                            <a:schemeClr val="dk1"/>
                          </a:solidFill>
                        </a:rPr>
                        <a:t>- Mediation of Network Broker.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67" name="Shape 26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SA node - 2</a:t>
            </a:r>
            <a:r>
              <a:rPr lang="en-US" sz="2000" b="1" baseline="30000" dirty="0">
                <a:solidFill>
                  <a:schemeClr val="dk1"/>
                </a:solidFill>
              </a:rPr>
              <a:t>nd</a:t>
            </a:r>
            <a:r>
              <a:rPr lang="en-US" sz="2000" b="1" dirty="0">
                <a:solidFill>
                  <a:schemeClr val="dk1"/>
                </a:solidFill>
              </a:rPr>
              <a:t> Decomposition </a:t>
            </a:r>
          </a:p>
        </p:txBody>
      </p:sp>
      <p:sp>
        <p:nvSpPr>
          <p:cNvPr id="268" name="Shape 268"/>
          <p:cNvSpPr txBox="1">
            <a:spLocks noGrp="1"/>
          </p:cNvSpPr>
          <p:nvPr>
            <p:ph type="title" idx="2"/>
          </p:nvPr>
        </p:nvSpPr>
        <p:spPr>
          <a:xfrm>
            <a:off x="5944625" y="90750"/>
            <a:ext cx="29442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dirty="0">
                <a:solidFill>
                  <a:schemeClr val="dk1"/>
                </a:solidFill>
              </a:rPr>
              <a:t>&lt; QA07 Modifiability</a:t>
            </a:r>
            <a:r>
              <a:rPr lang="en-US" sz="2000" b="1" i="1" dirty="0">
                <a:solidFill>
                  <a:schemeClr val="dk1"/>
                </a:solidFill>
              </a:rPr>
              <a:t> </a:t>
            </a:r>
            <a:r>
              <a:rPr lang="en-US" sz="2000" b="1" dirty="0">
                <a:solidFill>
                  <a:schemeClr val="dk1"/>
                </a:solidFill>
              </a:rPr>
              <a:t>&gt;</a:t>
            </a:r>
          </a:p>
        </p:txBody>
      </p:sp>
      <p:sp>
        <p:nvSpPr>
          <p:cNvPr id="12" name="Shape 680"/>
          <p:cNvSpPr/>
          <p:nvPr/>
        </p:nvSpPr>
        <p:spPr>
          <a:xfrm>
            <a:off x="130838" y="3856070"/>
            <a:ext cx="2115875" cy="2494454"/>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3" name="Shape 681"/>
          <p:cNvSpPr/>
          <p:nvPr/>
        </p:nvSpPr>
        <p:spPr>
          <a:xfrm>
            <a:off x="348926" y="4011570"/>
            <a:ext cx="582899" cy="352498"/>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4" name="Shape 682"/>
          <p:cNvCxnSpPr/>
          <p:nvPr/>
        </p:nvCxnSpPr>
        <p:spPr>
          <a:xfrm>
            <a:off x="486104" y="5173398"/>
            <a:ext cx="324598" cy="0"/>
          </a:xfrm>
          <a:prstGeom prst="straightConnector1">
            <a:avLst/>
          </a:prstGeom>
          <a:noFill/>
          <a:ln w="19050" cap="flat" cmpd="sng">
            <a:solidFill>
              <a:srgbClr val="000000"/>
            </a:solidFill>
            <a:prstDash val="solid"/>
            <a:round/>
            <a:headEnd type="none" w="lg" len="med"/>
            <a:tailEnd type="stealth" w="lg" len="med"/>
          </a:ln>
        </p:spPr>
      </p:cxnSp>
      <p:sp>
        <p:nvSpPr>
          <p:cNvPr id="15" name="Shape 683"/>
          <p:cNvSpPr txBox="1"/>
          <p:nvPr/>
        </p:nvSpPr>
        <p:spPr>
          <a:xfrm>
            <a:off x="237279" y="4982673"/>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16" name="Shape 684"/>
          <p:cNvSpPr txBox="1"/>
          <p:nvPr/>
        </p:nvSpPr>
        <p:spPr>
          <a:xfrm>
            <a:off x="770679" y="4982673"/>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17" name="Shape 685"/>
          <p:cNvSpPr txBox="1"/>
          <p:nvPr/>
        </p:nvSpPr>
        <p:spPr>
          <a:xfrm>
            <a:off x="975532" y="3927295"/>
            <a:ext cx="67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Module</a:t>
            </a: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Instance</a:t>
            </a:r>
          </a:p>
        </p:txBody>
      </p:sp>
      <p:cxnSp>
        <p:nvCxnSpPr>
          <p:cNvPr id="29" name="Shape 697"/>
          <p:cNvCxnSpPr/>
          <p:nvPr/>
        </p:nvCxnSpPr>
        <p:spPr>
          <a:xfrm>
            <a:off x="486104" y="5478198"/>
            <a:ext cx="324598" cy="0"/>
          </a:xfrm>
          <a:prstGeom prst="straightConnector1">
            <a:avLst/>
          </a:prstGeom>
          <a:noFill/>
          <a:ln w="19050" cap="flat" cmpd="sng">
            <a:solidFill>
              <a:srgbClr val="000000"/>
            </a:solidFill>
            <a:prstDash val="dash"/>
            <a:round/>
            <a:headEnd type="stealth" w="lg" len="med"/>
            <a:tailEnd type="stealth" w="lg" len="med"/>
          </a:ln>
        </p:spPr>
      </p:cxnSp>
      <p:sp>
        <p:nvSpPr>
          <p:cNvPr id="30" name="Shape 698"/>
          <p:cNvSpPr txBox="1"/>
          <p:nvPr/>
        </p:nvSpPr>
        <p:spPr>
          <a:xfrm>
            <a:off x="237279" y="5287473"/>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31" name="Shape 699"/>
          <p:cNvSpPr txBox="1"/>
          <p:nvPr/>
        </p:nvSpPr>
        <p:spPr>
          <a:xfrm>
            <a:off x="770679" y="5287473"/>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32" name="Shape 700"/>
          <p:cNvSpPr txBox="1"/>
          <p:nvPr/>
        </p:nvSpPr>
        <p:spPr>
          <a:xfrm>
            <a:off x="929288" y="5315823"/>
            <a:ext cx="1619268"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latin typeface="Arial"/>
                <a:ea typeface="Arial"/>
                <a:cs typeface="Arial"/>
                <a:sym typeface="Arial"/>
              </a:rPr>
              <a:t>: A </a:t>
            </a:r>
            <a:r>
              <a:rPr lang="ko" sz="1000" b="0" i="0" u="none" strike="noStrike" cap="none" baseline="0" dirty="0" smtClean="0">
                <a:solidFill>
                  <a:srgbClr val="000000"/>
                </a:solidFill>
                <a:latin typeface="Arial"/>
                <a:ea typeface="Arial"/>
                <a:cs typeface="Arial"/>
                <a:sym typeface="Arial"/>
              </a:rPr>
              <a:t>communicates</a:t>
            </a:r>
            <a:endParaRPr lang="en-US" altLang="ko" sz="1000" b="0" i="0" u="none" strike="noStrike" cap="none" baseline="0" dirty="0" smtClean="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dirty="0" smtClean="0">
                <a:solidFill>
                  <a:srgbClr val="000000"/>
                </a:solidFill>
                <a:latin typeface="Arial"/>
                <a:ea typeface="Arial"/>
                <a:cs typeface="Arial"/>
                <a:sym typeface="Arial"/>
              </a:rPr>
              <a:t> </a:t>
            </a:r>
            <a:r>
              <a:rPr lang="en-US" altLang="ko" sz="1000" b="0" i="0" u="none" strike="noStrike" cap="none" baseline="0" dirty="0" smtClean="0">
                <a:solidFill>
                  <a:srgbClr val="000000"/>
                </a:solidFill>
                <a:latin typeface="Arial"/>
                <a:ea typeface="Arial"/>
                <a:cs typeface="Arial"/>
                <a:sym typeface="Arial"/>
              </a:rPr>
              <a:t> </a:t>
            </a:r>
            <a:r>
              <a:rPr lang="ko" sz="1000" b="0" i="0" u="none" strike="noStrike" cap="none" baseline="0" dirty="0" smtClean="0">
                <a:solidFill>
                  <a:srgbClr val="000000"/>
                </a:solidFill>
                <a:latin typeface="Arial"/>
                <a:ea typeface="Arial"/>
                <a:cs typeface="Arial"/>
                <a:sym typeface="Arial"/>
              </a:rPr>
              <a:t>with </a:t>
            </a:r>
            <a:r>
              <a:rPr lang="ko" sz="1000" b="0" i="0" u="none" strike="noStrike" cap="none" baseline="0" dirty="0">
                <a:solidFill>
                  <a:srgbClr val="000000"/>
                </a:solidFill>
                <a:latin typeface="Arial"/>
                <a:ea typeface="Arial"/>
                <a:cs typeface="Arial"/>
                <a:sym typeface="Arial"/>
              </a:rPr>
              <a:t>B </a:t>
            </a:r>
            <a:r>
              <a:rPr lang="ko" sz="1000" b="0" i="0" u="none" strike="noStrike" cap="none" baseline="0" dirty="0" smtClean="0">
                <a:solidFill>
                  <a:srgbClr val="000000"/>
                </a:solidFill>
                <a:latin typeface="Arial"/>
                <a:ea typeface="Arial"/>
                <a:cs typeface="Arial"/>
                <a:sym typeface="Arial"/>
              </a:rPr>
              <a:t>by </a:t>
            </a:r>
            <a:r>
              <a:rPr lang="ko" sz="1000" b="0" i="0" u="none" strike="noStrike" cap="none" baseline="0" dirty="0">
                <a:solidFill>
                  <a:srgbClr val="000000"/>
                </a:solidFill>
                <a:latin typeface="Arial"/>
                <a:ea typeface="Arial"/>
                <a:cs typeface="Arial"/>
                <a:sym typeface="Arial"/>
              </a:rPr>
              <a:t>Event</a:t>
            </a:r>
          </a:p>
        </p:txBody>
      </p:sp>
      <p:cxnSp>
        <p:nvCxnSpPr>
          <p:cNvPr id="33" name="Shape 701"/>
          <p:cNvCxnSpPr/>
          <p:nvPr/>
        </p:nvCxnSpPr>
        <p:spPr>
          <a:xfrm>
            <a:off x="382720" y="5929980"/>
            <a:ext cx="504000" cy="0"/>
          </a:xfrm>
          <a:prstGeom prst="straightConnector1">
            <a:avLst/>
          </a:prstGeom>
          <a:noFill/>
          <a:ln w="19050" cap="flat" cmpd="sng">
            <a:solidFill>
              <a:srgbClr val="000000"/>
            </a:solidFill>
            <a:prstDash val="solid"/>
            <a:round/>
            <a:headEnd type="diamond" w="lg" len="lg"/>
            <a:tailEnd type="diamond" w="lg" len="lg"/>
          </a:ln>
        </p:spPr>
      </p:cxnSp>
      <p:sp>
        <p:nvSpPr>
          <p:cNvPr id="34" name="Shape 702"/>
          <p:cNvSpPr txBox="1"/>
          <p:nvPr/>
        </p:nvSpPr>
        <p:spPr>
          <a:xfrm>
            <a:off x="929288" y="5762507"/>
            <a:ext cx="14933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latin typeface="Arial"/>
                <a:ea typeface="Arial"/>
                <a:cs typeface="Arial"/>
                <a:sym typeface="Arial"/>
              </a:rPr>
              <a:t>: Emerging Protocol  </a:t>
            </a:r>
          </a:p>
        </p:txBody>
      </p:sp>
      <p:sp>
        <p:nvSpPr>
          <p:cNvPr id="38" name="Shape 707"/>
          <p:cNvSpPr/>
          <p:nvPr/>
        </p:nvSpPr>
        <p:spPr>
          <a:xfrm>
            <a:off x="348926" y="4468770"/>
            <a:ext cx="582899" cy="352498"/>
          </a:xfrm>
          <a:prstGeom prst="rect">
            <a:avLst/>
          </a:prstGeom>
          <a:solidFill>
            <a:srgbClr val="FFFFFF"/>
          </a:solidFill>
          <a:ln w="9525"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708"/>
          <p:cNvSpPr txBox="1"/>
          <p:nvPr/>
        </p:nvSpPr>
        <p:spPr>
          <a:xfrm>
            <a:off x="975532" y="4308295"/>
            <a:ext cx="9701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SA Network Manager Boundary</a:t>
            </a:r>
          </a:p>
        </p:txBody>
      </p:sp>
      <p:sp>
        <p:nvSpPr>
          <p:cNvPr id="40" name="Shape 709"/>
          <p:cNvSpPr txBox="1"/>
          <p:nvPr/>
        </p:nvSpPr>
        <p:spPr>
          <a:xfrm>
            <a:off x="954379" y="5011023"/>
            <a:ext cx="1410898"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latin typeface="Arial"/>
                <a:ea typeface="Arial"/>
                <a:cs typeface="Arial"/>
                <a:sym typeface="Arial"/>
              </a:rPr>
              <a:t>: A call B</a:t>
            </a:r>
          </a:p>
        </p:txBody>
      </p:sp>
      <p:sp>
        <p:nvSpPr>
          <p:cNvPr id="8" name="Shape 705"/>
          <p:cNvSpPr/>
          <p:nvPr/>
        </p:nvSpPr>
        <p:spPr>
          <a:xfrm rot="16200000">
            <a:off x="1850038" y="3045178"/>
            <a:ext cx="1545103" cy="319476"/>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SA Manager</a:t>
            </a:r>
          </a:p>
        </p:txBody>
      </p:sp>
      <p:sp>
        <p:nvSpPr>
          <p:cNvPr id="9" name="Shape 677"/>
          <p:cNvSpPr/>
          <p:nvPr/>
        </p:nvSpPr>
        <p:spPr>
          <a:xfrm>
            <a:off x="2372003" y="5169964"/>
            <a:ext cx="698251" cy="118508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300" b="0" i="0" u="none" strike="noStrike" cap="none" baseline="0" dirty="0">
                <a:solidFill>
                  <a:srgbClr val="000000"/>
                </a:solidFill>
                <a:latin typeface="Arial"/>
                <a:ea typeface="Arial"/>
                <a:cs typeface="Arial"/>
                <a:sym typeface="Arial"/>
              </a:rPr>
              <a:t>User App</a:t>
            </a:r>
          </a:p>
        </p:txBody>
      </p:sp>
      <p:sp>
        <p:nvSpPr>
          <p:cNvPr id="10" name="Shape 678"/>
          <p:cNvSpPr/>
          <p:nvPr/>
        </p:nvSpPr>
        <p:spPr>
          <a:xfrm>
            <a:off x="3273040" y="2237392"/>
            <a:ext cx="4323380" cy="2742471"/>
          </a:xfrm>
          <a:prstGeom prst="rect">
            <a:avLst/>
          </a:prstGeom>
          <a:noFill/>
          <a:ln w="1905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 name="Shape 679"/>
          <p:cNvSpPr/>
          <p:nvPr/>
        </p:nvSpPr>
        <p:spPr>
          <a:xfrm>
            <a:off x="3609106" y="5496539"/>
            <a:ext cx="1736465" cy="60525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MQTT Adaptor</a:t>
            </a:r>
          </a:p>
        </p:txBody>
      </p:sp>
      <p:sp>
        <p:nvSpPr>
          <p:cNvPr id="18" name="Shape 686"/>
          <p:cNvSpPr/>
          <p:nvPr/>
        </p:nvSpPr>
        <p:spPr>
          <a:xfrm>
            <a:off x="3609106" y="4130703"/>
            <a:ext cx="1736465" cy="75137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Publish-Subscribe</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Interface</a:t>
            </a:r>
          </a:p>
        </p:txBody>
      </p:sp>
      <p:sp>
        <p:nvSpPr>
          <p:cNvPr id="19" name="Shape 687"/>
          <p:cNvSpPr/>
          <p:nvPr/>
        </p:nvSpPr>
        <p:spPr>
          <a:xfrm>
            <a:off x="5460869" y="4133862"/>
            <a:ext cx="1859727" cy="75137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Emerging Protocol</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Bridge (e.g BT)</a:t>
            </a:r>
          </a:p>
        </p:txBody>
      </p:sp>
      <p:cxnSp>
        <p:nvCxnSpPr>
          <p:cNvPr id="20" name="Shape 688"/>
          <p:cNvCxnSpPr/>
          <p:nvPr/>
        </p:nvCxnSpPr>
        <p:spPr>
          <a:xfrm>
            <a:off x="4477339" y="4885251"/>
            <a:ext cx="0" cy="612000"/>
          </a:xfrm>
          <a:prstGeom prst="straightConnector1">
            <a:avLst/>
          </a:prstGeom>
          <a:noFill/>
          <a:ln w="19050" cap="flat" cmpd="sng">
            <a:solidFill>
              <a:srgbClr val="000000"/>
            </a:solidFill>
            <a:prstDash val="solid"/>
            <a:round/>
            <a:headEnd type="none" w="lg" len="med"/>
            <a:tailEnd type="stealth" w="lg" len="med"/>
          </a:ln>
        </p:spPr>
      </p:cxnSp>
      <p:sp>
        <p:nvSpPr>
          <p:cNvPr id="21" name="Shape 689"/>
          <p:cNvSpPr/>
          <p:nvPr/>
        </p:nvSpPr>
        <p:spPr>
          <a:xfrm>
            <a:off x="3600152" y="2907480"/>
            <a:ext cx="3758988" cy="60525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Broker</a:t>
            </a:r>
          </a:p>
        </p:txBody>
      </p:sp>
      <p:cxnSp>
        <p:nvCxnSpPr>
          <p:cNvPr id="23" name="Shape 691"/>
          <p:cNvCxnSpPr/>
          <p:nvPr/>
        </p:nvCxnSpPr>
        <p:spPr>
          <a:xfrm>
            <a:off x="6485486" y="3512709"/>
            <a:ext cx="0" cy="612000"/>
          </a:xfrm>
          <a:prstGeom prst="straightConnector1">
            <a:avLst/>
          </a:prstGeom>
          <a:noFill/>
          <a:ln w="19050" cap="flat" cmpd="sng">
            <a:solidFill>
              <a:srgbClr val="000000"/>
            </a:solidFill>
            <a:prstDash val="solid"/>
            <a:round/>
            <a:headEnd type="none" w="lg" len="med"/>
            <a:tailEnd type="stealth" w="lg" len="med"/>
          </a:ln>
        </p:spPr>
      </p:cxnSp>
      <p:sp>
        <p:nvSpPr>
          <p:cNvPr id="24" name="Shape 692"/>
          <p:cNvSpPr/>
          <p:nvPr/>
        </p:nvSpPr>
        <p:spPr>
          <a:xfrm>
            <a:off x="8035559" y="3907840"/>
            <a:ext cx="1073071" cy="1185086"/>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Slave</a:t>
            </a:r>
          </a:p>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SA node</a:t>
            </a:r>
          </a:p>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(Emerging Protocol)</a:t>
            </a:r>
          </a:p>
        </p:txBody>
      </p:sp>
      <p:sp>
        <p:nvSpPr>
          <p:cNvPr id="25" name="Shape 693"/>
          <p:cNvSpPr/>
          <p:nvPr/>
        </p:nvSpPr>
        <p:spPr>
          <a:xfrm>
            <a:off x="2721851" y="5207441"/>
            <a:ext cx="319477" cy="1118291"/>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6" name="Shape 694"/>
          <p:cNvCxnSpPr>
            <a:stCxn id="25" idx="1"/>
            <a:endCxn id="11" idx="1"/>
          </p:cNvCxnSpPr>
          <p:nvPr/>
        </p:nvCxnSpPr>
        <p:spPr>
          <a:xfrm>
            <a:off x="3041328" y="5766587"/>
            <a:ext cx="567778" cy="0"/>
          </a:xfrm>
          <a:prstGeom prst="straightConnector1">
            <a:avLst/>
          </a:prstGeom>
          <a:noFill/>
          <a:ln w="19050" cap="flat" cmpd="sng">
            <a:solidFill>
              <a:srgbClr val="000000"/>
            </a:solidFill>
            <a:prstDash val="dash"/>
            <a:round/>
            <a:headEnd type="stealth" w="lg" len="med"/>
            <a:tailEnd type="stealth" w="lg" len="med"/>
          </a:ln>
        </p:spPr>
      </p:cxnSp>
      <p:cxnSp>
        <p:nvCxnSpPr>
          <p:cNvPr id="27" name="Shape 695"/>
          <p:cNvCxnSpPr/>
          <p:nvPr/>
        </p:nvCxnSpPr>
        <p:spPr>
          <a:xfrm>
            <a:off x="7338300" y="4509545"/>
            <a:ext cx="493200" cy="0"/>
          </a:xfrm>
          <a:prstGeom prst="straightConnector1">
            <a:avLst/>
          </a:prstGeom>
          <a:noFill/>
          <a:ln w="19050" cap="flat" cmpd="sng">
            <a:solidFill>
              <a:srgbClr val="000000"/>
            </a:solidFill>
            <a:prstDash val="solid"/>
            <a:round/>
            <a:headEnd type="diamond" w="lg" len="lg"/>
            <a:tailEnd type="diamond" w="lg" len="lg"/>
          </a:ln>
        </p:spPr>
      </p:cxnSp>
      <p:sp>
        <p:nvSpPr>
          <p:cNvPr id="28" name="Shape 696"/>
          <p:cNvSpPr/>
          <p:nvPr/>
        </p:nvSpPr>
        <p:spPr>
          <a:xfrm rot="10800000">
            <a:off x="7870311" y="3818639"/>
            <a:ext cx="319477" cy="1369752"/>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5" name="Shape 703"/>
          <p:cNvSpPr txBox="1"/>
          <p:nvPr/>
        </p:nvSpPr>
        <p:spPr>
          <a:xfrm>
            <a:off x="3458471" y="2270663"/>
            <a:ext cx="4004795" cy="78359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SA Network Manager in Master SA node</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(WIFI and Emerging Protocol)</a:t>
            </a:r>
          </a:p>
        </p:txBody>
      </p:sp>
      <p:sp>
        <p:nvSpPr>
          <p:cNvPr id="36" name="Shape 704"/>
          <p:cNvSpPr/>
          <p:nvPr/>
        </p:nvSpPr>
        <p:spPr>
          <a:xfrm>
            <a:off x="2678990" y="2526183"/>
            <a:ext cx="319476" cy="1369751"/>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7" name="Shape 706"/>
          <p:cNvCxnSpPr>
            <a:stCxn id="36" idx="1"/>
            <a:endCxn id="21" idx="1"/>
          </p:cNvCxnSpPr>
          <p:nvPr/>
        </p:nvCxnSpPr>
        <p:spPr>
          <a:xfrm flipV="1">
            <a:off x="2998466" y="3210105"/>
            <a:ext cx="601686" cy="954"/>
          </a:xfrm>
          <a:prstGeom prst="straightConnector1">
            <a:avLst/>
          </a:prstGeom>
          <a:noFill/>
          <a:ln w="19050" cap="flat" cmpd="sng">
            <a:solidFill>
              <a:srgbClr val="000000"/>
            </a:solidFill>
            <a:prstDash val="solid"/>
            <a:round/>
            <a:headEnd type="none" w="lg" len="med"/>
            <a:tailEnd type="stealth" w="lg" len="med"/>
          </a:ln>
        </p:spPr>
      </p:cxnSp>
      <p:sp>
        <p:nvSpPr>
          <p:cNvPr id="41" name="TextBox 40"/>
          <p:cNvSpPr txBox="1"/>
          <p:nvPr/>
        </p:nvSpPr>
        <p:spPr>
          <a:xfrm>
            <a:off x="54032" y="3458280"/>
            <a:ext cx="2681019" cy="391074"/>
          </a:xfrm>
          <a:prstGeom prst="rect">
            <a:avLst/>
          </a:prstGeom>
          <a:noFill/>
        </p:spPr>
        <p:txBody>
          <a:bodyPr wrap="none" rtlCol="0">
            <a:spAutoFit/>
          </a:bodyPr>
          <a:lstStyle/>
          <a:p>
            <a:r>
              <a:rPr lang="en-US" altLang="ko-KR" sz="1200" dirty="0" smtClean="0"/>
              <a:t>Legend(Dynamic Perspective)</a:t>
            </a:r>
            <a:endParaRPr lang="ko-KR" altLang="en-US" sz="1200" dirty="0"/>
          </a:p>
        </p:txBody>
      </p:sp>
      <p:sp>
        <p:nvSpPr>
          <p:cNvPr id="5" name="슬라이드 번호 개체 틀 4"/>
          <p:cNvSpPr>
            <a:spLocks noGrp="1"/>
          </p:cNvSpPr>
          <p:nvPr>
            <p:ph type="sldNum" idx="12"/>
          </p:nvPr>
        </p:nvSpPr>
        <p:spPr/>
        <p:txBody>
          <a:bodyPr/>
          <a:lstStyle/>
          <a:p>
            <a:pPr>
              <a:buSzPct val="25000"/>
            </a:pPr>
            <a:fld id="{00000000-1234-1234-1234-123412341234}" type="slidenum">
              <a:rPr lang="en-US" smtClean="0"/>
              <a:pPr>
                <a:buSzPct val="25000"/>
              </a:pPr>
              <a:t>16</a:t>
            </a:fld>
            <a:r>
              <a:rPr lang="en-US" smtClean="0"/>
              <a:t>/23</a:t>
            </a:r>
            <a:endParaRPr lang="en-US" dirty="0"/>
          </a:p>
        </p:txBody>
      </p:sp>
      <p:cxnSp>
        <p:nvCxnSpPr>
          <p:cNvPr id="44" name="Shape 691"/>
          <p:cNvCxnSpPr/>
          <p:nvPr/>
        </p:nvCxnSpPr>
        <p:spPr>
          <a:xfrm>
            <a:off x="4497534" y="3521862"/>
            <a:ext cx="0" cy="612000"/>
          </a:xfrm>
          <a:prstGeom prst="straightConnector1">
            <a:avLst/>
          </a:prstGeom>
          <a:noFill/>
          <a:ln w="19050" cap="flat" cmpd="sng">
            <a:solidFill>
              <a:srgbClr val="000000"/>
            </a:solidFill>
            <a:prstDash val="solid"/>
            <a:round/>
            <a:headEnd type="none" w="lg" len="med"/>
            <a:tailEnd type="stealth" w="lg" len="med"/>
          </a:ln>
        </p:spPr>
      </p:cxn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User App </a:t>
            </a:r>
            <a:r>
              <a:rPr lang="en-US" sz="2000" b="1" dirty="0">
                <a:solidFill>
                  <a:schemeClr val="dk1"/>
                </a:solidFill>
              </a:rPr>
              <a:t>- 1</a:t>
            </a:r>
            <a:r>
              <a:rPr lang="en-US" sz="2000" b="1" baseline="30000" dirty="0">
                <a:solidFill>
                  <a:schemeClr val="dk1"/>
                </a:solidFill>
              </a:rPr>
              <a:t>st</a:t>
            </a:r>
            <a:r>
              <a:rPr lang="en-US" sz="2000" b="1" dirty="0">
                <a:solidFill>
                  <a:schemeClr val="dk1"/>
                </a:solidFill>
              </a:rPr>
              <a:t> Decomposition</a:t>
            </a:r>
          </a:p>
        </p:txBody>
      </p:sp>
      <p:graphicFrame>
        <p:nvGraphicFramePr>
          <p:cNvPr id="277" name="Shape 277"/>
          <p:cNvGraphicFramePr/>
          <p:nvPr/>
        </p:nvGraphicFramePr>
        <p:xfrm>
          <a:off x="250825" y="765175"/>
          <a:ext cx="8713663" cy="1219140"/>
        </p:xfrm>
        <a:graphic>
          <a:graphicData uri="http://schemas.openxmlformats.org/drawingml/2006/table">
            <a:tbl>
              <a:tblPr>
                <a:noFill/>
                <a:tableStyleId>{7CE81269-4164-4BA3-A9C8-DF83695E0686}</a:tableStyleId>
              </a:tblPr>
              <a:tblGrid>
                <a:gridCol w="1656879"/>
                <a:gridCol w="2952328"/>
                <a:gridCol w="1154158"/>
                <a:gridCol w="2950298"/>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Extensibility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t>MVC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Easy to add new </a:t>
                      </a:r>
                      <a:r>
                        <a:rPr lang="en-US" i="1" dirty="0"/>
                        <a:t>View</a:t>
                      </a:r>
                    </a:p>
                    <a:p>
                      <a:pPr marL="457200" lvl="0" indent="0" rtl="0">
                        <a:spcBef>
                          <a:spcPts val="0"/>
                        </a:spcBef>
                        <a:buNone/>
                      </a:pPr>
                      <a:r>
                        <a:rPr lang="en-US" dirty="0"/>
                        <a:t>- Hide the interaction between </a:t>
                      </a:r>
                      <a:r>
                        <a:rPr lang="en-US" i="1" dirty="0"/>
                        <a:t>View </a:t>
                      </a:r>
                      <a:r>
                        <a:rPr lang="en-US" dirty="0"/>
                        <a:t>and </a:t>
                      </a:r>
                      <a:r>
                        <a:rPr lang="en-US" i="1" dirty="0"/>
                        <a:t>IoT Server</a:t>
                      </a:r>
                      <a:r>
                        <a:rPr lang="en-US" dirty="0"/>
                        <a:t> </a:t>
                      </a:r>
                    </a:p>
                    <a:p>
                      <a:pPr marL="457200" lvl="0" indent="-317500" rtl="0">
                        <a:spcBef>
                          <a:spcPts val="0"/>
                        </a:spcBef>
                        <a:buClr>
                          <a:srgbClr val="000000"/>
                        </a:buClr>
                        <a:buSzPct val="100000"/>
                        <a:buFont typeface="Arial"/>
                        <a:buChar char="●"/>
                      </a:pPr>
                      <a:r>
                        <a:rPr lang="en-US" dirty="0"/>
                        <a:t>Easy to reuse </a:t>
                      </a:r>
                      <a:r>
                        <a:rPr lang="en-US" i="1" dirty="0"/>
                        <a:t>Controller </a:t>
                      </a:r>
                      <a:r>
                        <a:rPr lang="en-US" dirty="0"/>
                        <a:t>and </a:t>
                      </a:r>
                      <a:r>
                        <a:rPr lang="en-US" i="1" dirty="0"/>
                        <a:t>Model </a:t>
                      </a:r>
                      <a:r>
                        <a:rPr lang="en-US" dirty="0"/>
                        <a:t>for new </a:t>
                      </a:r>
                      <a:r>
                        <a:rPr lang="en-US" i="1" dirty="0"/>
                        <a:t>View</a:t>
                      </a:r>
                      <a:r>
                        <a:rPr lang="en-US" dirty="0"/>
                        <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78" name="Shape 278"/>
          <p:cNvSpPr txBox="1">
            <a:spLocks noGrp="1"/>
          </p:cNvSpPr>
          <p:nvPr>
            <p:ph type="title" idx="2"/>
          </p:nvPr>
        </p:nvSpPr>
        <p:spPr>
          <a:xfrm>
            <a:off x="5930575" y="90750"/>
            <a:ext cx="29583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dirty="0">
                <a:solidFill>
                  <a:schemeClr val="dk1"/>
                </a:solidFill>
              </a:rPr>
              <a:t>&lt; QA09 Extensibility</a:t>
            </a:r>
            <a:r>
              <a:rPr lang="en-US" sz="2000" b="1" i="1" dirty="0">
                <a:solidFill>
                  <a:schemeClr val="dk1"/>
                </a:solidFill>
              </a:rPr>
              <a:t> </a:t>
            </a:r>
            <a:r>
              <a:rPr lang="en-US" sz="2000" b="1" dirty="0">
                <a:solidFill>
                  <a:schemeClr val="dk1"/>
                </a:solidFill>
              </a:rPr>
              <a:t>&gt;</a:t>
            </a:r>
          </a:p>
        </p:txBody>
      </p:sp>
      <p:sp>
        <p:nvSpPr>
          <p:cNvPr id="132" name="Shape 526"/>
          <p:cNvSpPr txBox="1"/>
          <p:nvPr/>
        </p:nvSpPr>
        <p:spPr>
          <a:xfrm>
            <a:off x="1146836" y="4847686"/>
            <a:ext cx="3024300" cy="360039"/>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chemeClr val="tx1"/>
                </a:solidFill>
                <a:latin typeface="Arial"/>
                <a:ea typeface="Arial"/>
                <a:cs typeface="Arial"/>
                <a:sym typeface="Arial"/>
              </a:rPr>
              <a:t>Legend (Dynamic Perspective)</a:t>
            </a:r>
          </a:p>
        </p:txBody>
      </p:sp>
      <p:sp>
        <p:nvSpPr>
          <p:cNvPr id="143" name="Shape 537"/>
          <p:cNvSpPr/>
          <p:nvPr/>
        </p:nvSpPr>
        <p:spPr>
          <a:xfrm>
            <a:off x="1267506" y="5220452"/>
            <a:ext cx="6820284" cy="1113333"/>
          </a:xfrm>
          <a:prstGeom prst="rect">
            <a:avLst/>
          </a:prstGeom>
          <a:solidFill>
            <a:srgbClr val="FFFFFF"/>
          </a:solidFill>
          <a:ln w="19050" cap="flat" cmpd="sng">
            <a:solidFill>
              <a:schemeClr val="tx1"/>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44" name="Shape 538"/>
          <p:cNvSpPr/>
          <p:nvPr/>
        </p:nvSpPr>
        <p:spPr>
          <a:xfrm>
            <a:off x="1524263" y="5400070"/>
            <a:ext cx="429977" cy="205365"/>
          </a:xfrm>
          <a:prstGeom prst="rect">
            <a:avLst/>
          </a:prstGeom>
          <a:noFill/>
          <a:ln w="19050" cap="flat" cmpd="sng">
            <a:solidFill>
              <a:schemeClr val="tx1"/>
            </a:solidFill>
            <a:prstDash val="dash"/>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45" name="Shape 539"/>
          <p:cNvSpPr/>
          <p:nvPr/>
        </p:nvSpPr>
        <p:spPr>
          <a:xfrm>
            <a:off x="2059594" y="5294862"/>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User App boundary</a:t>
            </a:r>
          </a:p>
        </p:txBody>
      </p:sp>
      <p:sp>
        <p:nvSpPr>
          <p:cNvPr id="146" name="Shape 540"/>
          <p:cNvSpPr/>
          <p:nvPr/>
        </p:nvSpPr>
        <p:spPr>
          <a:xfrm>
            <a:off x="1524263" y="5760044"/>
            <a:ext cx="455377" cy="213691"/>
          </a:xfrm>
          <a:prstGeom prst="rect">
            <a:avLst/>
          </a:prstGeom>
          <a:solidFill>
            <a:srgbClr val="FFFFFF"/>
          </a:solidFill>
          <a:ln w="19050" cap="flat" cmpd="sng">
            <a:solidFill>
              <a:schemeClr val="tx1"/>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47" name="Shape 541"/>
          <p:cNvSpPr/>
          <p:nvPr/>
        </p:nvSpPr>
        <p:spPr>
          <a:xfrm>
            <a:off x="2059594" y="5654834"/>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Run time object</a:t>
            </a:r>
          </a:p>
        </p:txBody>
      </p:sp>
      <p:cxnSp>
        <p:nvCxnSpPr>
          <p:cNvPr id="148" name="Shape 542"/>
          <p:cNvCxnSpPr/>
          <p:nvPr/>
        </p:nvCxnSpPr>
        <p:spPr>
          <a:xfrm>
            <a:off x="3499754" y="5474880"/>
            <a:ext cx="576000" cy="0"/>
          </a:xfrm>
          <a:prstGeom prst="straightConnector1">
            <a:avLst/>
          </a:prstGeom>
          <a:noFill/>
          <a:ln w="15875" cap="flat" cmpd="sng">
            <a:solidFill>
              <a:schemeClr val="tx1"/>
            </a:solidFill>
            <a:prstDash val="dot"/>
            <a:round/>
            <a:headEnd type="stealth" w="lg" len="med"/>
            <a:tailEnd type="stealth" w="lg" len="med"/>
          </a:ln>
        </p:spPr>
      </p:cxnSp>
      <p:sp>
        <p:nvSpPr>
          <p:cNvPr id="149" name="Shape 543"/>
          <p:cNvSpPr/>
          <p:nvPr/>
        </p:nvSpPr>
        <p:spPr>
          <a:xfrm>
            <a:off x="4147827" y="5294862"/>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Network Connection</a:t>
            </a:r>
          </a:p>
        </p:txBody>
      </p:sp>
      <p:cxnSp>
        <p:nvCxnSpPr>
          <p:cNvPr id="150" name="Shape 544"/>
          <p:cNvCxnSpPr/>
          <p:nvPr/>
        </p:nvCxnSpPr>
        <p:spPr>
          <a:xfrm>
            <a:off x="3643770" y="5762846"/>
            <a:ext cx="288000" cy="0"/>
          </a:xfrm>
          <a:prstGeom prst="straightConnector1">
            <a:avLst/>
          </a:prstGeom>
          <a:noFill/>
          <a:ln w="22225" cap="flat" cmpd="sng">
            <a:solidFill>
              <a:schemeClr val="tx1"/>
            </a:solidFill>
            <a:prstDash val="dash"/>
            <a:round/>
            <a:headEnd type="none" w="lg" len="med"/>
            <a:tailEnd type="stealth" w="lg" len="med"/>
          </a:ln>
        </p:spPr>
      </p:cxnSp>
      <p:sp>
        <p:nvSpPr>
          <p:cNvPr id="151" name="Shape 545"/>
          <p:cNvSpPr/>
          <p:nvPr/>
        </p:nvSpPr>
        <p:spPr>
          <a:xfrm>
            <a:off x="3931802" y="5582827"/>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sp>
        <p:nvSpPr>
          <p:cNvPr id="152" name="Shape 546"/>
          <p:cNvSpPr/>
          <p:nvPr/>
        </p:nvSpPr>
        <p:spPr>
          <a:xfrm>
            <a:off x="3499754" y="5582827"/>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153" name="Shape 547"/>
          <p:cNvSpPr/>
          <p:nvPr/>
        </p:nvSpPr>
        <p:spPr>
          <a:xfrm>
            <a:off x="4147827" y="5582827"/>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send</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en-US" altLang="ko" sz="1100" dirty="0" smtClean="0">
                <a:solidFill>
                  <a:schemeClr val="tx1"/>
                </a:solidFill>
              </a:rPr>
              <a:t>user inputs to </a:t>
            </a:r>
            <a:r>
              <a:rPr lang="ko" sz="1100" b="0" i="0" u="none" strike="noStrike" cap="none" baseline="0" dirty="0" smtClean="0">
                <a:solidFill>
                  <a:schemeClr val="tx1"/>
                </a:solidFill>
                <a:latin typeface="Arial"/>
                <a:ea typeface="Arial"/>
                <a:cs typeface="Arial"/>
                <a:sym typeface="Arial"/>
              </a:rPr>
              <a:t>B</a:t>
            </a:r>
            <a:endParaRPr lang="ko" sz="1100" b="0" i="0" u="none" strike="noStrike" cap="none" baseline="0" dirty="0">
              <a:solidFill>
                <a:schemeClr val="tx1"/>
              </a:solidFill>
              <a:latin typeface="Arial"/>
              <a:ea typeface="Arial"/>
              <a:cs typeface="Arial"/>
              <a:sym typeface="Arial"/>
            </a:endParaRPr>
          </a:p>
        </p:txBody>
      </p:sp>
      <p:sp>
        <p:nvSpPr>
          <p:cNvPr id="154" name="Shape 548"/>
          <p:cNvSpPr/>
          <p:nvPr/>
        </p:nvSpPr>
        <p:spPr>
          <a:xfrm>
            <a:off x="2055840" y="6040287"/>
            <a:ext cx="1704322" cy="246524"/>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User </a:t>
            </a:r>
            <a:r>
              <a:rPr lang="en-US" altLang="ko" sz="1100" b="0" i="0" u="none" strike="noStrike" cap="none" baseline="0" dirty="0" smtClean="0">
                <a:solidFill>
                  <a:schemeClr val="tx1"/>
                </a:solidFill>
                <a:latin typeface="Arial"/>
                <a:ea typeface="Arial"/>
                <a:cs typeface="Arial"/>
                <a:sym typeface="Arial"/>
              </a:rPr>
              <a:t>interacts with View</a:t>
            </a:r>
            <a:endParaRPr lang="ko" sz="1100" b="0" i="0" u="none" strike="noStrike" cap="none" baseline="0" dirty="0">
              <a:solidFill>
                <a:schemeClr val="tx1"/>
              </a:solidFill>
              <a:latin typeface="Arial"/>
              <a:ea typeface="Arial"/>
              <a:cs typeface="Arial"/>
              <a:sym typeface="Arial"/>
            </a:endParaRPr>
          </a:p>
        </p:txBody>
      </p:sp>
      <p:cxnSp>
        <p:nvCxnSpPr>
          <p:cNvPr id="155" name="Shape 549"/>
          <p:cNvCxnSpPr/>
          <p:nvPr/>
        </p:nvCxnSpPr>
        <p:spPr>
          <a:xfrm>
            <a:off x="5940186" y="5474880"/>
            <a:ext cx="288000" cy="0"/>
          </a:xfrm>
          <a:prstGeom prst="straightConnector1">
            <a:avLst/>
          </a:prstGeom>
          <a:noFill/>
          <a:ln w="25400" cap="flat" cmpd="dbl">
            <a:solidFill>
              <a:schemeClr val="tx1"/>
            </a:solidFill>
            <a:prstDash val="solid"/>
            <a:round/>
            <a:headEnd type="none" w="lg" len="med"/>
            <a:tailEnd type="stealth" w="lg" len="med"/>
          </a:ln>
        </p:spPr>
      </p:cxnSp>
      <p:sp>
        <p:nvSpPr>
          <p:cNvPr id="156" name="Shape 550"/>
          <p:cNvSpPr/>
          <p:nvPr/>
        </p:nvSpPr>
        <p:spPr>
          <a:xfrm>
            <a:off x="6228217" y="5294862"/>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sp>
        <p:nvSpPr>
          <p:cNvPr id="157" name="Shape 551"/>
          <p:cNvSpPr/>
          <p:nvPr/>
        </p:nvSpPr>
        <p:spPr>
          <a:xfrm>
            <a:off x="5796170" y="5294862"/>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158" name="Shape 552"/>
          <p:cNvSpPr/>
          <p:nvPr/>
        </p:nvSpPr>
        <p:spPr>
          <a:xfrm>
            <a:off x="6444240" y="5294862"/>
            <a:ext cx="1368345"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observe</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ko" sz="1100" b="0" i="0" u="none" strike="noStrike" cap="none" baseline="0" dirty="0">
                <a:solidFill>
                  <a:schemeClr val="tx1"/>
                </a:solidFill>
                <a:latin typeface="Arial"/>
                <a:ea typeface="Arial"/>
                <a:cs typeface="Arial"/>
                <a:sym typeface="Arial"/>
              </a:rPr>
              <a:t>B</a:t>
            </a:r>
          </a:p>
        </p:txBody>
      </p:sp>
      <p:cxnSp>
        <p:nvCxnSpPr>
          <p:cNvPr id="159" name="Shape 553"/>
          <p:cNvCxnSpPr/>
          <p:nvPr/>
        </p:nvCxnSpPr>
        <p:spPr>
          <a:xfrm>
            <a:off x="5940186" y="5762846"/>
            <a:ext cx="288000" cy="0"/>
          </a:xfrm>
          <a:prstGeom prst="straightConnector1">
            <a:avLst/>
          </a:prstGeom>
          <a:noFill/>
          <a:ln w="22225" cap="flat" cmpd="sng">
            <a:solidFill>
              <a:schemeClr val="tx1"/>
            </a:solidFill>
            <a:prstDash val="solid"/>
            <a:round/>
            <a:headEnd type="none" w="lg" len="med"/>
            <a:tailEnd type="stealth" w="lg" len="med"/>
          </a:ln>
        </p:spPr>
      </p:cxnSp>
      <p:sp>
        <p:nvSpPr>
          <p:cNvPr id="160" name="Shape 554"/>
          <p:cNvSpPr/>
          <p:nvPr/>
        </p:nvSpPr>
        <p:spPr>
          <a:xfrm>
            <a:off x="6228217" y="5582827"/>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sp>
        <p:nvSpPr>
          <p:cNvPr id="161" name="Shape 555"/>
          <p:cNvSpPr/>
          <p:nvPr/>
        </p:nvSpPr>
        <p:spPr>
          <a:xfrm>
            <a:off x="5796170" y="5582827"/>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162" name="Shape 556"/>
          <p:cNvSpPr/>
          <p:nvPr/>
        </p:nvSpPr>
        <p:spPr>
          <a:xfrm>
            <a:off x="6444240" y="5582827"/>
            <a:ext cx="1584094"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update</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ko" sz="1100" b="0" i="0" u="none" strike="noStrike" cap="none" baseline="0" dirty="0">
                <a:solidFill>
                  <a:schemeClr val="tx1"/>
                </a:solidFill>
                <a:latin typeface="Arial"/>
                <a:ea typeface="Arial"/>
                <a:cs typeface="Arial"/>
                <a:sym typeface="Arial"/>
              </a:rPr>
              <a:t>the B’s data</a:t>
            </a:r>
          </a:p>
        </p:txBody>
      </p:sp>
      <p:cxnSp>
        <p:nvCxnSpPr>
          <p:cNvPr id="175" name="Shape 569"/>
          <p:cNvCxnSpPr/>
          <p:nvPr/>
        </p:nvCxnSpPr>
        <p:spPr>
          <a:xfrm>
            <a:off x="1549728" y="6158907"/>
            <a:ext cx="421192" cy="0"/>
          </a:xfrm>
          <a:prstGeom prst="straightConnector1">
            <a:avLst/>
          </a:prstGeom>
          <a:noFill/>
          <a:ln w="15875" cap="flat" cmpd="sng">
            <a:solidFill>
              <a:schemeClr val="tx1"/>
            </a:solidFill>
            <a:prstDash val="dot"/>
            <a:round/>
            <a:headEnd type="none" w="med" len="med"/>
            <a:tailEnd type="none" w="med" len="med"/>
          </a:ln>
        </p:spPr>
      </p:cxnSp>
      <p:sp>
        <p:nvSpPr>
          <p:cNvPr id="131" name="Shape 525"/>
          <p:cNvSpPr/>
          <p:nvPr/>
        </p:nvSpPr>
        <p:spPr>
          <a:xfrm>
            <a:off x="83660" y="3204320"/>
            <a:ext cx="1008713" cy="466102"/>
          </a:xfrm>
          <a:prstGeom prst="rect">
            <a:avLst/>
          </a:prstGeom>
          <a:solidFill>
            <a:srgbClr val="FFFFFF"/>
          </a:solidFill>
          <a:ln>
            <a:noFill/>
          </a:ln>
        </p:spPr>
        <p:txBody>
          <a:bodyPr lIns="36000" tIns="36000" rIns="36000" bIns="36000" anchor="ctr" anchorCtr="0">
            <a:noAutofit/>
          </a:bodyPr>
          <a:lstStyle/>
          <a:p>
            <a:pPr marL="0" marR="0" lvl="0" indent="0" algn="r" rtl="0">
              <a:lnSpc>
                <a:spcPct val="100000"/>
              </a:lnSpc>
              <a:spcBef>
                <a:spcPts val="0"/>
              </a:spcBef>
              <a:spcAft>
                <a:spcPts val="0"/>
              </a:spcAft>
              <a:buClr>
                <a:srgbClr val="3F3F3F"/>
              </a:buClr>
              <a:buSzPct val="25000"/>
              <a:buFont typeface="Arial"/>
              <a:buNone/>
            </a:pPr>
            <a:r>
              <a:rPr lang="en-US" altLang="ko" sz="1200" b="0" i="0" u="none" strike="noStrike" cap="none" baseline="0" dirty="0" smtClean="0">
                <a:solidFill>
                  <a:schemeClr val="tx1"/>
                </a:solidFill>
                <a:latin typeface="Arial"/>
                <a:ea typeface="Arial"/>
                <a:cs typeface="Arial"/>
                <a:sym typeface="Arial"/>
              </a:rPr>
              <a:t>User</a:t>
            </a:r>
            <a:endParaRPr lang="ko" sz="1200" b="0" i="0" u="none" strike="noStrike" cap="none" baseline="0" dirty="0">
              <a:solidFill>
                <a:schemeClr val="tx1"/>
              </a:solidFill>
              <a:latin typeface="Arial"/>
              <a:ea typeface="Arial"/>
              <a:cs typeface="Arial"/>
              <a:sym typeface="Arial"/>
            </a:endParaRPr>
          </a:p>
        </p:txBody>
      </p:sp>
      <p:sp>
        <p:nvSpPr>
          <p:cNvPr id="9" name="Shape 577"/>
          <p:cNvSpPr txBox="1"/>
          <p:nvPr/>
        </p:nvSpPr>
        <p:spPr>
          <a:xfrm>
            <a:off x="4239510" y="2496985"/>
            <a:ext cx="1258908" cy="388754"/>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1" u="none" strike="noStrike" cap="none" baseline="0" dirty="0">
                <a:solidFill>
                  <a:schemeClr val="tx1"/>
                </a:solidFill>
                <a:latin typeface="Arial"/>
                <a:ea typeface="Arial"/>
                <a:cs typeface="Arial"/>
                <a:sym typeface="Arial"/>
              </a:rPr>
              <a:t>&lt;&lt;Observe&gt;&gt;</a:t>
            </a:r>
          </a:p>
        </p:txBody>
      </p:sp>
      <p:sp>
        <p:nvSpPr>
          <p:cNvPr id="133" name="Shape 527"/>
          <p:cNvSpPr/>
          <p:nvPr/>
        </p:nvSpPr>
        <p:spPr>
          <a:xfrm>
            <a:off x="1704610" y="2229214"/>
            <a:ext cx="6336607" cy="2108576"/>
          </a:xfrm>
          <a:prstGeom prst="rect">
            <a:avLst/>
          </a:prstGeom>
          <a:noFill/>
          <a:ln w="22225" cap="flat" cmpd="sng">
            <a:solidFill>
              <a:schemeClr val="tx1"/>
            </a:solidFill>
            <a:prstDash val="dash"/>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34" name="Shape 528"/>
          <p:cNvSpPr/>
          <p:nvPr/>
        </p:nvSpPr>
        <p:spPr>
          <a:xfrm>
            <a:off x="2118446" y="2911259"/>
            <a:ext cx="1215498" cy="1022791"/>
          </a:xfrm>
          <a:prstGeom prst="rect">
            <a:avLst/>
          </a:prstGeom>
          <a:solidFill>
            <a:srgbClr val="FFFFFF"/>
          </a:solidFill>
          <a:ln w="19050" cap="flat" cmpd="sng">
            <a:solidFill>
              <a:schemeClr val="tx1"/>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chemeClr val="tx1"/>
                </a:solidFill>
                <a:latin typeface="Arial"/>
                <a:ea typeface="Arial"/>
                <a:cs typeface="Arial"/>
                <a:sym typeface="Arial"/>
              </a:rPr>
              <a:t>View</a:t>
            </a:r>
          </a:p>
        </p:txBody>
      </p:sp>
      <p:sp>
        <p:nvSpPr>
          <p:cNvPr id="135" name="Shape 529"/>
          <p:cNvSpPr/>
          <p:nvPr/>
        </p:nvSpPr>
        <p:spPr>
          <a:xfrm>
            <a:off x="4202254" y="2911259"/>
            <a:ext cx="1449044" cy="1022791"/>
          </a:xfrm>
          <a:prstGeom prst="rect">
            <a:avLst/>
          </a:prstGeom>
          <a:solidFill>
            <a:srgbClr val="FFFFFF"/>
          </a:solidFill>
          <a:ln w="19050" cap="flat" cmpd="sng">
            <a:solidFill>
              <a:schemeClr val="tx1"/>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chemeClr val="tx1"/>
                </a:solidFill>
                <a:latin typeface="Arial"/>
                <a:ea typeface="Arial"/>
                <a:cs typeface="Arial"/>
                <a:sym typeface="Arial"/>
              </a:rPr>
              <a:t>Controller</a:t>
            </a:r>
          </a:p>
        </p:txBody>
      </p:sp>
      <p:sp>
        <p:nvSpPr>
          <p:cNvPr id="136" name="Shape 530"/>
          <p:cNvSpPr/>
          <p:nvPr/>
        </p:nvSpPr>
        <p:spPr>
          <a:xfrm>
            <a:off x="6459998" y="2911259"/>
            <a:ext cx="1215498" cy="1022791"/>
          </a:xfrm>
          <a:prstGeom prst="rect">
            <a:avLst/>
          </a:prstGeom>
          <a:solidFill>
            <a:srgbClr val="FFFFFF"/>
          </a:solidFill>
          <a:ln w="19050" cap="flat" cmpd="sng">
            <a:solidFill>
              <a:schemeClr val="tx1"/>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chemeClr val="tx1"/>
                </a:solidFill>
                <a:latin typeface="Arial"/>
                <a:ea typeface="Arial"/>
                <a:cs typeface="Arial"/>
                <a:sym typeface="Arial"/>
              </a:rPr>
              <a:t>Model</a:t>
            </a:r>
          </a:p>
        </p:txBody>
      </p:sp>
      <p:cxnSp>
        <p:nvCxnSpPr>
          <p:cNvPr id="137" name="Shape 531"/>
          <p:cNvCxnSpPr/>
          <p:nvPr/>
        </p:nvCxnSpPr>
        <p:spPr>
          <a:xfrm flipV="1">
            <a:off x="3334080" y="3593117"/>
            <a:ext cx="864000" cy="80"/>
          </a:xfrm>
          <a:prstGeom prst="straightConnector1">
            <a:avLst/>
          </a:prstGeom>
          <a:noFill/>
          <a:ln w="15875" cap="flat" cmpd="sng">
            <a:solidFill>
              <a:schemeClr val="tx1"/>
            </a:solidFill>
            <a:prstDash val="dash"/>
            <a:round/>
            <a:headEnd type="none" w="lg" len="med"/>
            <a:tailEnd type="stealth" w="lg" len="med"/>
          </a:ln>
        </p:spPr>
      </p:cxnSp>
      <p:cxnSp>
        <p:nvCxnSpPr>
          <p:cNvPr id="138" name="Shape 532"/>
          <p:cNvCxnSpPr/>
          <p:nvPr/>
        </p:nvCxnSpPr>
        <p:spPr>
          <a:xfrm>
            <a:off x="4520835" y="3934050"/>
            <a:ext cx="0" cy="702190"/>
          </a:xfrm>
          <a:prstGeom prst="straightConnector1">
            <a:avLst/>
          </a:prstGeom>
          <a:noFill/>
          <a:ln w="15875" cap="flat" cmpd="sng">
            <a:solidFill>
              <a:schemeClr val="tx1"/>
            </a:solidFill>
            <a:prstDash val="dot"/>
            <a:round/>
            <a:headEnd type="stealth" w="lg" len="med"/>
            <a:tailEnd type="stealth" w="lg" len="med"/>
          </a:ln>
        </p:spPr>
      </p:cxnSp>
      <p:cxnSp>
        <p:nvCxnSpPr>
          <p:cNvPr id="139" name="Shape 533"/>
          <p:cNvCxnSpPr/>
          <p:nvPr/>
        </p:nvCxnSpPr>
        <p:spPr>
          <a:xfrm rot="10800000">
            <a:off x="5485714" y="3921279"/>
            <a:ext cx="0" cy="702190"/>
          </a:xfrm>
          <a:prstGeom prst="straightConnector1">
            <a:avLst/>
          </a:prstGeom>
          <a:noFill/>
          <a:ln w="15875" cap="flat" cmpd="sng">
            <a:solidFill>
              <a:schemeClr val="tx1"/>
            </a:solidFill>
            <a:prstDash val="dot"/>
            <a:round/>
            <a:headEnd type="stealth" w="lg" len="med"/>
            <a:tailEnd type="stealth" w="lg" len="med"/>
          </a:ln>
        </p:spPr>
      </p:cxnSp>
      <p:cxnSp>
        <p:nvCxnSpPr>
          <p:cNvPr id="140" name="Shape 534"/>
          <p:cNvCxnSpPr/>
          <p:nvPr/>
        </p:nvCxnSpPr>
        <p:spPr>
          <a:xfrm flipH="1">
            <a:off x="3334188" y="3252188"/>
            <a:ext cx="867930" cy="39"/>
          </a:xfrm>
          <a:prstGeom prst="straightConnector1">
            <a:avLst/>
          </a:prstGeom>
          <a:noFill/>
          <a:ln w="15875" cap="flat" cmpd="sng">
            <a:solidFill>
              <a:schemeClr val="tx1"/>
            </a:solidFill>
            <a:prstDash val="solid"/>
            <a:round/>
            <a:headEnd type="none" w="lg" len="med"/>
            <a:tailEnd type="stealth" w="lg" len="med"/>
          </a:ln>
        </p:spPr>
      </p:cxnSp>
      <p:sp>
        <p:nvSpPr>
          <p:cNvPr id="141" name="Shape 535"/>
          <p:cNvSpPr/>
          <p:nvPr/>
        </p:nvSpPr>
        <p:spPr>
          <a:xfrm rot="5400000">
            <a:off x="5370202" y="4443223"/>
            <a:ext cx="231984" cy="625143"/>
          </a:xfrm>
          <a:prstGeom prst="leftBrace">
            <a:avLst>
              <a:gd name="adj1" fmla="val 27045"/>
              <a:gd name="adj2" fmla="val 50000"/>
            </a:avLst>
          </a:prstGeom>
          <a:noFill/>
          <a:ln w="1905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tx1"/>
              </a:solidFill>
              <a:latin typeface="Arial"/>
              <a:ea typeface="Arial"/>
              <a:cs typeface="Arial"/>
              <a:sym typeface="Arial"/>
            </a:endParaRPr>
          </a:p>
        </p:txBody>
      </p:sp>
      <p:sp>
        <p:nvSpPr>
          <p:cNvPr id="142" name="Shape 536"/>
          <p:cNvSpPr/>
          <p:nvPr/>
        </p:nvSpPr>
        <p:spPr>
          <a:xfrm>
            <a:off x="1072085" y="3092031"/>
            <a:ext cx="169422" cy="652581"/>
          </a:xfrm>
          <a:prstGeom prst="rightBrace">
            <a:avLst>
              <a:gd name="adj1" fmla="val 35067"/>
              <a:gd name="adj2" fmla="val 50000"/>
            </a:avLst>
          </a:prstGeom>
          <a:noFill/>
          <a:ln w="1905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tx1"/>
              </a:solidFill>
              <a:latin typeface="Arial"/>
              <a:ea typeface="Arial"/>
              <a:cs typeface="Arial"/>
              <a:sym typeface="Arial"/>
            </a:endParaRPr>
          </a:p>
        </p:txBody>
      </p:sp>
      <p:cxnSp>
        <p:nvCxnSpPr>
          <p:cNvPr id="163" name="Shape 557"/>
          <p:cNvCxnSpPr>
            <a:stCxn id="135" idx="3"/>
          </p:cNvCxnSpPr>
          <p:nvPr/>
        </p:nvCxnSpPr>
        <p:spPr>
          <a:xfrm flipV="1">
            <a:off x="5651298" y="3365883"/>
            <a:ext cx="808592" cy="0"/>
          </a:xfrm>
          <a:prstGeom prst="straightConnector1">
            <a:avLst/>
          </a:prstGeom>
          <a:noFill/>
          <a:ln w="15875" cap="flat" cmpd="sng">
            <a:solidFill>
              <a:schemeClr val="tx1"/>
            </a:solidFill>
            <a:prstDash val="solid"/>
            <a:round/>
            <a:headEnd type="none" w="lg" len="med"/>
            <a:tailEnd type="stealth" w="lg" len="med"/>
          </a:ln>
        </p:spPr>
      </p:cxnSp>
      <p:sp>
        <p:nvSpPr>
          <p:cNvPr id="164" name="Shape 558"/>
          <p:cNvSpPr/>
          <p:nvPr/>
        </p:nvSpPr>
        <p:spPr>
          <a:xfrm rot="5400000">
            <a:off x="4410585" y="4459862"/>
            <a:ext cx="231986" cy="607924"/>
          </a:xfrm>
          <a:prstGeom prst="leftBrace">
            <a:avLst>
              <a:gd name="adj1" fmla="val 27046"/>
              <a:gd name="adj2" fmla="val 50000"/>
            </a:avLst>
          </a:prstGeom>
          <a:noFill/>
          <a:ln w="1905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tx1"/>
              </a:solidFill>
              <a:latin typeface="Arial"/>
              <a:ea typeface="Arial"/>
              <a:cs typeface="Arial"/>
              <a:sym typeface="Arial"/>
            </a:endParaRPr>
          </a:p>
        </p:txBody>
      </p:sp>
      <p:sp>
        <p:nvSpPr>
          <p:cNvPr id="165" name="Shape 559"/>
          <p:cNvSpPr/>
          <p:nvPr/>
        </p:nvSpPr>
        <p:spPr>
          <a:xfrm>
            <a:off x="4289223" y="3252227"/>
            <a:ext cx="347285" cy="68185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66" name="Shape 560"/>
          <p:cNvSpPr/>
          <p:nvPr/>
        </p:nvSpPr>
        <p:spPr>
          <a:xfrm>
            <a:off x="4983870" y="3593198"/>
            <a:ext cx="347285" cy="34092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67" name="Shape 561"/>
          <p:cNvSpPr/>
          <p:nvPr/>
        </p:nvSpPr>
        <p:spPr>
          <a:xfrm>
            <a:off x="4289223" y="2911259"/>
            <a:ext cx="347285" cy="68185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68" name="Shape 562"/>
          <p:cNvSpPr/>
          <p:nvPr/>
        </p:nvSpPr>
        <p:spPr>
          <a:xfrm>
            <a:off x="2986756" y="3252227"/>
            <a:ext cx="347285" cy="68185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69" name="Shape 563"/>
          <p:cNvSpPr/>
          <p:nvPr/>
        </p:nvSpPr>
        <p:spPr>
          <a:xfrm>
            <a:off x="2552601" y="3593198"/>
            <a:ext cx="347285" cy="34092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70" name="Shape 564"/>
          <p:cNvSpPr/>
          <p:nvPr/>
        </p:nvSpPr>
        <p:spPr>
          <a:xfrm>
            <a:off x="5157532" y="2911259"/>
            <a:ext cx="347285" cy="34092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71" name="Shape 565"/>
          <p:cNvSpPr/>
          <p:nvPr/>
        </p:nvSpPr>
        <p:spPr>
          <a:xfrm>
            <a:off x="5157532" y="3252227"/>
            <a:ext cx="347285" cy="34092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72" name="Shape 566"/>
          <p:cNvSpPr/>
          <p:nvPr/>
        </p:nvSpPr>
        <p:spPr>
          <a:xfrm>
            <a:off x="2118446" y="3593198"/>
            <a:ext cx="347285" cy="34092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73" name="Shape 567"/>
          <p:cNvSpPr/>
          <p:nvPr/>
        </p:nvSpPr>
        <p:spPr>
          <a:xfrm>
            <a:off x="2118446" y="3252227"/>
            <a:ext cx="347285" cy="34092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74" name="Shape 568"/>
          <p:cNvSpPr/>
          <p:nvPr/>
        </p:nvSpPr>
        <p:spPr>
          <a:xfrm>
            <a:off x="4723375" y="2342980"/>
            <a:ext cx="347285" cy="34092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cxnSp>
        <p:nvCxnSpPr>
          <p:cNvPr id="176" name="Shape 570"/>
          <p:cNvCxnSpPr>
            <a:endCxn id="134" idx="1"/>
          </p:cNvCxnSpPr>
          <p:nvPr/>
        </p:nvCxnSpPr>
        <p:spPr>
          <a:xfrm>
            <a:off x="1288579" y="3422655"/>
            <a:ext cx="829868" cy="0"/>
          </a:xfrm>
          <a:prstGeom prst="straightConnector1">
            <a:avLst/>
          </a:prstGeom>
          <a:noFill/>
          <a:ln w="15875" cap="flat" cmpd="sng">
            <a:solidFill>
              <a:schemeClr val="dk1"/>
            </a:solidFill>
            <a:prstDash val="dot"/>
            <a:round/>
            <a:headEnd type="none" w="med" len="med"/>
            <a:tailEnd type="none" w="med" len="med"/>
          </a:ln>
        </p:spPr>
      </p:cxnSp>
      <p:cxnSp>
        <p:nvCxnSpPr>
          <p:cNvPr id="177" name="Shape 571"/>
          <p:cNvCxnSpPr>
            <a:stCxn id="134" idx="0"/>
            <a:endCxn id="136" idx="0"/>
          </p:cNvCxnSpPr>
          <p:nvPr/>
        </p:nvCxnSpPr>
        <p:spPr>
          <a:xfrm rot="16200000" flipH="1">
            <a:off x="4896436" y="741018"/>
            <a:ext cx="947" cy="4341430"/>
          </a:xfrm>
          <a:prstGeom prst="bentConnector3">
            <a:avLst>
              <a:gd name="adj1" fmla="val -47045181"/>
            </a:avLst>
          </a:prstGeom>
          <a:noFill/>
          <a:ln w="25400" cap="flat" cmpd="dbl">
            <a:solidFill>
              <a:schemeClr val="tx1"/>
            </a:solidFill>
            <a:prstDash val="solid"/>
            <a:round/>
            <a:headEnd type="none" w="med" len="med"/>
            <a:tailEnd type="stealth" w="med" len="med"/>
          </a:ln>
        </p:spPr>
      </p:cxnSp>
      <p:sp>
        <p:nvSpPr>
          <p:cNvPr id="178" name="Shape 543"/>
          <p:cNvSpPr/>
          <p:nvPr/>
        </p:nvSpPr>
        <p:spPr>
          <a:xfrm>
            <a:off x="3611739" y="4685196"/>
            <a:ext cx="1791167" cy="56827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chemeClr val="tx1"/>
                </a:solidFill>
                <a:latin typeface="Arial"/>
                <a:ea typeface="Arial"/>
                <a:cs typeface="Arial"/>
                <a:sym typeface="Arial"/>
              </a:rPr>
              <a:t>Web Server</a:t>
            </a:r>
            <a:endParaRPr lang="ko" sz="1100" b="0" i="0" u="none" strike="noStrike" cap="none" baseline="0" dirty="0">
              <a:solidFill>
                <a:schemeClr val="tx1"/>
              </a:solidFill>
              <a:latin typeface="Arial"/>
              <a:ea typeface="Arial"/>
              <a:cs typeface="Arial"/>
              <a:sym typeface="Arial"/>
            </a:endParaRPr>
          </a:p>
        </p:txBody>
      </p:sp>
      <p:sp>
        <p:nvSpPr>
          <p:cNvPr id="179" name="Shape 543"/>
          <p:cNvSpPr/>
          <p:nvPr/>
        </p:nvSpPr>
        <p:spPr>
          <a:xfrm>
            <a:off x="5070661" y="4751548"/>
            <a:ext cx="868310" cy="454623"/>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chemeClr val="tx1"/>
                </a:solidFill>
                <a:latin typeface="Arial"/>
                <a:ea typeface="Arial"/>
                <a:cs typeface="Arial"/>
                <a:sym typeface="Arial"/>
              </a:rPr>
              <a:t>Event Bus</a:t>
            </a:r>
            <a:endParaRPr lang="ko" sz="1100" b="0" i="0" u="none" strike="noStrike" cap="none" baseline="0" dirty="0">
              <a:solidFill>
                <a:schemeClr val="tx1"/>
              </a:solidFill>
              <a:latin typeface="Arial"/>
              <a:ea typeface="Arial"/>
              <a:cs typeface="Arial"/>
              <a:sym typeface="Arial"/>
            </a:endParaRPr>
          </a:p>
        </p:txBody>
      </p:sp>
      <p:sp>
        <p:nvSpPr>
          <p:cNvPr id="10" name="슬라이드 번호 개체 틀 9"/>
          <p:cNvSpPr>
            <a:spLocks noGrp="1"/>
          </p:cNvSpPr>
          <p:nvPr>
            <p:ph type="sldNum" idx="12"/>
          </p:nvPr>
        </p:nvSpPr>
        <p:spPr/>
        <p:txBody>
          <a:bodyPr/>
          <a:lstStyle/>
          <a:p>
            <a:pPr>
              <a:buSzPct val="25000"/>
            </a:pPr>
            <a:fld id="{00000000-1234-1234-1234-123412341234}" type="slidenum">
              <a:rPr lang="en-US" smtClean="0"/>
              <a:pPr>
                <a:buSzPct val="25000"/>
              </a:pPr>
              <a:t>17</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User App - 2</a:t>
            </a:r>
            <a:r>
              <a:rPr lang="en-US" sz="2000" b="1" baseline="30000" dirty="0">
                <a:solidFill>
                  <a:schemeClr val="dk1"/>
                </a:solidFill>
              </a:rPr>
              <a:t>nd</a:t>
            </a:r>
            <a:r>
              <a:rPr lang="en-US" sz="2000" b="1" dirty="0">
                <a:solidFill>
                  <a:schemeClr val="dk1"/>
                </a:solidFill>
              </a:rPr>
              <a:t> Decomposition</a:t>
            </a:r>
          </a:p>
        </p:txBody>
      </p:sp>
      <p:graphicFrame>
        <p:nvGraphicFramePr>
          <p:cNvPr id="286" name="Shape 286"/>
          <p:cNvGraphicFramePr/>
          <p:nvPr/>
        </p:nvGraphicFramePr>
        <p:xfrm>
          <a:off x="250825" y="765175"/>
          <a:ext cx="8713664" cy="1219140"/>
        </p:xfrm>
        <a:graphic>
          <a:graphicData uri="http://schemas.openxmlformats.org/drawingml/2006/table">
            <a:tbl>
              <a:tblPr>
                <a:noFill/>
                <a:tableStyleId>{0198C15E-68E7-4DF3-9A69-ED171CE6369D}</a:tableStyleId>
              </a:tblPr>
              <a:tblGrid>
                <a:gridCol w="1656879"/>
                <a:gridCol w="2952328"/>
                <a:gridCol w="1080120"/>
                <a:gridCol w="3024337"/>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Extensibility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Object Oriented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Easy to add new </a:t>
                      </a:r>
                      <a:r>
                        <a:rPr lang="en-US" i="1" dirty="0"/>
                        <a:t>SA node</a:t>
                      </a:r>
                    </a:p>
                    <a:p>
                      <a:pPr marL="457200" lvl="0" indent="-317500" rtl="0">
                        <a:spcBef>
                          <a:spcPts val="0"/>
                        </a:spcBef>
                        <a:buClr>
                          <a:srgbClr val="000000"/>
                        </a:buClr>
                        <a:buSzPct val="100000"/>
                        <a:buFont typeface="Arial"/>
                        <a:buChar char="●"/>
                      </a:pPr>
                      <a:r>
                        <a:rPr lang="en-US" dirty="0"/>
                        <a:t>Easy to modify for changing of IoT Server</a:t>
                      </a:r>
                    </a:p>
                    <a:p>
                      <a:pPr marL="457200" lvl="0" indent="0" rtl="0">
                        <a:spcBef>
                          <a:spcPts val="0"/>
                        </a:spcBef>
                        <a:buNone/>
                      </a:pPr>
                      <a:r>
                        <a:rPr lang="en-US" dirty="0"/>
                        <a:t>- </a:t>
                      </a:r>
                      <a:r>
                        <a:rPr lang="en-US" i="1" dirty="0"/>
                        <a:t>Adaptor Pattern</a:t>
                      </a:r>
                      <a:r>
                        <a:rPr lang="en-US" dirty="0"/>
                        <a:t>(</a:t>
                      </a:r>
                      <a:r>
                        <a:rPr lang="en-US" i="1" dirty="0"/>
                        <a:t>Server Interface/HTTP Adaptor</a:t>
                      </a:r>
                      <a:r>
                        <a:rPr lang="en-US" dirty="0"/>
                        <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7" name="Shape 576"/>
          <p:cNvSpPr/>
          <p:nvPr/>
        </p:nvSpPr>
        <p:spPr>
          <a:xfrm>
            <a:off x="467545" y="2996886"/>
            <a:ext cx="4464599" cy="20882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8" name="Shape 578"/>
          <p:cNvSpPr/>
          <p:nvPr/>
        </p:nvSpPr>
        <p:spPr>
          <a:xfrm>
            <a:off x="5486762" y="2986904"/>
            <a:ext cx="3117599" cy="2098200"/>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9" name="Shape 579"/>
          <p:cNvSpPr/>
          <p:nvPr/>
        </p:nvSpPr>
        <p:spPr>
          <a:xfrm>
            <a:off x="7098541" y="316307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SANode</a:t>
            </a:r>
          </a:p>
        </p:txBody>
      </p:sp>
      <p:sp>
        <p:nvSpPr>
          <p:cNvPr id="10" name="Shape 580"/>
          <p:cNvSpPr/>
          <p:nvPr/>
        </p:nvSpPr>
        <p:spPr>
          <a:xfrm>
            <a:off x="7098541" y="414238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SensorActuator</a:t>
            </a:r>
          </a:p>
        </p:txBody>
      </p:sp>
      <p:sp>
        <p:nvSpPr>
          <p:cNvPr id="11" name="Shape 581"/>
          <p:cNvSpPr/>
          <p:nvPr/>
        </p:nvSpPr>
        <p:spPr>
          <a:xfrm>
            <a:off x="5652121" y="316307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Model</a:t>
            </a:r>
          </a:p>
        </p:txBody>
      </p:sp>
      <p:cxnSp>
        <p:nvCxnSpPr>
          <p:cNvPr id="12" name="Shape 582"/>
          <p:cNvCxnSpPr/>
          <p:nvPr/>
        </p:nvCxnSpPr>
        <p:spPr>
          <a:xfrm>
            <a:off x="6769809" y="3681532"/>
            <a:ext cx="328800" cy="0"/>
          </a:xfrm>
          <a:prstGeom prst="straightConnector1">
            <a:avLst/>
          </a:prstGeom>
          <a:noFill/>
          <a:ln w="19050" cap="flat" cmpd="sng">
            <a:solidFill>
              <a:srgbClr val="3F3F3F"/>
            </a:solidFill>
            <a:prstDash val="dash"/>
            <a:round/>
            <a:headEnd type="none" w="med" len="med"/>
            <a:tailEnd type="stealth" w="lg" len="lg"/>
          </a:ln>
        </p:spPr>
      </p:cxnSp>
      <p:sp>
        <p:nvSpPr>
          <p:cNvPr id="13" name="Shape 583"/>
          <p:cNvSpPr/>
          <p:nvPr/>
        </p:nvSpPr>
        <p:spPr>
          <a:xfrm>
            <a:off x="5652121" y="350871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14" name="Shape 584"/>
          <p:cNvSpPr/>
          <p:nvPr/>
        </p:nvSpPr>
        <p:spPr>
          <a:xfrm>
            <a:off x="7098541" y="350871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15" name="Shape 585"/>
          <p:cNvSpPr/>
          <p:nvPr/>
        </p:nvSpPr>
        <p:spPr>
          <a:xfrm>
            <a:off x="7098541" y="4488023"/>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16" name="Shape 586"/>
          <p:cNvSpPr/>
          <p:nvPr/>
        </p:nvSpPr>
        <p:spPr>
          <a:xfrm>
            <a:off x="3623375" y="3169705"/>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Controller</a:t>
            </a:r>
          </a:p>
        </p:txBody>
      </p:sp>
      <p:sp>
        <p:nvSpPr>
          <p:cNvPr id="17" name="Shape 587"/>
          <p:cNvSpPr/>
          <p:nvPr/>
        </p:nvSpPr>
        <p:spPr>
          <a:xfrm>
            <a:off x="3623375" y="351534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18" name="Shape 588"/>
          <p:cNvSpPr/>
          <p:nvPr/>
        </p:nvSpPr>
        <p:spPr>
          <a:xfrm>
            <a:off x="2111205" y="3169705"/>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&lt;&lt;interface&gt;&gt;</a:t>
            </a:r>
          </a:p>
          <a:p>
            <a:pPr marL="0" marR="0" lvl="0" indent="0" algn="ctr" rtl="0">
              <a:lnSpc>
                <a:spcPct val="100000"/>
              </a:lnSpc>
              <a:spcBef>
                <a:spcPts val="0"/>
              </a:spcBef>
              <a:spcAft>
                <a:spcPts val="0"/>
              </a:spcAft>
              <a:buClr>
                <a:srgbClr val="3F3F3F"/>
              </a:buClr>
              <a:buSzPct val="25000"/>
              <a:buFont typeface="Arial"/>
              <a:buNone/>
            </a:pPr>
            <a:r>
              <a:rPr lang="ko" sz="1100" b="0" i="1" u="none" strike="noStrike" cap="none" baseline="0">
                <a:solidFill>
                  <a:schemeClr val="tx1"/>
                </a:solidFill>
                <a:latin typeface="Arial"/>
                <a:ea typeface="Arial"/>
                <a:cs typeface="Arial"/>
                <a:sym typeface="Arial"/>
              </a:rPr>
              <a:t>Server</a:t>
            </a:r>
          </a:p>
        </p:txBody>
      </p:sp>
      <p:sp>
        <p:nvSpPr>
          <p:cNvPr id="19" name="Shape 589"/>
          <p:cNvSpPr/>
          <p:nvPr/>
        </p:nvSpPr>
        <p:spPr>
          <a:xfrm>
            <a:off x="2111205" y="351534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20" name="Shape 590"/>
          <p:cNvSpPr/>
          <p:nvPr/>
        </p:nvSpPr>
        <p:spPr>
          <a:xfrm>
            <a:off x="2111205"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HTTPAdaptor</a:t>
            </a:r>
          </a:p>
        </p:txBody>
      </p:sp>
      <p:sp>
        <p:nvSpPr>
          <p:cNvPr id="21" name="Shape 591"/>
          <p:cNvSpPr/>
          <p:nvPr/>
        </p:nvSpPr>
        <p:spPr>
          <a:xfrm>
            <a:off x="2111205"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22" name="Shape 592"/>
          <p:cNvSpPr/>
          <p:nvPr/>
        </p:nvSpPr>
        <p:spPr>
          <a:xfrm>
            <a:off x="2604303" y="3860982"/>
            <a:ext cx="131400" cy="115200"/>
          </a:xfrm>
          <a:prstGeom prst="triangle">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cxnSp>
        <p:nvCxnSpPr>
          <p:cNvPr id="23" name="Shape 593"/>
          <p:cNvCxnSpPr>
            <a:stCxn id="20" idx="0"/>
            <a:endCxn id="22" idx="3"/>
          </p:cNvCxnSpPr>
          <p:nvPr/>
        </p:nvCxnSpPr>
        <p:spPr>
          <a:xfrm rot="10800000">
            <a:off x="2670105" y="3976218"/>
            <a:ext cx="0" cy="201600"/>
          </a:xfrm>
          <a:prstGeom prst="straightConnector1">
            <a:avLst/>
          </a:prstGeom>
          <a:noFill/>
          <a:ln w="19050" cap="flat" cmpd="sng">
            <a:solidFill>
              <a:srgbClr val="3F3F3F"/>
            </a:solidFill>
            <a:prstDash val="dash"/>
            <a:round/>
            <a:headEnd type="none" w="med" len="med"/>
            <a:tailEnd type="none" w="med" len="med"/>
          </a:ln>
        </p:spPr>
      </p:cxnSp>
      <p:sp>
        <p:nvSpPr>
          <p:cNvPr id="24" name="Shape 594"/>
          <p:cNvSpPr/>
          <p:nvPr/>
        </p:nvSpPr>
        <p:spPr>
          <a:xfrm>
            <a:off x="3623375"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MQTTClient</a:t>
            </a:r>
          </a:p>
        </p:txBody>
      </p:sp>
      <p:sp>
        <p:nvSpPr>
          <p:cNvPr id="25" name="Shape 595"/>
          <p:cNvSpPr/>
          <p:nvPr/>
        </p:nvSpPr>
        <p:spPr>
          <a:xfrm>
            <a:off x="3623375"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26" name="Shape 596"/>
          <p:cNvSpPr/>
          <p:nvPr/>
        </p:nvSpPr>
        <p:spPr>
          <a:xfrm>
            <a:off x="7164290" y="419999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SensorActuator</a:t>
            </a:r>
          </a:p>
        </p:txBody>
      </p:sp>
      <p:sp>
        <p:nvSpPr>
          <p:cNvPr id="27" name="Shape 597"/>
          <p:cNvSpPr/>
          <p:nvPr/>
        </p:nvSpPr>
        <p:spPr>
          <a:xfrm>
            <a:off x="7164290" y="4545629"/>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28" name="Shape 598"/>
          <p:cNvSpPr/>
          <p:nvPr/>
        </p:nvSpPr>
        <p:spPr>
          <a:xfrm>
            <a:off x="7230034" y="425759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SensorActuator</a:t>
            </a:r>
          </a:p>
        </p:txBody>
      </p:sp>
      <p:sp>
        <p:nvSpPr>
          <p:cNvPr id="29" name="Shape 599"/>
          <p:cNvSpPr/>
          <p:nvPr/>
        </p:nvSpPr>
        <p:spPr>
          <a:xfrm>
            <a:off x="7230034" y="460323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30" name="Shape 600"/>
          <p:cNvSpPr/>
          <p:nvPr/>
        </p:nvSpPr>
        <p:spPr>
          <a:xfrm>
            <a:off x="7295783" y="431520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SensorActuator</a:t>
            </a:r>
          </a:p>
        </p:txBody>
      </p:sp>
      <p:sp>
        <p:nvSpPr>
          <p:cNvPr id="31" name="Shape 601"/>
          <p:cNvSpPr/>
          <p:nvPr/>
        </p:nvSpPr>
        <p:spPr>
          <a:xfrm>
            <a:off x="7295783" y="4660843"/>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32" name="Shape 602"/>
          <p:cNvSpPr/>
          <p:nvPr/>
        </p:nvSpPr>
        <p:spPr>
          <a:xfrm>
            <a:off x="7164290" y="322068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SANode</a:t>
            </a:r>
          </a:p>
        </p:txBody>
      </p:sp>
      <p:sp>
        <p:nvSpPr>
          <p:cNvPr id="33" name="Shape 603"/>
          <p:cNvSpPr/>
          <p:nvPr/>
        </p:nvSpPr>
        <p:spPr>
          <a:xfrm>
            <a:off x="7164290" y="356632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34" name="Shape 604"/>
          <p:cNvSpPr/>
          <p:nvPr/>
        </p:nvSpPr>
        <p:spPr>
          <a:xfrm>
            <a:off x="7230034" y="3278289"/>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Node</a:t>
            </a:r>
          </a:p>
        </p:txBody>
      </p:sp>
      <p:sp>
        <p:nvSpPr>
          <p:cNvPr id="35" name="Shape 605"/>
          <p:cNvSpPr/>
          <p:nvPr/>
        </p:nvSpPr>
        <p:spPr>
          <a:xfrm>
            <a:off x="7230034" y="362392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cxnSp>
        <p:nvCxnSpPr>
          <p:cNvPr id="36" name="Shape 606"/>
          <p:cNvCxnSpPr>
            <a:stCxn id="35" idx="2"/>
            <a:endCxn id="28" idx="0"/>
          </p:cNvCxnSpPr>
          <p:nvPr/>
        </p:nvCxnSpPr>
        <p:spPr>
          <a:xfrm>
            <a:off x="7788934" y="3969527"/>
            <a:ext cx="0" cy="288000"/>
          </a:xfrm>
          <a:prstGeom prst="straightConnector1">
            <a:avLst/>
          </a:prstGeom>
          <a:noFill/>
          <a:ln w="19050" cap="flat" cmpd="sng">
            <a:solidFill>
              <a:srgbClr val="3F3F3F"/>
            </a:solidFill>
            <a:prstDash val="dash"/>
            <a:round/>
            <a:headEnd type="none" w="med" len="med"/>
            <a:tailEnd type="stealth" w="lg" len="lg"/>
          </a:ln>
        </p:spPr>
      </p:cxnSp>
      <p:sp>
        <p:nvSpPr>
          <p:cNvPr id="37" name="Shape 607"/>
          <p:cNvSpPr/>
          <p:nvPr/>
        </p:nvSpPr>
        <p:spPr>
          <a:xfrm>
            <a:off x="599039"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000" b="0" i="0" u="none" strike="noStrike" cap="none" baseline="0">
                <a:solidFill>
                  <a:schemeClr val="tx1"/>
                </a:solidFill>
                <a:latin typeface="Arial"/>
                <a:ea typeface="Arial"/>
                <a:cs typeface="Arial"/>
                <a:sym typeface="Arial"/>
              </a:rPr>
              <a:t>HTTPRESTClient</a:t>
            </a:r>
          </a:p>
        </p:txBody>
      </p:sp>
      <p:sp>
        <p:nvSpPr>
          <p:cNvPr id="38" name="Shape 608"/>
          <p:cNvSpPr/>
          <p:nvPr/>
        </p:nvSpPr>
        <p:spPr>
          <a:xfrm>
            <a:off x="599039"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cxnSp>
        <p:nvCxnSpPr>
          <p:cNvPr id="39" name="Shape 609"/>
          <p:cNvCxnSpPr>
            <a:stCxn id="21" idx="1"/>
            <a:endCxn id="38" idx="3"/>
          </p:cNvCxnSpPr>
          <p:nvPr/>
        </p:nvCxnSpPr>
        <p:spPr>
          <a:xfrm rot="10800000">
            <a:off x="1716705" y="4696255"/>
            <a:ext cx="394500" cy="0"/>
          </a:xfrm>
          <a:prstGeom prst="straightConnector1">
            <a:avLst/>
          </a:prstGeom>
          <a:noFill/>
          <a:ln w="19050" cap="flat" cmpd="sng">
            <a:solidFill>
              <a:srgbClr val="3F3F3F"/>
            </a:solidFill>
            <a:prstDash val="dash"/>
            <a:round/>
            <a:headEnd type="none" w="med" len="med"/>
            <a:tailEnd type="stealth" w="lg" len="lg"/>
          </a:ln>
        </p:spPr>
      </p:cxnSp>
      <p:sp>
        <p:nvSpPr>
          <p:cNvPr id="40" name="Shape 610"/>
          <p:cNvSpPr/>
          <p:nvPr/>
        </p:nvSpPr>
        <p:spPr>
          <a:xfrm>
            <a:off x="5486762" y="2756478"/>
            <a:ext cx="1249198"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chemeClr val="tx1"/>
                </a:solidFill>
                <a:latin typeface="Arial"/>
                <a:ea typeface="Arial"/>
                <a:cs typeface="Arial"/>
                <a:sym typeface="Arial"/>
              </a:rPr>
              <a:t>Model </a:t>
            </a:r>
            <a:r>
              <a:rPr lang="en-US" altLang="ko" sz="1100" b="0" i="1" u="none" strike="noStrike" cap="none" baseline="0" dirty="0" smtClean="0">
                <a:solidFill>
                  <a:schemeClr val="tx1"/>
                </a:solidFill>
                <a:latin typeface="Arial"/>
                <a:ea typeface="Arial"/>
                <a:cs typeface="Arial"/>
                <a:sym typeface="Arial"/>
              </a:rPr>
              <a:t>Pkg</a:t>
            </a:r>
            <a:endParaRPr lang="ko" sz="1100" b="0" i="1" u="none" strike="noStrike" cap="none" baseline="0" dirty="0">
              <a:solidFill>
                <a:schemeClr val="tx1"/>
              </a:solidFill>
              <a:latin typeface="Arial"/>
              <a:ea typeface="Arial"/>
              <a:cs typeface="Arial"/>
              <a:sym typeface="Arial"/>
            </a:endParaRPr>
          </a:p>
        </p:txBody>
      </p:sp>
      <p:sp>
        <p:nvSpPr>
          <p:cNvPr id="41" name="Shape 611"/>
          <p:cNvSpPr/>
          <p:nvPr/>
        </p:nvSpPr>
        <p:spPr>
          <a:xfrm>
            <a:off x="467545" y="2766458"/>
            <a:ext cx="1249198"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chemeClr val="tx1"/>
                </a:solidFill>
                <a:latin typeface="Arial"/>
                <a:ea typeface="Arial"/>
                <a:cs typeface="Arial"/>
                <a:sym typeface="Arial"/>
              </a:rPr>
              <a:t>Control </a:t>
            </a:r>
            <a:r>
              <a:rPr lang="en-US" altLang="ko" sz="1100" i="1" dirty="0" smtClean="0">
                <a:solidFill>
                  <a:schemeClr val="tx1"/>
                </a:solidFill>
              </a:rPr>
              <a:t>Pkg</a:t>
            </a:r>
            <a:endParaRPr lang="ko" sz="1100" b="0" i="1" u="none" strike="noStrike" cap="none" baseline="0" dirty="0">
              <a:solidFill>
                <a:schemeClr val="tx1"/>
              </a:solidFill>
              <a:latin typeface="Arial"/>
              <a:ea typeface="Arial"/>
              <a:cs typeface="Arial"/>
              <a:sym typeface="Arial"/>
            </a:endParaRPr>
          </a:p>
        </p:txBody>
      </p:sp>
      <p:cxnSp>
        <p:nvCxnSpPr>
          <p:cNvPr id="42" name="Shape 612"/>
          <p:cNvCxnSpPr>
            <a:stCxn id="17" idx="2"/>
            <a:endCxn id="24" idx="0"/>
          </p:cNvCxnSpPr>
          <p:nvPr/>
        </p:nvCxnSpPr>
        <p:spPr>
          <a:xfrm>
            <a:off x="4182274" y="3860943"/>
            <a:ext cx="0" cy="316800"/>
          </a:xfrm>
          <a:prstGeom prst="straightConnector1">
            <a:avLst/>
          </a:prstGeom>
          <a:noFill/>
          <a:ln w="19050" cap="flat" cmpd="sng">
            <a:solidFill>
              <a:srgbClr val="3F3F3F"/>
            </a:solidFill>
            <a:prstDash val="dash"/>
            <a:round/>
            <a:headEnd type="none" w="med" len="med"/>
            <a:tailEnd type="stealth" w="lg" len="lg"/>
          </a:ln>
        </p:spPr>
      </p:cxnSp>
      <p:cxnSp>
        <p:nvCxnSpPr>
          <p:cNvPr id="43" name="Shape 613"/>
          <p:cNvCxnSpPr>
            <a:stCxn id="17" idx="1"/>
            <a:endCxn id="19" idx="3"/>
          </p:cNvCxnSpPr>
          <p:nvPr/>
        </p:nvCxnSpPr>
        <p:spPr>
          <a:xfrm rot="10800000">
            <a:off x="3228875" y="3688143"/>
            <a:ext cx="394500" cy="0"/>
          </a:xfrm>
          <a:prstGeom prst="straightConnector1">
            <a:avLst/>
          </a:prstGeom>
          <a:noFill/>
          <a:ln w="19050" cap="flat" cmpd="sng">
            <a:solidFill>
              <a:srgbClr val="3F3F3F"/>
            </a:solidFill>
            <a:prstDash val="dash"/>
            <a:round/>
            <a:headEnd type="none" w="med" len="med"/>
            <a:tailEnd type="stealth" w="lg" len="lg"/>
          </a:ln>
        </p:spPr>
      </p:cxnSp>
      <p:cxnSp>
        <p:nvCxnSpPr>
          <p:cNvPr id="44" name="Shape 614"/>
          <p:cNvCxnSpPr/>
          <p:nvPr/>
        </p:nvCxnSpPr>
        <p:spPr>
          <a:xfrm>
            <a:off x="6210966" y="4142384"/>
            <a:ext cx="0" cy="0"/>
          </a:xfrm>
          <a:prstGeom prst="straightConnector1">
            <a:avLst/>
          </a:prstGeom>
          <a:noFill/>
          <a:ln w="19050" cap="flat" cmpd="sng">
            <a:solidFill>
              <a:srgbClr val="3F3F3F"/>
            </a:solidFill>
            <a:prstDash val="dash"/>
            <a:round/>
            <a:headEnd type="none" w="med" len="med"/>
            <a:tailEnd type="none" w="med" len="med"/>
          </a:ln>
        </p:spPr>
      </p:cxnSp>
      <p:sp>
        <p:nvSpPr>
          <p:cNvPr id="45" name="Shape 615"/>
          <p:cNvSpPr txBox="1"/>
          <p:nvPr/>
        </p:nvSpPr>
        <p:spPr>
          <a:xfrm>
            <a:off x="395536" y="5183624"/>
            <a:ext cx="3024300" cy="261600"/>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chemeClr val="tx1"/>
                </a:solidFill>
                <a:latin typeface="Arial"/>
                <a:ea typeface="Arial"/>
                <a:cs typeface="Arial"/>
                <a:sym typeface="Arial"/>
              </a:rPr>
              <a:t>Legend (Static Perspective)</a:t>
            </a:r>
          </a:p>
        </p:txBody>
      </p:sp>
      <p:sp>
        <p:nvSpPr>
          <p:cNvPr id="46" name="Shape 616"/>
          <p:cNvSpPr/>
          <p:nvPr/>
        </p:nvSpPr>
        <p:spPr>
          <a:xfrm>
            <a:off x="395536" y="5445224"/>
            <a:ext cx="8280899" cy="936104"/>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grpSp>
        <p:nvGrpSpPr>
          <p:cNvPr id="47" name="Shape 617"/>
          <p:cNvGrpSpPr/>
          <p:nvPr/>
        </p:nvGrpSpPr>
        <p:grpSpPr>
          <a:xfrm>
            <a:off x="611562" y="5949280"/>
            <a:ext cx="360075" cy="287993"/>
            <a:chOff x="7545288" y="3933055"/>
            <a:chExt cx="1440300" cy="1008031"/>
          </a:xfrm>
        </p:grpSpPr>
        <p:sp>
          <p:nvSpPr>
            <p:cNvPr id="48" name="Shape 618"/>
            <p:cNvSpPr/>
            <p:nvPr/>
          </p:nvSpPr>
          <p:spPr>
            <a:xfrm>
              <a:off x="7545288" y="4221087"/>
              <a:ext cx="1440300" cy="7199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49" name="Shape 619"/>
            <p:cNvSpPr/>
            <p:nvPr/>
          </p:nvSpPr>
          <p:spPr>
            <a:xfrm>
              <a:off x="7545288" y="3933055"/>
              <a:ext cx="791999" cy="2880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100" b="0" i="1" u="none" strike="noStrike" cap="none" baseline="0">
                <a:solidFill>
                  <a:schemeClr val="tx1"/>
                </a:solidFill>
                <a:latin typeface="Arial"/>
                <a:ea typeface="Arial"/>
                <a:cs typeface="Arial"/>
                <a:sym typeface="Arial"/>
              </a:endParaRPr>
            </a:p>
          </p:txBody>
        </p:sp>
      </p:grpSp>
      <p:sp>
        <p:nvSpPr>
          <p:cNvPr id="50" name="Shape 620"/>
          <p:cNvSpPr/>
          <p:nvPr/>
        </p:nvSpPr>
        <p:spPr>
          <a:xfrm>
            <a:off x="1187626" y="5949338"/>
            <a:ext cx="10079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Package</a:t>
            </a:r>
          </a:p>
        </p:txBody>
      </p:sp>
      <p:grpSp>
        <p:nvGrpSpPr>
          <p:cNvPr id="51" name="Shape 621"/>
          <p:cNvGrpSpPr/>
          <p:nvPr/>
        </p:nvGrpSpPr>
        <p:grpSpPr>
          <a:xfrm>
            <a:off x="611511" y="5589139"/>
            <a:ext cx="359978" cy="287986"/>
            <a:chOff x="2864766" y="3933055"/>
            <a:chExt cx="1223998" cy="864047"/>
          </a:xfrm>
        </p:grpSpPr>
        <p:sp>
          <p:nvSpPr>
            <p:cNvPr id="52" name="Shape 622"/>
            <p:cNvSpPr/>
            <p:nvPr/>
          </p:nvSpPr>
          <p:spPr>
            <a:xfrm>
              <a:off x="2864766" y="3933055"/>
              <a:ext cx="1223998" cy="4319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1" u="none" strike="noStrike" cap="none" baseline="0">
                <a:solidFill>
                  <a:schemeClr val="tx1"/>
                </a:solidFill>
                <a:latin typeface="Arial"/>
                <a:ea typeface="Arial"/>
                <a:cs typeface="Arial"/>
                <a:sym typeface="Arial"/>
              </a:endParaRPr>
            </a:p>
          </p:txBody>
        </p:sp>
        <p:sp>
          <p:nvSpPr>
            <p:cNvPr id="53" name="Shape 623"/>
            <p:cNvSpPr/>
            <p:nvPr/>
          </p:nvSpPr>
          <p:spPr>
            <a:xfrm>
              <a:off x="2864766" y="4365103"/>
              <a:ext cx="1223998" cy="4319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grpSp>
      <p:sp>
        <p:nvSpPr>
          <p:cNvPr id="54" name="Shape 624"/>
          <p:cNvSpPr/>
          <p:nvPr/>
        </p:nvSpPr>
        <p:spPr>
          <a:xfrm>
            <a:off x="1187626" y="5589272"/>
            <a:ext cx="10079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Class</a:t>
            </a:r>
          </a:p>
        </p:txBody>
      </p:sp>
      <p:cxnSp>
        <p:nvCxnSpPr>
          <p:cNvPr id="55" name="Shape 625"/>
          <p:cNvCxnSpPr/>
          <p:nvPr/>
        </p:nvCxnSpPr>
        <p:spPr>
          <a:xfrm>
            <a:off x="3131841" y="5733288"/>
            <a:ext cx="359999" cy="0"/>
          </a:xfrm>
          <a:prstGeom prst="straightConnector1">
            <a:avLst/>
          </a:prstGeom>
          <a:noFill/>
          <a:ln w="19050" cap="flat" cmpd="sng">
            <a:solidFill>
              <a:srgbClr val="3F3F3F"/>
            </a:solidFill>
            <a:prstDash val="solid"/>
            <a:round/>
            <a:headEnd type="none" w="med" len="med"/>
            <a:tailEnd type="none" w="med" len="med"/>
          </a:ln>
        </p:spPr>
      </p:cxnSp>
      <p:sp>
        <p:nvSpPr>
          <p:cNvPr id="56" name="Shape 626"/>
          <p:cNvSpPr/>
          <p:nvPr/>
        </p:nvSpPr>
        <p:spPr>
          <a:xfrm>
            <a:off x="2987825"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57" name="Shape 627"/>
          <p:cNvSpPr/>
          <p:nvPr/>
        </p:nvSpPr>
        <p:spPr>
          <a:xfrm>
            <a:off x="3491882"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cxnSp>
        <p:nvCxnSpPr>
          <p:cNvPr id="58" name="Shape 628"/>
          <p:cNvCxnSpPr/>
          <p:nvPr/>
        </p:nvCxnSpPr>
        <p:spPr>
          <a:xfrm>
            <a:off x="3131841" y="6093354"/>
            <a:ext cx="359999" cy="0"/>
          </a:xfrm>
          <a:prstGeom prst="straightConnector1">
            <a:avLst/>
          </a:prstGeom>
          <a:noFill/>
          <a:ln w="19050" cap="flat" cmpd="sng">
            <a:solidFill>
              <a:srgbClr val="3F3F3F"/>
            </a:solidFill>
            <a:prstDash val="dash"/>
            <a:round/>
            <a:headEnd type="none" w="med" len="med"/>
            <a:tailEnd type="stealth" w="lg" len="lg"/>
          </a:ln>
        </p:spPr>
      </p:cxnSp>
      <p:sp>
        <p:nvSpPr>
          <p:cNvPr id="59" name="Shape 629"/>
          <p:cNvSpPr/>
          <p:nvPr/>
        </p:nvSpPr>
        <p:spPr>
          <a:xfrm>
            <a:off x="2987825"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60" name="Shape 630"/>
          <p:cNvSpPr/>
          <p:nvPr/>
        </p:nvSpPr>
        <p:spPr>
          <a:xfrm>
            <a:off x="3491882"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cxnSp>
        <p:nvCxnSpPr>
          <p:cNvPr id="65" name="Shape 635"/>
          <p:cNvCxnSpPr/>
          <p:nvPr/>
        </p:nvCxnSpPr>
        <p:spPr>
          <a:xfrm>
            <a:off x="6156177" y="5733316"/>
            <a:ext cx="215999" cy="0"/>
          </a:xfrm>
          <a:prstGeom prst="straightConnector1">
            <a:avLst/>
          </a:prstGeom>
          <a:noFill/>
          <a:ln w="19050" cap="flat" cmpd="sng">
            <a:solidFill>
              <a:srgbClr val="3F3F3F"/>
            </a:solidFill>
            <a:prstDash val="dash"/>
            <a:round/>
            <a:headEnd type="none" w="med" len="med"/>
            <a:tailEnd type="none" w="med" len="med"/>
          </a:ln>
        </p:spPr>
      </p:cxnSp>
      <p:sp>
        <p:nvSpPr>
          <p:cNvPr id="66" name="Shape 636"/>
          <p:cNvSpPr/>
          <p:nvPr/>
        </p:nvSpPr>
        <p:spPr>
          <a:xfrm>
            <a:off x="6012162" y="5589300"/>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67" name="Shape 637"/>
          <p:cNvSpPr/>
          <p:nvPr/>
        </p:nvSpPr>
        <p:spPr>
          <a:xfrm>
            <a:off x="6516216" y="5589300"/>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sp>
        <p:nvSpPr>
          <p:cNvPr id="68" name="Shape 638"/>
          <p:cNvSpPr/>
          <p:nvPr/>
        </p:nvSpPr>
        <p:spPr>
          <a:xfrm rot="5400000">
            <a:off x="6372216" y="5661307"/>
            <a:ext cx="144000" cy="144000"/>
          </a:xfrm>
          <a:prstGeom prst="triangle">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69" name="Shape 639"/>
          <p:cNvSpPr/>
          <p:nvPr/>
        </p:nvSpPr>
        <p:spPr>
          <a:xfrm>
            <a:off x="3851921" y="5589272"/>
            <a:ext cx="1944300"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associate</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ko" sz="1100" b="0" i="0" u="none" strike="noStrike" cap="none" baseline="0" dirty="0">
                <a:solidFill>
                  <a:schemeClr val="tx1"/>
                </a:solidFill>
                <a:latin typeface="Arial"/>
                <a:ea typeface="Arial"/>
                <a:cs typeface="Arial"/>
                <a:sym typeface="Arial"/>
              </a:rPr>
              <a:t>with B</a:t>
            </a:r>
          </a:p>
        </p:txBody>
      </p:sp>
      <p:sp>
        <p:nvSpPr>
          <p:cNvPr id="70" name="Shape 640"/>
          <p:cNvSpPr/>
          <p:nvPr/>
        </p:nvSpPr>
        <p:spPr>
          <a:xfrm>
            <a:off x="3851921" y="5949338"/>
            <a:ext cx="1944300"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use</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ko" sz="1100" b="0" i="0" u="none" strike="noStrike" cap="none" baseline="0" dirty="0">
                <a:solidFill>
                  <a:schemeClr val="tx1"/>
                </a:solidFill>
                <a:latin typeface="Arial"/>
                <a:ea typeface="Arial"/>
                <a:cs typeface="Arial"/>
                <a:sym typeface="Arial"/>
              </a:rPr>
              <a:t>B</a:t>
            </a:r>
          </a:p>
        </p:txBody>
      </p:sp>
      <p:sp>
        <p:nvSpPr>
          <p:cNvPr id="72" name="Shape 642"/>
          <p:cNvSpPr/>
          <p:nvPr/>
        </p:nvSpPr>
        <p:spPr>
          <a:xfrm>
            <a:off x="6804248" y="5589300"/>
            <a:ext cx="18002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 implements B</a:t>
            </a:r>
          </a:p>
        </p:txBody>
      </p:sp>
      <p:cxnSp>
        <p:nvCxnSpPr>
          <p:cNvPr id="73" name="Shape 643"/>
          <p:cNvCxnSpPr>
            <a:endCxn id="16" idx="0"/>
          </p:cNvCxnSpPr>
          <p:nvPr/>
        </p:nvCxnSpPr>
        <p:spPr>
          <a:xfrm>
            <a:off x="4182274" y="2501005"/>
            <a:ext cx="0" cy="668700"/>
          </a:xfrm>
          <a:prstGeom prst="straightConnector1">
            <a:avLst/>
          </a:prstGeom>
          <a:noFill/>
          <a:ln w="19050" cap="flat" cmpd="sng">
            <a:solidFill>
              <a:srgbClr val="3F3F3F"/>
            </a:solidFill>
            <a:prstDash val="solid"/>
            <a:round/>
            <a:headEnd type="none" w="lg" len="lg"/>
            <a:tailEnd type="none" w="med" len="med"/>
          </a:ln>
        </p:spPr>
      </p:cxnSp>
      <p:sp>
        <p:nvSpPr>
          <p:cNvPr id="74" name="Shape 644"/>
          <p:cNvSpPr/>
          <p:nvPr/>
        </p:nvSpPr>
        <p:spPr>
          <a:xfrm>
            <a:off x="3524754" y="2363256"/>
            <a:ext cx="1407285" cy="43204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endParaRPr lang="ko" sz="1100" b="0" i="0" u="none" strike="noStrike" cap="none" baseline="0" dirty="0">
              <a:solidFill>
                <a:schemeClr val="tx1"/>
              </a:solidFill>
              <a:latin typeface="Arial"/>
              <a:ea typeface="Arial"/>
              <a:cs typeface="Arial"/>
              <a:sym typeface="Arial"/>
            </a:endParaRPr>
          </a:p>
        </p:txBody>
      </p:sp>
      <p:sp>
        <p:nvSpPr>
          <p:cNvPr id="75" name="Shape 645"/>
          <p:cNvSpPr/>
          <p:nvPr/>
        </p:nvSpPr>
        <p:spPr>
          <a:xfrm>
            <a:off x="3524755" y="2132856"/>
            <a:ext cx="723299"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chemeClr val="tx1"/>
                </a:solidFill>
                <a:latin typeface="Arial"/>
                <a:ea typeface="Arial"/>
                <a:cs typeface="Arial"/>
                <a:sym typeface="Arial"/>
              </a:rPr>
              <a:t>View Pkg </a:t>
            </a:r>
          </a:p>
        </p:txBody>
      </p:sp>
      <p:cxnSp>
        <p:nvCxnSpPr>
          <p:cNvPr id="76" name="Shape 646"/>
          <p:cNvCxnSpPr>
            <a:stCxn id="17" idx="3"/>
            <a:endCxn id="13" idx="1"/>
          </p:cNvCxnSpPr>
          <p:nvPr/>
        </p:nvCxnSpPr>
        <p:spPr>
          <a:xfrm rot="10800000" flipH="1">
            <a:off x="4741174" y="3681543"/>
            <a:ext cx="910800" cy="6600"/>
          </a:xfrm>
          <a:prstGeom prst="straightConnector1">
            <a:avLst/>
          </a:prstGeom>
          <a:noFill/>
          <a:ln w="19050" cap="flat" cmpd="sng">
            <a:solidFill>
              <a:srgbClr val="3F3F3F"/>
            </a:solidFill>
            <a:prstDash val="dash"/>
            <a:round/>
            <a:headEnd type="none" w="med" len="med"/>
            <a:tailEnd type="stealth" w="lg" len="lg"/>
          </a:ln>
        </p:spPr>
      </p:cxnSp>
      <p:cxnSp>
        <p:nvCxnSpPr>
          <p:cNvPr id="77" name="Shape 647"/>
          <p:cNvCxnSpPr>
            <a:stCxn id="74" idx="3"/>
            <a:endCxn id="11" idx="0"/>
          </p:cNvCxnSpPr>
          <p:nvPr/>
        </p:nvCxnSpPr>
        <p:spPr>
          <a:xfrm>
            <a:off x="4932039" y="2579280"/>
            <a:ext cx="1278981" cy="583794"/>
          </a:xfrm>
          <a:prstGeom prst="bentConnector2">
            <a:avLst/>
          </a:prstGeom>
          <a:noFill/>
          <a:ln w="19050" cap="flat" cmpd="sng">
            <a:solidFill>
              <a:srgbClr val="3F3F3F"/>
            </a:solidFill>
            <a:prstDash val="solid"/>
            <a:round/>
            <a:headEnd type="none" w="med" len="med"/>
            <a:tailEnd type="none" w="med" len="med"/>
          </a:ln>
        </p:spPr>
      </p:cxnSp>
      <p:sp>
        <p:nvSpPr>
          <p:cNvPr id="79" name="Shape 581"/>
          <p:cNvSpPr/>
          <p:nvPr/>
        </p:nvSpPr>
        <p:spPr>
          <a:xfrm>
            <a:off x="5676594" y="4180483"/>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en-US" altLang="ko" sz="1100" dirty="0" err="1" smtClean="0">
                <a:solidFill>
                  <a:schemeClr val="tx1"/>
                </a:solidFill>
              </a:rPr>
              <a:t>IoTDataset</a:t>
            </a:r>
            <a:endParaRPr lang="ko" sz="1100" b="0" i="0" u="none" strike="noStrike" cap="none" baseline="0" dirty="0">
              <a:solidFill>
                <a:schemeClr val="tx1"/>
              </a:solidFill>
              <a:latin typeface="Arial"/>
              <a:ea typeface="Arial"/>
              <a:cs typeface="Arial"/>
              <a:sym typeface="Arial"/>
            </a:endParaRPr>
          </a:p>
        </p:txBody>
      </p:sp>
      <p:sp>
        <p:nvSpPr>
          <p:cNvPr id="80" name="Shape 583"/>
          <p:cNvSpPr/>
          <p:nvPr/>
        </p:nvSpPr>
        <p:spPr>
          <a:xfrm>
            <a:off x="5676594" y="4526123"/>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cxnSp>
        <p:nvCxnSpPr>
          <p:cNvPr id="81" name="Shape 612"/>
          <p:cNvCxnSpPr/>
          <p:nvPr/>
        </p:nvCxnSpPr>
        <p:spPr>
          <a:xfrm>
            <a:off x="6227694" y="3860943"/>
            <a:ext cx="0" cy="316800"/>
          </a:xfrm>
          <a:prstGeom prst="straightConnector1">
            <a:avLst/>
          </a:prstGeom>
          <a:noFill/>
          <a:ln w="19050" cap="flat" cmpd="sng">
            <a:solidFill>
              <a:srgbClr val="3F3F3F"/>
            </a:solidFill>
            <a:prstDash val="dash"/>
            <a:round/>
            <a:headEnd type="none" w="med" len="med"/>
            <a:tailEnd type="stealth" w="lg" len="lg"/>
          </a:ln>
        </p:spPr>
      </p:cxnSp>
      <p:sp>
        <p:nvSpPr>
          <p:cNvPr id="6" name="슬라이드 번호 개체 틀 5"/>
          <p:cNvSpPr>
            <a:spLocks noGrp="1"/>
          </p:cNvSpPr>
          <p:nvPr>
            <p:ph type="sldNum" idx="12"/>
          </p:nvPr>
        </p:nvSpPr>
        <p:spPr/>
        <p:txBody>
          <a:bodyPr/>
          <a:lstStyle/>
          <a:p>
            <a:pPr>
              <a:buSzPct val="25000"/>
            </a:pPr>
            <a:fld id="{00000000-1234-1234-1234-123412341234}" type="slidenum">
              <a:rPr lang="en-US" smtClean="0"/>
              <a:pPr>
                <a:buSzPct val="25000"/>
              </a:pPr>
              <a:t>18</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i="0" u="none" strike="noStrike" cap="none" baseline="0" dirty="0">
                <a:solidFill>
                  <a:schemeClr val="dk1"/>
                </a:solidFill>
                <a:latin typeface="Arial"/>
                <a:ea typeface="Arial"/>
                <a:cs typeface="Arial"/>
                <a:sym typeface="Arial"/>
              </a:rPr>
              <a:t>Table of Contents</a:t>
            </a:r>
          </a:p>
        </p:txBody>
      </p:sp>
      <p:sp>
        <p:nvSpPr>
          <p:cNvPr id="4" name="텍스트 개체 틀 3"/>
          <p:cNvSpPr>
            <a:spLocks noGrp="1"/>
          </p:cNvSpPr>
          <p:nvPr>
            <p:ph type="body" idx="4294967295"/>
          </p:nvPr>
        </p:nvSpPr>
        <p:spPr>
          <a:xfrm>
            <a:off x="250824" y="764705"/>
            <a:ext cx="8683623" cy="5417020"/>
          </a:xfrm>
        </p:spPr>
        <p:txBody>
          <a:bodyPr lIns="180000" rIns="180000"/>
          <a:lstStyle/>
          <a:p>
            <a:pPr marL="342900" indent="-342900">
              <a:lnSpc>
                <a:spcPts val="2300"/>
              </a:lnSpc>
              <a:buFont typeface="+mj-lt"/>
              <a:buAutoNum type="arabicPeriod"/>
            </a:pPr>
            <a:r>
              <a:rPr lang="en-US" altLang="ko-KR" sz="1800" b="1" dirty="0" smtClean="0"/>
              <a:t>Team and Role Assignment</a:t>
            </a:r>
          </a:p>
          <a:p>
            <a:pPr marL="342900" indent="-342900">
              <a:lnSpc>
                <a:spcPts val="2300"/>
              </a:lnSpc>
              <a:buFont typeface="+mj-lt"/>
              <a:buAutoNum type="arabicPeriod"/>
            </a:pPr>
            <a:r>
              <a:rPr lang="en-US" altLang="ko-KR" sz="1800" b="1" dirty="0" smtClean="0"/>
              <a:t>Project Plan</a:t>
            </a:r>
          </a:p>
          <a:p>
            <a:pPr marL="800100" lvl="1" indent="-342900">
              <a:lnSpc>
                <a:spcPts val="2300"/>
              </a:lnSpc>
              <a:buFont typeface="Wingdings" pitchFamily="2" charset="2"/>
              <a:buChar char="§"/>
            </a:pPr>
            <a:r>
              <a:rPr lang="en-US" altLang="ko-KR" sz="1600" b="1" dirty="0" smtClean="0"/>
              <a:t>Time Log, Earned Value Management</a:t>
            </a:r>
          </a:p>
          <a:p>
            <a:pPr marL="342900" indent="-342900">
              <a:lnSpc>
                <a:spcPts val="2300"/>
              </a:lnSpc>
              <a:buFont typeface="+mj-lt"/>
              <a:buAutoNum type="arabicPeriod"/>
            </a:pPr>
            <a:r>
              <a:rPr lang="en-US" altLang="ko-KR" sz="1800" b="1" dirty="0" smtClean="0"/>
              <a:t>Architecture Drivers Summary</a:t>
            </a:r>
          </a:p>
          <a:p>
            <a:pPr marL="342900" indent="-342900">
              <a:lnSpc>
                <a:spcPts val="2300"/>
              </a:lnSpc>
              <a:buFont typeface="+mj-lt"/>
              <a:buAutoNum type="arabicPeriod"/>
            </a:pPr>
            <a:r>
              <a:rPr lang="en-US" altLang="ko-KR" sz="1800" b="1" dirty="0" smtClean="0"/>
              <a:t>System Context</a:t>
            </a:r>
          </a:p>
          <a:p>
            <a:pPr marL="342900" indent="-342900">
              <a:lnSpc>
                <a:spcPts val="2300"/>
              </a:lnSpc>
              <a:buFont typeface="+mj-lt"/>
              <a:buAutoNum type="arabicPeriod"/>
            </a:pPr>
            <a:r>
              <a:rPr lang="en-US" altLang="ko-KR" sz="1800" b="1" dirty="0" smtClean="0"/>
              <a:t>Architecture Design </a:t>
            </a:r>
          </a:p>
          <a:p>
            <a:pPr marL="800100" lvl="1" indent="-342900">
              <a:lnSpc>
                <a:spcPts val="2300"/>
              </a:lnSpc>
              <a:buFont typeface="Wingdings" pitchFamily="2" charset="2"/>
              <a:buChar char="§"/>
            </a:pPr>
            <a:r>
              <a:rPr lang="en-US" altLang="ko-KR" sz="1600" b="1" dirty="0" smtClean="0"/>
              <a:t>Decomposition &amp; Rationale</a:t>
            </a:r>
          </a:p>
          <a:p>
            <a:pPr marL="800100" lvl="1" indent="-342900">
              <a:lnSpc>
                <a:spcPts val="2300"/>
              </a:lnSpc>
              <a:buFont typeface="Wingdings" pitchFamily="2" charset="2"/>
              <a:buChar char="§"/>
            </a:pPr>
            <a:r>
              <a:rPr lang="en-US" altLang="ko-KR" sz="1600" b="1" dirty="0" smtClean="0"/>
              <a:t>IoT System, IoT Server, SA node, User App</a:t>
            </a:r>
          </a:p>
          <a:p>
            <a:pPr marL="342900" indent="-342900">
              <a:lnSpc>
                <a:spcPts val="2300"/>
              </a:lnSpc>
              <a:buFont typeface="+mj-lt"/>
              <a:buAutoNum type="arabicPeriod"/>
            </a:pPr>
            <a:r>
              <a:rPr lang="en-US" altLang="ko-KR" sz="1800" b="1" dirty="0" smtClean="0"/>
              <a:t>Test Results</a:t>
            </a:r>
          </a:p>
          <a:p>
            <a:pPr marL="342900" indent="-342900">
              <a:lnSpc>
                <a:spcPts val="2300"/>
              </a:lnSpc>
              <a:buFont typeface="+mj-lt"/>
              <a:buAutoNum type="arabicPeriod"/>
            </a:pPr>
            <a:r>
              <a:rPr lang="en-US" altLang="ko-KR" sz="1800" b="1" dirty="0" smtClean="0"/>
              <a:t>Lessons Learned</a:t>
            </a:r>
          </a:p>
          <a:p>
            <a:pPr marL="342900" indent="-342900">
              <a:lnSpc>
                <a:spcPts val="2300"/>
              </a:lnSpc>
              <a:buFont typeface="+mj-lt"/>
              <a:buAutoNum type="arabicPeriod"/>
            </a:pPr>
            <a:r>
              <a:rPr lang="en-US" altLang="ko-KR" sz="1800" b="1" dirty="0" smtClean="0"/>
              <a:t>Q&amp;A and DEMO</a:t>
            </a:r>
          </a:p>
          <a:p>
            <a:pPr marL="342900" indent="-342900">
              <a:lnSpc>
                <a:spcPts val="2300"/>
              </a:lnSpc>
              <a:buFont typeface="+mj-lt"/>
              <a:buAutoNum type="arabicPeriod"/>
            </a:pPr>
            <a:r>
              <a:rPr lang="en-US" altLang="ko-KR" sz="1800" b="1" dirty="0" smtClean="0"/>
              <a:t>Appendix</a:t>
            </a:r>
            <a:endParaRPr lang="ko-KR" altLang="en-US" sz="1800" b="1" dirty="0"/>
          </a:p>
        </p:txBody>
      </p:sp>
      <p:pic>
        <p:nvPicPr>
          <p:cNvPr id="6" name="Shape 45"/>
          <p:cNvPicPr preferRelativeResize="0"/>
          <p:nvPr/>
        </p:nvPicPr>
        <p:blipFill>
          <a:blip r:embed="rId3">
            <a:alphaModFix/>
          </a:blip>
          <a:stretch>
            <a:fillRect/>
          </a:stretch>
        </p:blipFill>
        <p:spPr>
          <a:xfrm>
            <a:off x="5220090" y="4077090"/>
            <a:ext cx="3816407" cy="2276445"/>
          </a:xfrm>
          <a:prstGeom prst="rect">
            <a:avLst/>
          </a:prstGeom>
          <a:noFill/>
          <a:ln>
            <a:noFill/>
          </a:ln>
        </p:spPr>
      </p:pic>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1</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Cases</a:t>
            </a:r>
          </a:p>
        </p:txBody>
      </p:sp>
      <p:graphicFrame>
        <p:nvGraphicFramePr>
          <p:cNvPr id="294" name="Shape 294"/>
          <p:cNvGraphicFramePr/>
          <p:nvPr>
            <p:extLst>
              <p:ext uri="{D42A27DB-BD31-4B8C-83A1-F6EECF244321}">
                <p14:modId xmlns:p14="http://schemas.microsoft.com/office/powerpoint/2010/main" val="2592223516"/>
              </p:ext>
            </p:extLst>
          </p:nvPr>
        </p:nvGraphicFramePr>
        <p:xfrm>
          <a:off x="250825" y="1556740"/>
          <a:ext cx="8569765" cy="4898136"/>
        </p:xfrm>
        <a:graphic>
          <a:graphicData uri="http://schemas.openxmlformats.org/drawingml/2006/table">
            <a:tbl>
              <a:tblPr>
                <a:noFill/>
                <a:tableStyleId>{E41624A1-C7D0-440E-A932-C95D82C79E30}</a:tableStyleId>
              </a:tblPr>
              <a:tblGrid>
                <a:gridCol w="3097005"/>
                <a:gridCol w="5472760"/>
              </a:tblGrid>
              <a:tr h="288040">
                <a:tc>
                  <a:txBody>
                    <a:bodyPr/>
                    <a:lstStyle/>
                    <a:p>
                      <a:pPr marL="0" lvl="0" indent="0" rtl="0">
                        <a:lnSpc>
                          <a:spcPct val="115000"/>
                        </a:lnSpc>
                        <a:spcBef>
                          <a:spcPts val="0"/>
                        </a:spcBef>
                        <a:buNone/>
                      </a:pPr>
                      <a:r>
                        <a:rPr lang="en-US" sz="1400" b="1" dirty="0"/>
                        <a:t>No. TB-03</a:t>
                      </a:r>
                    </a:p>
                  </a:txBody>
                  <a:tcPr marL="63500" marR="63500" marT="63500" marB="63500">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lvl="0" indent="0" algn="ctr" rtl="0">
                        <a:lnSpc>
                          <a:spcPct val="115000"/>
                        </a:lnSpc>
                        <a:spcBef>
                          <a:spcPts val="0"/>
                        </a:spcBef>
                        <a:buNone/>
                      </a:pPr>
                      <a:r>
                        <a:rPr lang="en-US" sz="1400" b="1" dirty="0"/>
                        <a:t>SA node register</a:t>
                      </a:r>
                    </a:p>
                  </a:txBody>
                  <a:tcPr marL="63500" marR="63500" marT="63500" marB="63500">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85000"/>
                      </a:schemeClr>
                    </a:solidFill>
                  </a:tcPr>
                </a:tc>
              </a:tr>
              <a:tr h="491756">
                <a:tc>
                  <a:txBody>
                    <a:bodyPr/>
                    <a:lstStyle/>
                    <a:p>
                      <a:pPr marL="0" lvl="0" indent="0" rtl="0">
                        <a:lnSpc>
                          <a:spcPct val="115000"/>
                        </a:lnSpc>
                        <a:spcBef>
                          <a:spcPts val="0"/>
                        </a:spcBef>
                        <a:buNone/>
                      </a:pPr>
                      <a:r>
                        <a:rPr lang="en-US" sz="1400" b="1" dirty="0"/>
                        <a:t>Relevant Function Requirement</a:t>
                      </a:r>
                    </a:p>
                    <a:p>
                      <a:pPr marL="0" lvl="0" indent="0" rtl="0">
                        <a:lnSpc>
                          <a:spcPct val="115000"/>
                        </a:lnSpc>
                        <a:spcBef>
                          <a:spcPts val="0"/>
                        </a:spcBef>
                        <a:buNone/>
                      </a:pPr>
                      <a:r>
                        <a:rPr lang="en-US" sz="1400" b="1" dirty="0"/>
                        <a:t>Quality Attribute</a:t>
                      </a:r>
                    </a:p>
                  </a:txBody>
                  <a:tcPr marL="63500" marR="63500" marT="63500" marB="63500">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200" dirty="0"/>
                        <a:t>FR08 : Register SA nodes</a:t>
                      </a:r>
                    </a:p>
                    <a:p>
                      <a:pPr lvl="0" rtl="0">
                        <a:lnSpc>
                          <a:spcPct val="115000"/>
                        </a:lnSpc>
                        <a:spcBef>
                          <a:spcPts val="0"/>
                        </a:spcBef>
                        <a:buNone/>
                      </a:pPr>
                      <a:r>
                        <a:rPr lang="en-US" sz="1200" dirty="0"/>
                        <a:t>QA02 : Security – Unauthorized SA node register</a:t>
                      </a:r>
                    </a:p>
                  </a:txBody>
                  <a:tcPr marL="63500" marR="63500" marT="63500" marB="63500">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15019">
                <a:tc>
                  <a:txBody>
                    <a:bodyPr/>
                    <a:lstStyle/>
                    <a:p>
                      <a:pPr marL="0" lvl="0" indent="0" rtl="0">
                        <a:lnSpc>
                          <a:spcPct val="115000"/>
                        </a:lnSpc>
                        <a:spcBef>
                          <a:spcPts val="0"/>
                        </a:spcBef>
                        <a:buNone/>
                      </a:pPr>
                      <a:r>
                        <a:rPr lang="en-US" sz="1400" b="1" dirty="0"/>
                        <a:t>Pre-Condition</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200" dirty="0"/>
                        <a:t>User is aware of </a:t>
                      </a:r>
                      <a:r>
                        <a:rPr lang="en-US" sz="1200" b="1" dirty="0"/>
                        <a:t>Serial Number of SA node.</a:t>
                      </a:r>
                    </a:p>
                    <a:p>
                      <a:pPr marL="0" lvl="0" indent="0" rtl="0">
                        <a:lnSpc>
                          <a:spcPct val="115000"/>
                        </a:lnSpc>
                        <a:spcBef>
                          <a:spcPts val="0"/>
                        </a:spcBef>
                        <a:buNone/>
                      </a:pPr>
                      <a:r>
                        <a:rPr lang="en-US" sz="1200" dirty="0"/>
                        <a:t>SA node is not registered in advance.</a:t>
                      </a:r>
                    </a:p>
                    <a:p>
                      <a:pPr marL="0" lvl="0" indent="0" rtl="0">
                        <a:lnSpc>
                          <a:spcPct val="115000"/>
                        </a:lnSpc>
                        <a:spcBef>
                          <a:spcPts val="0"/>
                        </a:spcBef>
                        <a:buNone/>
                      </a:pPr>
                      <a:r>
                        <a:rPr lang="en-US" sz="1200" dirty="0"/>
                        <a:t>User logged into the server in advance.</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11056">
                <a:tc>
                  <a:txBody>
                    <a:bodyPr/>
                    <a:lstStyle/>
                    <a:p>
                      <a:pPr marL="0" lvl="0" indent="0" rtl="0">
                        <a:lnSpc>
                          <a:spcPct val="115000"/>
                        </a:lnSpc>
                        <a:spcBef>
                          <a:spcPts val="0"/>
                        </a:spcBef>
                        <a:buNone/>
                      </a:pPr>
                      <a:r>
                        <a:rPr lang="en-US" sz="1400" b="1" dirty="0"/>
                        <a:t>Test Procedure</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200" dirty="0"/>
                        <a:t>1. Make sure logged into the server in advance.</a:t>
                      </a:r>
                    </a:p>
                    <a:p>
                      <a:pPr marL="0" lvl="0" indent="0" rtl="0">
                        <a:lnSpc>
                          <a:spcPct val="115000"/>
                        </a:lnSpc>
                        <a:spcBef>
                          <a:spcPts val="0"/>
                        </a:spcBef>
                        <a:buNone/>
                      </a:pPr>
                      <a:r>
                        <a:rPr lang="en-US" sz="1200" dirty="0"/>
                        <a:t>2. Select “1.Register SA node” menu.</a:t>
                      </a:r>
                    </a:p>
                    <a:p>
                      <a:pPr marL="0" lvl="0" indent="0" rtl="0">
                        <a:lnSpc>
                          <a:spcPct val="115000"/>
                        </a:lnSpc>
                        <a:spcBef>
                          <a:spcPts val="0"/>
                        </a:spcBef>
                        <a:buNone/>
                      </a:pPr>
                      <a:r>
                        <a:rPr lang="en-US" sz="1200" dirty="0"/>
                        <a:t>3. Input [</a:t>
                      </a:r>
                      <a:r>
                        <a:rPr lang="en-US" sz="1200" dirty="0" err="1"/>
                        <a:t>nodeID</a:t>
                      </a:r>
                      <a:r>
                        <a:rPr lang="en-US" sz="1200" dirty="0"/>
                        <a:t>]/[nickname], then press “Enter”</a:t>
                      </a:r>
                    </a:p>
                    <a:p>
                      <a:pPr marL="0" lvl="0" indent="0" rtl="0">
                        <a:lnSpc>
                          <a:spcPct val="115000"/>
                        </a:lnSpc>
                        <a:spcBef>
                          <a:spcPts val="0"/>
                        </a:spcBef>
                        <a:buNone/>
                      </a:pPr>
                      <a:r>
                        <a:rPr lang="en-US" sz="1200" dirty="0"/>
                        <a:t>4. Manipulate SA node to register within 10 minutes.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444871">
                <a:tc>
                  <a:txBody>
                    <a:bodyPr/>
                    <a:lstStyle/>
                    <a:p>
                      <a:pPr marL="0" lvl="0" indent="0" rtl="0">
                        <a:lnSpc>
                          <a:spcPct val="115000"/>
                        </a:lnSpc>
                        <a:spcBef>
                          <a:spcPts val="0"/>
                        </a:spcBef>
                        <a:buNone/>
                      </a:pPr>
                      <a:r>
                        <a:rPr lang="en-US" sz="1400" b="1"/>
                        <a:t>Pass/Fail Criteria</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200" dirty="0"/>
                        <a:t>Pass:</a:t>
                      </a:r>
                    </a:p>
                    <a:p>
                      <a:pPr marL="0" lvl="0" indent="0" rtl="0">
                        <a:lnSpc>
                          <a:spcPct val="115000"/>
                        </a:lnSpc>
                        <a:spcBef>
                          <a:spcPts val="0"/>
                        </a:spcBef>
                        <a:buNone/>
                      </a:pPr>
                      <a:r>
                        <a:rPr lang="en-US" sz="1200" dirty="0"/>
                        <a:t>(1) SA node is registered successfully.</a:t>
                      </a:r>
                    </a:p>
                    <a:p>
                      <a:pPr marL="0" lvl="0" indent="0" rtl="0">
                        <a:lnSpc>
                          <a:spcPct val="115000"/>
                        </a:lnSpc>
                        <a:spcBef>
                          <a:spcPts val="0"/>
                        </a:spcBef>
                        <a:buNone/>
                      </a:pPr>
                      <a:r>
                        <a:rPr lang="en-US" sz="1200" dirty="0"/>
                        <a:t>(2) App notifies the node is registered.</a:t>
                      </a:r>
                    </a:p>
                    <a:p>
                      <a:pPr marL="0" lvl="0" indent="0" rtl="0">
                        <a:lnSpc>
                          <a:spcPct val="115000"/>
                        </a:lnSpc>
                        <a:spcBef>
                          <a:spcPts val="0"/>
                        </a:spcBef>
                        <a:buNone/>
                      </a:pPr>
                      <a:r>
                        <a:rPr lang="en-US" sz="1200" dirty="0"/>
                        <a:t>(3) App shows updated node list</a:t>
                      </a:r>
                      <a:r>
                        <a:rPr lang="en-US" sz="1200" dirty="0" smtClean="0"/>
                        <a:t>. </a:t>
                      </a:r>
                    </a:p>
                    <a:p>
                      <a:pPr marL="0" lvl="0" indent="0" rtl="0">
                        <a:lnSpc>
                          <a:spcPct val="115000"/>
                        </a:lnSpc>
                        <a:spcBef>
                          <a:spcPts val="0"/>
                        </a:spcBef>
                        <a:buNone/>
                      </a:pPr>
                      <a:endParaRPr lang="en-US" sz="1200" dirty="0"/>
                    </a:p>
                    <a:p>
                      <a:pPr marL="0" lvl="0" indent="0" rtl="0">
                        <a:lnSpc>
                          <a:spcPct val="115000"/>
                        </a:lnSpc>
                        <a:spcBef>
                          <a:spcPts val="0"/>
                        </a:spcBef>
                        <a:buNone/>
                      </a:pPr>
                      <a:r>
                        <a:rPr lang="en-US" sz="1200" dirty="0"/>
                        <a:t>Possible Failures:</a:t>
                      </a:r>
                    </a:p>
                    <a:p>
                      <a:pPr marL="0" lvl="0" indent="0" rtl="0">
                        <a:lnSpc>
                          <a:spcPct val="115000"/>
                        </a:lnSpc>
                        <a:spcBef>
                          <a:spcPts val="0"/>
                        </a:spcBef>
                        <a:buNone/>
                      </a:pPr>
                      <a:r>
                        <a:rPr lang="en-US" sz="1200" dirty="0"/>
                        <a:t>(1) </a:t>
                      </a:r>
                      <a:r>
                        <a:rPr lang="en-US" sz="1200" dirty="0" err="1"/>
                        <a:t>nodeID</a:t>
                      </a:r>
                      <a:r>
                        <a:rPr lang="en-US" sz="1200" dirty="0"/>
                        <a:t> is registered already to the server.</a:t>
                      </a:r>
                    </a:p>
                    <a:p>
                      <a:pPr marL="0" lvl="0" indent="0" rtl="0">
                        <a:lnSpc>
                          <a:spcPct val="115000"/>
                        </a:lnSpc>
                        <a:spcBef>
                          <a:spcPts val="0"/>
                        </a:spcBef>
                        <a:buNone/>
                      </a:pPr>
                      <a:r>
                        <a:rPr lang="en-US" sz="1200" dirty="0"/>
                        <a:t>(2) SA node is not registered to the server within 10 minutes.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23850">
                <a:tc>
                  <a:txBody>
                    <a:bodyPr/>
                    <a:lstStyle/>
                    <a:p>
                      <a:pPr marL="0" lvl="0" indent="0" rtl="0">
                        <a:lnSpc>
                          <a:spcPct val="115000"/>
                        </a:lnSpc>
                        <a:spcBef>
                          <a:spcPts val="0"/>
                        </a:spcBef>
                        <a:buNone/>
                      </a:pPr>
                      <a:r>
                        <a:rPr lang="en-US" sz="1400" b="1" dirty="0"/>
                        <a:t>Test Results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D9D9"/>
                    </a:solidFill>
                  </a:tcPr>
                </a:tc>
                <a:tc>
                  <a:txBody>
                    <a:bodyPr/>
                    <a:lstStyle/>
                    <a:p>
                      <a:pPr marL="0" lvl="0" indent="0" rtl="0">
                        <a:lnSpc>
                          <a:spcPct val="115000"/>
                        </a:lnSpc>
                        <a:spcBef>
                          <a:spcPts val="0"/>
                        </a:spcBef>
                        <a:buNone/>
                      </a:pPr>
                      <a:r>
                        <a:rPr lang="en-US" sz="1400" dirty="0"/>
                        <a:t> </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D9D9"/>
                    </a:solidFill>
                  </a:tcPr>
                </a:tc>
              </a:tr>
            </a:tbl>
          </a:graphicData>
        </a:graphic>
      </p:graphicFrame>
      <p:graphicFrame>
        <p:nvGraphicFramePr>
          <p:cNvPr id="295" name="Shape 295"/>
          <p:cNvGraphicFramePr/>
          <p:nvPr>
            <p:extLst>
              <p:ext uri="{D42A27DB-BD31-4B8C-83A1-F6EECF244321}">
                <p14:modId xmlns:p14="http://schemas.microsoft.com/office/powerpoint/2010/main" val="3765665037"/>
              </p:ext>
            </p:extLst>
          </p:nvPr>
        </p:nvGraphicFramePr>
        <p:xfrm>
          <a:off x="250825" y="712284"/>
          <a:ext cx="8569188" cy="731460"/>
        </p:xfrm>
        <a:graphic>
          <a:graphicData uri="http://schemas.openxmlformats.org/drawingml/2006/table">
            <a:tbl>
              <a:tblPr>
                <a:noFill/>
                <a:tableStyleId>{81BBAB56-8E35-4F76-BAE3-FB950FA4FDD8}</a:tableStyleId>
              </a:tblPr>
              <a:tblGrid>
                <a:gridCol w="2550321"/>
                <a:gridCol w="2006289"/>
                <a:gridCol w="2006289"/>
                <a:gridCol w="2006289"/>
              </a:tblGrid>
              <a:tr h="287495">
                <a:tc>
                  <a:txBody>
                    <a:bodyPr/>
                    <a:lstStyle/>
                    <a:p>
                      <a:pPr lvl="0" algn="ctr" rtl="0">
                        <a:spcBef>
                          <a:spcPts val="0"/>
                        </a:spcBef>
                        <a:buNone/>
                      </a:pPr>
                      <a:r>
                        <a:rPr lang="en-US" sz="1200" b="1" dirty="0">
                          <a:solidFill>
                            <a:srgbClr val="FFFFFF"/>
                          </a:solidFill>
                        </a:rPr>
                        <a:t>TB (Test Basic)</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a:txBody>
                    <a:bodyPr/>
                    <a:lstStyle/>
                    <a:p>
                      <a:pPr algn="ctr">
                        <a:spcBef>
                          <a:spcPts val="0"/>
                        </a:spcBef>
                        <a:buNone/>
                      </a:pPr>
                      <a:r>
                        <a:rPr lang="en-US" sz="1200" b="1">
                          <a:solidFill>
                            <a:srgbClr val="FFFFFF"/>
                          </a:solidFill>
                        </a:rPr>
                        <a:t>TC (Test Complex)</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a:txBody>
                    <a:bodyPr/>
                    <a:lstStyle/>
                    <a:p>
                      <a:pPr algn="ctr">
                        <a:spcBef>
                          <a:spcPts val="0"/>
                        </a:spcBef>
                        <a:buNone/>
                      </a:pPr>
                      <a:r>
                        <a:rPr lang="en-US" sz="1200" b="1" dirty="0">
                          <a:solidFill>
                            <a:srgbClr val="FFFFFF"/>
                          </a:solidFill>
                        </a:rPr>
                        <a:t>TN (Test Negative)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a:txBody>
                    <a:bodyPr/>
                    <a:lstStyle/>
                    <a:p>
                      <a:pPr algn="ctr" rtl="0">
                        <a:spcBef>
                          <a:spcPts val="0"/>
                        </a:spcBef>
                        <a:buNone/>
                      </a:pPr>
                      <a:r>
                        <a:rPr lang="en-US" sz="1200" b="1" dirty="0">
                          <a:solidFill>
                            <a:srgbClr val="FFFFFF"/>
                          </a:solidFill>
                        </a:rPr>
                        <a:t>Total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r>
              <a:tr h="347800">
                <a:tc>
                  <a:txBody>
                    <a:bodyPr/>
                    <a:lstStyle/>
                    <a:p>
                      <a:pPr lvl="0" algn="ctr" rtl="0">
                        <a:spcBef>
                          <a:spcPts val="0"/>
                        </a:spcBef>
                        <a:buNone/>
                      </a:pPr>
                      <a:r>
                        <a:rPr lang="en-US" sz="1200" dirty="0"/>
                        <a:t>10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dirty="0"/>
                        <a:t>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a:t>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dirty="0"/>
                        <a:t>21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19</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Results (1/2)</a:t>
            </a:r>
          </a:p>
        </p:txBody>
      </p:sp>
      <p:graphicFrame>
        <p:nvGraphicFramePr>
          <p:cNvPr id="302" name="Shape 302"/>
          <p:cNvGraphicFramePr/>
          <p:nvPr>
            <p:extLst>
              <p:ext uri="{D42A27DB-BD31-4B8C-83A1-F6EECF244321}">
                <p14:modId xmlns:p14="http://schemas.microsoft.com/office/powerpoint/2010/main" val="3361335325"/>
              </p:ext>
            </p:extLst>
          </p:nvPr>
        </p:nvGraphicFramePr>
        <p:xfrm>
          <a:off x="250825" y="765175"/>
          <a:ext cx="8569765" cy="4785030"/>
        </p:xfrm>
        <a:graphic>
          <a:graphicData uri="http://schemas.openxmlformats.org/drawingml/2006/table">
            <a:tbl>
              <a:tblPr>
                <a:noFill/>
                <a:tableStyleId>{77336583-5743-4E60-9322-869B5D197014}</a:tableStyleId>
              </a:tblPr>
              <a:tblGrid>
                <a:gridCol w="689406"/>
                <a:gridCol w="4417328"/>
                <a:gridCol w="1167976"/>
                <a:gridCol w="1107847"/>
                <a:gridCol w="624653"/>
                <a:gridCol w="562555"/>
              </a:tblGrid>
              <a:tr h="381000">
                <a:tc>
                  <a:txBody>
                    <a:bodyPr/>
                    <a:lstStyle/>
                    <a:p>
                      <a:pPr marL="0" marR="0" lvl="0" indent="0" rtl="0">
                        <a:lnSpc>
                          <a:spcPct val="100000"/>
                        </a:lnSpc>
                        <a:spcBef>
                          <a:spcPts val="0"/>
                        </a:spcBef>
                        <a:spcAft>
                          <a:spcPts val="0"/>
                        </a:spcAft>
                        <a:buNone/>
                      </a:pPr>
                      <a:r>
                        <a:rPr lang="en-US" sz="1400" b="1" dirty="0">
                          <a:solidFill>
                            <a:srgbClr val="FFFFFF"/>
                          </a:solidFill>
                        </a:rPr>
                        <a:t>ID</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a:txBody>
                    <a:bodyPr/>
                    <a:lstStyle/>
                    <a:p>
                      <a:pPr lvl="0" rtl="0">
                        <a:spcBef>
                          <a:spcPts val="0"/>
                        </a:spcBef>
                        <a:buNone/>
                      </a:pPr>
                      <a:r>
                        <a:rPr lang="en-US" sz="1400" b="1">
                          <a:solidFill>
                            <a:srgbClr val="FFFFFF"/>
                          </a:solidFill>
                        </a:rPr>
                        <a:t>Description</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gridSpan="2">
                  <a:txBody>
                    <a:bodyPr/>
                    <a:lstStyle/>
                    <a:p>
                      <a:pPr lvl="0" algn="ctr" rtl="0">
                        <a:spcBef>
                          <a:spcPts val="0"/>
                        </a:spcBef>
                        <a:buNone/>
                      </a:pPr>
                      <a:r>
                        <a:rPr lang="en-US" sz="1400" b="1" dirty="0">
                          <a:solidFill>
                            <a:srgbClr val="FFFFFF"/>
                          </a:solidFill>
                        </a:rPr>
                        <a:t>Relevant  FR, QA</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hMerge="1">
                  <a:txBody>
                    <a:bodyPr/>
                    <a:lstStyle/>
                    <a:p>
                      <a:endParaRPr lang="ko-KR"/>
                    </a:p>
                  </a:txBody>
                  <a:tcPr/>
                </a:tc>
                <a:tc>
                  <a:txBody>
                    <a:bodyPr/>
                    <a:lstStyle/>
                    <a:p>
                      <a:pPr lvl="0" algn="ctr" rtl="0">
                        <a:spcBef>
                          <a:spcPts val="0"/>
                        </a:spcBef>
                        <a:buNone/>
                      </a:pPr>
                      <a:r>
                        <a:rPr lang="en-US" sz="1400" b="1" dirty="0">
                          <a:solidFill>
                            <a:srgbClr val="FFFFFF"/>
                          </a:solidFill>
                        </a:rPr>
                        <a:t>Pass</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a:txBody>
                    <a:bodyPr/>
                    <a:lstStyle/>
                    <a:p>
                      <a:pPr lvl="0" algn="ctr" rtl="0">
                        <a:spcBef>
                          <a:spcPts val="0"/>
                        </a:spcBef>
                        <a:buNone/>
                      </a:pPr>
                      <a:r>
                        <a:rPr lang="en-US" sz="1400" b="1" dirty="0">
                          <a:solidFill>
                            <a:srgbClr val="FFFFFF"/>
                          </a:solidFill>
                        </a:rPr>
                        <a:t>Fail</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r>
              <a:tr h="381000">
                <a:tc>
                  <a:txBody>
                    <a:bodyPr/>
                    <a:lstStyle/>
                    <a:p>
                      <a:pPr lvl="0" rtl="0">
                        <a:spcBef>
                          <a:spcPts val="0"/>
                        </a:spcBef>
                        <a:buNone/>
                      </a:pPr>
                      <a:r>
                        <a:rPr lang="en-US" sz="1400" dirty="0"/>
                        <a:t>TB-01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solidFill>
                            <a:schemeClr val="dk1"/>
                          </a:solidFill>
                        </a:rPr>
                        <a:t>Register new user account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solidFill>
                            <a:schemeClr val="dk1"/>
                          </a:solidFill>
                        </a:rPr>
                        <a:t>QA01, </a:t>
                      </a:r>
                      <a:r>
                        <a:rPr lang="en-US" sz="1400" dirty="0"/>
                        <a:t>QA02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solidFill>
                            <a:schemeClr val="dk1"/>
                          </a:solidFill>
                        </a:rPr>
                        <a:t>Log into the IoT server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t>FR01</a:t>
                      </a:r>
                      <a:r>
                        <a:rPr lang="en-US" sz="1400" dirty="0">
                          <a:solidFill>
                            <a:schemeClr val="dk1"/>
                          </a:solidFill>
                        </a:rPr>
                        <a:t>, </a:t>
                      </a:r>
                      <a:endParaRPr lang="en-US" sz="1400" dirty="0" smtClean="0">
                        <a:solidFill>
                          <a:schemeClr val="dk1"/>
                        </a:solidFill>
                      </a:endParaRPr>
                    </a:p>
                    <a:p>
                      <a:pPr lvl="0" rtl="0">
                        <a:spcBef>
                          <a:spcPts val="0"/>
                        </a:spcBef>
                        <a:buNone/>
                      </a:pPr>
                      <a:r>
                        <a:rPr lang="en-US" sz="1400" dirty="0" smtClean="0">
                          <a:solidFill>
                            <a:schemeClr val="dk1"/>
                          </a:solidFill>
                        </a:rPr>
                        <a:t>FR02</a:t>
                      </a:r>
                      <a:endParaRPr lang="en-US" sz="1400" dirty="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dirty="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SA node 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SA node unregister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Update SA node status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Determine sensors(Humidity/Temperature/Presence)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Turn on/off the light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Open/close the door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Set/Get log configuration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TB-10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View log</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QA03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20</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Results (2/2)</a:t>
            </a:r>
          </a:p>
        </p:txBody>
      </p:sp>
      <p:graphicFrame>
        <p:nvGraphicFramePr>
          <p:cNvPr id="309" name="Shape 309"/>
          <p:cNvGraphicFramePr/>
          <p:nvPr>
            <p:extLst>
              <p:ext uri="{D42A27DB-BD31-4B8C-83A1-F6EECF244321}">
                <p14:modId xmlns:p14="http://schemas.microsoft.com/office/powerpoint/2010/main" val="329073846"/>
              </p:ext>
            </p:extLst>
          </p:nvPr>
        </p:nvGraphicFramePr>
        <p:xfrm>
          <a:off x="250825" y="765175"/>
          <a:ext cx="8569765" cy="4754520"/>
        </p:xfrm>
        <a:graphic>
          <a:graphicData uri="http://schemas.openxmlformats.org/drawingml/2006/table">
            <a:tbl>
              <a:tblPr>
                <a:noFill/>
                <a:tableStyleId>{95264F87-848C-4D3B-85D5-59ADC2153574}</a:tableStyleId>
              </a:tblPr>
              <a:tblGrid>
                <a:gridCol w="689406"/>
                <a:gridCol w="4417328"/>
                <a:gridCol w="1167976"/>
                <a:gridCol w="1107847"/>
                <a:gridCol w="624653"/>
                <a:gridCol w="562555"/>
              </a:tblGrid>
              <a:tr h="381000">
                <a:tc>
                  <a:txBody>
                    <a:bodyPr/>
                    <a:lstStyle/>
                    <a:p>
                      <a:pPr marL="0" marR="0" lvl="0" indent="0" rtl="0">
                        <a:lnSpc>
                          <a:spcPct val="100000"/>
                        </a:lnSpc>
                        <a:spcBef>
                          <a:spcPts val="0"/>
                        </a:spcBef>
                        <a:spcAft>
                          <a:spcPts val="0"/>
                        </a:spcAft>
                        <a:buNone/>
                      </a:pPr>
                      <a:r>
                        <a:rPr lang="en-US" sz="1400" b="1" dirty="0">
                          <a:solidFill>
                            <a:srgbClr val="FFFFFF"/>
                          </a:solidFill>
                        </a:rPr>
                        <a:t>ID</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a:txBody>
                    <a:bodyPr/>
                    <a:lstStyle/>
                    <a:p>
                      <a:pPr lvl="0" rtl="0">
                        <a:spcBef>
                          <a:spcPts val="0"/>
                        </a:spcBef>
                        <a:buNone/>
                      </a:pPr>
                      <a:r>
                        <a:rPr lang="en-US" sz="1400" b="1" dirty="0">
                          <a:solidFill>
                            <a:srgbClr val="FFFFFF"/>
                          </a:solidFill>
                        </a:rPr>
                        <a:t>Description</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gridSpan="2">
                  <a:txBody>
                    <a:bodyPr/>
                    <a:lstStyle/>
                    <a:p>
                      <a:pPr lvl="0" algn="ctr" rtl="0">
                        <a:spcBef>
                          <a:spcPts val="0"/>
                        </a:spcBef>
                        <a:buNone/>
                      </a:pPr>
                      <a:r>
                        <a:rPr lang="en-US" sz="1400" b="1" dirty="0">
                          <a:solidFill>
                            <a:srgbClr val="FFFFFF"/>
                          </a:solidFill>
                        </a:rPr>
                        <a:t>Relevant  FR, QA</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hMerge="1">
                  <a:txBody>
                    <a:bodyPr/>
                    <a:lstStyle/>
                    <a:p>
                      <a:endParaRPr lang="ko-KR"/>
                    </a:p>
                  </a:txBody>
                  <a:tcPr/>
                </a:tc>
                <a:tc>
                  <a:txBody>
                    <a:bodyPr/>
                    <a:lstStyle/>
                    <a:p>
                      <a:pPr lvl="0" algn="ctr" rtl="0">
                        <a:spcBef>
                          <a:spcPts val="0"/>
                        </a:spcBef>
                        <a:buNone/>
                      </a:pPr>
                      <a:r>
                        <a:rPr lang="en-US" sz="1400" b="1" dirty="0">
                          <a:solidFill>
                            <a:srgbClr val="FFFFFF"/>
                          </a:solidFill>
                        </a:rPr>
                        <a:t>Pass</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a:txBody>
                    <a:bodyPr/>
                    <a:lstStyle/>
                    <a:p>
                      <a:pPr lvl="0" algn="ctr" rtl="0">
                        <a:spcBef>
                          <a:spcPts val="0"/>
                        </a:spcBef>
                        <a:buNone/>
                      </a:pPr>
                      <a:r>
                        <a:rPr lang="en-US" sz="1400" b="1" dirty="0">
                          <a:solidFill>
                            <a:srgbClr val="FFFFFF"/>
                          </a:solidFill>
                        </a:rPr>
                        <a:t>Fail</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r>
              <a:tr h="381000">
                <a:tc>
                  <a:txBody>
                    <a:bodyPr/>
                    <a:lstStyle/>
                    <a:p>
                      <a:pPr lvl="0" rtl="0">
                        <a:spcBef>
                          <a:spcPts val="0"/>
                        </a:spcBef>
                        <a:buNone/>
                      </a:pPr>
                      <a:r>
                        <a:rPr lang="en-US" sz="1400"/>
                        <a:t>TC-01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Turn off light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Send emergency message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Lock house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Lock house and turn off light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dirty="0">
                          <a:solidFill>
                            <a:schemeClr val="dk1"/>
                          </a:solidFill>
                        </a:rPr>
                        <a:t>FR06, </a:t>
                      </a:r>
                      <a:r>
                        <a:rPr lang="en-US" sz="1400" dirty="0" smtClean="0">
                          <a:solidFill>
                            <a:schemeClr val="dk1"/>
                          </a:solidFill>
                        </a:rPr>
                        <a:t>FR07</a:t>
                      </a:r>
                      <a:endParaRPr lang="en-US" sz="1400" dirty="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Mail box 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Unlock door while alarm is set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Mail box notification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TN-01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Notify SA node unavailability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QA03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TN-02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Authentication fail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TN-03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dirty="0">
                          <a:solidFill>
                            <a:schemeClr val="dk1"/>
                          </a:solidFill>
                        </a:rPr>
                        <a:t>Log into server again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rtl="0">
                        <a:spcBef>
                          <a:spcPts val="0"/>
                        </a:spcBef>
                        <a:buNone/>
                      </a:pPr>
                      <a:r>
                        <a:rPr lang="en-US" sz="1400">
                          <a:solidFill>
                            <a:schemeClr val="dk1"/>
                          </a:solidFill>
                        </a:rPr>
                        <a:t>TN-04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r>
                        <a:rPr lang="en-US" sz="1400">
                          <a:solidFill>
                            <a:schemeClr val="dk1"/>
                          </a:solidFill>
                        </a:rPr>
                        <a:t>Register unproved SA node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r>
                        <a:rPr lang="en-US" sz="1400">
                          <a:solidFill>
                            <a:schemeClr val="dk1"/>
                          </a:solidFill>
                        </a:rPr>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310" name="Shape 310"/>
          <p:cNvSpPr txBox="1"/>
          <p:nvPr/>
        </p:nvSpPr>
        <p:spPr>
          <a:xfrm>
            <a:off x="5322250" y="5527000"/>
            <a:ext cx="3527999" cy="795900"/>
          </a:xfrm>
          <a:prstGeom prst="rect">
            <a:avLst/>
          </a:prstGeom>
          <a:noFill/>
          <a:ln>
            <a:noFill/>
          </a:ln>
        </p:spPr>
        <p:txBody>
          <a:bodyPr lIns="91425" tIns="91425" rIns="91425" bIns="91425" anchor="t" anchorCtr="0">
            <a:noAutofit/>
          </a:bodyPr>
          <a:lstStyle/>
          <a:p>
            <a:pPr rtl="0">
              <a:spcBef>
                <a:spcPts val="0"/>
              </a:spcBef>
              <a:buNone/>
            </a:pPr>
            <a:r>
              <a:rPr lang="en-US" sz="1200"/>
              <a:t>QA01 - Security : Authentication &amp; Authorization </a:t>
            </a:r>
          </a:p>
          <a:p>
            <a:pPr rtl="0">
              <a:spcBef>
                <a:spcPts val="0"/>
              </a:spcBef>
              <a:buNone/>
            </a:pPr>
            <a:r>
              <a:rPr lang="en-US" sz="1200"/>
              <a:t>QA02 - Security : Unauthorized SA node register</a:t>
            </a:r>
          </a:p>
          <a:p>
            <a:pPr>
              <a:spcBef>
                <a:spcPts val="0"/>
              </a:spcBef>
              <a:buNone/>
            </a:pPr>
            <a:r>
              <a:rPr lang="en-US" sz="1200"/>
              <a:t>QA03 - Availability : Notify unavailability to user</a:t>
            </a:r>
          </a:p>
        </p:txBody>
      </p:sp>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21</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1737"/>
            <a:ext cx="9143999" cy="6889405"/>
          </a:xfrm>
          <a:prstGeom prst="rect">
            <a:avLst/>
          </a:prstGeom>
        </p:spPr>
      </p:pic>
      <p:sp>
        <p:nvSpPr>
          <p:cNvPr id="7" name="Shape 316"/>
          <p:cNvSpPr txBox="1">
            <a:spLocks noGrp="1"/>
          </p:cNvSpPr>
          <p:nvPr>
            <p:ph type="title"/>
          </p:nvPr>
        </p:nvSpPr>
        <p:spPr>
          <a:xfrm>
            <a:off x="250824" y="90742"/>
            <a:ext cx="8569765" cy="601878"/>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4400" b="0" spc="100" dirty="0">
                <a:solidFill>
                  <a:schemeClr val="bg1"/>
                </a:solidFill>
                <a:effectLst>
                  <a:outerShdw blurRad="38100" dist="38100" dir="2700000" algn="tl">
                    <a:srgbClr val="000000">
                      <a:alpha val="43137"/>
                    </a:srgbClr>
                  </a:outerShdw>
                </a:effectLst>
                <a:latin typeface="Berlin Sans FB" panose="020E0602020502020306" pitchFamily="34" charset="0"/>
              </a:rPr>
              <a:t>Lessons Learned</a:t>
            </a:r>
          </a:p>
        </p:txBody>
      </p:sp>
      <p:sp>
        <p:nvSpPr>
          <p:cNvPr id="9" name="텍스트 개체 틀 3"/>
          <p:cNvSpPr txBox="1">
            <a:spLocks/>
          </p:cNvSpPr>
          <p:nvPr/>
        </p:nvSpPr>
        <p:spPr>
          <a:xfrm>
            <a:off x="168275" y="675485"/>
            <a:ext cx="8683623" cy="5616780"/>
          </a:xfrm>
          <a:prstGeom prst="rect">
            <a:avLst/>
          </a:prstGeom>
          <a:noFill/>
          <a:ln>
            <a:noFill/>
          </a:ln>
        </p:spPr>
        <p:txBody>
          <a:bodyPr lIns="180000" tIns="91425" rIns="180000" bIns="91425" anchor="t" anchorCtr="0"/>
          <a:lstStyle/>
          <a:p>
            <a:pPr marL="342900" marR="0" lvl="0" indent="-342900" algn="l" defTabSz="914400" rtl="0" eaLnBrk="1" fontAlgn="auto" latinLnBrk="0" hangingPunct="1">
              <a:lnSpc>
                <a:spcPct val="160000"/>
              </a:lnSpc>
              <a:spcBef>
                <a:spcPts val="0"/>
              </a:spcBef>
              <a:spcAft>
                <a:spcPts val="0"/>
              </a:spcAft>
              <a:buClr>
                <a:schemeClr val="dk1"/>
              </a:buClr>
              <a:buSzTx/>
              <a:tabLst/>
              <a:defRPr/>
            </a:pPr>
            <a:r>
              <a:rPr kumimoji="0" lang="en-US" altLang="ko-KR" sz="2400" b="1" i="0" u="none" strike="noStrike" kern="0" cap="none" spc="-100" normalizeH="0" noProof="0" dirty="0" smtClean="0">
                <a:ln>
                  <a:noFill/>
                </a:ln>
                <a:solidFill>
                  <a:schemeClr val="bg1"/>
                </a:solidFill>
                <a:effectLst>
                  <a:outerShdw blurRad="38100" dist="38100" dir="2700000" algn="tl">
                    <a:srgbClr val="000000">
                      <a:alpha val="43137"/>
                    </a:srgbClr>
                  </a:outerShdw>
                </a:effectLst>
                <a:uLnTx/>
                <a:uFillTx/>
                <a:latin typeface="+mj-lt"/>
                <a:ea typeface="바탕"/>
                <a:sym typeface="Arial"/>
              </a:rPr>
              <a:t>☞</a:t>
            </a:r>
            <a:r>
              <a:rPr kumimoji="0" lang="en-US" altLang="ko-KR" sz="2400" i="0" u="none" strike="noStrike" kern="0" cap="none" spc="-100" normalizeH="0" noProof="0" dirty="0" smtClean="0">
                <a:ln>
                  <a:noFill/>
                </a:ln>
                <a:solidFill>
                  <a:schemeClr val="bg1"/>
                </a:solidFill>
                <a:effectLst>
                  <a:outerShdw blurRad="38100" dist="38100" dir="2700000" algn="tl">
                    <a:srgbClr val="000000">
                      <a:alpha val="43137"/>
                    </a:srgbClr>
                  </a:outerShdw>
                </a:effectLst>
                <a:uLnTx/>
                <a:uFillTx/>
                <a:latin typeface="+mj-lt"/>
                <a:ea typeface="바탕"/>
                <a:sym typeface="Arial"/>
              </a:rPr>
              <a:t> </a:t>
            </a:r>
            <a:r>
              <a:rPr kumimoji="0" lang="en-US" altLang="ko-KR" sz="2400" i="0" u="none" strike="noStrike" kern="0" cap="none" normalizeH="0" noProof="0" dirty="0" smtClean="0">
                <a:ln>
                  <a:noFill/>
                </a:ln>
                <a:solidFill>
                  <a:schemeClr val="bg1"/>
                </a:solidFill>
                <a:effectLst>
                  <a:outerShdw blurRad="38100" dist="38100" dir="2700000" algn="tl">
                    <a:srgbClr val="000000">
                      <a:alpha val="43137"/>
                    </a:srgbClr>
                  </a:outerShdw>
                </a:effectLst>
                <a:uLnTx/>
                <a:uFillTx/>
                <a:latin typeface="+mj-lt"/>
                <a:sym typeface="Arial"/>
              </a:rPr>
              <a:t>Do not mix the perspective</a:t>
            </a:r>
          </a:p>
          <a:p>
            <a:pPr marL="342900" lvl="8" indent="-342900">
              <a:lnSpc>
                <a:spcPct val="160000"/>
              </a:lnSpc>
              <a:buClr>
                <a:schemeClr val="dk1"/>
              </a:buClr>
            </a:pPr>
            <a:r>
              <a:rPr lang="en-US" altLang="ko-KR" sz="2400" dirty="0" smtClean="0">
                <a:solidFill>
                  <a:schemeClr val="bg1"/>
                </a:solidFill>
                <a:effectLst>
                  <a:outerShdw blurRad="38100" dist="38100" dir="2700000" algn="tl">
                    <a:srgbClr val="000000">
                      <a:alpha val="43137"/>
                    </a:srgbClr>
                  </a:outerShdw>
                </a:effectLst>
                <a:latin typeface="+mj-lt"/>
              </a:rPr>
              <a:t>	- We’ve met communication fail with others before</a:t>
            </a:r>
            <a:endParaRPr kumimoji="0" lang="en-US" altLang="ko-KR" sz="2400" i="0" u="none" strike="noStrike" kern="0" cap="none" normalizeH="0" noProof="0" dirty="0" smtClean="0">
              <a:ln>
                <a:noFill/>
              </a:ln>
              <a:solidFill>
                <a:schemeClr val="bg1"/>
              </a:solidFill>
              <a:effectLst>
                <a:outerShdw blurRad="38100" dist="38100" dir="2700000" algn="tl">
                  <a:srgbClr val="000000">
                    <a:alpha val="43137"/>
                  </a:srgbClr>
                </a:outerShdw>
              </a:effectLst>
              <a:uLnTx/>
              <a:uFillTx/>
              <a:latin typeface="+mj-lt"/>
              <a:sym typeface="Arial"/>
            </a:endParaRPr>
          </a:p>
          <a:p>
            <a:pPr marL="342900" indent="-342900">
              <a:lnSpc>
                <a:spcPct val="160000"/>
              </a:lnSpc>
              <a:buClr>
                <a:schemeClr val="dk1"/>
              </a:buClr>
              <a:defRPr/>
            </a:pPr>
            <a:r>
              <a:rPr lang="en-US" altLang="ko-KR" sz="2400" b="1" dirty="0" smtClean="0">
                <a:solidFill>
                  <a:srgbClr val="FFFFFF"/>
                </a:solidFill>
                <a:effectLst>
                  <a:outerShdw blurRad="38100" dist="38100" dir="2700000" algn="tl">
                    <a:srgbClr val="000000">
                      <a:alpha val="43137"/>
                    </a:srgbClr>
                  </a:outerShdw>
                </a:effectLst>
                <a:latin typeface="+mj-lt"/>
                <a:ea typeface="바탕"/>
              </a:rPr>
              <a:t>☞</a:t>
            </a:r>
            <a:r>
              <a:rPr lang="en-US" altLang="ko-KR" sz="2400" dirty="0" smtClean="0">
                <a:solidFill>
                  <a:srgbClr val="FFFFFF"/>
                </a:solidFill>
                <a:effectLst>
                  <a:outerShdw blurRad="38100" dist="38100" dir="2700000" algn="tl">
                    <a:srgbClr val="000000">
                      <a:alpha val="43137"/>
                    </a:srgbClr>
                  </a:outerShdw>
                </a:effectLst>
                <a:latin typeface="+mj-lt"/>
                <a:ea typeface="바탕"/>
              </a:rPr>
              <a:t> </a:t>
            </a:r>
            <a:r>
              <a:rPr lang="en-US" altLang="ko-KR" sz="2400" dirty="0" smtClean="0">
                <a:solidFill>
                  <a:schemeClr val="bg1"/>
                </a:solidFill>
                <a:effectLst>
                  <a:outerShdw blurRad="38100" dist="38100" dir="2700000" algn="tl">
                    <a:srgbClr val="000000">
                      <a:alpha val="43137"/>
                    </a:srgbClr>
                  </a:outerShdw>
                </a:effectLst>
                <a:latin typeface="+mj-lt"/>
              </a:rPr>
              <a:t>Experiment is very important</a:t>
            </a:r>
          </a:p>
          <a:p>
            <a:pPr marL="342900" marR="0" lvl="0" indent="-342900" algn="l" defTabSz="914400" rtl="0" eaLnBrk="1" fontAlgn="auto" latinLnBrk="0" hangingPunct="1">
              <a:lnSpc>
                <a:spcPct val="160000"/>
              </a:lnSpc>
              <a:spcBef>
                <a:spcPts val="0"/>
              </a:spcBef>
              <a:spcAft>
                <a:spcPts val="0"/>
              </a:spcAft>
              <a:buClr>
                <a:schemeClr val="dk1"/>
              </a:buClr>
              <a:buSzTx/>
              <a:tabLst/>
              <a:defRPr/>
            </a:pPr>
            <a:r>
              <a:rPr lang="en-US" altLang="ko-KR" sz="2400" dirty="0" smtClean="0">
                <a:solidFill>
                  <a:schemeClr val="bg1"/>
                </a:solidFill>
                <a:effectLst>
                  <a:outerShdw blurRad="38100" dist="38100" dir="2700000" algn="tl">
                    <a:srgbClr val="000000">
                      <a:alpha val="43137"/>
                    </a:srgbClr>
                  </a:outerShdw>
                </a:effectLst>
                <a:latin typeface="+mj-lt"/>
              </a:rPr>
              <a:t>	- How to know QA of event bus if you don’t know</a:t>
            </a:r>
          </a:p>
          <a:p>
            <a:pPr marL="342900" marR="0" lvl="0" indent="-342900" algn="l" defTabSz="914400" rtl="0" eaLnBrk="1" fontAlgn="auto" latinLnBrk="0" hangingPunct="1">
              <a:lnSpc>
                <a:spcPct val="160000"/>
              </a:lnSpc>
              <a:spcBef>
                <a:spcPts val="0"/>
              </a:spcBef>
              <a:spcAft>
                <a:spcPts val="0"/>
              </a:spcAft>
              <a:buClr>
                <a:schemeClr val="dk1"/>
              </a:buClr>
              <a:buSzTx/>
              <a:tabLst/>
              <a:defRPr/>
            </a:pPr>
            <a:r>
              <a:rPr kumimoji="0" lang="en-US" altLang="ko-KR" sz="2400" i="0" u="none" strike="noStrike" kern="0" cap="none" normalizeH="0" noProof="0" dirty="0" smtClean="0">
                <a:ln>
                  <a:noFill/>
                </a:ln>
                <a:solidFill>
                  <a:schemeClr val="bg1"/>
                </a:solidFill>
                <a:effectLst>
                  <a:outerShdw blurRad="38100" dist="38100" dir="2700000" algn="tl">
                    <a:srgbClr val="000000">
                      <a:alpha val="43137"/>
                    </a:srgbClr>
                  </a:outerShdw>
                </a:effectLst>
                <a:uLnTx/>
                <a:uFillTx/>
                <a:latin typeface="+mj-lt"/>
                <a:sym typeface="Arial"/>
              </a:rPr>
              <a:t>	</a:t>
            </a:r>
            <a:r>
              <a:rPr lang="en-US" altLang="ko-KR" sz="2400" dirty="0" smtClean="0">
                <a:solidFill>
                  <a:schemeClr val="bg1"/>
                </a:solidFill>
                <a:effectLst>
                  <a:outerShdw blurRad="38100" dist="38100" dir="2700000" algn="tl">
                    <a:srgbClr val="000000">
                      <a:alpha val="43137"/>
                    </a:srgbClr>
                  </a:outerShdw>
                </a:effectLst>
                <a:latin typeface="+mj-lt"/>
              </a:rPr>
              <a:t>- How to know what is SA node if you did not use it before</a:t>
            </a:r>
          </a:p>
          <a:p>
            <a:pPr marL="342900" indent="-342900">
              <a:lnSpc>
                <a:spcPct val="160000"/>
              </a:lnSpc>
              <a:buClr>
                <a:schemeClr val="dk1"/>
              </a:buClr>
              <a:defRPr/>
            </a:pPr>
            <a:r>
              <a:rPr lang="en-US" altLang="ko-KR" sz="2400" b="1" dirty="0" smtClean="0">
                <a:solidFill>
                  <a:srgbClr val="FFFFFF"/>
                </a:solidFill>
                <a:effectLst>
                  <a:outerShdw blurRad="38100" dist="38100" dir="2700000" algn="tl">
                    <a:srgbClr val="000000">
                      <a:alpha val="43137"/>
                    </a:srgbClr>
                  </a:outerShdw>
                </a:effectLst>
                <a:latin typeface="+mj-lt"/>
                <a:ea typeface="바탕"/>
              </a:rPr>
              <a:t>☞</a:t>
            </a:r>
            <a:r>
              <a:rPr lang="en-US" altLang="ko-KR" sz="2400" dirty="0" smtClean="0">
                <a:solidFill>
                  <a:srgbClr val="FFFFFF"/>
                </a:solidFill>
                <a:effectLst>
                  <a:outerShdw blurRad="38100" dist="38100" dir="2700000" algn="tl">
                    <a:srgbClr val="000000">
                      <a:alpha val="43137"/>
                    </a:srgbClr>
                  </a:outerShdw>
                </a:effectLst>
                <a:latin typeface="+mj-lt"/>
                <a:ea typeface="바탕"/>
              </a:rPr>
              <a:t> </a:t>
            </a:r>
            <a:r>
              <a:rPr lang="en-US" altLang="ko-KR" sz="2400" dirty="0" smtClean="0">
                <a:solidFill>
                  <a:schemeClr val="bg1"/>
                </a:solidFill>
                <a:effectLst>
                  <a:outerShdw blurRad="38100" dist="38100" dir="2700000" algn="tl">
                    <a:srgbClr val="000000">
                      <a:alpha val="43137"/>
                    </a:srgbClr>
                  </a:outerShdw>
                </a:effectLst>
                <a:latin typeface="+mj-lt"/>
              </a:rPr>
              <a:t>Architectural documents keep matched with real design</a:t>
            </a:r>
          </a:p>
          <a:p>
            <a:pPr marL="342900" marR="0" lvl="0" indent="-342900" algn="l" defTabSz="914400" rtl="0" eaLnBrk="1" fontAlgn="auto" latinLnBrk="0" hangingPunct="1">
              <a:lnSpc>
                <a:spcPct val="160000"/>
              </a:lnSpc>
              <a:spcBef>
                <a:spcPts val="0"/>
              </a:spcBef>
              <a:spcAft>
                <a:spcPts val="0"/>
              </a:spcAft>
              <a:buClr>
                <a:schemeClr val="dk1"/>
              </a:buClr>
              <a:buSzTx/>
              <a:tabLst/>
              <a:defRPr/>
            </a:pPr>
            <a:r>
              <a:rPr lang="en-US" altLang="ko-KR" sz="2400" dirty="0" smtClean="0">
                <a:solidFill>
                  <a:schemeClr val="bg1"/>
                </a:solidFill>
                <a:effectLst>
                  <a:outerShdw blurRad="38100" dist="38100" dir="2700000" algn="tl">
                    <a:srgbClr val="000000">
                      <a:alpha val="43137"/>
                    </a:srgbClr>
                  </a:outerShdw>
                </a:effectLst>
                <a:latin typeface="+mj-lt"/>
              </a:rPr>
              <a:t>	- There is no meaning if it is not matched</a:t>
            </a:r>
          </a:p>
          <a:p>
            <a:pPr marL="342900" indent="-342900">
              <a:lnSpc>
                <a:spcPct val="160000"/>
              </a:lnSpc>
              <a:buClr>
                <a:schemeClr val="dk1"/>
              </a:buClr>
              <a:defRPr/>
            </a:pPr>
            <a:r>
              <a:rPr lang="en-US" altLang="ko-KR" sz="2400" b="1" dirty="0" smtClean="0">
                <a:solidFill>
                  <a:schemeClr val="bg1"/>
                </a:solidFill>
                <a:effectLst>
                  <a:outerShdw blurRad="38100" dist="38100" dir="2700000" algn="tl">
                    <a:srgbClr val="000000">
                      <a:alpha val="43137"/>
                    </a:srgbClr>
                  </a:outerShdw>
                </a:effectLst>
                <a:latin typeface="+mj-lt"/>
                <a:ea typeface="바탕"/>
              </a:rPr>
              <a:t>☞</a:t>
            </a:r>
            <a:r>
              <a:rPr lang="en-US" altLang="ko-KR" sz="2400" dirty="0" smtClean="0">
                <a:solidFill>
                  <a:srgbClr val="FFFFFF"/>
                </a:solidFill>
                <a:effectLst>
                  <a:outerShdw blurRad="38100" dist="38100" dir="2700000" algn="tl">
                    <a:srgbClr val="000000">
                      <a:alpha val="43137"/>
                    </a:srgbClr>
                  </a:outerShdw>
                </a:effectLst>
                <a:latin typeface="+mj-lt"/>
                <a:ea typeface="바탕"/>
              </a:rPr>
              <a:t> </a:t>
            </a:r>
            <a:r>
              <a:rPr lang="en-US" altLang="ko-KR" sz="2400" dirty="0" smtClean="0">
                <a:solidFill>
                  <a:schemeClr val="bg1"/>
                </a:solidFill>
                <a:effectLst>
                  <a:outerShdw blurRad="38100" dist="38100" dir="2700000" algn="tl">
                    <a:srgbClr val="000000">
                      <a:alpha val="43137"/>
                    </a:srgbClr>
                  </a:outerShdw>
                </a:effectLst>
                <a:latin typeface="+mj-lt"/>
              </a:rPr>
              <a:t>We MUST consider the Quality Attribute</a:t>
            </a:r>
          </a:p>
          <a:p>
            <a:pPr marL="342900" marR="0" lvl="0" indent="-342900" algn="l" defTabSz="914400" rtl="0" eaLnBrk="1" fontAlgn="auto" latinLnBrk="0" hangingPunct="1">
              <a:lnSpc>
                <a:spcPct val="160000"/>
              </a:lnSpc>
              <a:spcBef>
                <a:spcPts val="0"/>
              </a:spcBef>
              <a:spcAft>
                <a:spcPts val="0"/>
              </a:spcAft>
              <a:buClr>
                <a:schemeClr val="dk1"/>
              </a:buClr>
              <a:buSzTx/>
              <a:tabLst/>
              <a:defRPr/>
            </a:pPr>
            <a:r>
              <a:rPr lang="en-US" altLang="ko-KR" sz="2400" dirty="0" smtClean="0">
                <a:solidFill>
                  <a:schemeClr val="bg1"/>
                </a:solidFill>
                <a:effectLst>
                  <a:outerShdw blurRad="38100" dist="38100" dir="2700000" algn="tl">
                    <a:srgbClr val="000000">
                      <a:alpha val="43137"/>
                    </a:srgbClr>
                  </a:outerShdw>
                </a:effectLst>
                <a:latin typeface="+mj-lt"/>
              </a:rPr>
              <a:t>	- Functional requirements is not all for design</a:t>
            </a:r>
          </a:p>
          <a:p>
            <a:pPr marL="342900" marR="0" lvl="0" indent="-342900" algn="l" defTabSz="914400" rtl="0" eaLnBrk="1" fontAlgn="auto" latinLnBrk="0" hangingPunct="1">
              <a:lnSpc>
                <a:spcPct val="160000"/>
              </a:lnSpc>
              <a:spcBef>
                <a:spcPts val="0"/>
              </a:spcBef>
              <a:spcAft>
                <a:spcPts val="0"/>
              </a:spcAft>
              <a:buClr>
                <a:schemeClr val="dk1"/>
              </a:buClr>
              <a:buSzTx/>
              <a:tabLst/>
              <a:defRPr/>
            </a:pPr>
            <a:r>
              <a:rPr lang="en-US" altLang="ko-KR" sz="2400" dirty="0" smtClean="0">
                <a:solidFill>
                  <a:schemeClr val="bg1"/>
                </a:solidFill>
                <a:effectLst>
                  <a:outerShdw blurRad="38100" dist="38100" dir="2700000" algn="tl">
                    <a:srgbClr val="000000">
                      <a:alpha val="43137"/>
                    </a:srgbClr>
                  </a:outerShdw>
                </a:effectLst>
                <a:latin typeface="+mj-lt"/>
              </a:rPr>
              <a:t>	- We were not  able to tracking the modification reason</a:t>
            </a:r>
          </a:p>
          <a:p>
            <a:pPr marL="342900" marR="0" lvl="0" indent="-342900" algn="l" defTabSz="914400" rtl="0" eaLnBrk="1" fontAlgn="auto" latinLnBrk="0" hangingPunct="1">
              <a:lnSpc>
                <a:spcPct val="160000"/>
              </a:lnSpc>
              <a:spcBef>
                <a:spcPts val="0"/>
              </a:spcBef>
              <a:spcAft>
                <a:spcPts val="0"/>
              </a:spcAft>
              <a:buClr>
                <a:schemeClr val="dk1"/>
              </a:buClr>
              <a:buSzTx/>
              <a:tabLst/>
              <a:defRPr/>
            </a:pPr>
            <a:endParaRPr kumimoji="0" lang="en-US" altLang="ko-KR" sz="2000" b="1" i="0" u="none" strike="noStrike" kern="0" cap="none" normalizeH="0" noProof="0" dirty="0" smtClean="0">
              <a:ln>
                <a:noFill/>
              </a:ln>
              <a:solidFill>
                <a:schemeClr val="bg1"/>
              </a:solidFill>
              <a:effectLst>
                <a:outerShdw blurRad="38100" dist="38100" dir="2700000" algn="tl">
                  <a:srgbClr val="000000">
                    <a:alpha val="43137"/>
                  </a:srgbClr>
                </a:outerShdw>
              </a:effectLst>
              <a:uLnTx/>
              <a:uFillTx/>
              <a:latin typeface="+mj-lt"/>
              <a:sym typeface="Arial"/>
            </a:endParaRPr>
          </a:p>
        </p:txBody>
      </p:sp>
      <p:sp>
        <p:nvSpPr>
          <p:cNvPr id="10" name="AutoShape 6" descr="dolphin diving에 대한 이미지 검색결과"/>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pic>
        <p:nvPicPr>
          <p:cNvPr id="11" name="Picture 2" descr="http://www.free-wallpapers-free.com/wallpapers/full/ju/jumping-dolphins-1.jpg"/>
          <p:cNvPicPr>
            <a:picLocks noChangeAspect="1" noChangeArrowheads="1"/>
          </p:cNvPicPr>
          <p:nvPr/>
        </p:nvPicPr>
        <p:blipFill>
          <a:blip r:embed="rId4"/>
          <a:srcRect/>
          <a:stretch>
            <a:fillRect/>
          </a:stretch>
        </p:blipFill>
        <p:spPr bwMode="auto">
          <a:xfrm>
            <a:off x="-26217" y="1"/>
            <a:ext cx="9170215" cy="6877667"/>
          </a:xfrm>
          <a:prstGeom prst="rect">
            <a:avLst/>
          </a:prstGeom>
          <a:noFill/>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Q&amp;A</a:t>
            </a:r>
          </a:p>
        </p:txBody>
      </p:sp>
      <p:pic>
        <p:nvPicPr>
          <p:cNvPr id="323" name="Shape 323"/>
          <p:cNvPicPr preferRelativeResize="0"/>
          <p:nvPr/>
        </p:nvPicPr>
        <p:blipFill rotWithShape="1">
          <a:blip r:embed="rId3">
            <a:alphaModFix/>
          </a:blip>
          <a:srcRect/>
          <a:stretch/>
        </p:blipFill>
        <p:spPr>
          <a:xfrm>
            <a:off x="3393551" y="1687528"/>
            <a:ext cx="2951700" cy="2951700"/>
          </a:xfrm>
          <a:prstGeom prst="rect">
            <a:avLst/>
          </a:prstGeom>
          <a:noFill/>
          <a:ln>
            <a:noFill/>
          </a:ln>
        </p:spPr>
      </p:pic>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23</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29" name="Shape 329"/>
          <p:cNvPicPr preferRelativeResize="0"/>
          <p:nvPr/>
        </p:nvPicPr>
        <p:blipFill>
          <a:blip r:embed="rId3">
            <a:alphaModFix/>
          </a:blip>
          <a:stretch>
            <a:fillRect/>
          </a:stretch>
        </p:blipFill>
        <p:spPr>
          <a:xfrm>
            <a:off x="2734525" y="1700675"/>
            <a:ext cx="4111574" cy="3317749"/>
          </a:xfrm>
          <a:prstGeom prst="rect">
            <a:avLst/>
          </a:prstGeom>
          <a:noFill/>
          <a:ln>
            <a:noFill/>
          </a:ln>
        </p:spPr>
      </p:pic>
      <p:sp>
        <p:nvSpPr>
          <p:cNvPr id="330" name="Shape 33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Let’s Start DEMO </a:t>
            </a: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Contents of Appendix</a:t>
            </a:r>
          </a:p>
        </p:txBody>
      </p:sp>
      <p:sp>
        <p:nvSpPr>
          <p:cNvPr id="337" name="Shape 337"/>
          <p:cNvSpPr txBox="1">
            <a:spLocks noGrp="1"/>
          </p:cNvSpPr>
          <p:nvPr>
            <p:ph type="body" idx="4294967295"/>
          </p:nvPr>
        </p:nvSpPr>
        <p:spPr>
          <a:xfrm>
            <a:off x="250825" y="765175"/>
            <a:ext cx="8641655" cy="5343153"/>
          </a:xfrm>
          <a:prstGeom prst="rect">
            <a:avLst/>
          </a:prstGeom>
          <a:noFill/>
          <a:ln>
            <a:noFill/>
          </a:ln>
        </p:spPr>
        <p:txBody>
          <a:bodyPr lIns="180000" tIns="91425" rIns="180000" bIns="91425" anchor="t" anchorCtr="0"/>
          <a:lstStyle/>
          <a:p>
            <a:pPr indent="-342900">
              <a:lnSpc>
                <a:spcPct val="150000"/>
              </a:lnSpc>
              <a:buNone/>
            </a:pPr>
            <a:r>
              <a:rPr lang="en-US" altLang="ko-KR" sz="1800" b="1" dirty="0">
                <a:hlinkClick r:id="rId3" action="ppaction://hlinksldjump"/>
              </a:rPr>
              <a:t>Appendix A </a:t>
            </a:r>
            <a:r>
              <a:rPr lang="en-US" altLang="ko-KR" sz="1800" b="1" dirty="0"/>
              <a:t>- Experiments (Event Bus)</a:t>
            </a:r>
          </a:p>
          <a:p>
            <a:pPr indent="-342900">
              <a:lnSpc>
                <a:spcPct val="150000"/>
              </a:lnSpc>
              <a:buNone/>
            </a:pPr>
            <a:r>
              <a:rPr lang="en-US" altLang="ko-KR" sz="1800" b="1" dirty="0">
                <a:hlinkClick r:id="rId4" action="ppaction://hlinksldjump"/>
              </a:rPr>
              <a:t>Appendix B </a:t>
            </a:r>
            <a:r>
              <a:rPr lang="en-US" altLang="ko-KR" sz="1800" b="1" dirty="0"/>
              <a:t>- Decomposition of Web Server</a:t>
            </a:r>
          </a:p>
          <a:p>
            <a:pPr indent="-342900">
              <a:lnSpc>
                <a:spcPct val="150000"/>
              </a:lnSpc>
              <a:buNone/>
            </a:pPr>
            <a:r>
              <a:rPr lang="en-US" altLang="ko-KR" sz="1800" b="1" dirty="0">
                <a:hlinkClick r:id="rId5" action="ppaction://hlinksldjump"/>
              </a:rPr>
              <a:t>Appendix C </a:t>
            </a:r>
            <a:r>
              <a:rPr lang="en-US" altLang="ko-KR" sz="1800" b="1" dirty="0"/>
              <a:t>- Decomposition of Event Manager</a:t>
            </a:r>
          </a:p>
          <a:p>
            <a:pPr indent="-342900">
              <a:lnSpc>
                <a:spcPct val="150000"/>
              </a:lnSpc>
              <a:buNone/>
            </a:pPr>
            <a:r>
              <a:rPr lang="en-US" altLang="ko-KR" sz="1800" b="1" dirty="0">
                <a:hlinkClick r:id="rId6" action="ppaction://hlinksldjump"/>
              </a:rPr>
              <a:t>Appendix D </a:t>
            </a:r>
            <a:r>
              <a:rPr lang="en-US" altLang="ko-KR" sz="1800" b="1" dirty="0"/>
              <a:t>- Static </a:t>
            </a:r>
            <a:r>
              <a:rPr lang="en-US" altLang="ko-KR" sz="1800" b="1" dirty="0" smtClean="0"/>
              <a:t>Perspective of </a:t>
            </a:r>
            <a:r>
              <a:rPr lang="en-US" altLang="ko-KR" sz="1800" b="1" dirty="0"/>
              <a:t>IoT Server </a:t>
            </a:r>
          </a:p>
          <a:p>
            <a:pPr indent="-342900">
              <a:lnSpc>
                <a:spcPct val="150000"/>
              </a:lnSpc>
              <a:buNone/>
            </a:pPr>
            <a:r>
              <a:rPr lang="en-US" altLang="ko-KR" sz="1800" b="1" dirty="0">
                <a:hlinkClick r:id="rId7" action="ppaction://hlinksldjump"/>
              </a:rPr>
              <a:t>Appendix E </a:t>
            </a:r>
            <a:r>
              <a:rPr lang="en-US" altLang="ko-KR" sz="1800" b="1" dirty="0"/>
              <a:t>- Sequence Diagram(Make </a:t>
            </a:r>
            <a:r>
              <a:rPr lang="en-US" altLang="ko-KR" sz="1800" b="1" dirty="0" smtClean="0"/>
              <a:t>Account and Login)</a:t>
            </a:r>
            <a:endParaRPr lang="en-US" altLang="ko-KR" sz="1800" b="1" dirty="0"/>
          </a:p>
          <a:p>
            <a:pPr indent="-342900">
              <a:lnSpc>
                <a:spcPct val="150000"/>
              </a:lnSpc>
              <a:buNone/>
            </a:pPr>
            <a:r>
              <a:rPr lang="en-US" altLang="ko-KR" sz="1800" b="1" dirty="0" smtClean="0">
                <a:hlinkClick r:id="rId8" action="ppaction://hlinksldjump"/>
              </a:rPr>
              <a:t>Appendix F </a:t>
            </a:r>
            <a:r>
              <a:rPr lang="en-US" altLang="ko-KR" sz="1800" b="1" dirty="0"/>
              <a:t>- Dynamic Behavior of User </a:t>
            </a:r>
            <a:r>
              <a:rPr lang="en-US" altLang="ko-KR" sz="1800" b="1" dirty="0" smtClean="0"/>
              <a:t>App</a:t>
            </a:r>
          </a:p>
          <a:p>
            <a:pPr indent="-342900">
              <a:lnSpc>
                <a:spcPct val="150000"/>
              </a:lnSpc>
              <a:buNone/>
            </a:pPr>
            <a:r>
              <a:rPr lang="en-US" altLang="ko-KR" sz="1800" b="1" dirty="0" smtClean="0">
                <a:hlinkClick r:id="rId9" action="ppaction://hlinksldjump"/>
              </a:rPr>
              <a:t>Appendix G </a:t>
            </a:r>
            <a:r>
              <a:rPr lang="en-US" altLang="ko-KR" sz="1800" b="1" dirty="0" smtClean="0"/>
              <a:t>- QA Scenario</a:t>
            </a:r>
            <a:endParaRPr lang="en-US" altLang="ko-KR" sz="1800" b="1" dirty="0"/>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Appendix A - Event Bus Experiment (1/3)</a:t>
            </a:r>
          </a:p>
        </p:txBody>
      </p:sp>
      <p:sp>
        <p:nvSpPr>
          <p:cNvPr id="344" name="Shape 344"/>
          <p:cNvSpPr txBox="1">
            <a:spLocks noGrp="1"/>
          </p:cNvSpPr>
          <p:nvPr>
            <p:ph type="body" idx="4294967295"/>
          </p:nvPr>
        </p:nvSpPr>
        <p:spPr>
          <a:xfrm>
            <a:off x="250825" y="765175"/>
            <a:ext cx="8779799" cy="5127600"/>
          </a:xfrm>
          <a:prstGeom prst="rect">
            <a:avLst/>
          </a:prstGeom>
          <a:noFill/>
          <a:ln>
            <a:noFill/>
          </a:ln>
        </p:spPr>
        <p:txBody>
          <a:bodyPr lIns="180000" tIns="91425" rIns="180000" bIns="91425" anchor="t" anchorCtr="0"/>
          <a:lstStyle/>
          <a:p>
            <a:pPr lvl="0" indent="-342900">
              <a:lnSpc>
                <a:spcPct val="150000"/>
              </a:lnSpc>
              <a:buFont typeface="Wingdings" pitchFamily="2" charset="2"/>
              <a:buChar char="§"/>
            </a:pPr>
            <a:r>
              <a:rPr lang="en-US" altLang="ko-KR" sz="1800" b="1" dirty="0"/>
              <a:t>Test Environment</a:t>
            </a:r>
          </a:p>
          <a:p>
            <a:pPr lvl="1" indent="-342900">
              <a:lnSpc>
                <a:spcPct val="150000"/>
              </a:lnSpc>
              <a:buSzPct val="100000"/>
              <a:buFont typeface="Arial" pitchFamily="34" charset="0"/>
              <a:buChar char="•"/>
            </a:pPr>
            <a:r>
              <a:rPr lang="en-US" altLang="ko-KR" b="1" dirty="0"/>
              <a:t>AWS EC2 Instance (m3.medium)</a:t>
            </a:r>
          </a:p>
          <a:p>
            <a:pPr marL="457200" lvl="2" indent="-342900">
              <a:lnSpc>
                <a:spcPct val="150000"/>
              </a:lnSpc>
              <a:buSzPct val="100000"/>
              <a:buFont typeface="Arial" pitchFamily="34" charset="0"/>
              <a:buChar char="•"/>
            </a:pPr>
            <a:r>
              <a:rPr lang="en-US" altLang="ko-KR" b="1" dirty="0"/>
              <a:t>OS: </a:t>
            </a:r>
            <a:r>
              <a:rPr lang="en-US" altLang="ko-KR" b="1" dirty="0" err="1"/>
              <a:t>Ubuntu</a:t>
            </a:r>
            <a:r>
              <a:rPr lang="en-US" altLang="ko-KR" b="1" dirty="0"/>
              <a:t> 14.04.2 LTS (GNU/Linux 3.13.0-48-generic x86_64)</a:t>
            </a:r>
          </a:p>
          <a:p>
            <a:pPr marL="457200" lvl="2" indent="-342900">
              <a:lnSpc>
                <a:spcPct val="150000"/>
              </a:lnSpc>
              <a:buSzPct val="100000"/>
              <a:buFont typeface="Arial" pitchFamily="34" charset="0"/>
              <a:buChar char="•"/>
            </a:pPr>
            <a:r>
              <a:rPr lang="en-US" altLang="ko-KR" b="1" dirty="0"/>
              <a:t>CPU: 1 x Intel(R) Xeon(R) CPU E5-2670 v2 @ 2.50GHz</a:t>
            </a:r>
          </a:p>
          <a:p>
            <a:pPr marL="457200" lvl="2" indent="-342900">
              <a:lnSpc>
                <a:spcPct val="150000"/>
              </a:lnSpc>
              <a:buSzPct val="100000"/>
              <a:buFont typeface="Arial" pitchFamily="34" charset="0"/>
              <a:buChar char="•"/>
            </a:pPr>
            <a:r>
              <a:rPr lang="en-US" altLang="ko-KR" b="1" dirty="0" smtClean="0"/>
              <a:t>MEM: 3.75GB</a:t>
            </a:r>
          </a:p>
          <a:p>
            <a:pPr lvl="0" indent="-342900">
              <a:lnSpc>
                <a:spcPct val="150000"/>
              </a:lnSpc>
              <a:buFont typeface="Wingdings" pitchFamily="2" charset="2"/>
              <a:buChar char="§"/>
            </a:pPr>
            <a:r>
              <a:rPr lang="en-US" altLang="ko-KR" sz="1800" b="1" dirty="0" smtClean="0"/>
              <a:t>Configuration </a:t>
            </a:r>
            <a:r>
              <a:rPr lang="en-US" altLang="ko-KR" sz="1800" b="1" dirty="0"/>
              <a:t>Tuning</a:t>
            </a:r>
          </a:p>
          <a:p>
            <a:pPr lvl="1" indent="-342900">
              <a:lnSpc>
                <a:spcPct val="150000"/>
              </a:lnSpc>
              <a:buSzPct val="100000"/>
              <a:buFont typeface="Arial" pitchFamily="34" charset="0"/>
              <a:buChar char="•"/>
            </a:pPr>
            <a:r>
              <a:rPr lang="en-US" altLang="ko-KR" b="1" dirty="0" smtClean="0"/>
              <a:t>/</a:t>
            </a:r>
            <a:r>
              <a:rPr lang="en-US" altLang="ko-KR" b="1" dirty="0"/>
              <a:t>etc/</a:t>
            </a:r>
            <a:r>
              <a:rPr lang="en-US" altLang="ko-KR" b="1" dirty="0" err="1"/>
              <a:t>sysctl.conf</a:t>
            </a:r>
            <a:r>
              <a:rPr lang="en-US" altLang="ko-KR" b="1" dirty="0"/>
              <a:t> </a:t>
            </a:r>
            <a:endParaRPr lang="en-US" altLang="ko-KR" b="1" dirty="0" smtClean="0"/>
          </a:p>
          <a:p>
            <a:pPr lvl="1" indent="-342900">
              <a:lnSpc>
                <a:spcPct val="150000"/>
              </a:lnSpc>
              <a:buSzPct val="100000"/>
              <a:buFont typeface="Arial" pitchFamily="34" charset="0"/>
              <a:buChar char="•"/>
            </a:pPr>
            <a:r>
              <a:rPr lang="en-US" altLang="ko-KR" b="1" dirty="0" smtClean="0"/>
              <a:t>/</a:t>
            </a:r>
            <a:r>
              <a:rPr lang="en-US" altLang="ko-KR" b="1" dirty="0"/>
              <a:t>etc/security/</a:t>
            </a:r>
            <a:r>
              <a:rPr lang="en-US" altLang="ko-KR" b="1" dirty="0" err="1"/>
              <a:t>limits.conf</a:t>
            </a:r>
            <a:endParaRPr lang="en-US" altLang="ko-KR" b="1" dirty="0"/>
          </a:p>
          <a:p>
            <a:pPr lvl="0" indent="-342900">
              <a:lnSpc>
                <a:spcPct val="150000"/>
              </a:lnSpc>
            </a:pPr>
            <a:endParaRPr lang="en-US" altLang="ko-KR" sz="1800" b="1" dirty="0">
              <a:hlinkClick r:id="rId3" action="ppaction://hlinksldjump"/>
            </a:endParaRPr>
          </a:p>
        </p:txBody>
      </p:sp>
      <p:graphicFrame>
        <p:nvGraphicFramePr>
          <p:cNvPr id="345" name="Shape 345"/>
          <p:cNvGraphicFramePr/>
          <p:nvPr>
            <p:extLst>
              <p:ext uri="{D42A27DB-BD31-4B8C-83A1-F6EECF244321}">
                <p14:modId xmlns:p14="http://schemas.microsoft.com/office/powerpoint/2010/main" val="1749818577"/>
              </p:ext>
            </p:extLst>
          </p:nvPr>
        </p:nvGraphicFramePr>
        <p:xfrm>
          <a:off x="971500" y="5661310"/>
          <a:ext cx="7239000" cy="673578"/>
        </p:xfrm>
        <a:graphic>
          <a:graphicData uri="http://schemas.openxmlformats.org/drawingml/2006/table">
            <a:tbl>
              <a:tblPr>
                <a:noFill/>
                <a:tableStyleId>{8AB1596A-2BB6-4D83-88DF-DA20F1FDCD33}</a:tableStyleId>
              </a:tblPr>
              <a:tblGrid>
                <a:gridCol w="7239000"/>
              </a:tblGrid>
              <a:tr h="381000">
                <a:tc>
                  <a:txBody>
                    <a:bodyPr/>
                    <a:lstStyle/>
                    <a:p>
                      <a:pPr lvl="0" rtl="0">
                        <a:lnSpc>
                          <a:spcPct val="115000"/>
                        </a:lnSpc>
                        <a:spcBef>
                          <a:spcPts val="0"/>
                        </a:spcBef>
                        <a:buClr>
                          <a:schemeClr val="dk1"/>
                        </a:buClr>
                        <a:buSzPct val="78571"/>
                        <a:buFont typeface="Arial"/>
                        <a:buNone/>
                      </a:pPr>
                      <a:r>
                        <a:rPr lang="en-US" dirty="0">
                          <a:solidFill>
                            <a:srgbClr val="F3F3F3"/>
                          </a:solidFill>
                        </a:rPr>
                        <a:t>*                soft    </a:t>
                      </a:r>
                      <a:r>
                        <a:rPr lang="en-US" dirty="0" err="1">
                          <a:solidFill>
                            <a:srgbClr val="F3F3F3"/>
                          </a:solidFill>
                        </a:rPr>
                        <a:t>nofile</a:t>
                      </a:r>
                      <a:r>
                        <a:rPr lang="en-US" dirty="0">
                          <a:solidFill>
                            <a:srgbClr val="F3F3F3"/>
                          </a:solidFill>
                        </a:rPr>
                        <a:t>          1048576</a:t>
                      </a:r>
                    </a:p>
                    <a:p>
                      <a:pPr lvl="0" rtl="0">
                        <a:lnSpc>
                          <a:spcPct val="115000"/>
                        </a:lnSpc>
                        <a:spcBef>
                          <a:spcPts val="0"/>
                        </a:spcBef>
                        <a:buNone/>
                      </a:pPr>
                      <a:r>
                        <a:rPr lang="en-US" dirty="0">
                          <a:solidFill>
                            <a:srgbClr val="F3F3F3"/>
                          </a:solidFill>
                        </a:rPr>
                        <a:t>*                hard    </a:t>
                      </a:r>
                      <a:r>
                        <a:rPr lang="en-US" dirty="0" err="1">
                          <a:solidFill>
                            <a:srgbClr val="F3F3F3"/>
                          </a:solidFill>
                        </a:rPr>
                        <a:t>nofile</a:t>
                      </a:r>
                      <a:r>
                        <a:rPr lang="en-US" dirty="0">
                          <a:solidFill>
                            <a:srgbClr val="F3F3F3"/>
                          </a:solidFill>
                        </a:rPr>
                        <a:t>          1048576</a:t>
                      </a:r>
                    </a:p>
                  </a:txBody>
                  <a:tcPr marL="91425" marR="91425" marT="91425" marB="91425">
                    <a:solidFill>
                      <a:srgbClr val="000000"/>
                    </a:solidFill>
                  </a:tcPr>
                </a:tc>
              </a:tr>
            </a:tbl>
          </a:graphicData>
        </a:graphic>
      </p:graphicFrame>
      <p:graphicFrame>
        <p:nvGraphicFramePr>
          <p:cNvPr id="346" name="Shape 346"/>
          <p:cNvGraphicFramePr/>
          <p:nvPr>
            <p:extLst>
              <p:ext uri="{D42A27DB-BD31-4B8C-83A1-F6EECF244321}">
                <p14:modId xmlns:p14="http://schemas.microsoft.com/office/powerpoint/2010/main" val="3684788338"/>
              </p:ext>
            </p:extLst>
          </p:nvPr>
        </p:nvGraphicFramePr>
        <p:xfrm>
          <a:off x="971500" y="4149100"/>
          <a:ext cx="7239000" cy="1409670"/>
        </p:xfrm>
        <a:graphic>
          <a:graphicData uri="http://schemas.openxmlformats.org/drawingml/2006/table">
            <a:tbl>
              <a:tblPr>
                <a:noFill/>
                <a:tableStyleId>{2BCEB3B0-BF60-4C60-9C67-AFD6F8AE8051}</a:tableStyleId>
              </a:tblPr>
              <a:tblGrid>
                <a:gridCol w="7239000"/>
              </a:tblGrid>
              <a:tr h="1341975">
                <a:tc>
                  <a:txBody>
                    <a:bodyPr/>
                    <a:lstStyle/>
                    <a:p>
                      <a:pPr lvl="0" rtl="0">
                        <a:lnSpc>
                          <a:spcPct val="115000"/>
                        </a:lnSpc>
                        <a:spcBef>
                          <a:spcPts val="0"/>
                        </a:spcBef>
                        <a:buNone/>
                      </a:pPr>
                      <a:r>
                        <a:rPr lang="en-US" dirty="0">
                          <a:solidFill>
                            <a:srgbClr val="F3F3F3"/>
                          </a:solidFill>
                        </a:rPr>
                        <a:t>net.ipv4.ip_local_port_range = 1024 65535 </a:t>
                      </a:r>
                    </a:p>
                    <a:p>
                      <a:pPr lvl="0" rtl="0">
                        <a:lnSpc>
                          <a:spcPct val="115000"/>
                        </a:lnSpc>
                        <a:spcBef>
                          <a:spcPts val="0"/>
                        </a:spcBef>
                        <a:buNone/>
                      </a:pPr>
                      <a:r>
                        <a:rPr lang="en-US" dirty="0">
                          <a:solidFill>
                            <a:srgbClr val="F3F3F3"/>
                          </a:solidFill>
                        </a:rPr>
                        <a:t>net.ipv4.tcp_tw_reuse='1' #  enable reusing socket in TIME_WAIT state</a:t>
                      </a:r>
                    </a:p>
                    <a:p>
                      <a:pPr lvl="0" rtl="0">
                        <a:lnSpc>
                          <a:spcPct val="115000"/>
                        </a:lnSpc>
                        <a:spcBef>
                          <a:spcPts val="0"/>
                        </a:spcBef>
                        <a:buNone/>
                      </a:pPr>
                      <a:r>
                        <a:rPr lang="en-US" dirty="0">
                          <a:solidFill>
                            <a:srgbClr val="F3F3F3"/>
                          </a:solidFill>
                        </a:rPr>
                        <a:t>net.ipv4.tcp_fin_timeout = 10 # decrease time for socket to stay in TIME_WAIT state</a:t>
                      </a:r>
                    </a:p>
                    <a:p>
                      <a:pPr lvl="0" rtl="0">
                        <a:lnSpc>
                          <a:spcPct val="115000"/>
                        </a:lnSpc>
                        <a:spcBef>
                          <a:spcPts val="0"/>
                        </a:spcBef>
                        <a:buNone/>
                      </a:pPr>
                      <a:r>
                        <a:rPr lang="en-US" dirty="0">
                          <a:solidFill>
                            <a:srgbClr val="F3F3F3"/>
                          </a:solidFill>
                        </a:rPr>
                        <a:t>net.ipv4.tcp_rmem = 4096 16384 3355443 # TCP Read Buffer size</a:t>
                      </a:r>
                    </a:p>
                    <a:p>
                      <a:pPr lvl="0" rtl="0">
                        <a:lnSpc>
                          <a:spcPct val="115000"/>
                        </a:lnSpc>
                        <a:spcBef>
                          <a:spcPts val="0"/>
                        </a:spcBef>
                        <a:buNone/>
                      </a:pPr>
                      <a:r>
                        <a:rPr lang="en-US" dirty="0">
                          <a:solidFill>
                            <a:srgbClr val="F3F3F3"/>
                          </a:solidFill>
                        </a:rPr>
                        <a:t>net.ipv4.tcp_wmem = 4096 16384 3355443 # TCP Write Buffer size</a:t>
                      </a:r>
                    </a:p>
                  </a:txBody>
                  <a:tcPr marL="91425" marR="91425" marT="91425" marB="91425">
                    <a:solidFill>
                      <a:srgbClr val="000000"/>
                    </a:solidFill>
                  </a:tcPr>
                </a:tc>
              </a:tr>
            </a:tbl>
          </a:graphicData>
        </a:graphic>
      </p:graphicFrame>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 - Event Bus Experiment (2/3)</a:t>
            </a:r>
          </a:p>
        </p:txBody>
      </p:sp>
      <p:sp>
        <p:nvSpPr>
          <p:cNvPr id="355" name="Shape 355"/>
          <p:cNvSpPr/>
          <p:nvPr/>
        </p:nvSpPr>
        <p:spPr>
          <a:xfrm>
            <a:off x="406336" y="4290140"/>
            <a:ext cx="2450325" cy="531364"/>
          </a:xfrm>
          <a:prstGeom prst="rect">
            <a:avLst/>
          </a:prstGeom>
          <a:solidFill>
            <a:schemeClr val="lt2"/>
          </a:solidFill>
          <a:ln w="19050" cap="flat" cmpd="sng">
            <a:solidFill>
              <a:schemeClr val="tx1"/>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Event Bus</a:t>
            </a:r>
          </a:p>
        </p:txBody>
      </p:sp>
      <p:sp>
        <p:nvSpPr>
          <p:cNvPr id="356" name="Shape 356"/>
          <p:cNvSpPr/>
          <p:nvPr/>
        </p:nvSpPr>
        <p:spPr>
          <a:xfrm>
            <a:off x="406336" y="5503869"/>
            <a:ext cx="755206" cy="373427"/>
          </a:xfrm>
          <a:prstGeom prst="rect">
            <a:avLst/>
          </a:prstGeom>
          <a:solidFill>
            <a:schemeClr val="lt2"/>
          </a:solidFill>
          <a:ln w="19050" cap="flat" cmpd="sng">
            <a:solidFill>
              <a:schemeClr val="tx1"/>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User App</a:t>
            </a:r>
          </a:p>
        </p:txBody>
      </p:sp>
      <p:sp>
        <p:nvSpPr>
          <p:cNvPr id="357" name="Shape 357"/>
          <p:cNvSpPr/>
          <p:nvPr/>
        </p:nvSpPr>
        <p:spPr>
          <a:xfrm>
            <a:off x="2101456" y="5503869"/>
            <a:ext cx="755206" cy="373427"/>
          </a:xfrm>
          <a:prstGeom prst="rect">
            <a:avLst/>
          </a:prstGeom>
          <a:solidFill>
            <a:schemeClr val="lt2"/>
          </a:solidFill>
          <a:ln w="19050" cap="flat" cmpd="sng">
            <a:solidFill>
              <a:schemeClr val="tx1"/>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SA Node</a:t>
            </a:r>
          </a:p>
        </p:txBody>
      </p:sp>
      <p:sp>
        <p:nvSpPr>
          <p:cNvPr id="358" name="Shape 358"/>
          <p:cNvSpPr/>
          <p:nvPr/>
        </p:nvSpPr>
        <p:spPr>
          <a:xfrm>
            <a:off x="406336" y="5503869"/>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359" name="Shape 359"/>
          <p:cNvSpPr/>
          <p:nvPr/>
        </p:nvSpPr>
        <p:spPr>
          <a:xfrm>
            <a:off x="850654" y="5503869"/>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360" name="Shape 360"/>
          <p:cNvSpPr/>
          <p:nvPr/>
        </p:nvSpPr>
        <p:spPr>
          <a:xfrm>
            <a:off x="2545774" y="5503869"/>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361" name="Shape 361"/>
          <p:cNvSpPr/>
          <p:nvPr/>
        </p:nvSpPr>
        <p:spPr>
          <a:xfrm>
            <a:off x="2101456" y="5503869"/>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362" name="Shape 362"/>
          <p:cNvSpPr/>
          <p:nvPr/>
        </p:nvSpPr>
        <p:spPr>
          <a:xfrm>
            <a:off x="406336" y="4629571"/>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363" name="Shape 363"/>
          <p:cNvSpPr/>
          <p:nvPr/>
        </p:nvSpPr>
        <p:spPr>
          <a:xfrm>
            <a:off x="850654" y="4629571"/>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364" name="Shape 364"/>
          <p:cNvSpPr/>
          <p:nvPr/>
        </p:nvSpPr>
        <p:spPr>
          <a:xfrm>
            <a:off x="2101456" y="4629571"/>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365" name="Shape 365"/>
          <p:cNvSpPr/>
          <p:nvPr/>
        </p:nvSpPr>
        <p:spPr>
          <a:xfrm>
            <a:off x="2545774" y="4629571"/>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cxnSp>
        <p:nvCxnSpPr>
          <p:cNvPr id="366" name="Shape 366"/>
          <p:cNvCxnSpPr>
            <a:stCxn id="358" idx="0"/>
            <a:endCxn id="362" idx="2"/>
          </p:cNvCxnSpPr>
          <p:nvPr/>
        </p:nvCxnSpPr>
        <p:spPr>
          <a:xfrm rot="10800000">
            <a:off x="561780" y="4821259"/>
            <a:ext cx="0" cy="682609"/>
          </a:xfrm>
          <a:prstGeom prst="straightConnector1">
            <a:avLst/>
          </a:prstGeom>
          <a:noFill/>
          <a:ln w="19050" cap="flat" cmpd="sng">
            <a:solidFill>
              <a:schemeClr val="tx1"/>
            </a:solidFill>
            <a:prstDash val="solid"/>
            <a:round/>
            <a:headEnd type="none" w="lg" len="lg"/>
            <a:tailEnd type="stealth" w="lg" len="lg"/>
          </a:ln>
        </p:spPr>
      </p:cxnSp>
      <p:cxnSp>
        <p:nvCxnSpPr>
          <p:cNvPr id="367" name="Shape 367"/>
          <p:cNvCxnSpPr>
            <a:stCxn id="363" idx="2"/>
            <a:endCxn id="359" idx="0"/>
          </p:cNvCxnSpPr>
          <p:nvPr/>
        </p:nvCxnSpPr>
        <p:spPr>
          <a:xfrm>
            <a:off x="1006098" y="4821504"/>
            <a:ext cx="0" cy="682609"/>
          </a:xfrm>
          <a:prstGeom prst="straightConnector1">
            <a:avLst/>
          </a:prstGeom>
          <a:noFill/>
          <a:ln w="19050" cap="flat" cmpd="sng">
            <a:solidFill>
              <a:schemeClr val="dk2"/>
            </a:solidFill>
            <a:prstDash val="solid"/>
            <a:round/>
            <a:headEnd type="none" w="lg" len="lg"/>
            <a:tailEnd type="stealth" w="lg" len="lg"/>
          </a:ln>
        </p:spPr>
      </p:cxnSp>
      <p:cxnSp>
        <p:nvCxnSpPr>
          <p:cNvPr id="368" name="Shape 368"/>
          <p:cNvCxnSpPr>
            <a:stCxn id="361" idx="0"/>
            <a:endCxn id="364" idx="2"/>
          </p:cNvCxnSpPr>
          <p:nvPr/>
        </p:nvCxnSpPr>
        <p:spPr>
          <a:xfrm rot="10800000">
            <a:off x="2256900" y="4821259"/>
            <a:ext cx="0" cy="682609"/>
          </a:xfrm>
          <a:prstGeom prst="straightConnector1">
            <a:avLst/>
          </a:prstGeom>
          <a:noFill/>
          <a:ln w="19050" cap="flat" cmpd="sng">
            <a:solidFill>
              <a:schemeClr val="tx1"/>
            </a:solidFill>
            <a:prstDash val="solid"/>
            <a:round/>
            <a:headEnd type="none" w="lg" len="lg"/>
            <a:tailEnd type="stealth" w="lg" len="lg"/>
          </a:ln>
        </p:spPr>
      </p:cxnSp>
      <p:cxnSp>
        <p:nvCxnSpPr>
          <p:cNvPr id="369" name="Shape 369"/>
          <p:cNvCxnSpPr>
            <a:stCxn id="365" idx="2"/>
            <a:endCxn id="360" idx="0"/>
          </p:cNvCxnSpPr>
          <p:nvPr/>
        </p:nvCxnSpPr>
        <p:spPr>
          <a:xfrm>
            <a:off x="2701218" y="4821504"/>
            <a:ext cx="0" cy="682609"/>
          </a:xfrm>
          <a:prstGeom prst="straightConnector1">
            <a:avLst/>
          </a:prstGeom>
          <a:noFill/>
          <a:ln w="19050" cap="flat" cmpd="sng">
            <a:solidFill>
              <a:schemeClr val="tx1"/>
            </a:solidFill>
            <a:prstDash val="solid"/>
            <a:round/>
            <a:headEnd type="none" w="lg" len="lg"/>
            <a:tailEnd type="stealth" w="lg" len="lg"/>
          </a:ln>
        </p:spPr>
      </p:cxnSp>
      <p:sp>
        <p:nvSpPr>
          <p:cNvPr id="370" name="Shape 370"/>
          <p:cNvSpPr txBox="1"/>
          <p:nvPr/>
        </p:nvSpPr>
        <p:spPr>
          <a:xfrm>
            <a:off x="250825" y="5072598"/>
            <a:ext cx="310888" cy="31748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1</a:t>
            </a:r>
          </a:p>
        </p:txBody>
      </p:sp>
      <p:sp>
        <p:nvSpPr>
          <p:cNvPr id="371" name="Shape 371"/>
          <p:cNvSpPr txBox="1"/>
          <p:nvPr/>
        </p:nvSpPr>
        <p:spPr>
          <a:xfrm>
            <a:off x="717225" y="5072598"/>
            <a:ext cx="310888" cy="31748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4</a:t>
            </a:r>
          </a:p>
        </p:txBody>
      </p:sp>
      <p:sp>
        <p:nvSpPr>
          <p:cNvPr id="372" name="Shape 372"/>
          <p:cNvSpPr txBox="1"/>
          <p:nvPr/>
        </p:nvSpPr>
        <p:spPr>
          <a:xfrm>
            <a:off x="1923930" y="5072598"/>
            <a:ext cx="310888" cy="31748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3</a:t>
            </a:r>
          </a:p>
        </p:txBody>
      </p:sp>
      <p:sp>
        <p:nvSpPr>
          <p:cNvPr id="373" name="Shape 373"/>
          <p:cNvSpPr txBox="1"/>
          <p:nvPr/>
        </p:nvSpPr>
        <p:spPr>
          <a:xfrm>
            <a:off x="2390330" y="5072598"/>
            <a:ext cx="310888" cy="31748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2</a:t>
            </a:r>
          </a:p>
        </p:txBody>
      </p:sp>
      <p:sp>
        <p:nvSpPr>
          <p:cNvPr id="374" name="Shape 374"/>
          <p:cNvSpPr/>
          <p:nvPr/>
        </p:nvSpPr>
        <p:spPr>
          <a:xfrm>
            <a:off x="406336" y="3135549"/>
            <a:ext cx="2450325" cy="531364"/>
          </a:xfrm>
          <a:prstGeom prst="rect">
            <a:avLst/>
          </a:prstGeom>
          <a:solidFill>
            <a:schemeClr val="lt2"/>
          </a:solidFill>
          <a:ln w="19050" cap="flat" cmpd="sng">
            <a:solidFill>
              <a:schemeClr val="tx1"/>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Workload Generator</a:t>
            </a:r>
          </a:p>
        </p:txBody>
      </p:sp>
      <p:cxnSp>
        <p:nvCxnSpPr>
          <p:cNvPr id="375" name="Shape 375"/>
          <p:cNvCxnSpPr>
            <a:stCxn id="374" idx="2"/>
            <a:endCxn id="355" idx="0"/>
          </p:cNvCxnSpPr>
          <p:nvPr/>
        </p:nvCxnSpPr>
        <p:spPr>
          <a:xfrm>
            <a:off x="1631498" y="3666913"/>
            <a:ext cx="0" cy="623181"/>
          </a:xfrm>
          <a:prstGeom prst="straightConnector1">
            <a:avLst/>
          </a:prstGeom>
          <a:noFill/>
          <a:ln w="19050" cap="flat" cmpd="sng">
            <a:solidFill>
              <a:schemeClr val="tx1"/>
            </a:solidFill>
            <a:prstDash val="solid"/>
            <a:round/>
            <a:headEnd type="none" w="lg" len="lg"/>
            <a:tailEnd type="stealth" w="lg" len="lg"/>
          </a:ln>
        </p:spPr>
      </p:cxnSp>
      <p:pic>
        <p:nvPicPr>
          <p:cNvPr id="376" name="Shape 376"/>
          <p:cNvPicPr preferRelativeResize="0"/>
          <p:nvPr/>
        </p:nvPicPr>
        <p:blipFill>
          <a:blip r:embed="rId3">
            <a:alphaModFix/>
          </a:blip>
          <a:stretch>
            <a:fillRect/>
          </a:stretch>
        </p:blipFill>
        <p:spPr>
          <a:xfrm>
            <a:off x="3154631" y="3068950"/>
            <a:ext cx="5832023" cy="2874942"/>
          </a:xfrm>
          <a:prstGeom prst="rect">
            <a:avLst/>
          </a:prstGeom>
          <a:noFill/>
          <a:ln w="9525" cap="flat" cmpd="sng">
            <a:solidFill>
              <a:srgbClr val="999999"/>
            </a:solidFill>
            <a:prstDash val="solid"/>
            <a:round/>
            <a:headEnd type="none" w="med" len="med"/>
            <a:tailEnd type="none" w="med" len="med"/>
          </a:ln>
        </p:spPr>
      </p:pic>
      <p:graphicFrame>
        <p:nvGraphicFramePr>
          <p:cNvPr id="29" name="표 28"/>
          <p:cNvGraphicFramePr>
            <a:graphicFrameLocks noGrp="1"/>
          </p:cNvGraphicFramePr>
          <p:nvPr/>
        </p:nvGraphicFramePr>
        <p:xfrm>
          <a:off x="250824" y="765175"/>
          <a:ext cx="8641775" cy="1975852"/>
        </p:xfrm>
        <a:graphic>
          <a:graphicData uri="http://schemas.openxmlformats.org/drawingml/2006/table">
            <a:tbl>
              <a:tblPr/>
              <a:tblGrid>
                <a:gridCol w="1364490"/>
                <a:gridCol w="7277285"/>
              </a:tblGrid>
              <a:tr h="508000">
                <a:tc>
                  <a:txBody>
                    <a:bodyPr/>
                    <a:lstStyle/>
                    <a:p>
                      <a:pPr rtl="0" fontAlgn="t">
                        <a:spcBef>
                          <a:spcPts val="0"/>
                        </a:spcBef>
                        <a:spcAft>
                          <a:spcPts val="0"/>
                        </a:spcAft>
                      </a:pPr>
                      <a:r>
                        <a:rPr lang="en-US" sz="1400" b="1" i="0" u="none" strike="noStrike" dirty="0">
                          <a:solidFill>
                            <a:srgbClr val="000000"/>
                          </a:solidFill>
                          <a:latin typeface="Arial"/>
                        </a:rPr>
                        <a:t>Pre-condition</a:t>
                      </a:r>
                      <a:endParaRPr lang="en-US" sz="1400" dirty="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en-US" sz="1400" b="0" i="0" u="sng" strike="noStrike" dirty="0" smtClean="0">
                          <a:solidFill>
                            <a:srgbClr val="000000"/>
                          </a:solidFill>
                          <a:latin typeface="Arial"/>
                        </a:rPr>
                        <a:t> N</a:t>
                      </a:r>
                      <a:r>
                        <a:rPr lang="en-US" sz="1400" b="0" i="0" u="sng" strike="noStrike" dirty="0">
                          <a:solidFill>
                            <a:srgbClr val="000000"/>
                          </a:solidFill>
                          <a:latin typeface="Arial"/>
                        </a:rPr>
                        <a:t>. of virtual SA nodes</a:t>
                      </a:r>
                      <a:r>
                        <a:rPr lang="en-US" sz="1400" b="0" i="0" u="none" strike="noStrike" dirty="0">
                          <a:solidFill>
                            <a:srgbClr val="000000"/>
                          </a:solidFill>
                          <a:latin typeface="Arial"/>
                        </a:rPr>
                        <a:t> are being connected to the Event Bus.</a:t>
                      </a:r>
                    </a:p>
                    <a:p>
                      <a:pPr rtl="0" fontAlgn="base">
                        <a:spcBef>
                          <a:spcPts val="0"/>
                        </a:spcBef>
                        <a:spcAft>
                          <a:spcPts val="0"/>
                        </a:spcAft>
                        <a:buFont typeface="Arial"/>
                        <a:buChar char="•"/>
                      </a:pPr>
                      <a:r>
                        <a:rPr lang="en-US" sz="1400" b="0" i="0" u="none" strike="noStrike" dirty="0" smtClean="0">
                          <a:solidFill>
                            <a:srgbClr val="000000"/>
                          </a:solidFill>
                          <a:latin typeface="Arial"/>
                        </a:rPr>
                        <a:t> They </a:t>
                      </a:r>
                      <a:r>
                        <a:rPr lang="en-US" sz="1400" b="0" i="0" u="none" strike="noStrike" dirty="0">
                          <a:solidFill>
                            <a:srgbClr val="000000"/>
                          </a:solidFill>
                          <a:latin typeface="Arial"/>
                        </a:rPr>
                        <a:t>all are sending Heartbeat event </a:t>
                      </a:r>
                      <a:r>
                        <a:rPr lang="en-US" sz="1400" b="0" i="0" u="sng" strike="noStrike" dirty="0">
                          <a:solidFill>
                            <a:srgbClr val="000000"/>
                          </a:solidFill>
                          <a:latin typeface="Arial"/>
                        </a:rPr>
                        <a:t>every 10 seconds</a:t>
                      </a:r>
                      <a:r>
                        <a:rPr lang="en-US" sz="1400" b="0" i="0" u="none" strike="noStrike" dirty="0">
                          <a:solidFill>
                            <a:srgbClr val="000000"/>
                          </a:solidFill>
                          <a:latin typeface="Arial"/>
                        </a:rPr>
                        <a: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08000">
                <a:tc>
                  <a:txBody>
                    <a:bodyPr/>
                    <a:lstStyle/>
                    <a:p>
                      <a:pPr rtl="0" fontAlgn="t">
                        <a:spcBef>
                          <a:spcPts val="0"/>
                        </a:spcBef>
                        <a:spcAft>
                          <a:spcPts val="0"/>
                        </a:spcAft>
                      </a:pPr>
                      <a:r>
                        <a:rPr lang="en-US" sz="1400" b="1" i="0" u="none" strike="noStrike">
                          <a:solidFill>
                            <a:srgbClr val="000000"/>
                          </a:solidFill>
                          <a:latin typeface="Arial"/>
                        </a:rPr>
                        <a:t>Test Scenario</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User </a:t>
                      </a:r>
                      <a:r>
                        <a:rPr lang="en-US" sz="1400" b="0" i="0" u="none" strike="noStrike" dirty="0">
                          <a:solidFill>
                            <a:srgbClr val="000000"/>
                          </a:solidFill>
                          <a:latin typeface="Arial"/>
                        </a:rPr>
                        <a:t>App sends the control event to a SA node and receives the status event from it.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08000">
                <a:tc>
                  <a:txBody>
                    <a:bodyPr/>
                    <a:lstStyle/>
                    <a:p>
                      <a:pPr rtl="0" fontAlgn="t">
                        <a:spcBef>
                          <a:spcPts val="0"/>
                        </a:spcBef>
                        <a:spcAft>
                          <a:spcPts val="0"/>
                        </a:spcAft>
                      </a:pPr>
                      <a:r>
                        <a:rPr lang="en-US" sz="1400" b="1" i="0" u="none" strike="noStrike">
                          <a:solidFill>
                            <a:srgbClr val="000000"/>
                          </a:solidFill>
                          <a:latin typeface="Arial"/>
                        </a:rPr>
                        <a:t>Measurement Matrix</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fr-FR" sz="1400" b="0" i="0" u="none" strike="noStrike" dirty="0" smtClean="0">
                          <a:solidFill>
                            <a:srgbClr val="000000"/>
                          </a:solidFill>
                          <a:latin typeface="Arial"/>
                        </a:rPr>
                        <a:t> X-axis </a:t>
                      </a:r>
                      <a:r>
                        <a:rPr lang="fr-FR" sz="1400" b="0" i="0" u="none" strike="noStrike" dirty="0">
                          <a:solidFill>
                            <a:srgbClr val="000000"/>
                          </a:solidFill>
                          <a:latin typeface="Arial"/>
                        </a:rPr>
                        <a:t>: N. of connections</a:t>
                      </a:r>
                    </a:p>
                    <a:p>
                      <a:pPr rtl="0" fontAlgn="base">
                        <a:spcBef>
                          <a:spcPts val="0"/>
                        </a:spcBef>
                        <a:spcAft>
                          <a:spcPts val="0"/>
                        </a:spcAft>
                        <a:buFont typeface="Arial"/>
                        <a:buChar char="•"/>
                      </a:pPr>
                      <a:r>
                        <a:rPr lang="fr-FR" sz="1400" b="0" i="0" u="none" strike="noStrike" dirty="0" smtClean="0">
                          <a:solidFill>
                            <a:srgbClr val="000000"/>
                          </a:solidFill>
                          <a:latin typeface="Arial"/>
                        </a:rPr>
                        <a:t> Y-axis </a:t>
                      </a:r>
                      <a:r>
                        <a:rPr lang="fr-FR" sz="1400" b="0" i="0" u="none" strike="noStrike" dirty="0">
                          <a:solidFill>
                            <a:srgbClr val="000000"/>
                          </a:solidFill>
                          <a:latin typeface="Arial"/>
                        </a:rPr>
                        <a:t>: t4 - t1 </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0842">
                <a:tc>
                  <a:txBody>
                    <a:bodyPr/>
                    <a:lstStyle/>
                    <a:p>
                      <a:pPr rtl="0" fontAlgn="t">
                        <a:spcBef>
                          <a:spcPts val="0"/>
                        </a:spcBef>
                        <a:spcAft>
                          <a:spcPts val="0"/>
                        </a:spcAft>
                      </a:pPr>
                      <a:r>
                        <a:rPr lang="en-US" sz="1400" b="1" i="0" u="none" strike="noStrike">
                          <a:solidFill>
                            <a:srgbClr val="000000"/>
                          </a:solidFill>
                          <a:latin typeface="Arial"/>
                        </a:rPr>
                        <a:t>Result</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Max </a:t>
                      </a:r>
                      <a:r>
                        <a:rPr lang="en-US" sz="1400" b="0" i="0" u="none" strike="noStrike" dirty="0">
                          <a:solidFill>
                            <a:srgbClr val="000000"/>
                          </a:solidFill>
                          <a:latin typeface="Arial"/>
                        </a:rPr>
                        <a:t>1000 SA nodes do not effect on performance.</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150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sp>
        <p:nvSpPr>
          <p:cNvPr id="31" name="실행 단추: 뒤로 또는 이전 30">
            <a:hlinkClick r:id="rId4" action="ppaction://hlinksldjump" highlightClick="1"/>
          </p:cNvPr>
          <p:cNvSpPr/>
          <p:nvPr/>
        </p:nvSpPr>
        <p:spPr>
          <a:xfrm>
            <a:off x="8532550" y="6021360"/>
            <a:ext cx="432046" cy="360038"/>
          </a:xfrm>
          <a:prstGeom prst="actionButtonBackPrevio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 - Event Bus Experiment (3/3)</a:t>
            </a:r>
          </a:p>
        </p:txBody>
      </p:sp>
      <p:pic>
        <p:nvPicPr>
          <p:cNvPr id="406" name="Shape 406"/>
          <p:cNvPicPr preferRelativeResize="0"/>
          <p:nvPr/>
        </p:nvPicPr>
        <p:blipFill>
          <a:blip r:embed="rId3">
            <a:alphaModFix/>
          </a:blip>
          <a:stretch>
            <a:fillRect/>
          </a:stretch>
        </p:blipFill>
        <p:spPr>
          <a:xfrm>
            <a:off x="3066275" y="2978341"/>
            <a:ext cx="5868050" cy="2898999"/>
          </a:xfrm>
          <a:prstGeom prst="rect">
            <a:avLst/>
          </a:prstGeom>
          <a:noFill/>
          <a:ln w="9525" cap="flat" cmpd="sng">
            <a:solidFill>
              <a:srgbClr val="999999"/>
            </a:solidFill>
            <a:prstDash val="solid"/>
            <a:round/>
            <a:headEnd type="none" w="med" len="med"/>
            <a:tailEnd type="none" w="med" len="med"/>
          </a:ln>
        </p:spPr>
      </p:pic>
      <p:sp>
        <p:nvSpPr>
          <p:cNvPr id="28" name="실행 단추: 뒤로 또는 이전 27">
            <a:hlinkClick r:id="rId4" action="ppaction://hlinksldjump" highlightClick="1"/>
          </p:cNvPr>
          <p:cNvSpPr/>
          <p:nvPr/>
        </p:nvSpPr>
        <p:spPr>
          <a:xfrm>
            <a:off x="8460540" y="6021440"/>
            <a:ext cx="431940" cy="359970"/>
          </a:xfrm>
          <a:prstGeom prst="actionButtonBackPrevio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 name="표 31"/>
          <p:cNvGraphicFramePr>
            <a:graphicFrameLocks noGrp="1"/>
          </p:cNvGraphicFramePr>
          <p:nvPr/>
        </p:nvGraphicFramePr>
        <p:xfrm>
          <a:off x="250824" y="765175"/>
          <a:ext cx="8641775" cy="1975852"/>
        </p:xfrm>
        <a:graphic>
          <a:graphicData uri="http://schemas.openxmlformats.org/drawingml/2006/table">
            <a:tbl>
              <a:tblPr/>
              <a:tblGrid>
                <a:gridCol w="1364490"/>
                <a:gridCol w="7277285"/>
              </a:tblGrid>
              <a:tr h="508000">
                <a:tc>
                  <a:txBody>
                    <a:bodyPr/>
                    <a:lstStyle/>
                    <a:p>
                      <a:pPr rtl="0" fontAlgn="t">
                        <a:spcBef>
                          <a:spcPts val="0"/>
                        </a:spcBef>
                        <a:spcAft>
                          <a:spcPts val="0"/>
                        </a:spcAft>
                      </a:pPr>
                      <a:r>
                        <a:rPr lang="en-US" sz="1400" b="1" i="0" u="none" strike="noStrike" dirty="0">
                          <a:solidFill>
                            <a:srgbClr val="000000"/>
                          </a:solidFill>
                          <a:latin typeface="Arial"/>
                        </a:rPr>
                        <a:t>Pre-condition</a:t>
                      </a:r>
                      <a:endParaRPr lang="en-US" sz="1400" dirty="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sng" strike="noStrike" dirty="0" smtClean="0">
                          <a:solidFill>
                            <a:srgbClr val="000000"/>
                          </a:solidFill>
                          <a:latin typeface="Arial"/>
                        </a:rPr>
                        <a:t> 1000 </a:t>
                      </a:r>
                      <a:r>
                        <a:rPr lang="en-US" sz="1400" b="0" i="0" u="sng" strike="noStrike" dirty="0">
                          <a:solidFill>
                            <a:srgbClr val="000000"/>
                          </a:solidFill>
                          <a:latin typeface="Arial"/>
                        </a:rPr>
                        <a:t>virtual SA nodes</a:t>
                      </a:r>
                      <a:r>
                        <a:rPr lang="en-US" sz="1400" b="0" i="0" u="none" strike="noStrike" dirty="0">
                          <a:solidFill>
                            <a:srgbClr val="000000"/>
                          </a:solidFill>
                          <a:latin typeface="Arial"/>
                        </a:rPr>
                        <a:t> are being connected to the Event Bus.</a:t>
                      </a:r>
                    </a:p>
                    <a:p>
                      <a:pPr rtl="0" fontAlgn="base">
                        <a:spcBef>
                          <a:spcPts val="0"/>
                        </a:spcBef>
                        <a:spcAft>
                          <a:spcPts val="0"/>
                        </a:spcAft>
                        <a:buFont typeface="Arial"/>
                        <a:buChar char="•"/>
                      </a:pPr>
                      <a:r>
                        <a:rPr lang="en-US" sz="1400" b="0" i="0" u="none" strike="noStrike" dirty="0" smtClean="0">
                          <a:solidFill>
                            <a:srgbClr val="000000"/>
                          </a:solidFill>
                          <a:latin typeface="Arial"/>
                        </a:rPr>
                        <a:t> They </a:t>
                      </a:r>
                      <a:r>
                        <a:rPr lang="en-US" sz="1400" b="0" i="0" u="none" strike="noStrike" dirty="0">
                          <a:solidFill>
                            <a:srgbClr val="000000"/>
                          </a:solidFill>
                          <a:latin typeface="Arial"/>
                        </a:rPr>
                        <a:t>all are sending Heartbeat event </a:t>
                      </a:r>
                      <a:r>
                        <a:rPr lang="en-US" sz="1400" b="0" i="0" u="sng" strike="noStrike" dirty="0">
                          <a:solidFill>
                            <a:srgbClr val="000000"/>
                          </a:solidFill>
                          <a:latin typeface="Arial"/>
                        </a:rPr>
                        <a:t>every N seconds</a:t>
                      </a:r>
                      <a:r>
                        <a:rPr lang="en-US" sz="1400" b="0" i="0" u="none" strike="noStrike" dirty="0">
                          <a:solidFill>
                            <a:srgbClr val="000000"/>
                          </a:solidFill>
                          <a:latin typeface="Arial"/>
                        </a:rPr>
                        <a: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00">
                <a:tc>
                  <a:txBody>
                    <a:bodyPr/>
                    <a:lstStyle/>
                    <a:p>
                      <a:pPr rtl="0" fontAlgn="t">
                        <a:spcBef>
                          <a:spcPts val="0"/>
                        </a:spcBef>
                        <a:spcAft>
                          <a:spcPts val="0"/>
                        </a:spcAft>
                      </a:pPr>
                      <a:r>
                        <a:rPr lang="en-US" sz="1400" b="1" i="0" u="none" strike="noStrike">
                          <a:solidFill>
                            <a:srgbClr val="000000"/>
                          </a:solidFill>
                          <a:latin typeface="Arial"/>
                        </a:rPr>
                        <a:t>Test Scenario</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User </a:t>
                      </a:r>
                      <a:r>
                        <a:rPr lang="en-US" sz="1400" b="0" i="0" u="none" strike="noStrike" dirty="0">
                          <a:solidFill>
                            <a:srgbClr val="000000"/>
                          </a:solidFill>
                          <a:latin typeface="Arial"/>
                        </a:rPr>
                        <a:t>App sends the control event to a SA node and receives the status event from it.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00">
                <a:tc>
                  <a:txBody>
                    <a:bodyPr/>
                    <a:lstStyle/>
                    <a:p>
                      <a:pPr rtl="0" fontAlgn="t">
                        <a:spcBef>
                          <a:spcPts val="0"/>
                        </a:spcBef>
                        <a:spcAft>
                          <a:spcPts val="0"/>
                        </a:spcAft>
                      </a:pPr>
                      <a:r>
                        <a:rPr lang="en-US" sz="1400" b="1" i="0" u="none" strike="noStrike">
                          <a:solidFill>
                            <a:srgbClr val="000000"/>
                          </a:solidFill>
                          <a:latin typeface="Arial"/>
                        </a:rPr>
                        <a:t>Measurement Matrix</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fr-FR" sz="1400" b="0" i="0" u="none" strike="noStrike" dirty="0" smtClean="0">
                          <a:solidFill>
                            <a:srgbClr val="000000"/>
                          </a:solidFill>
                          <a:latin typeface="Arial"/>
                        </a:rPr>
                        <a:t> X-axis </a:t>
                      </a:r>
                      <a:r>
                        <a:rPr lang="fr-FR" sz="1400" b="0" i="0" u="none" strike="noStrike" dirty="0">
                          <a:solidFill>
                            <a:srgbClr val="000000"/>
                          </a:solidFill>
                          <a:latin typeface="Arial"/>
                        </a:rPr>
                        <a:t>: N sec cycle. </a:t>
                      </a:r>
                    </a:p>
                    <a:p>
                      <a:pPr rtl="0" fontAlgn="base">
                        <a:spcBef>
                          <a:spcPts val="0"/>
                        </a:spcBef>
                        <a:spcAft>
                          <a:spcPts val="0"/>
                        </a:spcAft>
                        <a:buFont typeface="Arial"/>
                        <a:buChar char="•"/>
                      </a:pPr>
                      <a:r>
                        <a:rPr lang="fr-FR" sz="1400" b="0" i="0" u="none" strike="noStrike" dirty="0" smtClean="0">
                          <a:solidFill>
                            <a:srgbClr val="000000"/>
                          </a:solidFill>
                          <a:latin typeface="Arial"/>
                        </a:rPr>
                        <a:t> Y-axis </a:t>
                      </a:r>
                      <a:r>
                        <a:rPr lang="fr-FR" sz="1400" b="0" i="0" u="none" strike="noStrike" dirty="0">
                          <a:solidFill>
                            <a:srgbClr val="000000"/>
                          </a:solidFill>
                          <a:latin typeface="Arial"/>
                        </a:rPr>
                        <a:t>: t4 - t1</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842">
                <a:tc>
                  <a:txBody>
                    <a:bodyPr/>
                    <a:lstStyle/>
                    <a:p>
                      <a:pPr rtl="0" fontAlgn="t">
                        <a:spcBef>
                          <a:spcPts val="0"/>
                        </a:spcBef>
                        <a:spcAft>
                          <a:spcPts val="0"/>
                        </a:spcAft>
                      </a:pPr>
                      <a:r>
                        <a:rPr lang="en-US" sz="1400" b="1" i="0" u="none" strike="noStrike">
                          <a:solidFill>
                            <a:srgbClr val="000000"/>
                          </a:solidFill>
                          <a:latin typeface="Arial"/>
                        </a:rPr>
                        <a:t>Result</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Min </a:t>
                      </a:r>
                      <a:r>
                        <a:rPr lang="en-US" sz="1400" b="0" i="0" u="none" strike="noStrike" dirty="0">
                          <a:solidFill>
                            <a:srgbClr val="000000"/>
                          </a:solidFill>
                          <a:latin typeface="Arial"/>
                        </a:rPr>
                        <a:t>10 sec cycle Heartbeat does not affect the performance</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94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sp>
        <p:nvSpPr>
          <p:cNvPr id="53" name="Shape 355"/>
          <p:cNvSpPr/>
          <p:nvPr/>
        </p:nvSpPr>
        <p:spPr>
          <a:xfrm>
            <a:off x="406336" y="4290140"/>
            <a:ext cx="2450325" cy="531364"/>
          </a:xfrm>
          <a:prstGeom prst="rect">
            <a:avLst/>
          </a:prstGeom>
          <a:solidFill>
            <a:schemeClr val="lt2"/>
          </a:solidFill>
          <a:ln w="19050" cap="flat" cmpd="sng">
            <a:solidFill>
              <a:schemeClr val="tx1"/>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Event Bus</a:t>
            </a:r>
          </a:p>
        </p:txBody>
      </p:sp>
      <p:sp>
        <p:nvSpPr>
          <p:cNvPr id="54" name="Shape 356"/>
          <p:cNvSpPr/>
          <p:nvPr/>
        </p:nvSpPr>
        <p:spPr>
          <a:xfrm>
            <a:off x="406336" y="5503869"/>
            <a:ext cx="755206" cy="373427"/>
          </a:xfrm>
          <a:prstGeom prst="rect">
            <a:avLst/>
          </a:prstGeom>
          <a:solidFill>
            <a:schemeClr val="lt2"/>
          </a:solidFill>
          <a:ln w="19050" cap="flat" cmpd="sng">
            <a:solidFill>
              <a:schemeClr val="tx1"/>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User App</a:t>
            </a:r>
          </a:p>
        </p:txBody>
      </p:sp>
      <p:sp>
        <p:nvSpPr>
          <p:cNvPr id="55" name="Shape 357"/>
          <p:cNvSpPr/>
          <p:nvPr/>
        </p:nvSpPr>
        <p:spPr>
          <a:xfrm>
            <a:off x="2101456" y="5503869"/>
            <a:ext cx="755206" cy="373427"/>
          </a:xfrm>
          <a:prstGeom prst="rect">
            <a:avLst/>
          </a:prstGeom>
          <a:solidFill>
            <a:schemeClr val="lt2"/>
          </a:solidFill>
          <a:ln w="19050" cap="flat" cmpd="sng">
            <a:solidFill>
              <a:schemeClr val="tx1"/>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SA Node</a:t>
            </a:r>
          </a:p>
        </p:txBody>
      </p:sp>
      <p:sp>
        <p:nvSpPr>
          <p:cNvPr id="56" name="Shape 358"/>
          <p:cNvSpPr/>
          <p:nvPr/>
        </p:nvSpPr>
        <p:spPr>
          <a:xfrm>
            <a:off x="406336" y="5503869"/>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57" name="Shape 359"/>
          <p:cNvSpPr/>
          <p:nvPr/>
        </p:nvSpPr>
        <p:spPr>
          <a:xfrm>
            <a:off x="850654" y="5503869"/>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58" name="Shape 360"/>
          <p:cNvSpPr/>
          <p:nvPr/>
        </p:nvSpPr>
        <p:spPr>
          <a:xfrm>
            <a:off x="2545774" y="5503869"/>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59" name="Shape 361"/>
          <p:cNvSpPr/>
          <p:nvPr/>
        </p:nvSpPr>
        <p:spPr>
          <a:xfrm>
            <a:off x="2101456" y="5503869"/>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60" name="Shape 362"/>
          <p:cNvSpPr/>
          <p:nvPr/>
        </p:nvSpPr>
        <p:spPr>
          <a:xfrm>
            <a:off x="406336" y="4629571"/>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61" name="Shape 363"/>
          <p:cNvSpPr/>
          <p:nvPr/>
        </p:nvSpPr>
        <p:spPr>
          <a:xfrm>
            <a:off x="850654" y="4629571"/>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62" name="Shape 364"/>
          <p:cNvSpPr/>
          <p:nvPr/>
        </p:nvSpPr>
        <p:spPr>
          <a:xfrm>
            <a:off x="2101456" y="4629571"/>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63" name="Shape 365"/>
          <p:cNvSpPr/>
          <p:nvPr/>
        </p:nvSpPr>
        <p:spPr>
          <a:xfrm>
            <a:off x="2545774" y="4629571"/>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cxnSp>
        <p:nvCxnSpPr>
          <p:cNvPr id="64" name="Shape 366"/>
          <p:cNvCxnSpPr>
            <a:stCxn id="56" idx="0"/>
            <a:endCxn id="60" idx="2"/>
          </p:cNvCxnSpPr>
          <p:nvPr/>
        </p:nvCxnSpPr>
        <p:spPr>
          <a:xfrm rot="10800000">
            <a:off x="561780" y="4821259"/>
            <a:ext cx="0" cy="682609"/>
          </a:xfrm>
          <a:prstGeom prst="straightConnector1">
            <a:avLst/>
          </a:prstGeom>
          <a:noFill/>
          <a:ln w="19050" cap="flat" cmpd="sng">
            <a:solidFill>
              <a:schemeClr val="tx1"/>
            </a:solidFill>
            <a:prstDash val="solid"/>
            <a:round/>
            <a:headEnd type="none" w="lg" len="lg"/>
            <a:tailEnd type="stealth" w="lg" len="lg"/>
          </a:ln>
        </p:spPr>
      </p:cxnSp>
      <p:cxnSp>
        <p:nvCxnSpPr>
          <p:cNvPr id="65" name="Shape 367"/>
          <p:cNvCxnSpPr>
            <a:stCxn id="61" idx="2"/>
            <a:endCxn id="57" idx="0"/>
          </p:cNvCxnSpPr>
          <p:nvPr/>
        </p:nvCxnSpPr>
        <p:spPr>
          <a:xfrm>
            <a:off x="1006098" y="4821504"/>
            <a:ext cx="0" cy="682609"/>
          </a:xfrm>
          <a:prstGeom prst="straightConnector1">
            <a:avLst/>
          </a:prstGeom>
          <a:noFill/>
          <a:ln w="19050" cap="flat" cmpd="sng">
            <a:solidFill>
              <a:schemeClr val="dk2"/>
            </a:solidFill>
            <a:prstDash val="solid"/>
            <a:round/>
            <a:headEnd type="none" w="lg" len="lg"/>
            <a:tailEnd type="stealth" w="lg" len="lg"/>
          </a:ln>
        </p:spPr>
      </p:cxnSp>
      <p:cxnSp>
        <p:nvCxnSpPr>
          <p:cNvPr id="66" name="Shape 368"/>
          <p:cNvCxnSpPr>
            <a:stCxn id="59" idx="0"/>
            <a:endCxn id="62" idx="2"/>
          </p:cNvCxnSpPr>
          <p:nvPr/>
        </p:nvCxnSpPr>
        <p:spPr>
          <a:xfrm rot="10800000">
            <a:off x="2256900" y="4821259"/>
            <a:ext cx="0" cy="682609"/>
          </a:xfrm>
          <a:prstGeom prst="straightConnector1">
            <a:avLst/>
          </a:prstGeom>
          <a:noFill/>
          <a:ln w="19050" cap="flat" cmpd="sng">
            <a:solidFill>
              <a:schemeClr val="tx1"/>
            </a:solidFill>
            <a:prstDash val="solid"/>
            <a:round/>
            <a:headEnd type="none" w="lg" len="lg"/>
            <a:tailEnd type="stealth" w="lg" len="lg"/>
          </a:ln>
        </p:spPr>
      </p:cxnSp>
      <p:cxnSp>
        <p:nvCxnSpPr>
          <p:cNvPr id="67" name="Shape 369"/>
          <p:cNvCxnSpPr>
            <a:stCxn id="63" idx="2"/>
            <a:endCxn id="58" idx="0"/>
          </p:cNvCxnSpPr>
          <p:nvPr/>
        </p:nvCxnSpPr>
        <p:spPr>
          <a:xfrm>
            <a:off x="2701218" y="4821504"/>
            <a:ext cx="0" cy="682609"/>
          </a:xfrm>
          <a:prstGeom prst="straightConnector1">
            <a:avLst/>
          </a:prstGeom>
          <a:noFill/>
          <a:ln w="19050" cap="flat" cmpd="sng">
            <a:solidFill>
              <a:schemeClr val="tx1"/>
            </a:solidFill>
            <a:prstDash val="solid"/>
            <a:round/>
            <a:headEnd type="none" w="lg" len="lg"/>
            <a:tailEnd type="stealth" w="lg" len="lg"/>
          </a:ln>
        </p:spPr>
      </p:cxnSp>
      <p:sp>
        <p:nvSpPr>
          <p:cNvPr id="68" name="Shape 370"/>
          <p:cNvSpPr txBox="1"/>
          <p:nvPr/>
        </p:nvSpPr>
        <p:spPr>
          <a:xfrm>
            <a:off x="250825" y="5072598"/>
            <a:ext cx="310888" cy="31748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1</a:t>
            </a:r>
          </a:p>
        </p:txBody>
      </p:sp>
      <p:sp>
        <p:nvSpPr>
          <p:cNvPr id="69" name="Shape 371"/>
          <p:cNvSpPr txBox="1"/>
          <p:nvPr/>
        </p:nvSpPr>
        <p:spPr>
          <a:xfrm>
            <a:off x="717225" y="5072598"/>
            <a:ext cx="310888" cy="31748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4</a:t>
            </a:r>
          </a:p>
        </p:txBody>
      </p:sp>
      <p:sp>
        <p:nvSpPr>
          <p:cNvPr id="70" name="Shape 372"/>
          <p:cNvSpPr txBox="1"/>
          <p:nvPr/>
        </p:nvSpPr>
        <p:spPr>
          <a:xfrm>
            <a:off x="1923930" y="5072598"/>
            <a:ext cx="310888" cy="31748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3</a:t>
            </a:r>
          </a:p>
        </p:txBody>
      </p:sp>
      <p:sp>
        <p:nvSpPr>
          <p:cNvPr id="71" name="Shape 373"/>
          <p:cNvSpPr txBox="1"/>
          <p:nvPr/>
        </p:nvSpPr>
        <p:spPr>
          <a:xfrm>
            <a:off x="2390330" y="5072598"/>
            <a:ext cx="310888" cy="31748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2</a:t>
            </a:r>
          </a:p>
        </p:txBody>
      </p:sp>
      <p:sp>
        <p:nvSpPr>
          <p:cNvPr id="72" name="Shape 374"/>
          <p:cNvSpPr/>
          <p:nvPr/>
        </p:nvSpPr>
        <p:spPr>
          <a:xfrm>
            <a:off x="406336" y="3135549"/>
            <a:ext cx="2450325" cy="531364"/>
          </a:xfrm>
          <a:prstGeom prst="rect">
            <a:avLst/>
          </a:prstGeom>
          <a:solidFill>
            <a:schemeClr val="lt2"/>
          </a:solidFill>
          <a:ln w="19050" cap="flat" cmpd="sng">
            <a:solidFill>
              <a:schemeClr val="tx1"/>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Workload Generator</a:t>
            </a:r>
          </a:p>
        </p:txBody>
      </p:sp>
      <p:cxnSp>
        <p:nvCxnSpPr>
          <p:cNvPr id="73" name="Shape 375"/>
          <p:cNvCxnSpPr>
            <a:stCxn id="72" idx="2"/>
            <a:endCxn id="53" idx="0"/>
          </p:cNvCxnSpPr>
          <p:nvPr/>
        </p:nvCxnSpPr>
        <p:spPr>
          <a:xfrm>
            <a:off x="1631498" y="3666913"/>
            <a:ext cx="0" cy="623181"/>
          </a:xfrm>
          <a:prstGeom prst="straightConnector1">
            <a:avLst/>
          </a:prstGeom>
          <a:noFill/>
          <a:ln w="19050" cap="flat" cmpd="sng">
            <a:solidFill>
              <a:schemeClr val="tx1"/>
            </a:solidFill>
            <a:prstDash val="solid"/>
            <a:round/>
            <a:headEnd type="none" w="lg" len="lg"/>
            <a:tailEnd type="stealth" w="lg" len="lg"/>
          </a:ln>
        </p:spPr>
      </p:cxn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pic>
        <p:nvPicPr>
          <p:cNvPr id="41" name="Shape 41"/>
          <p:cNvPicPr preferRelativeResize="0"/>
          <p:nvPr/>
        </p:nvPicPr>
        <p:blipFill>
          <a:blip r:embed="rId3">
            <a:alphaModFix/>
          </a:blip>
          <a:stretch>
            <a:fillRect/>
          </a:stretch>
        </p:blipFill>
        <p:spPr>
          <a:xfrm>
            <a:off x="6164850" y="790125"/>
            <a:ext cx="1181699" cy="1181699"/>
          </a:xfrm>
          <a:prstGeom prst="rect">
            <a:avLst/>
          </a:prstGeom>
          <a:noFill/>
          <a:ln>
            <a:noFill/>
          </a:ln>
        </p:spPr>
      </p:pic>
      <p:sp>
        <p:nvSpPr>
          <p:cNvPr id="42" name="Shape 42"/>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Team Members &amp; Role Assignment</a:t>
            </a:r>
          </a:p>
        </p:txBody>
      </p:sp>
      <p:sp>
        <p:nvSpPr>
          <p:cNvPr id="43" name="Shape 43"/>
          <p:cNvSpPr/>
          <p:nvPr/>
        </p:nvSpPr>
        <p:spPr>
          <a:xfrm>
            <a:off x="3455878" y="1519064"/>
            <a:ext cx="2214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i="0" u="none" strike="noStrike" cap="none" baseline="0" dirty="0" smtClean="0">
                <a:solidFill>
                  <a:srgbClr val="000000"/>
                </a:solidFill>
                <a:latin typeface="+mn-lt"/>
                <a:ea typeface="Belleza"/>
                <a:cs typeface="Belleza"/>
                <a:sym typeface="Belleza"/>
              </a:rPr>
              <a:t>  Assignment</a:t>
            </a:r>
            <a:r>
              <a:rPr lang="en-US" sz="1200" b="0" i="0" u="none" strike="noStrike" cap="none" baseline="0" dirty="0" smtClean="0">
                <a:solidFill>
                  <a:srgbClr val="000000"/>
                </a:solidFill>
                <a:latin typeface="+mn-lt"/>
                <a:ea typeface="Belleza"/>
                <a:cs typeface="Belleza"/>
                <a:sym typeface="Belleza"/>
              </a:rPr>
              <a:t>:</a:t>
            </a:r>
            <a:endParaRPr lang="en-US" sz="1200" b="0" i="0" u="none" strike="noStrike" cap="none" baseline="0" dirty="0">
              <a:solidFill>
                <a:srgbClr val="000000"/>
              </a:solidFill>
              <a:latin typeface="+mn-lt"/>
              <a:ea typeface="Belleza"/>
              <a:cs typeface="Belleza"/>
              <a:sym typeface="Belleza"/>
            </a:endParaRP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Testing &amp; Management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4" name="Shape 44"/>
          <p:cNvSpPr/>
          <p:nvPr/>
        </p:nvSpPr>
        <p:spPr>
          <a:xfrm>
            <a:off x="7452180"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Jaehoon Kim</a:t>
            </a:r>
          </a:p>
        </p:txBody>
      </p:sp>
      <p:sp>
        <p:nvSpPr>
          <p:cNvPr id="45" name="Shape 45"/>
          <p:cNvSpPr/>
          <p:nvPr/>
        </p:nvSpPr>
        <p:spPr>
          <a:xfrm>
            <a:off x="6804109"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User Interface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6" name="Shape 46"/>
          <p:cNvSpPr/>
          <p:nvPr/>
        </p:nvSpPr>
        <p:spPr>
          <a:xfrm>
            <a:off x="5275948"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Changwook Lim</a:t>
            </a:r>
          </a:p>
        </p:txBody>
      </p:sp>
      <p:sp>
        <p:nvSpPr>
          <p:cNvPr id="47" name="Shape 47"/>
          <p:cNvSpPr/>
          <p:nvPr/>
        </p:nvSpPr>
        <p:spPr>
          <a:xfrm>
            <a:off x="4627880"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SA Node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8" name="Shape 48"/>
          <p:cNvSpPr/>
          <p:nvPr/>
        </p:nvSpPr>
        <p:spPr>
          <a:xfrm>
            <a:off x="3075962"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Jeonggil Lee</a:t>
            </a:r>
          </a:p>
        </p:txBody>
      </p:sp>
      <p:sp>
        <p:nvSpPr>
          <p:cNvPr id="49" name="Shape 49"/>
          <p:cNvSpPr/>
          <p:nvPr/>
        </p:nvSpPr>
        <p:spPr>
          <a:xfrm>
            <a:off x="2427891"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IoT Infrastructure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50" name="Shape 50"/>
          <p:cNvSpPr/>
          <p:nvPr/>
        </p:nvSpPr>
        <p:spPr>
          <a:xfrm>
            <a:off x="899591"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dirty="0" smtClean="0">
                <a:latin typeface="+mn-lt"/>
                <a:ea typeface="Belleza"/>
                <a:cs typeface="Belleza"/>
                <a:sym typeface="Belleza"/>
              </a:rPr>
              <a:t>Technical Writer /</a:t>
            </a:r>
          </a:p>
          <a:p>
            <a:pPr algn="ctr">
              <a:buClr>
                <a:srgbClr val="000000"/>
              </a:buClr>
              <a:buSzPct val="25000"/>
            </a:pPr>
            <a:r>
              <a:rPr lang="en-US" altLang="ko-KR" sz="1200" dirty="0" smtClean="0">
                <a:ea typeface="Belleza"/>
                <a:cs typeface="Belleza"/>
                <a:sym typeface="Belleza"/>
              </a:rPr>
              <a:t>Requirements Eng. </a:t>
            </a:r>
          </a:p>
        </p:txBody>
      </p:sp>
      <p:sp>
        <p:nvSpPr>
          <p:cNvPr id="51" name="Shape 51"/>
          <p:cNvSpPr/>
          <p:nvPr/>
        </p:nvSpPr>
        <p:spPr>
          <a:xfrm>
            <a:off x="899591"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Yoonki Hong</a:t>
            </a:r>
          </a:p>
        </p:txBody>
      </p:sp>
      <p:sp>
        <p:nvSpPr>
          <p:cNvPr id="52" name="Shape 52"/>
          <p:cNvSpPr/>
          <p:nvPr/>
        </p:nvSpPr>
        <p:spPr>
          <a:xfrm>
            <a:off x="251520"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IoT Infrastructure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cxnSp>
        <p:nvCxnSpPr>
          <p:cNvPr id="53" name="Shape 53"/>
          <p:cNvCxnSpPr/>
          <p:nvPr/>
        </p:nvCxnSpPr>
        <p:spPr>
          <a:xfrm>
            <a:off x="1323199" y="2649041"/>
            <a:ext cx="6504300" cy="0"/>
          </a:xfrm>
          <a:prstGeom prst="straightConnector1">
            <a:avLst/>
          </a:prstGeom>
          <a:noFill/>
          <a:ln w="9525" cap="flat" cmpd="sng">
            <a:solidFill>
              <a:srgbClr val="000000"/>
            </a:solidFill>
            <a:prstDash val="dash"/>
            <a:round/>
            <a:headEnd type="none" w="med" len="med"/>
            <a:tailEnd type="none" w="med" len="med"/>
          </a:ln>
        </p:spPr>
      </p:cxnSp>
      <p:cxnSp>
        <p:nvCxnSpPr>
          <p:cNvPr id="54" name="Shape 54"/>
          <p:cNvCxnSpPr/>
          <p:nvPr/>
        </p:nvCxnSpPr>
        <p:spPr>
          <a:xfrm>
            <a:off x="7848173" y="2644225"/>
            <a:ext cx="0" cy="343800"/>
          </a:xfrm>
          <a:prstGeom prst="straightConnector1">
            <a:avLst/>
          </a:prstGeom>
          <a:noFill/>
          <a:ln w="9525" cap="flat" cmpd="sng">
            <a:solidFill>
              <a:srgbClr val="000000"/>
            </a:solidFill>
            <a:prstDash val="dash"/>
            <a:round/>
            <a:headEnd type="none" w="med" len="med"/>
            <a:tailEnd type="none" w="med" len="med"/>
          </a:ln>
        </p:spPr>
      </p:cxnSp>
      <p:cxnSp>
        <p:nvCxnSpPr>
          <p:cNvPr id="55" name="Shape 55"/>
          <p:cNvCxnSpPr>
            <a:stCxn id="43" idx="2"/>
          </p:cNvCxnSpPr>
          <p:nvPr/>
        </p:nvCxnSpPr>
        <p:spPr>
          <a:xfrm>
            <a:off x="4563028" y="2311064"/>
            <a:ext cx="0" cy="355500"/>
          </a:xfrm>
          <a:prstGeom prst="straightConnector1">
            <a:avLst/>
          </a:prstGeom>
          <a:noFill/>
          <a:ln w="9525" cap="flat" cmpd="sng">
            <a:solidFill>
              <a:srgbClr val="000000"/>
            </a:solidFill>
            <a:prstDash val="dash"/>
            <a:round/>
            <a:headEnd type="none" w="med" len="med"/>
            <a:tailEnd type="none" w="med" len="med"/>
          </a:ln>
        </p:spPr>
      </p:cxnSp>
      <p:cxnSp>
        <p:nvCxnSpPr>
          <p:cNvPr id="56" name="Shape 56"/>
          <p:cNvCxnSpPr/>
          <p:nvPr/>
        </p:nvCxnSpPr>
        <p:spPr>
          <a:xfrm>
            <a:off x="5671950" y="2644225"/>
            <a:ext cx="0" cy="343800"/>
          </a:xfrm>
          <a:prstGeom prst="straightConnector1">
            <a:avLst/>
          </a:prstGeom>
          <a:noFill/>
          <a:ln w="9525" cap="flat" cmpd="sng">
            <a:solidFill>
              <a:srgbClr val="000000"/>
            </a:solidFill>
            <a:prstDash val="dash"/>
            <a:round/>
            <a:headEnd type="none" w="med" len="med"/>
            <a:tailEnd type="none" w="med" len="med"/>
          </a:ln>
        </p:spPr>
      </p:cxnSp>
      <p:cxnSp>
        <p:nvCxnSpPr>
          <p:cNvPr id="57" name="Shape 57"/>
          <p:cNvCxnSpPr/>
          <p:nvPr/>
        </p:nvCxnSpPr>
        <p:spPr>
          <a:xfrm>
            <a:off x="3471950" y="2644225"/>
            <a:ext cx="0" cy="343800"/>
          </a:xfrm>
          <a:prstGeom prst="straightConnector1">
            <a:avLst/>
          </a:prstGeom>
          <a:noFill/>
          <a:ln w="9525" cap="flat" cmpd="sng">
            <a:solidFill>
              <a:srgbClr val="000000"/>
            </a:solidFill>
            <a:prstDash val="dash"/>
            <a:round/>
            <a:headEnd type="none" w="med" len="med"/>
            <a:tailEnd type="none" w="med" len="med"/>
          </a:ln>
        </p:spPr>
      </p:cxnSp>
      <p:sp>
        <p:nvSpPr>
          <p:cNvPr id="58" name="Shape 58"/>
          <p:cNvSpPr/>
          <p:nvPr/>
        </p:nvSpPr>
        <p:spPr>
          <a:xfrm>
            <a:off x="251521"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59" name="Shape 59"/>
          <p:cNvSpPr/>
          <p:nvPr/>
        </p:nvSpPr>
        <p:spPr>
          <a:xfrm>
            <a:off x="251521"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0" name="Shape 60"/>
          <p:cNvSpPr/>
          <p:nvPr/>
        </p:nvSpPr>
        <p:spPr>
          <a:xfrm>
            <a:off x="3075962"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Chief Architect / Support Engineer</a:t>
            </a:r>
          </a:p>
        </p:txBody>
      </p:sp>
      <p:sp>
        <p:nvSpPr>
          <p:cNvPr id="61" name="Shape 61"/>
          <p:cNvSpPr/>
          <p:nvPr/>
        </p:nvSpPr>
        <p:spPr>
          <a:xfrm>
            <a:off x="2427891"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62" name="Shape 62"/>
          <p:cNvSpPr/>
          <p:nvPr/>
        </p:nvSpPr>
        <p:spPr>
          <a:xfrm>
            <a:off x="2427891"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3" name="Shape 63"/>
          <p:cNvSpPr/>
          <p:nvPr/>
        </p:nvSpPr>
        <p:spPr>
          <a:xfrm>
            <a:off x="5275948"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Developer</a:t>
            </a:r>
          </a:p>
        </p:txBody>
      </p:sp>
      <p:sp>
        <p:nvSpPr>
          <p:cNvPr id="64" name="Shape 64"/>
          <p:cNvSpPr/>
          <p:nvPr/>
        </p:nvSpPr>
        <p:spPr>
          <a:xfrm>
            <a:off x="4627878"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65" name="Shape 65"/>
          <p:cNvSpPr/>
          <p:nvPr/>
        </p:nvSpPr>
        <p:spPr>
          <a:xfrm>
            <a:off x="4627878"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6" name="Shape 66"/>
          <p:cNvSpPr/>
          <p:nvPr/>
        </p:nvSpPr>
        <p:spPr>
          <a:xfrm>
            <a:off x="7452180"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Developer</a:t>
            </a:r>
          </a:p>
        </p:txBody>
      </p:sp>
      <p:sp>
        <p:nvSpPr>
          <p:cNvPr id="67" name="Shape 67"/>
          <p:cNvSpPr/>
          <p:nvPr/>
        </p:nvSpPr>
        <p:spPr>
          <a:xfrm>
            <a:off x="6804108"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dirty="0">
                <a:solidFill>
                  <a:srgbClr val="000000"/>
                </a:solidFill>
                <a:latin typeface="+mn-lt"/>
                <a:ea typeface="Belleza"/>
                <a:cs typeface="Belleza"/>
                <a:sym typeface="Belleza"/>
              </a:rPr>
              <a:t>Title</a:t>
            </a:r>
          </a:p>
        </p:txBody>
      </p:sp>
      <p:sp>
        <p:nvSpPr>
          <p:cNvPr id="68" name="Shape 68"/>
          <p:cNvSpPr/>
          <p:nvPr/>
        </p:nvSpPr>
        <p:spPr>
          <a:xfrm>
            <a:off x="6804108"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dirty="0" smtClean="0">
                <a:solidFill>
                  <a:srgbClr val="000000"/>
                </a:solidFill>
                <a:latin typeface="+mn-lt"/>
                <a:ea typeface="Belleza"/>
                <a:cs typeface="Belleza"/>
                <a:sym typeface="Belleza"/>
              </a:rPr>
              <a:t>Name</a:t>
            </a:r>
            <a:endParaRPr lang="en-US" sz="1400" b="1" i="0" u="none" strike="noStrike" cap="none" baseline="0" dirty="0">
              <a:solidFill>
                <a:srgbClr val="000000"/>
              </a:solidFill>
              <a:latin typeface="+mn-lt"/>
              <a:ea typeface="Belleza"/>
              <a:cs typeface="Belleza"/>
              <a:sym typeface="Belleza"/>
            </a:endParaRPr>
          </a:p>
        </p:txBody>
      </p:sp>
      <p:sp>
        <p:nvSpPr>
          <p:cNvPr id="69" name="Shape 69"/>
          <p:cNvSpPr/>
          <p:nvPr/>
        </p:nvSpPr>
        <p:spPr>
          <a:xfrm>
            <a:off x="4103948" y="1159024"/>
            <a:ext cx="1566299"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Jangsu Lee</a:t>
            </a:r>
          </a:p>
        </p:txBody>
      </p:sp>
      <p:sp>
        <p:nvSpPr>
          <p:cNvPr id="70" name="Shape 70"/>
          <p:cNvSpPr/>
          <p:nvPr/>
        </p:nvSpPr>
        <p:spPr>
          <a:xfrm>
            <a:off x="4103948" y="798983"/>
            <a:ext cx="1566299"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b="0" i="0" u="none" strike="noStrike" cap="none" baseline="0">
                <a:solidFill>
                  <a:srgbClr val="000000"/>
                </a:solidFill>
                <a:latin typeface="+mn-lt"/>
                <a:ea typeface="Belleza"/>
                <a:cs typeface="Belleza"/>
                <a:sym typeface="Belleza"/>
              </a:rPr>
              <a:t>Team Leader / Managing Engineer</a:t>
            </a:r>
          </a:p>
        </p:txBody>
      </p:sp>
      <p:sp>
        <p:nvSpPr>
          <p:cNvPr id="71" name="Shape 71"/>
          <p:cNvSpPr/>
          <p:nvPr/>
        </p:nvSpPr>
        <p:spPr>
          <a:xfrm>
            <a:off x="3455878" y="798983"/>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72" name="Shape 72"/>
          <p:cNvSpPr/>
          <p:nvPr/>
        </p:nvSpPr>
        <p:spPr>
          <a:xfrm>
            <a:off x="3455878" y="1159024"/>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cxnSp>
        <p:nvCxnSpPr>
          <p:cNvPr id="73" name="Shape 73"/>
          <p:cNvCxnSpPr/>
          <p:nvPr/>
        </p:nvCxnSpPr>
        <p:spPr>
          <a:xfrm>
            <a:off x="1295607" y="2644321"/>
            <a:ext cx="0" cy="343800"/>
          </a:xfrm>
          <a:prstGeom prst="straightConnector1">
            <a:avLst/>
          </a:prstGeom>
          <a:noFill/>
          <a:ln w="9525" cap="flat" cmpd="sng">
            <a:solidFill>
              <a:srgbClr val="000000"/>
            </a:solidFill>
            <a:prstDash val="dash"/>
            <a:round/>
            <a:headEnd type="none" w="med" len="med"/>
            <a:tailEnd type="none" w="med" len="med"/>
          </a:ln>
        </p:spPr>
      </p:cxnSp>
      <p:sp>
        <p:nvSpPr>
          <p:cNvPr id="74" name="Shape 74"/>
          <p:cNvSpPr/>
          <p:nvPr/>
        </p:nvSpPr>
        <p:spPr>
          <a:xfrm>
            <a:off x="1195950" y="5884300"/>
            <a:ext cx="7529999" cy="359999"/>
          </a:xfrm>
          <a:prstGeom prst="rect">
            <a:avLst/>
          </a:prstGeom>
          <a:solidFill>
            <a:srgbClr val="000000">
              <a:alpha val="0"/>
            </a:srgbClr>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75" name="Shape 75"/>
          <p:cNvSpPr/>
          <p:nvPr/>
        </p:nvSpPr>
        <p:spPr>
          <a:xfrm>
            <a:off x="1345877" y="5959923"/>
            <a:ext cx="495599" cy="192000"/>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Belleza"/>
              <a:buNone/>
            </a:pPr>
            <a:endParaRPr sz="1200" b="0" i="0" u="none" strike="noStrike" cap="none" baseline="0">
              <a:solidFill>
                <a:srgbClr val="000000"/>
              </a:solidFill>
              <a:latin typeface="+mn-lt"/>
              <a:ea typeface="Belleza"/>
              <a:cs typeface="Belleza"/>
              <a:sym typeface="Belleza"/>
            </a:endParaRPr>
          </a:p>
        </p:txBody>
      </p:sp>
      <p:sp>
        <p:nvSpPr>
          <p:cNvPr id="76" name="Shape 76"/>
          <p:cNvSpPr/>
          <p:nvPr/>
        </p:nvSpPr>
        <p:spPr>
          <a:xfrm>
            <a:off x="2547300" y="5959925"/>
            <a:ext cx="495599" cy="192000"/>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Belleza"/>
              <a:buNone/>
            </a:pPr>
            <a:endParaRPr sz="1200" b="0" i="0" u="none" strike="noStrike" cap="none" baseline="0">
              <a:solidFill>
                <a:srgbClr val="000000"/>
              </a:solidFill>
              <a:latin typeface="+mn-lt"/>
              <a:ea typeface="Belleza"/>
              <a:cs typeface="Belleza"/>
              <a:sym typeface="Belleza"/>
            </a:endParaRPr>
          </a:p>
        </p:txBody>
      </p:sp>
      <p:sp>
        <p:nvSpPr>
          <p:cNvPr id="77" name="Shape 77"/>
          <p:cNvSpPr/>
          <p:nvPr/>
        </p:nvSpPr>
        <p:spPr>
          <a:xfrm>
            <a:off x="3838830" y="5968300"/>
            <a:ext cx="495599" cy="192000"/>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Belleza"/>
              <a:buNone/>
            </a:pPr>
            <a:endParaRPr sz="1200">
              <a:latin typeface="+mn-lt"/>
              <a:ea typeface="Belleza"/>
              <a:cs typeface="Belleza"/>
              <a:sym typeface="Belleza"/>
            </a:endParaRPr>
          </a:p>
        </p:txBody>
      </p:sp>
      <p:sp>
        <p:nvSpPr>
          <p:cNvPr id="78" name="Shape 78"/>
          <p:cNvSpPr/>
          <p:nvPr/>
        </p:nvSpPr>
        <p:spPr>
          <a:xfrm>
            <a:off x="5377600" y="5987550"/>
            <a:ext cx="144000" cy="1440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79" name="Shape 79"/>
          <p:cNvSpPr/>
          <p:nvPr/>
        </p:nvSpPr>
        <p:spPr>
          <a:xfrm>
            <a:off x="6319550" y="5959925"/>
            <a:ext cx="495599" cy="192000"/>
          </a:xfrm>
          <a:prstGeom prst="rect">
            <a:avLst/>
          </a:prstGeom>
          <a:solidFill>
            <a:srgbClr val="B6D7A8"/>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80" name="Shape 80"/>
          <p:cNvSpPr txBox="1"/>
          <p:nvPr/>
        </p:nvSpPr>
        <p:spPr>
          <a:xfrm>
            <a:off x="1843850" y="5895700"/>
            <a:ext cx="602400" cy="337200"/>
          </a:xfrm>
          <a:prstGeom prst="rect">
            <a:avLst/>
          </a:prstGeom>
          <a:noFill/>
          <a:ln>
            <a:noFill/>
          </a:ln>
        </p:spPr>
        <p:txBody>
          <a:bodyPr lIns="91425" tIns="91425" rIns="91425" bIns="91425" anchor="ctr" anchorCtr="0">
            <a:noAutofit/>
          </a:bodyPr>
          <a:lstStyle/>
          <a:p>
            <a:pPr>
              <a:spcBef>
                <a:spcPts val="0"/>
              </a:spcBef>
              <a:buNone/>
            </a:pPr>
            <a:r>
              <a:rPr lang="en-US" sz="1200">
                <a:latin typeface="+mn-lt"/>
                <a:ea typeface="Belleza"/>
                <a:cs typeface="Belleza"/>
                <a:sym typeface="Belleza"/>
              </a:rPr>
              <a:t>Role</a:t>
            </a:r>
          </a:p>
        </p:txBody>
      </p:sp>
      <p:sp>
        <p:nvSpPr>
          <p:cNvPr id="81" name="Shape 81"/>
          <p:cNvSpPr txBox="1"/>
          <p:nvPr/>
        </p:nvSpPr>
        <p:spPr>
          <a:xfrm>
            <a:off x="3055550" y="5897325"/>
            <a:ext cx="719400" cy="337200"/>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Name</a:t>
            </a:r>
          </a:p>
        </p:txBody>
      </p:sp>
      <p:sp>
        <p:nvSpPr>
          <p:cNvPr id="82" name="Shape 82"/>
          <p:cNvSpPr txBox="1"/>
          <p:nvPr/>
        </p:nvSpPr>
        <p:spPr>
          <a:xfrm>
            <a:off x="4353400" y="5897325"/>
            <a:ext cx="1133399" cy="337200"/>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Job Assign</a:t>
            </a:r>
          </a:p>
        </p:txBody>
      </p:sp>
      <p:sp>
        <p:nvSpPr>
          <p:cNvPr id="83" name="Shape 83"/>
          <p:cNvSpPr txBox="1"/>
          <p:nvPr/>
        </p:nvSpPr>
        <p:spPr>
          <a:xfrm>
            <a:off x="5523950" y="5874175"/>
            <a:ext cx="719400" cy="359999"/>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Face</a:t>
            </a:r>
          </a:p>
        </p:txBody>
      </p:sp>
      <p:sp>
        <p:nvSpPr>
          <p:cNvPr id="84" name="Shape 84"/>
          <p:cNvSpPr txBox="1"/>
          <p:nvPr/>
        </p:nvSpPr>
        <p:spPr>
          <a:xfrm>
            <a:off x="6819350" y="5874175"/>
            <a:ext cx="719400" cy="359999"/>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Mentor</a:t>
            </a:r>
          </a:p>
        </p:txBody>
      </p:sp>
      <p:sp>
        <p:nvSpPr>
          <p:cNvPr id="85" name="Shape 85"/>
          <p:cNvSpPr txBox="1"/>
          <p:nvPr/>
        </p:nvSpPr>
        <p:spPr>
          <a:xfrm>
            <a:off x="418225" y="5874175"/>
            <a:ext cx="785700" cy="359999"/>
          </a:xfrm>
          <a:prstGeom prst="rect">
            <a:avLst/>
          </a:prstGeom>
          <a:noFill/>
          <a:ln>
            <a:noFill/>
          </a:ln>
        </p:spPr>
        <p:txBody>
          <a:bodyPr lIns="91425" tIns="91425" rIns="91425" bIns="91425" anchor="ctr" anchorCtr="0">
            <a:noAutofit/>
          </a:bodyPr>
          <a:lstStyle/>
          <a:p>
            <a:pPr lvl="0" algn="ctr" rtl="0">
              <a:spcBef>
                <a:spcPts val="0"/>
              </a:spcBef>
              <a:buNone/>
            </a:pPr>
            <a:r>
              <a:rPr lang="en-US" sz="1200" b="1">
                <a:latin typeface="+mn-lt"/>
                <a:ea typeface="Belleza"/>
                <a:cs typeface="Belleza"/>
                <a:sym typeface="Belleza"/>
              </a:rPr>
              <a:t>Legend</a:t>
            </a:r>
          </a:p>
        </p:txBody>
      </p:sp>
      <p:sp>
        <p:nvSpPr>
          <p:cNvPr id="86" name="Shape 86"/>
          <p:cNvSpPr/>
          <p:nvPr/>
        </p:nvSpPr>
        <p:spPr>
          <a:xfrm>
            <a:off x="6164850" y="1960225"/>
            <a:ext cx="1181700" cy="481500"/>
          </a:xfrm>
          <a:prstGeom prst="rect">
            <a:avLst/>
          </a:prstGeom>
          <a:solidFill>
            <a:srgbClr val="B6D7A8"/>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b="1">
                <a:solidFill>
                  <a:schemeClr val="dk1"/>
                </a:solidFill>
                <a:latin typeface="+mn-lt"/>
                <a:ea typeface="Belleza"/>
                <a:cs typeface="Belleza"/>
                <a:sym typeface="Belleza"/>
              </a:rPr>
              <a:t>Mentor </a:t>
            </a:r>
            <a:r>
              <a:rPr lang="en-US" sz="1200">
                <a:solidFill>
                  <a:schemeClr val="dk1"/>
                </a:solidFill>
                <a:latin typeface="+mn-lt"/>
                <a:ea typeface="Belleza"/>
                <a:cs typeface="Belleza"/>
                <a:sym typeface="Belleza"/>
              </a:rPr>
              <a:t>: </a:t>
            </a:r>
          </a:p>
          <a:p>
            <a:pPr marL="0" marR="0" lvl="0" indent="0" algn="ctr" rtl="0">
              <a:lnSpc>
                <a:spcPct val="100000"/>
              </a:lnSpc>
              <a:spcBef>
                <a:spcPts val="0"/>
              </a:spcBef>
              <a:spcAft>
                <a:spcPts val="0"/>
              </a:spcAft>
              <a:buClr>
                <a:srgbClr val="000000"/>
              </a:buClr>
              <a:buSzPct val="25000"/>
              <a:buFont typeface="Belleza"/>
              <a:buNone/>
            </a:pPr>
            <a:r>
              <a:rPr lang="en-US" sz="1200">
                <a:solidFill>
                  <a:schemeClr val="dk1"/>
                </a:solidFill>
                <a:latin typeface="+mn-lt"/>
                <a:ea typeface="Belleza"/>
                <a:cs typeface="Belleza"/>
                <a:sym typeface="Belleza"/>
              </a:rPr>
              <a:t>Daniel Plakosh</a:t>
            </a:r>
          </a:p>
        </p:txBody>
      </p:sp>
      <p:sp>
        <p:nvSpPr>
          <p:cNvPr id="87" name="Shape 87"/>
          <p:cNvSpPr/>
          <p:nvPr/>
        </p:nvSpPr>
        <p:spPr>
          <a:xfrm>
            <a:off x="6164850" y="790125"/>
            <a:ext cx="1181700" cy="1184099"/>
          </a:xfrm>
          <a:prstGeom prst="rect">
            <a:avLst/>
          </a:prstGeom>
          <a:no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Belleza"/>
              <a:buNone/>
            </a:pPr>
            <a:endParaRPr>
              <a:latin typeface="+mn-lt"/>
            </a:endParaRPr>
          </a:p>
        </p:txBody>
      </p:sp>
      <p:pic>
        <p:nvPicPr>
          <p:cNvPr id="88" name="Shape 88"/>
          <p:cNvPicPr preferRelativeResize="0"/>
          <p:nvPr/>
        </p:nvPicPr>
        <p:blipFill>
          <a:blip r:embed="rId4">
            <a:alphaModFix/>
          </a:blip>
          <a:stretch>
            <a:fillRect/>
          </a:stretch>
        </p:blipFill>
        <p:spPr>
          <a:xfrm>
            <a:off x="2018500" y="958175"/>
            <a:ext cx="1352550" cy="1304925"/>
          </a:xfrm>
          <a:prstGeom prst="rect">
            <a:avLst/>
          </a:prstGeom>
          <a:noFill/>
          <a:ln>
            <a:noFill/>
          </a:ln>
        </p:spPr>
      </p:pic>
      <p:pic>
        <p:nvPicPr>
          <p:cNvPr id="89" name="Shape 89"/>
          <p:cNvPicPr preferRelativeResize="0"/>
          <p:nvPr/>
        </p:nvPicPr>
        <p:blipFill>
          <a:blip r:embed="rId5">
            <a:alphaModFix/>
          </a:blip>
          <a:stretch>
            <a:fillRect/>
          </a:stretch>
        </p:blipFill>
        <p:spPr>
          <a:xfrm>
            <a:off x="7205298" y="4549012"/>
            <a:ext cx="1285875" cy="1276350"/>
          </a:xfrm>
          <a:prstGeom prst="rect">
            <a:avLst/>
          </a:prstGeom>
          <a:noFill/>
          <a:ln>
            <a:noFill/>
          </a:ln>
        </p:spPr>
      </p:pic>
      <p:pic>
        <p:nvPicPr>
          <p:cNvPr id="90" name="Shape 90"/>
          <p:cNvPicPr preferRelativeResize="0"/>
          <p:nvPr/>
        </p:nvPicPr>
        <p:blipFill>
          <a:blip r:embed="rId6">
            <a:alphaModFix/>
          </a:blip>
          <a:stretch>
            <a:fillRect/>
          </a:stretch>
        </p:blipFill>
        <p:spPr>
          <a:xfrm>
            <a:off x="643137" y="4535025"/>
            <a:ext cx="1304925" cy="1314450"/>
          </a:xfrm>
          <a:prstGeom prst="rect">
            <a:avLst/>
          </a:prstGeom>
          <a:noFill/>
          <a:ln>
            <a:noFill/>
          </a:ln>
        </p:spPr>
      </p:pic>
      <p:cxnSp>
        <p:nvCxnSpPr>
          <p:cNvPr id="91" name="Shape 91"/>
          <p:cNvCxnSpPr/>
          <p:nvPr/>
        </p:nvCxnSpPr>
        <p:spPr>
          <a:xfrm>
            <a:off x="7619150" y="6054175"/>
            <a:ext cx="241499" cy="0"/>
          </a:xfrm>
          <a:prstGeom prst="straightConnector1">
            <a:avLst/>
          </a:prstGeom>
          <a:noFill/>
          <a:ln w="19050" cap="flat" cmpd="sng">
            <a:solidFill>
              <a:schemeClr val="dk2"/>
            </a:solidFill>
            <a:prstDash val="dot"/>
            <a:round/>
            <a:headEnd type="none" w="lg" len="lg"/>
            <a:tailEnd type="none" w="lg" len="lg"/>
          </a:ln>
        </p:spPr>
      </p:cxnSp>
      <p:sp>
        <p:nvSpPr>
          <p:cNvPr id="92" name="Shape 92"/>
          <p:cNvSpPr txBox="1"/>
          <p:nvPr/>
        </p:nvSpPr>
        <p:spPr>
          <a:xfrm>
            <a:off x="7940150" y="5874200"/>
            <a:ext cx="785700" cy="359999"/>
          </a:xfrm>
          <a:prstGeom prst="rect">
            <a:avLst/>
          </a:prstGeom>
          <a:noFill/>
          <a:ln>
            <a:noFill/>
          </a:ln>
        </p:spPr>
        <p:txBody>
          <a:bodyPr lIns="91425" tIns="91425" rIns="91425" bIns="91425" anchor="ctr" anchorCtr="0">
            <a:noAutofit/>
          </a:bodyPr>
          <a:lstStyle/>
          <a:p>
            <a:pPr lvl="0" rtl="0">
              <a:spcBef>
                <a:spcPts val="0"/>
              </a:spcBef>
              <a:buNone/>
            </a:pPr>
            <a:r>
              <a:rPr lang="en-US" sz="1200" dirty="0">
                <a:latin typeface="+mn-lt"/>
                <a:ea typeface="Belleza"/>
                <a:cs typeface="Belleza"/>
                <a:sym typeface="Belleza"/>
              </a:rPr>
              <a:t>Order</a:t>
            </a:r>
          </a:p>
        </p:txBody>
      </p:sp>
      <p:pic>
        <p:nvPicPr>
          <p:cNvPr id="93" name="Shape 93"/>
          <p:cNvPicPr preferRelativeResize="0"/>
          <p:nvPr/>
        </p:nvPicPr>
        <p:blipFill>
          <a:blip r:embed="rId7">
            <a:alphaModFix/>
          </a:blip>
          <a:stretch>
            <a:fillRect/>
          </a:stretch>
        </p:blipFill>
        <p:spPr>
          <a:xfrm>
            <a:off x="5059725" y="4515675"/>
            <a:ext cx="1343025" cy="1343025"/>
          </a:xfrm>
          <a:prstGeom prst="rect">
            <a:avLst/>
          </a:prstGeom>
          <a:noFill/>
          <a:ln>
            <a:noFill/>
          </a:ln>
        </p:spPr>
      </p:pic>
      <p:pic>
        <p:nvPicPr>
          <p:cNvPr id="94" name="Shape 94"/>
          <p:cNvPicPr preferRelativeResize="0"/>
          <p:nvPr/>
        </p:nvPicPr>
        <p:blipFill>
          <a:blip r:embed="rId8">
            <a:alphaModFix/>
          </a:blip>
          <a:stretch>
            <a:fillRect/>
          </a:stretch>
        </p:blipFill>
        <p:spPr>
          <a:xfrm>
            <a:off x="2795675" y="4541537"/>
            <a:ext cx="1352550" cy="1314450"/>
          </a:xfrm>
          <a:prstGeom prst="rect">
            <a:avLst/>
          </a:prstGeom>
          <a:noFill/>
          <a:ln>
            <a:noFill/>
          </a:ln>
        </p:spPr>
      </p:pic>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2</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t>
            </a:r>
            <a:r>
              <a:rPr lang="en-US" sz="2000" b="1" dirty="0" smtClean="0">
                <a:solidFill>
                  <a:schemeClr val="dk1"/>
                </a:solidFill>
              </a:rPr>
              <a:t>B </a:t>
            </a:r>
            <a:r>
              <a:rPr lang="en-US" sz="2000" b="1" dirty="0">
                <a:solidFill>
                  <a:schemeClr val="dk1"/>
                </a:solidFill>
              </a:rPr>
              <a:t>- </a:t>
            </a:r>
            <a:r>
              <a:rPr lang="en-US" sz="1800" b="1" dirty="0"/>
              <a:t>Decomposition of </a:t>
            </a:r>
            <a:r>
              <a:rPr lang="en-US" sz="1800" b="1" dirty="0">
                <a:solidFill>
                  <a:schemeClr val="dk1"/>
                </a:solidFill>
              </a:rPr>
              <a:t>Web Server</a:t>
            </a:r>
            <a:r>
              <a:rPr lang="en-US" sz="1800" b="1" dirty="0"/>
              <a:t> (Dynamic Perspective)</a:t>
            </a:r>
          </a:p>
        </p:txBody>
      </p:sp>
      <p:sp>
        <p:nvSpPr>
          <p:cNvPr id="5" name="Shape 206"/>
          <p:cNvSpPr/>
          <p:nvPr/>
        </p:nvSpPr>
        <p:spPr>
          <a:xfrm>
            <a:off x="1802859" y="1545843"/>
            <a:ext cx="5596199" cy="2330528"/>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207"/>
          <p:cNvSpPr/>
          <p:nvPr/>
        </p:nvSpPr>
        <p:spPr>
          <a:xfrm>
            <a:off x="3720907" y="2796492"/>
            <a:ext cx="1714800" cy="5838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Auth Manager</a:t>
            </a:r>
          </a:p>
        </p:txBody>
      </p:sp>
      <p:sp>
        <p:nvSpPr>
          <p:cNvPr id="7" name="Shape 208"/>
          <p:cNvSpPr/>
          <p:nvPr/>
        </p:nvSpPr>
        <p:spPr>
          <a:xfrm>
            <a:off x="2433458" y="4210139"/>
            <a:ext cx="2139899" cy="288032"/>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User App</a:t>
            </a:r>
          </a:p>
        </p:txBody>
      </p:sp>
      <p:cxnSp>
        <p:nvCxnSpPr>
          <p:cNvPr id="8" name="Shape 209"/>
          <p:cNvCxnSpPr/>
          <p:nvPr/>
        </p:nvCxnSpPr>
        <p:spPr>
          <a:xfrm flipV="1">
            <a:off x="4062182" y="3370700"/>
            <a:ext cx="0" cy="767431"/>
          </a:xfrm>
          <a:prstGeom prst="straightConnector1">
            <a:avLst/>
          </a:prstGeom>
          <a:noFill/>
          <a:ln w="19050" cap="flat" cmpd="sng">
            <a:solidFill>
              <a:srgbClr val="000000"/>
            </a:solidFill>
            <a:prstDash val="solid"/>
            <a:round/>
            <a:headEnd type="none" w="med" len="med"/>
            <a:tailEnd type="stealth" w="lg" len="lg"/>
          </a:ln>
        </p:spPr>
      </p:cxnSp>
      <p:sp>
        <p:nvSpPr>
          <p:cNvPr id="9" name="Shape 210"/>
          <p:cNvSpPr/>
          <p:nvPr/>
        </p:nvSpPr>
        <p:spPr>
          <a:xfrm>
            <a:off x="4832039" y="4230920"/>
            <a:ext cx="1035298" cy="6992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3rd Party App/Service MashUp</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(VAR)</a:t>
            </a:r>
          </a:p>
        </p:txBody>
      </p:sp>
      <p:sp>
        <p:nvSpPr>
          <p:cNvPr id="10" name="Shape 211"/>
          <p:cNvSpPr/>
          <p:nvPr/>
        </p:nvSpPr>
        <p:spPr>
          <a:xfrm>
            <a:off x="6382510" y="4083968"/>
            <a:ext cx="962698"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Node</a:t>
            </a:r>
          </a:p>
        </p:txBody>
      </p:sp>
      <p:cxnSp>
        <p:nvCxnSpPr>
          <p:cNvPr id="11" name="Shape 212"/>
          <p:cNvCxnSpPr>
            <a:stCxn id="23" idx="1"/>
            <a:endCxn id="20" idx="3"/>
          </p:cNvCxnSpPr>
          <p:nvPr/>
        </p:nvCxnSpPr>
        <p:spPr>
          <a:xfrm rot="5400000" flipH="1">
            <a:off x="5741346" y="2908942"/>
            <a:ext cx="825016" cy="1419816"/>
          </a:xfrm>
          <a:prstGeom prst="bentConnector4">
            <a:avLst>
              <a:gd name="adj1" fmla="val -875"/>
              <a:gd name="adj2" fmla="val -385"/>
            </a:avLst>
          </a:prstGeom>
          <a:noFill/>
          <a:ln w="19050" cap="flat" cmpd="sng">
            <a:solidFill>
              <a:srgbClr val="000000"/>
            </a:solidFill>
            <a:prstDash val="solid"/>
            <a:round/>
            <a:headEnd type="none" w="med" len="med"/>
            <a:tailEnd type="stealth" w="lg" len="lg"/>
          </a:ln>
        </p:spPr>
      </p:cxnSp>
      <p:sp>
        <p:nvSpPr>
          <p:cNvPr id="12" name="Shape 213"/>
          <p:cNvSpPr/>
          <p:nvPr/>
        </p:nvSpPr>
        <p:spPr>
          <a:xfrm>
            <a:off x="2293384" y="1836133"/>
            <a:ext cx="1232400" cy="5838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 Viewer</a:t>
            </a:r>
          </a:p>
        </p:txBody>
      </p:sp>
      <p:cxnSp>
        <p:nvCxnSpPr>
          <p:cNvPr id="13" name="Shape 214"/>
          <p:cNvCxnSpPr/>
          <p:nvPr/>
        </p:nvCxnSpPr>
        <p:spPr>
          <a:xfrm flipV="1">
            <a:off x="2781350" y="2419774"/>
            <a:ext cx="0" cy="1718357"/>
          </a:xfrm>
          <a:prstGeom prst="straightConnector1">
            <a:avLst/>
          </a:prstGeom>
          <a:noFill/>
          <a:ln w="19050" cap="flat" cmpd="sng">
            <a:solidFill>
              <a:srgbClr val="000000"/>
            </a:solidFill>
            <a:prstDash val="solid"/>
            <a:round/>
            <a:headEnd type="none" w="med" len="med"/>
            <a:tailEnd type="stealth" w="lg" len="lg"/>
          </a:ln>
        </p:spPr>
      </p:cxnSp>
      <p:sp>
        <p:nvSpPr>
          <p:cNvPr id="14" name="Shape 215"/>
          <p:cNvSpPr/>
          <p:nvPr/>
        </p:nvSpPr>
        <p:spPr>
          <a:xfrm>
            <a:off x="4909560" y="4085149"/>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5" name="Shape 216"/>
          <p:cNvSpPr/>
          <p:nvPr/>
        </p:nvSpPr>
        <p:spPr>
          <a:xfrm>
            <a:off x="2928850" y="2206208"/>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6" name="Shape 217"/>
          <p:cNvCxnSpPr>
            <a:endCxn id="15" idx="2"/>
          </p:cNvCxnSpPr>
          <p:nvPr/>
        </p:nvCxnSpPr>
        <p:spPr>
          <a:xfrm rot="16200000" flipV="1">
            <a:off x="3035346" y="2457460"/>
            <a:ext cx="1711425" cy="1649917"/>
          </a:xfrm>
          <a:prstGeom prst="bentConnector3">
            <a:avLst>
              <a:gd name="adj1" fmla="val 28628"/>
            </a:avLst>
          </a:prstGeom>
          <a:noFill/>
          <a:ln w="19050" cap="flat" cmpd="sng">
            <a:solidFill>
              <a:srgbClr val="000000"/>
            </a:solidFill>
            <a:prstDash val="solid"/>
            <a:round/>
            <a:headEnd type="none" w="med" len="med"/>
            <a:tailEnd type="stealth" w="lg" len="lg"/>
          </a:ln>
        </p:spPr>
      </p:cxnSp>
      <p:cxnSp>
        <p:nvCxnSpPr>
          <p:cNvPr id="17" name="Shape 218"/>
          <p:cNvCxnSpPr>
            <a:stCxn id="12" idx="1"/>
          </p:cNvCxnSpPr>
          <p:nvPr/>
        </p:nvCxnSpPr>
        <p:spPr>
          <a:xfrm flipH="1">
            <a:off x="1312684" y="2128033"/>
            <a:ext cx="980700" cy="600"/>
          </a:xfrm>
          <a:prstGeom prst="bentConnector3">
            <a:avLst>
              <a:gd name="adj1" fmla="val 50003"/>
            </a:avLst>
          </a:prstGeom>
          <a:noFill/>
          <a:ln w="19050" cap="flat" cmpd="sng">
            <a:solidFill>
              <a:schemeClr val="dk1"/>
            </a:solidFill>
            <a:prstDash val="dot"/>
            <a:round/>
            <a:headEnd type="none" w="med" len="med"/>
            <a:tailEnd type="none" w="med" len="med"/>
          </a:ln>
        </p:spPr>
      </p:cxnSp>
      <p:cxnSp>
        <p:nvCxnSpPr>
          <p:cNvPr id="18" name="Shape 219"/>
          <p:cNvCxnSpPr/>
          <p:nvPr/>
        </p:nvCxnSpPr>
        <p:spPr>
          <a:xfrm flipH="1">
            <a:off x="5443949" y="3039425"/>
            <a:ext cx="2327099" cy="599"/>
          </a:xfrm>
          <a:prstGeom prst="bentConnector3">
            <a:avLst>
              <a:gd name="adj1" fmla="val 49999"/>
            </a:avLst>
          </a:prstGeom>
          <a:noFill/>
          <a:ln w="19050" cap="flat" cmpd="sng">
            <a:solidFill>
              <a:schemeClr val="dk1"/>
            </a:solidFill>
            <a:prstDash val="dot"/>
            <a:round/>
            <a:headEnd type="none" w="med" len="med"/>
            <a:tailEnd type="none" w="med" len="med"/>
          </a:ln>
        </p:spPr>
      </p:cxnSp>
      <p:sp>
        <p:nvSpPr>
          <p:cNvPr id="19" name="Shape 220"/>
          <p:cNvSpPr/>
          <p:nvPr/>
        </p:nvSpPr>
        <p:spPr>
          <a:xfrm>
            <a:off x="5169448" y="2929775"/>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 name="Shape 221"/>
          <p:cNvSpPr/>
          <p:nvPr/>
        </p:nvSpPr>
        <p:spPr>
          <a:xfrm>
            <a:off x="5169448" y="3096093"/>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222"/>
          <p:cNvSpPr/>
          <p:nvPr/>
        </p:nvSpPr>
        <p:spPr>
          <a:xfrm rot="-5400000">
            <a:off x="3383815" y="3310174"/>
            <a:ext cx="239100" cy="17516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223"/>
          <p:cNvSpPr/>
          <p:nvPr/>
        </p:nvSpPr>
        <p:spPr>
          <a:xfrm rot="-5400000">
            <a:off x="5156638" y="3420097"/>
            <a:ext cx="257099" cy="14796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3" name="Shape 224"/>
          <p:cNvSpPr/>
          <p:nvPr/>
        </p:nvSpPr>
        <p:spPr>
          <a:xfrm rot="-5400000">
            <a:off x="6735212" y="3588108"/>
            <a:ext cx="257099" cy="11435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4" name="Shape 225"/>
          <p:cNvSpPr/>
          <p:nvPr/>
        </p:nvSpPr>
        <p:spPr>
          <a:xfrm>
            <a:off x="6448332" y="4085727"/>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 name="Shape 227"/>
          <p:cNvSpPr/>
          <p:nvPr/>
        </p:nvSpPr>
        <p:spPr>
          <a:xfrm>
            <a:off x="6731821" y="4379629"/>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 name="Shape 231"/>
          <p:cNvSpPr/>
          <p:nvPr/>
        </p:nvSpPr>
        <p:spPr>
          <a:xfrm>
            <a:off x="3180401" y="2213356"/>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7" name="Shape 232"/>
          <p:cNvCxnSpPr>
            <a:stCxn id="26" idx="2"/>
            <a:endCxn id="6" idx="1"/>
          </p:cNvCxnSpPr>
          <p:nvPr/>
        </p:nvCxnSpPr>
        <p:spPr>
          <a:xfrm rot="-5400000" flipH="1">
            <a:off x="3191951" y="2559555"/>
            <a:ext cx="654600" cy="403200"/>
          </a:xfrm>
          <a:prstGeom prst="bentConnector2">
            <a:avLst/>
          </a:prstGeom>
          <a:noFill/>
          <a:ln w="19050" cap="flat" cmpd="sng">
            <a:solidFill>
              <a:srgbClr val="000000"/>
            </a:solidFill>
            <a:prstDash val="solid"/>
            <a:round/>
            <a:headEnd type="none" w="med" len="med"/>
            <a:tailEnd type="stealth" w="lg" len="lg"/>
          </a:ln>
        </p:spPr>
      </p:cxnSp>
      <p:sp>
        <p:nvSpPr>
          <p:cNvPr id="28" name="Shape 233"/>
          <p:cNvSpPr/>
          <p:nvPr/>
        </p:nvSpPr>
        <p:spPr>
          <a:xfrm>
            <a:off x="150550" y="1767816"/>
            <a:ext cx="1039500"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Sensor Data Store</a:t>
            </a:r>
          </a:p>
        </p:txBody>
      </p:sp>
      <p:sp>
        <p:nvSpPr>
          <p:cNvPr id="29" name="Shape 234"/>
          <p:cNvSpPr/>
          <p:nvPr/>
        </p:nvSpPr>
        <p:spPr>
          <a:xfrm>
            <a:off x="1060029" y="1653458"/>
            <a:ext cx="230699" cy="9491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 name="Shape 235"/>
          <p:cNvSpPr/>
          <p:nvPr/>
        </p:nvSpPr>
        <p:spPr>
          <a:xfrm>
            <a:off x="7966131" y="2688834"/>
            <a:ext cx="1039500"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User Data Store</a:t>
            </a:r>
          </a:p>
        </p:txBody>
      </p:sp>
      <p:sp>
        <p:nvSpPr>
          <p:cNvPr id="31" name="Shape 236"/>
          <p:cNvSpPr/>
          <p:nvPr/>
        </p:nvSpPr>
        <p:spPr>
          <a:xfrm rot="10800000">
            <a:off x="7830298" y="2565048"/>
            <a:ext cx="230699" cy="9491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2" name="Shape 237"/>
          <p:cNvSpPr/>
          <p:nvPr/>
        </p:nvSpPr>
        <p:spPr>
          <a:xfrm>
            <a:off x="1038125" y="2017795"/>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 name="Shape 238"/>
          <p:cNvSpPr/>
          <p:nvPr/>
        </p:nvSpPr>
        <p:spPr>
          <a:xfrm>
            <a:off x="3924932" y="3150200"/>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239"/>
          <p:cNvSpPr/>
          <p:nvPr/>
        </p:nvSpPr>
        <p:spPr>
          <a:xfrm>
            <a:off x="5071744" y="3150200"/>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5" name="Shape 240"/>
          <p:cNvCxnSpPr/>
          <p:nvPr/>
        </p:nvCxnSpPr>
        <p:spPr>
          <a:xfrm flipV="1">
            <a:off x="5046841" y="3370526"/>
            <a:ext cx="0" cy="767605"/>
          </a:xfrm>
          <a:prstGeom prst="straightConnector1">
            <a:avLst/>
          </a:prstGeom>
          <a:noFill/>
          <a:ln w="19050" cap="flat" cmpd="sng">
            <a:solidFill>
              <a:srgbClr val="000000"/>
            </a:solidFill>
            <a:prstDash val="solid"/>
            <a:round/>
            <a:headEnd type="none" w="med" len="med"/>
            <a:tailEnd type="stealth" w="lg" len="lg"/>
          </a:ln>
        </p:spPr>
      </p:cxnSp>
      <p:sp>
        <p:nvSpPr>
          <p:cNvPr id="36" name="Shape 241"/>
          <p:cNvSpPr/>
          <p:nvPr/>
        </p:nvSpPr>
        <p:spPr>
          <a:xfrm>
            <a:off x="4097310" y="746080"/>
            <a:ext cx="962657" cy="583739"/>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Service</a:t>
            </a:r>
          </a:p>
        </p:txBody>
      </p:sp>
      <p:cxnSp>
        <p:nvCxnSpPr>
          <p:cNvPr id="37" name="Shape 242"/>
          <p:cNvCxnSpPr>
            <a:stCxn id="6" idx="0"/>
            <a:endCxn id="36" idx="2"/>
          </p:cNvCxnSpPr>
          <p:nvPr/>
        </p:nvCxnSpPr>
        <p:spPr>
          <a:xfrm rot="5400000" flipH="1" flipV="1">
            <a:off x="3825841" y="2043694"/>
            <a:ext cx="1505265" cy="332"/>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8" name="Shape 243"/>
          <p:cNvSpPr/>
          <p:nvPr/>
        </p:nvSpPr>
        <p:spPr>
          <a:xfrm>
            <a:off x="750114" y="5000728"/>
            <a:ext cx="7732199" cy="13806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9" name="Shape 244"/>
          <p:cNvCxnSpPr/>
          <p:nvPr/>
        </p:nvCxnSpPr>
        <p:spPr>
          <a:xfrm>
            <a:off x="1125472" y="5336428"/>
            <a:ext cx="538800" cy="0"/>
          </a:xfrm>
          <a:prstGeom prst="straightConnector1">
            <a:avLst/>
          </a:prstGeom>
          <a:noFill/>
          <a:ln w="19050" cap="flat" cmpd="sng">
            <a:solidFill>
              <a:srgbClr val="000000"/>
            </a:solidFill>
            <a:prstDash val="solid"/>
            <a:round/>
            <a:headEnd type="none" w="med" len="med"/>
            <a:tailEnd type="stealth" w="lg" len="lg"/>
          </a:ln>
        </p:spPr>
      </p:cxnSp>
      <p:sp>
        <p:nvSpPr>
          <p:cNvPr id="40" name="Shape 245"/>
          <p:cNvSpPr/>
          <p:nvPr/>
        </p:nvSpPr>
        <p:spPr>
          <a:xfrm>
            <a:off x="6096774" y="5174723"/>
            <a:ext cx="628800" cy="2973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1" name="Shape 246"/>
          <p:cNvSpPr txBox="1"/>
          <p:nvPr/>
        </p:nvSpPr>
        <p:spPr>
          <a:xfrm>
            <a:off x="6833631" y="5174726"/>
            <a:ext cx="7641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42" name="Shape 247"/>
          <p:cNvSpPr txBox="1"/>
          <p:nvPr/>
        </p:nvSpPr>
        <p:spPr>
          <a:xfrm>
            <a:off x="683568" y="4642187"/>
            <a:ext cx="2360400" cy="2570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(Dynamic Perspective)</a:t>
            </a:r>
          </a:p>
        </p:txBody>
      </p:sp>
      <p:sp>
        <p:nvSpPr>
          <p:cNvPr id="43" name="Shape 248"/>
          <p:cNvSpPr txBox="1"/>
          <p:nvPr/>
        </p:nvSpPr>
        <p:spPr>
          <a:xfrm>
            <a:off x="1873325" y="5171110"/>
            <a:ext cx="16920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sp>
        <p:nvSpPr>
          <p:cNvPr id="44" name="Shape 249"/>
          <p:cNvSpPr txBox="1"/>
          <p:nvPr/>
        </p:nvSpPr>
        <p:spPr>
          <a:xfrm>
            <a:off x="1885975" y="5769903"/>
            <a:ext cx="16920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Web Server Boundary</a:t>
            </a:r>
          </a:p>
        </p:txBody>
      </p:sp>
      <p:sp>
        <p:nvSpPr>
          <p:cNvPr id="45" name="Shape 250"/>
          <p:cNvSpPr txBox="1"/>
          <p:nvPr/>
        </p:nvSpPr>
        <p:spPr>
          <a:xfrm>
            <a:off x="6827446" y="5754607"/>
            <a:ext cx="1346399"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External Service</a:t>
            </a:r>
          </a:p>
        </p:txBody>
      </p:sp>
      <p:sp>
        <p:nvSpPr>
          <p:cNvPr id="46" name="Shape 251"/>
          <p:cNvSpPr/>
          <p:nvPr/>
        </p:nvSpPr>
        <p:spPr>
          <a:xfrm>
            <a:off x="6096774" y="5811232"/>
            <a:ext cx="628884" cy="297378"/>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cxnSp>
        <p:nvCxnSpPr>
          <p:cNvPr id="47" name="Shape 252"/>
          <p:cNvCxnSpPr/>
          <p:nvPr/>
        </p:nvCxnSpPr>
        <p:spPr>
          <a:xfrm>
            <a:off x="3813462" y="5336164"/>
            <a:ext cx="344043" cy="0"/>
          </a:xfrm>
          <a:prstGeom prst="straightConnector1">
            <a:avLst/>
          </a:prstGeom>
          <a:noFill/>
          <a:ln w="19050" cap="flat" cmpd="sng">
            <a:solidFill>
              <a:schemeClr val="dk1"/>
            </a:solidFill>
            <a:prstDash val="dot"/>
            <a:round/>
            <a:headEnd type="none" w="med" len="med"/>
            <a:tailEnd type="none" w="med" len="med"/>
          </a:ln>
        </p:spPr>
      </p:cxnSp>
      <p:sp>
        <p:nvSpPr>
          <p:cNvPr id="48" name="Shape 253"/>
          <p:cNvSpPr txBox="1"/>
          <p:nvPr/>
        </p:nvSpPr>
        <p:spPr>
          <a:xfrm>
            <a:off x="3565403" y="5174469"/>
            <a:ext cx="248056"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49" name="Shape 254"/>
          <p:cNvSpPr txBox="1"/>
          <p:nvPr/>
        </p:nvSpPr>
        <p:spPr>
          <a:xfrm>
            <a:off x="4114535" y="5174469"/>
            <a:ext cx="248056"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50" name="Shape 255"/>
          <p:cNvSpPr txBox="1"/>
          <p:nvPr/>
        </p:nvSpPr>
        <p:spPr>
          <a:xfrm>
            <a:off x="4444533" y="5174469"/>
            <a:ext cx="1692037"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Access</a:t>
            </a:r>
          </a:p>
        </p:txBody>
      </p:sp>
      <p:sp>
        <p:nvSpPr>
          <p:cNvPr id="51" name="Shape 256"/>
          <p:cNvSpPr/>
          <p:nvPr/>
        </p:nvSpPr>
        <p:spPr>
          <a:xfrm>
            <a:off x="1080409" y="5769891"/>
            <a:ext cx="628800" cy="323398"/>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title"/>
          </p:nvPr>
        </p:nvSpPr>
        <p:spPr>
          <a:xfrm>
            <a:off x="250825" y="90750"/>
            <a:ext cx="8683499"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t>
            </a:r>
            <a:r>
              <a:rPr lang="en-US" sz="2000" b="1" dirty="0" smtClean="0">
                <a:solidFill>
                  <a:schemeClr val="dk1"/>
                </a:solidFill>
              </a:rPr>
              <a:t>C </a:t>
            </a:r>
            <a:r>
              <a:rPr lang="en-US" sz="2000" b="1" dirty="0">
                <a:solidFill>
                  <a:schemeClr val="dk1"/>
                </a:solidFill>
              </a:rPr>
              <a:t>- Decomposition of Event Manager (</a:t>
            </a:r>
            <a:r>
              <a:rPr lang="en-US" sz="1800" b="1" dirty="0">
                <a:solidFill>
                  <a:schemeClr val="dk1"/>
                </a:solidFill>
              </a:rPr>
              <a:t>Dynamic Perspective)</a:t>
            </a:r>
          </a:p>
        </p:txBody>
      </p:sp>
      <p:sp>
        <p:nvSpPr>
          <p:cNvPr id="5" name="Shape 261"/>
          <p:cNvSpPr/>
          <p:nvPr/>
        </p:nvSpPr>
        <p:spPr>
          <a:xfrm>
            <a:off x="1424578" y="1697271"/>
            <a:ext cx="6426599" cy="2383841"/>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262"/>
          <p:cNvSpPr/>
          <p:nvPr/>
        </p:nvSpPr>
        <p:spPr>
          <a:xfrm>
            <a:off x="2771353" y="4361568"/>
            <a:ext cx="2232900" cy="317463"/>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Event Bus</a:t>
            </a:r>
          </a:p>
        </p:txBody>
      </p:sp>
      <p:sp>
        <p:nvSpPr>
          <p:cNvPr id="7" name="Shape 263"/>
          <p:cNvSpPr/>
          <p:nvPr/>
        </p:nvSpPr>
        <p:spPr>
          <a:xfrm>
            <a:off x="1620036" y="2033586"/>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Logger</a:t>
            </a:r>
          </a:p>
        </p:txBody>
      </p:sp>
      <p:cxnSp>
        <p:nvCxnSpPr>
          <p:cNvPr id="8" name="Shape 264"/>
          <p:cNvCxnSpPr>
            <a:endCxn id="39" idx="2"/>
          </p:cNvCxnSpPr>
          <p:nvPr/>
        </p:nvCxnSpPr>
        <p:spPr>
          <a:xfrm flipH="1" flipV="1">
            <a:off x="3454261" y="3679832"/>
            <a:ext cx="2123" cy="609728"/>
          </a:xfrm>
          <a:prstGeom prst="straightConnector1">
            <a:avLst/>
          </a:prstGeom>
          <a:noFill/>
          <a:ln w="19050" cap="flat" cmpd="sng">
            <a:solidFill>
              <a:srgbClr val="000000"/>
            </a:solidFill>
            <a:prstDash val="dash"/>
            <a:round/>
            <a:headEnd type="none" w="med" len="med"/>
            <a:tailEnd type="stealth" w="lg" len="lg"/>
          </a:ln>
        </p:spPr>
      </p:cxnSp>
      <p:sp>
        <p:nvSpPr>
          <p:cNvPr id="9" name="Shape 265"/>
          <p:cNvSpPr/>
          <p:nvPr/>
        </p:nvSpPr>
        <p:spPr>
          <a:xfrm>
            <a:off x="4214869" y="2033536"/>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Rule Manager</a:t>
            </a:r>
          </a:p>
        </p:txBody>
      </p:sp>
      <p:sp>
        <p:nvSpPr>
          <p:cNvPr id="10" name="Shape 266"/>
          <p:cNvSpPr/>
          <p:nvPr/>
        </p:nvSpPr>
        <p:spPr>
          <a:xfrm>
            <a:off x="6665613" y="2038597"/>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Push</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Manager</a:t>
            </a:r>
          </a:p>
        </p:txBody>
      </p:sp>
      <p:sp>
        <p:nvSpPr>
          <p:cNvPr id="11" name="Shape 267"/>
          <p:cNvSpPr/>
          <p:nvPr/>
        </p:nvSpPr>
        <p:spPr>
          <a:xfrm>
            <a:off x="2269284" y="3492398"/>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 name="Shape 268"/>
          <p:cNvSpPr/>
          <p:nvPr/>
        </p:nvSpPr>
        <p:spPr>
          <a:xfrm>
            <a:off x="2932104" y="2039819"/>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 Broker</a:t>
            </a:r>
          </a:p>
        </p:txBody>
      </p:sp>
      <p:sp>
        <p:nvSpPr>
          <p:cNvPr id="13" name="Shape 269"/>
          <p:cNvSpPr/>
          <p:nvPr/>
        </p:nvSpPr>
        <p:spPr>
          <a:xfrm>
            <a:off x="2932054" y="866973"/>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Weather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Service</a:t>
            </a:r>
          </a:p>
        </p:txBody>
      </p:sp>
      <p:sp>
        <p:nvSpPr>
          <p:cNvPr id="14" name="Shape 270"/>
          <p:cNvSpPr/>
          <p:nvPr/>
        </p:nvSpPr>
        <p:spPr>
          <a:xfrm>
            <a:off x="6779542" y="866970"/>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SMS Service</a:t>
            </a:r>
          </a:p>
        </p:txBody>
      </p:sp>
      <p:sp>
        <p:nvSpPr>
          <p:cNvPr id="17" name="Shape 273"/>
          <p:cNvSpPr/>
          <p:nvPr/>
        </p:nvSpPr>
        <p:spPr>
          <a:xfrm>
            <a:off x="5580819" y="866970"/>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Service</a:t>
            </a:r>
          </a:p>
        </p:txBody>
      </p:sp>
      <p:sp>
        <p:nvSpPr>
          <p:cNvPr id="18" name="Shape 274"/>
          <p:cNvSpPr/>
          <p:nvPr/>
        </p:nvSpPr>
        <p:spPr>
          <a:xfrm>
            <a:off x="576177" y="4869160"/>
            <a:ext cx="8313599" cy="1431898"/>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9" name="Shape 275"/>
          <p:cNvCxnSpPr/>
          <p:nvPr/>
        </p:nvCxnSpPr>
        <p:spPr>
          <a:xfrm>
            <a:off x="979753" y="5093585"/>
            <a:ext cx="579300" cy="0"/>
          </a:xfrm>
          <a:prstGeom prst="straightConnector1">
            <a:avLst/>
          </a:prstGeom>
          <a:noFill/>
          <a:ln w="19050" cap="flat" cmpd="sng">
            <a:solidFill>
              <a:srgbClr val="000000"/>
            </a:solidFill>
            <a:prstDash val="solid"/>
            <a:round/>
            <a:headEnd type="none" w="med" len="med"/>
            <a:tailEnd type="stealth" w="med" len="med"/>
          </a:ln>
        </p:spPr>
      </p:cxnSp>
      <p:sp>
        <p:nvSpPr>
          <p:cNvPr id="20" name="Shape 276"/>
          <p:cNvSpPr/>
          <p:nvPr/>
        </p:nvSpPr>
        <p:spPr>
          <a:xfrm>
            <a:off x="6437778" y="5008783"/>
            <a:ext cx="676200" cy="308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277"/>
          <p:cNvSpPr txBox="1"/>
          <p:nvPr/>
        </p:nvSpPr>
        <p:spPr>
          <a:xfrm>
            <a:off x="7230028" y="5008785"/>
            <a:ext cx="8213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22" name="Shape 278"/>
          <p:cNvSpPr txBox="1"/>
          <p:nvPr/>
        </p:nvSpPr>
        <p:spPr>
          <a:xfrm>
            <a:off x="504627" y="4509120"/>
            <a:ext cx="2537698" cy="36004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Legend (Dynamic Perspective)</a:t>
            </a:r>
          </a:p>
        </p:txBody>
      </p:sp>
      <p:sp>
        <p:nvSpPr>
          <p:cNvPr id="23" name="Shape 279"/>
          <p:cNvSpPr txBox="1"/>
          <p:nvPr/>
        </p:nvSpPr>
        <p:spPr>
          <a:xfrm>
            <a:off x="1783828" y="4922135"/>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cxnSp>
        <p:nvCxnSpPr>
          <p:cNvPr id="24" name="Shape 280"/>
          <p:cNvCxnSpPr/>
          <p:nvPr/>
        </p:nvCxnSpPr>
        <p:spPr>
          <a:xfrm>
            <a:off x="1120103" y="5413972"/>
            <a:ext cx="369900" cy="0"/>
          </a:xfrm>
          <a:prstGeom prst="straightConnector1">
            <a:avLst/>
          </a:prstGeom>
          <a:noFill/>
          <a:ln w="19050" cap="flat" cmpd="sng">
            <a:solidFill>
              <a:srgbClr val="000000"/>
            </a:solidFill>
            <a:prstDash val="dash"/>
            <a:round/>
            <a:headEnd type="none" w="med" len="med"/>
            <a:tailEnd type="stealth" w="med" len="med"/>
          </a:ln>
        </p:spPr>
      </p:cxnSp>
      <p:sp>
        <p:nvSpPr>
          <p:cNvPr id="25" name="Shape 281"/>
          <p:cNvSpPr txBox="1"/>
          <p:nvPr/>
        </p:nvSpPr>
        <p:spPr>
          <a:xfrm>
            <a:off x="853403" y="524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26" name="Shape 282"/>
          <p:cNvSpPr txBox="1"/>
          <p:nvPr/>
        </p:nvSpPr>
        <p:spPr>
          <a:xfrm>
            <a:off x="1443803" y="524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27" name="Shape 283"/>
          <p:cNvSpPr txBox="1"/>
          <p:nvPr/>
        </p:nvSpPr>
        <p:spPr>
          <a:xfrm>
            <a:off x="1798603" y="524627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 sends an event to B</a:t>
            </a:r>
          </a:p>
        </p:txBody>
      </p:sp>
      <p:sp>
        <p:nvSpPr>
          <p:cNvPr id="28" name="Shape 284"/>
          <p:cNvSpPr txBox="1"/>
          <p:nvPr/>
        </p:nvSpPr>
        <p:spPr>
          <a:xfrm>
            <a:off x="1797428" y="556291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Server Element Boundary</a:t>
            </a:r>
          </a:p>
        </p:txBody>
      </p:sp>
      <p:sp>
        <p:nvSpPr>
          <p:cNvPr id="29" name="Shape 285"/>
          <p:cNvSpPr txBox="1"/>
          <p:nvPr/>
        </p:nvSpPr>
        <p:spPr>
          <a:xfrm>
            <a:off x="7223378" y="584701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External Service</a:t>
            </a:r>
          </a:p>
        </p:txBody>
      </p:sp>
      <p:sp>
        <p:nvSpPr>
          <p:cNvPr id="30" name="Shape 286"/>
          <p:cNvSpPr/>
          <p:nvPr/>
        </p:nvSpPr>
        <p:spPr>
          <a:xfrm>
            <a:off x="6437776" y="5905735"/>
            <a:ext cx="676188" cy="308393"/>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31" name="Shape 287"/>
          <p:cNvSpPr/>
          <p:nvPr/>
        </p:nvSpPr>
        <p:spPr>
          <a:xfrm>
            <a:off x="4696015" y="237732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2" name="Shape 288"/>
          <p:cNvSpPr/>
          <p:nvPr/>
        </p:nvSpPr>
        <p:spPr>
          <a:xfrm>
            <a:off x="3670378" y="5436210"/>
            <a:ext cx="659098" cy="388199"/>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33" name="Shape 289"/>
          <p:cNvSpPr txBox="1"/>
          <p:nvPr/>
        </p:nvSpPr>
        <p:spPr>
          <a:xfrm>
            <a:off x="4506878" y="542791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Repository</a:t>
            </a:r>
          </a:p>
        </p:txBody>
      </p:sp>
      <p:cxnSp>
        <p:nvCxnSpPr>
          <p:cNvPr id="34" name="Shape 290"/>
          <p:cNvCxnSpPr/>
          <p:nvPr/>
        </p:nvCxnSpPr>
        <p:spPr>
          <a:xfrm>
            <a:off x="3869728" y="5183972"/>
            <a:ext cx="369900" cy="0"/>
          </a:xfrm>
          <a:prstGeom prst="straightConnector1">
            <a:avLst/>
          </a:prstGeom>
          <a:noFill/>
          <a:ln w="19050" cap="flat" cmpd="sng">
            <a:solidFill>
              <a:schemeClr val="dk1"/>
            </a:solidFill>
            <a:prstDash val="dot"/>
            <a:round/>
            <a:headEnd type="none" w="med" len="med"/>
            <a:tailEnd type="none" w="med" len="med"/>
          </a:ln>
        </p:spPr>
      </p:cxnSp>
      <p:sp>
        <p:nvSpPr>
          <p:cNvPr id="35" name="Shape 291"/>
          <p:cNvSpPr txBox="1"/>
          <p:nvPr/>
        </p:nvSpPr>
        <p:spPr>
          <a:xfrm>
            <a:off x="3603028" y="501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36" name="Shape 292"/>
          <p:cNvSpPr txBox="1"/>
          <p:nvPr/>
        </p:nvSpPr>
        <p:spPr>
          <a:xfrm>
            <a:off x="4193428" y="501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37" name="Shape 293"/>
          <p:cNvSpPr txBox="1"/>
          <p:nvPr/>
        </p:nvSpPr>
        <p:spPr>
          <a:xfrm>
            <a:off x="4548228" y="501627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Access</a:t>
            </a:r>
          </a:p>
        </p:txBody>
      </p:sp>
      <p:sp>
        <p:nvSpPr>
          <p:cNvPr id="38" name="Shape 294"/>
          <p:cNvSpPr/>
          <p:nvPr/>
        </p:nvSpPr>
        <p:spPr>
          <a:xfrm rot="-5400000">
            <a:off x="3776636" y="3019802"/>
            <a:ext cx="222300" cy="26178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295"/>
          <p:cNvSpPr/>
          <p:nvPr/>
        </p:nvSpPr>
        <p:spPr>
          <a:xfrm>
            <a:off x="2974862" y="3137432"/>
            <a:ext cx="958798" cy="542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Event Listener</a:t>
            </a:r>
          </a:p>
        </p:txBody>
      </p:sp>
      <p:sp>
        <p:nvSpPr>
          <p:cNvPr id="40" name="Shape 296"/>
          <p:cNvSpPr/>
          <p:nvPr/>
        </p:nvSpPr>
        <p:spPr>
          <a:xfrm>
            <a:off x="3315003" y="448647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2" name="Shape 298"/>
          <p:cNvCxnSpPr>
            <a:stCxn id="7" idx="1"/>
          </p:cNvCxnSpPr>
          <p:nvPr/>
        </p:nvCxnSpPr>
        <p:spPr>
          <a:xfrm rot="10800000">
            <a:off x="1166136" y="2304786"/>
            <a:ext cx="453900" cy="0"/>
          </a:xfrm>
          <a:prstGeom prst="straightConnector1">
            <a:avLst/>
          </a:prstGeom>
          <a:noFill/>
          <a:ln w="19050" cap="flat" cmpd="sng">
            <a:solidFill>
              <a:schemeClr val="dk1"/>
            </a:solidFill>
            <a:prstDash val="dot"/>
            <a:round/>
            <a:headEnd type="none" w="med" len="med"/>
            <a:tailEnd type="none" w="med" len="med"/>
          </a:ln>
        </p:spPr>
      </p:cxnSp>
      <p:sp>
        <p:nvSpPr>
          <p:cNvPr id="43" name="Shape 299"/>
          <p:cNvSpPr/>
          <p:nvPr/>
        </p:nvSpPr>
        <p:spPr>
          <a:xfrm>
            <a:off x="143320" y="1913296"/>
            <a:ext cx="922781" cy="792087"/>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Sensor Data Store</a:t>
            </a:r>
          </a:p>
        </p:txBody>
      </p:sp>
      <p:sp>
        <p:nvSpPr>
          <p:cNvPr id="44" name="Shape 300"/>
          <p:cNvSpPr/>
          <p:nvPr/>
        </p:nvSpPr>
        <p:spPr>
          <a:xfrm>
            <a:off x="936415" y="1863896"/>
            <a:ext cx="229800" cy="881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 name="Shape 301"/>
          <p:cNvSpPr/>
          <p:nvPr/>
        </p:nvSpPr>
        <p:spPr>
          <a:xfrm>
            <a:off x="4669844" y="463887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6" name="Shape 302"/>
          <p:cNvCxnSpPr/>
          <p:nvPr/>
        </p:nvCxnSpPr>
        <p:spPr>
          <a:xfrm>
            <a:off x="4665110" y="2582221"/>
            <a:ext cx="15410" cy="1707339"/>
          </a:xfrm>
          <a:prstGeom prst="straightConnector1">
            <a:avLst/>
          </a:prstGeom>
          <a:noFill/>
          <a:ln w="19050" cap="flat" cmpd="sng">
            <a:solidFill>
              <a:srgbClr val="000000"/>
            </a:solidFill>
            <a:prstDash val="dash"/>
            <a:round/>
            <a:headEnd type="none" w="med" len="med"/>
            <a:tailEnd type="stealth" w="lg" len="lg"/>
          </a:ln>
        </p:spPr>
      </p:cxnSp>
      <p:cxnSp>
        <p:nvCxnSpPr>
          <p:cNvPr id="47" name="Shape 303"/>
          <p:cNvCxnSpPr>
            <a:stCxn id="62" idx="0"/>
            <a:endCxn id="17" idx="2"/>
          </p:cNvCxnSpPr>
          <p:nvPr/>
        </p:nvCxnSpPr>
        <p:spPr>
          <a:xfrm rot="16200000" flipV="1">
            <a:off x="6141286" y="1292359"/>
            <a:ext cx="660192" cy="822247"/>
          </a:xfrm>
          <a:prstGeom prst="bentConnector3">
            <a:avLst>
              <a:gd name="adj1" fmla="val 70412"/>
            </a:avLst>
          </a:prstGeom>
          <a:noFill/>
          <a:ln w="19050" cap="flat" cmpd="sng">
            <a:solidFill>
              <a:srgbClr val="000000"/>
            </a:solidFill>
            <a:prstDash val="solid"/>
            <a:round/>
            <a:headEnd type="none" w="med" len="med"/>
            <a:tailEnd type="stealth" w="lg" len="lg"/>
          </a:ln>
        </p:spPr>
      </p:cxnSp>
      <p:cxnSp>
        <p:nvCxnSpPr>
          <p:cNvPr id="48" name="Shape 304"/>
          <p:cNvCxnSpPr>
            <a:stCxn id="50" idx="0"/>
            <a:endCxn id="14" idx="2"/>
          </p:cNvCxnSpPr>
          <p:nvPr/>
        </p:nvCxnSpPr>
        <p:spPr>
          <a:xfrm rot="16200000" flipV="1">
            <a:off x="6923642" y="1708726"/>
            <a:ext cx="670728" cy="50"/>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49" name="Shape 305"/>
          <p:cNvSpPr/>
          <p:nvPr/>
        </p:nvSpPr>
        <p:spPr>
          <a:xfrm>
            <a:off x="5727242" y="2052837"/>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0" name="Shape 306"/>
          <p:cNvSpPr/>
          <p:nvPr/>
        </p:nvSpPr>
        <p:spPr>
          <a:xfrm>
            <a:off x="7122231" y="2044115"/>
            <a:ext cx="273600" cy="2223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1" name="Shape 307"/>
          <p:cNvCxnSpPr>
            <a:stCxn id="39" idx="0"/>
            <a:endCxn id="7" idx="2"/>
          </p:cNvCxnSpPr>
          <p:nvPr/>
        </p:nvCxnSpPr>
        <p:spPr>
          <a:xfrm rot="16200000" flipV="1">
            <a:off x="2496125" y="2179296"/>
            <a:ext cx="561446" cy="1354826"/>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52" name="Shape 308"/>
          <p:cNvCxnSpPr>
            <a:stCxn id="39" idx="0"/>
            <a:endCxn id="10" idx="2"/>
          </p:cNvCxnSpPr>
          <p:nvPr/>
        </p:nvCxnSpPr>
        <p:spPr>
          <a:xfrm rot="5400000" flipH="1" flipV="1">
            <a:off x="5021419" y="1013840"/>
            <a:ext cx="556435" cy="3690751"/>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53" name="Shape 309"/>
          <p:cNvCxnSpPr>
            <a:stCxn id="39" idx="0"/>
            <a:endCxn id="31" idx="2"/>
          </p:cNvCxnSpPr>
          <p:nvPr/>
        </p:nvCxnSpPr>
        <p:spPr>
          <a:xfrm rot="5400000" flipH="1" flipV="1">
            <a:off x="3865933" y="2170550"/>
            <a:ext cx="555211" cy="1378554"/>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54" name="Shape 310"/>
          <p:cNvSpPr/>
          <p:nvPr/>
        </p:nvSpPr>
        <p:spPr>
          <a:xfrm>
            <a:off x="4528310" y="237732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5" name="Shape 311"/>
          <p:cNvSpPr/>
          <p:nvPr/>
        </p:nvSpPr>
        <p:spPr>
          <a:xfrm>
            <a:off x="4525760" y="4486482"/>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6" name="Shape 312"/>
          <p:cNvSpPr txBox="1"/>
          <p:nvPr/>
        </p:nvSpPr>
        <p:spPr>
          <a:xfrm>
            <a:off x="7230028" y="5427897"/>
            <a:ext cx="8213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Thread</a:t>
            </a:r>
          </a:p>
        </p:txBody>
      </p:sp>
      <p:sp>
        <p:nvSpPr>
          <p:cNvPr id="57" name="Shape 313"/>
          <p:cNvSpPr/>
          <p:nvPr/>
        </p:nvSpPr>
        <p:spPr>
          <a:xfrm>
            <a:off x="6437778" y="5427895"/>
            <a:ext cx="676200" cy="308399"/>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8" name="Shape 314"/>
          <p:cNvSpPr/>
          <p:nvPr/>
        </p:nvSpPr>
        <p:spPr>
          <a:xfrm>
            <a:off x="8407424" y="1913296"/>
            <a:ext cx="629072" cy="792088"/>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User Data Store</a:t>
            </a:r>
          </a:p>
        </p:txBody>
      </p:sp>
      <p:sp>
        <p:nvSpPr>
          <p:cNvPr id="59" name="Shape 315"/>
          <p:cNvSpPr/>
          <p:nvPr/>
        </p:nvSpPr>
        <p:spPr>
          <a:xfrm rot="10800000">
            <a:off x="8241349" y="1863886"/>
            <a:ext cx="229800" cy="881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0" name="Shape 316"/>
          <p:cNvCxnSpPr>
            <a:stCxn id="9" idx="1"/>
            <a:endCxn id="12" idx="3"/>
          </p:cNvCxnSpPr>
          <p:nvPr/>
        </p:nvCxnSpPr>
        <p:spPr>
          <a:xfrm flipH="1">
            <a:off x="3890869" y="2304736"/>
            <a:ext cx="324000" cy="6300"/>
          </a:xfrm>
          <a:prstGeom prst="straightConnector1">
            <a:avLst/>
          </a:prstGeom>
          <a:noFill/>
          <a:ln w="19050" cap="flat" cmpd="sng">
            <a:solidFill>
              <a:srgbClr val="000000"/>
            </a:solidFill>
            <a:prstDash val="solid"/>
            <a:round/>
            <a:headEnd type="none" w="med" len="med"/>
            <a:tailEnd type="stealth" w="lg" len="lg"/>
          </a:ln>
        </p:spPr>
      </p:cxnSp>
      <p:sp>
        <p:nvSpPr>
          <p:cNvPr id="61" name="Shape 317"/>
          <p:cNvSpPr/>
          <p:nvPr/>
        </p:nvSpPr>
        <p:spPr>
          <a:xfrm>
            <a:off x="5755104" y="2052837"/>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 name="Shape 318"/>
          <p:cNvSpPr/>
          <p:nvPr/>
        </p:nvSpPr>
        <p:spPr>
          <a:xfrm>
            <a:off x="6745705" y="2033579"/>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4" name="Shape 320"/>
          <p:cNvCxnSpPr>
            <a:stCxn id="10" idx="3"/>
          </p:cNvCxnSpPr>
          <p:nvPr/>
        </p:nvCxnSpPr>
        <p:spPr>
          <a:xfrm>
            <a:off x="7624412" y="2309797"/>
            <a:ext cx="651000" cy="600"/>
          </a:xfrm>
          <a:prstGeom prst="bentConnector3">
            <a:avLst>
              <a:gd name="adj1" fmla="val 49992"/>
            </a:avLst>
          </a:prstGeom>
          <a:noFill/>
          <a:ln w="19050" cap="flat" cmpd="sng">
            <a:solidFill>
              <a:schemeClr val="dk1"/>
            </a:solidFill>
            <a:prstDash val="dot"/>
            <a:round/>
            <a:headEnd type="none" w="med" len="med"/>
            <a:tailEnd type="none" w="med" len="med"/>
          </a:ln>
        </p:spPr>
      </p:cxnSp>
      <p:sp>
        <p:nvSpPr>
          <p:cNvPr id="67" name="Shape 323"/>
          <p:cNvSpPr/>
          <p:nvPr/>
        </p:nvSpPr>
        <p:spPr>
          <a:xfrm>
            <a:off x="931303" y="5666847"/>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8" name="Shape 324"/>
          <p:cNvSpPr/>
          <p:nvPr/>
        </p:nvSpPr>
        <p:spPr>
          <a:xfrm>
            <a:off x="5440231" y="2039811"/>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300" b="0" i="0" u="none" strike="noStrike" cap="none" baseline="0">
                <a:solidFill>
                  <a:srgbClr val="000000"/>
                </a:solidFill>
                <a:latin typeface="Arial"/>
                <a:ea typeface="Arial"/>
                <a:cs typeface="Arial"/>
                <a:sym typeface="Arial"/>
              </a:rPr>
              <a:t>Heartbeat</a:t>
            </a:r>
          </a:p>
          <a:p>
            <a:pPr marL="0" marR="0" lvl="0" indent="0" algn="ctr" rtl="0">
              <a:lnSpc>
                <a:spcPct val="100000"/>
              </a:lnSpc>
              <a:spcBef>
                <a:spcPts val="0"/>
              </a:spcBef>
              <a:spcAft>
                <a:spcPts val="0"/>
              </a:spcAft>
              <a:buClr>
                <a:srgbClr val="000000"/>
              </a:buClr>
              <a:buSzPct val="25000"/>
              <a:buFont typeface="Arial"/>
              <a:buNone/>
            </a:pPr>
            <a:r>
              <a:rPr lang="ko" sz="1300" b="0" i="0" u="none" strike="noStrike" cap="none" baseline="0">
                <a:solidFill>
                  <a:srgbClr val="000000"/>
                </a:solidFill>
                <a:latin typeface="Arial"/>
                <a:ea typeface="Arial"/>
                <a:cs typeface="Arial"/>
                <a:sym typeface="Arial"/>
              </a:rPr>
              <a:t>Manager</a:t>
            </a:r>
          </a:p>
        </p:txBody>
      </p:sp>
      <p:cxnSp>
        <p:nvCxnSpPr>
          <p:cNvPr id="69" name="Shape 325"/>
          <p:cNvCxnSpPr>
            <a:stCxn id="39" idx="0"/>
            <a:endCxn id="68" idx="2"/>
          </p:cNvCxnSpPr>
          <p:nvPr/>
        </p:nvCxnSpPr>
        <p:spPr>
          <a:xfrm rot="5400000" flipH="1" flipV="1">
            <a:off x="4409335" y="1627138"/>
            <a:ext cx="555221" cy="2465369"/>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70" name="Shape 326"/>
          <p:cNvCxnSpPr>
            <a:stCxn id="13" idx="2"/>
            <a:endCxn id="12" idx="0"/>
          </p:cNvCxnSpPr>
          <p:nvPr/>
        </p:nvCxnSpPr>
        <p:spPr>
          <a:xfrm>
            <a:off x="3411493" y="1373390"/>
            <a:ext cx="10" cy="666429"/>
          </a:xfrm>
          <a:prstGeom prst="straightConnector1">
            <a:avLst/>
          </a:prstGeom>
          <a:noFill/>
          <a:ln w="19050" cap="flat" cmpd="sng">
            <a:solidFill>
              <a:srgbClr val="000000"/>
            </a:solidFill>
            <a:prstDash val="solid"/>
            <a:round/>
            <a:headEnd type="stealth" w="lg" len="lg"/>
            <a:tailEnd type="none" w="med" len="med"/>
          </a:ln>
        </p:spPr>
      </p:cxn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Appendix D - Static Perspective of IoT Server(1/2)</a:t>
            </a:r>
          </a:p>
        </p:txBody>
      </p:sp>
      <p:sp>
        <p:nvSpPr>
          <p:cNvPr id="5" name="Shape 331"/>
          <p:cNvSpPr/>
          <p:nvPr/>
        </p:nvSpPr>
        <p:spPr>
          <a:xfrm>
            <a:off x="251520" y="1700808"/>
            <a:ext cx="8614500" cy="883184"/>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332"/>
          <p:cNvSpPr/>
          <p:nvPr/>
        </p:nvSpPr>
        <p:spPr>
          <a:xfrm>
            <a:off x="552470" y="5144704"/>
            <a:ext cx="8313599" cy="12174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333"/>
          <p:cNvSpPr txBox="1"/>
          <p:nvPr/>
        </p:nvSpPr>
        <p:spPr>
          <a:xfrm>
            <a:off x="480920" y="4837317"/>
            <a:ext cx="2537698" cy="266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(Static Perspective)</a:t>
            </a:r>
          </a:p>
        </p:txBody>
      </p:sp>
      <p:grpSp>
        <p:nvGrpSpPr>
          <p:cNvPr id="8" name="Shape 334"/>
          <p:cNvGrpSpPr/>
          <p:nvPr/>
        </p:nvGrpSpPr>
        <p:grpSpPr>
          <a:xfrm>
            <a:off x="3593045" y="5499967"/>
            <a:ext cx="2720350" cy="506850"/>
            <a:chOff x="3883975" y="6097062"/>
            <a:chExt cx="2720350" cy="506850"/>
          </a:xfrm>
        </p:grpSpPr>
        <p:cxnSp>
          <p:nvCxnSpPr>
            <p:cNvPr id="9" name="Shape 335"/>
            <p:cNvCxnSpPr/>
            <p:nvPr/>
          </p:nvCxnSpPr>
          <p:spPr>
            <a:xfrm>
              <a:off x="4150675" y="6436212"/>
              <a:ext cx="369900" cy="0"/>
            </a:xfrm>
            <a:prstGeom prst="straightConnector1">
              <a:avLst/>
            </a:prstGeom>
            <a:noFill/>
            <a:ln w="19050" cap="flat" cmpd="sng">
              <a:solidFill>
                <a:srgbClr val="000000"/>
              </a:solidFill>
              <a:prstDash val="solid"/>
              <a:round/>
              <a:headEnd type="none" w="med" len="med"/>
              <a:tailEnd type="stealth" w="lg" len="lg"/>
            </a:ln>
          </p:spPr>
        </p:cxnSp>
        <p:sp>
          <p:nvSpPr>
            <p:cNvPr id="10" name="Shape 336"/>
            <p:cNvSpPr txBox="1"/>
            <p:nvPr/>
          </p:nvSpPr>
          <p:spPr>
            <a:xfrm>
              <a:off x="38839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X</a:t>
              </a:r>
            </a:p>
          </p:txBody>
        </p:sp>
        <p:sp>
          <p:nvSpPr>
            <p:cNvPr id="11" name="Shape 337"/>
            <p:cNvSpPr txBox="1"/>
            <p:nvPr/>
          </p:nvSpPr>
          <p:spPr>
            <a:xfrm>
              <a:off x="44743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Y</a:t>
              </a:r>
            </a:p>
          </p:txBody>
        </p:sp>
        <p:sp>
          <p:nvSpPr>
            <p:cNvPr id="12" name="Shape 338"/>
            <p:cNvSpPr txBox="1"/>
            <p:nvPr/>
          </p:nvSpPr>
          <p:spPr>
            <a:xfrm>
              <a:off x="4785125" y="60970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Module X</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Uses</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Module Y</a:t>
              </a:r>
            </a:p>
          </p:txBody>
        </p:sp>
      </p:grpSp>
      <p:grpSp>
        <p:nvGrpSpPr>
          <p:cNvPr id="13" name="Shape 339"/>
          <p:cNvGrpSpPr/>
          <p:nvPr/>
        </p:nvGrpSpPr>
        <p:grpSpPr>
          <a:xfrm>
            <a:off x="6180746" y="5586529"/>
            <a:ext cx="2685325" cy="420286"/>
            <a:chOff x="1168200" y="6643700"/>
            <a:chExt cx="2685325" cy="420286"/>
          </a:xfrm>
        </p:grpSpPr>
        <p:sp>
          <p:nvSpPr>
            <p:cNvPr id="14" name="Shape 340"/>
            <p:cNvSpPr txBox="1"/>
            <p:nvPr/>
          </p:nvSpPr>
          <p:spPr>
            <a:xfrm>
              <a:off x="2034325" y="664370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Functional</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Group</a:t>
              </a:r>
            </a:p>
          </p:txBody>
        </p:sp>
        <p:sp>
          <p:nvSpPr>
            <p:cNvPr id="15" name="Shape 341"/>
            <p:cNvSpPr/>
            <p:nvPr/>
          </p:nvSpPr>
          <p:spPr>
            <a:xfrm>
              <a:off x="1168200" y="6728586"/>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16" name="Shape 342"/>
          <p:cNvSpPr/>
          <p:nvPr/>
        </p:nvSpPr>
        <p:spPr>
          <a:xfrm>
            <a:off x="3836066" y="309394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ORM Model</a:t>
            </a:r>
          </a:p>
        </p:txBody>
      </p:sp>
      <p:grpSp>
        <p:nvGrpSpPr>
          <p:cNvPr id="17" name="Shape 343"/>
          <p:cNvGrpSpPr/>
          <p:nvPr/>
        </p:nvGrpSpPr>
        <p:grpSpPr>
          <a:xfrm>
            <a:off x="889546" y="5341954"/>
            <a:ext cx="2202650" cy="403798"/>
            <a:chOff x="6726775" y="6089575"/>
            <a:chExt cx="2202650" cy="403798"/>
          </a:xfrm>
        </p:grpSpPr>
        <p:sp>
          <p:nvSpPr>
            <p:cNvPr id="18" name="Shape 344"/>
            <p:cNvSpPr txBox="1"/>
            <p:nvPr/>
          </p:nvSpPr>
          <p:spPr>
            <a:xfrm>
              <a:off x="7466925" y="6089575"/>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19" name="Shape 345"/>
            <p:cNvSpPr/>
            <p:nvPr/>
          </p:nvSpPr>
          <p:spPr>
            <a:xfrm>
              <a:off x="6726775" y="6226675"/>
              <a:ext cx="617699" cy="266698"/>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20" name="Shape 346"/>
          <p:cNvGrpSpPr/>
          <p:nvPr/>
        </p:nvGrpSpPr>
        <p:grpSpPr>
          <a:xfrm>
            <a:off x="889546" y="5837255"/>
            <a:ext cx="2450450" cy="403798"/>
            <a:chOff x="6726775" y="6089575"/>
            <a:chExt cx="2450450" cy="403798"/>
          </a:xfrm>
        </p:grpSpPr>
        <p:sp>
          <p:nvSpPr>
            <p:cNvPr id="21" name="Shape 347"/>
            <p:cNvSpPr txBox="1"/>
            <p:nvPr/>
          </p:nvSpPr>
          <p:spPr>
            <a:xfrm>
              <a:off x="7466925" y="6089575"/>
              <a:ext cx="17103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Extenrl 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22" name="Shape 348"/>
            <p:cNvSpPr/>
            <p:nvPr/>
          </p:nvSpPr>
          <p:spPr>
            <a:xfrm>
              <a:off x="6726775" y="6226675"/>
              <a:ext cx="617699" cy="266698"/>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23" name="Shape 349"/>
          <p:cNvSpPr/>
          <p:nvPr/>
        </p:nvSpPr>
        <p:spPr>
          <a:xfrm>
            <a:off x="3836043" y="4108542"/>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mysql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Binding Module</a:t>
            </a:r>
          </a:p>
        </p:txBody>
      </p:sp>
      <p:sp>
        <p:nvSpPr>
          <p:cNvPr id="24" name="Shape 350"/>
          <p:cNvSpPr/>
          <p:nvPr/>
        </p:nvSpPr>
        <p:spPr>
          <a:xfrm>
            <a:off x="5564805" y="410855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mongoDB </a:t>
            </a:r>
            <a:br>
              <a:rPr lang="ko" sz="1400" b="0" i="0" u="none" strike="noStrike" cap="none" baseline="0" dirty="0">
                <a:solidFill>
                  <a:srgbClr val="000000"/>
                </a:solidFill>
                <a:latin typeface="Arial"/>
                <a:ea typeface="Arial"/>
                <a:cs typeface="Arial"/>
                <a:sym typeface="Arial"/>
              </a:rPr>
            </a:br>
            <a:r>
              <a:rPr lang="ko" sz="1400" b="0" i="0" u="none" strike="noStrike" cap="none" baseline="0" dirty="0">
                <a:solidFill>
                  <a:srgbClr val="000000"/>
                </a:solidFill>
                <a:latin typeface="Arial"/>
                <a:ea typeface="Arial"/>
                <a:cs typeface="Arial"/>
                <a:sym typeface="Arial"/>
              </a:rPr>
              <a:t>Binding Module</a:t>
            </a:r>
          </a:p>
        </p:txBody>
      </p:sp>
      <p:sp>
        <p:nvSpPr>
          <p:cNvPr id="25" name="Shape 351"/>
          <p:cNvSpPr/>
          <p:nvPr/>
        </p:nvSpPr>
        <p:spPr>
          <a:xfrm>
            <a:off x="1243241" y="309394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Decorator</a:t>
            </a:r>
          </a:p>
        </p:txBody>
      </p:sp>
      <p:sp>
        <p:nvSpPr>
          <p:cNvPr id="26" name="Shape 352"/>
          <p:cNvSpPr/>
          <p:nvPr/>
        </p:nvSpPr>
        <p:spPr>
          <a:xfrm>
            <a:off x="378516"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Argument Check Module</a:t>
            </a:r>
          </a:p>
        </p:txBody>
      </p:sp>
      <p:sp>
        <p:nvSpPr>
          <p:cNvPr id="27" name="Shape 353"/>
          <p:cNvSpPr/>
          <p:nvPr/>
        </p:nvSpPr>
        <p:spPr>
          <a:xfrm>
            <a:off x="2107303"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Session / Auth Check Module</a:t>
            </a:r>
          </a:p>
        </p:txBody>
      </p:sp>
      <p:cxnSp>
        <p:nvCxnSpPr>
          <p:cNvPr id="28" name="Shape 354"/>
          <p:cNvCxnSpPr>
            <a:stCxn id="25" idx="2"/>
            <a:endCxn id="26" idx="0"/>
          </p:cNvCxnSpPr>
          <p:nvPr/>
        </p:nvCxnSpPr>
        <p:spPr>
          <a:xfrm rot="5400000">
            <a:off x="1315324" y="3445187"/>
            <a:ext cx="462010" cy="864725"/>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9" name="Shape 355"/>
          <p:cNvCxnSpPr>
            <a:stCxn id="25" idx="2"/>
            <a:endCxn id="27" idx="0"/>
          </p:cNvCxnSpPr>
          <p:nvPr/>
        </p:nvCxnSpPr>
        <p:spPr>
          <a:xfrm rot="16200000" flipH="1">
            <a:off x="2179717" y="3445518"/>
            <a:ext cx="462010" cy="864062"/>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0" name="Shape 356"/>
          <p:cNvSpPr/>
          <p:nvPr/>
        </p:nvSpPr>
        <p:spPr>
          <a:xfrm>
            <a:off x="378516"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Account Module</a:t>
            </a:r>
          </a:p>
        </p:txBody>
      </p:sp>
      <p:sp>
        <p:nvSpPr>
          <p:cNvPr id="31" name="Shape 357"/>
          <p:cNvSpPr/>
          <p:nvPr/>
        </p:nvSpPr>
        <p:spPr>
          <a:xfrm>
            <a:off x="2107290"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Profile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2" name="Shape 358"/>
          <p:cNvSpPr/>
          <p:nvPr/>
        </p:nvSpPr>
        <p:spPr>
          <a:xfrm>
            <a:off x="3836066"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User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3" name="Shape 359"/>
          <p:cNvSpPr/>
          <p:nvPr/>
        </p:nvSpPr>
        <p:spPr>
          <a:xfrm>
            <a:off x="5564841"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4" name="Shape 360"/>
          <p:cNvSpPr/>
          <p:nvPr/>
        </p:nvSpPr>
        <p:spPr>
          <a:xfrm>
            <a:off x="7293615"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Session</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cxnSp>
        <p:nvCxnSpPr>
          <p:cNvPr id="35" name="Shape 361"/>
          <p:cNvCxnSpPr>
            <a:stCxn id="30" idx="2"/>
            <a:endCxn id="25" idx="0"/>
          </p:cNvCxnSpPr>
          <p:nvPr/>
        </p:nvCxnSpPr>
        <p:spPr>
          <a:xfrm rot="-5400000" flipH="1">
            <a:off x="1224665" y="2340169"/>
            <a:ext cx="643200" cy="864600"/>
          </a:xfrm>
          <a:prstGeom prst="bentConnector3">
            <a:avLst>
              <a:gd name="adj1" fmla="val 49990"/>
            </a:avLst>
          </a:prstGeom>
          <a:noFill/>
          <a:ln w="19050" cap="flat" cmpd="sng">
            <a:solidFill>
              <a:srgbClr val="000000"/>
            </a:solidFill>
            <a:prstDash val="solid"/>
            <a:round/>
            <a:headEnd type="none" w="med" len="med"/>
            <a:tailEnd type="stealth" w="lg" len="lg"/>
          </a:ln>
        </p:spPr>
      </p:cxnSp>
      <p:cxnSp>
        <p:nvCxnSpPr>
          <p:cNvPr id="36" name="Shape 362"/>
          <p:cNvCxnSpPr>
            <a:stCxn id="31" idx="2"/>
            <a:endCxn id="25" idx="0"/>
          </p:cNvCxnSpPr>
          <p:nvPr/>
        </p:nvCxnSpPr>
        <p:spPr>
          <a:xfrm rot="5400000">
            <a:off x="2089140" y="2340469"/>
            <a:ext cx="643200" cy="864000"/>
          </a:xfrm>
          <a:prstGeom prst="bentConnector3">
            <a:avLst>
              <a:gd name="adj1" fmla="val 49990"/>
            </a:avLst>
          </a:prstGeom>
          <a:noFill/>
          <a:ln w="19050" cap="flat" cmpd="sng">
            <a:solidFill>
              <a:srgbClr val="000000"/>
            </a:solidFill>
            <a:prstDash val="solid"/>
            <a:round/>
            <a:headEnd type="none" w="med" len="med"/>
            <a:tailEnd type="stealth" w="lg" len="lg"/>
          </a:ln>
        </p:spPr>
      </p:cxnSp>
      <p:cxnSp>
        <p:nvCxnSpPr>
          <p:cNvPr id="37" name="Shape 363"/>
          <p:cNvCxnSpPr>
            <a:stCxn id="30" idx="2"/>
            <a:endCxn id="16" idx="0"/>
          </p:cNvCxnSpPr>
          <p:nvPr/>
        </p:nvCxnSpPr>
        <p:spPr>
          <a:xfrm rot="-5400000" flipH="1">
            <a:off x="2521115" y="1043719"/>
            <a:ext cx="643200" cy="3457500"/>
          </a:xfrm>
          <a:prstGeom prst="bentConnector3">
            <a:avLst>
              <a:gd name="adj1" fmla="val 49990"/>
            </a:avLst>
          </a:prstGeom>
          <a:noFill/>
          <a:ln w="19050" cap="flat" cmpd="sng">
            <a:solidFill>
              <a:srgbClr val="000000"/>
            </a:solidFill>
            <a:prstDash val="solid"/>
            <a:round/>
            <a:headEnd type="none" w="med" len="med"/>
            <a:tailEnd type="stealth" w="lg" len="lg"/>
          </a:ln>
        </p:spPr>
      </p:cxnSp>
      <p:sp>
        <p:nvSpPr>
          <p:cNvPr id="38" name="Shape 364"/>
          <p:cNvSpPr/>
          <p:nvPr/>
        </p:nvSpPr>
        <p:spPr>
          <a:xfrm>
            <a:off x="6470921" y="410387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365"/>
          <p:cNvSpPr/>
          <p:nvPr/>
        </p:nvSpPr>
        <p:spPr>
          <a:xfrm>
            <a:off x="6470921" y="218416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0" name="Shape 366"/>
          <p:cNvCxnSpPr>
            <a:stCxn id="39" idx="2"/>
            <a:endCxn id="38" idx="0"/>
          </p:cNvCxnSpPr>
          <p:nvPr/>
        </p:nvCxnSpPr>
        <p:spPr>
          <a:xfrm rot="5400000">
            <a:off x="5797265" y="3277373"/>
            <a:ext cx="1653012" cy="12700"/>
          </a:xfrm>
          <a:prstGeom prst="bentConnector3">
            <a:avLst>
              <a:gd name="adj1" fmla="val -77"/>
            </a:avLst>
          </a:prstGeom>
          <a:noFill/>
          <a:ln w="19050" cap="flat" cmpd="sng">
            <a:solidFill>
              <a:srgbClr val="000000"/>
            </a:solidFill>
            <a:prstDash val="solid"/>
            <a:round/>
            <a:headEnd type="none" w="med" len="med"/>
            <a:tailEnd type="stealth" w="lg" len="lg"/>
          </a:ln>
        </p:spPr>
      </p:cxnSp>
      <p:cxnSp>
        <p:nvCxnSpPr>
          <p:cNvPr id="41" name="Shape 367"/>
          <p:cNvCxnSpPr>
            <a:endCxn id="30" idx="0"/>
          </p:cNvCxnSpPr>
          <p:nvPr/>
        </p:nvCxnSpPr>
        <p:spPr>
          <a:xfrm rot="10800000" flipV="1">
            <a:off x="1113966" y="1628799"/>
            <a:ext cx="3482462" cy="269469"/>
          </a:xfrm>
          <a:prstGeom prst="bentConnector2">
            <a:avLst/>
          </a:prstGeom>
          <a:noFill/>
          <a:ln w="19050" cap="flat" cmpd="sng">
            <a:solidFill>
              <a:srgbClr val="000000"/>
            </a:solidFill>
            <a:prstDash val="solid"/>
            <a:round/>
            <a:headEnd type="none" w="med" len="med"/>
            <a:tailEnd type="stealth" w="lg" len="lg"/>
          </a:ln>
        </p:spPr>
      </p:cxnSp>
      <p:cxnSp>
        <p:nvCxnSpPr>
          <p:cNvPr id="42" name="Shape 368"/>
          <p:cNvCxnSpPr>
            <a:endCxn id="31" idx="0"/>
          </p:cNvCxnSpPr>
          <p:nvPr/>
        </p:nvCxnSpPr>
        <p:spPr>
          <a:xfrm rot="10800000" flipV="1">
            <a:off x="2842740" y="1628799"/>
            <a:ext cx="1753688" cy="269469"/>
          </a:xfrm>
          <a:prstGeom prst="bentConnector2">
            <a:avLst/>
          </a:prstGeom>
          <a:noFill/>
          <a:ln w="19050" cap="flat" cmpd="sng">
            <a:solidFill>
              <a:srgbClr val="000000"/>
            </a:solidFill>
            <a:prstDash val="solid"/>
            <a:round/>
            <a:headEnd type="none" w="med" len="med"/>
            <a:tailEnd type="stealth" w="lg" len="lg"/>
          </a:ln>
        </p:spPr>
      </p:cxnSp>
      <p:cxnSp>
        <p:nvCxnSpPr>
          <p:cNvPr id="43" name="Shape 369"/>
          <p:cNvCxnSpPr>
            <a:endCxn id="32" idx="0"/>
          </p:cNvCxnSpPr>
          <p:nvPr/>
        </p:nvCxnSpPr>
        <p:spPr>
          <a:xfrm rot="-5400000" flipH="1">
            <a:off x="4228465" y="1555219"/>
            <a:ext cx="685500" cy="600"/>
          </a:xfrm>
          <a:prstGeom prst="bentConnector3">
            <a:avLst>
              <a:gd name="adj1" fmla="val 49967"/>
            </a:avLst>
          </a:prstGeom>
          <a:noFill/>
          <a:ln w="19050" cap="flat" cmpd="sng">
            <a:solidFill>
              <a:srgbClr val="000000"/>
            </a:solidFill>
            <a:prstDash val="solid"/>
            <a:round/>
            <a:headEnd type="none" w="med" len="med"/>
            <a:tailEnd type="stealth" w="lg" len="lg"/>
          </a:ln>
        </p:spPr>
      </p:cxnSp>
      <p:cxnSp>
        <p:nvCxnSpPr>
          <p:cNvPr id="44" name="Shape 370"/>
          <p:cNvCxnSpPr>
            <a:endCxn id="33" idx="0"/>
          </p:cNvCxnSpPr>
          <p:nvPr/>
        </p:nvCxnSpPr>
        <p:spPr>
          <a:xfrm>
            <a:off x="4596428" y="1628800"/>
            <a:ext cx="1703863" cy="269469"/>
          </a:xfrm>
          <a:prstGeom prst="bentConnector2">
            <a:avLst/>
          </a:prstGeom>
          <a:noFill/>
          <a:ln w="19050" cap="flat" cmpd="sng">
            <a:solidFill>
              <a:srgbClr val="000000"/>
            </a:solidFill>
            <a:prstDash val="solid"/>
            <a:round/>
            <a:headEnd type="none" w="med" len="med"/>
            <a:tailEnd type="stealth" w="lg" len="lg"/>
          </a:ln>
        </p:spPr>
      </p:cxnSp>
      <p:cxnSp>
        <p:nvCxnSpPr>
          <p:cNvPr id="45" name="Shape 371"/>
          <p:cNvCxnSpPr>
            <a:endCxn id="34" idx="0"/>
          </p:cNvCxnSpPr>
          <p:nvPr/>
        </p:nvCxnSpPr>
        <p:spPr>
          <a:xfrm>
            <a:off x="4596428" y="1628800"/>
            <a:ext cx="3432637" cy="269469"/>
          </a:xfrm>
          <a:prstGeom prst="bentConnector2">
            <a:avLst/>
          </a:prstGeom>
          <a:noFill/>
          <a:ln w="19050" cap="flat" cmpd="sng">
            <a:solidFill>
              <a:srgbClr val="000000"/>
            </a:solidFill>
            <a:prstDash val="solid"/>
            <a:round/>
            <a:headEnd type="none" w="med" len="med"/>
            <a:tailEnd type="stealth" w="lg" len="lg"/>
          </a:ln>
        </p:spPr>
      </p:cxnSp>
      <p:cxnSp>
        <p:nvCxnSpPr>
          <p:cNvPr id="46" name="Shape 372"/>
          <p:cNvCxnSpPr>
            <a:stCxn id="16" idx="2"/>
            <a:endCxn id="23" idx="0"/>
          </p:cNvCxnSpPr>
          <p:nvPr/>
        </p:nvCxnSpPr>
        <p:spPr>
          <a:xfrm rot="5400000">
            <a:off x="4340506" y="3877532"/>
            <a:ext cx="461998" cy="23"/>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47" name="Shape 373"/>
          <p:cNvSpPr/>
          <p:nvPr/>
        </p:nvSpPr>
        <p:spPr>
          <a:xfrm>
            <a:off x="3683666" y="7797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48" name="Shape 374"/>
          <p:cNvSpPr/>
          <p:nvPr/>
        </p:nvSpPr>
        <p:spPr>
          <a:xfrm>
            <a:off x="3759866" y="8559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49" name="Shape 375"/>
          <p:cNvSpPr/>
          <p:nvPr/>
        </p:nvSpPr>
        <p:spPr>
          <a:xfrm>
            <a:off x="3836066" y="9321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50" name="Shape 376"/>
          <p:cNvSpPr/>
          <p:nvPr/>
        </p:nvSpPr>
        <p:spPr>
          <a:xfrm>
            <a:off x="7293628"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Token handling Module</a:t>
            </a:r>
          </a:p>
        </p:txBody>
      </p:sp>
      <p:sp>
        <p:nvSpPr>
          <p:cNvPr id="51" name="Shape 377"/>
          <p:cNvSpPr/>
          <p:nvPr/>
        </p:nvSpPr>
        <p:spPr>
          <a:xfrm>
            <a:off x="8281032" y="410387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2" name="Shape 378"/>
          <p:cNvSpPr/>
          <p:nvPr/>
        </p:nvSpPr>
        <p:spPr>
          <a:xfrm>
            <a:off x="8281032" y="2184206"/>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3" name="Shape 379"/>
          <p:cNvCxnSpPr>
            <a:stCxn id="52" idx="2"/>
            <a:endCxn id="51" idx="0"/>
          </p:cNvCxnSpPr>
          <p:nvPr/>
        </p:nvCxnSpPr>
        <p:spPr>
          <a:xfrm rot="5400000">
            <a:off x="7607395" y="3277391"/>
            <a:ext cx="1652975" cy="12700"/>
          </a:xfrm>
          <a:prstGeom prst="bentConnector3">
            <a:avLst>
              <a:gd name="adj1" fmla="val -78"/>
            </a:avLst>
          </a:prstGeom>
          <a:noFill/>
          <a:ln w="19050" cap="flat" cmpd="sng">
            <a:solidFill>
              <a:srgbClr val="000000"/>
            </a:solidFill>
            <a:prstDash val="solid"/>
            <a:round/>
            <a:headEnd type="none" w="med" len="med"/>
            <a:tailEnd type="stealth" w="lg" len="lg"/>
          </a:ln>
        </p:spPr>
      </p:cxnSp>
      <p:sp>
        <p:nvSpPr>
          <p:cNvPr id="54" name="Shape 380"/>
          <p:cNvSpPr/>
          <p:nvPr/>
        </p:nvSpPr>
        <p:spPr>
          <a:xfrm>
            <a:off x="8081371" y="2673319"/>
            <a:ext cx="305699" cy="169800"/>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5" name="Shape 381"/>
          <p:cNvCxnSpPr>
            <a:stCxn id="33" idx="2"/>
            <a:endCxn id="25" idx="0"/>
          </p:cNvCxnSpPr>
          <p:nvPr/>
        </p:nvCxnSpPr>
        <p:spPr>
          <a:xfrm rot="5400000">
            <a:off x="3817940" y="611719"/>
            <a:ext cx="643200" cy="4321500"/>
          </a:xfrm>
          <a:prstGeom prst="bentConnector3">
            <a:avLst>
              <a:gd name="adj1" fmla="val 49990"/>
            </a:avLst>
          </a:prstGeom>
          <a:noFill/>
          <a:ln w="19050" cap="flat" cmpd="sng">
            <a:solidFill>
              <a:srgbClr val="000000"/>
            </a:solidFill>
            <a:prstDash val="solid"/>
            <a:round/>
            <a:headEnd type="none" w="med" len="med"/>
            <a:tailEnd type="none" w="med" len="med"/>
          </a:ln>
        </p:spPr>
      </p:cxnSp>
      <p:sp>
        <p:nvSpPr>
          <p:cNvPr id="56" name="Shape 382"/>
          <p:cNvSpPr/>
          <p:nvPr/>
        </p:nvSpPr>
        <p:spPr>
          <a:xfrm>
            <a:off x="4421596" y="2746906"/>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7" name="Shape 383"/>
          <p:cNvCxnSpPr/>
          <p:nvPr/>
        </p:nvCxnSpPr>
        <p:spPr>
          <a:xfrm>
            <a:off x="4569991" y="2451019"/>
            <a:ext cx="3000" cy="296100"/>
          </a:xfrm>
          <a:prstGeom prst="straightConnector1">
            <a:avLst/>
          </a:prstGeom>
          <a:noFill/>
          <a:ln w="19050" cap="flat" cmpd="sng">
            <a:solidFill>
              <a:srgbClr val="000000"/>
            </a:solidFill>
            <a:prstDash val="solid"/>
            <a:round/>
            <a:headEnd type="none" w="med" len="med"/>
            <a:tailEnd type="none" w="med" len="med"/>
          </a:ln>
        </p:spPr>
      </p:cxnSp>
      <p:sp>
        <p:nvSpPr>
          <p:cNvPr id="58" name="Shape 384"/>
          <p:cNvSpPr/>
          <p:nvPr/>
        </p:nvSpPr>
        <p:spPr>
          <a:xfrm>
            <a:off x="251520" y="4003654"/>
            <a:ext cx="3432299" cy="793498"/>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9" name="Shape 385"/>
          <p:cNvSpPr/>
          <p:nvPr/>
        </p:nvSpPr>
        <p:spPr>
          <a:xfrm>
            <a:off x="3759871" y="4003654"/>
            <a:ext cx="3370800" cy="782698"/>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0" name="Shape 386"/>
          <p:cNvSpPr/>
          <p:nvPr/>
        </p:nvSpPr>
        <p:spPr>
          <a:xfrm>
            <a:off x="6776615" y="309394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Web Framework</a:t>
            </a:r>
          </a:p>
        </p:txBody>
      </p:sp>
      <p:sp>
        <p:nvSpPr>
          <p:cNvPr id="61" name="Shape 387"/>
          <p:cNvSpPr/>
          <p:nvPr/>
        </p:nvSpPr>
        <p:spPr>
          <a:xfrm>
            <a:off x="7293621" y="2480221"/>
            <a:ext cx="305699" cy="2961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 name="Shape 388"/>
          <p:cNvSpPr/>
          <p:nvPr/>
        </p:nvSpPr>
        <p:spPr>
          <a:xfrm>
            <a:off x="7293621" y="3093944"/>
            <a:ext cx="305699" cy="2961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3" name="Shape 389"/>
          <p:cNvCxnSpPr>
            <a:stCxn id="61" idx="2"/>
            <a:endCxn id="62" idx="0"/>
          </p:cNvCxnSpPr>
          <p:nvPr/>
        </p:nvCxnSpPr>
        <p:spPr>
          <a:xfrm>
            <a:off x="7446470" y="2776321"/>
            <a:ext cx="0" cy="317700"/>
          </a:xfrm>
          <a:prstGeom prst="straightConnector1">
            <a:avLst/>
          </a:prstGeom>
          <a:noFill/>
          <a:ln w="19050" cap="flat" cmpd="sng">
            <a:solidFill>
              <a:srgbClr val="000000"/>
            </a:solidFill>
            <a:prstDash val="solid"/>
            <a:round/>
            <a:headEnd type="none" w="med" len="med"/>
            <a:tailEnd type="stealth" w="lg" len="lg"/>
          </a:ln>
        </p:spPr>
      </p:cxnSp>
      <p:cxnSp>
        <p:nvCxnSpPr>
          <p:cNvPr id="64" name="Shape 390"/>
          <p:cNvCxnSpPr>
            <a:stCxn id="34" idx="2"/>
            <a:endCxn id="25" idx="0"/>
          </p:cNvCxnSpPr>
          <p:nvPr/>
        </p:nvCxnSpPr>
        <p:spPr>
          <a:xfrm rot="5400000">
            <a:off x="4682265" y="-252730"/>
            <a:ext cx="643200" cy="6050400"/>
          </a:xfrm>
          <a:prstGeom prst="bentConnector3">
            <a:avLst>
              <a:gd name="adj1" fmla="val 49990"/>
            </a:avLst>
          </a:prstGeom>
          <a:noFill/>
          <a:ln w="19050" cap="flat" cmpd="sng">
            <a:solidFill>
              <a:srgbClr val="000000"/>
            </a:solidFill>
            <a:prstDash val="solid"/>
            <a:round/>
            <a:headEnd type="none" w="med" len="med"/>
            <a:tailEnd type="none" w="med" len="med"/>
          </a:ln>
        </p:spPr>
      </p:cxn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D - Static Perspective of IoT Server(2/2)</a:t>
            </a:r>
          </a:p>
        </p:txBody>
      </p:sp>
      <p:sp>
        <p:nvSpPr>
          <p:cNvPr id="6" name="Shape 395"/>
          <p:cNvSpPr/>
          <p:nvPr/>
        </p:nvSpPr>
        <p:spPr>
          <a:xfrm>
            <a:off x="107504" y="3852071"/>
            <a:ext cx="3778146" cy="846972"/>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396"/>
          <p:cNvSpPr/>
          <p:nvPr/>
        </p:nvSpPr>
        <p:spPr>
          <a:xfrm>
            <a:off x="666454" y="5136278"/>
            <a:ext cx="7870407" cy="1173042"/>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 name="Shape 397"/>
          <p:cNvSpPr txBox="1"/>
          <p:nvPr/>
        </p:nvSpPr>
        <p:spPr>
          <a:xfrm>
            <a:off x="598718" y="4840091"/>
            <a:ext cx="2402415" cy="25698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(Static Perspective)</a:t>
            </a:r>
          </a:p>
        </p:txBody>
      </p:sp>
      <p:grpSp>
        <p:nvGrpSpPr>
          <p:cNvPr id="9" name="Shape 398"/>
          <p:cNvGrpSpPr/>
          <p:nvPr/>
        </p:nvGrpSpPr>
        <p:grpSpPr>
          <a:xfrm>
            <a:off x="3544938" y="5478596"/>
            <a:ext cx="2575330" cy="488382"/>
            <a:chOff x="3883975" y="6097062"/>
            <a:chExt cx="2720350" cy="506850"/>
          </a:xfrm>
        </p:grpSpPr>
        <p:cxnSp>
          <p:nvCxnSpPr>
            <p:cNvPr id="51" name="Shape 399"/>
            <p:cNvCxnSpPr/>
            <p:nvPr/>
          </p:nvCxnSpPr>
          <p:spPr>
            <a:xfrm>
              <a:off x="4150675" y="6436212"/>
              <a:ext cx="369900" cy="0"/>
            </a:xfrm>
            <a:prstGeom prst="straightConnector1">
              <a:avLst/>
            </a:prstGeom>
            <a:noFill/>
            <a:ln w="19050" cap="flat" cmpd="sng">
              <a:solidFill>
                <a:srgbClr val="000000"/>
              </a:solidFill>
              <a:prstDash val="solid"/>
              <a:round/>
              <a:headEnd type="none" w="med" len="med"/>
              <a:tailEnd type="stealth" w="lg" len="lg"/>
            </a:ln>
          </p:spPr>
        </p:cxnSp>
        <p:sp>
          <p:nvSpPr>
            <p:cNvPr id="52" name="Shape 400"/>
            <p:cNvSpPr txBox="1"/>
            <p:nvPr/>
          </p:nvSpPr>
          <p:spPr>
            <a:xfrm>
              <a:off x="38839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X</a:t>
              </a:r>
            </a:p>
          </p:txBody>
        </p:sp>
        <p:sp>
          <p:nvSpPr>
            <p:cNvPr id="53" name="Shape 401"/>
            <p:cNvSpPr txBox="1"/>
            <p:nvPr/>
          </p:nvSpPr>
          <p:spPr>
            <a:xfrm>
              <a:off x="44743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Y</a:t>
              </a:r>
            </a:p>
          </p:txBody>
        </p:sp>
        <p:sp>
          <p:nvSpPr>
            <p:cNvPr id="54" name="Shape 402"/>
            <p:cNvSpPr txBox="1"/>
            <p:nvPr/>
          </p:nvSpPr>
          <p:spPr>
            <a:xfrm>
              <a:off x="4785125" y="60970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Module X</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Uses</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Module Y</a:t>
              </a:r>
            </a:p>
          </p:txBody>
        </p:sp>
      </p:grpSp>
      <p:grpSp>
        <p:nvGrpSpPr>
          <p:cNvPr id="10" name="Shape 403"/>
          <p:cNvGrpSpPr/>
          <p:nvPr/>
        </p:nvGrpSpPr>
        <p:grpSpPr>
          <a:xfrm>
            <a:off x="5994690" y="5562005"/>
            <a:ext cx="2542172" cy="404972"/>
            <a:chOff x="1168200" y="6643700"/>
            <a:chExt cx="2685325" cy="420286"/>
          </a:xfrm>
        </p:grpSpPr>
        <p:sp>
          <p:nvSpPr>
            <p:cNvPr id="49" name="Shape 404"/>
            <p:cNvSpPr txBox="1"/>
            <p:nvPr/>
          </p:nvSpPr>
          <p:spPr>
            <a:xfrm>
              <a:off x="2034325" y="664370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Functional</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Group</a:t>
              </a:r>
            </a:p>
          </p:txBody>
        </p:sp>
        <p:sp>
          <p:nvSpPr>
            <p:cNvPr id="50" name="Shape 405"/>
            <p:cNvSpPr/>
            <p:nvPr/>
          </p:nvSpPr>
          <p:spPr>
            <a:xfrm>
              <a:off x="1168200" y="6728586"/>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11" name="Shape 406"/>
          <p:cNvGrpSpPr/>
          <p:nvPr/>
        </p:nvGrpSpPr>
        <p:grpSpPr>
          <a:xfrm>
            <a:off x="985560" y="5326341"/>
            <a:ext cx="2085228" cy="389085"/>
            <a:chOff x="6726775" y="6089575"/>
            <a:chExt cx="2202650" cy="403798"/>
          </a:xfrm>
        </p:grpSpPr>
        <p:sp>
          <p:nvSpPr>
            <p:cNvPr id="47" name="Shape 407"/>
            <p:cNvSpPr txBox="1"/>
            <p:nvPr/>
          </p:nvSpPr>
          <p:spPr>
            <a:xfrm>
              <a:off x="7466925" y="6089575"/>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48" name="Shape 408"/>
            <p:cNvSpPr/>
            <p:nvPr/>
          </p:nvSpPr>
          <p:spPr>
            <a:xfrm>
              <a:off x="6726775" y="6226675"/>
              <a:ext cx="617699" cy="266698"/>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12" name="Shape 409"/>
          <p:cNvGrpSpPr/>
          <p:nvPr/>
        </p:nvGrpSpPr>
        <p:grpSpPr>
          <a:xfrm>
            <a:off x="985560" y="5803594"/>
            <a:ext cx="2319818" cy="389085"/>
            <a:chOff x="6726775" y="6089575"/>
            <a:chExt cx="2450450" cy="403798"/>
          </a:xfrm>
        </p:grpSpPr>
        <p:sp>
          <p:nvSpPr>
            <p:cNvPr id="45" name="Shape 410"/>
            <p:cNvSpPr txBox="1"/>
            <p:nvPr/>
          </p:nvSpPr>
          <p:spPr>
            <a:xfrm>
              <a:off x="7466925" y="6089575"/>
              <a:ext cx="17103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Extenrl 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46" name="Shape 411"/>
            <p:cNvSpPr/>
            <p:nvPr/>
          </p:nvSpPr>
          <p:spPr>
            <a:xfrm>
              <a:off x="6726775" y="6226675"/>
              <a:ext cx="617699" cy="266698"/>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13" name="Shape 412"/>
          <p:cNvSpPr/>
          <p:nvPr/>
        </p:nvSpPr>
        <p:spPr>
          <a:xfrm>
            <a:off x="3928295" y="764704"/>
            <a:ext cx="1392486" cy="532465"/>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Event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Daemon</a:t>
            </a:r>
          </a:p>
        </p:txBody>
      </p:sp>
      <p:sp>
        <p:nvSpPr>
          <p:cNvPr id="14" name="Shape 413"/>
          <p:cNvSpPr/>
          <p:nvPr/>
        </p:nvSpPr>
        <p:spPr>
          <a:xfrm>
            <a:off x="2109099" y="2066009"/>
            <a:ext cx="1392486" cy="532465"/>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Rule Mgmt. Module</a:t>
            </a:r>
          </a:p>
        </p:txBody>
      </p:sp>
      <p:sp>
        <p:nvSpPr>
          <p:cNvPr id="15" name="Shape 414"/>
          <p:cNvSpPr/>
          <p:nvPr/>
        </p:nvSpPr>
        <p:spPr>
          <a:xfrm>
            <a:off x="5789548" y="2066009"/>
            <a:ext cx="1392486" cy="532465"/>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Push Noti.</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16" name="Shape 415"/>
          <p:cNvSpPr/>
          <p:nvPr/>
        </p:nvSpPr>
        <p:spPr>
          <a:xfrm>
            <a:off x="2151998" y="4019211"/>
            <a:ext cx="1392486" cy="532465"/>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mysql </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Binding Module</a:t>
            </a:r>
          </a:p>
        </p:txBody>
      </p:sp>
      <p:sp>
        <p:nvSpPr>
          <p:cNvPr id="17" name="Shape 416"/>
          <p:cNvSpPr/>
          <p:nvPr/>
        </p:nvSpPr>
        <p:spPr>
          <a:xfrm>
            <a:off x="5789536" y="4019224"/>
            <a:ext cx="1392486" cy="532465"/>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Module</a:t>
            </a:r>
          </a:p>
        </p:txBody>
      </p:sp>
      <p:cxnSp>
        <p:nvCxnSpPr>
          <p:cNvPr id="18" name="Shape 417"/>
          <p:cNvCxnSpPr>
            <a:stCxn id="13" idx="2"/>
            <a:endCxn id="21" idx="0"/>
          </p:cNvCxnSpPr>
          <p:nvPr/>
        </p:nvCxnSpPr>
        <p:spPr>
          <a:xfrm rot="5400000">
            <a:off x="2400615" y="-157914"/>
            <a:ext cx="768840" cy="3679006"/>
          </a:xfrm>
          <a:prstGeom prst="bentConnector3">
            <a:avLst>
              <a:gd name="adj1" fmla="val 50000"/>
            </a:avLst>
          </a:prstGeom>
          <a:noFill/>
          <a:ln w="19050" cap="flat" cmpd="sng">
            <a:solidFill>
              <a:srgbClr val="000000"/>
            </a:solidFill>
            <a:prstDash val="solid"/>
            <a:round/>
            <a:headEnd type="none" w="lg" len="lg"/>
            <a:tailEnd type="stealth" w="lg" len="lg"/>
          </a:ln>
        </p:spPr>
      </p:cxnSp>
      <p:cxnSp>
        <p:nvCxnSpPr>
          <p:cNvPr id="19" name="Shape 418"/>
          <p:cNvCxnSpPr>
            <a:stCxn id="13" idx="2"/>
            <a:endCxn id="14" idx="0"/>
          </p:cNvCxnSpPr>
          <p:nvPr/>
        </p:nvCxnSpPr>
        <p:spPr>
          <a:xfrm rot="5400000">
            <a:off x="3330520" y="771991"/>
            <a:ext cx="768840" cy="1819196"/>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0" name="Shape 419"/>
          <p:cNvCxnSpPr>
            <a:stCxn id="13" idx="2"/>
            <a:endCxn id="15" idx="0"/>
          </p:cNvCxnSpPr>
          <p:nvPr/>
        </p:nvCxnSpPr>
        <p:spPr>
          <a:xfrm rot="16200000" flipH="1">
            <a:off x="5170744" y="750962"/>
            <a:ext cx="768840" cy="1861253"/>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1" name="Shape 420"/>
          <p:cNvSpPr/>
          <p:nvPr/>
        </p:nvSpPr>
        <p:spPr>
          <a:xfrm>
            <a:off x="249289" y="2066009"/>
            <a:ext cx="1392486" cy="532465"/>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Logger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22" name="Shape 421"/>
          <p:cNvSpPr/>
          <p:nvPr/>
        </p:nvSpPr>
        <p:spPr>
          <a:xfrm>
            <a:off x="1406076" y="3169963"/>
            <a:ext cx="1392486" cy="532465"/>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MQTT Binding Module</a:t>
            </a:r>
          </a:p>
        </p:txBody>
      </p:sp>
      <p:sp>
        <p:nvSpPr>
          <p:cNvPr id="23" name="Shape 422"/>
          <p:cNvSpPr/>
          <p:nvPr/>
        </p:nvSpPr>
        <p:spPr>
          <a:xfrm>
            <a:off x="2979456" y="2331120"/>
            <a:ext cx="289402" cy="25698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4" name="Shape 423"/>
          <p:cNvCxnSpPr>
            <a:stCxn id="23" idx="2"/>
          </p:cNvCxnSpPr>
          <p:nvPr/>
        </p:nvCxnSpPr>
        <p:spPr>
          <a:xfrm rot="16200000" flipH="1">
            <a:off x="2411452" y="3300806"/>
            <a:ext cx="1425977" cy="568"/>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5" name="Shape 424"/>
          <p:cNvSpPr/>
          <p:nvPr/>
        </p:nvSpPr>
        <p:spPr>
          <a:xfrm>
            <a:off x="2979456" y="4014093"/>
            <a:ext cx="289402" cy="25698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 name="Shape 425"/>
          <p:cNvSpPr/>
          <p:nvPr/>
        </p:nvSpPr>
        <p:spPr>
          <a:xfrm>
            <a:off x="6031776" y="2331120"/>
            <a:ext cx="289402" cy="25698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7" name="Shape 426"/>
          <p:cNvCxnSpPr>
            <a:stCxn id="26" idx="2"/>
            <a:endCxn id="25" idx="0"/>
          </p:cNvCxnSpPr>
          <p:nvPr/>
        </p:nvCxnSpPr>
        <p:spPr>
          <a:xfrm rot="5400000">
            <a:off x="3937376" y="1774977"/>
            <a:ext cx="1425977" cy="3052226"/>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8" name="Shape 427"/>
          <p:cNvCxnSpPr/>
          <p:nvPr/>
        </p:nvCxnSpPr>
        <p:spPr>
          <a:xfrm rot="16200000" flipH="1">
            <a:off x="6161697" y="3300807"/>
            <a:ext cx="1425976" cy="567"/>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9" name="Shape 428"/>
          <p:cNvSpPr/>
          <p:nvPr/>
        </p:nvSpPr>
        <p:spPr>
          <a:xfrm>
            <a:off x="6729700" y="4014093"/>
            <a:ext cx="289402" cy="25698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 name="Shape 429"/>
          <p:cNvSpPr/>
          <p:nvPr/>
        </p:nvSpPr>
        <p:spPr>
          <a:xfrm>
            <a:off x="6729700" y="2331120"/>
            <a:ext cx="289402" cy="25698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1" name="Shape 430"/>
          <p:cNvSpPr/>
          <p:nvPr/>
        </p:nvSpPr>
        <p:spPr>
          <a:xfrm>
            <a:off x="249325" y="4019224"/>
            <a:ext cx="1392486" cy="532465"/>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mongoDB</a:t>
            </a:r>
            <a:br>
              <a:rPr lang="ko" sz="1200" b="0" i="0" u="none" strike="noStrike" cap="none" baseline="0" dirty="0">
                <a:solidFill>
                  <a:srgbClr val="000000"/>
                </a:solidFill>
                <a:latin typeface="Arial"/>
                <a:ea typeface="Arial"/>
                <a:cs typeface="Arial"/>
                <a:sym typeface="Arial"/>
              </a:rPr>
            </a:br>
            <a:r>
              <a:rPr lang="ko" sz="1200" b="0" i="0" u="none" strike="noStrike" cap="none" baseline="0" dirty="0">
                <a:solidFill>
                  <a:srgbClr val="000000"/>
                </a:solidFill>
                <a:latin typeface="Arial"/>
                <a:ea typeface="Arial"/>
                <a:cs typeface="Arial"/>
                <a:sym typeface="Arial"/>
              </a:rPr>
              <a:t>Binding Module</a:t>
            </a:r>
          </a:p>
        </p:txBody>
      </p:sp>
      <p:cxnSp>
        <p:nvCxnSpPr>
          <p:cNvPr id="32" name="Shape 431"/>
          <p:cNvCxnSpPr/>
          <p:nvPr/>
        </p:nvCxnSpPr>
        <p:spPr>
          <a:xfrm rot="16200000" flipH="1">
            <a:off x="474772" y="3300819"/>
            <a:ext cx="1425976" cy="567"/>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3" name="Shape 432"/>
          <p:cNvSpPr/>
          <p:nvPr/>
        </p:nvSpPr>
        <p:spPr>
          <a:xfrm>
            <a:off x="1043343" y="4014093"/>
            <a:ext cx="289402" cy="25698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433"/>
          <p:cNvSpPr/>
          <p:nvPr/>
        </p:nvSpPr>
        <p:spPr>
          <a:xfrm>
            <a:off x="800860" y="2873306"/>
            <a:ext cx="289402" cy="17141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5" name="Shape 434"/>
          <p:cNvSpPr/>
          <p:nvPr/>
        </p:nvSpPr>
        <p:spPr>
          <a:xfrm>
            <a:off x="7644010" y="2066009"/>
            <a:ext cx="1392486" cy="532465"/>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Heartbeat</a:t>
            </a:r>
          </a:p>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Module</a:t>
            </a:r>
          </a:p>
        </p:txBody>
      </p:sp>
      <p:cxnSp>
        <p:nvCxnSpPr>
          <p:cNvPr id="36" name="Shape 435"/>
          <p:cNvCxnSpPr>
            <a:stCxn id="13" idx="2"/>
            <a:endCxn id="35" idx="0"/>
          </p:cNvCxnSpPr>
          <p:nvPr/>
        </p:nvCxnSpPr>
        <p:spPr>
          <a:xfrm rot="16200000" flipH="1">
            <a:off x="6097975" y="-176269"/>
            <a:ext cx="768840" cy="3715715"/>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37" name="Shape 436"/>
          <p:cNvCxnSpPr>
            <a:stCxn id="35" idx="2"/>
            <a:endCxn id="22" idx="0"/>
          </p:cNvCxnSpPr>
          <p:nvPr/>
        </p:nvCxnSpPr>
        <p:spPr>
          <a:xfrm rot="5400000">
            <a:off x="4935540" y="-234748"/>
            <a:ext cx="571489" cy="6237935"/>
          </a:xfrm>
          <a:prstGeom prst="bentConnector3">
            <a:avLst>
              <a:gd name="adj1" fmla="val 50000"/>
            </a:avLst>
          </a:prstGeom>
          <a:noFill/>
          <a:ln w="19050" cap="flat" cmpd="sng">
            <a:solidFill>
              <a:srgbClr val="000000"/>
            </a:solidFill>
            <a:prstDash val="solid"/>
            <a:round/>
            <a:headEnd type="none" w="med" len="med"/>
            <a:tailEnd type="none" w="med" len="med"/>
          </a:ln>
        </p:spPr>
      </p:cxnSp>
      <p:sp>
        <p:nvSpPr>
          <p:cNvPr id="38" name="Shape 437"/>
          <p:cNvSpPr/>
          <p:nvPr/>
        </p:nvSpPr>
        <p:spPr>
          <a:xfrm>
            <a:off x="4124439" y="4019211"/>
            <a:ext cx="1392486" cy="532465"/>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 Proxy</a:t>
            </a:r>
          </a:p>
        </p:txBody>
      </p:sp>
      <p:sp>
        <p:nvSpPr>
          <p:cNvPr id="39" name="Shape 438"/>
          <p:cNvSpPr/>
          <p:nvPr/>
        </p:nvSpPr>
        <p:spPr>
          <a:xfrm>
            <a:off x="4124438" y="2066009"/>
            <a:ext cx="1392486" cy="532465"/>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Broker</a:t>
            </a:r>
          </a:p>
        </p:txBody>
      </p:sp>
      <p:cxnSp>
        <p:nvCxnSpPr>
          <p:cNvPr id="40" name="Shape 439"/>
          <p:cNvCxnSpPr>
            <a:stCxn id="39" idx="2"/>
            <a:endCxn id="38" idx="0"/>
          </p:cNvCxnSpPr>
          <p:nvPr/>
        </p:nvCxnSpPr>
        <p:spPr>
          <a:xfrm rot="16200000" flipH="1">
            <a:off x="4110578" y="3308577"/>
            <a:ext cx="1420774" cy="568"/>
          </a:xfrm>
          <a:prstGeom prst="bentConnector3">
            <a:avLst>
              <a:gd name="adj1" fmla="val 49999"/>
            </a:avLst>
          </a:prstGeom>
          <a:noFill/>
          <a:ln w="19050" cap="flat" cmpd="sng">
            <a:solidFill>
              <a:srgbClr val="000000"/>
            </a:solidFill>
            <a:prstDash val="solid"/>
            <a:round/>
            <a:headEnd type="none" w="med" len="med"/>
            <a:tailEnd type="stealth" w="lg" len="lg"/>
          </a:ln>
        </p:spPr>
      </p:cxnSp>
      <p:cxnSp>
        <p:nvCxnSpPr>
          <p:cNvPr id="41" name="Shape 440"/>
          <p:cNvCxnSpPr>
            <a:stCxn id="14" idx="3"/>
            <a:endCxn id="39" idx="1"/>
          </p:cNvCxnSpPr>
          <p:nvPr/>
        </p:nvCxnSpPr>
        <p:spPr>
          <a:xfrm>
            <a:off x="3501585" y="2332242"/>
            <a:ext cx="622828" cy="0"/>
          </a:xfrm>
          <a:prstGeom prst="straightConnector1">
            <a:avLst/>
          </a:prstGeom>
          <a:noFill/>
          <a:ln w="19050" cap="flat" cmpd="sng">
            <a:solidFill>
              <a:srgbClr val="000000"/>
            </a:solidFill>
            <a:prstDash val="solid"/>
            <a:round/>
            <a:headEnd type="none" w="med" len="med"/>
            <a:tailEnd type="triangle" w="lg" len="lg"/>
          </a:ln>
        </p:spPr>
      </p:cxnSp>
      <p:cxnSp>
        <p:nvCxnSpPr>
          <p:cNvPr id="42" name="Shape 441"/>
          <p:cNvCxnSpPr>
            <a:stCxn id="15" idx="2"/>
            <a:endCxn id="22" idx="0"/>
          </p:cNvCxnSpPr>
          <p:nvPr/>
        </p:nvCxnSpPr>
        <p:spPr>
          <a:xfrm rot="5400000">
            <a:off x="4008363" y="692535"/>
            <a:ext cx="571489" cy="4383367"/>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43" name="Shape 442"/>
          <p:cNvCxnSpPr>
            <a:stCxn id="21" idx="2"/>
            <a:endCxn id="22" idx="0"/>
          </p:cNvCxnSpPr>
          <p:nvPr/>
        </p:nvCxnSpPr>
        <p:spPr>
          <a:xfrm rot="16200000" flipH="1">
            <a:off x="1238169" y="2305838"/>
            <a:ext cx="571489" cy="1156761"/>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44" name="Shape 443"/>
          <p:cNvCxnSpPr>
            <a:stCxn id="14" idx="2"/>
            <a:endCxn id="22" idx="0"/>
          </p:cNvCxnSpPr>
          <p:nvPr/>
        </p:nvCxnSpPr>
        <p:spPr>
          <a:xfrm rot="5400000">
            <a:off x="2168138" y="2532760"/>
            <a:ext cx="571489" cy="702918"/>
          </a:xfrm>
          <a:prstGeom prst="bentConnector3">
            <a:avLst>
              <a:gd name="adj1" fmla="val 50000"/>
            </a:avLst>
          </a:prstGeom>
          <a:noFill/>
          <a:ln w="19050" cap="flat" cmpd="sng">
            <a:solidFill>
              <a:srgbClr val="000000"/>
            </a:solidFill>
            <a:prstDash val="solid"/>
            <a:round/>
            <a:headEnd type="none" w="med" len="med"/>
            <a:tailEnd type="none" w="med" len="med"/>
          </a:ln>
        </p:spPr>
      </p:cxn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solidFill>
                  <a:schemeClr val="dk1"/>
                </a:solidFill>
              </a:rPr>
              <a:t>Appendix E - Sequence </a:t>
            </a:r>
            <a:r>
              <a:rPr lang="en-US" sz="1800" b="1" dirty="0" smtClean="0">
                <a:solidFill>
                  <a:schemeClr val="dk1"/>
                </a:solidFill>
              </a:rPr>
              <a:t>Diagram (Make </a:t>
            </a:r>
            <a:r>
              <a:rPr lang="en-US" sz="1800" b="1" dirty="0">
                <a:solidFill>
                  <a:schemeClr val="dk1"/>
                </a:solidFill>
              </a:rPr>
              <a:t>New </a:t>
            </a:r>
            <a:r>
              <a:rPr lang="en-US" sz="1800" b="1" dirty="0" smtClean="0">
                <a:solidFill>
                  <a:schemeClr val="dk1"/>
                </a:solidFill>
              </a:rPr>
              <a:t>Account)</a:t>
            </a:r>
            <a:endParaRPr lang="en-US" sz="1800" b="1" dirty="0">
              <a:solidFill>
                <a:schemeClr val="dk1"/>
              </a:solidFill>
            </a:endParaRPr>
          </a:p>
        </p:txBody>
      </p:sp>
      <p:pic>
        <p:nvPicPr>
          <p:cNvPr id="441" name="Shape 441"/>
          <p:cNvPicPr preferRelativeResize="0"/>
          <p:nvPr/>
        </p:nvPicPr>
        <p:blipFill>
          <a:blip r:embed="rId3">
            <a:alphaModFix/>
          </a:blip>
          <a:stretch>
            <a:fillRect/>
          </a:stretch>
        </p:blipFill>
        <p:spPr>
          <a:xfrm>
            <a:off x="1400175" y="1003287"/>
            <a:ext cx="6343650" cy="52292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a:r>
              <a:rPr lang="en-US" sz="1800" b="1" dirty="0">
                <a:solidFill>
                  <a:schemeClr val="dk1"/>
                </a:solidFill>
              </a:rPr>
              <a:t>Appendix </a:t>
            </a:r>
            <a:r>
              <a:rPr lang="en-US" sz="1800" b="1" dirty="0" smtClean="0">
                <a:solidFill>
                  <a:schemeClr val="dk1"/>
                </a:solidFill>
              </a:rPr>
              <a:t>E </a:t>
            </a:r>
            <a:r>
              <a:rPr lang="en-US" sz="1800" b="1" dirty="0">
                <a:solidFill>
                  <a:schemeClr val="dk1"/>
                </a:solidFill>
              </a:rPr>
              <a:t>- </a:t>
            </a:r>
            <a:r>
              <a:rPr lang="en-US" sz="1800" b="1" dirty="0" smtClean="0">
                <a:solidFill>
                  <a:schemeClr val="dk1"/>
                </a:solidFill>
              </a:rPr>
              <a:t>Sequence Diagram (</a:t>
            </a:r>
            <a:r>
              <a:rPr lang="en-US" altLang="ko-KR" sz="1800" dirty="0" smtClean="0">
                <a:solidFill>
                  <a:schemeClr val="dk1"/>
                </a:solidFill>
              </a:rPr>
              <a:t>Login)</a:t>
            </a:r>
            <a:endParaRPr lang="en-US" sz="1800" b="1" dirty="0">
              <a:solidFill>
                <a:schemeClr val="dk1"/>
              </a:solidFill>
            </a:endParaRPr>
          </a:p>
        </p:txBody>
      </p:sp>
      <p:sp>
        <p:nvSpPr>
          <p:cNvPr id="448" name="Shape 448"/>
          <p:cNvSpPr txBox="1">
            <a:spLocks noGrp="1"/>
          </p:cNvSpPr>
          <p:nvPr>
            <p:ph type="body" idx="4294967295"/>
          </p:nvPr>
        </p:nvSpPr>
        <p:spPr>
          <a:xfrm>
            <a:off x="154525" y="749300"/>
            <a:ext cx="8779799" cy="692400"/>
          </a:xfrm>
          <a:prstGeom prst="rect">
            <a:avLst/>
          </a:prstGeom>
        </p:spPr>
        <p:txBody>
          <a:bodyPr lIns="91425" tIns="91425" rIns="91425" bIns="91425" anchor="t" anchorCtr="0">
            <a:noAutofit/>
          </a:bodyPr>
          <a:lstStyle/>
          <a:p>
            <a:pPr marL="457200" lvl="0" indent="-317500" rtl="0">
              <a:spcBef>
                <a:spcPts val="0"/>
              </a:spcBef>
              <a:buClr>
                <a:schemeClr val="dk1"/>
              </a:buClr>
              <a:buSzPct val="100000"/>
              <a:buFont typeface="Wingdings" pitchFamily="2" charset="2"/>
              <a:buChar char="u"/>
            </a:pPr>
            <a:r>
              <a:rPr lang="en-US" dirty="0"/>
              <a:t>Sequence diagram how to Check Valid User (QA01 Security)</a:t>
            </a:r>
          </a:p>
        </p:txBody>
      </p:sp>
      <p:pic>
        <p:nvPicPr>
          <p:cNvPr id="449" name="Shape 449"/>
          <p:cNvPicPr preferRelativeResize="0"/>
          <p:nvPr/>
        </p:nvPicPr>
        <p:blipFill>
          <a:blip r:embed="rId3">
            <a:alphaModFix/>
          </a:blip>
          <a:stretch>
            <a:fillRect/>
          </a:stretch>
        </p:blipFill>
        <p:spPr>
          <a:xfrm>
            <a:off x="657725" y="1517901"/>
            <a:ext cx="7828550" cy="4503148"/>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solidFill>
                  <a:schemeClr val="dk1"/>
                </a:solidFill>
              </a:rPr>
              <a:t>Appendix </a:t>
            </a:r>
            <a:r>
              <a:rPr lang="en-US" sz="1800" b="1" dirty="0" smtClean="0">
                <a:solidFill>
                  <a:schemeClr val="dk1"/>
                </a:solidFill>
              </a:rPr>
              <a:t>F </a:t>
            </a:r>
            <a:r>
              <a:rPr lang="en-US" sz="1800" b="1" dirty="0">
                <a:solidFill>
                  <a:schemeClr val="dk1"/>
                </a:solidFill>
              </a:rPr>
              <a:t>- Status Diagram of User View</a:t>
            </a:r>
          </a:p>
        </p:txBody>
      </p:sp>
      <p:sp>
        <p:nvSpPr>
          <p:cNvPr id="5" name="TextBox 4"/>
          <p:cNvSpPr txBox="1"/>
          <p:nvPr/>
        </p:nvSpPr>
        <p:spPr>
          <a:xfrm>
            <a:off x="4932040" y="4765214"/>
            <a:ext cx="1944216" cy="246221"/>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 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 name="TextBox 5"/>
          <p:cNvSpPr txBox="1"/>
          <p:nvPr/>
        </p:nvSpPr>
        <p:spPr>
          <a:xfrm>
            <a:off x="7668344" y="2924944"/>
            <a:ext cx="801823"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Enter</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New Value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7" name="TextBox 6"/>
          <p:cNvSpPr txBox="1"/>
          <p:nvPr/>
        </p:nvSpPr>
        <p:spPr>
          <a:xfrm>
            <a:off x="4427984" y="1454587"/>
            <a:ext cx="1944216" cy="246221"/>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 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 name="TextBox 7"/>
          <p:cNvSpPr txBox="1"/>
          <p:nvPr/>
        </p:nvSpPr>
        <p:spPr>
          <a:xfrm>
            <a:off x="5364088" y="3212976"/>
            <a:ext cx="68800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Log view</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 name="TextBox 8"/>
          <p:cNvSpPr txBox="1"/>
          <p:nvPr/>
        </p:nvSpPr>
        <p:spPr>
          <a:xfrm>
            <a:off x="3981658" y="3212976"/>
            <a:ext cx="62388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Config</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0" name="TextBox 9"/>
          <p:cNvSpPr txBox="1"/>
          <p:nvPr/>
        </p:nvSpPr>
        <p:spPr>
          <a:xfrm>
            <a:off x="1885273" y="1948770"/>
            <a:ext cx="742511" cy="400110"/>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Enter</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Login Info</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1" name="TextBox 10"/>
          <p:cNvSpPr txBox="1"/>
          <p:nvPr/>
        </p:nvSpPr>
        <p:spPr>
          <a:xfrm>
            <a:off x="395536" y="2852936"/>
            <a:ext cx="630301" cy="553998"/>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Make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account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2" name="TextBox 11"/>
          <p:cNvSpPr txBox="1"/>
          <p:nvPr/>
        </p:nvSpPr>
        <p:spPr>
          <a:xfrm>
            <a:off x="3951179" y="1876762"/>
            <a:ext cx="67197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SA node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3" name="TextBox 12"/>
          <p:cNvSpPr txBox="1"/>
          <p:nvPr/>
        </p:nvSpPr>
        <p:spPr>
          <a:xfrm>
            <a:off x="3952782" y="2420888"/>
            <a:ext cx="723275"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4" name="TextBox 13"/>
          <p:cNvSpPr txBox="1"/>
          <p:nvPr/>
        </p:nvSpPr>
        <p:spPr>
          <a:xfrm>
            <a:off x="2339752" y="3212976"/>
            <a:ext cx="83708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Reg./Unreg</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5" name="TextBox 14"/>
          <p:cNvSpPr txBox="1"/>
          <p:nvPr/>
        </p:nvSpPr>
        <p:spPr>
          <a:xfrm>
            <a:off x="6048238" y="1876762"/>
            <a:ext cx="659155"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Actuator</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6" name="TextBox 15"/>
          <p:cNvSpPr txBox="1"/>
          <p:nvPr/>
        </p:nvSpPr>
        <p:spPr>
          <a:xfrm>
            <a:off x="5977822" y="2420888"/>
            <a:ext cx="88517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Node Status</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7" name="모서리가 둥근 직사각형 16"/>
          <p:cNvSpPr/>
          <p:nvPr/>
        </p:nvSpPr>
        <p:spPr>
          <a:xfrm>
            <a:off x="683568"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Welcome</a:t>
            </a:r>
          </a:p>
        </p:txBody>
      </p:sp>
      <p:sp>
        <p:nvSpPr>
          <p:cNvPr id="18" name="모서리가 둥근 직사각형 17"/>
          <p:cNvSpPr/>
          <p:nvPr/>
        </p:nvSpPr>
        <p:spPr>
          <a:xfrm>
            <a:off x="683568"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Make Account</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9" name="모서리가 둥근 직사각형 18"/>
          <p:cNvSpPr/>
          <p:nvPr/>
        </p:nvSpPr>
        <p:spPr>
          <a:xfrm>
            <a:off x="694826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Notification (Alarm or Information)</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0" name="모서리가 둥근 직사각형 19"/>
          <p:cNvSpPr/>
          <p:nvPr/>
        </p:nvSpPr>
        <p:spPr>
          <a:xfrm>
            <a:off x="262778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List and System Config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1" name="모서리가 둥근 직사각형 20"/>
          <p:cNvSpPr/>
          <p:nvPr/>
        </p:nvSpPr>
        <p:spPr>
          <a:xfrm>
            <a:off x="262778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Register/Unregister SA nodes</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2" name="모서리가 둥근 직사각형 21"/>
          <p:cNvSpPr/>
          <p:nvPr/>
        </p:nvSpPr>
        <p:spPr>
          <a:xfrm>
            <a:off x="4029483"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Log Config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3" name="모서리가 둥근 직사각형 22"/>
          <p:cNvSpPr/>
          <p:nvPr/>
        </p:nvSpPr>
        <p:spPr>
          <a:xfrm>
            <a:off x="550810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View Log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4" name="모서리가 둥근 직사각형 23"/>
          <p:cNvSpPr/>
          <p:nvPr/>
        </p:nvSpPr>
        <p:spPr>
          <a:xfrm>
            <a:off x="478802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Status</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5" name="모서리가 둥근 직사각형 24"/>
          <p:cNvSpPr/>
          <p:nvPr/>
        </p:nvSpPr>
        <p:spPr>
          <a:xfrm>
            <a:off x="694826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Control</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6" name="TextBox 25"/>
          <p:cNvSpPr txBox="1"/>
          <p:nvPr/>
        </p:nvSpPr>
        <p:spPr>
          <a:xfrm>
            <a:off x="611560" y="4981238"/>
            <a:ext cx="3024336" cy="261610"/>
          </a:xfrm>
          <a:prstGeom prst="rect">
            <a:avLst/>
          </a:prstGeom>
          <a:solidFill>
            <a:schemeClr val="bg1"/>
          </a:solidFill>
          <a:ln w="22225">
            <a:noFill/>
          </a:ln>
        </p:spPr>
        <p:txBody>
          <a:bodyPr wrap="square" rtlCol="0">
            <a:spAutoFit/>
          </a:bodyP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Legend (Dynamic Behavior)</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7" name="직사각형 26"/>
          <p:cNvSpPr/>
          <p:nvPr/>
        </p:nvSpPr>
        <p:spPr>
          <a:xfrm>
            <a:off x="683568" y="5269270"/>
            <a:ext cx="7920880" cy="648072"/>
          </a:xfrm>
          <a:prstGeom prst="rect">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endParaRPr lang="ko-KR" altLang="en-US" sz="1100" dirty="0">
              <a:solidFill>
                <a:schemeClr val="tx1">
                  <a:lumMod val="95000"/>
                  <a:lumOff val="5000"/>
                </a:schemeClr>
              </a:solidFill>
              <a:latin typeface="Arial" pitchFamily="34" charset="0"/>
              <a:ea typeface="HY그래픽M" pitchFamily="18" charset="-127"/>
              <a:cs typeface="Arial" pitchFamily="34" charset="0"/>
            </a:endParaRPr>
          </a:p>
        </p:txBody>
      </p:sp>
      <p:sp>
        <p:nvSpPr>
          <p:cNvPr id="28" name="모서리가 둥근 직사각형 27"/>
          <p:cNvSpPr/>
          <p:nvPr/>
        </p:nvSpPr>
        <p:spPr>
          <a:xfrm>
            <a:off x="899592" y="5341278"/>
            <a:ext cx="360040" cy="216024"/>
          </a:xfrm>
          <a:prstGeom prst="roundRect">
            <a:avLst>
              <a:gd name="adj" fmla="val 38184"/>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9" name="모서리가 둥근 직사각형 28"/>
          <p:cNvSpPr/>
          <p:nvPr/>
        </p:nvSpPr>
        <p:spPr>
          <a:xfrm>
            <a:off x="1331640" y="5341278"/>
            <a:ext cx="1368152" cy="216024"/>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Status of View</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0" name="직선 화살표 연결선 29"/>
          <p:cNvCxnSpPr>
            <a:stCxn id="17" idx="3"/>
            <a:endCxn id="20" idx="1"/>
          </p:cNvCxnSpPr>
          <p:nvPr/>
        </p:nvCxnSpPr>
        <p:spPr>
          <a:xfrm>
            <a:off x="1763688" y="2348880"/>
            <a:ext cx="864096" cy="0"/>
          </a:xfrm>
          <a:prstGeom prst="straightConnector1">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p:nvPr/>
        </p:nvCxnSpPr>
        <p:spPr>
          <a:xfrm>
            <a:off x="4499992" y="5485294"/>
            <a:ext cx="360040" cy="0"/>
          </a:xfrm>
          <a:prstGeom prst="straightConnector1">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2" name="모서리가 둥근 직사각형 31"/>
          <p:cNvSpPr/>
          <p:nvPr/>
        </p:nvSpPr>
        <p:spPr>
          <a:xfrm>
            <a:off x="4932040" y="5341278"/>
            <a:ext cx="2736304"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User Input – enter some kinds of data</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3" name="직선 화살표 연결선 32"/>
          <p:cNvCxnSpPr/>
          <p:nvPr/>
        </p:nvCxnSpPr>
        <p:spPr>
          <a:xfrm>
            <a:off x="4499992" y="5701318"/>
            <a:ext cx="36004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4" name="모서리가 둥근 직사각형 33"/>
          <p:cNvSpPr/>
          <p:nvPr/>
        </p:nvSpPr>
        <p:spPr>
          <a:xfrm>
            <a:off x="4932040" y="5557302"/>
            <a:ext cx="2520280"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User Input – choose one item </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5" name="직선 화살표 연결선 34"/>
          <p:cNvCxnSpPr/>
          <p:nvPr/>
        </p:nvCxnSpPr>
        <p:spPr>
          <a:xfrm>
            <a:off x="989833" y="2708920"/>
            <a:ext cx="0" cy="93610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37" idx="3"/>
            <a:endCxn id="39" idx="1"/>
          </p:cNvCxnSpPr>
          <p:nvPr/>
        </p:nvCxnSpPr>
        <p:spPr>
          <a:xfrm>
            <a:off x="3707904" y="2240868"/>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7" name="직사각형 36"/>
          <p:cNvSpPr/>
          <p:nvPr/>
        </p:nvSpPr>
        <p:spPr>
          <a:xfrm>
            <a:off x="3419872"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38" name="직사각형 37"/>
          <p:cNvSpPr/>
          <p:nvPr/>
        </p:nvSpPr>
        <p:spPr>
          <a:xfrm>
            <a:off x="3419872"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39" name="직사각형 38"/>
          <p:cNvSpPr/>
          <p:nvPr/>
        </p:nvSpPr>
        <p:spPr>
          <a:xfrm>
            <a:off x="4788024"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0" name="직사각형 39"/>
          <p:cNvSpPr/>
          <p:nvPr/>
        </p:nvSpPr>
        <p:spPr>
          <a:xfrm>
            <a:off x="4788024"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41" name="직선 화살표 연결선 40"/>
          <p:cNvCxnSpPr>
            <a:stCxn id="40" idx="1"/>
            <a:endCxn id="38" idx="3"/>
          </p:cNvCxnSpPr>
          <p:nvPr/>
        </p:nvCxnSpPr>
        <p:spPr>
          <a:xfrm flipH="1">
            <a:off x="3707904" y="2456892"/>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2" name="직사각형 41"/>
          <p:cNvSpPr/>
          <p:nvPr/>
        </p:nvSpPr>
        <p:spPr>
          <a:xfrm>
            <a:off x="5580112"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3" name="직사각형 42"/>
          <p:cNvSpPr/>
          <p:nvPr/>
        </p:nvSpPr>
        <p:spPr>
          <a:xfrm>
            <a:off x="5580112"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4" name="직사각형 43"/>
          <p:cNvSpPr/>
          <p:nvPr/>
        </p:nvSpPr>
        <p:spPr>
          <a:xfrm>
            <a:off x="6948264"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5" name="직사각형 44"/>
          <p:cNvSpPr/>
          <p:nvPr/>
        </p:nvSpPr>
        <p:spPr>
          <a:xfrm>
            <a:off x="6948264"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46" name="직선 화살표 연결선 45"/>
          <p:cNvCxnSpPr>
            <a:stCxn id="42" idx="3"/>
            <a:endCxn id="44" idx="1"/>
          </p:cNvCxnSpPr>
          <p:nvPr/>
        </p:nvCxnSpPr>
        <p:spPr>
          <a:xfrm>
            <a:off x="5868144" y="2240868"/>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 name="직선 화살표 연결선 46"/>
          <p:cNvCxnSpPr>
            <a:stCxn id="45" idx="1"/>
            <a:endCxn id="43" idx="3"/>
          </p:cNvCxnSpPr>
          <p:nvPr/>
        </p:nvCxnSpPr>
        <p:spPr>
          <a:xfrm flipH="1">
            <a:off x="5868144" y="2456892"/>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endCxn id="21" idx="0"/>
          </p:cNvCxnSpPr>
          <p:nvPr/>
        </p:nvCxnSpPr>
        <p:spPr>
          <a:xfrm>
            <a:off x="3167844" y="2708920"/>
            <a:ext cx="0" cy="93610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9" name="직선 화살표 연결선 48"/>
          <p:cNvCxnSpPr>
            <a:stCxn id="61" idx="0"/>
            <a:endCxn id="22" idx="0"/>
          </p:cNvCxnSpPr>
          <p:nvPr/>
        </p:nvCxnSpPr>
        <p:spPr>
          <a:xfrm>
            <a:off x="4569543" y="3140968"/>
            <a:ext cx="0" cy="504056"/>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60" idx="0"/>
            <a:endCxn id="23" idx="0"/>
          </p:cNvCxnSpPr>
          <p:nvPr/>
        </p:nvCxnSpPr>
        <p:spPr>
          <a:xfrm>
            <a:off x="6048164" y="3140968"/>
            <a:ext cx="0" cy="504056"/>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899592" y="5701318"/>
            <a:ext cx="360040" cy="0"/>
          </a:xfrm>
          <a:prstGeom prst="straightConnector1">
            <a:avLst/>
          </a:prstGeom>
          <a:ln w="38100" cmpd="dbl">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52" name="모서리가 둥근 직사각형 51"/>
          <p:cNvSpPr/>
          <p:nvPr/>
        </p:nvSpPr>
        <p:spPr>
          <a:xfrm>
            <a:off x="1331640" y="5557302"/>
            <a:ext cx="1728192"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Receive alarm message </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53" name="직선 화살표 연결선 52"/>
          <p:cNvCxnSpPr>
            <a:stCxn id="25" idx="2"/>
            <a:endCxn id="19" idx="0"/>
          </p:cNvCxnSpPr>
          <p:nvPr/>
        </p:nvCxnSpPr>
        <p:spPr>
          <a:xfrm>
            <a:off x="7488324" y="2708920"/>
            <a:ext cx="0" cy="936104"/>
          </a:xfrm>
          <a:prstGeom prst="straightConnector1">
            <a:avLst/>
          </a:prstGeom>
          <a:ln w="38100" cmpd="dbl">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54" name="직선 화살표 연결선 53"/>
          <p:cNvCxnSpPr>
            <a:stCxn id="55" idx="2"/>
            <a:endCxn id="20" idx="0"/>
          </p:cNvCxnSpPr>
          <p:nvPr/>
        </p:nvCxnSpPr>
        <p:spPr>
          <a:xfrm>
            <a:off x="3167844" y="1772816"/>
            <a:ext cx="0" cy="21602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55" name="직사각형 54"/>
          <p:cNvSpPr/>
          <p:nvPr/>
        </p:nvSpPr>
        <p:spPr>
          <a:xfrm>
            <a:off x="2987824"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56" name="Shape 55"/>
          <p:cNvCxnSpPr>
            <a:stCxn id="25" idx="0"/>
            <a:endCxn id="55" idx="3"/>
          </p:cNvCxnSpPr>
          <p:nvPr/>
        </p:nvCxnSpPr>
        <p:spPr>
          <a:xfrm rot="16200000" flipV="1">
            <a:off x="5256076" y="-243408"/>
            <a:ext cx="324036" cy="4140460"/>
          </a:xfrm>
          <a:prstGeom prst="bentConnector2">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7" name="Shape 56"/>
          <p:cNvCxnSpPr>
            <a:stCxn id="55" idx="3"/>
            <a:endCxn id="55" idx="2"/>
          </p:cNvCxnSpPr>
          <p:nvPr/>
        </p:nvCxnSpPr>
        <p:spPr>
          <a:xfrm flipH="1">
            <a:off x="3167844" y="1664804"/>
            <a:ext cx="180020" cy="108012"/>
          </a:xfrm>
          <a:prstGeom prst="bentConnector4">
            <a:avLst>
              <a:gd name="adj1" fmla="val 93123"/>
              <a:gd name="adj2" fmla="val 8288"/>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8" name="직선 화살표 연결선 57"/>
          <p:cNvCxnSpPr>
            <a:stCxn id="59" idx="0"/>
            <a:endCxn id="60" idx="0"/>
          </p:cNvCxnSpPr>
          <p:nvPr/>
        </p:nvCxnSpPr>
        <p:spPr>
          <a:xfrm>
            <a:off x="3167844" y="3140968"/>
            <a:ext cx="2880320"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2987824" y="3140968"/>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0" name="직사각형 59"/>
          <p:cNvSpPr/>
          <p:nvPr/>
        </p:nvSpPr>
        <p:spPr>
          <a:xfrm>
            <a:off x="5796136" y="3140968"/>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1" name="직사각형 60"/>
          <p:cNvSpPr/>
          <p:nvPr/>
        </p:nvSpPr>
        <p:spPr>
          <a:xfrm>
            <a:off x="4389523" y="3140968"/>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62" name="직선 화살표 연결선 61"/>
          <p:cNvCxnSpPr>
            <a:endCxn id="66" idx="0"/>
          </p:cNvCxnSpPr>
          <p:nvPr/>
        </p:nvCxnSpPr>
        <p:spPr>
          <a:xfrm>
            <a:off x="5436096" y="2924944"/>
            <a:ext cx="2052228" cy="0"/>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3" name="직선 화살표 연결선 62"/>
          <p:cNvCxnSpPr/>
          <p:nvPr/>
        </p:nvCxnSpPr>
        <p:spPr>
          <a:xfrm flipV="1">
            <a:off x="8532440" y="1668870"/>
            <a:ext cx="0" cy="234026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64" name="직선 화살표 연결선 63"/>
          <p:cNvCxnSpPr/>
          <p:nvPr/>
        </p:nvCxnSpPr>
        <p:spPr>
          <a:xfrm>
            <a:off x="3563888" y="2924944"/>
            <a:ext cx="1872208" cy="0"/>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5" name="직선 화살표 연결선 64"/>
          <p:cNvCxnSpPr/>
          <p:nvPr/>
        </p:nvCxnSpPr>
        <p:spPr>
          <a:xfrm>
            <a:off x="3563888" y="2708920"/>
            <a:ext cx="0" cy="216024"/>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66" name="직사각형 65"/>
          <p:cNvSpPr/>
          <p:nvPr/>
        </p:nvSpPr>
        <p:spPr>
          <a:xfrm>
            <a:off x="7308304" y="292494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67" name="직선 화살표 연결선 66"/>
          <p:cNvCxnSpPr/>
          <p:nvPr/>
        </p:nvCxnSpPr>
        <p:spPr>
          <a:xfrm>
            <a:off x="5436096" y="2708920"/>
            <a:ext cx="0" cy="216024"/>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8" name="직선 화살표 연결선 67"/>
          <p:cNvCxnSpPr>
            <a:stCxn id="69" idx="3"/>
            <a:endCxn id="70" idx="1"/>
          </p:cNvCxnSpPr>
          <p:nvPr/>
        </p:nvCxnSpPr>
        <p:spPr>
          <a:xfrm>
            <a:off x="7488768" y="1664804"/>
            <a:ext cx="1043672"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69" name="직사각형 68"/>
          <p:cNvSpPr/>
          <p:nvPr/>
        </p:nvSpPr>
        <p:spPr>
          <a:xfrm>
            <a:off x="7128728"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70" name="직사각형 69"/>
          <p:cNvSpPr/>
          <p:nvPr/>
        </p:nvSpPr>
        <p:spPr>
          <a:xfrm>
            <a:off x="8532440"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1" name="직선 화살표 연결선 70"/>
          <p:cNvCxnSpPr>
            <a:stCxn id="72" idx="2"/>
            <a:endCxn id="17" idx="0"/>
          </p:cNvCxnSpPr>
          <p:nvPr/>
        </p:nvCxnSpPr>
        <p:spPr>
          <a:xfrm>
            <a:off x="1223628" y="1700808"/>
            <a:ext cx="0" cy="288032"/>
          </a:xfrm>
          <a:prstGeom prst="straightConnector1">
            <a:avLst/>
          </a:prstGeom>
          <a:ln w="22225">
            <a:solidFill>
              <a:schemeClr val="tx1">
                <a:lumMod val="75000"/>
                <a:lumOff val="25000"/>
              </a:schemeClr>
            </a:solidFill>
            <a:prstDash val="solid"/>
            <a:headEnd type="oval"/>
            <a:tailEnd type="arrow"/>
          </a:ln>
        </p:spPr>
        <p:style>
          <a:lnRef idx="1">
            <a:schemeClr val="accent1"/>
          </a:lnRef>
          <a:fillRef idx="0">
            <a:schemeClr val="accent1"/>
          </a:fillRef>
          <a:effectRef idx="0">
            <a:schemeClr val="accent1"/>
          </a:effectRef>
          <a:fontRef idx="minor">
            <a:schemeClr val="tx1"/>
          </a:fontRef>
        </p:style>
      </p:cxnSp>
      <p:sp>
        <p:nvSpPr>
          <p:cNvPr id="72" name="직사각형 71"/>
          <p:cNvSpPr/>
          <p:nvPr/>
        </p:nvSpPr>
        <p:spPr>
          <a:xfrm>
            <a:off x="611560" y="1412776"/>
            <a:ext cx="1224136" cy="28803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App Start</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3" name="Shape 72"/>
          <p:cNvCxnSpPr>
            <a:stCxn id="18" idx="2"/>
            <a:endCxn id="18" idx="3"/>
          </p:cNvCxnSpPr>
          <p:nvPr/>
        </p:nvCxnSpPr>
        <p:spPr>
          <a:xfrm rot="5400000" flipH="1" flipV="1">
            <a:off x="1313638" y="3915054"/>
            <a:ext cx="360040" cy="540060"/>
          </a:xfrm>
          <a:prstGeom prst="curvedConnector4">
            <a:avLst>
              <a:gd name="adj1" fmla="val -63493"/>
              <a:gd name="adj2" fmla="val 142329"/>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4" name="Shape 73"/>
          <p:cNvCxnSpPr>
            <a:stCxn id="75" idx="2"/>
            <a:endCxn id="25" idx="3"/>
          </p:cNvCxnSpPr>
          <p:nvPr/>
        </p:nvCxnSpPr>
        <p:spPr>
          <a:xfrm rot="5400000" flipH="1" flipV="1">
            <a:off x="7736160" y="2425080"/>
            <a:ext cx="368424" cy="216024"/>
          </a:xfrm>
          <a:prstGeom prst="curvedConnector4">
            <a:avLst>
              <a:gd name="adj1" fmla="val -62048"/>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7668344" y="25012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6" name="Shape 75"/>
          <p:cNvCxnSpPr>
            <a:stCxn id="93" idx="2"/>
            <a:endCxn id="21" idx="3"/>
          </p:cNvCxnSpPr>
          <p:nvPr/>
        </p:nvCxnSpPr>
        <p:spPr>
          <a:xfrm rot="5400000" flipH="1" flipV="1">
            <a:off x="3422697" y="4074247"/>
            <a:ext cx="354390" cy="216024"/>
          </a:xfrm>
          <a:prstGeom prst="curvedConnector4">
            <a:avLst>
              <a:gd name="adj1" fmla="val -66099"/>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7" name="Shape 76"/>
          <p:cNvCxnSpPr>
            <a:stCxn id="91" idx="2"/>
            <a:endCxn id="19" idx="3"/>
          </p:cNvCxnSpPr>
          <p:nvPr/>
        </p:nvCxnSpPr>
        <p:spPr>
          <a:xfrm rot="5400000" flipH="1" flipV="1">
            <a:off x="7748701" y="4068723"/>
            <a:ext cx="343342" cy="216024"/>
          </a:xfrm>
          <a:prstGeom prst="curvedConnector4">
            <a:avLst>
              <a:gd name="adj1" fmla="val -71444"/>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8" name="직선 화살표 연결선 77"/>
          <p:cNvCxnSpPr>
            <a:stCxn id="81" idx="0"/>
          </p:cNvCxnSpPr>
          <p:nvPr/>
        </p:nvCxnSpPr>
        <p:spPr>
          <a:xfrm>
            <a:off x="3167844" y="4765214"/>
            <a:ext cx="5364596"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V="1">
            <a:off x="8532440" y="3973126"/>
            <a:ext cx="0" cy="792088"/>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0" name="직선 화살표 연결선 79"/>
          <p:cNvCxnSpPr>
            <a:stCxn id="21" idx="2"/>
            <a:endCxn id="81" idx="0"/>
          </p:cNvCxnSpPr>
          <p:nvPr/>
        </p:nvCxnSpPr>
        <p:spPr>
          <a:xfrm>
            <a:off x="316784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81" name="직사각형 80"/>
          <p:cNvSpPr/>
          <p:nvPr/>
        </p:nvSpPr>
        <p:spPr>
          <a:xfrm>
            <a:off x="2987824" y="476521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2" name="직사각형 81"/>
          <p:cNvSpPr/>
          <p:nvPr/>
        </p:nvSpPr>
        <p:spPr>
          <a:xfrm>
            <a:off x="4317515" y="4765214"/>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3" name="직사각형 82"/>
          <p:cNvSpPr/>
          <p:nvPr/>
        </p:nvSpPr>
        <p:spPr>
          <a:xfrm>
            <a:off x="5868144" y="476521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84" name="직선 화살표 연결선 83"/>
          <p:cNvCxnSpPr>
            <a:stCxn id="22" idx="2"/>
            <a:endCxn id="82" idx="0"/>
          </p:cNvCxnSpPr>
          <p:nvPr/>
        </p:nvCxnSpPr>
        <p:spPr>
          <a:xfrm>
            <a:off x="4569543"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5" name="직선 화살표 연결선 84"/>
          <p:cNvCxnSpPr>
            <a:stCxn id="23" idx="2"/>
            <a:endCxn id="83" idx="0"/>
          </p:cNvCxnSpPr>
          <p:nvPr/>
        </p:nvCxnSpPr>
        <p:spPr>
          <a:xfrm>
            <a:off x="604816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6" name="Shape 85"/>
          <p:cNvCxnSpPr>
            <a:stCxn id="92" idx="2"/>
            <a:endCxn id="22" idx="3"/>
          </p:cNvCxnSpPr>
          <p:nvPr/>
        </p:nvCxnSpPr>
        <p:spPr>
          <a:xfrm rot="5400000" flipH="1" flipV="1">
            <a:off x="4813146" y="4051949"/>
            <a:ext cx="343342" cy="249571"/>
          </a:xfrm>
          <a:prstGeom prst="curvedConnector4">
            <a:avLst>
              <a:gd name="adj1" fmla="val -71444"/>
              <a:gd name="adj2" fmla="val 191597"/>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431574" y="2996952"/>
            <a:ext cx="718466"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Welcome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88" name="직선 화살표 연결선 87"/>
          <p:cNvCxnSpPr/>
          <p:nvPr/>
        </p:nvCxnSpPr>
        <p:spPr>
          <a:xfrm>
            <a:off x="1475656" y="2708920"/>
            <a:ext cx="0" cy="936104"/>
          </a:xfrm>
          <a:prstGeom prst="straightConnector1">
            <a:avLst/>
          </a:prstGeom>
          <a:ln w="22225">
            <a:solidFill>
              <a:schemeClr val="tx1">
                <a:lumMod val="75000"/>
                <a:lumOff val="25000"/>
              </a:schemeClr>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89" name="직사각형 88"/>
          <p:cNvSpPr/>
          <p:nvPr/>
        </p:nvSpPr>
        <p:spPr>
          <a:xfrm>
            <a:off x="7236296" y="4765214"/>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90" name="직선 화살표 연결선 89"/>
          <p:cNvCxnSpPr>
            <a:stCxn id="19" idx="2"/>
            <a:endCxn id="89" idx="0"/>
          </p:cNvCxnSpPr>
          <p:nvPr/>
        </p:nvCxnSpPr>
        <p:spPr>
          <a:xfrm>
            <a:off x="748832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7668344" y="4132382"/>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2" name="직사각형 91"/>
          <p:cNvSpPr/>
          <p:nvPr/>
        </p:nvSpPr>
        <p:spPr>
          <a:xfrm>
            <a:off x="4716016" y="4132382"/>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3" name="직사각형 92"/>
          <p:cNvSpPr/>
          <p:nvPr/>
        </p:nvSpPr>
        <p:spPr>
          <a:xfrm>
            <a:off x="3347864" y="414343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Tree>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(1/5)</a:t>
            </a:r>
            <a:endParaRPr lang="ko-KR" altLang="en-US" dirty="0"/>
          </a:p>
        </p:txBody>
      </p:sp>
      <p:graphicFrame>
        <p:nvGraphicFramePr>
          <p:cNvPr id="6" name="표 5"/>
          <p:cNvGraphicFramePr>
            <a:graphicFrameLocks noGrp="1"/>
          </p:cNvGraphicFramePr>
          <p:nvPr/>
        </p:nvGraphicFramePr>
        <p:xfrm>
          <a:off x="250825" y="765174"/>
          <a:ext cx="8713783" cy="4896135"/>
        </p:xfrm>
        <a:graphic>
          <a:graphicData uri="http://schemas.openxmlformats.org/drawingml/2006/table">
            <a:tbl>
              <a:tblPr/>
              <a:tblGrid>
                <a:gridCol w="2448913"/>
                <a:gridCol w="3989911"/>
                <a:gridCol w="2274959"/>
              </a:tblGrid>
              <a:tr h="431327">
                <a:tc gridSpan="2">
                  <a:txBody>
                    <a:bodyPr/>
                    <a:lstStyle/>
                    <a:p>
                      <a:pPr>
                        <a:lnSpc>
                          <a:spcPct val="115000"/>
                        </a:lnSpc>
                        <a:spcAft>
                          <a:spcPts val="0"/>
                        </a:spcAft>
                      </a:pPr>
                      <a:r>
                        <a:rPr lang="en-US" sz="1600" b="1" kern="100" dirty="0">
                          <a:solidFill>
                            <a:srgbClr val="000000"/>
                          </a:solidFill>
                          <a:latin typeface="Arial"/>
                          <a:ea typeface="Trebuchet MS"/>
                          <a:cs typeface="Times New Roman"/>
                        </a:rPr>
                        <a:t>Security</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c>
                  <a:txBody>
                    <a:bodyPr/>
                    <a:lstStyle/>
                    <a:p>
                      <a:pPr>
                        <a:lnSpc>
                          <a:spcPct val="115000"/>
                        </a:lnSpc>
                        <a:spcAft>
                          <a:spcPts val="0"/>
                        </a:spcAft>
                      </a:pPr>
                      <a:r>
                        <a:rPr lang="en-US" sz="1600" b="1" kern="100">
                          <a:solidFill>
                            <a:srgbClr val="000000"/>
                          </a:solidFill>
                          <a:latin typeface="Arial"/>
                          <a:ea typeface="Trebuchet MS"/>
                          <a:cs typeface="Times New Roman"/>
                        </a:rPr>
                        <a:t>ID:</a:t>
                      </a:r>
                      <a:r>
                        <a:rPr lang="en-US" sz="1600" kern="100">
                          <a:solidFill>
                            <a:srgbClr val="000000"/>
                          </a:solidFill>
                          <a:latin typeface="Arial"/>
                          <a:ea typeface="Trebuchet MS"/>
                          <a:cs typeface="Times New Roman"/>
                        </a:rPr>
                        <a:t> QA01</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r>
              <a:tr h="1204210">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a:t>
                      </a:r>
                      <a:endParaRPr lang="ko-KR" sz="1600" kern="100">
                        <a:solidFill>
                          <a:srgbClr val="000000"/>
                        </a:solidFill>
                        <a:latin typeface="Arial"/>
                        <a:ea typeface="맑은 고딕"/>
                        <a:cs typeface="Times New Roman"/>
                      </a:endParaRPr>
                    </a:p>
                    <a:p>
                      <a:pPr>
                        <a:lnSpc>
                          <a:spcPct val="115000"/>
                        </a:lnSpc>
                        <a:spcAft>
                          <a:spcPts val="0"/>
                        </a:spcAft>
                      </a:pPr>
                      <a:r>
                        <a:rPr lang="en-US" sz="1600" kern="100">
                          <a:solidFill>
                            <a:srgbClr val="000000"/>
                          </a:solidFill>
                          <a:latin typeface="Arial"/>
                          <a:ea typeface="Trebuchet MS"/>
                          <a:cs typeface="Times New Roman"/>
                        </a:rPr>
                        <a:t>Hackers or ill minded people try to break into the system.  When unauthorized user attempts to login to the system, the system maintains the audit trail.  If the attempt is repeated more than 5 times, the account is locked, and the source of tempering is identified.</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c hMerge="1">
                  <a:txBody>
                    <a:bodyPr/>
                    <a:lstStyle/>
                    <a:p>
                      <a:pPr latinLnBrk="1"/>
                      <a:endParaRPr lang="ko-KR" altLang="en-US"/>
                    </a:p>
                  </a:txBody>
                  <a:tcPr/>
                </a:tc>
              </a:tr>
              <a:tr h="333298">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Login attempt with an Incorrect id or a password</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589010">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Human or machine</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589010">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Normal operation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297616">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862654">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bans any further access, and logs all access attempts.  </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589010">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Five repeated attempts locks the account, and the source of tempering is identified.</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(2/5)</a:t>
            </a:r>
            <a:endParaRPr lang="ko-KR" altLang="en-US" dirty="0"/>
          </a:p>
        </p:txBody>
      </p:sp>
      <p:graphicFrame>
        <p:nvGraphicFramePr>
          <p:cNvPr id="5" name="표 4"/>
          <p:cNvGraphicFramePr>
            <a:graphicFrameLocks noGrp="1"/>
          </p:cNvGraphicFramePr>
          <p:nvPr/>
        </p:nvGraphicFramePr>
        <p:xfrm>
          <a:off x="250825" y="765173"/>
          <a:ext cx="8678068" cy="4938005"/>
        </p:xfrm>
        <a:graphic>
          <a:graphicData uri="http://schemas.openxmlformats.org/drawingml/2006/table">
            <a:tbl>
              <a:tblPr/>
              <a:tblGrid>
                <a:gridCol w="2438878"/>
                <a:gridCol w="3981124"/>
                <a:gridCol w="2258066"/>
              </a:tblGrid>
              <a:tr h="431517">
                <a:tc gridSpan="2">
                  <a:txBody>
                    <a:bodyPr/>
                    <a:lstStyle/>
                    <a:p>
                      <a:pPr>
                        <a:lnSpc>
                          <a:spcPct val="115000"/>
                        </a:lnSpc>
                        <a:spcAft>
                          <a:spcPts val="0"/>
                        </a:spcAft>
                      </a:pPr>
                      <a:r>
                        <a:rPr lang="en-US" sz="1600" b="1" kern="100" dirty="0">
                          <a:solidFill>
                            <a:srgbClr val="000000"/>
                          </a:solidFill>
                          <a:latin typeface="Arial"/>
                          <a:ea typeface="Trebuchet MS"/>
                          <a:cs typeface="Times New Roman"/>
                        </a:rPr>
                        <a:t>Security</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c>
                  <a:txBody>
                    <a:bodyPr/>
                    <a:lstStyle/>
                    <a:p>
                      <a:pPr>
                        <a:lnSpc>
                          <a:spcPct val="115000"/>
                        </a:lnSpc>
                        <a:spcAft>
                          <a:spcPts val="0"/>
                        </a:spcAft>
                      </a:pPr>
                      <a:r>
                        <a:rPr lang="en-US" sz="1600" b="1" kern="100">
                          <a:solidFill>
                            <a:srgbClr val="000000"/>
                          </a:solidFill>
                          <a:latin typeface="Arial"/>
                          <a:ea typeface="Trebuchet MS"/>
                          <a:cs typeface="Times New Roman"/>
                        </a:rPr>
                        <a:t>ID:</a:t>
                      </a:r>
                      <a:r>
                        <a:rPr lang="en-US" sz="1600" kern="100">
                          <a:solidFill>
                            <a:srgbClr val="000000"/>
                          </a:solidFill>
                          <a:latin typeface="Arial"/>
                          <a:ea typeface="Trebuchet MS"/>
                          <a:cs typeface="Times New Roman"/>
                        </a:rPr>
                        <a:t> QA02</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52914">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Hackers or ill minded people try to register the SA node that is not owned by them.  When unauthorized user attempts to register the SA node that he/she doesn’t own, the system maintains the audit trail, and cancel the registration in 10 minutes. </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c hMerge="1">
                  <a:txBody>
                    <a:bodyPr/>
                    <a:lstStyle/>
                    <a:p>
                      <a:pPr latinLnBrk="1"/>
                      <a:endParaRPr lang="ko-KR" altLang="en-US"/>
                    </a:p>
                  </a:txBody>
                  <a:tcPr/>
                </a:tc>
              </a:tr>
              <a:tr h="436752">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Unauthorized SA node registration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635276">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Human or machine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635276">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Normal operation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317638">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873504">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prevents the registration of SA node of which ownership is not identified. </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655128">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Undefined SA node registration is canceled in 10 minutes.</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(3/5)</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3034454612"/>
              </p:ext>
            </p:extLst>
          </p:nvPr>
        </p:nvGraphicFramePr>
        <p:xfrm>
          <a:off x="250825" y="765173"/>
          <a:ext cx="8713785" cy="4899118"/>
        </p:xfrm>
        <a:graphic>
          <a:graphicData uri="http://schemas.openxmlformats.org/drawingml/2006/table">
            <a:tbl>
              <a:tblPr/>
              <a:tblGrid>
                <a:gridCol w="2448916"/>
                <a:gridCol w="3971025"/>
                <a:gridCol w="2293844"/>
              </a:tblGrid>
              <a:tr h="444502">
                <a:tc gridSpan="2">
                  <a:txBody>
                    <a:bodyPr/>
                    <a:lstStyle/>
                    <a:p>
                      <a:pPr>
                        <a:lnSpc>
                          <a:spcPct val="115000"/>
                        </a:lnSpc>
                        <a:spcAft>
                          <a:spcPts val="0"/>
                        </a:spcAft>
                      </a:pPr>
                      <a:r>
                        <a:rPr lang="en-US" sz="1600" b="1" kern="100" dirty="0">
                          <a:solidFill>
                            <a:srgbClr val="000000"/>
                          </a:solidFill>
                          <a:latin typeface="Arial"/>
                          <a:ea typeface="Trebuchet MS"/>
                          <a:cs typeface="Times New Roman"/>
                        </a:rPr>
                        <a:t>Availability</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a:lnSpc>
                          <a:spcPct val="115000"/>
                        </a:lnSpc>
                        <a:spcAft>
                          <a:spcPts val="0"/>
                        </a:spcAft>
                      </a:pPr>
                      <a:r>
                        <a:rPr lang="en-US" sz="1600" b="1" kern="100">
                          <a:solidFill>
                            <a:srgbClr val="000000"/>
                          </a:solidFill>
                          <a:latin typeface="Arial"/>
                          <a:ea typeface="Trebuchet MS"/>
                          <a:cs typeface="Times New Roman"/>
                        </a:rPr>
                        <a:t>ID: </a:t>
                      </a:r>
                      <a:r>
                        <a:rPr lang="en-US" sz="1600" kern="100">
                          <a:solidFill>
                            <a:srgbClr val="000000"/>
                          </a:solidFill>
                          <a:latin typeface="Arial"/>
                          <a:ea typeface="Trebuchet MS"/>
                          <a:cs typeface="Times New Roman"/>
                        </a:rPr>
                        <a:t>QA03</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0986">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SA node can crash, hang, or be disconnected from the network for various reasons.  If SA node is inoperable or out of reach, the system should be aware of such events, and notify user within 1 minutes.</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339278">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SA node failure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10132">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SA node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10132">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Normal operation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39278">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 SA node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64886">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monitors and detects the failure of SA node.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09924">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System notifies failure to user within 1 minutes.</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154517" y="90742"/>
            <a:ext cx="7886700"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smtClean="0">
                <a:solidFill>
                  <a:schemeClr val="dk1"/>
                </a:solidFill>
              </a:rPr>
              <a:t>Project Plan </a:t>
            </a:r>
            <a:r>
              <a:rPr lang="en-US" sz="2000" b="1" dirty="0">
                <a:solidFill>
                  <a:schemeClr val="dk1"/>
                </a:solidFill>
              </a:rPr>
              <a:t>- Time Log</a:t>
            </a:r>
          </a:p>
        </p:txBody>
      </p:sp>
      <p:pic>
        <p:nvPicPr>
          <p:cNvPr id="100" name="Shape 100"/>
          <p:cNvPicPr preferRelativeResize="0"/>
          <p:nvPr/>
        </p:nvPicPr>
        <p:blipFill>
          <a:blip r:embed="rId3">
            <a:alphaModFix/>
          </a:blip>
          <a:stretch>
            <a:fillRect/>
          </a:stretch>
        </p:blipFill>
        <p:spPr>
          <a:xfrm>
            <a:off x="0" y="1009100"/>
            <a:ext cx="4686649" cy="3470550"/>
          </a:xfrm>
          <a:prstGeom prst="rect">
            <a:avLst/>
          </a:prstGeom>
          <a:noFill/>
          <a:ln>
            <a:noFill/>
          </a:ln>
        </p:spPr>
      </p:pic>
      <p:pic>
        <p:nvPicPr>
          <p:cNvPr id="101" name="Shape 101"/>
          <p:cNvPicPr preferRelativeResize="0"/>
          <p:nvPr/>
        </p:nvPicPr>
        <p:blipFill>
          <a:blip r:embed="rId4">
            <a:alphaModFix/>
          </a:blip>
          <a:stretch>
            <a:fillRect/>
          </a:stretch>
        </p:blipFill>
        <p:spPr>
          <a:xfrm>
            <a:off x="4046075" y="856775"/>
            <a:ext cx="5097924" cy="3775205"/>
          </a:xfrm>
          <a:prstGeom prst="rect">
            <a:avLst/>
          </a:prstGeom>
          <a:noFill/>
          <a:ln>
            <a:noFill/>
          </a:ln>
        </p:spPr>
      </p:pic>
      <p:sp>
        <p:nvSpPr>
          <p:cNvPr id="102" name="Shape 102"/>
          <p:cNvSpPr txBox="1"/>
          <p:nvPr/>
        </p:nvSpPr>
        <p:spPr>
          <a:xfrm>
            <a:off x="829850" y="1091625"/>
            <a:ext cx="2390100" cy="4815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US" b="1"/>
              <a:t>Planned Time : 576 Hours</a:t>
            </a:r>
          </a:p>
        </p:txBody>
      </p:sp>
      <p:sp>
        <p:nvSpPr>
          <p:cNvPr id="103" name="Shape 103"/>
          <p:cNvSpPr txBox="1"/>
          <p:nvPr/>
        </p:nvSpPr>
        <p:spPr>
          <a:xfrm>
            <a:off x="4952125" y="1091625"/>
            <a:ext cx="2390100" cy="4815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US" b="1"/>
              <a:t>Spent Time : 628 Hours </a:t>
            </a:r>
          </a:p>
        </p:txBody>
      </p:sp>
      <p:sp>
        <p:nvSpPr>
          <p:cNvPr id="104" name="Shape 104"/>
          <p:cNvSpPr txBox="1"/>
          <p:nvPr/>
        </p:nvSpPr>
        <p:spPr>
          <a:xfrm>
            <a:off x="3639900" y="3464225"/>
            <a:ext cx="1499700" cy="4815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US" sz="1800" b="1">
                <a:solidFill>
                  <a:srgbClr val="FF0000"/>
                </a:solidFill>
              </a:rPr>
              <a:t>+ 52 Hours</a:t>
            </a:r>
          </a:p>
        </p:txBody>
      </p:sp>
      <p:graphicFrame>
        <p:nvGraphicFramePr>
          <p:cNvPr id="105" name="Shape 105"/>
          <p:cNvGraphicFramePr/>
          <p:nvPr>
            <p:extLst>
              <p:ext uri="{D42A27DB-BD31-4B8C-83A1-F6EECF244321}">
                <p14:modId xmlns:p14="http://schemas.microsoft.com/office/powerpoint/2010/main" val="3924682614"/>
              </p:ext>
            </p:extLst>
          </p:nvPr>
        </p:nvGraphicFramePr>
        <p:xfrm>
          <a:off x="906037" y="4631975"/>
          <a:ext cx="7515750" cy="1467492"/>
        </p:xfrm>
        <a:graphic>
          <a:graphicData uri="http://schemas.openxmlformats.org/drawingml/2006/table">
            <a:tbl>
              <a:tblPr>
                <a:noFill/>
              </a:tblPr>
              <a:tblGrid>
                <a:gridCol w="1252625"/>
                <a:gridCol w="1252625"/>
                <a:gridCol w="1252625"/>
                <a:gridCol w="1252625"/>
                <a:gridCol w="1252625"/>
                <a:gridCol w="1252625"/>
              </a:tblGrid>
              <a:tr h="0">
                <a:tc>
                  <a:txBody>
                    <a:bodyPr/>
                    <a:lstStyle/>
                    <a:p>
                      <a:pPr lvl="0" algn="ctr" rtl="0">
                        <a:lnSpc>
                          <a:spcPct val="115000"/>
                        </a:lnSpc>
                        <a:spcBef>
                          <a:spcPts val="0"/>
                        </a:spcBef>
                        <a:buNone/>
                      </a:pPr>
                      <a:r>
                        <a:rPr lang="en-US" sz="1200" b="1" dirty="0">
                          <a:solidFill>
                            <a:srgbClr val="FFFFFF"/>
                          </a:solidFill>
                        </a:rPr>
                        <a:t>Analysis</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a:txBody>
                    <a:bodyPr/>
                    <a:lstStyle/>
                    <a:p>
                      <a:pPr lvl="0" algn="ctr" rtl="0">
                        <a:lnSpc>
                          <a:spcPct val="115000"/>
                        </a:lnSpc>
                        <a:spcBef>
                          <a:spcPts val="0"/>
                        </a:spcBef>
                        <a:buNone/>
                      </a:pPr>
                      <a:r>
                        <a:rPr lang="en-US" sz="1200" b="1" dirty="0">
                          <a:solidFill>
                            <a:srgbClr val="FFFFFF"/>
                          </a:solidFill>
                        </a:rPr>
                        <a:t>Architecture</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a:txBody>
                    <a:bodyPr/>
                    <a:lstStyle/>
                    <a:p>
                      <a:pPr lvl="0" algn="ctr" rtl="0">
                        <a:lnSpc>
                          <a:spcPct val="115000"/>
                        </a:lnSpc>
                        <a:spcBef>
                          <a:spcPts val="0"/>
                        </a:spcBef>
                        <a:buNone/>
                      </a:pPr>
                      <a:r>
                        <a:rPr lang="en-US" sz="1200" b="1" dirty="0">
                          <a:solidFill>
                            <a:srgbClr val="FFFFFF"/>
                          </a:solidFill>
                        </a:rPr>
                        <a:t>Implementation</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a:txBody>
                    <a:bodyPr/>
                    <a:lstStyle/>
                    <a:p>
                      <a:pPr lvl="0" algn="ctr" rtl="0">
                        <a:lnSpc>
                          <a:spcPct val="115000"/>
                        </a:lnSpc>
                        <a:spcBef>
                          <a:spcPts val="0"/>
                        </a:spcBef>
                        <a:buNone/>
                      </a:pPr>
                      <a:r>
                        <a:rPr lang="en-US" sz="1200" b="1" dirty="0">
                          <a:solidFill>
                            <a:srgbClr val="FFFFFF"/>
                          </a:solidFill>
                        </a:rPr>
                        <a:t>Test &amp; Debug</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a:txBody>
                    <a:bodyPr/>
                    <a:lstStyle/>
                    <a:p>
                      <a:pPr lvl="0" algn="ctr" rtl="0">
                        <a:lnSpc>
                          <a:spcPct val="115000"/>
                        </a:lnSpc>
                        <a:spcBef>
                          <a:spcPts val="0"/>
                        </a:spcBef>
                        <a:buNone/>
                      </a:pPr>
                      <a:r>
                        <a:rPr lang="en-US" sz="1200" b="1" dirty="0">
                          <a:solidFill>
                            <a:srgbClr val="FFFFFF"/>
                          </a:solidFill>
                        </a:rPr>
                        <a:t>Documentation</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a:txBody>
                    <a:bodyPr/>
                    <a:lstStyle/>
                    <a:p>
                      <a:pPr lvl="0" algn="ctr" rtl="0">
                        <a:lnSpc>
                          <a:spcPct val="115000"/>
                        </a:lnSpc>
                        <a:spcBef>
                          <a:spcPts val="0"/>
                        </a:spcBef>
                        <a:buNone/>
                      </a:pPr>
                      <a:r>
                        <a:rPr lang="en-US" sz="1200" b="1" dirty="0">
                          <a:solidFill>
                            <a:srgbClr val="FFFFFF"/>
                          </a:solidFill>
                        </a:rPr>
                        <a:t>Total</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r>
              <a:tr h="0">
                <a:tc>
                  <a:txBody>
                    <a:bodyPr/>
                    <a:lstStyle/>
                    <a:p>
                      <a:pPr lvl="0" algn="ctr" rtl="0">
                        <a:lnSpc>
                          <a:spcPct val="115000"/>
                        </a:lnSpc>
                        <a:spcBef>
                          <a:spcPts val="0"/>
                        </a:spcBef>
                        <a:buNone/>
                      </a:pPr>
                      <a:r>
                        <a:rPr lang="en-US" sz="1000" b="1"/>
                        <a:t>65</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t>163</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t>160</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t>128</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t>60</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t>576</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0">
                <a:tc>
                  <a:txBody>
                    <a:bodyPr/>
                    <a:lstStyle/>
                    <a:p>
                      <a:pPr lvl="0" algn="ctr" rtl="0">
                        <a:lnSpc>
                          <a:spcPct val="115000"/>
                        </a:lnSpc>
                        <a:spcBef>
                          <a:spcPts val="0"/>
                        </a:spcBef>
                        <a:buNone/>
                      </a:pPr>
                      <a:r>
                        <a:rPr lang="en-US" sz="1000" b="1"/>
                        <a:t>71</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t>187</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dirty="0"/>
                        <a:t>145</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t>124</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t>101</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t>628</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0">
                <a:tc>
                  <a:txBody>
                    <a:bodyPr/>
                    <a:lstStyle/>
                    <a:p>
                      <a:pPr lvl="0" algn="ctr" rtl="0">
                        <a:lnSpc>
                          <a:spcPct val="115000"/>
                        </a:lnSpc>
                        <a:spcBef>
                          <a:spcPts val="0"/>
                        </a:spcBef>
                        <a:buNone/>
                      </a:pPr>
                      <a:r>
                        <a:rPr lang="en-US" sz="1000" b="1">
                          <a:solidFill>
                            <a:srgbClr val="FF0000"/>
                          </a:solidFill>
                        </a:rPr>
                        <a:t>(6)</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solidFill>
                            <a:srgbClr val="FF0000"/>
                          </a:solidFill>
                        </a:rPr>
                        <a:t>(24)</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solidFill>
                            <a:srgbClr val="0000FF"/>
                          </a:solidFill>
                        </a:rPr>
                        <a:t>15</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solidFill>
                            <a:srgbClr val="0000FF"/>
                          </a:solidFill>
                        </a:rPr>
                        <a:t>4</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solidFill>
                            <a:srgbClr val="FF0000"/>
                          </a:solidFill>
                        </a:rPr>
                        <a:t>(41)</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dirty="0">
                          <a:solidFill>
                            <a:srgbClr val="FF0000"/>
                          </a:solidFill>
                        </a:rPr>
                        <a:t>(52)</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3</a:t>
            </a:fld>
            <a:r>
              <a:rPr lang="en-US" smtClean="0"/>
              <a:t>/23</a:t>
            </a:r>
            <a:endParaRPr lang="en-US" dirty="0"/>
          </a:p>
        </p:txBody>
      </p:sp>
      <p:sp>
        <p:nvSpPr>
          <p:cNvPr id="2" name="TextBox 1"/>
          <p:cNvSpPr txBox="1"/>
          <p:nvPr/>
        </p:nvSpPr>
        <p:spPr>
          <a:xfrm>
            <a:off x="820855" y="3958547"/>
            <a:ext cx="1909497" cy="307777"/>
          </a:xfrm>
          <a:prstGeom prst="rect">
            <a:avLst/>
          </a:prstGeom>
          <a:noFill/>
        </p:spPr>
        <p:txBody>
          <a:bodyPr wrap="none" rtlCol="0">
            <a:spAutoFit/>
          </a:bodyPr>
          <a:lstStyle/>
          <a:p>
            <a:r>
              <a:rPr lang="en-US" altLang="ko-KR" dirty="0" smtClean="0"/>
              <a:t>Risk : Low Java Skills</a:t>
            </a:r>
            <a:endParaRPr lang="ko-KR" altLang="en-US"/>
          </a:p>
        </p:txBody>
      </p:sp>
      <p:sp>
        <p:nvSpPr>
          <p:cNvPr id="5" name="모서리가 둥근 직사각형 4"/>
          <p:cNvSpPr/>
          <p:nvPr/>
        </p:nvSpPr>
        <p:spPr>
          <a:xfrm>
            <a:off x="2133492" y="4479650"/>
            <a:ext cx="1296180" cy="17577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모서리가 둥근 직사각형 13"/>
          <p:cNvSpPr/>
          <p:nvPr/>
        </p:nvSpPr>
        <p:spPr>
          <a:xfrm>
            <a:off x="5887844" y="4479650"/>
            <a:ext cx="1296180" cy="17577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09457810"/>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(4/5)</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681799410"/>
              </p:ext>
            </p:extLst>
          </p:nvPr>
        </p:nvGraphicFramePr>
        <p:xfrm>
          <a:off x="250825" y="765175"/>
          <a:ext cx="8713784" cy="4529208"/>
        </p:xfrm>
        <a:graphic>
          <a:graphicData uri="http://schemas.openxmlformats.org/drawingml/2006/table">
            <a:tbl>
              <a:tblPr/>
              <a:tblGrid>
                <a:gridCol w="2448914"/>
                <a:gridCol w="3943168"/>
                <a:gridCol w="2321702"/>
              </a:tblGrid>
              <a:tr h="444500">
                <a:tc gridSpan="2">
                  <a:txBody>
                    <a:bodyPr/>
                    <a:lstStyle/>
                    <a:p>
                      <a:pPr>
                        <a:lnSpc>
                          <a:spcPct val="115000"/>
                        </a:lnSpc>
                        <a:spcAft>
                          <a:spcPts val="0"/>
                        </a:spcAft>
                      </a:pPr>
                      <a:r>
                        <a:rPr lang="en-US" sz="1600" b="1" kern="100" dirty="0">
                          <a:solidFill>
                            <a:srgbClr val="000000"/>
                          </a:solidFill>
                          <a:latin typeface="Arial"/>
                          <a:ea typeface="Trebuchet MS"/>
                          <a:cs typeface="Times New Roman"/>
                        </a:rPr>
                        <a:t>Modifiability</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indent="68580">
                        <a:lnSpc>
                          <a:spcPct val="115000"/>
                        </a:lnSpc>
                        <a:spcAft>
                          <a:spcPts val="0"/>
                        </a:spcAft>
                      </a:pPr>
                      <a:r>
                        <a:rPr lang="en-US" sz="1600" b="1" kern="100">
                          <a:solidFill>
                            <a:srgbClr val="000000"/>
                          </a:solidFill>
                          <a:latin typeface="Arial"/>
                          <a:ea typeface="Trebuchet MS"/>
                          <a:cs typeface="Times New Roman"/>
                        </a:rPr>
                        <a:t>ID: </a:t>
                      </a:r>
                      <a:r>
                        <a:rPr lang="en-US" sz="1600" kern="100">
                          <a:solidFill>
                            <a:srgbClr val="000000"/>
                          </a:solidFill>
                          <a:latin typeface="Arial"/>
                          <a:ea typeface="Trebuchet MS"/>
                          <a:cs typeface="Times New Roman"/>
                        </a:rPr>
                        <a:t>QA07</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5138">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The system should make it easy to add emerging SA node protocols (eg. Bluetooth 802.15, ZigBee 802.15.4) to the system.  Average skilled developers should be able to implement it within two months. </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352549">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New protocols for SA node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71593">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Developer</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52549">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After release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52549">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System, SA node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627063">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New protocols is supported by the system and SA node.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89635">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Average skilled developers can implement it within two months. </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(5/5)</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873651942"/>
              </p:ext>
            </p:extLst>
          </p:nvPr>
        </p:nvGraphicFramePr>
        <p:xfrm>
          <a:off x="250825" y="765175"/>
          <a:ext cx="8713784" cy="4399983"/>
        </p:xfrm>
        <a:graphic>
          <a:graphicData uri="http://schemas.openxmlformats.org/drawingml/2006/table">
            <a:tbl>
              <a:tblPr/>
              <a:tblGrid>
                <a:gridCol w="2448914"/>
                <a:gridCol w="3943168"/>
                <a:gridCol w="2321702"/>
              </a:tblGrid>
              <a:tr h="434975">
                <a:tc gridSpan="2">
                  <a:txBody>
                    <a:bodyPr/>
                    <a:lstStyle/>
                    <a:p>
                      <a:pPr>
                        <a:lnSpc>
                          <a:spcPct val="115000"/>
                        </a:lnSpc>
                        <a:spcAft>
                          <a:spcPts val="0"/>
                        </a:spcAft>
                      </a:pPr>
                      <a:r>
                        <a:rPr lang="en-US" sz="1600" b="1" kern="100" dirty="0">
                          <a:solidFill>
                            <a:srgbClr val="000000"/>
                          </a:solidFill>
                          <a:latin typeface="Arial"/>
                          <a:ea typeface="Trebuchet MS"/>
                          <a:cs typeface="Times New Roman"/>
                        </a:rPr>
                        <a:t>Extensibility</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indent="68580">
                        <a:lnSpc>
                          <a:spcPct val="115000"/>
                        </a:lnSpc>
                        <a:spcAft>
                          <a:spcPts val="0"/>
                        </a:spcAft>
                      </a:pPr>
                      <a:r>
                        <a:rPr lang="en-US" sz="1600" b="1" kern="100">
                          <a:solidFill>
                            <a:srgbClr val="000000"/>
                          </a:solidFill>
                          <a:latin typeface="Arial"/>
                          <a:ea typeface="Trebuchet MS"/>
                          <a:cs typeface="Times New Roman"/>
                        </a:rPr>
                        <a:t>ID: </a:t>
                      </a:r>
                      <a:r>
                        <a:rPr lang="en-US" sz="1600" kern="100">
                          <a:solidFill>
                            <a:srgbClr val="000000"/>
                          </a:solidFill>
                          <a:latin typeface="Arial"/>
                          <a:ea typeface="Trebuchet MS"/>
                          <a:cs typeface="Times New Roman"/>
                        </a:rPr>
                        <a:t>QA09</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542">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a:t>
                      </a:r>
                      <a:r>
                        <a:rPr lang="en-US" sz="1600" kern="100">
                          <a:solidFill>
                            <a:srgbClr val="000000"/>
                          </a:solidFill>
                          <a:latin typeface="Arial"/>
                          <a:ea typeface="맑은 고딕"/>
                          <a:cs typeface="Times New Roman"/>
                        </a:rPr>
                        <a:t>The system should make it easy for application developers (private persons, VARs, or other 3</a:t>
                      </a:r>
                      <a:r>
                        <a:rPr lang="en-US" sz="1600" kern="100" baseline="30000">
                          <a:solidFill>
                            <a:srgbClr val="000000"/>
                          </a:solidFill>
                          <a:latin typeface="Arial"/>
                          <a:ea typeface="맑은 고딕"/>
                          <a:cs typeface="Times New Roman"/>
                        </a:rPr>
                        <a:t>rd</a:t>
                      </a:r>
                      <a:r>
                        <a:rPr lang="en-US" sz="1600" kern="100">
                          <a:solidFill>
                            <a:srgbClr val="000000"/>
                          </a:solidFill>
                          <a:latin typeface="Arial"/>
                          <a:ea typeface="맑은 고딕"/>
                          <a:cs typeface="Times New Roman"/>
                        </a:rPr>
                        <a:t> parties) to build custom apps, services, and/or make mashups from existing available services.</a:t>
                      </a:r>
                      <a:r>
                        <a:rPr lang="en-US" sz="1600" kern="100">
                          <a:solidFill>
                            <a:srgbClr val="000000"/>
                          </a:solidFill>
                          <a:latin typeface="Arial"/>
                          <a:ea typeface="Trebuchet MS"/>
                          <a:cs typeface="Times New Roman"/>
                        </a:rPr>
                        <a:t> Average skilled developers should be able to build the application in six months.</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344355">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New application or service</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74498">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Developers (including 3rd party), VARs</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74498">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After release</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62956">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44355">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supports the new application/service.</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89804">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Average skilled developers should be able to build the application in six months.</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1" name="Shape 111"/>
          <p:cNvPicPr preferRelativeResize="0"/>
          <p:nvPr/>
        </p:nvPicPr>
        <p:blipFill>
          <a:blip r:embed="rId3">
            <a:alphaModFix/>
          </a:blip>
          <a:stretch>
            <a:fillRect/>
          </a:stretch>
        </p:blipFill>
        <p:spPr>
          <a:xfrm>
            <a:off x="0" y="855400"/>
            <a:ext cx="6877050" cy="4248150"/>
          </a:xfrm>
          <a:prstGeom prst="rect">
            <a:avLst/>
          </a:prstGeom>
          <a:noFill/>
          <a:ln>
            <a:noFill/>
          </a:ln>
        </p:spPr>
      </p:pic>
      <p:sp>
        <p:nvSpPr>
          <p:cNvPr id="112" name="Shape 112"/>
          <p:cNvSpPr/>
          <p:nvPr/>
        </p:nvSpPr>
        <p:spPr>
          <a:xfrm>
            <a:off x="6311225" y="1905875"/>
            <a:ext cx="296699" cy="508799"/>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aphicFrame>
        <p:nvGraphicFramePr>
          <p:cNvPr id="113" name="Shape 113"/>
          <p:cNvGraphicFramePr/>
          <p:nvPr>
            <p:extLst>
              <p:ext uri="{D42A27DB-BD31-4B8C-83A1-F6EECF244321}">
                <p14:modId xmlns:p14="http://schemas.microsoft.com/office/powerpoint/2010/main" val="2672782163"/>
              </p:ext>
            </p:extLst>
          </p:nvPr>
        </p:nvGraphicFramePr>
        <p:xfrm>
          <a:off x="6998175" y="1358097"/>
          <a:ext cx="2029100" cy="1291935"/>
        </p:xfrm>
        <a:graphic>
          <a:graphicData uri="http://schemas.openxmlformats.org/drawingml/2006/table">
            <a:tbl>
              <a:tblPr>
                <a:noFill/>
                <a:tableStyleId>{C0BDF35C-27D6-4F4A-BA36-5AE524AD8A67}</a:tableStyleId>
              </a:tblPr>
              <a:tblGrid>
                <a:gridCol w="1490925"/>
                <a:gridCol w="538175"/>
              </a:tblGrid>
              <a:tr h="440050">
                <a:tc>
                  <a:txBody>
                    <a:bodyPr/>
                    <a:lstStyle/>
                    <a:p>
                      <a:pPr lvl="0" rtl="0">
                        <a:spcBef>
                          <a:spcPts val="0"/>
                        </a:spcBef>
                        <a:buNone/>
                      </a:pPr>
                      <a:r>
                        <a:rPr lang="en-US" b="1" dirty="0">
                          <a:solidFill>
                            <a:schemeClr val="dk1"/>
                          </a:solidFill>
                        </a:rPr>
                        <a:t>Earned Value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c>
                  <a:txBody>
                    <a:bodyPr/>
                    <a:lstStyle/>
                    <a:p>
                      <a:pPr lvl="0" rtl="0">
                        <a:spcBef>
                          <a:spcPts val="0"/>
                        </a:spcBef>
                        <a:buNone/>
                      </a:pPr>
                      <a:r>
                        <a:rPr lang="en-US" b="1">
                          <a:solidFill>
                            <a:schemeClr val="dk1"/>
                          </a:solidFill>
                        </a:rPr>
                        <a:t>576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r>
              <a:tr h="455675">
                <a:tc>
                  <a:txBody>
                    <a:bodyPr/>
                    <a:lstStyle/>
                    <a:p>
                      <a:pPr lvl="0" rtl="0">
                        <a:spcBef>
                          <a:spcPts val="0"/>
                        </a:spcBef>
                        <a:buNone/>
                      </a:pPr>
                      <a:r>
                        <a:rPr lang="en-US" b="1">
                          <a:solidFill>
                            <a:schemeClr val="dk1"/>
                          </a:solidFill>
                        </a:rPr>
                        <a:t>Actual Efforts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c>
                  <a:txBody>
                    <a:bodyPr/>
                    <a:lstStyle/>
                    <a:p>
                      <a:pPr lvl="0" rtl="0">
                        <a:spcBef>
                          <a:spcPts val="0"/>
                        </a:spcBef>
                        <a:buNone/>
                      </a:pPr>
                      <a:r>
                        <a:rPr lang="en-US" b="1">
                          <a:solidFill>
                            <a:schemeClr val="dk1"/>
                          </a:solidFill>
                        </a:rPr>
                        <a:t>628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r>
              <a:tr h="396200">
                <a:tc gridSpan="2">
                  <a:txBody>
                    <a:bodyPr/>
                    <a:lstStyle/>
                    <a:p>
                      <a:pPr lvl="0" rtl="0">
                        <a:spcBef>
                          <a:spcPts val="0"/>
                        </a:spcBef>
                        <a:buNone/>
                      </a:pPr>
                      <a:r>
                        <a:rPr lang="en-US" b="1" dirty="0">
                          <a:solidFill>
                            <a:schemeClr val="tx1"/>
                          </a:solidFill>
                        </a:rPr>
                        <a:t>+ 52 Hours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hMerge="1">
                  <a:txBody>
                    <a:bodyPr/>
                    <a:lstStyle/>
                    <a:p>
                      <a:endParaRPr lang="ko-KR"/>
                    </a:p>
                  </a:txBody>
                  <a:tcPr/>
                </a:tc>
              </a:tr>
            </a:tbl>
          </a:graphicData>
        </a:graphic>
      </p:graphicFrame>
      <p:graphicFrame>
        <p:nvGraphicFramePr>
          <p:cNvPr id="114" name="Shape 114"/>
          <p:cNvGraphicFramePr/>
          <p:nvPr>
            <p:extLst>
              <p:ext uri="{D42A27DB-BD31-4B8C-83A1-F6EECF244321}">
                <p14:modId xmlns:p14="http://schemas.microsoft.com/office/powerpoint/2010/main" val="3763584500"/>
              </p:ext>
            </p:extLst>
          </p:nvPr>
        </p:nvGraphicFramePr>
        <p:xfrm>
          <a:off x="590675" y="5219150"/>
          <a:ext cx="7962625" cy="1097220"/>
        </p:xfrm>
        <a:graphic>
          <a:graphicData uri="http://schemas.openxmlformats.org/drawingml/2006/table">
            <a:tbl>
              <a:tblPr>
                <a:noFill/>
                <a:tableStyleId>{AB86353C-E197-4CF2-A5BA-99F5F5CAD93D}</a:tableStyleId>
              </a:tblPr>
              <a:tblGrid>
                <a:gridCol w="1586375"/>
                <a:gridCol w="1305175"/>
                <a:gridCol w="1070725"/>
                <a:gridCol w="1143000"/>
                <a:gridCol w="820320"/>
                <a:gridCol w="2037030"/>
              </a:tblGrid>
              <a:tr h="381000">
                <a:tc>
                  <a:txBody>
                    <a:bodyPr/>
                    <a:lstStyle/>
                    <a:p>
                      <a:pPr lvl="0" rtl="0">
                        <a:spcBef>
                          <a:spcPts val="0"/>
                        </a:spcBef>
                        <a:buNone/>
                      </a:pPr>
                      <a:r>
                        <a:rPr lang="en-US" sz="1200" dirty="0"/>
                        <a:t>Development Period</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Day off</a:t>
                      </a:r>
                    </a:p>
                    <a:p>
                      <a:pPr lvl="0" rtl="0">
                        <a:spcBef>
                          <a:spcPts val="0"/>
                        </a:spcBef>
                        <a:buNone/>
                      </a:pPr>
                      <a:r>
                        <a:rPr lang="en-US" sz="1200"/>
                        <a:t>(Exam, Moving)</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Working Day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Actual Effort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dirty="0" smtClean="0"/>
                        <a:t>Persons</a:t>
                      </a:r>
                      <a:endParaRPr lang="en-US" sz="12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Day workload </a:t>
                      </a:r>
                    </a:p>
                    <a:p>
                      <a:pPr lvl="0" rtl="0">
                        <a:spcBef>
                          <a:spcPts val="0"/>
                        </a:spcBef>
                        <a:buNone/>
                      </a:pPr>
                      <a:r>
                        <a:rPr lang="en-US" sz="1200" b="1"/>
                        <a:t>per Person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9D9"/>
                    </a:solidFill>
                  </a:tcPr>
                </a:tc>
              </a:tr>
              <a:tr h="381000">
                <a:tc>
                  <a:txBody>
                    <a:bodyPr/>
                    <a:lstStyle/>
                    <a:p>
                      <a:pPr lvl="0" rtl="0">
                        <a:spcBef>
                          <a:spcPts val="0"/>
                        </a:spcBef>
                        <a:buNone/>
                      </a:pPr>
                      <a:r>
                        <a:rPr lang="en-US" sz="1200"/>
                        <a:t>5/11~6/24 (46 Days)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11 Days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35 Days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628 Hours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200" b="1"/>
                        <a:t>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dirty="0" smtClean="0"/>
                        <a:t>628 H / 35</a:t>
                      </a:r>
                      <a:r>
                        <a:rPr lang="en-US" sz="1200" b="1" baseline="0" dirty="0" smtClean="0"/>
                        <a:t> day / 5 person</a:t>
                      </a:r>
                    </a:p>
                    <a:p>
                      <a:pPr lvl="0" rtl="0">
                        <a:spcBef>
                          <a:spcPts val="0"/>
                        </a:spcBef>
                        <a:buNone/>
                      </a:pPr>
                      <a:r>
                        <a:rPr lang="en-US" sz="1200" b="1" dirty="0" smtClean="0"/>
                        <a:t>= </a:t>
                      </a:r>
                      <a:r>
                        <a:rPr lang="en-US" sz="1200" b="1" dirty="0" smtClean="0">
                          <a:solidFill>
                            <a:srgbClr val="FF0000"/>
                          </a:solidFill>
                        </a:rPr>
                        <a:t>3.58 Hours</a:t>
                      </a:r>
                      <a:endParaRPr lang="en-US" sz="1200" b="1" dirty="0">
                        <a:solidFill>
                          <a:srgbClr val="FF0000"/>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9D9"/>
                    </a:solidFill>
                  </a:tcPr>
                </a:tc>
              </a:tr>
            </a:tbl>
          </a:graphicData>
        </a:graphic>
      </p:graphicFrame>
      <p:sp>
        <p:nvSpPr>
          <p:cNvPr id="8" name="Shape 110"/>
          <p:cNvSpPr txBox="1">
            <a:spLocks/>
          </p:cNvSpPr>
          <p:nvPr/>
        </p:nvSpPr>
        <p:spPr>
          <a:xfrm>
            <a:off x="611450" y="855400"/>
            <a:ext cx="2882727" cy="481500"/>
          </a:xfrm>
          <a:prstGeom prst="rect">
            <a:avLst/>
          </a:prstGeom>
          <a:solidFill>
            <a:schemeClr val="bg1"/>
          </a:solidFill>
          <a:ln>
            <a:noFill/>
          </a:ln>
        </p:spPr>
        <p:txBody>
          <a:bodyPr lIns="91425" tIns="45700" rIns="91425" bIns="45700" anchor="ctr" anchorCtr="0">
            <a:noAutofit/>
          </a:bodyPr>
          <a:lstStyle>
            <a:defPPr marR="0" algn="l" rtl="0">
              <a:lnSpc>
                <a:spcPct val="100000"/>
              </a:lnSpc>
              <a:spcBef>
                <a:spcPts val="0"/>
              </a:spcBef>
              <a:spcAft>
                <a:spcPts val="0"/>
              </a:spcAft>
            </a:defPPr>
            <a:lvl1pPr marL="0" marR="0" indent="0" algn="l" rtl="0">
              <a:lnSpc>
                <a:spcPct val="90000"/>
              </a:lnSpc>
              <a:spcBef>
                <a:spcPts val="0"/>
              </a:spcBef>
              <a:spcAft>
                <a:spcPts val="0"/>
              </a:spcAft>
              <a:buClr>
                <a:schemeClr val="dk1"/>
              </a:buClr>
              <a:buFont typeface="Calibri"/>
              <a:buNone/>
              <a:defRPr sz="2400" b="1" i="0" u="none" strike="noStrike" cap="none" baseline="0">
                <a:solidFill>
                  <a:srgbClr val="000000"/>
                </a:solidFill>
                <a:latin typeface="Arial"/>
                <a:ea typeface="Arial"/>
                <a:cs typeface="Arial"/>
                <a:sym typeface="Arial"/>
              </a:defRPr>
            </a:lvl1pPr>
            <a:lvl2pPr marL="0" marR="0" indent="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pPr>
              <a:buSzPct val="25000"/>
              <a:buFont typeface="Arial"/>
              <a:buNone/>
            </a:pPr>
            <a:r>
              <a:rPr lang="en-US" sz="1600" dirty="0" smtClean="0">
                <a:solidFill>
                  <a:schemeClr val="dk1"/>
                </a:solidFill>
              </a:rPr>
              <a:t>Earned Value Management</a:t>
            </a:r>
            <a:endParaRPr lang="en-US" sz="1600" dirty="0">
              <a:solidFill>
                <a:schemeClr val="dk1"/>
              </a:solidFill>
            </a:endParaRPr>
          </a:p>
        </p:txBody>
      </p:sp>
      <p:sp>
        <p:nvSpPr>
          <p:cNvPr id="11" name="Shape 99"/>
          <p:cNvSpPr txBox="1">
            <a:spLocks noGrp="1"/>
          </p:cNvSpPr>
          <p:nvPr>
            <p:ph type="title"/>
          </p:nvPr>
        </p:nvSpPr>
        <p:spPr>
          <a:xfrm>
            <a:off x="154517" y="90742"/>
            <a:ext cx="7886700"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smtClean="0">
                <a:solidFill>
                  <a:schemeClr val="dk1"/>
                </a:solidFill>
              </a:rPr>
              <a:t>Project Plan – Earned Value Management</a:t>
            </a:r>
            <a:endParaRPr lang="en-US" sz="2000" b="1" dirty="0">
              <a:solidFill>
                <a:schemeClr val="dk1"/>
              </a:solidFill>
            </a:endParaRPr>
          </a:p>
        </p:txBody>
      </p:sp>
      <p:sp>
        <p:nvSpPr>
          <p:cNvPr id="5" name="슬라이드 번호 개체 틀 4"/>
          <p:cNvSpPr>
            <a:spLocks noGrp="1"/>
          </p:cNvSpPr>
          <p:nvPr>
            <p:ph type="sldNum" idx="12"/>
          </p:nvPr>
        </p:nvSpPr>
        <p:spPr/>
        <p:txBody>
          <a:bodyPr/>
          <a:lstStyle/>
          <a:p>
            <a:pPr>
              <a:buSzPct val="25000"/>
            </a:pPr>
            <a:fld id="{00000000-1234-1234-1234-123412341234}" type="slidenum">
              <a:rPr lang="en-US" smtClean="0"/>
              <a:pPr>
                <a:buSzPct val="25000"/>
              </a:pPr>
              <a:t>4</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Architecture Drivers </a:t>
            </a:r>
          </a:p>
        </p:txBody>
      </p:sp>
      <p:sp>
        <p:nvSpPr>
          <p:cNvPr id="120" name="Shape 120"/>
          <p:cNvSpPr txBox="1">
            <a:spLocks noGrp="1"/>
          </p:cNvSpPr>
          <p:nvPr>
            <p:ph type="title" idx="2"/>
          </p:nvPr>
        </p:nvSpPr>
        <p:spPr>
          <a:xfrm>
            <a:off x="6028000" y="90750"/>
            <a:ext cx="28607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Quality Attributes</a:t>
            </a:r>
            <a:r>
              <a:rPr lang="en-US" sz="2000" b="1" i="1">
                <a:solidFill>
                  <a:schemeClr val="dk1"/>
                </a:solidFill>
              </a:rPr>
              <a:t> </a:t>
            </a:r>
            <a:r>
              <a:rPr lang="en-US" sz="2000" b="1">
                <a:solidFill>
                  <a:schemeClr val="dk1"/>
                </a:solidFill>
              </a:rPr>
              <a:t>&gt;</a:t>
            </a:r>
          </a:p>
        </p:txBody>
      </p:sp>
      <p:graphicFrame>
        <p:nvGraphicFramePr>
          <p:cNvPr id="7" name="표 6"/>
          <p:cNvGraphicFramePr>
            <a:graphicFrameLocks noGrp="1"/>
          </p:cNvGraphicFramePr>
          <p:nvPr/>
        </p:nvGraphicFramePr>
        <p:xfrm>
          <a:off x="251521" y="764704"/>
          <a:ext cx="8640960" cy="814832"/>
        </p:xfrm>
        <a:graphic>
          <a:graphicData uri="http://schemas.openxmlformats.org/drawingml/2006/table">
            <a:tbl>
              <a:tblPr/>
              <a:tblGrid>
                <a:gridCol w="2206337"/>
                <a:gridCol w="2207241"/>
                <a:gridCol w="2207241"/>
                <a:gridCol w="2020141"/>
              </a:tblGrid>
              <a:tr h="311532">
                <a:tc>
                  <a:txBody>
                    <a:bodyPr/>
                    <a:lstStyle/>
                    <a:p>
                      <a:pPr algn="ctr">
                        <a:lnSpc>
                          <a:spcPct val="115000"/>
                        </a:lnSpc>
                        <a:spcAft>
                          <a:spcPts val="0"/>
                        </a:spcAft>
                      </a:pPr>
                      <a:r>
                        <a:rPr lang="en-US" sz="1600" b="1" kern="100" dirty="0">
                          <a:solidFill>
                            <a:srgbClr val="000000"/>
                          </a:solidFill>
                          <a:latin typeface="Arial"/>
                          <a:ea typeface="맑은 고딕"/>
                          <a:cs typeface="Times New Roman"/>
                        </a:rPr>
                        <a:t>Total</a:t>
                      </a:r>
                      <a:endParaRPr lang="ko-KR" sz="1600" kern="100" dirty="0">
                        <a:solidFill>
                          <a:srgbClr val="000000"/>
                        </a:solidFill>
                        <a:latin typeface="Arial"/>
                        <a:ea typeface="맑은 고딕"/>
                        <a:cs typeface="Times New Roman"/>
                      </a:endParaRPr>
                    </a:p>
                  </a:txBody>
                  <a:tcPr marL="63500" marR="63500" marT="63500" marB="6350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kern="100" dirty="0">
                          <a:solidFill>
                            <a:srgbClr val="000000"/>
                          </a:solidFill>
                          <a:latin typeface="Arial"/>
                          <a:ea typeface="맑은 고딕"/>
                          <a:cs typeface="Times New Roman"/>
                        </a:rPr>
                        <a:t>High 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kern="100" dirty="0">
                          <a:solidFill>
                            <a:srgbClr val="000000"/>
                          </a:solidFill>
                          <a:latin typeface="Arial"/>
                          <a:ea typeface="맑은 고딕"/>
                          <a:cs typeface="Times New Roman"/>
                        </a:rPr>
                        <a:t>Medium 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kern="100" dirty="0">
                          <a:solidFill>
                            <a:srgbClr val="000000"/>
                          </a:solidFill>
                          <a:latin typeface="Arial"/>
                          <a:ea typeface="맑은 고딕"/>
                          <a:cs typeface="Times New Roman"/>
                        </a:rPr>
                        <a:t>Low 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532">
                <a:tc>
                  <a:txBody>
                    <a:bodyPr/>
                    <a:lstStyle/>
                    <a:p>
                      <a:pPr algn="ctr">
                        <a:lnSpc>
                          <a:spcPct val="115000"/>
                        </a:lnSpc>
                        <a:spcAft>
                          <a:spcPts val="0"/>
                        </a:spcAft>
                      </a:pPr>
                      <a:r>
                        <a:rPr lang="en-US" sz="1600" kern="100">
                          <a:solidFill>
                            <a:srgbClr val="000000"/>
                          </a:solidFill>
                          <a:latin typeface="Arial"/>
                          <a:ea typeface="맑은 고딕"/>
                          <a:cs typeface="Times New Roman"/>
                        </a:rPr>
                        <a:t>9</a:t>
                      </a:r>
                      <a:endParaRPr lang="ko-KR" sz="1600" kern="100">
                        <a:solidFill>
                          <a:srgbClr val="000000"/>
                        </a:solidFill>
                        <a:latin typeface="Arial"/>
                        <a:ea typeface="맑은 고딕"/>
                        <a:cs typeface="Times New Roman"/>
                      </a:endParaRPr>
                    </a:p>
                  </a:txBody>
                  <a:tcPr marL="63500" marR="63500" marT="63500" marB="6350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solidFill>
                            <a:srgbClr val="000000"/>
                          </a:solidFill>
                          <a:latin typeface="Arial"/>
                          <a:ea typeface="맑은 고딕"/>
                          <a:cs typeface="Times New Roman"/>
                        </a:rPr>
                        <a:t>5</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solidFill>
                            <a:srgbClr val="000000"/>
                          </a:solidFill>
                          <a:latin typeface="Arial"/>
                          <a:ea typeface="맑은 고딕"/>
                          <a:cs typeface="Times New Roman"/>
                        </a:rPr>
                        <a:t>4</a:t>
                      </a:r>
                      <a:endParaRPr lang="ko-KR" sz="1600" kern="10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solidFill>
                            <a:srgbClr val="000000"/>
                          </a:solidFill>
                          <a:latin typeface="Arial"/>
                          <a:ea typeface="맑은 고딕"/>
                          <a:cs typeface="Times New Roman"/>
                        </a:rPr>
                        <a:t>0</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graphicFrame>
        <p:nvGraphicFramePr>
          <p:cNvPr id="8" name="표 7"/>
          <p:cNvGraphicFramePr>
            <a:graphicFrameLocks noGrp="1"/>
          </p:cNvGraphicFramePr>
          <p:nvPr>
            <p:extLst>
              <p:ext uri="{D42A27DB-BD31-4B8C-83A1-F6EECF244321}">
                <p14:modId xmlns:p14="http://schemas.microsoft.com/office/powerpoint/2010/main" val="1816941324"/>
              </p:ext>
            </p:extLst>
          </p:nvPr>
        </p:nvGraphicFramePr>
        <p:xfrm>
          <a:off x="251520" y="1628800"/>
          <a:ext cx="8640961" cy="4703717"/>
        </p:xfrm>
        <a:graphic>
          <a:graphicData uri="http://schemas.openxmlformats.org/drawingml/2006/table">
            <a:tbl>
              <a:tblPr/>
              <a:tblGrid>
                <a:gridCol w="576064"/>
                <a:gridCol w="503966"/>
                <a:gridCol w="1728240"/>
                <a:gridCol w="5832691"/>
              </a:tblGrid>
              <a:tr h="354501">
                <a:tc>
                  <a:txBody>
                    <a:bodyPr/>
                    <a:lstStyle/>
                    <a:p>
                      <a:pPr algn="ctr">
                        <a:lnSpc>
                          <a:spcPct val="115000"/>
                        </a:lnSpc>
                        <a:spcAft>
                          <a:spcPts val="0"/>
                        </a:spcAft>
                      </a:pPr>
                      <a:r>
                        <a:rPr lang="en-US" sz="1400" b="1" kern="100" dirty="0">
                          <a:solidFill>
                            <a:srgbClr val="000000"/>
                          </a:solidFill>
                          <a:latin typeface="Arial"/>
                          <a:ea typeface="맑은 고딕"/>
                          <a:cs typeface="Times New Roman"/>
                        </a:rPr>
                        <a:t>ID</a:t>
                      </a:r>
                      <a:endParaRPr lang="ko-KR" sz="1400" kern="100" dirty="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dirty="0" smtClean="0">
                          <a:solidFill>
                            <a:srgbClr val="000000"/>
                          </a:solidFill>
                          <a:latin typeface="Arial"/>
                          <a:ea typeface="맑은 고딕"/>
                          <a:cs typeface="Times New Roman"/>
                        </a:rPr>
                        <a:t>PRI</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dirty="0">
                          <a:solidFill>
                            <a:srgbClr val="000000"/>
                          </a:solidFill>
                          <a:latin typeface="Arial"/>
                          <a:ea typeface="맑은 고딕"/>
                          <a:cs typeface="Times New Roman"/>
                        </a:rPr>
                        <a:t>Quality Attribute</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a:solidFill>
                            <a:srgbClr val="000000"/>
                          </a:solidFill>
                          <a:latin typeface="Arial"/>
                          <a:ea typeface="맑은 고딕"/>
                          <a:cs typeface="Times New Roman"/>
                        </a:rPr>
                        <a:t>Descriptions</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6252">
                <a:tc>
                  <a:txBody>
                    <a:bodyPr/>
                    <a:lstStyle/>
                    <a:p>
                      <a:pPr algn="ctr">
                        <a:lnSpc>
                          <a:spcPct val="115000"/>
                        </a:lnSpc>
                        <a:spcAft>
                          <a:spcPts val="0"/>
                        </a:spcAft>
                      </a:pPr>
                      <a:r>
                        <a:rPr lang="en-US" sz="1400" kern="100">
                          <a:solidFill>
                            <a:srgbClr val="000000"/>
                          </a:solidFill>
                          <a:latin typeface="Arial"/>
                          <a:ea typeface="맑은 고딕"/>
                          <a:cs typeface="Times New Roman"/>
                        </a:rPr>
                        <a:t>QA01</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smtClean="0">
                          <a:solidFill>
                            <a:srgbClr val="000000"/>
                          </a:solidFill>
                          <a:latin typeface="Arial"/>
                          <a:ea typeface="맑은 고딕"/>
                          <a:cs typeface="Times New Roman"/>
                          <a:hlinkClick r:id="rId3" action="ppaction://hlinksldjump"/>
                        </a:rPr>
                        <a:t>Security</a:t>
                      </a:r>
                      <a:endParaRPr lang="en-US" sz="1400" kern="100" dirty="0" smtClean="0">
                        <a:solidFill>
                          <a:srgbClr val="000000"/>
                        </a:solidFill>
                        <a:latin typeface="Arial"/>
                        <a:ea typeface="맑은 고딕"/>
                        <a:cs typeface="Times New Roman"/>
                      </a:endParaRPr>
                    </a:p>
                    <a:p>
                      <a:pPr algn="ctr">
                        <a:lnSpc>
                          <a:spcPct val="115000"/>
                        </a:lnSpc>
                        <a:spcAft>
                          <a:spcPts val="0"/>
                        </a:spcAft>
                      </a:pPr>
                      <a:r>
                        <a:rPr lang="en-US" altLang="ko-KR" sz="1400" kern="100" dirty="0" smtClean="0">
                          <a:solidFill>
                            <a:srgbClr val="000000"/>
                          </a:solidFill>
                          <a:latin typeface="Arial"/>
                          <a:ea typeface="맑은 고딕"/>
                          <a:cs typeface="Times New Roman"/>
                        </a:rPr>
                        <a:t>User Authorization</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Trebuchet MS"/>
                          <a:cs typeface="Times New Roman"/>
                        </a:rPr>
                        <a:t>Hackers or malicious people try to break into the system.  When unauthorized user attempts to login to the system, the system maintains the audit trail.  If the attempt is repeated more than 5 times, the account is locked, and the source of tempering is </a:t>
                      </a:r>
                      <a:r>
                        <a:rPr lang="en-US" sz="1200" kern="100" dirty="0" smtClean="0">
                          <a:solidFill>
                            <a:srgbClr val="000000"/>
                          </a:solidFill>
                          <a:latin typeface="Arial"/>
                          <a:ea typeface="Trebuchet MS"/>
                          <a:cs typeface="Times New Roman"/>
                        </a:rPr>
                        <a:t>identified</a:t>
                      </a:r>
                      <a:endParaRPr lang="ko-KR" sz="12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6252">
                <a:tc>
                  <a:txBody>
                    <a:bodyPr/>
                    <a:lstStyle/>
                    <a:p>
                      <a:pPr algn="ctr">
                        <a:lnSpc>
                          <a:spcPct val="115000"/>
                        </a:lnSpc>
                        <a:spcAft>
                          <a:spcPts val="0"/>
                        </a:spcAft>
                      </a:pPr>
                      <a:r>
                        <a:rPr lang="en-US" sz="1400" kern="100">
                          <a:solidFill>
                            <a:srgbClr val="000000"/>
                          </a:solidFill>
                          <a:latin typeface="Arial"/>
                          <a:ea typeface="맑은 고딕"/>
                          <a:cs typeface="Times New Roman"/>
                        </a:rPr>
                        <a:t>QA02</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smtClean="0">
                          <a:solidFill>
                            <a:srgbClr val="000000"/>
                          </a:solidFill>
                          <a:latin typeface="Arial"/>
                          <a:ea typeface="맑은 고딕"/>
                          <a:cs typeface="Times New Roman"/>
                          <a:hlinkClick r:id="rId4" action="ppaction://hlinksldjump"/>
                        </a:rPr>
                        <a:t>Security</a:t>
                      </a:r>
                      <a:endParaRPr lang="en-US" sz="1400" kern="100" dirty="0" smtClean="0">
                        <a:solidFill>
                          <a:srgbClr val="000000"/>
                        </a:solidFill>
                        <a:latin typeface="Arial"/>
                        <a:ea typeface="맑은 고딕"/>
                        <a:cs typeface="Times New Roman"/>
                      </a:endParaRPr>
                    </a:p>
                    <a:p>
                      <a:pPr marL="0" marR="0" lvl="0" indent="0" algn="ctr" defTabSz="914400" rtl="0" eaLnBrk="1" fontAlgn="auto" latinLnBrk="0" hangingPunct="1">
                        <a:lnSpc>
                          <a:spcPct val="115000"/>
                        </a:lnSpc>
                        <a:spcBef>
                          <a:spcPts val="0"/>
                        </a:spcBef>
                        <a:spcAft>
                          <a:spcPts val="0"/>
                        </a:spcAft>
                        <a:buClrTx/>
                        <a:buSzTx/>
                        <a:buFontTx/>
                        <a:buNone/>
                        <a:tabLst/>
                        <a:defRPr/>
                      </a:pPr>
                      <a:r>
                        <a:rPr lang="en-US" altLang="ko-KR" sz="1400" b="0" i="0" u="none" strike="noStrike" kern="100" cap="none" baseline="0" dirty="0" smtClean="0">
                          <a:solidFill>
                            <a:srgbClr val="000000"/>
                          </a:solidFill>
                          <a:latin typeface="Arial"/>
                          <a:ea typeface="맑은 고딕"/>
                          <a:cs typeface="Times New Roman"/>
                          <a:sym typeface="Arial"/>
                        </a:rPr>
                        <a:t>Secure registration of SA node</a:t>
                      </a:r>
                    </a:p>
                    <a:p>
                      <a:pPr algn="ctr">
                        <a:lnSpc>
                          <a:spcPct val="115000"/>
                        </a:lnSpc>
                        <a:spcAft>
                          <a:spcPts val="0"/>
                        </a:spcAft>
                      </a:pP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Trebuchet MS"/>
                          <a:cs typeface="Times New Roman"/>
                        </a:rPr>
                        <a:t>Hackers or malicious people try to register the SA node that is not owned by them.  When unauthorized user attempts to register the SA node that he/she doesn’t own, the system maintains the audit trail, and cancels the registration in 10 minutes.  </a:t>
                      </a:r>
                      <a:endParaRPr lang="ko-KR" sz="12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9003">
                <a:tc>
                  <a:txBody>
                    <a:bodyPr/>
                    <a:lstStyle/>
                    <a:p>
                      <a:pPr algn="ctr">
                        <a:lnSpc>
                          <a:spcPct val="115000"/>
                        </a:lnSpc>
                        <a:spcAft>
                          <a:spcPts val="0"/>
                        </a:spcAft>
                      </a:pPr>
                      <a:r>
                        <a:rPr lang="en-US" sz="1400" kern="100">
                          <a:solidFill>
                            <a:srgbClr val="000000"/>
                          </a:solidFill>
                          <a:latin typeface="Arial"/>
                          <a:ea typeface="맑은 고딕"/>
                          <a:cs typeface="Times New Roman"/>
                        </a:rPr>
                        <a:t>QA03</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smtClean="0">
                          <a:solidFill>
                            <a:srgbClr val="000000"/>
                          </a:solidFill>
                          <a:latin typeface="Arial"/>
                          <a:ea typeface="맑은 고딕"/>
                          <a:cs typeface="Times New Roman"/>
                          <a:hlinkClick r:id="rId5" action="ppaction://hlinksldjump"/>
                        </a:rPr>
                        <a:t>Availability</a:t>
                      </a:r>
                      <a:endParaRPr lang="en-US"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Trebuchet MS"/>
                          <a:cs typeface="Times New Roman"/>
                        </a:rPr>
                        <a:t>SA node can crash, hang, or be disconnected from the network for various reasons.  If SA node is inoperable or out of reach, the system should be aware of such events, and notify user within 1 minutes.</a:t>
                      </a:r>
                      <a:endParaRPr lang="ko-KR" sz="12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9003">
                <a:tc>
                  <a:txBody>
                    <a:bodyPr/>
                    <a:lstStyle/>
                    <a:p>
                      <a:pPr algn="ctr">
                        <a:lnSpc>
                          <a:spcPct val="115000"/>
                        </a:lnSpc>
                        <a:spcAft>
                          <a:spcPts val="0"/>
                        </a:spcAft>
                      </a:pPr>
                      <a:r>
                        <a:rPr lang="en-US" sz="1400" kern="100" dirty="0">
                          <a:solidFill>
                            <a:srgbClr val="000000"/>
                          </a:solidFill>
                          <a:latin typeface="Arial"/>
                          <a:ea typeface="맑은 고딕"/>
                          <a:cs typeface="Times New Roman"/>
                        </a:rPr>
                        <a:t>QA07</a:t>
                      </a:r>
                      <a:endParaRPr lang="ko-KR" sz="1400" kern="100" dirty="0">
                        <a:solidFill>
                          <a:srgbClr val="000000"/>
                        </a:solidFill>
                        <a:latin typeface="Arial"/>
                        <a:ea typeface="맑은 고딕"/>
                        <a:cs typeface="Times New Roman"/>
                      </a:endParaRPr>
                    </a:p>
                  </a:txBody>
                  <a:tcPr marL="31872" marR="31872"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6" action="ppaction://hlinksldjump"/>
                        </a:rPr>
                        <a:t>Modifiability</a:t>
                      </a:r>
                      <a:endParaRPr lang="ko-KR" sz="1400" kern="100" dirty="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altLang="ko-KR" sz="1200" b="0" i="0" u="none" strike="noStrike" cap="none" baseline="0" dirty="0" smtClean="0">
                          <a:solidFill>
                            <a:schemeClr val="tx1"/>
                          </a:solidFill>
                          <a:latin typeface="+mn-lt"/>
                          <a:ea typeface="+mn-ea"/>
                          <a:cs typeface="+mn-cs"/>
                          <a:sym typeface="Arial"/>
                        </a:rPr>
                        <a:t>The system should make it easy to add emerging protocols (</a:t>
                      </a:r>
                      <a:r>
                        <a:rPr lang="en-US" altLang="ko-KR" sz="1200" b="0" i="0" u="none" strike="noStrike" cap="none" baseline="0" dirty="0" err="1" smtClean="0">
                          <a:solidFill>
                            <a:schemeClr val="tx1"/>
                          </a:solidFill>
                          <a:latin typeface="+mn-lt"/>
                          <a:ea typeface="+mn-ea"/>
                          <a:cs typeface="+mn-cs"/>
                          <a:sym typeface="Arial"/>
                        </a:rPr>
                        <a:t>eg</a:t>
                      </a:r>
                      <a:r>
                        <a:rPr lang="en-US" altLang="ko-KR" sz="1200" b="0" i="0" u="none" strike="noStrike" cap="none" baseline="0" dirty="0" smtClean="0">
                          <a:solidFill>
                            <a:schemeClr val="tx1"/>
                          </a:solidFill>
                          <a:latin typeface="+mn-lt"/>
                          <a:ea typeface="+mn-ea"/>
                          <a:cs typeface="+mn-cs"/>
                          <a:sym typeface="Arial"/>
                        </a:rPr>
                        <a:t>. Bluetooth 802.15, </a:t>
                      </a:r>
                      <a:r>
                        <a:rPr lang="en-US" altLang="ko-KR" sz="1200" b="0" i="0" u="none" strike="noStrike" cap="none" baseline="0" dirty="0" err="1" smtClean="0">
                          <a:solidFill>
                            <a:schemeClr val="tx1"/>
                          </a:solidFill>
                          <a:latin typeface="+mn-lt"/>
                          <a:ea typeface="+mn-ea"/>
                          <a:cs typeface="+mn-cs"/>
                          <a:sym typeface="Arial"/>
                        </a:rPr>
                        <a:t>ZigBee</a:t>
                      </a:r>
                      <a:r>
                        <a:rPr lang="en-US" altLang="ko-KR" sz="1200" b="0" i="0" u="none" strike="noStrike" cap="none" baseline="0" dirty="0" smtClean="0">
                          <a:solidFill>
                            <a:schemeClr val="tx1"/>
                          </a:solidFill>
                          <a:latin typeface="+mn-lt"/>
                          <a:ea typeface="+mn-ea"/>
                          <a:cs typeface="+mn-cs"/>
                          <a:sym typeface="Arial"/>
                        </a:rPr>
                        <a:t> 802.15.4) to the system.  Average skilled developers should be able to implement it within two months.</a:t>
                      </a:r>
                      <a:endParaRPr lang="ko-KR" sz="1200" kern="100" dirty="0">
                        <a:solidFill>
                          <a:srgbClr val="000000"/>
                        </a:solidFill>
                        <a:latin typeface="Arial"/>
                        <a:ea typeface="맑은 고딕"/>
                        <a:cs typeface="Times New Roman"/>
                      </a:endParaRPr>
                    </a:p>
                  </a:txBody>
                  <a:tcPr marL="72000" marR="7200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3502">
                <a:tc>
                  <a:txBody>
                    <a:bodyPr/>
                    <a:lstStyle/>
                    <a:p>
                      <a:pPr algn="ctr">
                        <a:lnSpc>
                          <a:spcPct val="115000"/>
                        </a:lnSpc>
                        <a:spcAft>
                          <a:spcPts val="0"/>
                        </a:spcAft>
                      </a:pPr>
                      <a:r>
                        <a:rPr lang="en-US" sz="1400" kern="100" dirty="0">
                          <a:solidFill>
                            <a:srgbClr val="000000"/>
                          </a:solidFill>
                          <a:latin typeface="Arial"/>
                          <a:ea typeface="맑은 고딕"/>
                          <a:cs typeface="Times New Roman"/>
                        </a:rPr>
                        <a:t>QA09</a:t>
                      </a:r>
                      <a:endParaRPr lang="ko-KR" sz="1400" kern="100" dirty="0">
                        <a:solidFill>
                          <a:srgbClr val="000000"/>
                        </a:solidFill>
                        <a:latin typeface="Arial"/>
                        <a:ea typeface="맑은 고딕"/>
                        <a:cs typeface="Times New Roman"/>
                      </a:endParaRPr>
                    </a:p>
                  </a:txBody>
                  <a:tcPr marL="31872" marR="31872"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7" action="ppaction://hlinksldjump"/>
                        </a:rPr>
                        <a:t>Extensibility</a:t>
                      </a:r>
                      <a:endParaRPr lang="ko-KR" sz="1400" kern="100" dirty="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altLang="ko-KR" sz="1200" b="0" i="0" u="none" strike="noStrike" cap="none" baseline="0" dirty="0" smtClean="0">
                          <a:solidFill>
                            <a:schemeClr val="tx1"/>
                          </a:solidFill>
                          <a:latin typeface="+mn-lt"/>
                          <a:ea typeface="+mn-ea"/>
                          <a:cs typeface="+mn-cs"/>
                          <a:sym typeface="Arial"/>
                        </a:rPr>
                        <a:t>The system should make it easy for application developers (private persons, VARs, or other 3</a:t>
                      </a:r>
                      <a:r>
                        <a:rPr lang="en-US" altLang="ko-KR" sz="1200" b="0" i="0" u="none" strike="noStrike" cap="none" baseline="30000" dirty="0" smtClean="0">
                          <a:solidFill>
                            <a:schemeClr val="tx1"/>
                          </a:solidFill>
                          <a:latin typeface="+mn-lt"/>
                          <a:ea typeface="+mn-ea"/>
                          <a:cs typeface="+mn-cs"/>
                          <a:sym typeface="Arial"/>
                        </a:rPr>
                        <a:t>rd</a:t>
                      </a:r>
                      <a:r>
                        <a:rPr lang="en-US" altLang="ko-KR" sz="1200" b="0" i="0" u="none" strike="noStrike" cap="none" baseline="0" dirty="0" smtClean="0">
                          <a:solidFill>
                            <a:schemeClr val="tx1"/>
                          </a:solidFill>
                          <a:latin typeface="+mn-lt"/>
                          <a:ea typeface="+mn-ea"/>
                          <a:cs typeface="+mn-cs"/>
                          <a:sym typeface="Arial"/>
                        </a:rPr>
                        <a:t> parties) to build custom apps, services, and/or make </a:t>
                      </a:r>
                      <a:r>
                        <a:rPr lang="en-US" altLang="ko-KR" sz="1200" b="0" i="0" u="none" strike="noStrike" cap="none" baseline="0" dirty="0" err="1" smtClean="0">
                          <a:solidFill>
                            <a:schemeClr val="tx1"/>
                          </a:solidFill>
                          <a:latin typeface="+mn-lt"/>
                          <a:ea typeface="+mn-ea"/>
                          <a:cs typeface="+mn-cs"/>
                          <a:sym typeface="Arial"/>
                        </a:rPr>
                        <a:t>mashups</a:t>
                      </a:r>
                      <a:r>
                        <a:rPr lang="en-US" altLang="ko-KR" sz="1200" b="0" i="0" u="none" strike="noStrike" cap="none" baseline="0" dirty="0" smtClean="0">
                          <a:solidFill>
                            <a:schemeClr val="tx1"/>
                          </a:solidFill>
                          <a:latin typeface="+mn-lt"/>
                          <a:ea typeface="+mn-ea"/>
                          <a:cs typeface="+mn-cs"/>
                          <a:sym typeface="Arial"/>
                        </a:rPr>
                        <a:t> from existing available services. Average skilled developers should be able to build the application in six months.</a:t>
                      </a:r>
                      <a:endParaRPr lang="ko-KR" sz="1200" kern="100" dirty="0">
                        <a:solidFill>
                          <a:srgbClr val="000000"/>
                        </a:solidFill>
                        <a:latin typeface="Arial"/>
                        <a:ea typeface="맑은 고딕"/>
                        <a:cs typeface="Times New Roman"/>
                      </a:endParaRPr>
                    </a:p>
                  </a:txBody>
                  <a:tcPr marL="72000" marR="7200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5</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IoT </a:t>
            </a:r>
            <a:r>
              <a:rPr lang="en-US" sz="2000" b="1" dirty="0" smtClean="0"/>
              <a:t>System </a:t>
            </a:r>
            <a:r>
              <a:rPr lang="en-US" sz="2000" b="1" dirty="0"/>
              <a:t>Context Diagram</a:t>
            </a:r>
          </a:p>
        </p:txBody>
      </p:sp>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6</a:t>
            </a:fld>
            <a:r>
              <a:rPr lang="en-US" smtClean="0"/>
              <a:t>/23</a:t>
            </a:r>
            <a:endParaRPr lang="en-US" dirty="0"/>
          </a:p>
        </p:txBody>
      </p:sp>
      <p:sp>
        <p:nvSpPr>
          <p:cNvPr id="5" name="자유형 4"/>
          <p:cNvSpPr/>
          <p:nvPr/>
        </p:nvSpPr>
        <p:spPr>
          <a:xfrm>
            <a:off x="2576680" y="949343"/>
            <a:ext cx="5955870" cy="3991867"/>
          </a:xfrm>
          <a:custGeom>
            <a:avLst/>
            <a:gdLst>
              <a:gd name="connsiteX0" fmla="*/ 0 w 5474825"/>
              <a:gd name="connsiteY0" fmla="*/ 0 h 4294207"/>
              <a:gd name="connsiteX1" fmla="*/ 11575 w 5474825"/>
              <a:gd name="connsiteY1" fmla="*/ 4282633 h 4294207"/>
              <a:gd name="connsiteX2" fmla="*/ 2986269 w 5474825"/>
              <a:gd name="connsiteY2" fmla="*/ 4294207 h 4294207"/>
              <a:gd name="connsiteX3" fmla="*/ 2997843 w 5474825"/>
              <a:gd name="connsiteY3" fmla="*/ 2777924 h 4294207"/>
              <a:gd name="connsiteX4" fmla="*/ 5463251 w 5474825"/>
              <a:gd name="connsiteY4" fmla="*/ 2777924 h 4294207"/>
              <a:gd name="connsiteX5" fmla="*/ 5474825 w 5474825"/>
              <a:gd name="connsiteY5" fmla="*/ 11574 h 4294207"/>
              <a:gd name="connsiteX6" fmla="*/ 0 w 5474825"/>
              <a:gd name="connsiteY6" fmla="*/ 0 h 429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4825" h="4294207">
                <a:moveTo>
                  <a:pt x="0" y="0"/>
                </a:moveTo>
                <a:cubicBezTo>
                  <a:pt x="3858" y="1427544"/>
                  <a:pt x="7717" y="2855089"/>
                  <a:pt x="11575" y="4282633"/>
                </a:cubicBezTo>
                <a:lnTo>
                  <a:pt x="2986269" y="4294207"/>
                </a:lnTo>
                <a:lnTo>
                  <a:pt x="2997843" y="2777924"/>
                </a:lnTo>
                <a:lnTo>
                  <a:pt x="5463251" y="2777924"/>
                </a:lnTo>
                <a:lnTo>
                  <a:pt x="5474825" y="11574"/>
                </a:lnTo>
                <a:lnTo>
                  <a:pt x="0" y="0"/>
                </a:lnTo>
                <a:close/>
              </a:path>
            </a:pathLst>
          </a:custGeom>
          <a:noFill/>
          <a:ln w="317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solidFill>
              <a:latin typeface="Arial" panose="020B0604020202020204" pitchFamily="34" charset="0"/>
              <a:ea typeface="+mj-ea"/>
              <a:cs typeface="Arial" panose="020B0604020202020204" pitchFamily="34" charset="0"/>
            </a:endParaRPr>
          </a:p>
        </p:txBody>
      </p:sp>
      <p:grpSp>
        <p:nvGrpSpPr>
          <p:cNvPr id="6" name="그룹 5"/>
          <p:cNvGrpSpPr/>
          <p:nvPr/>
        </p:nvGrpSpPr>
        <p:grpSpPr>
          <a:xfrm>
            <a:off x="633395" y="1339469"/>
            <a:ext cx="350043" cy="692944"/>
            <a:chOff x="2962275" y="1152525"/>
            <a:chExt cx="1819275" cy="3676650"/>
          </a:xfrm>
          <a:solidFill>
            <a:schemeClr val="tx1"/>
          </a:solidFill>
        </p:grpSpPr>
        <p:sp>
          <p:nvSpPr>
            <p:cNvPr id="7" name="양쪽 모서리가 둥근 사각형 6"/>
            <p:cNvSpPr/>
            <p:nvPr/>
          </p:nvSpPr>
          <p:spPr>
            <a:xfrm>
              <a:off x="2962275" y="2466975"/>
              <a:ext cx="1819275" cy="2362200"/>
            </a:xfrm>
            <a:prstGeom prst="round2SameRect">
              <a:avLst>
                <a:gd name="adj1" fmla="val 32897"/>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500" dirty="0" err="1">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sp>
          <p:nvSpPr>
            <p:cNvPr id="8" name="타원 7"/>
            <p:cNvSpPr/>
            <p:nvPr/>
          </p:nvSpPr>
          <p:spPr>
            <a:xfrm>
              <a:off x="3252787" y="1152525"/>
              <a:ext cx="1238250" cy="1247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500" dirty="0" err="1">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grpSp>
      <p:grpSp>
        <p:nvGrpSpPr>
          <p:cNvPr id="9" name="그룹 8"/>
          <p:cNvGrpSpPr/>
          <p:nvPr/>
        </p:nvGrpSpPr>
        <p:grpSpPr>
          <a:xfrm>
            <a:off x="619888" y="2523924"/>
            <a:ext cx="350043" cy="692944"/>
            <a:chOff x="2962275" y="1152525"/>
            <a:chExt cx="1819275" cy="3676650"/>
          </a:xfrm>
          <a:solidFill>
            <a:schemeClr val="tx1"/>
          </a:solidFill>
        </p:grpSpPr>
        <p:sp>
          <p:nvSpPr>
            <p:cNvPr id="10" name="양쪽 모서리가 둥근 사각형 9"/>
            <p:cNvSpPr/>
            <p:nvPr/>
          </p:nvSpPr>
          <p:spPr>
            <a:xfrm>
              <a:off x="2962275" y="2466975"/>
              <a:ext cx="1819275" cy="2362200"/>
            </a:xfrm>
            <a:prstGeom prst="round2SameRect">
              <a:avLst>
                <a:gd name="adj1" fmla="val 32897"/>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200" dirty="0" err="1">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sp>
          <p:nvSpPr>
            <p:cNvPr id="11" name="타원 10"/>
            <p:cNvSpPr/>
            <p:nvPr/>
          </p:nvSpPr>
          <p:spPr>
            <a:xfrm>
              <a:off x="3252787" y="1152525"/>
              <a:ext cx="1238250" cy="1247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200" dirty="0" err="1">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grpSp>
      <p:sp>
        <p:nvSpPr>
          <p:cNvPr id="12" name="모서리가 둥근 직사각형 11"/>
          <p:cNvSpPr/>
          <p:nvPr/>
        </p:nvSpPr>
        <p:spPr>
          <a:xfrm>
            <a:off x="4206350" y="1094337"/>
            <a:ext cx="1393031" cy="3639606"/>
          </a:xfrm>
          <a:prstGeom prst="round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ko-KR" dirty="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rPr>
              <a:t>IoT </a:t>
            </a:r>
            <a:endParaRPr lang="en-US" altLang="ko-KR" dirty="0" smtClean="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a:p>
            <a:pPr algn="ctr"/>
            <a:r>
              <a:rPr lang="en-US" altLang="ko-KR" dirty="0" smtClean="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rPr>
              <a:t>Server</a:t>
            </a:r>
            <a:endParaRPr lang="en-US" altLang="ko-KR" dirty="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cxnSp>
        <p:nvCxnSpPr>
          <p:cNvPr id="13" name="꺾인 연결선 12"/>
          <p:cNvCxnSpPr/>
          <p:nvPr/>
        </p:nvCxnSpPr>
        <p:spPr>
          <a:xfrm flipV="1">
            <a:off x="983438" y="1722324"/>
            <a:ext cx="1766647" cy="0"/>
          </a:xfrm>
          <a:prstGeom prst="bentConnector3">
            <a:avLst/>
          </a:prstGeom>
          <a:ln w="19050">
            <a:solidFill>
              <a:schemeClr val="tx1">
                <a:lumMod val="75000"/>
                <a:lumOff val="2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4" name="꺾인 연결선 13"/>
          <p:cNvCxnSpPr>
            <a:stCxn id="10" idx="0"/>
          </p:cNvCxnSpPr>
          <p:nvPr/>
        </p:nvCxnSpPr>
        <p:spPr>
          <a:xfrm>
            <a:off x="969931" y="2994264"/>
            <a:ext cx="3236118" cy="0"/>
          </a:xfrm>
          <a:prstGeom prst="bentConnector3">
            <a:avLst/>
          </a:prstGeom>
          <a:ln w="19050">
            <a:solidFill>
              <a:schemeClr val="tx1">
                <a:lumMod val="75000"/>
                <a:lumOff val="2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5" name="꺾인 연결선 14"/>
          <p:cNvCxnSpPr/>
          <p:nvPr/>
        </p:nvCxnSpPr>
        <p:spPr>
          <a:xfrm>
            <a:off x="5599382" y="1722324"/>
            <a:ext cx="1521619" cy="1"/>
          </a:xfrm>
          <a:prstGeom prst="bentConnector3">
            <a:avLst/>
          </a:prstGeom>
          <a:ln w="19050">
            <a:solidFill>
              <a:schemeClr val="tx1">
                <a:lumMod val="75000"/>
                <a:lumOff val="2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6" name="꺾인 연결선 15"/>
          <p:cNvCxnSpPr/>
          <p:nvPr/>
        </p:nvCxnSpPr>
        <p:spPr>
          <a:xfrm>
            <a:off x="3595526" y="1722324"/>
            <a:ext cx="624032" cy="0"/>
          </a:xfrm>
          <a:prstGeom prst="bentConnector3">
            <a:avLst/>
          </a:prstGeom>
          <a:ln w="19050">
            <a:solidFill>
              <a:schemeClr val="tx1">
                <a:lumMod val="75000"/>
                <a:lumOff val="2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7" name="직사각형 16"/>
          <p:cNvSpPr/>
          <p:nvPr/>
        </p:nvSpPr>
        <p:spPr>
          <a:xfrm>
            <a:off x="467430" y="2006909"/>
            <a:ext cx="772427"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ko-KR" sz="1200" dirty="0" smtClean="0">
                <a:solidFill>
                  <a:schemeClr val="tx1"/>
                </a:solidFill>
                <a:latin typeface="Arial" panose="020B0604020202020204" pitchFamily="34" charset="0"/>
                <a:ea typeface="+mj-ea"/>
                <a:cs typeface="Arial" panose="020B0604020202020204" pitchFamily="34" charset="0"/>
              </a:rPr>
              <a:t>End user</a:t>
            </a:r>
          </a:p>
        </p:txBody>
      </p:sp>
      <p:sp>
        <p:nvSpPr>
          <p:cNvPr id="18" name="직사각형 17"/>
          <p:cNvSpPr/>
          <p:nvPr/>
        </p:nvSpPr>
        <p:spPr>
          <a:xfrm>
            <a:off x="271064" y="3212970"/>
            <a:ext cx="1890965"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ko-KR" sz="1200" dirty="0">
                <a:solidFill>
                  <a:schemeClr val="tx1"/>
                </a:solidFill>
                <a:latin typeface="Arial" panose="020B0604020202020204" pitchFamily="34" charset="0"/>
                <a:ea typeface="+mj-ea"/>
                <a:cs typeface="Arial" panose="020B0604020202020204" pitchFamily="34" charset="0"/>
              </a:rPr>
              <a:t>3</a:t>
            </a:r>
            <a:r>
              <a:rPr lang="en-US" altLang="ko-KR" sz="1200" baseline="30000" dirty="0">
                <a:solidFill>
                  <a:schemeClr val="tx1"/>
                </a:solidFill>
                <a:latin typeface="Arial" panose="020B0604020202020204" pitchFamily="34" charset="0"/>
                <a:ea typeface="+mj-ea"/>
                <a:cs typeface="Arial" panose="020B0604020202020204" pitchFamily="34" charset="0"/>
              </a:rPr>
              <a:t>rd</a:t>
            </a:r>
            <a:r>
              <a:rPr lang="en-US" altLang="ko-KR" sz="1200" dirty="0">
                <a:solidFill>
                  <a:schemeClr val="tx1"/>
                </a:solidFill>
                <a:latin typeface="Arial" panose="020B0604020202020204" pitchFamily="34" charset="0"/>
                <a:ea typeface="+mj-ea"/>
                <a:cs typeface="Arial" panose="020B0604020202020204" pitchFamily="34" charset="0"/>
              </a:rPr>
              <a:t> party </a:t>
            </a:r>
            <a:r>
              <a:rPr lang="en-US" altLang="ko-KR" sz="1200" dirty="0" smtClean="0">
                <a:solidFill>
                  <a:schemeClr val="tx1"/>
                </a:solidFill>
                <a:latin typeface="Arial" panose="020B0604020202020204" pitchFamily="34" charset="0"/>
                <a:ea typeface="+mj-ea"/>
                <a:cs typeface="Arial" panose="020B0604020202020204" pitchFamily="34" charset="0"/>
              </a:rPr>
              <a:t>Developer</a:t>
            </a:r>
            <a:endParaRPr lang="en-US" altLang="ko-KR" sz="1200" dirty="0">
              <a:solidFill>
                <a:schemeClr val="tx1"/>
              </a:solidFill>
              <a:latin typeface="Arial" panose="020B0604020202020204" pitchFamily="34" charset="0"/>
              <a:ea typeface="+mj-ea"/>
              <a:cs typeface="Arial" panose="020B0604020202020204" pitchFamily="34" charset="0"/>
            </a:endParaRPr>
          </a:p>
        </p:txBody>
      </p:sp>
      <p:grpSp>
        <p:nvGrpSpPr>
          <p:cNvPr id="19" name="그룹 18"/>
          <p:cNvGrpSpPr/>
          <p:nvPr/>
        </p:nvGrpSpPr>
        <p:grpSpPr>
          <a:xfrm>
            <a:off x="633149" y="3805511"/>
            <a:ext cx="350043" cy="692944"/>
            <a:chOff x="2962275" y="1152525"/>
            <a:chExt cx="1819275" cy="3676650"/>
          </a:xfrm>
          <a:solidFill>
            <a:schemeClr val="tx1"/>
          </a:solidFill>
        </p:grpSpPr>
        <p:sp>
          <p:nvSpPr>
            <p:cNvPr id="20" name="양쪽 모서리가 둥근 사각형 19"/>
            <p:cNvSpPr/>
            <p:nvPr/>
          </p:nvSpPr>
          <p:spPr>
            <a:xfrm>
              <a:off x="2962275" y="2466975"/>
              <a:ext cx="1819275" cy="2362200"/>
            </a:xfrm>
            <a:prstGeom prst="round2SameRect">
              <a:avLst>
                <a:gd name="adj1" fmla="val 32897"/>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200" dirty="0" err="1">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sp>
          <p:nvSpPr>
            <p:cNvPr id="21" name="타원 20"/>
            <p:cNvSpPr/>
            <p:nvPr/>
          </p:nvSpPr>
          <p:spPr>
            <a:xfrm>
              <a:off x="3252787" y="1152525"/>
              <a:ext cx="1238250" cy="1247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200" dirty="0" err="1">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grpSp>
      <p:cxnSp>
        <p:nvCxnSpPr>
          <p:cNvPr id="22" name="꺾인 연결선 21"/>
          <p:cNvCxnSpPr/>
          <p:nvPr/>
        </p:nvCxnSpPr>
        <p:spPr>
          <a:xfrm>
            <a:off x="969931" y="4275851"/>
            <a:ext cx="3236118" cy="0"/>
          </a:xfrm>
          <a:prstGeom prst="bentConnector3">
            <a:avLst/>
          </a:prstGeom>
          <a:ln w="19050">
            <a:solidFill>
              <a:schemeClr val="tx1">
                <a:lumMod val="75000"/>
                <a:lumOff val="2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23" name="직사각형 22"/>
          <p:cNvSpPr/>
          <p:nvPr/>
        </p:nvSpPr>
        <p:spPr>
          <a:xfrm>
            <a:off x="345116" y="4498387"/>
            <a:ext cx="1890965"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ko-KR" sz="1200" dirty="0">
                <a:solidFill>
                  <a:schemeClr val="tx1"/>
                </a:solidFill>
                <a:latin typeface="Arial" panose="020B0604020202020204" pitchFamily="34" charset="0"/>
                <a:ea typeface="+mj-ea"/>
                <a:cs typeface="Arial" panose="020B0604020202020204" pitchFamily="34" charset="0"/>
              </a:rPr>
              <a:t>Value added reseller</a:t>
            </a:r>
          </a:p>
        </p:txBody>
      </p:sp>
      <p:cxnSp>
        <p:nvCxnSpPr>
          <p:cNvPr id="24" name="꺾인 연결선 23"/>
          <p:cNvCxnSpPr/>
          <p:nvPr/>
        </p:nvCxnSpPr>
        <p:spPr>
          <a:xfrm>
            <a:off x="5589400" y="2994264"/>
            <a:ext cx="1521618" cy="1"/>
          </a:xfrm>
          <a:prstGeom prst="bentConnector3">
            <a:avLst/>
          </a:prstGeom>
          <a:ln w="19050">
            <a:solidFill>
              <a:schemeClr val="tx1">
                <a:lumMod val="75000"/>
                <a:lumOff val="2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25" name="직사각형 24"/>
          <p:cNvSpPr/>
          <p:nvPr/>
        </p:nvSpPr>
        <p:spPr>
          <a:xfrm>
            <a:off x="2750085" y="1346928"/>
            <a:ext cx="841269" cy="808475"/>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rPr>
              <a:t>User</a:t>
            </a:r>
          </a:p>
          <a:p>
            <a:pPr algn="ctr"/>
            <a:r>
              <a:rPr lang="en-US" altLang="ko-KR" sz="1200" dirty="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rPr>
              <a:t>App</a:t>
            </a:r>
          </a:p>
        </p:txBody>
      </p:sp>
      <p:sp>
        <p:nvSpPr>
          <p:cNvPr id="26" name="직사각형 25"/>
          <p:cNvSpPr/>
          <p:nvPr/>
        </p:nvSpPr>
        <p:spPr>
          <a:xfrm>
            <a:off x="619888" y="5115320"/>
            <a:ext cx="7912662" cy="9917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latin typeface="Arial" panose="020B0604020202020204" pitchFamily="34" charset="0"/>
              <a:ea typeface="+mj-ea"/>
              <a:cs typeface="Arial" panose="020B0604020202020204" pitchFamily="34" charset="0"/>
            </a:endParaRPr>
          </a:p>
        </p:txBody>
      </p:sp>
      <p:sp>
        <p:nvSpPr>
          <p:cNvPr id="27" name="모서리가 둥근 직사각형 26"/>
          <p:cNvSpPr/>
          <p:nvPr/>
        </p:nvSpPr>
        <p:spPr bwMode="auto">
          <a:xfrm>
            <a:off x="2643984" y="5326063"/>
            <a:ext cx="463550" cy="584200"/>
          </a:xfrm>
          <a:prstGeom prst="roundRect">
            <a:avLst/>
          </a:prstGeom>
          <a:noFill/>
          <a:ln w="19050" cap="flat" cmpd="sng" algn="ctr">
            <a:solidFill>
              <a:schemeClr val="tx1"/>
            </a:solidFill>
            <a:prstDash val="solid"/>
            <a:round/>
            <a:headEnd type="none" w="med" len="med"/>
            <a:tailEnd type="none" w="med" len="med"/>
          </a:ln>
          <a:effectLst/>
        </p:spPr>
        <p:txBody>
          <a:bodyPr wrap="none" lIns="83307" tIns="41652" rIns="83307" bIns="41652" anchor="ctr"/>
          <a:lstStyle/>
          <a:p>
            <a:pPr defTabSz="828675">
              <a:defRPr/>
            </a:pPr>
            <a:endParaRPr lang="ko-KR" altLang="en-US" sz="1200" dirty="0">
              <a:solidFill>
                <a:schemeClr val="tx1"/>
              </a:solidFill>
              <a:latin typeface="Arial" panose="020B0604020202020204" pitchFamily="34" charset="0"/>
              <a:ea typeface="+mj-ea"/>
              <a:cs typeface="Arial" panose="020B0604020202020204" pitchFamily="34" charset="0"/>
              <a:sym typeface="Wingdings" pitchFamily="2" charset="2"/>
            </a:endParaRPr>
          </a:p>
        </p:txBody>
      </p:sp>
      <p:sp>
        <p:nvSpPr>
          <p:cNvPr id="28" name="직사각형 27"/>
          <p:cNvSpPr/>
          <p:nvPr/>
        </p:nvSpPr>
        <p:spPr bwMode="auto">
          <a:xfrm>
            <a:off x="4977254" y="5358523"/>
            <a:ext cx="524999" cy="517692"/>
          </a:xfrm>
          <a:prstGeom prst="rect">
            <a:avLst/>
          </a:prstGeom>
          <a:noFill/>
          <a:ln w="19050" cap="flat" cmpd="sng" algn="ctr">
            <a:solidFill>
              <a:schemeClr val="tx1"/>
            </a:solidFill>
            <a:prstDash val="solid"/>
            <a:round/>
            <a:headEnd type="none" w="med" len="med"/>
            <a:tailEnd type="none" w="med" len="med"/>
          </a:ln>
          <a:effectLst/>
        </p:spPr>
        <p:txBody>
          <a:bodyPr lIns="83307" tIns="41652" rIns="83307" bIns="41652" anchor="ctr"/>
          <a:lstStyle/>
          <a:p>
            <a:pPr defTabSz="828675">
              <a:defRPr/>
            </a:pPr>
            <a:endParaRPr lang="ko-KR" altLang="en-US" sz="1200" dirty="0">
              <a:solidFill>
                <a:schemeClr val="tx1"/>
              </a:solidFill>
              <a:latin typeface="Arial" panose="020B0604020202020204" pitchFamily="34" charset="0"/>
              <a:ea typeface="+mj-ea"/>
              <a:cs typeface="Arial" panose="020B0604020202020204" pitchFamily="34" charset="0"/>
              <a:sym typeface="Wingdings" pitchFamily="2" charset="2"/>
            </a:endParaRPr>
          </a:p>
        </p:txBody>
      </p:sp>
      <p:sp>
        <p:nvSpPr>
          <p:cNvPr id="29" name="TextBox 39"/>
          <p:cNvSpPr txBox="1">
            <a:spLocks noChangeArrowheads="1"/>
          </p:cNvSpPr>
          <p:nvPr/>
        </p:nvSpPr>
        <p:spPr bwMode="auto">
          <a:xfrm>
            <a:off x="3083722" y="5387330"/>
            <a:ext cx="876300" cy="461665"/>
          </a:xfrm>
          <a:prstGeom prst="rect">
            <a:avLst/>
          </a:prstGeom>
          <a:noFill/>
          <a:ln w="9525">
            <a:noFill/>
            <a:miter lim="800000"/>
            <a:headEnd/>
            <a:tailEnd/>
          </a:ln>
        </p:spPr>
        <p:txBody>
          <a:bodyPr anchor="ctr">
            <a:spAutoFit/>
          </a:bodyPr>
          <a:lstStyle/>
          <a:p>
            <a:pPr algn="l"/>
            <a:r>
              <a:rPr lang="en-US" altLang="ko-KR" sz="1200" dirty="0" err="1" smtClean="0">
                <a:solidFill>
                  <a:schemeClr val="tx1"/>
                </a:solidFill>
                <a:latin typeface="Arial" panose="020B0604020202020204" pitchFamily="34" charset="0"/>
                <a:ea typeface="+mj-ea"/>
                <a:cs typeface="Arial" panose="020B0604020202020204" pitchFamily="34" charset="0"/>
              </a:rPr>
              <a:t>IoT</a:t>
            </a:r>
            <a:endParaRPr lang="en-US" altLang="ko-KR" sz="1200" dirty="0" smtClean="0">
              <a:solidFill>
                <a:schemeClr val="tx1"/>
              </a:solidFill>
              <a:latin typeface="Arial" panose="020B0604020202020204" pitchFamily="34" charset="0"/>
              <a:ea typeface="+mj-ea"/>
              <a:cs typeface="Arial" panose="020B0604020202020204" pitchFamily="34" charset="0"/>
            </a:endParaRPr>
          </a:p>
          <a:p>
            <a:pPr algn="l"/>
            <a:r>
              <a:rPr lang="en-US" altLang="ko-KR" sz="1200" dirty="0" smtClean="0">
                <a:solidFill>
                  <a:schemeClr val="tx1"/>
                </a:solidFill>
                <a:latin typeface="Arial" panose="020B0604020202020204" pitchFamily="34" charset="0"/>
                <a:ea typeface="+mj-ea"/>
                <a:cs typeface="Arial" panose="020B0604020202020204" pitchFamily="34" charset="0"/>
              </a:rPr>
              <a:t>Server</a:t>
            </a:r>
            <a:endParaRPr lang="en-US" altLang="ko-KR" sz="1200" dirty="0">
              <a:solidFill>
                <a:schemeClr val="tx1"/>
              </a:solidFill>
              <a:latin typeface="Arial" panose="020B0604020202020204" pitchFamily="34" charset="0"/>
              <a:ea typeface="+mj-ea"/>
              <a:cs typeface="Arial" panose="020B0604020202020204" pitchFamily="34" charset="0"/>
            </a:endParaRPr>
          </a:p>
        </p:txBody>
      </p:sp>
      <p:sp>
        <p:nvSpPr>
          <p:cNvPr id="30" name="TextBox 41"/>
          <p:cNvSpPr txBox="1">
            <a:spLocks noChangeArrowheads="1"/>
          </p:cNvSpPr>
          <p:nvPr/>
        </p:nvSpPr>
        <p:spPr bwMode="auto">
          <a:xfrm>
            <a:off x="5573097" y="5414253"/>
            <a:ext cx="947738" cy="461962"/>
          </a:xfrm>
          <a:prstGeom prst="rect">
            <a:avLst/>
          </a:prstGeom>
          <a:noFill/>
          <a:ln w="9525">
            <a:noFill/>
            <a:miter lim="800000"/>
            <a:headEnd/>
            <a:tailEnd/>
          </a:ln>
        </p:spPr>
        <p:txBody>
          <a:bodyPr anchor="ctr">
            <a:spAutoFit/>
          </a:bodyPr>
          <a:lstStyle/>
          <a:p>
            <a:pPr algn="l"/>
            <a:r>
              <a:rPr lang="en-US" altLang="ko-KR" sz="1200" dirty="0">
                <a:solidFill>
                  <a:schemeClr val="tx1"/>
                </a:solidFill>
                <a:latin typeface="Arial" panose="020B0604020202020204" pitchFamily="34" charset="0"/>
                <a:ea typeface="+mj-ea"/>
                <a:cs typeface="Arial" panose="020B0604020202020204" pitchFamily="34" charset="0"/>
              </a:rPr>
              <a:t>External Entity</a:t>
            </a:r>
          </a:p>
        </p:txBody>
      </p:sp>
      <p:sp>
        <p:nvSpPr>
          <p:cNvPr id="31" name="TextBox 44"/>
          <p:cNvSpPr txBox="1">
            <a:spLocks noChangeArrowheads="1"/>
          </p:cNvSpPr>
          <p:nvPr/>
        </p:nvSpPr>
        <p:spPr bwMode="auto">
          <a:xfrm>
            <a:off x="6790738" y="5358523"/>
            <a:ext cx="287338" cy="276225"/>
          </a:xfrm>
          <a:prstGeom prst="rect">
            <a:avLst/>
          </a:prstGeom>
          <a:noFill/>
          <a:ln w="9525">
            <a:noFill/>
            <a:miter lim="800000"/>
            <a:headEnd/>
            <a:tailEnd/>
          </a:ln>
        </p:spPr>
        <p:txBody>
          <a:bodyPr anchor="ctr">
            <a:spAutoFit/>
          </a:bodyPr>
          <a:lstStyle/>
          <a:p>
            <a:pPr algn="l"/>
            <a:r>
              <a:rPr lang="en-US" altLang="ko-KR" sz="1200">
                <a:solidFill>
                  <a:schemeClr val="tx1"/>
                </a:solidFill>
                <a:latin typeface="Arial" panose="020B0604020202020204" pitchFamily="34" charset="0"/>
                <a:ea typeface="+mj-ea"/>
                <a:cs typeface="Arial" panose="020B0604020202020204" pitchFamily="34" charset="0"/>
              </a:rPr>
              <a:t>X</a:t>
            </a:r>
          </a:p>
        </p:txBody>
      </p:sp>
      <p:sp>
        <p:nvSpPr>
          <p:cNvPr id="32" name="TextBox 45"/>
          <p:cNvSpPr txBox="1">
            <a:spLocks noChangeArrowheads="1"/>
          </p:cNvSpPr>
          <p:nvPr/>
        </p:nvSpPr>
        <p:spPr bwMode="auto">
          <a:xfrm>
            <a:off x="7605126" y="5356936"/>
            <a:ext cx="287337" cy="277812"/>
          </a:xfrm>
          <a:prstGeom prst="rect">
            <a:avLst/>
          </a:prstGeom>
          <a:noFill/>
          <a:ln w="9525">
            <a:noFill/>
            <a:miter lim="800000"/>
            <a:headEnd/>
            <a:tailEnd/>
          </a:ln>
        </p:spPr>
        <p:txBody>
          <a:bodyPr anchor="ctr">
            <a:spAutoFit/>
          </a:bodyPr>
          <a:lstStyle/>
          <a:p>
            <a:pPr algn="l"/>
            <a:r>
              <a:rPr lang="en-US" altLang="ko-KR" sz="1200">
                <a:solidFill>
                  <a:schemeClr val="tx1"/>
                </a:solidFill>
                <a:latin typeface="Arial" panose="020B0604020202020204" pitchFamily="34" charset="0"/>
                <a:ea typeface="+mj-ea"/>
                <a:cs typeface="Arial" panose="020B0604020202020204" pitchFamily="34" charset="0"/>
              </a:rPr>
              <a:t>Y</a:t>
            </a:r>
          </a:p>
        </p:txBody>
      </p:sp>
      <p:sp>
        <p:nvSpPr>
          <p:cNvPr id="33" name="TextBox 47"/>
          <p:cNvSpPr txBox="1">
            <a:spLocks noChangeArrowheads="1"/>
          </p:cNvSpPr>
          <p:nvPr/>
        </p:nvSpPr>
        <p:spPr bwMode="auto">
          <a:xfrm>
            <a:off x="6434554" y="5546891"/>
            <a:ext cx="1874838" cy="461665"/>
          </a:xfrm>
          <a:prstGeom prst="rect">
            <a:avLst/>
          </a:prstGeom>
          <a:noFill/>
          <a:ln w="9525">
            <a:noFill/>
            <a:miter lim="800000"/>
            <a:headEnd/>
            <a:tailEnd/>
          </a:ln>
        </p:spPr>
        <p:txBody>
          <a:bodyPr anchor="ctr">
            <a:spAutoFit/>
          </a:bodyPr>
          <a:lstStyle/>
          <a:p>
            <a:pPr algn="ctr"/>
            <a:r>
              <a:rPr lang="en-US" altLang="ko-KR" sz="1200" dirty="0" smtClean="0">
                <a:solidFill>
                  <a:schemeClr val="tx1"/>
                </a:solidFill>
                <a:latin typeface="Arial" panose="020B0604020202020204" pitchFamily="34" charset="0"/>
                <a:ea typeface="+mj-ea"/>
                <a:cs typeface="Arial" panose="020B0604020202020204" pitchFamily="34" charset="0"/>
              </a:rPr>
              <a:t>Interaction between </a:t>
            </a:r>
          </a:p>
          <a:p>
            <a:pPr algn="ctr"/>
            <a:r>
              <a:rPr lang="en-US" altLang="ko-KR" sz="1200" dirty="0" smtClean="0">
                <a:solidFill>
                  <a:schemeClr val="tx1"/>
                </a:solidFill>
                <a:latin typeface="Arial" panose="020B0604020202020204" pitchFamily="34" charset="0"/>
                <a:ea typeface="+mj-ea"/>
                <a:cs typeface="Arial" panose="020B0604020202020204" pitchFamily="34" charset="0"/>
              </a:rPr>
              <a:t>X and Y</a:t>
            </a:r>
            <a:endParaRPr lang="en-US" altLang="ko-KR" sz="1200" dirty="0">
              <a:solidFill>
                <a:schemeClr val="tx1"/>
              </a:solidFill>
              <a:latin typeface="Arial" panose="020B0604020202020204" pitchFamily="34" charset="0"/>
              <a:ea typeface="+mj-ea"/>
              <a:cs typeface="Arial" panose="020B0604020202020204" pitchFamily="34" charset="0"/>
            </a:endParaRPr>
          </a:p>
        </p:txBody>
      </p:sp>
      <p:sp>
        <p:nvSpPr>
          <p:cNvPr id="34" name="직사각형 36"/>
          <p:cNvSpPr>
            <a:spLocks noChangeArrowheads="1"/>
          </p:cNvSpPr>
          <p:nvPr/>
        </p:nvSpPr>
        <p:spPr bwMode="auto">
          <a:xfrm>
            <a:off x="4163222" y="5497512"/>
            <a:ext cx="660758" cy="276999"/>
          </a:xfrm>
          <a:prstGeom prst="rect">
            <a:avLst/>
          </a:prstGeom>
          <a:noFill/>
          <a:ln w="9525">
            <a:noFill/>
            <a:miter lim="800000"/>
            <a:headEnd/>
            <a:tailEnd/>
          </a:ln>
        </p:spPr>
        <p:txBody>
          <a:bodyPr wrap="none">
            <a:spAutoFit/>
          </a:bodyPr>
          <a:lstStyle/>
          <a:p>
            <a:r>
              <a:rPr lang="en-US" altLang="ko-KR" sz="1200" dirty="0" err="1" smtClean="0">
                <a:solidFill>
                  <a:schemeClr val="tx1"/>
                </a:solidFill>
                <a:latin typeface="Arial" panose="020B0604020202020204" pitchFamily="34" charset="0"/>
                <a:ea typeface="+mj-ea"/>
                <a:cs typeface="Arial" panose="020B0604020202020204" pitchFamily="34" charset="0"/>
              </a:rPr>
              <a:t>Peopel</a:t>
            </a:r>
            <a:endParaRPr lang="ko-KR" altLang="en-US" sz="1200">
              <a:solidFill>
                <a:schemeClr val="tx1"/>
              </a:solidFill>
              <a:latin typeface="Arial" panose="020B0604020202020204" pitchFamily="34" charset="0"/>
              <a:ea typeface="+mj-ea"/>
              <a:cs typeface="Arial" panose="020B0604020202020204" pitchFamily="34" charset="0"/>
            </a:endParaRPr>
          </a:p>
        </p:txBody>
      </p:sp>
      <p:cxnSp>
        <p:nvCxnSpPr>
          <p:cNvPr id="35" name="직선 화살표 연결선 34"/>
          <p:cNvCxnSpPr>
            <a:cxnSpLocks noChangeShapeType="1"/>
          </p:cNvCxnSpPr>
          <p:nvPr/>
        </p:nvCxnSpPr>
        <p:spPr bwMode="auto">
          <a:xfrm>
            <a:off x="7081251" y="5464886"/>
            <a:ext cx="503237" cy="0"/>
          </a:xfrm>
          <a:prstGeom prst="straightConnector1">
            <a:avLst/>
          </a:prstGeom>
          <a:noFill/>
          <a:ln w="6350" algn="ctr">
            <a:solidFill>
              <a:schemeClr val="tx1"/>
            </a:solidFill>
            <a:round/>
            <a:headEnd type="triangle" w="med" len="med"/>
            <a:tailEnd type="triangle" w="med" len="med"/>
          </a:ln>
        </p:spPr>
      </p:cxnSp>
      <p:grpSp>
        <p:nvGrpSpPr>
          <p:cNvPr id="36" name="그룹 35"/>
          <p:cNvGrpSpPr/>
          <p:nvPr/>
        </p:nvGrpSpPr>
        <p:grpSpPr>
          <a:xfrm>
            <a:off x="3918217" y="5376862"/>
            <a:ext cx="241830" cy="475589"/>
            <a:chOff x="2962275" y="1152525"/>
            <a:chExt cx="1819275" cy="3676650"/>
          </a:xfrm>
          <a:solidFill>
            <a:schemeClr val="tx1"/>
          </a:solidFill>
        </p:grpSpPr>
        <p:sp>
          <p:nvSpPr>
            <p:cNvPr id="37" name="양쪽 모서리가 둥근 사각형 36"/>
            <p:cNvSpPr/>
            <p:nvPr/>
          </p:nvSpPr>
          <p:spPr>
            <a:xfrm>
              <a:off x="2962275" y="2466975"/>
              <a:ext cx="1819275" cy="2362200"/>
            </a:xfrm>
            <a:prstGeom prst="round2SameRect">
              <a:avLst>
                <a:gd name="adj1" fmla="val 32897"/>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200" dirty="0" err="1">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sp>
          <p:nvSpPr>
            <p:cNvPr id="38" name="타원 37"/>
            <p:cNvSpPr/>
            <p:nvPr/>
          </p:nvSpPr>
          <p:spPr>
            <a:xfrm>
              <a:off x="3252787" y="1152525"/>
              <a:ext cx="1238250" cy="1247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200" dirty="0" err="1">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grpSp>
      <p:sp>
        <p:nvSpPr>
          <p:cNvPr id="39" name="직사각형 38"/>
          <p:cNvSpPr/>
          <p:nvPr/>
        </p:nvSpPr>
        <p:spPr>
          <a:xfrm>
            <a:off x="7129768" y="1323319"/>
            <a:ext cx="841269" cy="808475"/>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rPr>
              <a:t>SA node</a:t>
            </a:r>
            <a:endParaRPr lang="en-US" altLang="ko-KR" sz="1200" dirty="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sp>
        <p:nvSpPr>
          <p:cNvPr id="40" name="직사각형 39"/>
          <p:cNvSpPr/>
          <p:nvPr/>
        </p:nvSpPr>
        <p:spPr>
          <a:xfrm>
            <a:off x="7121001" y="2610614"/>
            <a:ext cx="841269" cy="808475"/>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rPr>
              <a:t>Log DB</a:t>
            </a:r>
          </a:p>
        </p:txBody>
      </p:sp>
      <p:cxnSp>
        <p:nvCxnSpPr>
          <p:cNvPr id="41" name="꺾인 연결선 40"/>
          <p:cNvCxnSpPr>
            <a:endCxn id="42" idx="1"/>
          </p:cNvCxnSpPr>
          <p:nvPr/>
        </p:nvCxnSpPr>
        <p:spPr>
          <a:xfrm>
            <a:off x="5599381" y="4275851"/>
            <a:ext cx="2091900" cy="0"/>
          </a:xfrm>
          <a:prstGeom prst="bentConnector3">
            <a:avLst/>
          </a:prstGeom>
          <a:ln w="19050">
            <a:solidFill>
              <a:schemeClr val="tx1">
                <a:lumMod val="75000"/>
                <a:lumOff val="2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42" name="직사각형 41"/>
          <p:cNvSpPr/>
          <p:nvPr/>
        </p:nvSpPr>
        <p:spPr>
          <a:xfrm>
            <a:off x="7691281" y="3883883"/>
            <a:ext cx="841269" cy="808475"/>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rPr>
              <a:t>ISP</a:t>
            </a:r>
            <a:endParaRPr lang="en-US" altLang="ko-KR" sz="1200" dirty="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sp>
        <p:nvSpPr>
          <p:cNvPr id="43" name="TextBox 42"/>
          <p:cNvSpPr txBox="1"/>
          <p:nvPr/>
        </p:nvSpPr>
        <p:spPr>
          <a:xfrm>
            <a:off x="6037015" y="3790488"/>
            <a:ext cx="1531188" cy="430887"/>
          </a:xfrm>
          <a:prstGeom prst="rect">
            <a:avLst/>
          </a:prstGeom>
          <a:solidFill>
            <a:schemeClr val="bg1"/>
          </a:solidFill>
        </p:spPr>
        <p:txBody>
          <a:bodyPr wrap="none" rtlCol="0">
            <a:spAutoFit/>
          </a:bodyPr>
          <a:lstStyle/>
          <a:p>
            <a:r>
              <a:rPr lang="en-US" altLang="ko-KR" sz="1100" dirty="0" smtClean="0">
                <a:solidFill>
                  <a:schemeClr val="tx1"/>
                </a:solidFill>
                <a:latin typeface="Arial" panose="020B0604020202020204" pitchFamily="34" charset="0"/>
                <a:ea typeface="+mj-ea"/>
                <a:cs typeface="Arial" panose="020B0604020202020204" pitchFamily="34" charset="0"/>
              </a:rPr>
              <a:t>SMS, Email send</a:t>
            </a:r>
          </a:p>
          <a:p>
            <a:r>
              <a:rPr lang="en-US" altLang="ko-KR" sz="1100" dirty="0" smtClean="0">
                <a:solidFill>
                  <a:schemeClr val="tx1"/>
                </a:solidFill>
                <a:latin typeface="Arial" panose="020B0604020202020204" pitchFamily="34" charset="0"/>
                <a:ea typeface="+mj-ea"/>
                <a:cs typeface="Arial" panose="020B0604020202020204" pitchFamily="34" charset="0"/>
              </a:rPr>
              <a:t>&amp; Information Service</a:t>
            </a:r>
            <a:endParaRPr lang="ko-KR" altLang="en-US" sz="1100">
              <a:solidFill>
                <a:schemeClr val="tx1"/>
              </a:solidFill>
              <a:latin typeface="Arial" panose="020B0604020202020204" pitchFamily="34" charset="0"/>
              <a:ea typeface="+mj-ea"/>
              <a:cs typeface="Arial" panose="020B0604020202020204" pitchFamily="34" charset="0"/>
            </a:endParaRPr>
          </a:p>
        </p:txBody>
      </p:sp>
      <p:sp>
        <p:nvSpPr>
          <p:cNvPr id="44" name="TextBox 43"/>
          <p:cNvSpPr txBox="1"/>
          <p:nvPr/>
        </p:nvSpPr>
        <p:spPr>
          <a:xfrm>
            <a:off x="5676867" y="2422159"/>
            <a:ext cx="1202573" cy="600164"/>
          </a:xfrm>
          <a:prstGeom prst="rect">
            <a:avLst/>
          </a:prstGeom>
          <a:noFill/>
        </p:spPr>
        <p:txBody>
          <a:bodyPr wrap="none" rtlCol="0">
            <a:spAutoFit/>
          </a:bodyPr>
          <a:lstStyle/>
          <a:p>
            <a:r>
              <a:rPr lang="en-US" altLang="ko-KR" sz="1100" dirty="0" smtClean="0">
                <a:solidFill>
                  <a:schemeClr val="tx1"/>
                </a:solidFill>
                <a:latin typeface="Arial" panose="020B0604020202020204" pitchFamily="34" charset="0"/>
                <a:ea typeface="+mj-ea"/>
                <a:cs typeface="Arial" panose="020B0604020202020204" pitchFamily="34" charset="0"/>
              </a:rPr>
              <a:t>Logging </a:t>
            </a:r>
          </a:p>
          <a:p>
            <a:r>
              <a:rPr lang="en-US" altLang="ko-KR" sz="1100" dirty="0" smtClean="0">
                <a:solidFill>
                  <a:schemeClr val="tx1"/>
                </a:solidFill>
                <a:latin typeface="Arial" panose="020B0604020202020204" pitchFamily="34" charset="0"/>
                <a:ea typeface="+mj-ea"/>
                <a:cs typeface="Arial" panose="020B0604020202020204" pitchFamily="34" charset="0"/>
              </a:rPr>
              <a:t>User Command</a:t>
            </a:r>
          </a:p>
          <a:p>
            <a:r>
              <a:rPr lang="en-US" altLang="ko-KR" sz="1100" dirty="0" smtClean="0">
                <a:solidFill>
                  <a:schemeClr val="tx1"/>
                </a:solidFill>
                <a:latin typeface="Arial" panose="020B0604020202020204" pitchFamily="34" charset="0"/>
                <a:ea typeface="+mj-ea"/>
                <a:cs typeface="Arial" panose="020B0604020202020204" pitchFamily="34" charset="0"/>
              </a:rPr>
              <a:t>&amp; SA node state</a:t>
            </a:r>
            <a:endParaRPr lang="ko-KR" altLang="en-US" sz="1100">
              <a:solidFill>
                <a:schemeClr val="tx1"/>
              </a:solidFill>
              <a:latin typeface="Arial" panose="020B0604020202020204" pitchFamily="34" charset="0"/>
              <a:ea typeface="+mj-ea"/>
              <a:cs typeface="Arial" panose="020B0604020202020204" pitchFamily="34" charset="0"/>
            </a:endParaRPr>
          </a:p>
        </p:txBody>
      </p:sp>
      <p:sp>
        <p:nvSpPr>
          <p:cNvPr id="45" name="TextBox 44"/>
          <p:cNvSpPr txBox="1"/>
          <p:nvPr/>
        </p:nvSpPr>
        <p:spPr>
          <a:xfrm>
            <a:off x="5716819" y="1253728"/>
            <a:ext cx="1082348" cy="430887"/>
          </a:xfrm>
          <a:prstGeom prst="rect">
            <a:avLst/>
          </a:prstGeom>
          <a:noFill/>
        </p:spPr>
        <p:txBody>
          <a:bodyPr wrap="none" rtlCol="0">
            <a:spAutoFit/>
          </a:bodyPr>
          <a:lstStyle/>
          <a:p>
            <a:r>
              <a:rPr lang="en-US" altLang="ko-KR" sz="1100" dirty="0" smtClean="0">
                <a:solidFill>
                  <a:schemeClr val="tx1"/>
                </a:solidFill>
                <a:latin typeface="Arial" panose="020B0604020202020204" pitchFamily="34" charset="0"/>
                <a:ea typeface="+mj-ea"/>
                <a:cs typeface="Arial" panose="020B0604020202020204" pitchFamily="34" charset="0"/>
              </a:rPr>
              <a:t>Control</a:t>
            </a:r>
          </a:p>
          <a:p>
            <a:r>
              <a:rPr lang="en-US" altLang="ko-KR" sz="1100" dirty="0" smtClean="0">
                <a:solidFill>
                  <a:schemeClr val="tx1"/>
                </a:solidFill>
                <a:latin typeface="Arial" panose="020B0604020202020204" pitchFamily="34" charset="0"/>
                <a:ea typeface="+mj-ea"/>
                <a:cs typeface="Arial" panose="020B0604020202020204" pitchFamily="34" charset="0"/>
              </a:rPr>
              <a:t>&amp; Inform State</a:t>
            </a:r>
          </a:p>
        </p:txBody>
      </p:sp>
      <p:sp>
        <p:nvSpPr>
          <p:cNvPr id="46" name="TextBox 45"/>
          <p:cNvSpPr txBox="1"/>
          <p:nvPr/>
        </p:nvSpPr>
        <p:spPr>
          <a:xfrm>
            <a:off x="1394376" y="3962744"/>
            <a:ext cx="2042547" cy="261610"/>
          </a:xfrm>
          <a:prstGeom prst="rect">
            <a:avLst/>
          </a:prstGeom>
          <a:solidFill>
            <a:schemeClr val="bg1"/>
          </a:solidFill>
        </p:spPr>
        <p:txBody>
          <a:bodyPr wrap="none" rtlCol="0">
            <a:spAutoFit/>
          </a:bodyPr>
          <a:lstStyle/>
          <a:p>
            <a:r>
              <a:rPr lang="en-US" altLang="ko-KR" sz="1100" dirty="0" smtClean="0">
                <a:solidFill>
                  <a:schemeClr val="tx1"/>
                </a:solidFill>
                <a:latin typeface="Arial" panose="020B0604020202020204" pitchFamily="34" charset="0"/>
                <a:ea typeface="+mj-ea"/>
                <a:cs typeface="Arial" panose="020B0604020202020204" pitchFamily="34" charset="0"/>
              </a:rPr>
              <a:t>Build &amp; mashups </a:t>
            </a:r>
            <a:r>
              <a:rPr lang="en-US" altLang="ko-KR" sz="1100" dirty="0" err="1" smtClean="0">
                <a:solidFill>
                  <a:schemeClr val="tx1"/>
                </a:solidFill>
                <a:latin typeface="Arial" panose="020B0604020202020204" pitchFamily="34" charset="0"/>
                <a:ea typeface="+mj-ea"/>
                <a:cs typeface="Arial" panose="020B0604020202020204" pitchFamily="34" charset="0"/>
              </a:rPr>
              <a:t>IoT</a:t>
            </a:r>
            <a:r>
              <a:rPr lang="en-US" altLang="ko-KR" sz="1100" dirty="0" smtClean="0">
                <a:solidFill>
                  <a:schemeClr val="tx1"/>
                </a:solidFill>
                <a:latin typeface="Arial" panose="020B0604020202020204" pitchFamily="34" charset="0"/>
                <a:ea typeface="+mj-ea"/>
                <a:cs typeface="Arial" panose="020B0604020202020204" pitchFamily="34" charset="0"/>
              </a:rPr>
              <a:t> </a:t>
            </a:r>
            <a:r>
              <a:rPr lang="en-US" altLang="ko-KR" sz="1100" dirty="0">
                <a:solidFill>
                  <a:schemeClr val="tx1"/>
                </a:solidFill>
                <a:latin typeface="Arial" panose="020B0604020202020204" pitchFamily="34" charset="0"/>
                <a:ea typeface="+mj-ea"/>
                <a:cs typeface="Arial" panose="020B0604020202020204" pitchFamily="34" charset="0"/>
              </a:rPr>
              <a:t>services</a:t>
            </a:r>
            <a:endParaRPr lang="ko-KR" altLang="en-US" sz="1100">
              <a:solidFill>
                <a:schemeClr val="tx1"/>
              </a:solidFill>
              <a:latin typeface="Arial" panose="020B0604020202020204" pitchFamily="34" charset="0"/>
              <a:ea typeface="+mj-ea"/>
              <a:cs typeface="Arial" panose="020B0604020202020204" pitchFamily="34" charset="0"/>
            </a:endParaRPr>
          </a:p>
        </p:txBody>
      </p:sp>
      <p:sp>
        <p:nvSpPr>
          <p:cNvPr id="47" name="TextBox 46"/>
          <p:cNvSpPr txBox="1"/>
          <p:nvPr/>
        </p:nvSpPr>
        <p:spPr>
          <a:xfrm>
            <a:off x="1417566" y="2717902"/>
            <a:ext cx="1774845" cy="261610"/>
          </a:xfrm>
          <a:prstGeom prst="rect">
            <a:avLst/>
          </a:prstGeom>
          <a:solidFill>
            <a:schemeClr val="bg1"/>
          </a:solidFill>
        </p:spPr>
        <p:txBody>
          <a:bodyPr wrap="none" rtlCol="0">
            <a:spAutoFit/>
          </a:bodyPr>
          <a:lstStyle/>
          <a:p>
            <a:r>
              <a:rPr lang="en-US" altLang="ko-KR" sz="1100" dirty="0" smtClean="0">
                <a:solidFill>
                  <a:schemeClr val="tx1"/>
                </a:solidFill>
                <a:latin typeface="Arial" panose="020B0604020202020204" pitchFamily="34" charset="0"/>
                <a:ea typeface="+mj-ea"/>
                <a:cs typeface="Arial" panose="020B0604020202020204" pitchFamily="34" charset="0"/>
              </a:rPr>
              <a:t>Build custom </a:t>
            </a:r>
            <a:r>
              <a:rPr lang="en-US" altLang="ko-KR" sz="1100" dirty="0" err="1" smtClean="0">
                <a:solidFill>
                  <a:schemeClr val="tx1"/>
                </a:solidFill>
                <a:latin typeface="Arial" panose="020B0604020202020204" pitchFamily="34" charset="0"/>
                <a:ea typeface="+mj-ea"/>
                <a:cs typeface="Arial" panose="020B0604020202020204" pitchFamily="34" charset="0"/>
              </a:rPr>
              <a:t>IoT</a:t>
            </a:r>
            <a:r>
              <a:rPr lang="en-US" altLang="ko-KR" sz="1100" dirty="0" smtClean="0">
                <a:solidFill>
                  <a:schemeClr val="tx1"/>
                </a:solidFill>
                <a:latin typeface="Arial" panose="020B0604020202020204" pitchFamily="34" charset="0"/>
                <a:ea typeface="+mj-ea"/>
                <a:cs typeface="Arial" panose="020B0604020202020204" pitchFamily="34" charset="0"/>
              </a:rPr>
              <a:t> SW/HW</a:t>
            </a:r>
            <a:endParaRPr lang="ko-KR" altLang="en-US" sz="1100">
              <a:solidFill>
                <a:schemeClr val="tx1"/>
              </a:solidFill>
              <a:latin typeface="Arial" panose="020B0604020202020204" pitchFamily="34" charset="0"/>
              <a:ea typeface="+mj-ea"/>
              <a:cs typeface="Arial" panose="020B0604020202020204" pitchFamily="34" charset="0"/>
            </a:endParaRPr>
          </a:p>
        </p:txBody>
      </p:sp>
      <p:sp>
        <p:nvSpPr>
          <p:cNvPr id="48" name="TextBox 47"/>
          <p:cNvSpPr txBox="1"/>
          <p:nvPr/>
        </p:nvSpPr>
        <p:spPr>
          <a:xfrm>
            <a:off x="1398944" y="1429623"/>
            <a:ext cx="1055097" cy="261610"/>
          </a:xfrm>
          <a:prstGeom prst="rect">
            <a:avLst/>
          </a:prstGeom>
          <a:noFill/>
        </p:spPr>
        <p:txBody>
          <a:bodyPr wrap="none" rtlCol="0">
            <a:spAutoFit/>
          </a:bodyPr>
          <a:lstStyle/>
          <a:p>
            <a:r>
              <a:rPr lang="en-US" altLang="ko-KR" sz="1100" dirty="0" smtClean="0">
                <a:solidFill>
                  <a:schemeClr val="tx1"/>
                </a:solidFill>
                <a:latin typeface="Arial" panose="020B0604020202020204" pitchFamily="34" charset="0"/>
                <a:ea typeface="+mj-ea"/>
                <a:cs typeface="Arial" panose="020B0604020202020204" pitchFamily="34" charset="0"/>
              </a:rPr>
              <a:t>Communicate</a:t>
            </a:r>
            <a:endParaRPr lang="ko-KR" altLang="en-US" sz="1100">
              <a:solidFill>
                <a:schemeClr val="tx1"/>
              </a:solidFill>
              <a:latin typeface="Arial" panose="020B0604020202020204" pitchFamily="34" charset="0"/>
              <a:ea typeface="+mj-ea"/>
              <a:cs typeface="Arial" panose="020B0604020202020204" pitchFamily="34" charset="0"/>
            </a:endParaRPr>
          </a:p>
        </p:txBody>
      </p:sp>
      <p:sp>
        <p:nvSpPr>
          <p:cNvPr id="49" name="직사각형 48"/>
          <p:cNvSpPr/>
          <p:nvPr/>
        </p:nvSpPr>
        <p:spPr>
          <a:xfrm>
            <a:off x="969931" y="5326063"/>
            <a:ext cx="543753" cy="584200"/>
          </a:xfrm>
          <a:prstGeom prst="rect">
            <a:avLst/>
          </a:prstGeom>
          <a:solidFill>
            <a:schemeClr val="bg1"/>
          </a:solidFill>
          <a:ln w="1905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anose="020B0604020202020204" pitchFamily="34" charset="0"/>
              <a:ea typeface="+mj-ea"/>
              <a:cs typeface="Arial" panose="020B0604020202020204" pitchFamily="34" charset="0"/>
            </a:endParaRPr>
          </a:p>
        </p:txBody>
      </p:sp>
      <p:sp>
        <p:nvSpPr>
          <p:cNvPr id="50" name="TextBox 39"/>
          <p:cNvSpPr txBox="1">
            <a:spLocks noChangeArrowheads="1"/>
          </p:cNvSpPr>
          <p:nvPr/>
        </p:nvSpPr>
        <p:spPr bwMode="auto">
          <a:xfrm>
            <a:off x="1608854" y="5356936"/>
            <a:ext cx="876300" cy="461665"/>
          </a:xfrm>
          <a:prstGeom prst="rect">
            <a:avLst/>
          </a:prstGeom>
          <a:noFill/>
          <a:ln w="9525">
            <a:noFill/>
            <a:miter lim="800000"/>
            <a:headEnd/>
            <a:tailEnd/>
          </a:ln>
        </p:spPr>
        <p:txBody>
          <a:bodyPr anchor="ctr">
            <a:spAutoFit/>
          </a:bodyPr>
          <a:lstStyle/>
          <a:p>
            <a:pPr algn="l"/>
            <a:r>
              <a:rPr lang="en-US" altLang="ko-KR" sz="1200" dirty="0" err="1" smtClean="0">
                <a:solidFill>
                  <a:schemeClr val="tx1"/>
                </a:solidFill>
                <a:latin typeface="Arial" panose="020B0604020202020204" pitchFamily="34" charset="0"/>
                <a:ea typeface="+mj-ea"/>
                <a:cs typeface="Arial" panose="020B0604020202020204" pitchFamily="34" charset="0"/>
              </a:rPr>
              <a:t>IoT</a:t>
            </a:r>
            <a:endParaRPr lang="en-US" altLang="ko-KR" sz="1200" dirty="0" smtClean="0">
              <a:solidFill>
                <a:schemeClr val="tx1"/>
              </a:solidFill>
              <a:latin typeface="Arial" panose="020B0604020202020204" pitchFamily="34" charset="0"/>
              <a:ea typeface="+mj-ea"/>
              <a:cs typeface="Arial" panose="020B0604020202020204" pitchFamily="34" charset="0"/>
            </a:endParaRPr>
          </a:p>
          <a:p>
            <a:pPr algn="l"/>
            <a:r>
              <a:rPr lang="en-US" altLang="ko-KR" sz="1200" dirty="0" smtClean="0">
                <a:solidFill>
                  <a:schemeClr val="tx1"/>
                </a:solidFill>
                <a:latin typeface="Arial" panose="020B0604020202020204" pitchFamily="34" charset="0"/>
                <a:ea typeface="+mj-ea"/>
                <a:cs typeface="Arial" panose="020B0604020202020204" pitchFamily="34" charset="0"/>
              </a:rPr>
              <a:t>System</a:t>
            </a:r>
            <a:endParaRPr lang="en-US" altLang="ko-KR" sz="1200" dirty="0">
              <a:solidFill>
                <a:schemeClr val="tx1"/>
              </a:solidFill>
              <a:latin typeface="Arial" panose="020B0604020202020204" pitchFamily="34" charset="0"/>
              <a:ea typeface="+mj-ea"/>
              <a:cs typeface="Arial" panose="020B0604020202020204" pitchFamily="34" charset="0"/>
            </a:endParaRP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lnSpc>
                <a:spcPct val="100000"/>
              </a:lnSpc>
              <a:spcBef>
                <a:spcPts val="0"/>
              </a:spcBef>
              <a:buNone/>
            </a:pPr>
            <a:r>
              <a:rPr lang="en-US" sz="2000" b="1" dirty="0"/>
              <a:t>IoT System : Deployment</a:t>
            </a:r>
          </a:p>
        </p:txBody>
      </p:sp>
      <p:pic>
        <p:nvPicPr>
          <p:cNvPr id="135" name="Shape 135"/>
          <p:cNvPicPr preferRelativeResize="0"/>
          <p:nvPr/>
        </p:nvPicPr>
        <p:blipFill>
          <a:blip r:embed="rId3">
            <a:alphaModFix/>
          </a:blip>
          <a:stretch>
            <a:fillRect/>
          </a:stretch>
        </p:blipFill>
        <p:spPr>
          <a:xfrm>
            <a:off x="4480585" y="1245184"/>
            <a:ext cx="4590464" cy="4534200"/>
          </a:xfrm>
          <a:prstGeom prst="rect">
            <a:avLst/>
          </a:prstGeom>
          <a:noFill/>
          <a:ln>
            <a:noFill/>
          </a:ln>
        </p:spPr>
      </p:pic>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7</a:t>
            </a:fld>
            <a:r>
              <a:rPr lang="en-US" smtClean="0"/>
              <a:t>/23</a:t>
            </a:r>
            <a:endParaRPr lang="en-US" dirty="0"/>
          </a:p>
        </p:txBody>
      </p:sp>
      <p:pic>
        <p:nvPicPr>
          <p:cNvPr id="4" name="그림 3"/>
          <p:cNvPicPr>
            <a:picLocks noChangeAspect="1"/>
          </p:cNvPicPr>
          <p:nvPr/>
        </p:nvPicPr>
        <p:blipFill>
          <a:blip r:embed="rId4"/>
          <a:stretch>
            <a:fillRect/>
          </a:stretch>
        </p:blipFill>
        <p:spPr>
          <a:xfrm>
            <a:off x="40995" y="1647800"/>
            <a:ext cx="4165220" cy="4169911"/>
          </a:xfrm>
          <a:prstGeom prst="rect">
            <a:avLst/>
          </a:prstGeom>
        </p:spPr>
      </p:pic>
      <p:cxnSp>
        <p:nvCxnSpPr>
          <p:cNvPr id="7" name="직선 연결선 6"/>
          <p:cNvCxnSpPr/>
          <p:nvPr/>
        </p:nvCxnSpPr>
        <p:spPr>
          <a:xfrm>
            <a:off x="4346445" y="1216609"/>
            <a:ext cx="0" cy="4804751"/>
          </a:xfrm>
          <a:prstGeom prst="line">
            <a:avLst/>
          </a:prstGeom>
          <a:ln w="53975" cmpd="dbl">
            <a:solidFill>
              <a:srgbClr val="FF33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8" name="Shape 148"/>
          <p:cNvSpPr/>
          <p:nvPr/>
        </p:nvSpPr>
        <p:spPr>
          <a:xfrm>
            <a:off x="4497200" y="6117936"/>
            <a:ext cx="10358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dirty="0">
                <a:solidFill>
                  <a:srgbClr val="000000"/>
                </a:solidFill>
                <a:latin typeface="Arial"/>
                <a:ea typeface="Arial"/>
                <a:cs typeface="Arial"/>
                <a:sym typeface="Arial"/>
              </a:rPr>
              <a:t>SA Node</a:t>
            </a:r>
          </a:p>
        </p:txBody>
      </p:sp>
      <p:graphicFrame>
        <p:nvGraphicFramePr>
          <p:cNvPr id="143" name="Shape 143"/>
          <p:cNvGraphicFramePr/>
          <p:nvPr/>
        </p:nvGraphicFramePr>
        <p:xfrm>
          <a:off x="250825" y="765175"/>
          <a:ext cx="8712968" cy="2255430"/>
        </p:xfrm>
        <a:graphic>
          <a:graphicData uri="http://schemas.openxmlformats.org/drawingml/2006/table">
            <a:tbl>
              <a:tblPr>
                <a:noFill/>
                <a:tableStyleId>{87EB7E51-006D-4515-9AB2-FC08E4163F18}</a:tableStyleId>
              </a:tblPr>
              <a:tblGrid>
                <a:gridCol w="1665226"/>
                <a:gridCol w="2958491"/>
                <a:gridCol w="1029254"/>
                <a:gridCol w="3059997"/>
              </a:tblGrid>
              <a:tr h="346050">
                <a:tc>
                  <a:txBody>
                    <a:bodyPr/>
                    <a:lstStyle/>
                    <a:p>
                      <a:pPr>
                        <a:spcBef>
                          <a:spcPts val="0"/>
                        </a:spcBef>
                        <a:buNone/>
                      </a:pPr>
                      <a:r>
                        <a:rPr lang="en-US" b="1" dirty="0">
                          <a:solidFill>
                            <a:schemeClr val="dk1"/>
                          </a:solidFill>
                        </a:rPr>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a:spcBef>
                          <a:spcPts val="0"/>
                        </a:spcBef>
                        <a:buNone/>
                      </a:pPr>
                      <a:r>
                        <a:rPr lang="en-US" b="1">
                          <a:solidFill>
                            <a:schemeClr val="dk1"/>
                          </a:solidFill>
                        </a:rPr>
                        <a:t>QA09 Extensibility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rtl="0">
                        <a:spcBef>
                          <a:spcPts val="0"/>
                        </a:spcBef>
                        <a:buNone/>
                      </a:pPr>
                      <a:r>
                        <a:rPr lang="en-US" b="1">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a:spcBef>
                          <a:spcPts val="0"/>
                        </a:spcBef>
                        <a:buNone/>
                      </a:pPr>
                      <a:r>
                        <a:rPr lang="en-US" b="1">
                          <a:solidFill>
                            <a:schemeClr val="dk1"/>
                          </a:solidFill>
                        </a:rPr>
                        <a:t>Publish-Subscribe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1700">
                <a:tc>
                  <a:txBody>
                    <a:bodyPr/>
                    <a:lstStyle/>
                    <a:p>
                      <a:pPr>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Loose coupling (vs. Client-Server)</a:t>
                      </a:r>
                    </a:p>
                    <a:p>
                      <a:pPr marL="457200" lvl="0" indent="-317500" rtl="0">
                        <a:spcBef>
                          <a:spcPts val="0"/>
                        </a:spcBef>
                        <a:buClr>
                          <a:schemeClr val="dk1"/>
                        </a:buClr>
                        <a:buSzPct val="100000"/>
                        <a:buFont typeface="Arial"/>
                        <a:buChar char="●"/>
                      </a:pPr>
                      <a:r>
                        <a:rPr lang="en-US" dirty="0">
                          <a:solidFill>
                            <a:schemeClr val="dk1"/>
                          </a:solidFill>
                        </a:rPr>
                        <a:t>Don’t need to know remote elements</a:t>
                      </a:r>
                    </a:p>
                    <a:p>
                      <a:pPr marL="457200" lvl="0" indent="-317500" rtl="0">
                        <a:spcBef>
                          <a:spcPts val="0"/>
                        </a:spcBef>
                        <a:buClr>
                          <a:schemeClr val="dk1"/>
                        </a:buClr>
                        <a:buSzPct val="100000"/>
                        <a:buFont typeface="Arial"/>
                        <a:buChar char="●"/>
                      </a:pPr>
                      <a:r>
                        <a:rPr lang="en-US" dirty="0">
                          <a:solidFill>
                            <a:schemeClr val="dk1"/>
                          </a:solidFill>
                        </a:rPr>
                        <a:t>Easy to add elements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r h="342600">
                <a:tc>
                  <a:txBody>
                    <a:bodyPr/>
                    <a:lstStyle/>
                    <a:p>
                      <a:pPr rtl="0">
                        <a:spcBef>
                          <a:spcPts val="0"/>
                        </a:spcBef>
                        <a:buNone/>
                      </a:pPr>
                      <a:r>
                        <a:rPr lang="en-US" b="1" dirty="0">
                          <a:solidFill>
                            <a:schemeClr val="dk1"/>
                          </a:solidFill>
                        </a:rPr>
                        <a:t>Concern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Performance degradation</a:t>
                      </a:r>
                      <a:r>
                        <a:rPr lang="en-US" sz="1200" dirty="0">
                          <a:solidFill>
                            <a:schemeClr val="dk1"/>
                          </a:solidFill>
                        </a:rPr>
                        <a:t>(</a:t>
                      </a:r>
                      <a:r>
                        <a:rPr lang="en-US" sz="1200" i="1" dirty="0">
                          <a:solidFill>
                            <a:schemeClr val="dk1"/>
                          </a:solidFill>
                        </a:rPr>
                        <a:t>Refer to “</a:t>
                      </a:r>
                      <a:r>
                        <a:rPr lang="en-US" sz="1200" i="0" u="sng" dirty="0">
                          <a:solidFill>
                            <a:schemeClr val="hlink"/>
                          </a:solidFill>
                          <a:hlinkClick r:id="rId3" action="ppaction://hlinksldjump"/>
                        </a:rPr>
                        <a:t>Performance Experiment</a:t>
                      </a:r>
                      <a:r>
                        <a:rPr lang="en-US" sz="1200" i="1" dirty="0">
                          <a:solidFill>
                            <a:schemeClr val="dk1"/>
                          </a:solidFill>
                        </a:rPr>
                        <a:t>”</a:t>
                      </a:r>
                      <a:r>
                        <a:rPr lang="en-US" sz="1200" dirty="0">
                          <a:solidFill>
                            <a:schemeClr val="dk1"/>
                          </a:solidFill>
                        </a:rPr>
                        <a:t>)</a:t>
                      </a:r>
                    </a:p>
                    <a:p>
                      <a:pPr lvl="0" rtl="0">
                        <a:spcBef>
                          <a:spcPts val="0"/>
                        </a:spcBef>
                        <a:buSzPct val="78571"/>
                        <a:buNone/>
                      </a:pPr>
                      <a:r>
                        <a:rPr lang="en-US" dirty="0">
                          <a:solidFill>
                            <a:schemeClr val="dk1"/>
                          </a:solidFill>
                        </a:rPr>
                        <a:t>	- Increased network traffic by huge number of SA node</a:t>
                      </a:r>
                    </a:p>
                    <a:p>
                      <a:pPr marL="457200" lvl="0" indent="-317500" rtl="0">
                        <a:spcBef>
                          <a:spcPts val="0"/>
                        </a:spcBef>
                        <a:buClr>
                          <a:schemeClr val="dk1"/>
                        </a:buClr>
                        <a:buSzPct val="100000"/>
                        <a:buFont typeface="Arial"/>
                        <a:buChar char="●"/>
                      </a:pPr>
                      <a:r>
                        <a:rPr lang="en-US" dirty="0">
                          <a:solidFill>
                            <a:schemeClr val="dk1"/>
                          </a:solidFill>
                        </a:rPr>
                        <a:t>Security</a:t>
                      </a:r>
                    </a:p>
                    <a:p>
                      <a:pPr lvl="0" rtl="0">
                        <a:spcBef>
                          <a:spcPts val="0"/>
                        </a:spcBef>
                        <a:buSzPct val="78571"/>
                        <a:buNone/>
                      </a:pPr>
                      <a:r>
                        <a:rPr lang="en-US" dirty="0">
                          <a:solidFill>
                            <a:schemeClr val="dk1"/>
                          </a:solidFill>
                        </a:rPr>
                        <a:t>	-</a:t>
                      </a:r>
                      <a:r>
                        <a:rPr lang="en-US" dirty="0">
                          <a:solidFill>
                            <a:srgbClr val="FF0000"/>
                          </a:solidFill>
                        </a:rPr>
                        <a:t> </a:t>
                      </a:r>
                      <a:r>
                        <a:rPr lang="en-US" altLang="ko-KR" sz="1400" b="0" i="0" u="none" strike="noStrike" cap="none" baseline="0" dirty="0" smtClean="0">
                          <a:solidFill>
                            <a:schemeClr val="tx1"/>
                          </a:solidFill>
                          <a:latin typeface="+mn-lt"/>
                          <a:ea typeface="+mn-ea"/>
                          <a:cs typeface="+mn-cs"/>
                          <a:sym typeface="Arial"/>
                        </a:rPr>
                        <a:t>Non-trust relationship between publisher and subscriber.</a:t>
                      </a:r>
                      <a:endParaRPr lang="en-US" dirty="0">
                        <a:solidFill>
                          <a:srgbClr val="FF0000"/>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144" name="Shape 144"/>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1</a:t>
            </a:r>
            <a:r>
              <a:rPr lang="en-US" sz="2000" b="1" baseline="30000" dirty="0">
                <a:solidFill>
                  <a:schemeClr val="dk1"/>
                </a:solidFill>
              </a:rPr>
              <a:t>st</a:t>
            </a:r>
            <a:r>
              <a:rPr lang="en-US" sz="2000" b="1" dirty="0">
                <a:solidFill>
                  <a:schemeClr val="dk1"/>
                </a:solidFill>
              </a:rPr>
              <a:t> Decomposition (1/2)  </a:t>
            </a:r>
          </a:p>
        </p:txBody>
      </p:sp>
      <p:sp>
        <p:nvSpPr>
          <p:cNvPr id="145" name="Shape 145"/>
          <p:cNvSpPr txBox="1">
            <a:spLocks noGrp="1"/>
          </p:cNvSpPr>
          <p:nvPr>
            <p:ph type="title" idx="2"/>
          </p:nvPr>
        </p:nvSpPr>
        <p:spPr>
          <a:xfrm>
            <a:off x="6028000" y="90750"/>
            <a:ext cx="28607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dirty="0">
                <a:solidFill>
                  <a:schemeClr val="dk1"/>
                </a:solidFill>
              </a:rPr>
              <a:t>&lt; QA09 Extensibility &gt;</a:t>
            </a:r>
          </a:p>
        </p:txBody>
      </p:sp>
      <p:sp>
        <p:nvSpPr>
          <p:cNvPr id="146" name="Shape 146"/>
          <p:cNvSpPr/>
          <p:nvPr/>
        </p:nvSpPr>
        <p:spPr>
          <a:xfrm>
            <a:off x="6110350" y="4289361"/>
            <a:ext cx="2764500" cy="19605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47" name="Shape 147"/>
          <p:cNvSpPr/>
          <p:nvPr/>
        </p:nvSpPr>
        <p:spPr>
          <a:xfrm>
            <a:off x="1912881" y="4914597"/>
            <a:ext cx="1035899" cy="599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IoT Server Runtime</a:t>
            </a:r>
          </a:p>
        </p:txBody>
      </p:sp>
      <p:sp>
        <p:nvSpPr>
          <p:cNvPr id="149" name="Shape 149"/>
          <p:cNvSpPr/>
          <p:nvPr/>
        </p:nvSpPr>
        <p:spPr>
          <a:xfrm>
            <a:off x="2218525" y="6111461"/>
            <a:ext cx="11651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dirty="0">
                <a:solidFill>
                  <a:srgbClr val="000000"/>
                </a:solidFill>
                <a:latin typeface="Arial"/>
                <a:ea typeface="Arial"/>
                <a:cs typeface="Arial"/>
                <a:sym typeface="Arial"/>
              </a:rPr>
              <a:t>User App</a:t>
            </a:r>
          </a:p>
        </p:txBody>
      </p:sp>
      <p:sp>
        <p:nvSpPr>
          <p:cNvPr id="150" name="Shape 150"/>
          <p:cNvSpPr/>
          <p:nvPr/>
        </p:nvSpPr>
        <p:spPr>
          <a:xfrm>
            <a:off x="1912881" y="3645024"/>
            <a:ext cx="3744899" cy="52231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Event Bus</a:t>
            </a:r>
          </a:p>
        </p:txBody>
      </p:sp>
      <p:cxnSp>
        <p:nvCxnSpPr>
          <p:cNvPr id="151" name="Shape 151"/>
          <p:cNvCxnSpPr/>
          <p:nvPr/>
        </p:nvCxnSpPr>
        <p:spPr>
          <a:xfrm flipV="1">
            <a:off x="5243750" y="4149080"/>
            <a:ext cx="0" cy="1917018"/>
          </a:xfrm>
          <a:prstGeom prst="straightConnector1">
            <a:avLst/>
          </a:prstGeom>
          <a:noFill/>
          <a:ln w="19050" cap="flat" cmpd="sng">
            <a:solidFill>
              <a:srgbClr val="000000"/>
            </a:solidFill>
            <a:prstDash val="dash"/>
            <a:round/>
            <a:headEnd type="stealth" w="lg" len="lg"/>
            <a:tailEnd type="stealth" w="lg" len="lg"/>
          </a:ln>
        </p:spPr>
      </p:cxnSp>
      <p:cxnSp>
        <p:nvCxnSpPr>
          <p:cNvPr id="152" name="Shape 152"/>
          <p:cNvCxnSpPr/>
          <p:nvPr/>
        </p:nvCxnSpPr>
        <p:spPr>
          <a:xfrm rot="10800000">
            <a:off x="2430940" y="4174797"/>
            <a:ext cx="0" cy="739800"/>
          </a:xfrm>
          <a:prstGeom prst="straightConnector1">
            <a:avLst/>
          </a:prstGeom>
          <a:noFill/>
          <a:ln w="19050" cap="flat" cmpd="sng">
            <a:solidFill>
              <a:srgbClr val="000000"/>
            </a:solidFill>
            <a:prstDash val="dash"/>
            <a:round/>
            <a:headEnd type="stealth" w="lg" len="lg"/>
            <a:tailEnd type="stealth" w="lg" len="lg"/>
          </a:ln>
        </p:spPr>
      </p:cxnSp>
      <p:cxnSp>
        <p:nvCxnSpPr>
          <p:cNvPr id="153" name="Shape 153"/>
          <p:cNvCxnSpPr>
            <a:endCxn id="147" idx="2"/>
          </p:cNvCxnSpPr>
          <p:nvPr/>
        </p:nvCxnSpPr>
        <p:spPr>
          <a:xfrm flipV="1">
            <a:off x="2430831" y="5513996"/>
            <a:ext cx="0" cy="579300"/>
          </a:xfrm>
          <a:prstGeom prst="straightConnector1">
            <a:avLst/>
          </a:prstGeom>
          <a:noFill/>
          <a:ln w="19050" cap="flat" cmpd="sng">
            <a:solidFill>
              <a:srgbClr val="000000"/>
            </a:solidFill>
            <a:prstDash val="solid"/>
            <a:round/>
            <a:headEnd type="none" w="med" len="med"/>
            <a:tailEnd type="stealth" w="lg" len="lg"/>
          </a:ln>
        </p:spPr>
      </p:cxnSp>
      <p:sp>
        <p:nvSpPr>
          <p:cNvPr id="154" name="Shape 154"/>
          <p:cNvSpPr/>
          <p:nvPr/>
        </p:nvSpPr>
        <p:spPr>
          <a:xfrm>
            <a:off x="9525" y="4737366"/>
            <a:ext cx="1113900" cy="8952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3rd Party App/Service MashUp</a:t>
            </a:r>
            <a:br>
              <a:rPr lang="en-US" sz="1300" b="0" i="0" u="none" strike="noStrike" cap="none" baseline="0">
                <a:solidFill>
                  <a:srgbClr val="000000"/>
                </a:solidFill>
                <a:latin typeface="Arial"/>
                <a:ea typeface="Arial"/>
                <a:cs typeface="Arial"/>
                <a:sym typeface="Arial"/>
              </a:rPr>
            </a:br>
            <a:r>
              <a:rPr lang="en-US" sz="1300" b="0" i="0" u="none" strike="noStrike" cap="none" baseline="0">
                <a:solidFill>
                  <a:srgbClr val="000000"/>
                </a:solidFill>
                <a:latin typeface="Arial"/>
                <a:ea typeface="Arial"/>
                <a:cs typeface="Arial"/>
                <a:sym typeface="Arial"/>
              </a:rPr>
              <a:t>(VAR)</a:t>
            </a:r>
          </a:p>
        </p:txBody>
      </p:sp>
      <p:cxnSp>
        <p:nvCxnSpPr>
          <p:cNvPr id="155" name="Shape 155"/>
          <p:cNvCxnSpPr>
            <a:endCxn id="147" idx="1"/>
          </p:cNvCxnSpPr>
          <p:nvPr/>
        </p:nvCxnSpPr>
        <p:spPr>
          <a:xfrm>
            <a:off x="1295481" y="5214297"/>
            <a:ext cx="617400" cy="0"/>
          </a:xfrm>
          <a:prstGeom prst="straightConnector1">
            <a:avLst/>
          </a:prstGeom>
          <a:noFill/>
          <a:ln w="19050" cap="flat" cmpd="sng">
            <a:solidFill>
              <a:srgbClr val="000000"/>
            </a:solidFill>
            <a:prstDash val="solid"/>
            <a:round/>
            <a:headEnd type="none" w="med" len="med"/>
            <a:tailEnd type="stealth" w="lg" len="lg"/>
          </a:ln>
        </p:spPr>
      </p:cxnSp>
      <p:cxnSp>
        <p:nvCxnSpPr>
          <p:cNvPr id="156" name="Shape 156"/>
          <p:cNvCxnSpPr/>
          <p:nvPr/>
        </p:nvCxnSpPr>
        <p:spPr>
          <a:xfrm>
            <a:off x="6397274" y="4999236"/>
            <a:ext cx="579300" cy="0"/>
          </a:xfrm>
          <a:prstGeom prst="straightConnector1">
            <a:avLst/>
          </a:prstGeom>
          <a:noFill/>
          <a:ln w="19050" cap="flat" cmpd="sng">
            <a:solidFill>
              <a:srgbClr val="000000"/>
            </a:solidFill>
            <a:prstDash val="solid"/>
            <a:round/>
            <a:headEnd type="none" w="med" len="med"/>
            <a:tailEnd type="stealth" w="med" len="med"/>
          </a:ln>
        </p:spPr>
      </p:cxnSp>
      <p:cxnSp>
        <p:nvCxnSpPr>
          <p:cNvPr id="157" name="Shape 157"/>
          <p:cNvCxnSpPr/>
          <p:nvPr/>
        </p:nvCxnSpPr>
        <p:spPr>
          <a:xfrm flipV="1">
            <a:off x="3278116" y="4149080"/>
            <a:ext cx="0" cy="1933152"/>
          </a:xfrm>
          <a:prstGeom prst="straightConnector1">
            <a:avLst/>
          </a:prstGeom>
          <a:noFill/>
          <a:ln w="19050" cap="flat" cmpd="sng">
            <a:solidFill>
              <a:srgbClr val="000000"/>
            </a:solidFill>
            <a:prstDash val="dash"/>
            <a:round/>
            <a:headEnd type="stealth" w="lg" len="lg"/>
            <a:tailEnd type="stealth" w="lg" len="lg"/>
          </a:ln>
        </p:spPr>
      </p:cxnSp>
      <p:sp>
        <p:nvSpPr>
          <p:cNvPr id="158" name="Shape 158"/>
          <p:cNvSpPr/>
          <p:nvPr/>
        </p:nvSpPr>
        <p:spPr>
          <a:xfrm>
            <a:off x="6348824" y="5289998"/>
            <a:ext cx="676200" cy="33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59" name="Shape 159"/>
          <p:cNvSpPr txBox="1"/>
          <p:nvPr/>
        </p:nvSpPr>
        <p:spPr>
          <a:xfrm>
            <a:off x="7117750" y="5290011"/>
            <a:ext cx="18978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Process </a:t>
            </a:r>
          </a:p>
        </p:txBody>
      </p:sp>
      <p:sp>
        <p:nvSpPr>
          <p:cNvPr id="160" name="Shape 160"/>
          <p:cNvSpPr txBox="1"/>
          <p:nvPr/>
        </p:nvSpPr>
        <p:spPr>
          <a:xfrm>
            <a:off x="6096450" y="3551611"/>
            <a:ext cx="2537699" cy="599399"/>
          </a:xfrm>
          <a:prstGeom prst="rect">
            <a:avLst/>
          </a:prstGeom>
          <a:noFill/>
          <a:ln>
            <a:noFill/>
          </a:ln>
        </p:spPr>
        <p:txBody>
          <a:bodyPr lIns="91425" tIns="91425" rIns="91425" bIns="91425" anchor="t" anchorCtr="0">
            <a:noAutofit/>
          </a:bodyPr>
          <a:lstStyle/>
          <a:p>
            <a:pPr lvl="0" rtl="0">
              <a:lnSpc>
                <a:spcPct val="150000"/>
              </a:lnSpc>
              <a:spcBef>
                <a:spcPts val="0"/>
              </a:spcBef>
              <a:buClr>
                <a:schemeClr val="dk1"/>
              </a:buClr>
              <a:buSzPct val="25000"/>
              <a:buFont typeface="Arial"/>
              <a:buNone/>
            </a:pPr>
            <a:r>
              <a:rPr lang="en-US" b="1">
                <a:solidFill>
                  <a:schemeClr val="dk1"/>
                </a:solidFill>
              </a:rPr>
              <a:t>Dynamic Perspective</a:t>
            </a:r>
          </a:p>
          <a:p>
            <a:pPr marL="0" marR="0" lvl="0" indent="0" algn="l" rtl="0">
              <a:lnSpc>
                <a:spcPct val="150000"/>
              </a:lnSpc>
              <a:spcBef>
                <a:spcPts val="0"/>
              </a:spcBef>
              <a:spcAft>
                <a:spcPts val="0"/>
              </a:spcAft>
              <a:buClr>
                <a:srgbClr val="000000"/>
              </a:buClr>
              <a:buSzPct val="25000"/>
              <a:buFont typeface="Arial"/>
              <a:buNone/>
            </a:pPr>
            <a:r>
              <a:rPr lang="en-US" sz="1200" b="1" i="0" u="none" strike="noStrike" cap="none" baseline="0">
                <a:solidFill>
                  <a:srgbClr val="000000"/>
                </a:solidFill>
                <a:latin typeface="Arial"/>
                <a:ea typeface="Arial"/>
                <a:cs typeface="Arial"/>
                <a:sym typeface="Arial"/>
              </a:rPr>
              <a:t>Legend </a:t>
            </a:r>
          </a:p>
        </p:txBody>
      </p:sp>
      <p:sp>
        <p:nvSpPr>
          <p:cNvPr id="161" name="Shape 161"/>
          <p:cNvSpPr/>
          <p:nvPr/>
        </p:nvSpPr>
        <p:spPr>
          <a:xfrm>
            <a:off x="1018650" y="4729194"/>
            <a:ext cx="266699" cy="9701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2" name="Shape 162"/>
          <p:cNvSpPr/>
          <p:nvPr/>
        </p:nvSpPr>
        <p:spPr>
          <a:xfrm rot="-5400000">
            <a:off x="2677424" y="5327797"/>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3" name="Shape 163"/>
          <p:cNvSpPr/>
          <p:nvPr/>
        </p:nvSpPr>
        <p:spPr>
          <a:xfrm rot="-5400000">
            <a:off x="4881799" y="5327797"/>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4" name="Shape 164"/>
          <p:cNvSpPr txBox="1"/>
          <p:nvPr/>
        </p:nvSpPr>
        <p:spPr>
          <a:xfrm>
            <a:off x="7117750" y="4827786"/>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Network Connection</a:t>
            </a:r>
          </a:p>
        </p:txBody>
      </p:sp>
      <p:grpSp>
        <p:nvGrpSpPr>
          <p:cNvPr id="165" name="Shape 165"/>
          <p:cNvGrpSpPr/>
          <p:nvPr/>
        </p:nvGrpSpPr>
        <p:grpSpPr>
          <a:xfrm>
            <a:off x="6258375" y="4393761"/>
            <a:ext cx="857099" cy="335400"/>
            <a:chOff x="6684100" y="1518475"/>
            <a:chExt cx="857099" cy="335400"/>
          </a:xfrm>
        </p:grpSpPr>
        <p:cxnSp>
          <p:nvCxnSpPr>
            <p:cNvPr id="166" name="Shape 166"/>
            <p:cNvCxnSpPr/>
            <p:nvPr/>
          </p:nvCxnSpPr>
          <p:spPr>
            <a:xfrm>
              <a:off x="6950800" y="1686175"/>
              <a:ext cx="369900" cy="0"/>
            </a:xfrm>
            <a:prstGeom prst="straightConnector1">
              <a:avLst/>
            </a:prstGeom>
            <a:noFill/>
            <a:ln w="19050" cap="flat" cmpd="sng">
              <a:solidFill>
                <a:srgbClr val="000000"/>
              </a:solidFill>
              <a:prstDash val="dash"/>
              <a:round/>
              <a:headEnd type="stealth" w="med" len="med"/>
              <a:tailEnd type="stealth" w="med" len="med"/>
            </a:ln>
          </p:spPr>
        </p:cxnSp>
        <p:sp>
          <p:nvSpPr>
            <p:cNvPr id="167" name="Shape 16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sp>
          <p:nvSpPr>
            <p:cNvPr id="168" name="Shape 168"/>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169" name="Shape 169"/>
          <p:cNvSpPr txBox="1"/>
          <p:nvPr/>
        </p:nvSpPr>
        <p:spPr>
          <a:xfrm>
            <a:off x="7117750" y="4289361"/>
            <a:ext cx="1819200" cy="494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 communicates with B by </a:t>
            </a:r>
            <a:r>
              <a:rPr lang="en-US" sz="1200"/>
              <a:t>Event</a:t>
            </a:r>
          </a:p>
        </p:txBody>
      </p:sp>
      <p:sp>
        <p:nvSpPr>
          <p:cNvPr id="170" name="Shape 170"/>
          <p:cNvSpPr txBox="1"/>
          <p:nvPr/>
        </p:nvSpPr>
        <p:spPr>
          <a:xfrm>
            <a:off x="7117750" y="5763761"/>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IoT Server Boundary</a:t>
            </a:r>
          </a:p>
        </p:txBody>
      </p:sp>
      <p:sp>
        <p:nvSpPr>
          <p:cNvPr id="171" name="Shape 171"/>
          <p:cNvSpPr/>
          <p:nvPr/>
        </p:nvSpPr>
        <p:spPr>
          <a:xfrm>
            <a:off x="4497200" y="6094761"/>
            <a:ext cx="266699" cy="2093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72" name="Shape 172"/>
          <p:cNvCxnSpPr>
            <a:stCxn id="171" idx="0"/>
            <a:endCxn id="147" idx="3"/>
          </p:cNvCxnSpPr>
          <p:nvPr/>
        </p:nvCxnSpPr>
        <p:spPr>
          <a:xfrm rot="16200000" flipV="1">
            <a:off x="3349433" y="4813644"/>
            <a:ext cx="880464" cy="1681770"/>
          </a:xfrm>
          <a:prstGeom prst="bentConnector2">
            <a:avLst/>
          </a:prstGeom>
          <a:noFill/>
          <a:ln w="19050" cap="flat" cmpd="sng">
            <a:solidFill>
              <a:srgbClr val="000000"/>
            </a:solidFill>
            <a:prstDash val="solid"/>
            <a:round/>
            <a:headEnd type="none" w="med" len="med"/>
            <a:tailEnd type="stealth" w="lg" len="lg"/>
          </a:ln>
        </p:spPr>
      </p:cxnSp>
      <p:sp>
        <p:nvSpPr>
          <p:cNvPr id="173" name="Shape 173"/>
          <p:cNvSpPr/>
          <p:nvPr/>
        </p:nvSpPr>
        <p:spPr>
          <a:xfrm>
            <a:off x="1540200" y="3429000"/>
            <a:ext cx="4377600" cy="2304256"/>
          </a:xfrm>
          <a:prstGeom prst="rect">
            <a:avLst/>
          </a:prstGeom>
          <a:noFill/>
          <a:ln w="3175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4" name="Shape 174"/>
          <p:cNvSpPr/>
          <p:nvPr/>
        </p:nvSpPr>
        <p:spPr>
          <a:xfrm>
            <a:off x="6348824" y="5763748"/>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8</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테마">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1225</TotalTime>
  <Words>5019</Words>
  <Application>Microsoft Office PowerPoint</Application>
  <PresentationFormat>화면 슬라이드 쇼(4:3)</PresentationFormat>
  <Paragraphs>1182</Paragraphs>
  <Slides>41</Slides>
  <Notes>37</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41</vt:i4>
      </vt:variant>
    </vt:vector>
  </HeadingPairs>
  <TitlesOfParts>
    <vt:vector size="53" baseType="lpstr">
      <vt:lpstr>Belleza</vt:lpstr>
      <vt:lpstr>HY그래픽M</vt:lpstr>
      <vt:lpstr>굴림</vt:lpstr>
      <vt:lpstr>맑은 고딕</vt:lpstr>
      <vt:lpstr>바탕</vt:lpstr>
      <vt:lpstr>Arial</vt:lpstr>
      <vt:lpstr>Berlin Sans FB</vt:lpstr>
      <vt:lpstr>Calibri</vt:lpstr>
      <vt:lpstr>Times New Roman</vt:lpstr>
      <vt:lpstr>Trebuchet MS</vt:lpstr>
      <vt:lpstr>Wingdings</vt:lpstr>
      <vt:lpstr>Office 테마</vt:lpstr>
      <vt:lpstr>PowerPoint 프레젠테이션</vt:lpstr>
      <vt:lpstr>Table of Contents</vt:lpstr>
      <vt:lpstr>Team Members &amp; Role Assignment</vt:lpstr>
      <vt:lpstr>Project Plan - Time Log</vt:lpstr>
      <vt:lpstr>Project Plan – Earned Value Management</vt:lpstr>
      <vt:lpstr>Architecture Drivers </vt:lpstr>
      <vt:lpstr>IoT System Context Diagram</vt:lpstr>
      <vt:lpstr>IoT System : Deployment</vt:lpstr>
      <vt:lpstr>IoT Server : 1st Decomposition (1/2)  </vt:lpstr>
      <vt:lpstr>IoT Server : 1st Decomposition (2/2)  </vt:lpstr>
      <vt:lpstr>IoT Server : 2nd Decomposition (1/3)  </vt:lpstr>
      <vt:lpstr>IoT Server : 2nd Decomposition (2/3)  </vt:lpstr>
      <vt:lpstr>IoT Server : 2nd Decomposition (3/3)</vt:lpstr>
      <vt:lpstr>IoT System - Register Sequence Diagram</vt:lpstr>
      <vt:lpstr>IoT System - Physical Perspective</vt:lpstr>
      <vt:lpstr>SA node - 1st Decomposition </vt:lpstr>
      <vt:lpstr>SA node - 2nd Decomposition </vt:lpstr>
      <vt:lpstr>User App - 1st Decomposition</vt:lpstr>
      <vt:lpstr>User App - 2nd Decomposition</vt:lpstr>
      <vt:lpstr>Test Cases</vt:lpstr>
      <vt:lpstr>Test Results (1/2)</vt:lpstr>
      <vt:lpstr>Test Results (2/2)</vt:lpstr>
      <vt:lpstr>Lessons Learned</vt:lpstr>
      <vt:lpstr>Q&amp;A</vt:lpstr>
      <vt:lpstr>Let’s Start DEMO </vt:lpstr>
      <vt:lpstr>Contents of Appendix</vt:lpstr>
      <vt:lpstr>Appendix A - Event Bus Experiment (1/3)</vt:lpstr>
      <vt:lpstr>Appendix A - Event Bus Experiment (2/3)</vt:lpstr>
      <vt:lpstr>Appendix A - Event Bus Experiment (3/3)</vt:lpstr>
      <vt:lpstr>Appendix B - Decomposition of Web Server (Dynamic Perspective)</vt:lpstr>
      <vt:lpstr>Appendix C - Decomposition of Event Manager (Dynamic Perspective)</vt:lpstr>
      <vt:lpstr>Appendix D - Static Perspective of IoT Server(1/2)</vt:lpstr>
      <vt:lpstr>Appendix D - Static Perspective of IoT Server(2/2)</vt:lpstr>
      <vt:lpstr>Appendix E - Sequence Diagram (Make New Account)</vt:lpstr>
      <vt:lpstr>Appendix E - Sequence Diagram (Login)</vt:lpstr>
      <vt:lpstr>Appendix F - Status Diagram of User View</vt:lpstr>
      <vt:lpstr>Appendix G – QA Scenario (1/5)</vt:lpstr>
      <vt:lpstr>Appendix G – QA Scenario (2/5)</vt:lpstr>
      <vt:lpstr>Appendix G – QA Scenario (3/5)</vt:lpstr>
      <vt:lpstr>Appendix G – QA Scenario (4/5)</vt:lpstr>
      <vt:lpstr>Appendix G – QA Scenario (5/5)</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0</dc:title>
  <dc:creator>김재훈/책임연구원/AV SW팀(morbit.kim@lge.com)</dc:creator>
  <cp:lastModifiedBy>이장수/책임연구원/MC 연구소 D2실 9팀 2파트(jangsu.lee@lge.com)</cp:lastModifiedBy>
  <cp:revision>169</cp:revision>
  <dcterms:modified xsi:type="dcterms:W3CDTF">2015-06-25T18:11:28Z</dcterms:modified>
</cp:coreProperties>
</file>