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3"/>
  </p:notesMasterIdLst>
  <p:sldIdLst>
    <p:sldId id="256" r:id="rId2"/>
    <p:sldId id="257" r:id="rId3"/>
    <p:sldId id="258" r:id="rId4"/>
    <p:sldId id="29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82">
          <p15:clr>
            <a:srgbClr val="A4A3A4"/>
          </p15:clr>
        </p15:guide>
        <p15:guide id="2" pos="2880">
          <p15:clr>
            <a:srgbClr val="A4A3A4"/>
          </p15:clr>
        </p15:guide>
        <p15:guide id="3" pos="15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49" autoAdjust="0"/>
  </p:normalViewPr>
  <p:slideViewPr>
    <p:cSldViewPr>
      <p:cViewPr varScale="1">
        <p:scale>
          <a:sx n="93" d="100"/>
          <a:sy n="93" d="100"/>
        </p:scale>
        <p:origin x="1320" y="78"/>
      </p:cViewPr>
      <p:guideLst>
        <p:guide orient="horz" pos="482"/>
        <p:guide pos="2880"/>
        <p:guide pos="158"/>
      </p:guideLst>
    </p:cSldViewPr>
  </p:slideViewPr>
  <p:notesTextViewPr>
    <p:cViewPr>
      <p:scale>
        <a:sx n="125" d="100"/>
        <a:sy n="125"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extLst>
      <p:ext uri="{BB962C8B-B14F-4D97-AF65-F5344CB8AC3E}">
        <p14:creationId xmlns:p14="http://schemas.microsoft.com/office/powerpoint/2010/main" val="3425453806"/>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ltLang="ko-KR" dirty="0" smtClean="0"/>
              <a:t>Hi, My name is </a:t>
            </a:r>
            <a:r>
              <a:rPr lang="en-US" altLang="ko-KR" dirty="0" err="1" smtClean="0"/>
              <a:t>Jangsu</a:t>
            </a:r>
            <a:r>
              <a:rPr lang="en-US" altLang="ko-KR" dirty="0" smtClean="0"/>
              <a:t> Lee in Team number one.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From now, </a:t>
            </a:r>
            <a:r>
              <a:rPr lang="en-US" altLang="ko-KR" dirty="0" smtClean="0"/>
              <a:t>I want to introduce our “IoT system” to you</a:t>
            </a:r>
            <a:endParaRPr dirty="0"/>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85123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altLang="ko-KR" sz="1000" dirty="0" smtClean="0">
                <a:solidFill>
                  <a:schemeClr val="dk1"/>
                </a:solidFill>
              </a:rPr>
              <a:t>For the detecting of fault</a:t>
            </a:r>
            <a:r>
              <a:rPr lang="en-US" altLang="ko-KR" sz="1000" baseline="0" dirty="0" smtClean="0">
                <a:solidFill>
                  <a:schemeClr val="dk1"/>
                </a:solidFill>
              </a:rPr>
              <a:t> SA node.</a:t>
            </a:r>
            <a:endParaRPr lang="en-US" altLang="ko-KR" sz="1000" dirty="0" smtClean="0">
              <a:solidFill>
                <a:schemeClr val="dk1"/>
              </a:solidFill>
            </a:endParaRPr>
          </a:p>
          <a:p>
            <a:pPr lvl="0" rtl="0">
              <a:spcBef>
                <a:spcPts val="0"/>
              </a:spcBef>
              <a:buClr>
                <a:schemeClr val="dk1"/>
              </a:buClr>
              <a:buSzPct val="110000"/>
              <a:buFont typeface="Arial"/>
              <a:buNone/>
            </a:pPr>
            <a:r>
              <a:rPr lang="en-US" altLang="ko-KR" sz="1000" dirty="0" smtClean="0">
                <a:solidFill>
                  <a:schemeClr val="dk1"/>
                </a:solidFill>
              </a:rPr>
              <a:t>We applied</a:t>
            </a:r>
            <a:r>
              <a:rPr lang="en-US" altLang="ko-KR" sz="1000" baseline="0" dirty="0" smtClean="0">
                <a:solidFill>
                  <a:schemeClr val="dk1"/>
                </a:solidFill>
              </a:rPr>
              <a:t> </a:t>
            </a:r>
            <a:r>
              <a:rPr lang="en-US" altLang="ko-KR" sz="1000" baseline="0" dirty="0" err="1" smtClean="0">
                <a:solidFill>
                  <a:schemeClr val="dk1"/>
                </a:solidFill>
              </a:rPr>
              <a:t>HeartBeat</a:t>
            </a:r>
            <a:r>
              <a:rPr lang="en-US" altLang="ko-KR" sz="1000" baseline="0" dirty="0" smtClean="0">
                <a:solidFill>
                  <a:schemeClr val="dk1"/>
                </a:solidFill>
              </a:rPr>
              <a:t> tactic to Event Bus.</a:t>
            </a:r>
          </a:p>
          <a:p>
            <a:pPr lvl="0" rtl="0">
              <a:spcBef>
                <a:spcPts val="0"/>
              </a:spcBef>
              <a:buClr>
                <a:schemeClr val="dk1"/>
              </a:buClr>
              <a:buSzPct val="110000"/>
              <a:buFont typeface="Arial"/>
              <a:buNone/>
            </a:pPr>
            <a:r>
              <a:rPr lang="en-US" altLang="ko-KR" sz="1000" baseline="0" dirty="0" smtClean="0">
                <a:solidFill>
                  <a:schemeClr val="dk1"/>
                </a:solidFill>
              </a:rPr>
              <a:t>But</a:t>
            </a:r>
            <a:r>
              <a:rPr lang="ko-KR" altLang="en-US" sz="1000" baseline="0" smtClean="0">
                <a:solidFill>
                  <a:schemeClr val="dk1"/>
                </a:solidFill>
              </a:rPr>
              <a:t> </a:t>
            </a:r>
            <a:r>
              <a:rPr lang="en-US" altLang="ko-KR" sz="1000" baseline="0" dirty="0" smtClean="0">
                <a:solidFill>
                  <a:schemeClr val="dk1"/>
                </a:solidFill>
              </a:rPr>
              <a:t>by the </a:t>
            </a:r>
            <a:r>
              <a:rPr lang="en-US" altLang="ko-KR" sz="1000" baseline="0" dirty="0" err="1" smtClean="0">
                <a:solidFill>
                  <a:schemeClr val="dk1"/>
                </a:solidFill>
              </a:rPr>
              <a:t>HeartBeat</a:t>
            </a:r>
            <a:r>
              <a:rPr lang="en-US" altLang="ko-KR" sz="1000" baseline="0" dirty="0" smtClean="0">
                <a:solidFill>
                  <a:schemeClr val="dk1"/>
                </a:solidFill>
              </a:rPr>
              <a:t> event, Performance issue could happen on the bus.</a:t>
            </a:r>
          </a:p>
          <a:p>
            <a:pPr lvl="0" rtl="0">
              <a:spcBef>
                <a:spcPts val="0"/>
              </a:spcBef>
              <a:buClr>
                <a:schemeClr val="dk1"/>
              </a:buClr>
              <a:buSzPct val="110000"/>
              <a:buFont typeface="Arial"/>
              <a:buNone/>
            </a:pPr>
            <a:r>
              <a:rPr lang="en-US" altLang="ko-KR" sz="1000" baseline="0" dirty="0" smtClean="0">
                <a:solidFill>
                  <a:schemeClr val="dk1"/>
                </a:solidFill>
              </a:rPr>
              <a:t>So, we did experiment for eliminating this concern.</a:t>
            </a:r>
            <a:endParaRPr lang="en-US" altLang="ko-KR" sz="1000" baseline="0" dirty="0" smtClean="0">
              <a:solidFill>
                <a:schemeClr val="dk1"/>
              </a:solidFill>
            </a:endParaRP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9864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311150" lvl="0" indent="-171450" rtl="0">
              <a:lnSpc>
                <a:spcPct val="90000"/>
              </a:lnSpc>
              <a:spcBef>
                <a:spcPts val="1000"/>
              </a:spcBef>
              <a:buClr>
                <a:schemeClr val="dk1"/>
              </a:buClr>
              <a:buSzPct val="100000"/>
              <a:buFont typeface="Wingdings" panose="05000000000000000000" pitchFamily="2" charset="2"/>
              <a:buChar char="§"/>
            </a:pPr>
            <a:r>
              <a:rPr lang="en-US" altLang="ko-KR" dirty="0" smtClean="0">
                <a:solidFill>
                  <a:schemeClr val="dk1"/>
                </a:solidFill>
              </a:rPr>
              <a:t>Then</a:t>
            </a:r>
            <a:r>
              <a:rPr lang="en-US" altLang="ko-KR" baseline="0" dirty="0" smtClean="0">
                <a:solidFill>
                  <a:schemeClr val="dk1"/>
                </a:solidFill>
              </a:rPr>
              <a:t> we </a:t>
            </a:r>
            <a:r>
              <a:rPr lang="en-US" altLang="ko-KR" baseline="0" dirty="0" err="1" smtClean="0">
                <a:solidFill>
                  <a:schemeClr val="dk1"/>
                </a:solidFill>
              </a:rPr>
              <a:t>docomposed</a:t>
            </a:r>
            <a:r>
              <a:rPr lang="en-US" altLang="ko-KR" baseline="0" dirty="0" smtClean="0">
                <a:solidFill>
                  <a:schemeClr val="dk1"/>
                </a:solidFill>
              </a:rPr>
              <a:t> IoT runtime and Event bus.</a:t>
            </a:r>
            <a:endParaRPr lang="en-US" altLang="ko-KR" dirty="0" smtClean="0">
              <a:solidFill>
                <a:schemeClr val="dk1"/>
              </a:solidFill>
            </a:endParaRPr>
          </a:p>
          <a:p>
            <a:pPr marL="311150" lvl="0" indent="-171450" rtl="0">
              <a:lnSpc>
                <a:spcPct val="90000"/>
              </a:lnSpc>
              <a:spcBef>
                <a:spcPts val="1000"/>
              </a:spcBef>
              <a:buClr>
                <a:schemeClr val="dk1"/>
              </a:buClr>
              <a:buSzPct val="100000"/>
              <a:buFont typeface="Wingdings" panose="05000000000000000000" pitchFamily="2" charset="2"/>
              <a:buChar char="§"/>
            </a:pPr>
            <a:r>
              <a:rPr lang="en-US" altLang="ko-KR" dirty="0" smtClean="0">
                <a:solidFill>
                  <a:schemeClr val="dk1"/>
                </a:solidFill>
              </a:rPr>
              <a:t>This is the </a:t>
            </a:r>
            <a:r>
              <a:rPr lang="en-US" altLang="ko-KR" baseline="0" dirty="0" smtClean="0">
                <a:solidFill>
                  <a:schemeClr val="dk1"/>
                </a:solidFill>
              </a:rPr>
              <a:t>decomposition of IoT Runtime. </a:t>
            </a:r>
          </a:p>
          <a:p>
            <a:pPr marL="311150" lvl="0" indent="-171450" rtl="0">
              <a:lnSpc>
                <a:spcPct val="90000"/>
              </a:lnSpc>
              <a:spcBef>
                <a:spcPts val="1000"/>
              </a:spcBef>
              <a:buClr>
                <a:schemeClr val="dk1"/>
              </a:buClr>
              <a:buSzPct val="100000"/>
              <a:buFont typeface="Wingdings" panose="05000000000000000000" pitchFamily="2" charset="2"/>
              <a:buChar char="§"/>
            </a:pPr>
            <a:r>
              <a:rPr lang="en-US" altLang="ko-KR" baseline="0" dirty="0" smtClean="0">
                <a:solidFill>
                  <a:schemeClr val="dk1"/>
                </a:solidFill>
              </a:rPr>
              <a:t>It includes Event Manager and Web Server.</a:t>
            </a:r>
          </a:p>
          <a:p>
            <a:pPr marL="311150" lvl="0" indent="-171450" rtl="0">
              <a:lnSpc>
                <a:spcPct val="90000"/>
              </a:lnSpc>
              <a:spcBef>
                <a:spcPts val="1000"/>
              </a:spcBef>
              <a:buClr>
                <a:schemeClr val="dk1"/>
              </a:buClr>
              <a:buSzPct val="100000"/>
              <a:buFont typeface="Wingdings" panose="05000000000000000000" pitchFamily="2" charset="2"/>
              <a:buChar char="§"/>
            </a:pPr>
            <a:r>
              <a:rPr lang="en-US" altLang="ko-KR" baseline="0" dirty="0" smtClean="0">
                <a:solidFill>
                  <a:schemeClr val="dk1"/>
                </a:solidFill>
              </a:rPr>
              <a:t>Web server is responsible for user account and SA node register.</a:t>
            </a:r>
          </a:p>
          <a:p>
            <a:pPr marL="311150" lvl="0" indent="-171450" rtl="0">
              <a:lnSpc>
                <a:spcPct val="90000"/>
              </a:lnSpc>
              <a:spcBef>
                <a:spcPts val="1000"/>
              </a:spcBef>
              <a:buClr>
                <a:schemeClr val="dk1"/>
              </a:buClr>
              <a:buSzPct val="100000"/>
              <a:buFont typeface="Wingdings" panose="05000000000000000000" pitchFamily="2" charset="2"/>
              <a:buChar char="§"/>
            </a:pPr>
            <a:r>
              <a:rPr lang="en-US" altLang="ko-KR" baseline="0" dirty="0" smtClean="0">
                <a:solidFill>
                  <a:schemeClr val="dk1"/>
                </a:solidFill>
              </a:rPr>
              <a:t>Event manager is monitoring and logging event bus.</a:t>
            </a:r>
          </a:p>
          <a:p>
            <a:pPr marL="311150" lvl="0" indent="-171450" rtl="0">
              <a:lnSpc>
                <a:spcPct val="90000"/>
              </a:lnSpc>
              <a:spcBef>
                <a:spcPts val="1000"/>
              </a:spcBef>
              <a:buClr>
                <a:schemeClr val="dk1"/>
              </a:buClr>
              <a:buSzPct val="100000"/>
              <a:buFont typeface="Wingdings" panose="05000000000000000000" pitchFamily="2" charset="2"/>
              <a:buChar char="§"/>
            </a:pPr>
            <a:r>
              <a:rPr lang="en-US" altLang="ko-KR" baseline="0" dirty="0" smtClean="0">
                <a:solidFill>
                  <a:schemeClr val="dk1"/>
                </a:solidFill>
              </a:rPr>
              <a:t>There are 2 kinds of database, RDMBS is for user data, NoSQL is for the logs.</a:t>
            </a:r>
          </a:p>
          <a:p>
            <a:pPr marL="139700" lvl="0" indent="0" rtl="0">
              <a:lnSpc>
                <a:spcPct val="90000"/>
              </a:lnSpc>
              <a:spcBef>
                <a:spcPts val="1000"/>
              </a:spcBef>
              <a:buClr>
                <a:schemeClr val="dk1"/>
              </a:buClr>
              <a:buSzPct val="100000"/>
              <a:buFont typeface="Arial"/>
              <a:buNone/>
            </a:pPr>
            <a:endParaRPr lang="en-US" dirty="0">
              <a:solidFill>
                <a:schemeClr val="dk1"/>
              </a:solidFill>
            </a:endParaRP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extLst>
      <p:ext uri="{BB962C8B-B14F-4D97-AF65-F5344CB8AC3E}">
        <p14:creationId xmlns:p14="http://schemas.microsoft.com/office/powerpoint/2010/main" val="418842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39700" marR="0" lvl="0" indent="0" algn="l" defTabSz="914400" rtl="0" eaLnBrk="1" fontAlgn="auto" latinLnBrk="1" hangingPunct="1">
              <a:lnSpc>
                <a:spcPct val="90000"/>
              </a:lnSpc>
              <a:spcBef>
                <a:spcPts val="1000"/>
              </a:spcBef>
              <a:spcAft>
                <a:spcPts val="0"/>
              </a:spcAft>
              <a:buClr>
                <a:schemeClr val="dk1"/>
              </a:buClr>
              <a:buSzPct val="100000"/>
              <a:buFont typeface="Arial"/>
              <a:buNone/>
              <a:tabLst/>
              <a:defRPr/>
            </a:pPr>
            <a:r>
              <a:rPr lang="en-US" altLang="ko-KR" i="0" dirty="0" smtClean="0">
                <a:solidFill>
                  <a:schemeClr val="dk1"/>
                </a:solidFill>
              </a:rPr>
              <a:t>It</a:t>
            </a:r>
            <a:r>
              <a:rPr lang="en-US" altLang="ko-KR" i="0" baseline="0" dirty="0" smtClean="0">
                <a:solidFill>
                  <a:schemeClr val="dk1"/>
                </a:solidFill>
              </a:rPr>
              <a:t> shows</a:t>
            </a:r>
            <a:r>
              <a:rPr lang="en-US" altLang="ko-KR" i="0" dirty="0" smtClean="0">
                <a:solidFill>
                  <a:schemeClr val="dk1"/>
                </a:solidFill>
              </a:rPr>
              <a:t> </a:t>
            </a:r>
            <a:r>
              <a:rPr lang="en-US" altLang="ko-KR" i="0" baseline="0" dirty="0" smtClean="0">
                <a:solidFill>
                  <a:schemeClr val="dk1"/>
                </a:solidFill>
              </a:rPr>
              <a:t>decomposition of Event Bus.</a:t>
            </a:r>
          </a:p>
          <a:p>
            <a:pPr marL="139700" lvl="0" indent="0" rtl="0">
              <a:lnSpc>
                <a:spcPct val="90000"/>
              </a:lnSpc>
              <a:spcBef>
                <a:spcPts val="1000"/>
              </a:spcBef>
              <a:buClr>
                <a:schemeClr val="dk1"/>
              </a:buClr>
              <a:buSzPct val="100000"/>
              <a:buFont typeface="Arial"/>
              <a:buNone/>
            </a:pPr>
            <a:r>
              <a:rPr lang="en-US" altLang="ko-KR" sz="1200" i="0" kern="1200" dirty="0" smtClean="0">
                <a:solidFill>
                  <a:schemeClr val="tx1"/>
                </a:solidFill>
                <a:effectLst/>
                <a:latin typeface="+mn-lt"/>
                <a:ea typeface="+mn-ea"/>
                <a:cs typeface="+mn-cs"/>
              </a:rPr>
              <a:t>Event</a:t>
            </a:r>
            <a:r>
              <a:rPr lang="en-US" altLang="ko-KR" sz="1200" i="0" kern="1200" baseline="0" dirty="0" smtClean="0">
                <a:solidFill>
                  <a:schemeClr val="tx1"/>
                </a:solidFill>
                <a:effectLst/>
                <a:latin typeface="+mn-lt"/>
                <a:ea typeface="+mn-ea"/>
                <a:cs typeface="+mn-cs"/>
              </a:rPr>
              <a:t> bus</a:t>
            </a:r>
            <a:r>
              <a:rPr lang="en-US" altLang="ko-KR" sz="1200" i="0" kern="1200" dirty="0" smtClean="0">
                <a:solidFill>
                  <a:schemeClr val="tx1"/>
                </a:solidFill>
                <a:effectLst/>
                <a:latin typeface="+mn-lt"/>
                <a:ea typeface="+mn-ea"/>
                <a:cs typeface="+mn-cs"/>
              </a:rPr>
              <a:t> includes two components; MQTT Proxy and MQTT Broker.</a:t>
            </a:r>
          </a:p>
          <a:p>
            <a:pPr marL="139700" lvl="0" indent="0" rtl="0">
              <a:lnSpc>
                <a:spcPct val="90000"/>
              </a:lnSpc>
              <a:spcBef>
                <a:spcPts val="1000"/>
              </a:spcBef>
              <a:buClr>
                <a:schemeClr val="dk1"/>
              </a:buClr>
              <a:buSzPct val="100000"/>
              <a:buFont typeface="Arial"/>
              <a:buNone/>
            </a:pPr>
            <a:r>
              <a:rPr lang="en-US" altLang="ko-KR" sz="1200" i="0" kern="1200" dirty="0" smtClean="0">
                <a:solidFill>
                  <a:schemeClr val="tx1"/>
                </a:solidFill>
                <a:effectLst/>
                <a:latin typeface="+mn-lt"/>
                <a:ea typeface="+mn-ea"/>
                <a:cs typeface="+mn-cs"/>
              </a:rPr>
              <a:t>MQTT</a:t>
            </a:r>
            <a:r>
              <a:rPr lang="en-US" altLang="ko-KR" sz="1200" i="0" kern="1200" baseline="0" dirty="0" smtClean="0">
                <a:solidFill>
                  <a:schemeClr val="tx1"/>
                </a:solidFill>
                <a:effectLst/>
                <a:latin typeface="+mn-lt"/>
                <a:ea typeface="+mn-ea"/>
                <a:cs typeface="+mn-cs"/>
              </a:rPr>
              <a:t> proxy is responsible for secured access.</a:t>
            </a:r>
          </a:p>
          <a:p>
            <a:pPr marL="139700" lvl="0" indent="0" rtl="0">
              <a:lnSpc>
                <a:spcPct val="90000"/>
              </a:lnSpc>
              <a:spcBef>
                <a:spcPts val="1000"/>
              </a:spcBef>
              <a:buClr>
                <a:schemeClr val="dk1"/>
              </a:buClr>
              <a:buSzPct val="100000"/>
              <a:buFont typeface="Arial"/>
              <a:buNone/>
            </a:pPr>
            <a:r>
              <a:rPr lang="en-US" altLang="ko-KR" sz="1200" kern="1200" dirty="0" smtClean="0">
                <a:solidFill>
                  <a:schemeClr val="tx1"/>
                </a:solidFill>
                <a:effectLst/>
                <a:latin typeface="+mn-lt"/>
                <a:ea typeface="+mn-ea"/>
                <a:cs typeface="+mn-cs"/>
              </a:rPr>
              <a:t>And MQTT Broker is for basic functionality of event bus such as pub-sub.</a:t>
            </a:r>
            <a:endParaRPr lang="en-US" altLang="ko-KR" i="0" dirty="0" smtClean="0">
              <a:solidFill>
                <a:schemeClr val="dk1"/>
              </a:solidFill>
            </a:endParaRPr>
          </a:p>
          <a:p>
            <a:pPr marL="139700" lvl="0" indent="0" rtl="0">
              <a:lnSpc>
                <a:spcPct val="90000"/>
              </a:lnSpc>
              <a:spcBef>
                <a:spcPts val="1000"/>
              </a:spcBef>
              <a:buClr>
                <a:schemeClr val="dk1"/>
              </a:buClr>
              <a:buSzPct val="100000"/>
              <a:buFont typeface="Arial"/>
              <a:buNone/>
            </a:pPr>
            <a:endParaRPr lang="en-US" dirty="0">
              <a:solidFill>
                <a:schemeClr val="dk1"/>
              </a:solidFill>
            </a:endParaRP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11</a:t>
            </a:fld>
            <a:endParaRPr lang="en-US"/>
          </a:p>
        </p:txBody>
      </p:sp>
    </p:spTree>
    <p:extLst>
      <p:ext uri="{BB962C8B-B14F-4D97-AF65-F5344CB8AC3E}">
        <p14:creationId xmlns:p14="http://schemas.microsoft.com/office/powerpoint/2010/main" val="2851198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ltLang="ko-KR" sz="1000" dirty="0" smtClean="0"/>
              <a:t>This picture explains the IoT server with security</a:t>
            </a:r>
            <a:r>
              <a:rPr lang="en-US" altLang="ko-KR" sz="1000" baseline="0" dirty="0" smtClean="0"/>
              <a:t> aspect.</a:t>
            </a:r>
          </a:p>
          <a:p>
            <a:pPr>
              <a:spcBef>
                <a:spcPts val="0"/>
              </a:spcBef>
              <a:buNone/>
            </a:pPr>
            <a:r>
              <a:rPr lang="en-US" altLang="ko-KR" sz="1000" baseline="0" dirty="0" smtClean="0"/>
              <a:t>For accessing Event bus, The user app should get session ID form Web server first then it is able to access the Event Bus with the session ID.</a:t>
            </a:r>
          </a:p>
          <a:p>
            <a:pPr>
              <a:spcBef>
                <a:spcPts val="0"/>
              </a:spcBef>
              <a:buNone/>
            </a:pPr>
            <a:r>
              <a:rPr lang="en-US" altLang="ko-KR" sz="1000" baseline="0" dirty="0" smtClean="0"/>
              <a:t>This session is not permanent.</a:t>
            </a:r>
          </a:p>
          <a:p>
            <a:pPr>
              <a:spcBef>
                <a:spcPts val="0"/>
              </a:spcBef>
              <a:buNone/>
            </a:pPr>
            <a:endParaRPr sz="1000" dirty="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12</a:t>
            </a:fld>
            <a:endParaRPr lang="en-US"/>
          </a:p>
        </p:txBody>
      </p:sp>
    </p:spTree>
    <p:extLst>
      <p:ext uri="{BB962C8B-B14F-4D97-AF65-F5344CB8AC3E}">
        <p14:creationId xmlns:p14="http://schemas.microsoft.com/office/powerpoint/2010/main" val="2194100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ltLang="ko-KR" b="0" baseline="0" dirty="0" smtClean="0">
                <a:solidFill>
                  <a:srgbClr val="FF0000"/>
                </a:solidFill>
              </a:rPr>
              <a:t>This diagram shows how the SA node is registered to the account of owner.</a:t>
            </a:r>
          </a:p>
          <a:p>
            <a:pPr lvl="0" rtl="0">
              <a:lnSpc>
                <a:spcPct val="90000"/>
              </a:lnSpc>
              <a:spcBef>
                <a:spcPts val="1000"/>
              </a:spcBef>
              <a:buNone/>
            </a:pPr>
            <a:r>
              <a:rPr lang="en-US" altLang="ko-KR" b="0" baseline="0" dirty="0" smtClean="0">
                <a:solidFill>
                  <a:srgbClr val="FF0000"/>
                </a:solidFill>
              </a:rPr>
              <a:t>For the secure control of SA node register.</a:t>
            </a:r>
          </a:p>
          <a:p>
            <a:pPr lvl="0" rtl="0">
              <a:lnSpc>
                <a:spcPct val="90000"/>
              </a:lnSpc>
              <a:spcBef>
                <a:spcPts val="1000"/>
              </a:spcBef>
              <a:buNone/>
            </a:pPr>
            <a:r>
              <a:rPr lang="en-US" altLang="ko-KR" b="0" baseline="0" dirty="0" smtClean="0">
                <a:solidFill>
                  <a:srgbClr val="FF0000"/>
                </a:solidFill>
              </a:rPr>
              <a:t>User should register SA node Serial number to the server first.</a:t>
            </a:r>
          </a:p>
          <a:p>
            <a:pPr lvl="0" rtl="0">
              <a:lnSpc>
                <a:spcPct val="90000"/>
              </a:lnSpc>
              <a:spcBef>
                <a:spcPts val="1000"/>
              </a:spcBef>
              <a:buNone/>
            </a:pPr>
            <a:r>
              <a:rPr lang="en-US" altLang="ko-KR" b="0" baseline="0" dirty="0" smtClean="0">
                <a:solidFill>
                  <a:srgbClr val="FF0000"/>
                </a:solidFill>
              </a:rPr>
              <a:t>Then user manipulate SA node and SA node accesses the server with in 10 minutes.</a:t>
            </a:r>
          </a:p>
          <a:p>
            <a:pPr lvl="0" rtl="0">
              <a:lnSpc>
                <a:spcPct val="90000"/>
              </a:lnSpc>
              <a:spcBef>
                <a:spcPts val="1000"/>
              </a:spcBef>
              <a:buNone/>
            </a:pPr>
            <a:r>
              <a:rPr lang="en-US" altLang="ko-KR" b="0" baseline="0" dirty="0" smtClean="0">
                <a:solidFill>
                  <a:srgbClr val="FF0000"/>
                </a:solidFill>
              </a:rPr>
              <a:t>Lastly, the SA node has been registered.</a:t>
            </a:r>
          </a:p>
          <a:p>
            <a:pPr lvl="0" rtl="0">
              <a:lnSpc>
                <a:spcPct val="90000"/>
              </a:lnSpc>
              <a:spcBef>
                <a:spcPts val="1000"/>
              </a:spcBef>
              <a:buNone/>
            </a:pPr>
            <a:endParaRPr lang="en-US" dirty="0">
              <a:solidFill>
                <a:schemeClr val="dk1"/>
              </a:solidFill>
            </a:endParaRP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13</a:t>
            </a:fld>
            <a:endParaRPr lang="en-US"/>
          </a:p>
        </p:txBody>
      </p:sp>
    </p:spTree>
    <p:extLst>
      <p:ext uri="{BB962C8B-B14F-4D97-AF65-F5344CB8AC3E}">
        <p14:creationId xmlns:p14="http://schemas.microsoft.com/office/powerpoint/2010/main" val="372149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ltLang="ko-KR" baseline="0" dirty="0" smtClean="0"/>
              <a:t>Our IoT server infrastructure is serviced with Amazon Web Services(AWS).</a:t>
            </a:r>
          </a:p>
          <a:p>
            <a:pPr>
              <a:spcBef>
                <a:spcPts val="0"/>
              </a:spcBef>
              <a:buNone/>
            </a:pPr>
            <a:r>
              <a:rPr lang="en-US" altLang="ko-KR" baseline="0" dirty="0" smtClean="0"/>
              <a:t>In order to support high availability and failover. It is deployed across multiple (availability) zones.</a:t>
            </a:r>
          </a:p>
          <a:p>
            <a:pPr>
              <a:spcBef>
                <a:spcPts val="0"/>
              </a:spcBef>
              <a:buNone/>
            </a:pPr>
            <a:endParaRPr dirty="0"/>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14</a:t>
            </a:fld>
            <a:endParaRPr lang="en-US"/>
          </a:p>
        </p:txBody>
      </p:sp>
    </p:spTree>
    <p:extLst>
      <p:ext uri="{BB962C8B-B14F-4D97-AF65-F5344CB8AC3E}">
        <p14:creationId xmlns:p14="http://schemas.microsoft.com/office/powerpoint/2010/main" val="1311667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ltLang="ko-KR" i="0" dirty="0" smtClean="0"/>
              <a:t>SA node is designed</a:t>
            </a:r>
            <a:r>
              <a:rPr lang="en-US" altLang="ko-KR" i="0" baseline="0" dirty="0" smtClean="0"/>
              <a:t> layered pattern.</a:t>
            </a:r>
          </a:p>
          <a:p>
            <a:pPr lvl="0" rtl="0">
              <a:spcBef>
                <a:spcPts val="0"/>
              </a:spcBef>
              <a:buNone/>
            </a:pPr>
            <a:r>
              <a:rPr lang="en-US" altLang="ko-KR" sz="1200" i="0" kern="1200" dirty="0" smtClean="0">
                <a:solidFill>
                  <a:schemeClr val="tx1"/>
                </a:solidFill>
                <a:effectLst/>
                <a:latin typeface="+mn-lt"/>
                <a:ea typeface="+mn-ea"/>
                <a:cs typeface="+mn-cs"/>
              </a:rPr>
              <a:t>Abstract Layer is consist of two modules; SA Controller and SA Network Manager.  </a:t>
            </a:r>
          </a:p>
          <a:p>
            <a:pPr lvl="0" rtl="0">
              <a:spcBef>
                <a:spcPts val="0"/>
              </a:spcBef>
              <a:buNone/>
            </a:pPr>
            <a:r>
              <a:rPr lang="en-US" altLang="ko-KR" sz="1200" i="0" kern="1200" dirty="0" smtClean="0">
                <a:solidFill>
                  <a:schemeClr val="tx1"/>
                </a:solidFill>
                <a:effectLst/>
                <a:latin typeface="+mn-lt"/>
                <a:ea typeface="+mn-ea"/>
                <a:cs typeface="+mn-cs"/>
              </a:rPr>
              <a:t>SA Controller provides the abstraction of the sensor and actuator </a:t>
            </a:r>
          </a:p>
          <a:p>
            <a:pPr lvl="0" rtl="0">
              <a:spcBef>
                <a:spcPts val="0"/>
              </a:spcBef>
              <a:buNone/>
            </a:pPr>
            <a:r>
              <a:rPr lang="en-US" altLang="ko-KR" sz="1200" i="0" kern="1200" dirty="0" smtClean="0">
                <a:solidFill>
                  <a:schemeClr val="tx1"/>
                </a:solidFill>
                <a:effectLst/>
                <a:latin typeface="+mn-lt"/>
                <a:ea typeface="+mn-ea"/>
                <a:cs typeface="+mn-cs"/>
              </a:rPr>
              <a:t>And</a:t>
            </a:r>
            <a:r>
              <a:rPr lang="en-US" altLang="ko-KR" sz="1200" i="0" kern="1200" baseline="0" dirty="0" smtClean="0">
                <a:solidFill>
                  <a:schemeClr val="tx1"/>
                </a:solidFill>
                <a:effectLst/>
                <a:latin typeface="+mn-lt"/>
                <a:ea typeface="+mn-ea"/>
                <a:cs typeface="+mn-cs"/>
              </a:rPr>
              <a:t> </a:t>
            </a:r>
            <a:r>
              <a:rPr lang="en-US" altLang="ko-KR" sz="1200" i="0" kern="1200" dirty="0" smtClean="0">
                <a:solidFill>
                  <a:schemeClr val="tx1"/>
                </a:solidFill>
                <a:effectLst/>
                <a:latin typeface="+mn-lt"/>
                <a:ea typeface="+mn-ea"/>
                <a:cs typeface="+mn-cs"/>
              </a:rPr>
              <a:t>Network Manager provides the abstraction for supporting not only event bus but</a:t>
            </a:r>
            <a:r>
              <a:rPr lang="en-US" altLang="ko-KR" sz="1200" i="0" kern="1200" baseline="0" dirty="0" smtClean="0">
                <a:solidFill>
                  <a:schemeClr val="tx1"/>
                </a:solidFill>
                <a:effectLst/>
                <a:latin typeface="+mn-lt"/>
                <a:ea typeface="+mn-ea"/>
                <a:cs typeface="+mn-cs"/>
              </a:rPr>
              <a:t> also</a:t>
            </a:r>
            <a:r>
              <a:rPr lang="en-US" altLang="ko-KR" sz="1200" i="0" kern="1200" dirty="0" smtClean="0">
                <a:solidFill>
                  <a:schemeClr val="tx1"/>
                </a:solidFill>
                <a:effectLst/>
                <a:latin typeface="+mn-lt"/>
                <a:ea typeface="+mn-ea"/>
                <a:cs typeface="+mn-cs"/>
              </a:rPr>
              <a:t> emerging network protocol.</a:t>
            </a:r>
            <a:endParaRPr lang="en-US" altLang="ko-KR" i="0" baseline="0" dirty="0" smtClean="0"/>
          </a:p>
          <a:p>
            <a:pPr lvl="0" rtl="0">
              <a:spcBef>
                <a:spcPts val="0"/>
              </a:spcBef>
              <a:buNone/>
            </a:pPr>
            <a:endParaRPr dirty="0"/>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15</a:t>
            </a:fld>
            <a:endParaRPr lang="en-US"/>
          </a:p>
        </p:txBody>
      </p:sp>
    </p:spTree>
    <p:extLst>
      <p:ext uri="{BB962C8B-B14F-4D97-AF65-F5344CB8AC3E}">
        <p14:creationId xmlns:p14="http://schemas.microsoft.com/office/powerpoint/2010/main" val="2638272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i="0" dirty="0" smtClean="0"/>
              <a:t>This is</a:t>
            </a:r>
            <a:r>
              <a:rPr lang="en-US" altLang="ko-KR" i="0" baseline="0" dirty="0" smtClean="0"/>
              <a:t> SA Network Manager decomposition.</a:t>
            </a:r>
            <a:endParaRPr lang="en-US" altLang="ko-KR" i="0" dirty="0" smtClean="0"/>
          </a:p>
          <a:p>
            <a:pPr>
              <a:spcBef>
                <a:spcPts val="0"/>
              </a:spcBef>
              <a:buNone/>
            </a:pPr>
            <a:r>
              <a:rPr lang="en-US" altLang="ko-KR" sz="1200" i="0" kern="1200" dirty="0" smtClean="0">
                <a:solidFill>
                  <a:schemeClr val="tx1"/>
                </a:solidFill>
                <a:effectLst/>
                <a:latin typeface="+mn-lt"/>
                <a:ea typeface="+mn-ea"/>
                <a:cs typeface="+mn-cs"/>
              </a:rPr>
              <a:t>Now, SA node communicates with IoT Server via WIFI using HTTP and MQTT protocol respectively. </a:t>
            </a:r>
          </a:p>
          <a:p>
            <a:pPr>
              <a:spcBef>
                <a:spcPts val="0"/>
              </a:spcBef>
              <a:buNone/>
            </a:pPr>
            <a:r>
              <a:rPr lang="en-US" altLang="ko-KR" sz="1200" i="0" kern="1200" dirty="0" smtClean="0">
                <a:solidFill>
                  <a:schemeClr val="tx1"/>
                </a:solidFill>
                <a:effectLst/>
                <a:latin typeface="+mn-lt"/>
                <a:ea typeface="+mn-ea"/>
                <a:cs typeface="+mn-cs"/>
              </a:rPr>
              <a:t>However, SA node is designed to support the emerging protocol without WIFI via </a:t>
            </a:r>
            <a:r>
              <a:rPr lang="en-US" altLang="ko-KR" sz="1200" i="0" kern="1200" baseline="0" dirty="0" smtClean="0">
                <a:solidFill>
                  <a:schemeClr val="tx1"/>
                </a:solidFill>
                <a:effectLst/>
                <a:latin typeface="+mn-lt"/>
                <a:ea typeface="+mn-ea"/>
                <a:cs typeface="+mn-cs"/>
              </a:rPr>
              <a:t>bridge.</a:t>
            </a:r>
            <a:endParaRPr lang="en-US" altLang="ko-KR" i="0" dirty="0" smtClean="0"/>
          </a:p>
          <a:p>
            <a:pPr>
              <a:spcBef>
                <a:spcPts val="0"/>
              </a:spcBef>
              <a:buNone/>
            </a:pPr>
            <a:endParaRPr dirty="0"/>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extLst>
      <p:ext uri="{BB962C8B-B14F-4D97-AF65-F5344CB8AC3E}">
        <p14:creationId xmlns:p14="http://schemas.microsoft.com/office/powerpoint/2010/main" val="3159676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ltLang="ko-KR" sz="1200" i="0" kern="1200" dirty="0" smtClean="0">
                <a:solidFill>
                  <a:schemeClr val="tx1"/>
                </a:solidFill>
                <a:effectLst/>
                <a:latin typeface="+mn-lt"/>
                <a:ea typeface="+mn-ea"/>
                <a:cs typeface="+mn-cs"/>
              </a:rPr>
              <a:t>User App consists of three interconnected components; View, Controller, and Model.  </a:t>
            </a:r>
          </a:p>
          <a:p>
            <a:pPr>
              <a:spcBef>
                <a:spcPts val="0"/>
              </a:spcBef>
              <a:buNone/>
            </a:pPr>
            <a:r>
              <a:rPr lang="en-US" altLang="ko-KR" sz="1200" i="0" kern="1200" dirty="0" smtClean="0">
                <a:solidFill>
                  <a:schemeClr val="tx1"/>
                </a:solidFill>
                <a:effectLst/>
                <a:latin typeface="+mn-lt"/>
                <a:ea typeface="+mn-ea"/>
                <a:cs typeface="+mn-cs"/>
              </a:rPr>
              <a:t>MVC pattern is adapted to the User App architectural design for 3</a:t>
            </a:r>
            <a:r>
              <a:rPr lang="en-US" altLang="ko-KR" sz="1200" i="0" kern="1200" baseline="30000" dirty="0" smtClean="0">
                <a:solidFill>
                  <a:schemeClr val="tx1"/>
                </a:solidFill>
                <a:effectLst/>
                <a:latin typeface="+mn-lt"/>
                <a:ea typeface="+mn-ea"/>
                <a:cs typeface="+mn-cs"/>
              </a:rPr>
              <a:t>rd</a:t>
            </a:r>
            <a:r>
              <a:rPr lang="en-US" altLang="ko-KR" sz="1200" i="0" kern="1200" dirty="0" smtClean="0">
                <a:solidFill>
                  <a:schemeClr val="tx1"/>
                </a:solidFill>
                <a:effectLst/>
                <a:latin typeface="+mn-lt"/>
                <a:ea typeface="+mn-ea"/>
                <a:cs typeface="+mn-cs"/>
              </a:rPr>
              <a:t> party developers to build various user interfaces easily</a:t>
            </a:r>
            <a:endParaRPr lang="en-US" altLang="ko-KR" i="0" dirty="0" smtClean="0"/>
          </a:p>
          <a:p>
            <a:pPr>
              <a:spcBef>
                <a:spcPts val="0"/>
              </a:spcBef>
              <a:buNone/>
            </a:pPr>
            <a:endParaRPr dirty="0"/>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extLst>
      <p:ext uri="{BB962C8B-B14F-4D97-AF65-F5344CB8AC3E}">
        <p14:creationId xmlns:p14="http://schemas.microsoft.com/office/powerpoint/2010/main" val="48801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ltLang="ko-KR" dirty="0" smtClean="0"/>
              <a:t>This diagram</a:t>
            </a:r>
            <a:r>
              <a:rPr lang="en-US" altLang="ko-KR" baseline="0" dirty="0" smtClean="0"/>
              <a:t> presents static structure of User App.</a:t>
            </a:r>
          </a:p>
          <a:p>
            <a:pPr>
              <a:spcBef>
                <a:spcPts val="0"/>
              </a:spcBef>
              <a:buNone/>
            </a:pPr>
            <a:r>
              <a:rPr lang="en-US" altLang="ko-KR" baseline="0" dirty="0" smtClean="0"/>
              <a:t>Controller uses </a:t>
            </a:r>
            <a:r>
              <a:rPr lang="en-US" altLang="ko-KR" baseline="0" dirty="0" err="1" smtClean="0"/>
              <a:t>HTTPRESTClient</a:t>
            </a:r>
            <a:r>
              <a:rPr lang="en-US" altLang="ko-KR" baseline="0" dirty="0" smtClean="0"/>
              <a:t> and </a:t>
            </a:r>
            <a:r>
              <a:rPr lang="en-US" altLang="ko-KR" baseline="0" dirty="0" err="1" smtClean="0"/>
              <a:t>MQTTClient</a:t>
            </a:r>
            <a:r>
              <a:rPr lang="en-US" altLang="ko-KR" baseline="0" dirty="0" smtClean="0"/>
              <a:t>.</a:t>
            </a:r>
            <a:endParaRPr lang="en-US" altLang="ko-KR" dirty="0" smtClean="0"/>
          </a:p>
          <a:p>
            <a:pPr>
              <a:spcBef>
                <a:spcPts val="0"/>
              </a:spcBef>
              <a:buNone/>
            </a:pPr>
            <a:endParaRPr dirty="0"/>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extLst>
      <p:ext uri="{BB962C8B-B14F-4D97-AF65-F5344CB8AC3E}">
        <p14:creationId xmlns:p14="http://schemas.microsoft.com/office/powerpoint/2010/main" val="129561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ltLang="ko-KR" baseline="0" dirty="0" smtClean="0"/>
              <a:t>In</a:t>
            </a:r>
            <a:r>
              <a:rPr lang="en-US" altLang="ko-KR" dirty="0" smtClean="0"/>
              <a:t> section One and Two,</a:t>
            </a:r>
            <a:r>
              <a:rPr lang="en-US" altLang="ko-KR" baseline="0" dirty="0" smtClean="0"/>
              <a:t> </a:t>
            </a:r>
            <a:r>
              <a:rPr lang="en-US" dirty="0" smtClean="0"/>
              <a:t>I </a:t>
            </a:r>
            <a:r>
              <a:rPr lang="en-US" dirty="0"/>
              <a:t>will introduce our team and show our planning and </a:t>
            </a:r>
            <a:r>
              <a:rPr lang="en-US" dirty="0" smtClean="0"/>
              <a:t>doing</a:t>
            </a:r>
            <a:endParaRPr lang="en-US" dirty="0"/>
          </a:p>
          <a:p>
            <a:pPr rtl="0">
              <a:spcBef>
                <a:spcPts val="0"/>
              </a:spcBef>
              <a:buNone/>
            </a:pPr>
            <a:r>
              <a:rPr lang="en-US" dirty="0"/>
              <a:t>Architectural analysis and design will show in section </a:t>
            </a:r>
            <a:r>
              <a:rPr lang="en-US" dirty="0" smtClean="0"/>
              <a:t>Three</a:t>
            </a:r>
            <a:r>
              <a:rPr lang="en-US" baseline="0" dirty="0" smtClean="0"/>
              <a:t> to Five</a:t>
            </a:r>
            <a:endParaRPr lang="en-US" dirty="0"/>
          </a:p>
          <a:p>
            <a:pPr rtl="0">
              <a:spcBef>
                <a:spcPts val="0"/>
              </a:spcBef>
              <a:buNone/>
            </a:pPr>
            <a:endParaRPr dirty="0">
              <a:solidFill>
                <a:schemeClr val="dk1"/>
              </a:solidFill>
            </a:endParaRPr>
          </a:p>
          <a:p>
            <a:pPr rtl="0">
              <a:spcBef>
                <a:spcPts val="0"/>
              </a:spcBef>
              <a:buNone/>
            </a:pPr>
            <a:r>
              <a:rPr lang="en-US" dirty="0">
                <a:solidFill>
                  <a:schemeClr val="dk1"/>
                </a:solidFill>
              </a:rPr>
              <a:t>I will explain how we </a:t>
            </a:r>
            <a:r>
              <a:rPr lang="en-US" dirty="0" smtClean="0">
                <a:solidFill>
                  <a:schemeClr val="dk1"/>
                </a:solidFill>
              </a:rPr>
              <a:t>tested</a:t>
            </a:r>
            <a:r>
              <a:rPr lang="en-US" baseline="0" dirty="0" smtClean="0">
                <a:solidFill>
                  <a:schemeClr val="dk1"/>
                </a:solidFill>
              </a:rPr>
              <a:t> </a:t>
            </a:r>
            <a:r>
              <a:rPr lang="en-US" dirty="0" smtClean="0">
                <a:solidFill>
                  <a:schemeClr val="dk1"/>
                </a:solidFill>
              </a:rPr>
              <a:t>our </a:t>
            </a:r>
            <a:r>
              <a:rPr lang="en-US" dirty="0">
                <a:solidFill>
                  <a:schemeClr val="dk1"/>
                </a:solidFill>
              </a:rPr>
              <a:t>system in section 6.</a:t>
            </a:r>
          </a:p>
          <a:p>
            <a:pPr rtl="0">
              <a:spcBef>
                <a:spcPts val="0"/>
              </a:spcBef>
              <a:buNone/>
            </a:pPr>
            <a:r>
              <a:rPr lang="en-US" dirty="0">
                <a:solidFill>
                  <a:schemeClr val="dk1"/>
                </a:solidFill>
              </a:rPr>
              <a:t>Finally, I will present “Lessons learned” through this project.</a:t>
            </a:r>
          </a:p>
          <a:p>
            <a:pPr rtl="0">
              <a:spcBef>
                <a:spcPts val="0"/>
              </a:spcBef>
              <a:buNone/>
            </a:pPr>
            <a:r>
              <a:rPr lang="en-US" dirty="0">
                <a:solidFill>
                  <a:schemeClr val="dk1"/>
                </a:solidFill>
              </a:rPr>
              <a:t>(Finally, you can give us any question after Demo, Please note your question.)</a:t>
            </a:r>
          </a:p>
          <a:p>
            <a:pPr>
              <a:spcBef>
                <a:spcPts val="0"/>
              </a:spcBef>
              <a:buNone/>
            </a:pPr>
            <a:endParaRPr dirty="0">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851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ko-KR" altLang="en-US" dirty="0" smtClean="0"/>
              <a:t>이전까지 </a:t>
            </a:r>
            <a:r>
              <a:rPr lang="en-US" altLang="ko-KR" dirty="0" smtClean="0"/>
              <a:t>12</a:t>
            </a:r>
            <a:r>
              <a:rPr lang="ko-KR" altLang="en-US" smtClean="0"/>
              <a:t>분</a:t>
            </a:r>
          </a:p>
          <a:p>
            <a:pPr rtl="0">
              <a:spcBef>
                <a:spcPts val="0"/>
              </a:spcBef>
              <a:buNone/>
            </a:pPr>
            <a:r>
              <a:rPr lang="en-US" altLang="ko-KR" dirty="0" smtClean="0"/>
              <a:t>Test 2</a:t>
            </a:r>
            <a:r>
              <a:rPr lang="ko-KR" altLang="en-US" smtClean="0"/>
              <a:t>분</a:t>
            </a:r>
          </a:p>
          <a:p>
            <a:pPr rtl="0">
              <a:spcBef>
                <a:spcPts val="0"/>
              </a:spcBef>
              <a:buNone/>
            </a:pPr>
            <a:r>
              <a:rPr lang="en-US" altLang="ko-KR" dirty="0" smtClean="0"/>
              <a:t>Lessons</a:t>
            </a:r>
            <a:r>
              <a:rPr lang="en-US" altLang="ko-KR" baseline="0" dirty="0" smtClean="0"/>
              <a:t> learned 1</a:t>
            </a:r>
            <a:r>
              <a:rPr lang="ko-KR" altLang="en-US" baseline="0" smtClean="0"/>
              <a:t>분</a:t>
            </a:r>
            <a:endParaRPr lang="ko-KR" altLang="en-US" smtClean="0"/>
          </a:p>
          <a:p>
            <a:pPr rtl="0">
              <a:spcBef>
                <a:spcPts val="0"/>
              </a:spcBef>
              <a:buNone/>
            </a:pPr>
            <a:endParaRPr lang="ko-KR" altLang="en-US" dirty="0" smtClean="0"/>
          </a:p>
          <a:p>
            <a:pPr rtl="0">
              <a:spcBef>
                <a:spcPts val="0"/>
              </a:spcBef>
              <a:buNone/>
            </a:pPr>
            <a:r>
              <a:rPr lang="en-US" altLang="ko-KR" dirty="0" smtClean="0"/>
              <a:t>To test IoT System.</a:t>
            </a:r>
          </a:p>
          <a:p>
            <a:pPr rtl="0">
              <a:spcBef>
                <a:spcPts val="0"/>
              </a:spcBef>
              <a:buNone/>
            </a:pPr>
            <a:r>
              <a:rPr lang="en-US" altLang="ko-KR" dirty="0" smtClean="0"/>
              <a:t>We set test plan and derived total 21 test cases.</a:t>
            </a:r>
          </a:p>
          <a:p>
            <a:pPr rtl="0">
              <a:spcBef>
                <a:spcPts val="0"/>
              </a:spcBef>
              <a:buNone/>
            </a:pPr>
            <a:r>
              <a:rPr lang="en-US" altLang="ko-KR" dirty="0" smtClean="0"/>
              <a:t>They were categorized into 3 parts (Basic, Complex, Negative).</a:t>
            </a:r>
          </a:p>
          <a:p>
            <a:pPr>
              <a:spcBef>
                <a:spcPts val="0"/>
              </a:spcBef>
              <a:buNone/>
            </a:pPr>
            <a:r>
              <a:rPr lang="en-US" altLang="ko-KR" dirty="0" smtClean="0"/>
              <a:t>We specified which FR,QA are related this test case.</a:t>
            </a:r>
            <a:endParaRPr lang="en-US" altLang="ko-KR" dirty="0"/>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19</a:t>
            </a:fld>
            <a:endParaRPr lang="en-US"/>
          </a:p>
        </p:txBody>
      </p:sp>
    </p:spTree>
    <p:extLst>
      <p:ext uri="{BB962C8B-B14F-4D97-AF65-F5344CB8AC3E}">
        <p14:creationId xmlns:p14="http://schemas.microsoft.com/office/powerpoint/2010/main" val="2260599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dirty="0">
                <a:solidFill>
                  <a:schemeClr val="dk1"/>
                </a:solidFill>
              </a:rPr>
              <a:t>Complex tests are related with Functional requirement also.</a:t>
            </a:r>
          </a:p>
          <a:p>
            <a:pPr lvl="0" rtl="0">
              <a:spcBef>
                <a:spcPts val="0"/>
              </a:spcBef>
              <a:buNone/>
            </a:pPr>
            <a:r>
              <a:rPr lang="en-US" dirty="0">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extLst>
      <p:ext uri="{BB962C8B-B14F-4D97-AF65-F5344CB8AC3E}">
        <p14:creationId xmlns:p14="http://schemas.microsoft.com/office/powerpoint/2010/main" val="1125523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ltLang="ko-KR" dirty="0" smtClean="0">
                <a:solidFill>
                  <a:schemeClr val="dk1"/>
                </a:solidFill>
              </a:rPr>
              <a:t>Complex tests are related with Functional requirement also.</a:t>
            </a:r>
          </a:p>
          <a:p>
            <a:pPr lvl="0" rtl="0">
              <a:spcBef>
                <a:spcPts val="0"/>
              </a:spcBef>
              <a:buNone/>
            </a:pPr>
            <a:r>
              <a:rPr lang="en-US" altLang="ko-KR" dirty="0" smtClean="0">
                <a:solidFill>
                  <a:schemeClr val="dk1"/>
                </a:solidFill>
              </a:rPr>
              <a:t>Negative tests are Especially related with Quality attribute.</a:t>
            </a:r>
            <a:endParaRPr lang="en-US" altLang="ko-KR" dirty="0">
              <a:solidFill>
                <a:schemeClr val="dk1"/>
              </a:solidFill>
            </a:endParaRP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21</a:t>
            </a:fld>
            <a:endParaRPr lang="en-US"/>
          </a:p>
        </p:txBody>
      </p:sp>
    </p:spTree>
    <p:extLst>
      <p:ext uri="{BB962C8B-B14F-4D97-AF65-F5344CB8AC3E}">
        <p14:creationId xmlns:p14="http://schemas.microsoft.com/office/powerpoint/2010/main" val="404195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83741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23</a:t>
            </a:fld>
            <a:endParaRPr lang="en-US"/>
          </a:p>
        </p:txBody>
      </p:sp>
    </p:spTree>
    <p:extLst>
      <p:ext uri="{BB962C8B-B14F-4D97-AF65-F5344CB8AC3E}">
        <p14:creationId xmlns:p14="http://schemas.microsoft.com/office/powerpoint/2010/main" val="3872504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extLst>
      <p:ext uri="{BB962C8B-B14F-4D97-AF65-F5344CB8AC3E}">
        <p14:creationId xmlns:p14="http://schemas.microsoft.com/office/powerpoint/2010/main" val="2496643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25</a:t>
            </a:fld>
            <a:endParaRPr lang="en-US"/>
          </a:p>
        </p:txBody>
      </p:sp>
    </p:spTree>
    <p:extLst>
      <p:ext uri="{BB962C8B-B14F-4D97-AF65-F5344CB8AC3E}">
        <p14:creationId xmlns:p14="http://schemas.microsoft.com/office/powerpoint/2010/main" val="988070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extLst>
      <p:ext uri="{BB962C8B-B14F-4D97-AF65-F5344CB8AC3E}">
        <p14:creationId xmlns:p14="http://schemas.microsoft.com/office/powerpoint/2010/main" val="3978935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extLst>
      <p:ext uri="{BB962C8B-B14F-4D97-AF65-F5344CB8AC3E}">
        <p14:creationId xmlns:p14="http://schemas.microsoft.com/office/powerpoint/2010/main" val="2997016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extLst>
      <p:ext uri="{BB962C8B-B14F-4D97-AF65-F5344CB8AC3E}">
        <p14:creationId xmlns:p14="http://schemas.microsoft.com/office/powerpoint/2010/main" val="96160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smtClean="0"/>
              <a:t>Here are</a:t>
            </a:r>
            <a:r>
              <a:rPr lang="en-US" baseline="0" dirty="0" smtClean="0"/>
              <a:t> my team members and role. </a:t>
            </a:r>
            <a:r>
              <a:rPr lang="en-US" altLang="ko-KR" dirty="0" smtClean="0"/>
              <a:t>(pointing) and our</a:t>
            </a:r>
            <a:r>
              <a:rPr lang="en-US" altLang="ko-KR" baseline="0" dirty="0" smtClean="0"/>
              <a:t> mentor DAN.</a:t>
            </a:r>
            <a:endParaRPr lang="en-US" altLang="ko-KR" dirty="0" smtClean="0"/>
          </a:p>
          <a:p>
            <a:pPr rtl="0">
              <a:spcBef>
                <a:spcPts val="0"/>
              </a:spcBef>
              <a:buNone/>
            </a:pPr>
            <a:r>
              <a:rPr lang="en-US" altLang="ko-KR" dirty="0" smtClean="0">
                <a:solidFill>
                  <a:schemeClr val="dk1"/>
                </a:solidFill>
              </a:rPr>
              <a:t>It looks like layered pattern. If</a:t>
            </a:r>
            <a:r>
              <a:rPr lang="en-US" altLang="ko-KR" baseline="0" dirty="0" smtClean="0">
                <a:solidFill>
                  <a:schemeClr val="dk1"/>
                </a:solidFill>
              </a:rPr>
              <a:t> I order, they have to do, maybe do.</a:t>
            </a:r>
            <a:endParaRPr dirty="0"/>
          </a:p>
          <a:p>
            <a:pPr>
              <a:spcBef>
                <a:spcPts val="0"/>
              </a:spcBef>
              <a:buNone/>
            </a:pPr>
            <a:endParaRPr dirty="0"/>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1503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extLst>
      <p:ext uri="{BB962C8B-B14F-4D97-AF65-F5344CB8AC3E}">
        <p14:creationId xmlns:p14="http://schemas.microsoft.com/office/powerpoint/2010/main" val="2703578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extLst>
      <p:ext uri="{BB962C8B-B14F-4D97-AF65-F5344CB8AC3E}">
        <p14:creationId xmlns:p14="http://schemas.microsoft.com/office/powerpoint/2010/main" val="904820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extLst>
      <p:ext uri="{BB962C8B-B14F-4D97-AF65-F5344CB8AC3E}">
        <p14:creationId xmlns:p14="http://schemas.microsoft.com/office/powerpoint/2010/main" val="1752673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extLst>
      <p:ext uri="{BB962C8B-B14F-4D97-AF65-F5344CB8AC3E}">
        <p14:creationId xmlns:p14="http://schemas.microsoft.com/office/powerpoint/2010/main" val="2678514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extLst>
      <p:ext uri="{BB962C8B-B14F-4D97-AF65-F5344CB8AC3E}">
        <p14:creationId xmlns:p14="http://schemas.microsoft.com/office/powerpoint/2010/main" val="1042445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extLst>
      <p:ext uri="{BB962C8B-B14F-4D97-AF65-F5344CB8AC3E}">
        <p14:creationId xmlns:p14="http://schemas.microsoft.com/office/powerpoint/2010/main" val="2933112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35</a:t>
            </a:fld>
            <a:endParaRPr lang="en-US"/>
          </a:p>
        </p:txBody>
      </p:sp>
    </p:spTree>
    <p:extLst>
      <p:ext uri="{BB962C8B-B14F-4D97-AF65-F5344CB8AC3E}">
        <p14:creationId xmlns:p14="http://schemas.microsoft.com/office/powerpoint/2010/main" val="2232753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idx="10"/>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39</a:t>
            </a:fld>
            <a:endParaRPr lang="en-US"/>
          </a:p>
        </p:txBody>
      </p:sp>
    </p:spTree>
    <p:extLst>
      <p:ext uri="{BB962C8B-B14F-4D97-AF65-F5344CB8AC3E}">
        <p14:creationId xmlns:p14="http://schemas.microsoft.com/office/powerpoint/2010/main" val="59759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en-US" altLang="ko-KR" dirty="0" smtClean="0"/>
              <a:t>Actual time spent is different</a:t>
            </a:r>
            <a:r>
              <a:rPr lang="en-US" altLang="ko-KR" baseline="0" dirty="0" smtClean="0"/>
              <a:t> </a:t>
            </a:r>
            <a:r>
              <a:rPr lang="en-US" altLang="ko-KR" dirty="0" smtClean="0"/>
              <a:t>with planning. (Not only total</a:t>
            </a:r>
            <a:r>
              <a:rPr lang="en-US" altLang="ko-KR" baseline="0" dirty="0" smtClean="0"/>
              <a:t> but also portion)</a:t>
            </a:r>
            <a:endParaRPr lang="en-US" altLang="ko-KR" dirty="0" smtClean="0"/>
          </a:p>
          <a:p>
            <a:pPr lvl="0" rtl="0">
              <a:spcBef>
                <a:spcPts val="0"/>
              </a:spcBef>
              <a:buClr>
                <a:schemeClr val="dk1"/>
              </a:buClr>
              <a:buSzPct val="78571"/>
              <a:buFont typeface="Arial"/>
              <a:buNone/>
            </a:pPr>
            <a:r>
              <a:rPr lang="en-US" altLang="ko-KR" dirty="0" smtClean="0"/>
              <a:t>We thought that low JAVA skill was high risk</a:t>
            </a:r>
            <a:r>
              <a:rPr lang="en-US" altLang="ko-KR" baseline="0" dirty="0" smtClean="0"/>
              <a:t> at first, </a:t>
            </a:r>
            <a:r>
              <a:rPr lang="en-US" altLang="ko-KR" dirty="0" smtClean="0"/>
              <a:t> (But it is not, because there are many </a:t>
            </a:r>
            <a:r>
              <a:rPr lang="en-US" altLang="ko-KR" dirty="0" err="1" smtClean="0"/>
              <a:t>many</a:t>
            </a:r>
            <a:r>
              <a:rPr lang="en-US" altLang="ko-KR" dirty="0" smtClean="0"/>
              <a:t> commodity SWs in the internet)</a:t>
            </a:r>
          </a:p>
          <a:p>
            <a:pPr lvl="0" rtl="0">
              <a:spcBef>
                <a:spcPts val="0"/>
              </a:spcBef>
              <a:buClr>
                <a:schemeClr val="dk1"/>
              </a:buClr>
              <a:buSzPct val="78571"/>
              <a:buFont typeface="Arial"/>
              <a:buNone/>
            </a:pPr>
            <a:r>
              <a:rPr lang="en-US" altLang="ko-KR" dirty="0" smtClean="0"/>
              <a:t>But actual risks are lack of design</a:t>
            </a:r>
            <a:r>
              <a:rPr lang="en-US" altLang="ko-KR" baseline="0" dirty="0" smtClean="0"/>
              <a:t> </a:t>
            </a:r>
            <a:r>
              <a:rPr lang="en-US" altLang="ko-KR" dirty="0" smtClean="0"/>
              <a:t>documentation skill.(Especially,</a:t>
            </a:r>
            <a:r>
              <a:rPr lang="en-US" altLang="ko-KR" baseline="0" dirty="0" smtClean="0"/>
              <a:t> communication by document)</a:t>
            </a:r>
            <a:endParaRPr lang="en-US" altLang="ko-KR" dirty="0" smtClean="0"/>
          </a:p>
          <a:p>
            <a:pPr lvl="0" rtl="0">
              <a:spcBef>
                <a:spcPts val="0"/>
              </a:spcBef>
              <a:buClr>
                <a:schemeClr val="dk1"/>
              </a:buClr>
              <a:buSzPct val="78571"/>
              <a:buFont typeface="Arial"/>
              <a:buNone/>
            </a:pPr>
            <a:r>
              <a:rPr lang="en-US" altLang="ko-KR" dirty="0" smtClean="0">
                <a:solidFill>
                  <a:schemeClr val="dk1"/>
                </a:solidFill>
              </a:rPr>
              <a:t>In result, spent time on </a:t>
            </a:r>
            <a:r>
              <a:rPr lang="en-US" altLang="ko-KR" dirty="0" err="1" smtClean="0">
                <a:solidFill>
                  <a:schemeClr val="dk1"/>
                </a:solidFill>
              </a:rPr>
              <a:t>architecture&amp;documentation</a:t>
            </a:r>
            <a:r>
              <a:rPr lang="en-US" altLang="ko-KR" dirty="0" smtClean="0">
                <a:solidFill>
                  <a:schemeClr val="dk1"/>
                </a:solidFill>
              </a:rPr>
              <a:t> was higher</a:t>
            </a:r>
            <a:r>
              <a:rPr lang="en-US" altLang="ko-KR" baseline="0" dirty="0" smtClean="0">
                <a:solidFill>
                  <a:schemeClr val="dk1"/>
                </a:solidFill>
              </a:rPr>
              <a:t> than expected.</a:t>
            </a:r>
            <a:endParaRPr lang="en-US" altLang="ko-KR" dirty="0" smtClean="0">
              <a:solidFill>
                <a:schemeClr val="dk1"/>
              </a:solidFill>
            </a:endParaRPr>
          </a:p>
          <a:p>
            <a:pPr lvl="0" rtl="0">
              <a:spcBef>
                <a:spcPts val="0"/>
              </a:spcBef>
              <a:buClr>
                <a:schemeClr val="dk1"/>
              </a:buClr>
              <a:buFont typeface="Arial"/>
              <a:buNone/>
            </a:pPr>
            <a:endParaRPr dirty="0">
              <a:solidFill>
                <a:schemeClr val="dk1"/>
              </a:solidFill>
            </a:endParaRPr>
          </a:p>
        </p:txBody>
      </p:sp>
      <p:sp>
        <p:nvSpPr>
          <p:cNvPr id="108" name="Shape 1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945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ltLang="ko-KR" dirty="0" smtClean="0"/>
              <a:t>We started this project on 5/11 from Korea. (We have worked on 35 days)</a:t>
            </a:r>
          </a:p>
          <a:p>
            <a:pPr lvl="0" rtl="0">
              <a:spcBef>
                <a:spcPts val="0"/>
              </a:spcBef>
              <a:buNone/>
            </a:pPr>
            <a:r>
              <a:rPr lang="en-US" altLang="ko-KR" dirty="0" smtClean="0"/>
              <a:t>We worked three and half hours per person.(Average~!)</a:t>
            </a:r>
          </a:p>
          <a:p>
            <a:pPr lvl="0" rtl="0">
              <a:spcBef>
                <a:spcPts val="0"/>
              </a:spcBef>
              <a:buNone/>
            </a:pPr>
            <a:endParaRPr lang="en-US" altLang="ko-KR" dirty="0" smtClean="0"/>
          </a:p>
          <a:p>
            <a:pPr lvl="0" rtl="0">
              <a:spcBef>
                <a:spcPts val="0"/>
              </a:spcBef>
              <a:buNone/>
            </a:pPr>
            <a:r>
              <a:rPr lang="en-US" altLang="ko-KR" dirty="0" smtClean="0"/>
              <a:t>Exam date : 5/29, 6/5, 6/12, 6/19</a:t>
            </a:r>
          </a:p>
          <a:p>
            <a:pPr lvl="0" rtl="0">
              <a:spcBef>
                <a:spcPts val="0"/>
              </a:spcBef>
              <a:buNone/>
            </a:pPr>
            <a:endParaRPr lang="en-US" altLang="ko-KR" dirty="0" smtClean="0"/>
          </a:p>
          <a:p>
            <a:pPr lvl="0" rtl="0">
              <a:spcBef>
                <a:spcPts val="0"/>
              </a:spcBef>
              <a:buNone/>
            </a:pPr>
            <a:r>
              <a:rPr lang="ko-KR" altLang="en-US" dirty="0" smtClean="0"/>
              <a:t>실측</a:t>
            </a:r>
            <a:r>
              <a:rPr lang="en-US" altLang="ko-KR" dirty="0" smtClean="0"/>
              <a:t>) </a:t>
            </a:r>
            <a:r>
              <a:rPr lang="ko-KR" altLang="en-US" smtClean="0"/>
              <a:t>여기까지 </a:t>
            </a:r>
            <a:r>
              <a:rPr lang="en-US" altLang="ko-KR" dirty="0" smtClean="0"/>
              <a:t>2</a:t>
            </a:r>
            <a:r>
              <a:rPr lang="ko-KR" altLang="en-US" smtClean="0"/>
              <a:t>분</a:t>
            </a:r>
          </a:p>
          <a:p>
            <a:pPr lvl="0" rtl="0">
              <a:spcBef>
                <a:spcPts val="0"/>
              </a:spcBef>
              <a:buClr>
                <a:schemeClr val="dk1"/>
              </a:buClr>
              <a:buFont typeface="Arial"/>
              <a:buNone/>
            </a:pPr>
            <a:endParaRPr dirty="0"/>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9636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ltLang="ko-KR" dirty="0" smtClean="0"/>
              <a:t>We</a:t>
            </a:r>
            <a:r>
              <a:rPr lang="en-US" altLang="ko-KR" baseline="0" dirty="0" smtClean="0"/>
              <a:t> derived 5 high quality attributes.</a:t>
            </a:r>
          </a:p>
          <a:p>
            <a:pPr lvl="0" rtl="0">
              <a:spcBef>
                <a:spcPts val="0"/>
              </a:spcBef>
              <a:buNone/>
            </a:pPr>
            <a:r>
              <a:rPr lang="en-US" altLang="ko-KR" baseline="0" dirty="0" smtClean="0"/>
              <a:t>QA01 is about user authorization. </a:t>
            </a:r>
          </a:p>
          <a:p>
            <a:pPr lvl="0" rtl="0">
              <a:spcBef>
                <a:spcPts val="0"/>
              </a:spcBef>
              <a:buNone/>
            </a:pPr>
            <a:r>
              <a:rPr lang="en-US" altLang="ko-KR" baseline="0" dirty="0" smtClean="0"/>
              <a:t>QA02 is for secure registration of SA node.</a:t>
            </a:r>
          </a:p>
          <a:p>
            <a:pPr lvl="0" rtl="0">
              <a:spcBef>
                <a:spcPts val="0"/>
              </a:spcBef>
              <a:buNone/>
            </a:pPr>
            <a:r>
              <a:rPr lang="en-US" altLang="ko-KR" baseline="0" dirty="0" smtClean="0"/>
              <a:t>QA03 is about availability of SA node.</a:t>
            </a:r>
          </a:p>
          <a:p>
            <a:pPr lvl="0" rtl="0">
              <a:spcBef>
                <a:spcPts val="0"/>
              </a:spcBef>
              <a:buNone/>
            </a:pPr>
            <a:r>
              <a:rPr lang="en-US" altLang="ko-KR" dirty="0" smtClean="0"/>
              <a:t>Modifiability</a:t>
            </a:r>
            <a:r>
              <a:rPr lang="en-US" altLang="ko-KR" baseline="0" dirty="0" smtClean="0"/>
              <a:t> for Emerging protocol </a:t>
            </a:r>
          </a:p>
          <a:p>
            <a:pPr lvl="0" rtl="0">
              <a:spcBef>
                <a:spcPts val="0"/>
              </a:spcBef>
              <a:buNone/>
            </a:pPr>
            <a:r>
              <a:rPr lang="en-US" altLang="ko-KR" baseline="0" dirty="0" smtClean="0"/>
              <a:t>and Extensibility for ecosystem are most important QA also.</a:t>
            </a:r>
          </a:p>
          <a:p>
            <a:pPr lvl="0" rtl="0">
              <a:spcBef>
                <a:spcPts val="0"/>
              </a:spcBef>
              <a:buClr>
                <a:schemeClr val="dk1"/>
              </a:buClr>
              <a:buFont typeface="Arial"/>
              <a:buNone/>
            </a:pPr>
            <a:endParaRPr dirty="0"/>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1544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ltLang="ko-KR" dirty="0" smtClean="0"/>
              <a:t>This diagram shows the first approach of our system design.</a:t>
            </a:r>
          </a:p>
          <a:p>
            <a:pPr rtl="0">
              <a:spcBef>
                <a:spcPts val="0"/>
              </a:spcBef>
              <a:buNone/>
            </a:pPr>
            <a:r>
              <a:rPr lang="en-US" altLang="ko-KR" dirty="0" smtClean="0"/>
              <a:t>We provide a IoT service</a:t>
            </a:r>
            <a:r>
              <a:rPr lang="en-US" altLang="ko-KR" dirty="0" smtClean="0">
                <a:solidFill>
                  <a:srgbClr val="FF0000"/>
                </a:solidFill>
              </a:rPr>
              <a:t> for user to interact with their </a:t>
            </a:r>
            <a:r>
              <a:rPr lang="en-US" altLang="ko-KR" dirty="0" err="1" smtClean="0">
                <a:solidFill>
                  <a:srgbClr val="FF0000"/>
                </a:solidFill>
              </a:rPr>
              <a:t>Sensor&amp;Actuators</a:t>
            </a:r>
            <a:r>
              <a:rPr lang="en-US" altLang="ko-KR" dirty="0" smtClean="0">
                <a:solidFill>
                  <a:srgbClr val="FF0000"/>
                </a:solidFill>
              </a:rPr>
              <a:t>. (User, SA node)</a:t>
            </a:r>
            <a:endParaRPr lang="en-US" altLang="ko-KR" dirty="0" smtClean="0"/>
          </a:p>
          <a:p>
            <a:pPr rtl="0">
              <a:spcBef>
                <a:spcPts val="0"/>
              </a:spcBef>
              <a:buNone/>
            </a:pPr>
            <a:r>
              <a:rPr lang="en-US" altLang="ko-KR" dirty="0" smtClean="0"/>
              <a:t>And for the </a:t>
            </a:r>
            <a:r>
              <a:rPr lang="en-US" altLang="ko-KR" dirty="0" smtClean="0">
                <a:solidFill>
                  <a:srgbClr val="FF0000"/>
                </a:solidFill>
              </a:rPr>
              <a:t>expansion of ecosystem</a:t>
            </a:r>
            <a:r>
              <a:rPr lang="en-US" altLang="ko-KR" dirty="0" smtClean="0"/>
              <a:t>, (3</a:t>
            </a:r>
            <a:r>
              <a:rPr lang="en-US" altLang="ko-KR" baseline="30000" dirty="0" smtClean="0"/>
              <a:t>rd</a:t>
            </a:r>
            <a:r>
              <a:rPr lang="en-US" altLang="ko-KR" baseline="0" dirty="0" smtClean="0"/>
              <a:t> Party developer)</a:t>
            </a:r>
            <a:endParaRPr lang="en-US" altLang="ko-KR" dirty="0" smtClean="0"/>
          </a:p>
          <a:p>
            <a:pPr rtl="0">
              <a:spcBef>
                <a:spcPts val="0"/>
              </a:spcBef>
              <a:buNone/>
            </a:pPr>
            <a:r>
              <a:rPr lang="en-US" altLang="ko-KR" dirty="0" smtClean="0"/>
              <a:t>we should provide open frameworks for the developers  (3</a:t>
            </a:r>
            <a:r>
              <a:rPr lang="en-US" altLang="ko-KR" baseline="30000" dirty="0" smtClean="0"/>
              <a:t>rd</a:t>
            </a:r>
            <a:r>
              <a:rPr lang="en-US" altLang="ko-KR" baseline="0" dirty="0" smtClean="0"/>
              <a:t> Party developer)</a:t>
            </a:r>
            <a:endParaRPr lang="en-US" altLang="ko-KR" dirty="0" smtClean="0"/>
          </a:p>
          <a:p>
            <a:pPr rtl="0">
              <a:spcBef>
                <a:spcPts val="0"/>
              </a:spcBef>
              <a:buNone/>
            </a:pPr>
            <a:r>
              <a:rPr lang="en-US" altLang="ko-KR" dirty="0" smtClean="0"/>
              <a:t>and open</a:t>
            </a:r>
            <a:r>
              <a:rPr lang="en-US" altLang="ko-KR" baseline="0" dirty="0" smtClean="0"/>
              <a:t> </a:t>
            </a:r>
            <a:r>
              <a:rPr lang="en-US" altLang="ko-KR" dirty="0" smtClean="0"/>
              <a:t>services to market participants. (Mashup &amp; ISP)</a:t>
            </a:r>
          </a:p>
          <a:p>
            <a:pPr>
              <a:spcBef>
                <a:spcPts val="0"/>
              </a:spcBef>
              <a:buNone/>
            </a:pPr>
            <a:endParaRPr dirty="0"/>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6</a:t>
            </a:fld>
            <a:endParaRPr lang="en-US"/>
          </a:p>
        </p:txBody>
      </p:sp>
    </p:spTree>
    <p:extLst>
      <p:ext uri="{BB962C8B-B14F-4D97-AF65-F5344CB8AC3E}">
        <p14:creationId xmlns:p14="http://schemas.microsoft.com/office/powerpoint/2010/main" val="122857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smtClean="0"/>
              <a:t>So, </a:t>
            </a:r>
            <a:r>
              <a:rPr lang="en-US" dirty="0"/>
              <a:t>we break our system to 3 </a:t>
            </a:r>
            <a:r>
              <a:rPr lang="en-US" dirty="0" smtClean="0"/>
              <a:t>entities</a:t>
            </a:r>
          </a:p>
          <a:p>
            <a:pPr rtl="0">
              <a:spcBef>
                <a:spcPts val="0"/>
              </a:spcBef>
              <a:buNone/>
            </a:pPr>
            <a:r>
              <a:rPr lang="en-US" dirty="0" smtClean="0"/>
              <a:t>(</a:t>
            </a:r>
            <a:r>
              <a:rPr lang="en-US" dirty="0"/>
              <a:t>User App for end user, SA node for </a:t>
            </a:r>
            <a:r>
              <a:rPr lang="en-US" dirty="0" err="1" smtClean="0"/>
              <a:t>Sensor&amp;Actuators</a:t>
            </a:r>
            <a:r>
              <a:rPr lang="en-US" dirty="0" smtClean="0"/>
              <a:t> and </a:t>
            </a:r>
            <a:r>
              <a:rPr lang="en-US" dirty="0"/>
              <a:t>IoT Server for the service)</a:t>
            </a:r>
          </a:p>
          <a:p>
            <a:pPr rtl="0">
              <a:spcBef>
                <a:spcPts val="0"/>
              </a:spcBef>
              <a:buNone/>
            </a:pPr>
            <a:r>
              <a:rPr lang="en-US" dirty="0"/>
              <a:t>They will be located as this picture.(This is an example). It is same with our current system.</a:t>
            </a:r>
          </a:p>
          <a:p>
            <a:pPr rtl="0">
              <a:spcBef>
                <a:spcPts val="0"/>
              </a:spcBef>
              <a:buNone/>
            </a:pPr>
            <a:r>
              <a:rPr lang="en-US" altLang="ko-KR" dirty="0" smtClean="0"/>
              <a:t>User device could be anywhere</a:t>
            </a:r>
            <a:r>
              <a:rPr lang="en-US" altLang="ko-KR" baseline="0" dirty="0" smtClean="0"/>
              <a:t> in real. SA Node is also everywhere in near future. </a:t>
            </a:r>
            <a:endParaRPr lang="en-US" altLang="ko-KR" dirty="0" smtClean="0"/>
          </a:p>
          <a:p>
            <a:pPr rtl="0">
              <a:spcBef>
                <a:spcPts val="0"/>
              </a:spcBef>
              <a:buNone/>
            </a:pPr>
            <a:r>
              <a:rPr lang="en-US" altLang="ko-KR" dirty="0" smtClean="0"/>
              <a:t>So we should consider it into our design. (Easy to</a:t>
            </a:r>
            <a:r>
              <a:rPr lang="en-US" altLang="ko-KR" baseline="0" dirty="0" smtClean="0"/>
              <a:t> join/Easy to leave)</a:t>
            </a:r>
            <a:endParaRPr lang="en-US" altLang="ko-KR" dirty="0" smtClean="0"/>
          </a:p>
          <a:p>
            <a:pPr rtl="0">
              <a:spcBef>
                <a:spcPts val="0"/>
              </a:spcBef>
              <a:buNone/>
            </a:pPr>
            <a:endParaRPr dirty="0"/>
          </a:p>
          <a:p>
            <a:pPr>
              <a:spcBef>
                <a:spcPts val="0"/>
              </a:spcBef>
              <a:buNone/>
            </a:pPr>
            <a:endParaRPr dirty="0"/>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7</a:t>
            </a:fld>
            <a:endParaRPr lang="en-US"/>
          </a:p>
        </p:txBody>
      </p:sp>
    </p:spTree>
    <p:extLst>
      <p:ext uri="{BB962C8B-B14F-4D97-AF65-F5344CB8AC3E}">
        <p14:creationId xmlns:p14="http://schemas.microsoft.com/office/powerpoint/2010/main" val="366121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US" altLang="ko-KR" sz="1100" dirty="0" smtClean="0">
                <a:solidFill>
                  <a:schemeClr val="dk1"/>
                </a:solidFill>
              </a:rPr>
              <a:t>&lt;&lt;Script&gt;&gt;</a:t>
            </a:r>
          </a:p>
          <a:p>
            <a:pPr lvl="0" rtl="0">
              <a:spcBef>
                <a:spcPts val="0"/>
              </a:spcBef>
              <a:buClr>
                <a:schemeClr val="dk1"/>
              </a:buClr>
              <a:buSzPct val="100000"/>
              <a:buFont typeface="Arial"/>
              <a:buNone/>
            </a:pPr>
            <a:r>
              <a:rPr lang="en-US" altLang="ko-KR" sz="1100" dirty="0" smtClean="0">
                <a:solidFill>
                  <a:schemeClr val="dk1"/>
                </a:solidFill>
              </a:rPr>
              <a:t>As mentioned</a:t>
            </a:r>
            <a:r>
              <a:rPr lang="en-US" altLang="ko-KR" sz="1100" baseline="0" dirty="0" smtClean="0">
                <a:solidFill>
                  <a:schemeClr val="dk1"/>
                </a:solidFill>
              </a:rPr>
              <a:t>, </a:t>
            </a:r>
            <a:r>
              <a:rPr lang="en-US" altLang="ko-KR" sz="1100" dirty="0" smtClean="0">
                <a:solidFill>
                  <a:schemeClr val="dk1"/>
                </a:solidFill>
              </a:rPr>
              <a:t>extensibility is important Quality</a:t>
            </a:r>
            <a:r>
              <a:rPr lang="en-US" altLang="ko-KR" sz="1100" baseline="0" dirty="0" smtClean="0">
                <a:solidFill>
                  <a:schemeClr val="dk1"/>
                </a:solidFill>
              </a:rPr>
              <a:t> Attribute of our system.</a:t>
            </a:r>
            <a:endParaRPr lang="en-US" altLang="ko-KR" sz="1100" dirty="0" smtClean="0">
              <a:solidFill>
                <a:schemeClr val="dk1"/>
              </a:solidFill>
            </a:endParaRPr>
          </a:p>
          <a:p>
            <a:pPr lvl="0" rtl="0">
              <a:spcBef>
                <a:spcPts val="0"/>
              </a:spcBef>
              <a:buClr>
                <a:schemeClr val="dk1"/>
              </a:buClr>
              <a:buSzPct val="100000"/>
              <a:buFont typeface="Arial"/>
              <a:buNone/>
            </a:pPr>
            <a:r>
              <a:rPr lang="en-US" altLang="ko-KR" sz="1100" dirty="0" smtClean="0">
                <a:solidFill>
                  <a:schemeClr val="dk1"/>
                </a:solidFill>
              </a:rPr>
              <a:t>Compared to Client Server</a:t>
            </a:r>
            <a:r>
              <a:rPr lang="en-US" altLang="ko-KR" sz="1100" baseline="0" dirty="0" smtClean="0">
                <a:solidFill>
                  <a:schemeClr val="dk1"/>
                </a:solidFill>
              </a:rPr>
              <a:t>, </a:t>
            </a:r>
            <a:r>
              <a:rPr lang="en-US" altLang="ko-KR" sz="1100" baseline="0" dirty="0" err="1" smtClean="0">
                <a:solidFill>
                  <a:schemeClr val="dk1"/>
                </a:solidFill>
              </a:rPr>
              <a:t>PuB</a:t>
            </a:r>
            <a:r>
              <a:rPr lang="en-US" altLang="ko-KR" sz="1100" baseline="0" dirty="0" smtClean="0">
                <a:solidFill>
                  <a:schemeClr val="dk1"/>
                </a:solidFill>
              </a:rPr>
              <a:t>/</a:t>
            </a:r>
            <a:r>
              <a:rPr lang="en-US" altLang="ko-KR" sz="1100" baseline="0" dirty="0" err="1" smtClean="0">
                <a:solidFill>
                  <a:schemeClr val="dk1"/>
                </a:solidFill>
              </a:rPr>
              <a:t>SuB</a:t>
            </a:r>
            <a:r>
              <a:rPr lang="en-US" altLang="ko-KR" sz="1100" baseline="0" dirty="0" smtClean="0">
                <a:solidFill>
                  <a:schemeClr val="dk1"/>
                </a:solidFill>
              </a:rPr>
              <a:t> pattern has an advantage for scalable network.</a:t>
            </a:r>
            <a:endParaRPr lang="en-US" altLang="ko-KR" sz="1100" dirty="0" smtClean="0">
              <a:solidFill>
                <a:schemeClr val="dk1"/>
              </a:solidFill>
            </a:endParaRPr>
          </a:p>
          <a:p>
            <a:pPr lvl="0" rtl="0">
              <a:spcBef>
                <a:spcPts val="0"/>
              </a:spcBef>
              <a:buClr>
                <a:schemeClr val="dk1"/>
              </a:buClr>
              <a:buSzPct val="100000"/>
              <a:buFont typeface="Arial"/>
              <a:buNone/>
            </a:pPr>
            <a:r>
              <a:rPr lang="en-US" altLang="ko-KR" sz="1100" dirty="0" smtClean="0">
                <a:solidFill>
                  <a:schemeClr val="dk1"/>
                </a:solidFill>
              </a:rPr>
              <a:t>So we considered applying Pub-Sub pattern</a:t>
            </a:r>
            <a:r>
              <a:rPr lang="en-US" altLang="ko-KR" sz="1100" baseline="0" dirty="0" smtClean="0">
                <a:solidFill>
                  <a:schemeClr val="dk1"/>
                </a:solidFill>
              </a:rPr>
              <a:t> </a:t>
            </a:r>
            <a:r>
              <a:rPr lang="en-US" altLang="ko-KR" sz="1100" dirty="0" smtClean="0">
                <a:solidFill>
                  <a:schemeClr val="dk1"/>
                </a:solidFill>
              </a:rPr>
              <a:t>to the IoT Server</a:t>
            </a:r>
            <a:r>
              <a:rPr lang="en-US" altLang="ko-KR" sz="1100" baseline="0" dirty="0" smtClean="0">
                <a:solidFill>
                  <a:schemeClr val="dk1"/>
                </a:solidFill>
              </a:rPr>
              <a:t> via Event Bus.</a:t>
            </a:r>
            <a:endParaRPr lang="en-US" altLang="ko-KR" sz="1100" dirty="0" smtClean="0">
              <a:solidFill>
                <a:schemeClr val="dk1"/>
              </a:solidFill>
            </a:endParaRPr>
          </a:p>
          <a:p>
            <a:pPr lvl="0" rtl="0">
              <a:spcBef>
                <a:spcPts val="0"/>
              </a:spcBef>
              <a:buClr>
                <a:schemeClr val="dk1"/>
              </a:buClr>
              <a:buSzPct val="100000"/>
              <a:buFont typeface="Arial"/>
              <a:buNone/>
            </a:pPr>
            <a:r>
              <a:rPr lang="en-US" altLang="ko-KR" sz="1100" dirty="0" smtClean="0">
                <a:solidFill>
                  <a:schemeClr val="dk1"/>
                </a:solidFill>
              </a:rPr>
              <a:t>(pointing) Performance and Security</a:t>
            </a:r>
            <a:r>
              <a:rPr lang="en-US" altLang="ko-KR" sz="1100" baseline="0" dirty="0" smtClean="0">
                <a:solidFill>
                  <a:schemeClr val="dk1"/>
                </a:solidFill>
              </a:rPr>
              <a:t> might be main concerning.</a:t>
            </a:r>
          </a:p>
          <a:p>
            <a:pPr lvl="0" rtl="0">
              <a:spcBef>
                <a:spcPts val="0"/>
              </a:spcBef>
              <a:buClr>
                <a:schemeClr val="dk1"/>
              </a:buClr>
              <a:buSzPct val="100000"/>
              <a:buFont typeface="Arial"/>
              <a:buNone/>
            </a:pPr>
            <a:r>
              <a:rPr lang="en-US" altLang="ko-KR" sz="1100" i="0" kern="1200" dirty="0" smtClean="0">
                <a:solidFill>
                  <a:schemeClr val="tx1"/>
                </a:solidFill>
                <a:effectLst/>
                <a:latin typeface="+mn-lt"/>
                <a:ea typeface="+mn-ea"/>
                <a:cs typeface="+mn-cs"/>
              </a:rPr>
              <a:t>IoT Server consists of two elements; IoT Server Runtime and Event Bus. I</a:t>
            </a:r>
            <a:r>
              <a:rPr lang="en-US" altLang="ko-KR" sz="1100" i="0" kern="1200" baseline="0" dirty="0" smtClean="0">
                <a:solidFill>
                  <a:schemeClr val="tx1"/>
                </a:solidFill>
                <a:effectLst/>
                <a:latin typeface="+mn-lt"/>
                <a:ea typeface="+mn-ea"/>
                <a:cs typeface="+mn-cs"/>
              </a:rPr>
              <a:t> will explain later.</a:t>
            </a:r>
            <a:endParaRPr lang="en-US" altLang="ko-KR" sz="1100" i="0" baseline="0" dirty="0" smtClean="0">
              <a:solidFill>
                <a:schemeClr val="dk1"/>
              </a:solidFill>
            </a:endParaRPr>
          </a:p>
          <a:p>
            <a:pPr lvl="0" rtl="0">
              <a:spcBef>
                <a:spcPts val="0"/>
              </a:spcBef>
              <a:buClr>
                <a:schemeClr val="dk1"/>
              </a:buClr>
              <a:buSzPct val="100000"/>
              <a:buFont typeface="Arial"/>
              <a:buNone/>
            </a:pPr>
            <a:endParaRPr lang="en-US" altLang="ko-KR" sz="1100" dirty="0" smtClean="0">
              <a:solidFill>
                <a:schemeClr val="dk1"/>
              </a:solidFill>
            </a:endParaRPr>
          </a:p>
          <a:p>
            <a:pPr marL="0" lvl="0" indent="0" rtl="0">
              <a:spcBef>
                <a:spcPts val="0"/>
              </a:spcBef>
              <a:buClr>
                <a:schemeClr val="dk1"/>
              </a:buClr>
              <a:buSzPct val="78571"/>
              <a:buFont typeface="Arial"/>
              <a:buNone/>
            </a:pPr>
            <a:endParaRPr lang="en-US" altLang="ko-KR" sz="1100" dirty="0" smtClean="0"/>
          </a:p>
          <a:p>
            <a:pPr marL="0" lvl="0" indent="0" rtl="0">
              <a:spcBef>
                <a:spcPts val="0"/>
              </a:spcBef>
              <a:buClr>
                <a:schemeClr val="dk1"/>
              </a:buClr>
              <a:buSzPct val="78571"/>
              <a:buFont typeface="Arial"/>
              <a:buNone/>
            </a:pPr>
            <a:r>
              <a:rPr lang="en-US" altLang="ko-KR" sz="1100" dirty="0" smtClean="0"/>
              <a:t>&lt;&lt;Rationale&gt;&gt; </a:t>
            </a:r>
            <a:r>
              <a:rPr lang="en-US" altLang="ko-KR" sz="1800" b="1" dirty="0" smtClean="0">
                <a:solidFill>
                  <a:schemeClr val="dk1"/>
                </a:solidFill>
              </a:rPr>
              <a:t>Extensibility</a:t>
            </a:r>
          </a:p>
          <a:p>
            <a:pPr lvl="0" rtl="0">
              <a:spcBef>
                <a:spcPts val="0"/>
              </a:spcBef>
              <a:buClr>
                <a:schemeClr val="dk1"/>
              </a:buClr>
              <a:buSzPct val="100000"/>
              <a:buFont typeface="Arial"/>
              <a:buNone/>
            </a:pPr>
            <a:r>
              <a:rPr lang="en-US" altLang="ko-KR" sz="1050" dirty="0" smtClean="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altLang="ko-KR" sz="1050" dirty="0" smtClean="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altLang="ko-KR" sz="1050" dirty="0" smtClean="0">
                <a:solidFill>
                  <a:schemeClr val="dk1"/>
                </a:solidFill>
              </a:rPr>
              <a:t>3) Also, they can be modified without affecting each other and system at runtime. (Modifiability)</a:t>
            </a:r>
          </a:p>
          <a:p>
            <a:pPr lvl="0" rtl="0">
              <a:spcBef>
                <a:spcPts val="0"/>
              </a:spcBef>
              <a:buClr>
                <a:schemeClr val="dk1"/>
              </a:buClr>
              <a:buSzPct val="100000"/>
              <a:buFont typeface="Arial"/>
              <a:buNone/>
            </a:pPr>
            <a:r>
              <a:rPr lang="en-US" sz="1100" dirty="0" smtClean="0">
                <a:solidFill>
                  <a:schemeClr val="dk1"/>
                </a:solidFill>
              </a:rPr>
              <a:t> </a:t>
            </a:r>
            <a:endParaRPr lang="en-US" sz="1100" dirty="0">
              <a:solidFill>
                <a:schemeClr val="dk1"/>
              </a:solidFill>
            </a:endParaRP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9234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4221015"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chemeClr val="tx1"/>
                </a:solidFill>
                <a:latin typeface="Arial"/>
                <a:ea typeface="Arial"/>
                <a:cs typeface="Arial"/>
                <a:sym typeface="Arial"/>
              </a:defRPr>
            </a:lvl1pPr>
          </a:lstStyle>
          <a:p>
            <a:pPr>
              <a:buSzPct val="25000"/>
            </a:pPr>
            <a:fld id="{00000000-1234-1234-1234-123412341234}" type="slidenum">
              <a:rPr lang="en-US" smtClean="0"/>
              <a:pPr>
                <a:buSzPct val="25000"/>
              </a:pPr>
              <a:t>‹#›</a:t>
            </a:fld>
            <a:r>
              <a:rPr lang="en-US" smtClean="0"/>
              <a:t>/23</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27.xml"/><Relationship Id="rId7" Type="http://schemas.openxmlformats.org/officeDocument/2006/relationships/slide" Target="slide3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slide" Target="slide30.xml"/><Relationship Id="rId9" Type="http://schemas.openxmlformats.org/officeDocument/2006/relationships/slide" Target="slide37.xml"/></Relationships>
</file>

<file path=ppt/slides/_rels/slide2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4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extLst>
              <p:ext uri="{D42A27DB-BD31-4B8C-83A1-F6EECF244321}">
                <p14:modId xmlns:p14="http://schemas.microsoft.com/office/powerpoint/2010/main" val="3686844761"/>
              </p:ext>
            </p:extLst>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baseline="0" dirty="0">
                          <a:solidFill>
                            <a:schemeClr val="dk1"/>
                          </a:solidFill>
                        </a:rPr>
                        <a:t> </a:t>
                      </a:r>
                      <a:r>
                        <a:rPr lang="en-US" baseline="0" dirty="0" smtClean="0">
                          <a:solidFill>
                            <a:schemeClr val="dk1"/>
                          </a:solidFill>
                        </a:rPr>
                        <a:t>        </a:t>
                      </a:r>
                      <a:r>
                        <a:rPr lang="en-US" dirty="0" smtClean="0">
                          <a:solidFill>
                            <a:schemeClr val="dk1"/>
                          </a:solidFill>
                        </a:rPr>
                        <a:t>- </a:t>
                      </a:r>
                      <a:r>
                        <a:rPr lang="en-US" altLang="ko-KR" sz="1400" b="0" i="0" u="none" strike="noStrike" cap="none" baseline="0" dirty="0" smtClean="0">
                          <a:solidFill>
                            <a:schemeClr val="dk1"/>
                          </a:solidFill>
                          <a:latin typeface="+mn-lt"/>
                          <a:ea typeface="+mn-ea"/>
                          <a:cs typeface="+mn-cs"/>
                          <a:sym typeface="Arial"/>
                        </a:rPr>
                        <a:t>Network</a:t>
                      </a:r>
                      <a:r>
                        <a:rPr lang="en-US" altLang="ko-KR" sz="1400" b="0" i="0" u="none" strike="noStrike" cap="none" baseline="0" dirty="0" smtClean="0">
                          <a:solidFill>
                            <a:schemeClr val="tx1"/>
                          </a:solidFill>
                          <a:latin typeface="+mn-lt"/>
                          <a:ea typeface="+mn-ea"/>
                          <a:cs typeface="+mn-cs"/>
                          <a:sym typeface="Arial"/>
                        </a:rPr>
                        <a:t>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p:nvPr/>
        </p:nvCxnSpPr>
        <p:spPr>
          <a:xfrm flipV="1">
            <a:off x="4340866" y="3880098"/>
            <a:ext cx="0" cy="1890000"/>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76490"/>
            <a:ext cx="0" cy="7596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140960"/>
            <a:ext cx="4377600" cy="2304264"/>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9</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7" name="Shape 144"/>
          <p:cNvSpPr txBox="1"/>
          <p:nvPr/>
        </p:nvSpPr>
        <p:spPr>
          <a:xfrm>
            <a:off x="3892738" y="5048622"/>
            <a:ext cx="248593"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A</a:t>
            </a:r>
          </a:p>
        </p:txBody>
      </p:sp>
      <p:sp>
        <p:nvSpPr>
          <p:cNvPr id="8" name="Shape 145"/>
          <p:cNvSpPr txBox="1"/>
          <p:nvPr/>
        </p:nvSpPr>
        <p:spPr>
          <a:xfrm>
            <a:off x="4443058" y="5048622"/>
            <a:ext cx="248593"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773772" y="5048622"/>
            <a:ext cx="1695702"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1085910" y="1572608"/>
            <a:ext cx="7653308" cy="2203949"/>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1" name="Shape 148"/>
          <p:cNvSpPr/>
          <p:nvPr/>
        </p:nvSpPr>
        <p:spPr>
          <a:xfrm>
            <a:off x="2888408" y="2899648"/>
            <a:ext cx="3986185" cy="568906"/>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Web </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Server</a:t>
            </a:r>
          </a:p>
        </p:txBody>
      </p:sp>
      <p:sp>
        <p:nvSpPr>
          <p:cNvPr id="12" name="Shape 149"/>
          <p:cNvSpPr/>
          <p:nvPr/>
        </p:nvSpPr>
        <p:spPr>
          <a:xfrm>
            <a:off x="2039948" y="3982215"/>
            <a:ext cx="2144514" cy="568906"/>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cxnSp>
        <p:nvCxnSpPr>
          <p:cNvPr id="13" name="Shape 150"/>
          <p:cNvCxnSpPr/>
          <p:nvPr/>
        </p:nvCxnSpPr>
        <p:spPr>
          <a:xfrm flipV="1">
            <a:off x="3158969" y="3458047"/>
            <a:ext cx="1958" cy="524249"/>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4497471" y="4135524"/>
            <a:ext cx="1037442" cy="68138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3rd Party App/Service Mash-Up</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(VAR)</a:t>
            </a:r>
          </a:p>
        </p:txBody>
      </p:sp>
      <p:sp>
        <p:nvSpPr>
          <p:cNvPr id="15" name="Shape 152"/>
          <p:cNvSpPr/>
          <p:nvPr/>
        </p:nvSpPr>
        <p:spPr>
          <a:xfrm>
            <a:off x="6052326" y="3992310"/>
            <a:ext cx="964737" cy="568906"/>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16" name="Shape 153"/>
          <p:cNvCxnSpPr/>
          <p:nvPr/>
        </p:nvCxnSpPr>
        <p:spPr>
          <a:xfrm flipV="1">
            <a:off x="4954756" y="3471226"/>
            <a:ext cx="9" cy="507448"/>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6274844" y="3730658"/>
            <a:ext cx="526731"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619742" y="3993461"/>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9" name="Shape 157"/>
          <p:cNvSpPr/>
          <p:nvPr/>
        </p:nvSpPr>
        <p:spPr>
          <a:xfrm>
            <a:off x="7407819" y="1880321"/>
            <a:ext cx="964737" cy="702534"/>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7043306" y="2406301"/>
            <a:ext cx="515906" cy="865188"/>
          </a:xfrm>
          <a:prstGeom prst="bentConnector2">
            <a:avLst/>
          </a:prstGeom>
          <a:noFill/>
          <a:ln w="19050" cap="flat" cmpd="sng">
            <a:solidFill>
              <a:schemeClr val="dk1"/>
            </a:solidFill>
            <a:prstDash val="sysDash"/>
            <a:round/>
            <a:headEnd type="none" w="med" len="med"/>
            <a:tailEnd type="stealth" w="lg" len="med"/>
          </a:ln>
        </p:spPr>
      </p:cxnSp>
      <p:sp>
        <p:nvSpPr>
          <p:cNvPr id="21" name="Shape 161"/>
          <p:cNvSpPr/>
          <p:nvPr/>
        </p:nvSpPr>
        <p:spPr>
          <a:xfrm>
            <a:off x="7531617" y="2754649"/>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162"/>
          <p:cNvSpPr/>
          <p:nvPr/>
        </p:nvSpPr>
        <p:spPr>
          <a:xfrm>
            <a:off x="7531617" y="2937894"/>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160"/>
          <p:cNvSpPr/>
          <p:nvPr/>
        </p:nvSpPr>
        <p:spPr>
          <a:xfrm>
            <a:off x="6744621" y="2989380"/>
            <a:ext cx="124157"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163"/>
          <p:cNvSpPr/>
          <p:nvPr/>
        </p:nvSpPr>
        <p:spPr>
          <a:xfrm>
            <a:off x="6744616" y="3163991"/>
            <a:ext cx="124157"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164"/>
          <p:cNvSpPr/>
          <p:nvPr/>
        </p:nvSpPr>
        <p:spPr>
          <a:xfrm>
            <a:off x="1489721" y="1884366"/>
            <a:ext cx="964737" cy="702534"/>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Sensor Data</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Store</a:t>
            </a:r>
          </a:p>
        </p:txBody>
      </p:sp>
      <p:sp>
        <p:nvSpPr>
          <p:cNvPr id="26" name="Shape 165"/>
          <p:cNvSpPr/>
          <p:nvPr/>
        </p:nvSpPr>
        <p:spPr>
          <a:xfrm rot="16200000">
            <a:off x="3045060" y="3213935"/>
            <a:ext cx="233143" cy="1755542"/>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166"/>
          <p:cNvSpPr/>
          <p:nvPr/>
        </p:nvSpPr>
        <p:spPr>
          <a:xfrm rot="16200000">
            <a:off x="4830771" y="3344889"/>
            <a:ext cx="250622" cy="1482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167"/>
          <p:cNvSpPr/>
          <p:nvPr/>
        </p:nvSpPr>
        <p:spPr>
          <a:xfrm rot="16200000">
            <a:off x="6413818" y="3515557"/>
            <a:ext cx="250622" cy="114622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9" name="Shape 155"/>
          <p:cNvSpPr/>
          <p:nvPr/>
        </p:nvSpPr>
        <p:spPr>
          <a:xfrm>
            <a:off x="6400629" y="3994025"/>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30" name="Shape 168"/>
          <p:cNvSpPr/>
          <p:nvPr/>
        </p:nvSpPr>
        <p:spPr>
          <a:xfrm>
            <a:off x="1071369" y="4910378"/>
            <a:ext cx="7749221" cy="1398942"/>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1447547" y="5121274"/>
            <a:ext cx="539974"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535048" y="5041584"/>
            <a:ext cx="630295" cy="289808"/>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33" name="Shape 171"/>
          <p:cNvSpPr txBox="1"/>
          <p:nvPr/>
        </p:nvSpPr>
        <p:spPr>
          <a:xfrm>
            <a:off x="7273515" y="5041586"/>
            <a:ext cx="1363217"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1004676" y="4549997"/>
            <a:ext cx="2365424" cy="25062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2197036" y="4960160"/>
            <a:ext cx="1695702"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1565095" y="5548261"/>
            <a:ext cx="344789" cy="0"/>
          </a:xfrm>
          <a:prstGeom prst="straightConnector1">
            <a:avLst/>
          </a:prstGeom>
          <a:noFill/>
          <a:ln w="19050" cap="flat" cmpd="sng">
            <a:solidFill>
              <a:srgbClr val="000000"/>
            </a:solidFill>
            <a:prstDash val="dash"/>
            <a:round/>
            <a:headEnd type="triangle" w="lg" len="med"/>
            <a:tailEnd type="triangle" w="lg" len="med"/>
          </a:ln>
        </p:spPr>
      </p:cxnSp>
      <p:sp>
        <p:nvSpPr>
          <p:cNvPr id="37" name="Shape 175"/>
          <p:cNvSpPr txBox="1"/>
          <p:nvPr/>
        </p:nvSpPr>
        <p:spPr>
          <a:xfrm>
            <a:off x="1329774" y="5362029"/>
            <a:ext cx="248593"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880094" y="5362029"/>
            <a:ext cx="248593"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2210807" y="5362029"/>
            <a:ext cx="1802779"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2209713" y="5785682"/>
            <a:ext cx="1695702"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3511876" y="2051598"/>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2" name="Shape 180"/>
          <p:cNvSpPr/>
          <p:nvPr/>
        </p:nvSpPr>
        <p:spPr>
          <a:xfrm>
            <a:off x="4844449" y="2037127"/>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3" name="Shape 181"/>
          <p:cNvSpPr/>
          <p:nvPr/>
        </p:nvSpPr>
        <p:spPr>
          <a:xfrm>
            <a:off x="6126129" y="2037127"/>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4" name="Shape 182"/>
          <p:cNvSpPr/>
          <p:nvPr/>
        </p:nvSpPr>
        <p:spPr>
          <a:xfrm>
            <a:off x="2179303" y="2051598"/>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183"/>
          <p:cNvSpPr/>
          <p:nvPr/>
        </p:nvSpPr>
        <p:spPr>
          <a:xfrm>
            <a:off x="3997181" y="5457032"/>
            <a:ext cx="614354" cy="364798"/>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6" name="Shape 184"/>
          <p:cNvSpPr txBox="1"/>
          <p:nvPr/>
        </p:nvSpPr>
        <p:spPr>
          <a:xfrm>
            <a:off x="4776894" y="5449233"/>
            <a:ext cx="1349233"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RDBMS Database </a:t>
            </a:r>
          </a:p>
        </p:txBody>
      </p:sp>
      <p:sp>
        <p:nvSpPr>
          <p:cNvPr id="48" name="Shape 186"/>
          <p:cNvSpPr/>
          <p:nvPr/>
        </p:nvSpPr>
        <p:spPr>
          <a:xfrm>
            <a:off x="1418764" y="1817552"/>
            <a:ext cx="964737" cy="702534"/>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Sensor Data Store</a:t>
            </a:r>
          </a:p>
        </p:txBody>
      </p:sp>
      <p:sp>
        <p:nvSpPr>
          <p:cNvPr id="49" name="Shape 187"/>
          <p:cNvSpPr/>
          <p:nvPr/>
        </p:nvSpPr>
        <p:spPr>
          <a:xfrm>
            <a:off x="2758715" y="1332959"/>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0" name="Shape 188"/>
          <p:cNvSpPr/>
          <p:nvPr/>
        </p:nvSpPr>
        <p:spPr>
          <a:xfrm>
            <a:off x="6227018" y="2056579"/>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1" name="Shape 189"/>
          <p:cNvSpPr/>
          <p:nvPr/>
        </p:nvSpPr>
        <p:spPr>
          <a:xfrm>
            <a:off x="6469461" y="2037113"/>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2" name="Shape 190"/>
          <p:cNvSpPr/>
          <p:nvPr/>
        </p:nvSpPr>
        <p:spPr>
          <a:xfrm>
            <a:off x="2888501" y="1946843"/>
            <a:ext cx="3986185" cy="568906"/>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Manager</a:t>
            </a:r>
          </a:p>
        </p:txBody>
      </p:sp>
      <p:sp>
        <p:nvSpPr>
          <p:cNvPr id="54" name="Shape 192"/>
          <p:cNvSpPr/>
          <p:nvPr/>
        </p:nvSpPr>
        <p:spPr>
          <a:xfrm>
            <a:off x="1402386" y="5877153"/>
            <a:ext cx="630295" cy="315182"/>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5" name="Shape 193"/>
          <p:cNvSpPr/>
          <p:nvPr/>
        </p:nvSpPr>
        <p:spPr>
          <a:xfrm>
            <a:off x="6535048" y="5460932"/>
            <a:ext cx="614354" cy="364798"/>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194"/>
          <p:cNvSpPr txBox="1"/>
          <p:nvPr/>
        </p:nvSpPr>
        <p:spPr>
          <a:xfrm>
            <a:off x="7314761" y="5453133"/>
            <a:ext cx="1349233" cy="315182"/>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NoSQL Database</a:t>
            </a:r>
          </a:p>
        </p:txBody>
      </p:sp>
      <p:sp>
        <p:nvSpPr>
          <p:cNvPr id="58" name="Shape 197"/>
          <p:cNvSpPr/>
          <p:nvPr/>
        </p:nvSpPr>
        <p:spPr>
          <a:xfrm>
            <a:off x="3757186" y="1031271"/>
            <a:ext cx="2144514" cy="179062"/>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dirty="0"/>
              <a:t>Event Bus</a:t>
            </a:r>
          </a:p>
        </p:txBody>
      </p:sp>
      <p:sp>
        <p:nvSpPr>
          <p:cNvPr id="59" name="Shape 198"/>
          <p:cNvSpPr/>
          <p:nvPr/>
        </p:nvSpPr>
        <p:spPr>
          <a:xfrm rot="5400000">
            <a:off x="4712861" y="375265"/>
            <a:ext cx="233143" cy="1755542"/>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60" name="Shape 199"/>
          <p:cNvCxnSpPr/>
          <p:nvPr/>
        </p:nvCxnSpPr>
        <p:spPr>
          <a:xfrm>
            <a:off x="4827754" y="1369607"/>
            <a:ext cx="2" cy="577236"/>
          </a:xfrm>
          <a:prstGeom prst="straightConnector1">
            <a:avLst/>
          </a:prstGeom>
          <a:noFill/>
          <a:ln w="19050" cap="flat" cmpd="sng">
            <a:solidFill>
              <a:srgbClr val="000000"/>
            </a:solidFill>
            <a:prstDash val="lgDash"/>
            <a:round/>
            <a:headEnd type="triangle" w="lg" len="med"/>
            <a:tailEnd type="triangle" w="lg" len="med"/>
          </a:ln>
        </p:spPr>
      </p:cxnSp>
      <p:sp>
        <p:nvSpPr>
          <p:cNvPr id="61" name="Shape 196"/>
          <p:cNvSpPr/>
          <p:nvPr/>
        </p:nvSpPr>
        <p:spPr>
          <a:xfrm>
            <a:off x="7924794" y="2366133"/>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62" name="Shape 200"/>
          <p:cNvSpPr/>
          <p:nvPr/>
        </p:nvSpPr>
        <p:spPr>
          <a:xfrm>
            <a:off x="6505611" y="3246767"/>
            <a:ext cx="369116"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64" name="Shape 159"/>
          <p:cNvSpPr/>
          <p:nvPr/>
        </p:nvSpPr>
        <p:spPr>
          <a:xfrm>
            <a:off x="7609556" y="2366122"/>
            <a:ext cx="248594"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66" name="Shape 158"/>
          <p:cNvCxnSpPr>
            <a:stCxn id="19" idx="2"/>
            <a:endCxn id="52" idx="3"/>
          </p:cNvCxnSpPr>
          <p:nvPr/>
        </p:nvCxnSpPr>
        <p:spPr>
          <a:xfrm rot="10800000">
            <a:off x="6874687" y="2231297"/>
            <a:ext cx="533133" cy="292"/>
          </a:xfrm>
          <a:prstGeom prst="bentConnector3">
            <a:avLst>
              <a:gd name="adj1" fmla="val 50000"/>
            </a:avLst>
          </a:prstGeom>
          <a:noFill/>
          <a:ln w="19050" cap="flat" cmpd="sng">
            <a:solidFill>
              <a:schemeClr val="dk1"/>
            </a:solidFill>
            <a:prstDash val="sysDash"/>
            <a:round/>
            <a:headEnd type="none" w="med" len="med"/>
            <a:tailEnd type="stealth" w="lg" len="med"/>
          </a:ln>
        </p:spPr>
      </p:cxnSp>
      <p:cxnSp>
        <p:nvCxnSpPr>
          <p:cNvPr id="69" name="Shape 158"/>
          <p:cNvCxnSpPr>
            <a:stCxn id="62" idx="3"/>
            <a:endCxn id="61" idx="2"/>
          </p:cNvCxnSpPr>
          <p:nvPr/>
        </p:nvCxnSpPr>
        <p:spPr>
          <a:xfrm flipV="1">
            <a:off x="6874728" y="2580952"/>
            <a:ext cx="1187646" cy="773224"/>
          </a:xfrm>
          <a:prstGeom prst="bentConnector2">
            <a:avLst/>
          </a:prstGeom>
          <a:noFill/>
          <a:ln w="19050" cap="flat" cmpd="sng">
            <a:solidFill>
              <a:schemeClr val="dk1"/>
            </a:solidFill>
            <a:prstDash val="sysDash"/>
            <a:round/>
            <a:headEnd type="none" w="med" len="med"/>
            <a:tailEnd type="stealth" w="lg" len="med"/>
          </a:ln>
        </p:spPr>
      </p:cxnSp>
      <p:sp>
        <p:nvSpPr>
          <p:cNvPr id="70" name="Shape 162"/>
          <p:cNvSpPr/>
          <p:nvPr/>
        </p:nvSpPr>
        <p:spPr>
          <a:xfrm>
            <a:off x="7975224" y="3128944"/>
            <a:ext cx="275159" cy="21482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3" name="Shape 158"/>
          <p:cNvCxnSpPr>
            <a:stCxn id="25" idx="3"/>
            <a:endCxn id="11" idx="1"/>
          </p:cNvCxnSpPr>
          <p:nvPr/>
        </p:nvCxnSpPr>
        <p:spPr>
          <a:xfrm rot="16200000" flipH="1">
            <a:off x="2131649" y="2427341"/>
            <a:ext cx="597201" cy="916318"/>
          </a:xfrm>
          <a:prstGeom prst="bentConnector2">
            <a:avLst/>
          </a:prstGeom>
          <a:noFill/>
          <a:ln w="19050" cap="flat" cmpd="sng">
            <a:solidFill>
              <a:schemeClr val="dk1"/>
            </a:solidFill>
            <a:prstDash val="sysDash"/>
            <a:round/>
            <a:headEnd type="none" w="lg" len="med"/>
            <a:tailEnd type="stealth" w="lg" len="med"/>
          </a:ln>
        </p:spPr>
      </p:cxnSp>
      <p:cxnSp>
        <p:nvCxnSpPr>
          <p:cNvPr id="76" name="Shape 158"/>
          <p:cNvCxnSpPr>
            <a:stCxn id="25" idx="4"/>
            <a:endCxn id="52" idx="1"/>
          </p:cNvCxnSpPr>
          <p:nvPr/>
        </p:nvCxnSpPr>
        <p:spPr>
          <a:xfrm flipV="1">
            <a:off x="2454458" y="2231296"/>
            <a:ext cx="434043" cy="0"/>
          </a:xfrm>
          <a:prstGeom prst="bentConnector3">
            <a:avLst>
              <a:gd name="adj1" fmla="val 50000"/>
            </a:avLst>
          </a:prstGeom>
          <a:noFill/>
          <a:ln w="19050" cap="flat" cmpd="sng">
            <a:solidFill>
              <a:schemeClr val="dk1"/>
            </a:solidFill>
            <a:prstDash val="sysDash"/>
            <a:round/>
            <a:headEnd type="stealth" w="lg" len="med"/>
            <a:tailEnd type="none" w="lg" len="med"/>
          </a:ln>
        </p:spPr>
      </p:cxnSp>
      <p:cxnSp>
        <p:nvCxnSpPr>
          <p:cNvPr id="79" name="Shape 158"/>
          <p:cNvCxnSpPr>
            <a:stCxn id="7" idx="3"/>
            <a:endCxn id="8" idx="1"/>
          </p:cNvCxnSpPr>
          <p:nvPr/>
        </p:nvCxnSpPr>
        <p:spPr>
          <a:xfrm>
            <a:off x="4141331" y="5206213"/>
            <a:ext cx="301727" cy="0"/>
          </a:xfrm>
          <a:prstGeom prst="bentConnector3">
            <a:avLst>
              <a:gd name="adj1" fmla="val 50000"/>
            </a:avLst>
          </a:prstGeom>
          <a:noFill/>
          <a:ln w="19050" cap="flat" cmpd="sng">
            <a:solidFill>
              <a:schemeClr val="dk1"/>
            </a:solidFill>
            <a:prstDash val="sysDash"/>
            <a:round/>
            <a:headEnd type="none" w="lg" len="med"/>
            <a:tailEnd type="stealth" w="lg" len="med"/>
          </a:ln>
        </p:spPr>
      </p:cxn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10</a:t>
            </a:fld>
            <a:r>
              <a:rPr lang="en-US" smtClean="0"/>
              <a:t>/23</a:t>
            </a:r>
            <a:endParaRPr lang="en-US" dirty="0"/>
          </a:p>
        </p:txBody>
      </p:sp>
      <p:sp>
        <p:nvSpPr>
          <p:cNvPr id="84" name="Shape 183"/>
          <p:cNvSpPr/>
          <p:nvPr/>
        </p:nvSpPr>
        <p:spPr>
          <a:xfrm>
            <a:off x="309954" y="1376620"/>
            <a:ext cx="661546" cy="275975"/>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dirty="0">
                <a:solidFill>
                  <a:srgbClr val="000000"/>
                </a:solidFill>
                <a:latin typeface="Arial"/>
                <a:ea typeface="Arial"/>
                <a:cs typeface="Arial"/>
                <a:sym typeface="Arial"/>
              </a:rPr>
              <a:t>IoT Server Runtime</a:t>
            </a:r>
          </a:p>
        </p:txBody>
      </p:sp>
      <p:sp>
        <p:nvSpPr>
          <p:cNvPr id="87" name="Shape 186"/>
          <p:cNvSpPr/>
          <p:nvPr/>
        </p:nvSpPr>
        <p:spPr>
          <a:xfrm>
            <a:off x="309955" y="825238"/>
            <a:ext cx="1092432" cy="206033"/>
          </a:xfrm>
          <a:prstGeom prst="rect">
            <a:avLst/>
          </a:prstGeom>
          <a:solidFill>
            <a:srgbClr val="FFFFFF"/>
          </a:solidFill>
          <a:ln w="1587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a:solidFill>
                  <a:srgbClr val="000000"/>
                </a:solidFill>
                <a:latin typeface="Arial"/>
                <a:ea typeface="Arial"/>
                <a:cs typeface="Arial"/>
                <a:sym typeface="Arial"/>
              </a:rPr>
              <a:t>Event Bus</a:t>
            </a:r>
          </a:p>
        </p:txBody>
      </p:sp>
      <p:cxnSp>
        <p:nvCxnSpPr>
          <p:cNvPr id="89" name="Shape 189"/>
          <p:cNvCxnSpPr/>
          <p:nvPr/>
        </p:nvCxnSpPr>
        <p:spPr>
          <a:xfrm rot="10800000">
            <a:off x="723913" y="1031271"/>
            <a:ext cx="0" cy="349735"/>
          </a:xfrm>
          <a:prstGeom prst="straightConnector1">
            <a:avLst/>
          </a:prstGeom>
          <a:noFill/>
          <a:ln w="15875" cap="flat" cmpd="sng">
            <a:solidFill>
              <a:srgbClr val="000000"/>
            </a:solidFill>
            <a:prstDash val="dash"/>
            <a:round/>
            <a:headEnd type="stealth" w="lg" len="lg"/>
            <a:tailEnd type="none" w="lg" len="lg"/>
          </a:ln>
        </p:spPr>
      </p:cxnSp>
      <p:sp>
        <p:nvSpPr>
          <p:cNvPr id="92" name="Shape 201"/>
          <p:cNvSpPr/>
          <p:nvPr/>
        </p:nvSpPr>
        <p:spPr>
          <a:xfrm>
            <a:off x="1610058" y="1953145"/>
            <a:ext cx="134169" cy="96411"/>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rgbClr val="000000"/>
              </a:solidFill>
              <a:latin typeface="Arial"/>
              <a:ea typeface="Arial"/>
              <a:cs typeface="Arial"/>
              <a:sym typeface="Arial"/>
            </a:endParaRPr>
          </a:p>
        </p:txBody>
      </p:sp>
      <p:cxnSp>
        <p:nvCxnSpPr>
          <p:cNvPr id="94" name="Shape 204"/>
          <p:cNvCxnSpPr/>
          <p:nvPr/>
        </p:nvCxnSpPr>
        <p:spPr>
          <a:xfrm rot="10800000">
            <a:off x="417239" y="1036002"/>
            <a:ext cx="0" cy="340618"/>
          </a:xfrm>
          <a:prstGeom prst="straightConnector1">
            <a:avLst/>
          </a:prstGeom>
          <a:noFill/>
          <a:ln w="15875" cap="flat" cmpd="sng">
            <a:solidFill>
              <a:srgbClr val="000000"/>
            </a:solidFill>
            <a:prstDash val="solid"/>
            <a:round/>
            <a:headEnd type="none" w="lg" len="lg"/>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9" name="Shape 98"/>
          <p:cNvSpPr/>
          <p:nvPr/>
        </p:nvSpPr>
        <p:spPr>
          <a:xfrm>
            <a:off x="1030287" y="4003659"/>
            <a:ext cx="2749603" cy="64951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sp>
        <p:nvSpPr>
          <p:cNvPr id="26" name="Shape 115"/>
          <p:cNvSpPr txBox="1"/>
          <p:nvPr/>
        </p:nvSpPr>
        <p:spPr>
          <a:xfrm>
            <a:off x="1115520" y="4841767"/>
            <a:ext cx="3032844" cy="28613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grpSp>
        <p:nvGrpSpPr>
          <p:cNvPr id="2" name="그룹 1"/>
          <p:cNvGrpSpPr/>
          <p:nvPr/>
        </p:nvGrpSpPr>
        <p:grpSpPr>
          <a:xfrm>
            <a:off x="1212944" y="1124680"/>
            <a:ext cx="6932343" cy="5134109"/>
            <a:chOff x="1597990" y="862867"/>
            <a:chExt cx="7078580" cy="5302513"/>
          </a:xfrm>
        </p:grpSpPr>
        <p:sp>
          <p:nvSpPr>
            <p:cNvPr id="6" name="Shape 95"/>
            <p:cNvSpPr/>
            <p:nvPr/>
          </p:nvSpPr>
          <p:spPr>
            <a:xfrm>
              <a:off x="1597990" y="5078143"/>
              <a:ext cx="7027281" cy="1087237"/>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1773940" y="862867"/>
              <a:ext cx="6139548" cy="2557811"/>
            </a:xfrm>
            <a:prstGeom prst="rect">
              <a:avLst/>
            </a:prstGeom>
            <a:noFill/>
            <a:ln w="254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258411" y="2314181"/>
              <a:ext cx="5120952" cy="649511"/>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cxnSp>
          <p:nvCxnSpPr>
            <p:cNvPr id="10" name="Shape 99"/>
            <p:cNvCxnSpPr/>
            <p:nvPr/>
          </p:nvCxnSpPr>
          <p:spPr>
            <a:xfrm rot="10800000">
              <a:off x="2528656" y="2950445"/>
              <a:ext cx="0" cy="922769"/>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429204" y="3976582"/>
              <a:ext cx="1330163" cy="77793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6294323" y="3813077"/>
              <a:ext cx="1236944" cy="649511"/>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705047" y="2968051"/>
              <a:ext cx="0" cy="907641"/>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16200000">
              <a:off x="6178588" y="3416926"/>
              <a:ext cx="921158" cy="716"/>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272672" y="3814391"/>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130457"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463515"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463500" y="251315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16200000">
              <a:off x="2669890" y="2801116"/>
              <a:ext cx="266176" cy="225088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16200000">
              <a:off x="4868456" y="2946868"/>
              <a:ext cx="286131" cy="190131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16200000">
              <a:off x="6769722" y="3162719"/>
              <a:ext cx="286131" cy="1469634"/>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740902" y="381503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080308" y="5318920"/>
              <a:ext cx="692331"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353432" y="5693534"/>
              <a:ext cx="808137" cy="33087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6376063" y="5679053"/>
              <a:ext cx="1747857"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7" name="Shape 116"/>
            <p:cNvSpPr txBox="1"/>
            <p:nvPr/>
          </p:nvSpPr>
          <p:spPr>
            <a:xfrm>
              <a:off x="3041271" y="5134977"/>
              <a:ext cx="2174155"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5217727" y="5138998"/>
              <a:ext cx="318736"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923323" y="5138998"/>
              <a:ext cx="318736"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6347350" y="5139001"/>
              <a:ext cx="2046157"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057525" y="5541569"/>
              <a:ext cx="2174155" cy="35983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98050" y="1345977"/>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606617" y="1329455"/>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258411" y="1096000"/>
              <a:ext cx="5120952" cy="649511"/>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022405" y="5645999"/>
              <a:ext cx="808137" cy="35983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16200000">
              <a:off x="7471100" y="2448662"/>
              <a:ext cx="2043801" cy="36713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8146475" y="1625464"/>
              <a:ext cx="296507" cy="2020628"/>
            </a:xfrm>
            <a:prstGeom prst="rightBrace">
              <a:avLst>
                <a:gd name="adj1" fmla="val 53572"/>
                <a:gd name="adj2" fmla="val 50000"/>
              </a:avLst>
            </a:prstGeom>
            <a:no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740916" y="2710482"/>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064815" y="2978862"/>
              <a:ext cx="0" cy="922769"/>
            </a:xfrm>
            <a:prstGeom prst="straightConnector1">
              <a:avLst/>
            </a:prstGeom>
            <a:noFill/>
            <a:ln w="19050" cap="flat" cmpd="sng">
              <a:solidFill>
                <a:srgbClr val="000000"/>
              </a:solidFill>
              <a:prstDash val="dash"/>
              <a:round/>
              <a:headEnd type="stealth" w="lg" len="lg"/>
              <a:tailEnd type="none" w="lg" len="med"/>
            </a:ln>
          </p:spPr>
        </p:cxnSp>
        <p:cxnSp>
          <p:nvCxnSpPr>
            <p:cNvPr id="40" name="Shape 129"/>
            <p:cNvCxnSpPr/>
            <p:nvPr/>
          </p:nvCxnSpPr>
          <p:spPr>
            <a:xfrm rot="10800000">
              <a:off x="5337562" y="2969245"/>
              <a:ext cx="0" cy="907641"/>
            </a:xfrm>
            <a:prstGeom prst="straightConnector1">
              <a:avLst/>
            </a:prstGeom>
            <a:noFill/>
            <a:ln w="19050" cap="flat" cmpd="sng">
              <a:solidFill>
                <a:srgbClr val="000000"/>
              </a:solidFill>
              <a:prstDash val="dash"/>
              <a:round/>
              <a:headEnd type="stealth" w="lg" len="lg"/>
              <a:tailEnd type="none" w="lg" len="med"/>
            </a:ln>
          </p:spPr>
        </p:cxnSp>
        <p:cxnSp>
          <p:nvCxnSpPr>
            <p:cNvPr id="41" name="Shape 130"/>
            <p:cNvCxnSpPr/>
            <p:nvPr/>
          </p:nvCxnSpPr>
          <p:spPr>
            <a:xfrm rot="16200000">
              <a:off x="6675218" y="3418120"/>
              <a:ext cx="921158" cy="716"/>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42" name="Shape 131"/>
            <p:cNvCxnSpPr>
              <a:stCxn id="8" idx="3"/>
              <a:endCxn id="37" idx="1"/>
            </p:cNvCxnSpPr>
            <p:nvPr/>
          </p:nvCxnSpPr>
          <p:spPr>
            <a:xfrm rot="10800000" flipH="1">
              <a:off x="7379363" y="2635718"/>
              <a:ext cx="767264" cy="3219"/>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759353"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14253" y="1500254"/>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759353"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14253" y="2313806"/>
              <a:ext cx="352797" cy="245256"/>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90652" y="1745511"/>
              <a:ext cx="0" cy="568402"/>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935751" y="1745511"/>
              <a:ext cx="0" cy="568402"/>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578636" y="5310417"/>
              <a:ext cx="405502" cy="643"/>
            </a:xfrm>
            <a:prstGeom prst="bentConnector3">
              <a:avLst>
                <a:gd name="adj1" fmla="val 99462"/>
              </a:avLst>
            </a:prstGeom>
            <a:noFill/>
            <a:ln w="19050" cap="flat" cmpd="sng">
              <a:solidFill>
                <a:srgbClr val="000000"/>
              </a:solidFill>
              <a:prstDash val="dash"/>
              <a:round/>
              <a:headEnd type="none" w="med" len="med"/>
              <a:tailEnd type="stealth" w="lg" len="lg"/>
            </a:ln>
          </p:spPr>
        </p:cxnSp>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11</a:t>
            </a:fld>
            <a:r>
              <a:rPr lang="en-US" smtClean="0"/>
              <a:t>/23</a:t>
            </a:r>
            <a:endParaRPr lang="en-US" dirty="0"/>
          </a:p>
        </p:txBody>
      </p:sp>
      <p:sp>
        <p:nvSpPr>
          <p:cNvPr id="54" name="Shape 183"/>
          <p:cNvSpPr/>
          <p:nvPr/>
        </p:nvSpPr>
        <p:spPr>
          <a:xfrm>
            <a:off x="309954" y="1376620"/>
            <a:ext cx="661546" cy="275975"/>
          </a:xfrm>
          <a:prstGeom prst="rect">
            <a:avLst/>
          </a:prstGeom>
          <a:solidFill>
            <a:srgbClr val="FFFFFF"/>
          </a:solidFill>
          <a:ln w="15875"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dirty="0">
                <a:solidFill>
                  <a:srgbClr val="000000"/>
                </a:solidFill>
                <a:latin typeface="Arial"/>
                <a:ea typeface="Arial"/>
                <a:cs typeface="Arial"/>
                <a:sym typeface="Arial"/>
              </a:rPr>
              <a:t>IoT Server Runtime</a:t>
            </a:r>
          </a:p>
        </p:txBody>
      </p:sp>
      <p:sp>
        <p:nvSpPr>
          <p:cNvPr id="55" name="Shape 186"/>
          <p:cNvSpPr/>
          <p:nvPr/>
        </p:nvSpPr>
        <p:spPr>
          <a:xfrm>
            <a:off x="309955" y="825238"/>
            <a:ext cx="1092432" cy="206033"/>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800" b="0" i="0" u="none" strike="noStrike" cap="none" baseline="0">
                <a:solidFill>
                  <a:srgbClr val="000000"/>
                </a:solidFill>
                <a:latin typeface="Arial"/>
                <a:ea typeface="Arial"/>
                <a:cs typeface="Arial"/>
                <a:sym typeface="Arial"/>
              </a:rPr>
              <a:t>Event Bus</a:t>
            </a:r>
          </a:p>
        </p:txBody>
      </p:sp>
      <p:cxnSp>
        <p:nvCxnSpPr>
          <p:cNvPr id="56" name="Shape 189"/>
          <p:cNvCxnSpPr/>
          <p:nvPr/>
        </p:nvCxnSpPr>
        <p:spPr>
          <a:xfrm rot="10800000">
            <a:off x="723913" y="1031271"/>
            <a:ext cx="0" cy="349735"/>
          </a:xfrm>
          <a:prstGeom prst="straightConnector1">
            <a:avLst/>
          </a:prstGeom>
          <a:noFill/>
          <a:ln w="15875" cap="flat" cmpd="sng">
            <a:solidFill>
              <a:srgbClr val="000000"/>
            </a:solidFill>
            <a:prstDash val="dash"/>
            <a:round/>
            <a:headEnd type="stealth" w="lg" len="lg"/>
            <a:tailEnd type="none" w="lg" len="lg"/>
          </a:ln>
        </p:spPr>
      </p:cxnSp>
      <p:cxnSp>
        <p:nvCxnSpPr>
          <p:cNvPr id="57" name="Shape 204"/>
          <p:cNvCxnSpPr/>
          <p:nvPr/>
        </p:nvCxnSpPr>
        <p:spPr>
          <a:xfrm rot="10800000">
            <a:off x="417239" y="1036002"/>
            <a:ext cx="0" cy="340618"/>
          </a:xfrm>
          <a:prstGeom prst="straightConnector1">
            <a:avLst/>
          </a:prstGeom>
          <a:noFill/>
          <a:ln w="15875" cap="flat" cmpd="sng">
            <a:solidFill>
              <a:srgbClr val="000000"/>
            </a:solidFill>
            <a:prstDash val="solid"/>
            <a:round/>
            <a:headEnd type="none" w="lg" len="lg"/>
            <a:tailEnd type="stealth" w="lg" len="lg"/>
          </a:ln>
        </p:spPr>
      </p:cxn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QA01 Security &gt;</a:t>
            </a:r>
          </a:p>
        </p:txBody>
      </p:sp>
      <p:cxnSp>
        <p:nvCxnSpPr>
          <p:cNvPr id="9" name="직선 연결선 8"/>
          <p:cNvCxnSpPr/>
          <p:nvPr/>
        </p:nvCxnSpPr>
        <p:spPr>
          <a:xfrm flipH="1">
            <a:off x="4005668" y="2564880"/>
            <a:ext cx="576000" cy="2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069024"/>
            <a:ext cx="579414" cy="106971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564968"/>
            <a:ext cx="3744416" cy="432048"/>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Event Bus</a:t>
            </a:r>
            <a:endParaRPr lang="ko-KR" altLang="en-US" sz="1100" dirty="0" smtClean="0">
              <a:solidFill>
                <a:schemeClr val="tx1"/>
              </a:solidFill>
            </a:endParaRPr>
          </a:p>
        </p:txBody>
      </p:sp>
      <p:sp>
        <p:nvSpPr>
          <p:cNvPr id="12" name="직사각형 11"/>
          <p:cNvSpPr/>
          <p:nvPr/>
        </p:nvSpPr>
        <p:spPr>
          <a:xfrm>
            <a:off x="241588" y="4293160"/>
            <a:ext cx="1296144" cy="648072"/>
          </a:xfrm>
          <a:prstGeom prst="rect">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User App</a:t>
            </a:r>
            <a:endParaRPr lang="ko-KR" altLang="en-US" sz="1100" dirty="0" smtClean="0">
              <a:solidFill>
                <a:schemeClr val="tx1"/>
              </a:solidFill>
            </a:endParaRPr>
          </a:p>
        </p:txBody>
      </p:sp>
      <p:sp>
        <p:nvSpPr>
          <p:cNvPr id="13" name="직사각형 12"/>
          <p:cNvSpPr/>
          <p:nvPr/>
        </p:nvSpPr>
        <p:spPr>
          <a:xfrm>
            <a:off x="1393716" y="3429064"/>
            <a:ext cx="2592288" cy="504056"/>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Web Server</a:t>
            </a:r>
          </a:p>
          <a:p>
            <a:pPr algn="ctr"/>
            <a:r>
              <a:rPr lang="en-US" altLang="ko-KR" sz="1100" dirty="0" smtClean="0">
                <a:solidFill>
                  <a:schemeClr val="tx1"/>
                </a:solidFill>
              </a:rPr>
              <a:t>(Account Manager)</a:t>
            </a:r>
            <a:endParaRPr lang="ko-KR" altLang="en-US" sz="1100" dirty="0" smtClean="0">
              <a:solidFill>
                <a:schemeClr val="tx1"/>
              </a:solidFill>
            </a:endParaRPr>
          </a:p>
        </p:txBody>
      </p:sp>
      <p:cxnSp>
        <p:nvCxnSpPr>
          <p:cNvPr id="14" name="직선 화살표 연결선 13"/>
          <p:cNvCxnSpPr/>
          <p:nvPr/>
        </p:nvCxnSpPr>
        <p:spPr>
          <a:xfrm flipV="1">
            <a:off x="529620" y="2997016"/>
            <a:ext cx="0" cy="12961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3933120"/>
            <a:ext cx="0" cy="57606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509184"/>
            <a:ext cx="504056"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4725208"/>
            <a:ext cx="7200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3933120"/>
            <a:ext cx="0" cy="7920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2997016"/>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2997016"/>
            <a:ext cx="0" cy="43204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2997016"/>
            <a:ext cx="0" cy="1296144"/>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221152"/>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1</a:t>
            </a:r>
            <a:endParaRPr lang="ko-KR" altLang="en-US" sz="1100" dirty="0" smtClean="0">
              <a:solidFill>
                <a:schemeClr val="tx1"/>
              </a:solidFill>
            </a:endParaRPr>
          </a:p>
        </p:txBody>
      </p:sp>
      <p:sp>
        <p:nvSpPr>
          <p:cNvPr id="23" name="타원 22"/>
          <p:cNvSpPr/>
          <p:nvPr/>
        </p:nvSpPr>
        <p:spPr>
          <a:xfrm>
            <a:off x="1681748" y="4797216"/>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2</a:t>
            </a:r>
            <a:endParaRPr lang="ko-KR" altLang="en-US" sz="1100" dirty="0" smtClean="0">
              <a:solidFill>
                <a:schemeClr val="tx1"/>
              </a:solidFill>
            </a:endParaRPr>
          </a:p>
        </p:txBody>
      </p:sp>
      <p:sp>
        <p:nvSpPr>
          <p:cNvPr id="24" name="타원 23"/>
          <p:cNvSpPr/>
          <p:nvPr/>
        </p:nvSpPr>
        <p:spPr>
          <a:xfrm>
            <a:off x="241588" y="3573080"/>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3</a:t>
            </a:r>
            <a:endParaRPr lang="ko-KR" altLang="en-US" sz="1100" dirty="0" smtClean="0">
              <a:solidFill>
                <a:schemeClr val="tx1"/>
              </a:solidFill>
            </a:endParaRPr>
          </a:p>
        </p:txBody>
      </p:sp>
      <p:sp>
        <p:nvSpPr>
          <p:cNvPr id="25" name="타원 24"/>
          <p:cNvSpPr/>
          <p:nvPr/>
        </p:nvSpPr>
        <p:spPr>
          <a:xfrm>
            <a:off x="1249700" y="3069024"/>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4</a:t>
            </a:r>
            <a:endParaRPr lang="ko-KR" altLang="en-US" sz="1100" dirty="0" smtClean="0">
              <a:solidFill>
                <a:schemeClr val="tx1"/>
              </a:solidFill>
            </a:endParaRPr>
          </a:p>
        </p:txBody>
      </p:sp>
      <p:sp>
        <p:nvSpPr>
          <p:cNvPr id="26" name="타원 25"/>
          <p:cNvSpPr/>
          <p:nvPr/>
        </p:nvSpPr>
        <p:spPr>
          <a:xfrm>
            <a:off x="1897772" y="3069024"/>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5</a:t>
            </a:r>
            <a:endParaRPr lang="ko-KR" altLang="en-US" sz="1100" dirty="0" smtClean="0">
              <a:solidFill>
                <a:schemeClr val="tx1"/>
              </a:solidFill>
            </a:endParaRPr>
          </a:p>
        </p:txBody>
      </p:sp>
      <p:sp>
        <p:nvSpPr>
          <p:cNvPr id="27" name="타원 26"/>
          <p:cNvSpPr/>
          <p:nvPr/>
        </p:nvSpPr>
        <p:spPr>
          <a:xfrm>
            <a:off x="889660" y="3573080"/>
            <a:ext cx="216024" cy="216024"/>
          </a:xfrm>
          <a:prstGeom prst="ellipse">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6</a:t>
            </a:r>
            <a:endParaRPr lang="ko-KR" altLang="en-US" sz="1100" dirty="0" smtClean="0">
              <a:solidFill>
                <a:schemeClr val="tx1"/>
              </a:solidFill>
            </a:endParaRPr>
          </a:p>
        </p:txBody>
      </p:sp>
      <p:sp>
        <p:nvSpPr>
          <p:cNvPr id="28" name="직사각형 27"/>
          <p:cNvSpPr/>
          <p:nvPr/>
        </p:nvSpPr>
        <p:spPr>
          <a:xfrm>
            <a:off x="250825" y="5517296"/>
            <a:ext cx="3735179" cy="64808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29" name="TextBox 28"/>
          <p:cNvSpPr txBox="1"/>
          <p:nvPr/>
        </p:nvSpPr>
        <p:spPr>
          <a:xfrm>
            <a:off x="149039" y="5227053"/>
            <a:ext cx="1930337" cy="246221"/>
          </a:xfrm>
          <a:prstGeom prst="rect">
            <a:avLst/>
          </a:prstGeom>
          <a:noFill/>
        </p:spPr>
        <p:txBody>
          <a:bodyPr wrap="none" rtlCol="0">
            <a:spAutoFit/>
          </a:bodyPr>
          <a:lstStyle/>
          <a:p>
            <a:r>
              <a:rPr lang="en-US" altLang="ko-KR" sz="1000" dirty="0" smtClean="0">
                <a:solidFill>
                  <a:schemeClr val="tx1"/>
                </a:solidFill>
              </a:rPr>
              <a:t>Legend (Dynamic Perspective)</a:t>
            </a:r>
            <a:endParaRPr lang="ko-KR" altLang="en-US" sz="1000" dirty="0">
              <a:solidFill>
                <a:schemeClr val="tx1"/>
              </a:solidFill>
            </a:endParaRPr>
          </a:p>
        </p:txBody>
      </p:sp>
      <p:cxnSp>
        <p:nvCxnSpPr>
          <p:cNvPr id="30" name="직선 화살표 연결선 29"/>
          <p:cNvCxnSpPr/>
          <p:nvPr/>
        </p:nvCxnSpPr>
        <p:spPr>
          <a:xfrm flipH="1">
            <a:off x="2585715" y="5877336"/>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873747" y="5752984"/>
            <a:ext cx="902811" cy="246221"/>
          </a:xfrm>
          <a:prstGeom prst="rect">
            <a:avLst/>
          </a:prstGeom>
          <a:noFill/>
        </p:spPr>
        <p:txBody>
          <a:bodyPr wrap="none" rtlCol="0">
            <a:spAutoFit/>
          </a:bodyPr>
          <a:lstStyle/>
          <a:p>
            <a:r>
              <a:rPr lang="en-US" altLang="ko-KR" sz="1000" dirty="0" smtClean="0">
                <a:solidFill>
                  <a:schemeClr val="tx1"/>
                </a:solidFill>
              </a:rPr>
              <a:t>Control Flow</a:t>
            </a:r>
            <a:endParaRPr lang="ko-KR" altLang="en-US" sz="1000" dirty="0">
              <a:solidFill>
                <a:schemeClr val="tx1"/>
              </a:solidFill>
            </a:endParaRPr>
          </a:p>
        </p:txBody>
      </p:sp>
      <p:sp>
        <p:nvSpPr>
          <p:cNvPr id="32" name="직사각형 31"/>
          <p:cNvSpPr/>
          <p:nvPr/>
        </p:nvSpPr>
        <p:spPr>
          <a:xfrm>
            <a:off x="376495" y="5733320"/>
            <a:ext cx="288032" cy="216024"/>
          </a:xfrm>
          <a:prstGeom prst="rect">
            <a:avLst/>
          </a:prstGeom>
          <a:solidFill>
            <a:schemeClr val="bg1"/>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33" name="TextBox 32"/>
          <p:cNvSpPr txBox="1"/>
          <p:nvPr/>
        </p:nvSpPr>
        <p:spPr>
          <a:xfrm>
            <a:off x="664527" y="5733320"/>
            <a:ext cx="808235" cy="246221"/>
          </a:xfrm>
          <a:prstGeom prst="rect">
            <a:avLst/>
          </a:prstGeom>
          <a:noFill/>
        </p:spPr>
        <p:txBody>
          <a:bodyPr wrap="none" rtlCol="0">
            <a:spAutoFit/>
          </a:bodyPr>
          <a:lstStyle/>
          <a:p>
            <a:r>
              <a:rPr lang="en-US" altLang="ko-KR" sz="1000" dirty="0" smtClean="0">
                <a:solidFill>
                  <a:schemeClr val="tx1"/>
                </a:solidFill>
              </a:rPr>
              <a:t>Application</a:t>
            </a:r>
            <a:endParaRPr lang="ko-KR" altLang="en-US" sz="1000" dirty="0">
              <a:solidFill>
                <a:schemeClr val="tx1"/>
              </a:solidFill>
            </a:endParaRPr>
          </a:p>
        </p:txBody>
      </p:sp>
      <p:sp>
        <p:nvSpPr>
          <p:cNvPr id="34" name="직사각형 33"/>
          <p:cNvSpPr/>
          <p:nvPr/>
        </p:nvSpPr>
        <p:spPr>
          <a:xfrm>
            <a:off x="1599515" y="5744950"/>
            <a:ext cx="288032" cy="216024"/>
          </a:xfrm>
          <a:prstGeom prst="rect">
            <a:avLst/>
          </a:prstGeom>
          <a:solidFill>
            <a:schemeClr val="bg1">
              <a:lumMod val="85000"/>
            </a:schemeClr>
          </a:solidFill>
          <a:ln w="190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smtClean="0">
              <a:solidFill>
                <a:schemeClr val="tx1"/>
              </a:solidFill>
            </a:endParaRPr>
          </a:p>
        </p:txBody>
      </p:sp>
      <p:sp>
        <p:nvSpPr>
          <p:cNvPr id="35" name="TextBox 34"/>
          <p:cNvSpPr txBox="1"/>
          <p:nvPr/>
        </p:nvSpPr>
        <p:spPr>
          <a:xfrm>
            <a:off x="1884656" y="5760981"/>
            <a:ext cx="646331" cy="246221"/>
          </a:xfrm>
          <a:prstGeom prst="rect">
            <a:avLst/>
          </a:prstGeom>
          <a:noFill/>
        </p:spPr>
        <p:txBody>
          <a:bodyPr wrap="none" rtlCol="0">
            <a:spAutoFit/>
          </a:bodyPr>
          <a:lstStyle/>
          <a:p>
            <a:r>
              <a:rPr lang="en-US" altLang="ko-KR" sz="1000" dirty="0" smtClean="0">
                <a:solidFill>
                  <a:schemeClr val="tx1"/>
                </a:solidFill>
              </a:rPr>
              <a:t>Process</a:t>
            </a:r>
            <a:endParaRPr lang="ko-KR" altLang="en-US" sz="1000" dirty="0">
              <a:solidFill>
                <a:schemeClr val="tx1"/>
              </a:solidFill>
            </a:endParaRP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12</a:t>
            </a:fld>
            <a:r>
              <a:rPr lang="en-US" smtClean="0"/>
              <a:t>/23</a:t>
            </a:r>
            <a:endParaRPr lang="en-US" dirty="0"/>
          </a:p>
        </p:txBody>
      </p:sp>
      <p:sp>
        <p:nvSpPr>
          <p:cNvPr id="82" name="Shape 95"/>
          <p:cNvSpPr/>
          <p:nvPr/>
        </p:nvSpPr>
        <p:spPr>
          <a:xfrm>
            <a:off x="4381778" y="5493204"/>
            <a:ext cx="4669144" cy="668993"/>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83" name="Shape 96"/>
          <p:cNvSpPr/>
          <p:nvPr/>
        </p:nvSpPr>
        <p:spPr>
          <a:xfrm>
            <a:off x="4634076" y="2564880"/>
            <a:ext cx="3767254" cy="1573859"/>
          </a:xfrm>
          <a:prstGeom prst="rect">
            <a:avLst/>
          </a:prstGeom>
          <a:noFill/>
          <a:ln w="254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84" name="Shape 97"/>
          <p:cNvSpPr/>
          <p:nvPr/>
        </p:nvSpPr>
        <p:spPr>
          <a:xfrm>
            <a:off x="4820582" y="3457895"/>
            <a:ext cx="3402520" cy="39965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MQTT Proxy</a:t>
            </a:r>
          </a:p>
        </p:txBody>
      </p:sp>
      <p:sp>
        <p:nvSpPr>
          <p:cNvPr id="85" name="Shape 98"/>
          <p:cNvSpPr/>
          <p:nvPr/>
        </p:nvSpPr>
        <p:spPr>
          <a:xfrm>
            <a:off x="4248544" y="4452299"/>
            <a:ext cx="1826922" cy="39965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User App</a:t>
            </a:r>
          </a:p>
        </p:txBody>
      </p:sp>
      <p:cxnSp>
        <p:nvCxnSpPr>
          <p:cNvPr id="86" name="Shape 99"/>
          <p:cNvCxnSpPr/>
          <p:nvPr/>
        </p:nvCxnSpPr>
        <p:spPr>
          <a:xfrm rot="10800000">
            <a:off x="5000141" y="3849397"/>
            <a:ext cx="0" cy="567793"/>
          </a:xfrm>
          <a:prstGeom prst="straightConnector1">
            <a:avLst/>
          </a:prstGeom>
          <a:noFill/>
          <a:ln w="19050" cap="flat" cmpd="sng">
            <a:solidFill>
              <a:srgbClr val="000000"/>
            </a:solidFill>
            <a:prstDash val="dash"/>
            <a:round/>
            <a:headEnd type="none" w="med" len="med"/>
            <a:tailEnd type="stealth" w="lg" len="lg"/>
          </a:ln>
        </p:spPr>
      </p:cxnSp>
      <p:sp>
        <p:nvSpPr>
          <p:cNvPr id="87" name="Shape 100"/>
          <p:cNvSpPr/>
          <p:nvPr/>
        </p:nvSpPr>
        <p:spPr>
          <a:xfrm>
            <a:off x="6262924" y="4569282"/>
            <a:ext cx="883802" cy="47867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3rd Party App/Service MashUp</a:t>
            </a:r>
            <a:br>
              <a:rPr lang="ko" sz="1000" b="0" i="0" u="none" strike="noStrike" cap="none" baseline="0" dirty="0">
                <a:solidFill>
                  <a:srgbClr val="000000"/>
                </a:solidFill>
                <a:latin typeface="Arial"/>
                <a:ea typeface="Arial"/>
                <a:cs typeface="Arial"/>
                <a:sym typeface="Arial"/>
              </a:rPr>
            </a:br>
            <a:r>
              <a:rPr lang="ko" sz="1000" b="0" i="0" u="none" strike="noStrike" cap="none" baseline="0" dirty="0">
                <a:solidFill>
                  <a:srgbClr val="000000"/>
                </a:solidFill>
                <a:latin typeface="Arial"/>
                <a:ea typeface="Arial"/>
                <a:cs typeface="Arial"/>
                <a:sym typeface="Arial"/>
              </a:rPr>
              <a:t>(VAR)</a:t>
            </a:r>
          </a:p>
        </p:txBody>
      </p:sp>
      <p:sp>
        <p:nvSpPr>
          <p:cNvPr id="88" name="Shape 101"/>
          <p:cNvSpPr/>
          <p:nvPr/>
        </p:nvSpPr>
        <p:spPr>
          <a:xfrm>
            <a:off x="7502167" y="4380187"/>
            <a:ext cx="821864" cy="399654"/>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Node</a:t>
            </a:r>
          </a:p>
        </p:txBody>
      </p:sp>
      <p:cxnSp>
        <p:nvCxnSpPr>
          <p:cNvPr id="89" name="Shape 102"/>
          <p:cNvCxnSpPr/>
          <p:nvPr/>
        </p:nvCxnSpPr>
        <p:spPr>
          <a:xfrm rot="10800000">
            <a:off x="6446203" y="3860230"/>
            <a:ext cx="0" cy="558485"/>
          </a:xfrm>
          <a:prstGeom prst="straightConnector1">
            <a:avLst/>
          </a:prstGeom>
          <a:noFill/>
          <a:ln w="19050" cap="flat" cmpd="sng">
            <a:solidFill>
              <a:srgbClr val="000000"/>
            </a:solidFill>
            <a:prstDash val="dash"/>
            <a:round/>
            <a:headEnd type="none" w="med" len="med"/>
            <a:tailEnd type="stealth" w="lg" len="lg"/>
          </a:ln>
        </p:spPr>
      </p:cxnSp>
      <p:cxnSp>
        <p:nvCxnSpPr>
          <p:cNvPr id="90" name="Shape 103"/>
          <p:cNvCxnSpPr/>
          <p:nvPr/>
        </p:nvCxnSpPr>
        <p:spPr>
          <a:xfrm rot="16200000">
            <a:off x="7447891" y="4136412"/>
            <a:ext cx="566802" cy="476"/>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91" name="Shape 104"/>
          <p:cNvSpPr/>
          <p:nvPr/>
        </p:nvSpPr>
        <p:spPr>
          <a:xfrm>
            <a:off x="6823350" y="4380995"/>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2" name="Shape 105"/>
          <p:cNvSpPr/>
          <p:nvPr/>
        </p:nvSpPr>
        <p:spPr>
          <a:xfrm>
            <a:off x="5399996"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3" name="Shape 106"/>
          <p:cNvSpPr/>
          <p:nvPr/>
        </p:nvSpPr>
        <p:spPr>
          <a:xfrm>
            <a:off x="7614584"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4" name="Shape 107"/>
          <p:cNvSpPr/>
          <p:nvPr/>
        </p:nvSpPr>
        <p:spPr>
          <a:xfrm>
            <a:off x="7614574" y="3580326"/>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5" name="Shape 108"/>
          <p:cNvSpPr/>
          <p:nvPr/>
        </p:nvSpPr>
        <p:spPr>
          <a:xfrm rot="16200000">
            <a:off x="5069644" y="3829976"/>
            <a:ext cx="169453" cy="1243737"/>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6" name="Shape 109"/>
          <p:cNvSpPr/>
          <p:nvPr/>
        </p:nvSpPr>
        <p:spPr>
          <a:xfrm rot="16200000">
            <a:off x="6561804" y="3800503"/>
            <a:ext cx="176061" cy="126328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7" name="Shape 110"/>
          <p:cNvSpPr/>
          <p:nvPr/>
        </p:nvSpPr>
        <p:spPr>
          <a:xfrm rot="16200000">
            <a:off x="7825064" y="3943921"/>
            <a:ext cx="176061" cy="97647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98" name="Shape 111"/>
          <p:cNvSpPr/>
          <p:nvPr/>
        </p:nvSpPr>
        <p:spPr>
          <a:xfrm>
            <a:off x="7798888" y="4381392"/>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99" name="Shape 112"/>
          <p:cNvCxnSpPr/>
          <p:nvPr/>
        </p:nvCxnSpPr>
        <p:spPr>
          <a:xfrm>
            <a:off x="4702245" y="5700350"/>
            <a:ext cx="460006" cy="0"/>
          </a:xfrm>
          <a:prstGeom prst="straightConnector1">
            <a:avLst/>
          </a:prstGeom>
          <a:noFill/>
          <a:ln w="19050" cap="flat" cmpd="sng">
            <a:solidFill>
              <a:srgbClr val="000000"/>
            </a:solidFill>
            <a:prstDash val="solid"/>
            <a:round/>
            <a:headEnd type="none" w="med" len="med"/>
            <a:tailEnd type="stealth" w="lg" len="lg"/>
          </a:ln>
        </p:spPr>
      </p:cxnSp>
      <p:sp>
        <p:nvSpPr>
          <p:cNvPr id="100" name="Shape 113"/>
          <p:cNvSpPr/>
          <p:nvPr/>
        </p:nvSpPr>
        <p:spPr>
          <a:xfrm>
            <a:off x="6877010" y="5871863"/>
            <a:ext cx="536951" cy="20358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01" name="Shape 114"/>
          <p:cNvSpPr txBox="1"/>
          <p:nvPr/>
        </p:nvSpPr>
        <p:spPr>
          <a:xfrm>
            <a:off x="7526982" y="5764632"/>
            <a:ext cx="1161330"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Process</a:t>
            </a:r>
          </a:p>
        </p:txBody>
      </p:sp>
      <p:sp>
        <p:nvSpPr>
          <p:cNvPr id="102" name="Shape 115"/>
          <p:cNvSpPr txBox="1"/>
          <p:nvPr/>
        </p:nvSpPr>
        <p:spPr>
          <a:xfrm>
            <a:off x="4282108" y="5168339"/>
            <a:ext cx="2015116" cy="17606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Legend (Dynamic Perspective)</a:t>
            </a:r>
          </a:p>
        </p:txBody>
      </p:sp>
      <p:sp>
        <p:nvSpPr>
          <p:cNvPr id="103" name="Shape 116"/>
          <p:cNvSpPr txBox="1"/>
          <p:nvPr/>
        </p:nvSpPr>
        <p:spPr>
          <a:xfrm>
            <a:off x="5340738" y="5528175"/>
            <a:ext cx="1444576"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Network Connection</a:t>
            </a:r>
          </a:p>
        </p:txBody>
      </p:sp>
      <p:sp>
        <p:nvSpPr>
          <p:cNvPr id="104" name="Shape 117"/>
          <p:cNvSpPr txBox="1"/>
          <p:nvPr/>
        </p:nvSpPr>
        <p:spPr>
          <a:xfrm>
            <a:off x="6786843" y="5530649"/>
            <a:ext cx="211778"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a:t>
            </a:r>
          </a:p>
        </p:txBody>
      </p:sp>
      <p:sp>
        <p:nvSpPr>
          <p:cNvPr id="105" name="Shape 118"/>
          <p:cNvSpPr txBox="1"/>
          <p:nvPr/>
        </p:nvSpPr>
        <p:spPr>
          <a:xfrm>
            <a:off x="7255663" y="5530649"/>
            <a:ext cx="211778"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B</a:t>
            </a:r>
          </a:p>
        </p:txBody>
      </p:sp>
      <p:sp>
        <p:nvSpPr>
          <p:cNvPr id="106" name="Shape 119"/>
          <p:cNvSpPr txBox="1"/>
          <p:nvPr/>
        </p:nvSpPr>
        <p:spPr>
          <a:xfrm>
            <a:off x="7537400" y="5530651"/>
            <a:ext cx="1359530"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sym typeface="Arial"/>
              </a:rPr>
              <a:t>A </a:t>
            </a:r>
            <a:r>
              <a:rPr lang="ko" sz="1000" dirty="0"/>
              <a:t>sends event to </a:t>
            </a:r>
            <a:r>
              <a:rPr lang="ko" sz="1000" b="0" i="0" u="none" strike="noStrike" cap="none" baseline="0" dirty="0">
                <a:solidFill>
                  <a:srgbClr val="000000"/>
                </a:solidFill>
                <a:sym typeface="Arial"/>
              </a:rPr>
              <a:t>B</a:t>
            </a:r>
          </a:p>
        </p:txBody>
      </p:sp>
      <p:sp>
        <p:nvSpPr>
          <p:cNvPr id="107" name="Shape 120"/>
          <p:cNvSpPr txBox="1"/>
          <p:nvPr/>
        </p:nvSpPr>
        <p:spPr>
          <a:xfrm>
            <a:off x="5351538" y="5719365"/>
            <a:ext cx="1444576" cy="22141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dirty="0"/>
              <a:t>Event Bus</a:t>
            </a:r>
            <a:br>
              <a:rPr lang="ko" sz="1000" dirty="0"/>
            </a:br>
            <a:r>
              <a:rPr lang="ko" sz="1000" b="0" i="0" u="none" strike="noStrike" cap="none" baseline="0" dirty="0">
                <a:solidFill>
                  <a:srgbClr val="000000"/>
                </a:solidFill>
                <a:sym typeface="Arial"/>
              </a:rPr>
              <a:t>Boundary</a:t>
            </a:r>
          </a:p>
        </p:txBody>
      </p:sp>
      <p:sp>
        <p:nvSpPr>
          <p:cNvPr id="108" name="Shape 121"/>
          <p:cNvSpPr/>
          <p:nvPr/>
        </p:nvSpPr>
        <p:spPr>
          <a:xfrm>
            <a:off x="5910009" y="2862145"/>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09" name="Shape 122"/>
          <p:cNvSpPr/>
          <p:nvPr/>
        </p:nvSpPr>
        <p:spPr>
          <a:xfrm>
            <a:off x="7045234" y="2851978"/>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0" name="Shape 123"/>
          <p:cNvSpPr/>
          <p:nvPr/>
        </p:nvSpPr>
        <p:spPr>
          <a:xfrm>
            <a:off x="4820582" y="2708330"/>
            <a:ext cx="3402520" cy="399654"/>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MQTT Broker</a:t>
            </a:r>
          </a:p>
        </p:txBody>
      </p:sp>
      <p:sp>
        <p:nvSpPr>
          <p:cNvPr id="111" name="Shape 124"/>
          <p:cNvSpPr/>
          <p:nvPr/>
        </p:nvSpPr>
        <p:spPr>
          <a:xfrm>
            <a:off x="4663772" y="5842614"/>
            <a:ext cx="536951" cy="221414"/>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2" name="Shape 125"/>
          <p:cNvSpPr/>
          <p:nvPr/>
        </p:nvSpPr>
        <p:spPr>
          <a:xfrm rot="16200000">
            <a:off x="8294919" y="3531626"/>
            <a:ext cx="1257580" cy="24393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000"/>
              <a:t>IoT Server Runtime</a:t>
            </a:r>
          </a:p>
        </p:txBody>
      </p:sp>
      <p:sp>
        <p:nvSpPr>
          <p:cNvPr id="113" name="Shape 126"/>
          <p:cNvSpPr/>
          <p:nvPr/>
        </p:nvSpPr>
        <p:spPr>
          <a:xfrm rot="10800000">
            <a:off x="8644306" y="3034117"/>
            <a:ext cx="197008" cy="1243322"/>
          </a:xfrm>
          <a:prstGeom prst="rightBrace">
            <a:avLst>
              <a:gd name="adj1" fmla="val 53572"/>
              <a:gd name="adj2" fmla="val 50000"/>
            </a:avLst>
          </a:prstGeom>
          <a:no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14" name="Shape 127"/>
          <p:cNvSpPr/>
          <p:nvPr/>
        </p:nvSpPr>
        <p:spPr>
          <a:xfrm>
            <a:off x="7798897" y="370174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115" name="Shape 128"/>
          <p:cNvCxnSpPr/>
          <p:nvPr/>
        </p:nvCxnSpPr>
        <p:spPr>
          <a:xfrm rot="10800000">
            <a:off x="5356382" y="3866882"/>
            <a:ext cx="0" cy="567793"/>
          </a:xfrm>
          <a:prstGeom prst="straightConnector1">
            <a:avLst/>
          </a:prstGeom>
          <a:noFill/>
          <a:ln w="19050" cap="flat" cmpd="sng">
            <a:solidFill>
              <a:srgbClr val="000000"/>
            </a:solidFill>
            <a:prstDash val="dash"/>
            <a:round/>
            <a:headEnd type="stealth" w="lg" len="lg"/>
            <a:tailEnd type="none" w="lg" len="med"/>
          </a:ln>
        </p:spPr>
      </p:cxnSp>
      <p:cxnSp>
        <p:nvCxnSpPr>
          <p:cNvPr id="116" name="Shape 129"/>
          <p:cNvCxnSpPr/>
          <p:nvPr/>
        </p:nvCxnSpPr>
        <p:spPr>
          <a:xfrm rot="10800000">
            <a:off x="6866465" y="3860965"/>
            <a:ext cx="0" cy="558485"/>
          </a:xfrm>
          <a:prstGeom prst="straightConnector1">
            <a:avLst/>
          </a:prstGeom>
          <a:noFill/>
          <a:ln w="19050" cap="flat" cmpd="sng">
            <a:solidFill>
              <a:srgbClr val="000000"/>
            </a:solidFill>
            <a:prstDash val="dash"/>
            <a:round/>
            <a:headEnd type="stealth" w="lg" len="lg"/>
            <a:tailEnd type="none" w="lg" len="med"/>
          </a:ln>
        </p:spPr>
      </p:cxnSp>
      <p:cxnSp>
        <p:nvCxnSpPr>
          <p:cNvPr id="117" name="Shape 130"/>
          <p:cNvCxnSpPr/>
          <p:nvPr/>
        </p:nvCxnSpPr>
        <p:spPr>
          <a:xfrm rot="16200000">
            <a:off x="7777868" y="4137147"/>
            <a:ext cx="566802" cy="476"/>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118" name="Shape 131"/>
          <p:cNvCxnSpPr/>
          <p:nvPr/>
        </p:nvCxnSpPr>
        <p:spPr>
          <a:xfrm rot="10800000" flipH="1">
            <a:off x="8215014" y="3655741"/>
            <a:ext cx="432000" cy="1981"/>
          </a:xfrm>
          <a:prstGeom prst="straightConnector1">
            <a:avLst/>
          </a:prstGeom>
          <a:noFill/>
          <a:ln w="19050" cap="flat" cmpd="sng">
            <a:solidFill>
              <a:srgbClr val="000000"/>
            </a:solidFill>
            <a:prstDash val="solid"/>
            <a:round/>
            <a:headEnd type="none" w="lg" len="lg"/>
            <a:tailEnd type="stealth" w="lg" len="lg"/>
          </a:ln>
        </p:spPr>
      </p:cxnSp>
      <p:sp>
        <p:nvSpPr>
          <p:cNvPr id="119" name="Shape 132"/>
          <p:cNvSpPr/>
          <p:nvPr/>
        </p:nvSpPr>
        <p:spPr>
          <a:xfrm>
            <a:off x="7146716"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0" name="Shape 133"/>
          <p:cNvSpPr/>
          <p:nvPr/>
        </p:nvSpPr>
        <p:spPr>
          <a:xfrm>
            <a:off x="5655002" y="2957073"/>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1" name="Shape 134"/>
          <p:cNvSpPr/>
          <p:nvPr/>
        </p:nvSpPr>
        <p:spPr>
          <a:xfrm>
            <a:off x="7146716"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sp>
        <p:nvSpPr>
          <p:cNvPr id="122" name="Shape 135"/>
          <p:cNvSpPr/>
          <p:nvPr/>
        </p:nvSpPr>
        <p:spPr>
          <a:xfrm>
            <a:off x="5655002" y="3457664"/>
            <a:ext cx="234409" cy="15091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000000"/>
              </a:solidFill>
              <a:latin typeface="Arial"/>
              <a:ea typeface="Arial"/>
              <a:cs typeface="Arial"/>
              <a:sym typeface="Arial"/>
            </a:endParaRPr>
          </a:p>
        </p:txBody>
      </p:sp>
      <p:cxnSp>
        <p:nvCxnSpPr>
          <p:cNvPr id="123" name="Shape 136"/>
          <p:cNvCxnSpPr>
            <a:stCxn id="120" idx="2"/>
            <a:endCxn id="122" idx="0"/>
          </p:cNvCxnSpPr>
          <p:nvPr/>
        </p:nvCxnSpPr>
        <p:spPr>
          <a:xfrm>
            <a:off x="5772207" y="3107984"/>
            <a:ext cx="0" cy="349746"/>
          </a:xfrm>
          <a:prstGeom prst="straightConnector1">
            <a:avLst/>
          </a:prstGeom>
          <a:noFill/>
          <a:ln w="19050" cap="flat" cmpd="sng">
            <a:solidFill>
              <a:srgbClr val="000000"/>
            </a:solidFill>
            <a:prstDash val="solid"/>
            <a:round/>
            <a:headEnd type="none" w="lg" len="lg"/>
            <a:tailEnd type="stealth" w="lg" len="lg"/>
          </a:ln>
        </p:spPr>
      </p:cxnSp>
      <p:cxnSp>
        <p:nvCxnSpPr>
          <p:cNvPr id="124" name="Shape 137"/>
          <p:cNvCxnSpPr>
            <a:stCxn id="119" idx="2"/>
            <a:endCxn id="121" idx="0"/>
          </p:cNvCxnSpPr>
          <p:nvPr/>
        </p:nvCxnSpPr>
        <p:spPr>
          <a:xfrm>
            <a:off x="7263921" y="3107984"/>
            <a:ext cx="0" cy="349746"/>
          </a:xfrm>
          <a:prstGeom prst="straightConnector1">
            <a:avLst/>
          </a:prstGeom>
          <a:noFill/>
          <a:ln w="19050" cap="flat" cmpd="sng">
            <a:solidFill>
              <a:srgbClr val="000000"/>
            </a:solidFill>
            <a:prstDash val="solid"/>
            <a:round/>
            <a:headEnd type="stealth" w="lg" len="lg"/>
            <a:tailEnd type="none" w="lg" len="lg"/>
          </a:ln>
        </p:spPr>
      </p:cxnSp>
      <p:cxnSp>
        <p:nvCxnSpPr>
          <p:cNvPr id="125" name="Shape 138"/>
          <p:cNvCxnSpPr/>
          <p:nvPr/>
        </p:nvCxnSpPr>
        <p:spPr>
          <a:xfrm>
            <a:off x="7026642" y="5700638"/>
            <a:ext cx="269428" cy="396"/>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QA02 Security &gt;</a:t>
            </a:r>
          </a:p>
        </p:txBody>
      </p:sp>
      <p:graphicFrame>
        <p:nvGraphicFramePr>
          <p:cNvPr id="242" name="Shape 242"/>
          <p:cNvGraphicFramePr/>
          <p:nvPr>
            <p:extLst>
              <p:ext uri="{D42A27DB-BD31-4B8C-83A1-F6EECF244321}">
                <p14:modId xmlns:p14="http://schemas.microsoft.com/office/powerpoint/2010/main" val="3517949400"/>
              </p:ext>
            </p:extLst>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rgbClr val="FF0000"/>
                          </a:solidFill>
                        </a:rPr>
                        <a:t>To permit the rights to access SA node by authenticated owner of it</a:t>
                      </a:r>
                    </a:p>
                    <a:p>
                      <a:pPr rtl="0">
                        <a:spcBef>
                          <a:spcPts val="0"/>
                        </a:spcBef>
                        <a:buNone/>
                      </a:pPr>
                      <a:r>
                        <a:rPr lang="en-US" dirty="0">
                          <a:solidFill>
                            <a:srgbClr val="FF0000"/>
                          </a:solidFill>
                        </a:rPr>
                        <a:t>          - Access control by the lists of User and SA node</a:t>
                      </a:r>
                    </a:p>
                    <a:p>
                      <a:pPr lvl="0" rtl="0">
                        <a:spcBef>
                          <a:spcPts val="0"/>
                        </a:spcBef>
                        <a:buNone/>
                      </a:pPr>
                      <a:r>
                        <a:rPr lang="en-US" dirty="0">
                          <a:solidFill>
                            <a:srgbClr val="FF0000"/>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13</a:t>
            </a:fld>
            <a:r>
              <a:rPr lang="en-US" smtClean="0"/>
              <a:t>/23</a:t>
            </a:r>
            <a:endParaRPr lang="en-US" dirty="0"/>
          </a:p>
        </p:txBody>
      </p:sp>
      <p:sp>
        <p:nvSpPr>
          <p:cNvPr id="8" name="모서리가 둥근 직사각형 7"/>
          <p:cNvSpPr/>
          <p:nvPr/>
        </p:nvSpPr>
        <p:spPr>
          <a:xfrm>
            <a:off x="395420" y="220483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a:t>
            </a:r>
            <a:endParaRPr lang="ko-KR" altLang="en-US" sz="1200" b="1" dirty="0">
              <a:solidFill>
                <a:schemeClr val="tx1"/>
              </a:solidFill>
            </a:endParaRPr>
          </a:p>
        </p:txBody>
      </p:sp>
      <p:sp>
        <p:nvSpPr>
          <p:cNvPr id="9" name="모서리가 둥근 직사각형 8"/>
          <p:cNvSpPr/>
          <p:nvPr/>
        </p:nvSpPr>
        <p:spPr>
          <a:xfrm>
            <a:off x="2843760" y="220483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  APP</a:t>
            </a:r>
            <a:endParaRPr lang="ko-KR" altLang="en-US" sz="1200" b="1" dirty="0">
              <a:solidFill>
                <a:schemeClr val="tx1"/>
              </a:solidFill>
            </a:endParaRPr>
          </a:p>
        </p:txBody>
      </p:sp>
      <p:sp>
        <p:nvSpPr>
          <p:cNvPr id="10" name="모서리가 둥근 직사각형 9"/>
          <p:cNvSpPr/>
          <p:nvPr/>
        </p:nvSpPr>
        <p:spPr>
          <a:xfrm>
            <a:off x="5292100" y="220483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IoT  Server</a:t>
            </a:r>
            <a:endParaRPr lang="ko-KR" altLang="en-US" sz="1200" b="1" dirty="0">
              <a:solidFill>
                <a:schemeClr val="tx1"/>
              </a:solidFill>
            </a:endParaRPr>
          </a:p>
        </p:txBody>
      </p:sp>
      <p:sp>
        <p:nvSpPr>
          <p:cNvPr id="11" name="모서리가 둥근 직사각형 10"/>
          <p:cNvSpPr/>
          <p:nvPr/>
        </p:nvSpPr>
        <p:spPr>
          <a:xfrm>
            <a:off x="7740440" y="2204830"/>
            <a:ext cx="1152160" cy="432060"/>
          </a:xfrm>
          <a:prstGeom prst="roundRect">
            <a:avLst>
              <a:gd name="adj" fmla="val 24316"/>
            </a:avLst>
          </a:prstGeom>
          <a:solidFill>
            <a:schemeClr val="bg1"/>
          </a:solidFill>
          <a:ln w="190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SA Node</a:t>
            </a:r>
            <a:endParaRPr lang="ko-KR" altLang="en-US" sz="1200" b="1" dirty="0">
              <a:solidFill>
                <a:schemeClr val="tx1"/>
              </a:solidFill>
            </a:endParaRPr>
          </a:p>
        </p:txBody>
      </p:sp>
      <p:cxnSp>
        <p:nvCxnSpPr>
          <p:cNvPr id="12" name="직선 연결선 11"/>
          <p:cNvCxnSpPr>
            <a:stCxn id="8" idx="2"/>
            <a:endCxn id="16" idx="0"/>
          </p:cNvCxnSpPr>
          <p:nvPr/>
        </p:nvCxnSpPr>
        <p:spPr>
          <a:xfrm>
            <a:off x="97150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9" idx="2"/>
            <a:endCxn id="17" idx="0"/>
          </p:cNvCxnSpPr>
          <p:nvPr/>
        </p:nvCxnSpPr>
        <p:spPr>
          <a:xfrm>
            <a:off x="341984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10" idx="2"/>
            <a:endCxn id="18" idx="0"/>
          </p:cNvCxnSpPr>
          <p:nvPr/>
        </p:nvCxnSpPr>
        <p:spPr>
          <a:xfrm>
            <a:off x="586818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직선 연결선 14"/>
          <p:cNvCxnSpPr>
            <a:stCxn id="11" idx="2"/>
            <a:endCxn id="19" idx="0"/>
          </p:cNvCxnSpPr>
          <p:nvPr/>
        </p:nvCxnSpPr>
        <p:spPr>
          <a:xfrm>
            <a:off x="831652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39542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7" name="모서리가 둥근 직사각형 16"/>
          <p:cNvSpPr/>
          <p:nvPr/>
        </p:nvSpPr>
        <p:spPr>
          <a:xfrm>
            <a:off x="284376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8" name="모서리가 둥근 직사각형 17"/>
          <p:cNvSpPr/>
          <p:nvPr/>
        </p:nvSpPr>
        <p:spPr>
          <a:xfrm>
            <a:off x="529210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9" name="모서리가 둥근 직사각형 18"/>
          <p:cNvSpPr/>
          <p:nvPr/>
        </p:nvSpPr>
        <p:spPr>
          <a:xfrm>
            <a:off x="774044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20" name="직선 화살표 연결선 19"/>
          <p:cNvCxnSpPr/>
          <p:nvPr/>
        </p:nvCxnSpPr>
        <p:spPr>
          <a:xfrm>
            <a:off x="971500" y="299694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71500" y="2708900"/>
            <a:ext cx="2448340" cy="276999"/>
          </a:xfrm>
          <a:prstGeom prst="rect">
            <a:avLst/>
          </a:prstGeom>
          <a:noFill/>
        </p:spPr>
        <p:txBody>
          <a:bodyPr wrap="square" rtlCol="0">
            <a:spAutoFit/>
          </a:bodyPr>
          <a:lstStyle/>
          <a:p>
            <a:pPr algn="ctr"/>
            <a:r>
              <a:rPr lang="en-US" altLang="ko-KR" sz="1200" dirty="0" smtClean="0"/>
              <a:t>1: SA Node register</a:t>
            </a:r>
            <a:endParaRPr lang="ko-KR" altLang="en-US" sz="1200" dirty="0"/>
          </a:p>
        </p:txBody>
      </p:sp>
      <p:sp>
        <p:nvSpPr>
          <p:cNvPr id="22" name="TextBox 21"/>
          <p:cNvSpPr txBox="1"/>
          <p:nvPr/>
        </p:nvSpPr>
        <p:spPr>
          <a:xfrm>
            <a:off x="971500" y="2996940"/>
            <a:ext cx="2448340" cy="276999"/>
          </a:xfrm>
          <a:prstGeom prst="rect">
            <a:avLst/>
          </a:prstGeom>
          <a:noFill/>
        </p:spPr>
        <p:txBody>
          <a:bodyPr wrap="square" rtlCol="0">
            <a:spAutoFit/>
          </a:bodyPr>
          <a:lstStyle/>
          <a:p>
            <a:pPr algn="ctr"/>
            <a:r>
              <a:rPr lang="en-US" altLang="ko-KR" sz="1200" dirty="0" smtClean="0"/>
              <a:t>Enter S/N of new Node</a:t>
            </a:r>
            <a:endParaRPr lang="ko-KR" altLang="en-US" sz="1200" dirty="0"/>
          </a:p>
        </p:txBody>
      </p:sp>
      <p:cxnSp>
        <p:nvCxnSpPr>
          <p:cNvPr id="23" name="직선 화살표 연결선 22"/>
          <p:cNvCxnSpPr/>
          <p:nvPr/>
        </p:nvCxnSpPr>
        <p:spPr>
          <a:xfrm>
            <a:off x="3419840" y="328498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19840" y="2996940"/>
            <a:ext cx="2448340" cy="276999"/>
          </a:xfrm>
          <a:prstGeom prst="rect">
            <a:avLst/>
          </a:prstGeom>
          <a:noFill/>
        </p:spPr>
        <p:txBody>
          <a:bodyPr wrap="square" rtlCol="0">
            <a:spAutoFit/>
          </a:bodyPr>
          <a:lstStyle/>
          <a:p>
            <a:pPr algn="ctr"/>
            <a:r>
              <a:rPr lang="en-US" altLang="ko-KR" sz="1200" dirty="0" smtClean="0"/>
              <a:t>2: Req. SA Node Register</a:t>
            </a:r>
            <a:endParaRPr lang="ko-KR" altLang="en-US" sz="1200" dirty="0"/>
          </a:p>
        </p:txBody>
      </p:sp>
      <p:cxnSp>
        <p:nvCxnSpPr>
          <p:cNvPr id="25" name="직선 화살표 연결선 24"/>
          <p:cNvCxnSpPr/>
          <p:nvPr/>
        </p:nvCxnSpPr>
        <p:spPr>
          <a:xfrm>
            <a:off x="3419840" y="371704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19840" y="3429000"/>
            <a:ext cx="2448340" cy="276999"/>
          </a:xfrm>
          <a:prstGeom prst="rect">
            <a:avLst/>
          </a:prstGeom>
          <a:noFill/>
        </p:spPr>
        <p:txBody>
          <a:bodyPr wrap="square" rtlCol="0">
            <a:spAutoFit/>
          </a:bodyPr>
          <a:lstStyle/>
          <a:p>
            <a:pPr algn="ctr"/>
            <a:r>
              <a:rPr lang="en-US" altLang="ko-KR" sz="1200" dirty="0" smtClean="0"/>
              <a:t>3: Req. to manipulate SA Node</a:t>
            </a:r>
            <a:endParaRPr lang="ko-KR" altLang="en-US" sz="1200" dirty="0"/>
          </a:p>
        </p:txBody>
      </p:sp>
      <p:cxnSp>
        <p:nvCxnSpPr>
          <p:cNvPr id="27" name="직선 화살표 연결선 26"/>
          <p:cNvCxnSpPr/>
          <p:nvPr/>
        </p:nvCxnSpPr>
        <p:spPr>
          <a:xfrm>
            <a:off x="971500" y="407709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1500" y="3789050"/>
            <a:ext cx="2448340" cy="276999"/>
          </a:xfrm>
          <a:prstGeom prst="rect">
            <a:avLst/>
          </a:prstGeom>
          <a:noFill/>
        </p:spPr>
        <p:txBody>
          <a:bodyPr wrap="square" rtlCol="0">
            <a:spAutoFit/>
          </a:bodyPr>
          <a:lstStyle/>
          <a:p>
            <a:pPr algn="ctr"/>
            <a:r>
              <a:rPr lang="en-US" altLang="ko-KR" sz="1200" dirty="0" smtClean="0"/>
              <a:t>4: Show guide about manipulate</a:t>
            </a:r>
            <a:endParaRPr lang="ko-KR" altLang="en-US" sz="1200" dirty="0"/>
          </a:p>
        </p:txBody>
      </p:sp>
      <p:cxnSp>
        <p:nvCxnSpPr>
          <p:cNvPr id="29" name="직선 화살표 연결선 28"/>
          <p:cNvCxnSpPr/>
          <p:nvPr/>
        </p:nvCxnSpPr>
        <p:spPr>
          <a:xfrm>
            <a:off x="971500" y="4437140"/>
            <a:ext cx="734502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1500" y="4149100"/>
            <a:ext cx="7345020" cy="276999"/>
          </a:xfrm>
          <a:prstGeom prst="rect">
            <a:avLst/>
          </a:prstGeom>
          <a:noFill/>
        </p:spPr>
        <p:txBody>
          <a:bodyPr wrap="square" rtlCol="0">
            <a:spAutoFit/>
          </a:bodyPr>
          <a:lstStyle/>
          <a:p>
            <a:pPr algn="ctr"/>
            <a:r>
              <a:rPr lang="en-US" altLang="ko-KR" sz="1200" dirty="0" smtClean="0"/>
              <a:t>5: Manipulate SA Node</a:t>
            </a:r>
            <a:endParaRPr lang="ko-KR" altLang="en-US" sz="1200" dirty="0"/>
          </a:p>
        </p:txBody>
      </p:sp>
      <p:cxnSp>
        <p:nvCxnSpPr>
          <p:cNvPr id="31" name="직선 화살표 연결선 30"/>
          <p:cNvCxnSpPr/>
          <p:nvPr/>
        </p:nvCxnSpPr>
        <p:spPr>
          <a:xfrm>
            <a:off x="5868180" y="483110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68180" y="4543060"/>
            <a:ext cx="2448340" cy="276999"/>
          </a:xfrm>
          <a:prstGeom prst="rect">
            <a:avLst/>
          </a:prstGeom>
          <a:noFill/>
        </p:spPr>
        <p:txBody>
          <a:bodyPr wrap="square" rtlCol="0">
            <a:spAutoFit/>
          </a:bodyPr>
          <a:lstStyle/>
          <a:p>
            <a:pPr algn="ctr"/>
            <a:r>
              <a:rPr lang="en-US" altLang="ko-KR" sz="1200" dirty="0" smtClean="0"/>
              <a:t>6: Request Connection</a:t>
            </a:r>
            <a:endParaRPr lang="ko-KR" altLang="en-US" sz="1200" dirty="0"/>
          </a:p>
        </p:txBody>
      </p:sp>
      <p:cxnSp>
        <p:nvCxnSpPr>
          <p:cNvPr id="33" name="직선 화살표 연결선 32"/>
          <p:cNvCxnSpPr/>
          <p:nvPr/>
        </p:nvCxnSpPr>
        <p:spPr>
          <a:xfrm>
            <a:off x="5868180" y="522925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868180" y="4941210"/>
            <a:ext cx="2448340" cy="276999"/>
          </a:xfrm>
          <a:prstGeom prst="rect">
            <a:avLst/>
          </a:prstGeom>
          <a:noFill/>
        </p:spPr>
        <p:txBody>
          <a:bodyPr wrap="square" rtlCol="0">
            <a:spAutoFit/>
          </a:bodyPr>
          <a:lstStyle/>
          <a:p>
            <a:pPr algn="ctr"/>
            <a:r>
              <a:rPr lang="en-US" altLang="ko-KR" sz="1200" dirty="0" smtClean="0"/>
              <a:t>7: Response</a:t>
            </a:r>
            <a:endParaRPr lang="ko-KR" altLang="en-US" sz="1200" dirty="0"/>
          </a:p>
        </p:txBody>
      </p:sp>
      <p:cxnSp>
        <p:nvCxnSpPr>
          <p:cNvPr id="35" name="직선 화살표 연결선 34"/>
          <p:cNvCxnSpPr/>
          <p:nvPr/>
        </p:nvCxnSpPr>
        <p:spPr>
          <a:xfrm>
            <a:off x="5868180" y="5666645"/>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68180" y="5378605"/>
            <a:ext cx="2448340" cy="276999"/>
          </a:xfrm>
          <a:prstGeom prst="rect">
            <a:avLst/>
          </a:prstGeom>
          <a:noFill/>
        </p:spPr>
        <p:txBody>
          <a:bodyPr wrap="square" rtlCol="0">
            <a:spAutoFit/>
          </a:bodyPr>
          <a:lstStyle/>
          <a:p>
            <a:pPr algn="ctr"/>
            <a:r>
              <a:rPr lang="en-US" altLang="ko-KR" sz="1200" dirty="0" smtClean="0"/>
              <a:t>8: Send S/N</a:t>
            </a:r>
            <a:endParaRPr lang="ko-KR" altLang="en-US" sz="1200" dirty="0"/>
          </a:p>
        </p:txBody>
      </p:sp>
      <p:cxnSp>
        <p:nvCxnSpPr>
          <p:cNvPr id="37" name="직선 화살표 연결선 36"/>
          <p:cNvCxnSpPr/>
          <p:nvPr/>
        </p:nvCxnSpPr>
        <p:spPr>
          <a:xfrm>
            <a:off x="5868180" y="6093370"/>
            <a:ext cx="2448340" cy="0"/>
          </a:xfrm>
          <a:prstGeom prst="straightConnector1">
            <a:avLst/>
          </a:prstGeom>
          <a:ln w="190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868180" y="5805330"/>
            <a:ext cx="2448340" cy="276999"/>
          </a:xfrm>
          <a:prstGeom prst="rect">
            <a:avLst/>
          </a:prstGeom>
          <a:noFill/>
        </p:spPr>
        <p:txBody>
          <a:bodyPr wrap="square" rtlCol="0">
            <a:spAutoFit/>
          </a:bodyPr>
          <a:lstStyle/>
          <a:p>
            <a:pPr algn="ctr"/>
            <a:r>
              <a:rPr lang="en-US" altLang="ko-KR" sz="1200" dirty="0" smtClean="0"/>
              <a:t>9: Response</a:t>
            </a:r>
            <a:endParaRPr lang="ko-KR" altLang="en-US" sz="1200" dirty="0"/>
          </a:p>
        </p:txBody>
      </p:sp>
      <p:cxnSp>
        <p:nvCxnSpPr>
          <p:cNvPr id="39" name="직선 화살표 연결선 38"/>
          <p:cNvCxnSpPr/>
          <p:nvPr/>
        </p:nvCxnSpPr>
        <p:spPr>
          <a:xfrm>
            <a:off x="3419840" y="6165380"/>
            <a:ext cx="2448340" cy="0"/>
          </a:xfrm>
          <a:prstGeom prst="straightConnector1">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19840" y="5877340"/>
            <a:ext cx="2448340" cy="276999"/>
          </a:xfrm>
          <a:prstGeom prst="rect">
            <a:avLst/>
          </a:prstGeom>
          <a:noFill/>
        </p:spPr>
        <p:txBody>
          <a:bodyPr wrap="square" rtlCol="0">
            <a:spAutoFit/>
          </a:bodyPr>
          <a:lstStyle/>
          <a:p>
            <a:pPr algn="ctr"/>
            <a:r>
              <a:rPr lang="en-US" altLang="ko-KR" sz="1200" dirty="0" smtClean="0"/>
              <a:t>10: Complete Register</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Availability</a:t>
            </a:r>
            <a:r>
              <a:rPr lang="en-US" sz="2000" b="1" i="1" dirty="0">
                <a:solidFill>
                  <a:schemeClr val="dk1"/>
                </a:solidFill>
              </a:rPr>
              <a:t> </a:t>
            </a:r>
            <a:r>
              <a:rPr lang="en-US" sz="2000" b="1" dirty="0">
                <a:solidFill>
                  <a:schemeClr val="dk1"/>
                </a:solidFill>
              </a:rPr>
              <a:t>&gt;</a:t>
            </a:r>
          </a:p>
        </p:txBody>
      </p:sp>
      <p:grpSp>
        <p:nvGrpSpPr>
          <p:cNvPr id="8" name="그룹 7"/>
          <p:cNvGrpSpPr/>
          <p:nvPr/>
        </p:nvGrpSpPr>
        <p:grpSpPr>
          <a:xfrm>
            <a:off x="755576" y="1760309"/>
            <a:ext cx="7558701" cy="4539750"/>
            <a:chOff x="181650" y="-58550"/>
            <a:chExt cx="9390975" cy="6502625"/>
          </a:xfrm>
        </p:grpSpPr>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8539" y="1552148"/>
                <a:ext cx="1668196" cy="3587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3">
                <a:alphaModFix/>
              </a:blip>
              <a:srcRect/>
              <a:stretch/>
            </p:blipFill>
            <p:spPr>
              <a:xfrm>
                <a:off x="5436933" y="5315370"/>
                <a:ext cx="499559" cy="512989"/>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4">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4">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3962812" y="5564700"/>
                <a:ext cx="1506486"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protocol</a:t>
                </a:r>
              </a:p>
            </p:txBody>
          </p:sp>
          <p:pic>
            <p:nvPicPr>
              <p:cNvPr id="20" name="Shape 481"/>
              <p:cNvPicPr preferRelativeResize="0"/>
              <p:nvPr/>
            </p:nvPicPr>
            <p:blipFill rotWithShape="1">
              <a:blip r:embed="rId3">
                <a:alphaModFix/>
              </a:blip>
              <a:srcRect/>
              <a:stretch/>
            </p:blipFill>
            <p:spPr>
              <a:xfrm>
                <a:off x="3210225" y="2790750"/>
                <a:ext cx="552449" cy="542925"/>
              </a:xfrm>
              <a:prstGeom prst="rect">
                <a:avLst/>
              </a:prstGeom>
              <a:noFill/>
              <a:ln>
                <a:noFill/>
              </a:ln>
            </p:spPr>
          </p:pic>
        </p:grpSp>
        <p:pic>
          <p:nvPicPr>
            <p:cNvPr id="9" name="Shape 456"/>
            <p:cNvPicPr preferRelativeResize="0"/>
            <p:nvPr/>
          </p:nvPicPr>
          <p:blipFill rotWithShape="1">
            <a:blip r:embed="rId5">
              <a:alphaModFix/>
            </a:blip>
            <a:srcRect/>
            <a:stretch/>
          </p:blipFill>
          <p:spPr>
            <a:xfrm>
              <a:off x="2686557" y="-58550"/>
              <a:ext cx="843012" cy="843011"/>
            </a:xfrm>
            <a:prstGeom prst="rect">
              <a:avLst/>
            </a:prstGeom>
            <a:noFill/>
            <a:ln>
              <a:noFill/>
            </a:ln>
          </p:spPr>
        </p:pic>
      </p:gr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14</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QA09 Extensibility &gt;</a:t>
            </a:r>
          </a:p>
        </p:txBody>
      </p:sp>
      <p:sp>
        <p:nvSpPr>
          <p:cNvPr id="8" name="Shape 652"/>
          <p:cNvSpPr/>
          <p:nvPr/>
        </p:nvSpPr>
        <p:spPr>
          <a:xfrm>
            <a:off x="4644430" y="4045450"/>
            <a:ext cx="2000337" cy="5269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1888831" y="5153622"/>
            <a:ext cx="5419549" cy="108376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072268" y="5262588"/>
            <a:ext cx="889598" cy="433284"/>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5012741" y="5417874"/>
            <a:ext cx="495389" cy="0"/>
          </a:xfrm>
          <a:prstGeom prst="straightConnector1">
            <a:avLst/>
          </a:prstGeom>
          <a:noFill/>
          <a:ln w="9525" cap="flat" cmpd="sng">
            <a:solidFill>
              <a:srgbClr val="000000"/>
            </a:solidFill>
            <a:prstDash val="dash"/>
            <a:round/>
            <a:headEnd type="none" w="med" len="med"/>
            <a:tailEnd type="stealth" w="lg" len="lg"/>
          </a:ln>
        </p:spPr>
      </p:cxnSp>
      <p:sp>
        <p:nvSpPr>
          <p:cNvPr id="12" name="Shape 656"/>
          <p:cNvSpPr txBox="1"/>
          <p:nvPr/>
        </p:nvSpPr>
        <p:spPr>
          <a:xfrm>
            <a:off x="4658166" y="5229708"/>
            <a:ext cx="451439"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472220" y="5229708"/>
            <a:ext cx="451439"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734109" y="5229708"/>
            <a:ext cx="1460536" cy="30495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028549" y="5153622"/>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526517" y="3078215"/>
            <a:ext cx="0" cy="975352"/>
          </a:xfrm>
          <a:prstGeom prst="straightConnector1">
            <a:avLst/>
          </a:prstGeom>
          <a:noFill/>
          <a:ln w="9525" cap="flat" cmpd="sng">
            <a:solidFill>
              <a:srgbClr val="000000"/>
            </a:solidFill>
            <a:prstDash val="dash"/>
            <a:round/>
            <a:headEnd type="none" w="med" len="med"/>
            <a:tailEnd type="stealth" w="lg" len="lg"/>
          </a:ln>
        </p:spPr>
      </p:cxnSp>
      <p:cxnSp>
        <p:nvCxnSpPr>
          <p:cNvPr id="17" name="Shape 661"/>
          <p:cNvCxnSpPr/>
          <p:nvPr/>
        </p:nvCxnSpPr>
        <p:spPr>
          <a:xfrm>
            <a:off x="5619800" y="3078215"/>
            <a:ext cx="0" cy="975352"/>
          </a:xfrm>
          <a:prstGeom prst="straightConnector1">
            <a:avLst/>
          </a:prstGeom>
          <a:noFill/>
          <a:ln w="9525" cap="flat" cmpd="sng">
            <a:solidFill>
              <a:srgbClr val="000000"/>
            </a:solidFill>
            <a:prstDash val="dash"/>
            <a:round/>
            <a:headEnd type="none" w="med" len="med"/>
            <a:tailEnd type="stealth" w="lg" len="lg"/>
          </a:ln>
        </p:spPr>
      </p:cxnSp>
      <p:sp>
        <p:nvSpPr>
          <p:cNvPr id="18" name="Shape 662"/>
          <p:cNvSpPr txBox="1"/>
          <p:nvPr/>
        </p:nvSpPr>
        <p:spPr>
          <a:xfrm>
            <a:off x="3028569" y="5720981"/>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2552615" y="4056667"/>
            <a:ext cx="1962338" cy="5269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072268" y="5730906"/>
            <a:ext cx="889598" cy="433284"/>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747017" y="5730906"/>
            <a:ext cx="889598" cy="43328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587026" y="5720981"/>
            <a:ext cx="1629479" cy="25812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2552673" y="3028879"/>
            <a:ext cx="1962338" cy="52695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682241" y="3017478"/>
            <a:ext cx="1962338" cy="52695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dirty="0">
              <a:solidFill>
                <a:srgbClr val="000000"/>
              </a:solidFill>
              <a:latin typeface="Arial"/>
              <a:ea typeface="Arial"/>
              <a:cs typeface="Arial"/>
              <a:sym typeface="Arial"/>
            </a:endParaRPr>
          </a:p>
        </p:txBody>
      </p:sp>
      <p:cxnSp>
        <p:nvCxnSpPr>
          <p:cNvPr id="25" name="Shape 669"/>
          <p:cNvCxnSpPr/>
          <p:nvPr/>
        </p:nvCxnSpPr>
        <p:spPr>
          <a:xfrm>
            <a:off x="3526517" y="2047916"/>
            <a:ext cx="0" cy="975352"/>
          </a:xfrm>
          <a:prstGeom prst="straightConnector1">
            <a:avLst/>
          </a:prstGeom>
          <a:noFill/>
          <a:ln w="9525" cap="flat" cmpd="sng">
            <a:solidFill>
              <a:srgbClr val="000000"/>
            </a:solidFill>
            <a:prstDash val="dash"/>
            <a:round/>
            <a:headEnd type="none" w="med" len="med"/>
            <a:tailEnd type="stealth" w="lg" len="lg"/>
          </a:ln>
        </p:spPr>
      </p:cxnSp>
      <p:cxnSp>
        <p:nvCxnSpPr>
          <p:cNvPr id="26" name="Shape 670"/>
          <p:cNvCxnSpPr/>
          <p:nvPr/>
        </p:nvCxnSpPr>
        <p:spPr>
          <a:xfrm>
            <a:off x="5619800" y="2047916"/>
            <a:ext cx="0" cy="975352"/>
          </a:xfrm>
          <a:prstGeom prst="straightConnector1">
            <a:avLst/>
          </a:prstGeom>
          <a:noFill/>
          <a:ln w="9525" cap="flat" cmpd="sng">
            <a:solidFill>
              <a:srgbClr val="000000"/>
            </a:solidFill>
            <a:prstDash val="dash"/>
            <a:round/>
            <a:headEnd type="none" w="med" len="med"/>
            <a:tailEnd type="stealth" w="lg" len="lg"/>
          </a:ln>
        </p:spPr>
      </p:cxnSp>
      <p:sp>
        <p:nvSpPr>
          <p:cNvPr id="27" name="Shape 671"/>
          <p:cNvSpPr/>
          <p:nvPr/>
        </p:nvSpPr>
        <p:spPr>
          <a:xfrm>
            <a:off x="2552673" y="1988870"/>
            <a:ext cx="4091791" cy="52695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1877643" y="4735094"/>
            <a:ext cx="2069797" cy="276999"/>
          </a:xfrm>
          <a:prstGeom prst="rect">
            <a:avLst/>
          </a:prstGeom>
          <a:noFill/>
        </p:spPr>
        <p:txBody>
          <a:bodyPr wrap="none" rtlCol="0">
            <a:spAutoFit/>
          </a:bodyPr>
          <a:lstStyle/>
          <a:p>
            <a:r>
              <a:rPr lang="en-US" altLang="ko-KR" sz="1200" dirty="0" smtClean="0"/>
              <a:t>Legend (Static Perspective)</a:t>
            </a:r>
            <a:endParaRPr lang="ko-KR" altLang="en-US" sz="1200" dirty="0"/>
          </a:p>
        </p:txBody>
      </p:sp>
      <p:sp>
        <p:nvSpPr>
          <p:cNvPr id="4" name="슬라이드 번호 개체 틀 3"/>
          <p:cNvSpPr>
            <a:spLocks noGrp="1"/>
          </p:cNvSpPr>
          <p:nvPr>
            <p:ph type="sldNum" idx="12"/>
          </p:nvPr>
        </p:nvSpPr>
        <p:spPr/>
        <p:txBody>
          <a:bodyPr/>
          <a:lstStyle/>
          <a:p>
            <a:pPr>
              <a:buSzPct val="25000"/>
            </a:pPr>
            <a:fld id="{00000000-1234-1234-1234-123412341234}" type="slidenum">
              <a:rPr lang="en-US" smtClean="0"/>
              <a:pPr>
                <a:buSzPct val="25000"/>
              </a:pPr>
              <a:t>15</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QA07 Modifiability</a:t>
            </a:r>
            <a:r>
              <a:rPr lang="en-US" sz="2000" b="1" i="1" dirty="0">
                <a:solidFill>
                  <a:schemeClr val="dk1"/>
                </a:solidFill>
              </a:rPr>
              <a:t> </a:t>
            </a:r>
            <a:r>
              <a:rPr lang="en-US" sz="2000" b="1" dirty="0">
                <a:solidFill>
                  <a:schemeClr val="dk1"/>
                </a:solidFill>
              </a:rPr>
              <a:t>&gt;</a:t>
            </a:r>
          </a:p>
        </p:txBody>
      </p:sp>
      <p:sp>
        <p:nvSpPr>
          <p:cNvPr id="12" name="Shape 680"/>
          <p:cNvSpPr/>
          <p:nvPr/>
        </p:nvSpPr>
        <p:spPr>
          <a:xfrm>
            <a:off x="130838" y="3856070"/>
            <a:ext cx="2115875" cy="249445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348926" y="401157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86104" y="5173398"/>
            <a:ext cx="324598" cy="0"/>
          </a:xfrm>
          <a:prstGeom prst="straightConnector1">
            <a:avLst/>
          </a:prstGeom>
          <a:noFill/>
          <a:ln w="19050" cap="flat" cmpd="sng">
            <a:solidFill>
              <a:srgbClr val="000000"/>
            </a:solidFill>
            <a:prstDash val="solid"/>
            <a:round/>
            <a:headEnd type="none" w="lg" len="med"/>
            <a:tailEnd type="stealth" w="lg" len="med"/>
          </a:ln>
        </p:spPr>
      </p:cxnSp>
      <p:sp>
        <p:nvSpPr>
          <p:cNvPr id="15" name="Shape 683"/>
          <p:cNvSpPr txBox="1"/>
          <p:nvPr/>
        </p:nvSpPr>
        <p:spPr>
          <a:xfrm>
            <a:off x="237279" y="49826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770679" y="49826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975532" y="3927295"/>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cxnSp>
        <p:nvCxnSpPr>
          <p:cNvPr id="29" name="Shape 697"/>
          <p:cNvCxnSpPr/>
          <p:nvPr/>
        </p:nvCxnSpPr>
        <p:spPr>
          <a:xfrm>
            <a:off x="486104" y="5478198"/>
            <a:ext cx="324598" cy="0"/>
          </a:xfrm>
          <a:prstGeom prst="straightConnector1">
            <a:avLst/>
          </a:prstGeom>
          <a:noFill/>
          <a:ln w="19050" cap="flat" cmpd="sng">
            <a:solidFill>
              <a:srgbClr val="000000"/>
            </a:solidFill>
            <a:prstDash val="dash"/>
            <a:round/>
            <a:headEnd type="stealth" w="lg" len="med"/>
            <a:tailEnd type="stealth" w="lg" len="med"/>
          </a:ln>
        </p:spPr>
      </p:cxnSp>
      <p:sp>
        <p:nvSpPr>
          <p:cNvPr id="30" name="Shape 698"/>
          <p:cNvSpPr txBox="1"/>
          <p:nvPr/>
        </p:nvSpPr>
        <p:spPr>
          <a:xfrm>
            <a:off x="237279" y="52874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770679" y="5287473"/>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929288" y="5315823"/>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a:t>
            </a:r>
            <a:r>
              <a:rPr lang="ko" sz="1000" b="0" i="0" u="none" strike="noStrike" cap="none" baseline="0" dirty="0" smtClean="0">
                <a:solidFill>
                  <a:srgbClr val="000000"/>
                </a:solidFill>
                <a:latin typeface="Arial"/>
                <a:ea typeface="Arial"/>
                <a:cs typeface="Arial"/>
                <a:sym typeface="Arial"/>
              </a:rPr>
              <a:t>communicates</a:t>
            </a:r>
            <a:endParaRPr lang="en-US" altLang="ko" sz="1000" b="0" i="0" u="none" strike="noStrike" cap="none" baseline="0"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smtClean="0">
                <a:solidFill>
                  <a:srgbClr val="000000"/>
                </a:solidFill>
                <a:latin typeface="Arial"/>
                <a:ea typeface="Arial"/>
                <a:cs typeface="Arial"/>
                <a:sym typeface="Arial"/>
              </a:rPr>
              <a:t> </a:t>
            </a:r>
            <a:r>
              <a:rPr lang="en-US" altLang="ko" sz="1000" b="0" i="0" u="none" strike="noStrike" cap="none" baseline="0" dirty="0" smtClean="0">
                <a:solidFill>
                  <a:srgbClr val="000000"/>
                </a:solidFill>
                <a:latin typeface="Arial"/>
                <a:ea typeface="Arial"/>
                <a:cs typeface="Arial"/>
                <a:sym typeface="Arial"/>
              </a:rPr>
              <a:t> </a:t>
            </a:r>
            <a:r>
              <a:rPr lang="ko" sz="1000" b="0" i="0" u="none" strike="noStrike" cap="none" baseline="0" dirty="0" smtClean="0">
                <a:solidFill>
                  <a:srgbClr val="000000"/>
                </a:solidFill>
                <a:latin typeface="Arial"/>
                <a:ea typeface="Arial"/>
                <a:cs typeface="Arial"/>
                <a:sym typeface="Arial"/>
              </a:rPr>
              <a:t>with </a:t>
            </a:r>
            <a:r>
              <a:rPr lang="ko" sz="1000" b="0" i="0" u="none" strike="noStrike" cap="none" baseline="0" dirty="0">
                <a:solidFill>
                  <a:srgbClr val="000000"/>
                </a:solidFill>
                <a:latin typeface="Arial"/>
                <a:ea typeface="Arial"/>
                <a:cs typeface="Arial"/>
                <a:sym typeface="Arial"/>
              </a:rPr>
              <a:t>B </a:t>
            </a:r>
            <a:r>
              <a:rPr lang="ko" sz="1000" b="0" i="0" u="none" strike="noStrike" cap="none" baseline="0" dirty="0" smtClean="0">
                <a:solidFill>
                  <a:srgbClr val="000000"/>
                </a:solidFill>
                <a:latin typeface="Arial"/>
                <a:ea typeface="Arial"/>
                <a:cs typeface="Arial"/>
                <a:sym typeface="Arial"/>
              </a:rPr>
              <a:t>by </a:t>
            </a:r>
            <a:r>
              <a:rPr lang="ko" sz="1000" b="0" i="0" u="none" strike="noStrike" cap="none" baseline="0" dirty="0">
                <a:solidFill>
                  <a:srgbClr val="000000"/>
                </a:solidFill>
                <a:latin typeface="Arial"/>
                <a:ea typeface="Arial"/>
                <a:cs typeface="Arial"/>
                <a:sym typeface="Arial"/>
              </a:rPr>
              <a:t>Event</a:t>
            </a:r>
          </a:p>
        </p:txBody>
      </p:sp>
      <p:cxnSp>
        <p:nvCxnSpPr>
          <p:cNvPr id="33" name="Shape 701"/>
          <p:cNvCxnSpPr/>
          <p:nvPr/>
        </p:nvCxnSpPr>
        <p:spPr>
          <a:xfrm>
            <a:off x="382720" y="5929980"/>
            <a:ext cx="504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929288" y="5762507"/>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Emerging Protocol  </a:t>
            </a:r>
          </a:p>
        </p:txBody>
      </p:sp>
      <p:sp>
        <p:nvSpPr>
          <p:cNvPr id="38" name="Shape 707"/>
          <p:cNvSpPr/>
          <p:nvPr/>
        </p:nvSpPr>
        <p:spPr>
          <a:xfrm>
            <a:off x="348926" y="4468770"/>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975532" y="4308295"/>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954379" y="5011023"/>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8" name="Shape 705"/>
          <p:cNvSpPr/>
          <p:nvPr/>
        </p:nvSpPr>
        <p:spPr>
          <a:xfrm rot="16200000">
            <a:off x="1850038" y="3045178"/>
            <a:ext cx="1545103" cy="319476"/>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6398100" y="5207441"/>
            <a:ext cx="698251" cy="1185086"/>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3273040" y="2237392"/>
            <a:ext cx="4323380" cy="2742471"/>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609106" y="5496539"/>
            <a:ext cx="1736465" cy="6052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8" name="Shape 686"/>
          <p:cNvSpPr/>
          <p:nvPr/>
        </p:nvSpPr>
        <p:spPr>
          <a:xfrm>
            <a:off x="3609106" y="4130703"/>
            <a:ext cx="1736465" cy="75137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5460869" y="4133862"/>
            <a:ext cx="1859727" cy="75137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Bridge (e.g BT)</a:t>
            </a:r>
          </a:p>
        </p:txBody>
      </p:sp>
      <p:cxnSp>
        <p:nvCxnSpPr>
          <p:cNvPr id="20" name="Shape 688"/>
          <p:cNvCxnSpPr/>
          <p:nvPr/>
        </p:nvCxnSpPr>
        <p:spPr>
          <a:xfrm>
            <a:off x="4477339" y="4885251"/>
            <a:ext cx="0" cy="612000"/>
          </a:xfrm>
          <a:prstGeom prst="straightConnector1">
            <a:avLst/>
          </a:prstGeom>
          <a:noFill/>
          <a:ln w="19050" cap="flat" cmpd="sng">
            <a:solidFill>
              <a:srgbClr val="000000"/>
            </a:solidFill>
            <a:prstDash val="solid"/>
            <a:round/>
            <a:headEnd type="none" w="lg" len="med"/>
            <a:tailEnd type="stealth" w="lg" len="med"/>
          </a:ln>
        </p:spPr>
      </p:cxnSp>
      <p:sp>
        <p:nvSpPr>
          <p:cNvPr id="21" name="Shape 689"/>
          <p:cNvSpPr/>
          <p:nvPr/>
        </p:nvSpPr>
        <p:spPr>
          <a:xfrm>
            <a:off x="3600152" y="2907480"/>
            <a:ext cx="3758988" cy="60525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3" name="Shape 691"/>
          <p:cNvCxnSpPr/>
          <p:nvPr/>
        </p:nvCxnSpPr>
        <p:spPr>
          <a:xfrm>
            <a:off x="6485486" y="3512709"/>
            <a:ext cx="0" cy="612000"/>
          </a:xfrm>
          <a:prstGeom prst="straightConnector1">
            <a:avLst/>
          </a:prstGeom>
          <a:noFill/>
          <a:ln w="19050" cap="flat" cmpd="sng">
            <a:solidFill>
              <a:srgbClr val="000000"/>
            </a:solidFill>
            <a:prstDash val="solid"/>
            <a:round/>
            <a:headEnd type="none" w="lg" len="med"/>
            <a:tailEnd type="stealth" w="lg" len="med"/>
          </a:ln>
        </p:spPr>
      </p:cxnSp>
      <p:sp>
        <p:nvSpPr>
          <p:cNvPr id="24" name="Shape 692"/>
          <p:cNvSpPr/>
          <p:nvPr/>
        </p:nvSpPr>
        <p:spPr>
          <a:xfrm>
            <a:off x="8035559" y="3907840"/>
            <a:ext cx="1073071" cy="1185086"/>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(Emerging Protocol)</a:t>
            </a:r>
          </a:p>
        </p:txBody>
      </p:sp>
      <p:sp>
        <p:nvSpPr>
          <p:cNvPr id="25" name="Shape 693"/>
          <p:cNvSpPr/>
          <p:nvPr/>
        </p:nvSpPr>
        <p:spPr>
          <a:xfrm rot="10800000">
            <a:off x="6193081" y="5232232"/>
            <a:ext cx="319477" cy="1118291"/>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5351621" y="5787907"/>
            <a:ext cx="862482" cy="0"/>
          </a:xfrm>
          <a:prstGeom prst="straightConnector1">
            <a:avLst/>
          </a:prstGeom>
          <a:noFill/>
          <a:ln w="19050" cap="flat" cmpd="sng">
            <a:solidFill>
              <a:srgbClr val="000000"/>
            </a:solidFill>
            <a:prstDash val="dash"/>
            <a:round/>
            <a:headEnd type="stealth" w="lg" len="med"/>
            <a:tailEnd type="stealth" w="lg" len="med"/>
          </a:ln>
        </p:spPr>
      </p:cxnSp>
      <p:cxnSp>
        <p:nvCxnSpPr>
          <p:cNvPr id="27" name="Shape 695"/>
          <p:cNvCxnSpPr/>
          <p:nvPr/>
        </p:nvCxnSpPr>
        <p:spPr>
          <a:xfrm>
            <a:off x="7338300" y="4509545"/>
            <a:ext cx="493200"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870311" y="3818639"/>
            <a:ext cx="319477" cy="1369752"/>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703"/>
          <p:cNvSpPr txBox="1"/>
          <p:nvPr/>
        </p:nvSpPr>
        <p:spPr>
          <a:xfrm>
            <a:off x="3458471" y="2270663"/>
            <a:ext cx="4004795" cy="78359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678990" y="2526183"/>
            <a:ext cx="319476" cy="1369751"/>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998466" y="3210105"/>
            <a:ext cx="601686" cy="954"/>
          </a:xfrm>
          <a:prstGeom prst="straightConnector1">
            <a:avLst/>
          </a:prstGeom>
          <a:noFill/>
          <a:ln w="19050" cap="flat" cmpd="sng">
            <a:solidFill>
              <a:srgbClr val="000000"/>
            </a:solidFill>
            <a:prstDash val="solid"/>
            <a:round/>
            <a:headEnd type="none" w="lg" len="med"/>
            <a:tailEnd type="stealth" w="lg" len="med"/>
          </a:ln>
        </p:spPr>
      </p:cxnSp>
      <p:sp>
        <p:nvSpPr>
          <p:cNvPr id="41" name="TextBox 40"/>
          <p:cNvSpPr txBox="1"/>
          <p:nvPr/>
        </p:nvSpPr>
        <p:spPr>
          <a:xfrm>
            <a:off x="54032" y="3458280"/>
            <a:ext cx="2681019" cy="391074"/>
          </a:xfrm>
          <a:prstGeom prst="rect">
            <a:avLst/>
          </a:prstGeom>
          <a:noFill/>
        </p:spPr>
        <p:txBody>
          <a:bodyPr wrap="none" rtlCol="0">
            <a:spAutoFit/>
          </a:bodyPr>
          <a:lstStyle/>
          <a:p>
            <a:r>
              <a:rPr lang="en-US" altLang="ko-KR" sz="1200" dirty="0" smtClean="0"/>
              <a:t>Legend(Dynamic Perspective)</a:t>
            </a:r>
            <a:endParaRPr lang="ko-KR" altLang="en-US" sz="1200" dirty="0"/>
          </a:p>
        </p:txBody>
      </p:sp>
      <p:sp>
        <p:nvSpPr>
          <p:cNvPr id="5" name="슬라이드 번호 개체 틀 4"/>
          <p:cNvSpPr>
            <a:spLocks noGrp="1"/>
          </p:cNvSpPr>
          <p:nvPr>
            <p:ph type="sldNum" idx="12"/>
          </p:nvPr>
        </p:nvSpPr>
        <p:spPr/>
        <p:txBody>
          <a:bodyPr/>
          <a:lstStyle/>
          <a:p>
            <a:pPr>
              <a:buSzPct val="25000"/>
            </a:pPr>
            <a:fld id="{00000000-1234-1234-1234-123412341234}" type="slidenum">
              <a:rPr lang="en-US" smtClean="0"/>
              <a:pPr>
                <a:buSzPct val="25000"/>
              </a:pPr>
              <a:t>16</a:t>
            </a:fld>
            <a:r>
              <a:rPr lang="en-US" smtClean="0"/>
              <a:t>/23</a:t>
            </a:r>
            <a:endParaRPr lang="en-US" dirty="0"/>
          </a:p>
        </p:txBody>
      </p:sp>
      <p:cxnSp>
        <p:nvCxnSpPr>
          <p:cNvPr id="44" name="Shape 691"/>
          <p:cNvCxnSpPr/>
          <p:nvPr/>
        </p:nvCxnSpPr>
        <p:spPr>
          <a:xfrm>
            <a:off x="4497534" y="3521862"/>
            <a:ext cx="0" cy="612000"/>
          </a:xfrm>
          <a:prstGeom prst="straightConnector1">
            <a:avLst/>
          </a:prstGeom>
          <a:noFill/>
          <a:ln w="19050" cap="flat" cmpd="sng">
            <a:solidFill>
              <a:srgbClr val="000000"/>
            </a:solidFill>
            <a:prstDash val="solid"/>
            <a:round/>
            <a:headEnd type="none" w="lg" len="med"/>
            <a:tailEnd type="stealth" w="lg" len="med"/>
          </a:ln>
        </p:spPr>
      </p:cxn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QA09 Extensibility</a:t>
            </a:r>
            <a:r>
              <a:rPr lang="en-US" sz="2000" b="1" i="1" dirty="0">
                <a:solidFill>
                  <a:schemeClr val="dk1"/>
                </a:solidFill>
              </a:rPr>
              <a:t> </a:t>
            </a:r>
            <a:r>
              <a:rPr lang="en-US" sz="2000" b="1" dirty="0">
                <a:solidFill>
                  <a:schemeClr val="dk1"/>
                </a:solidFill>
              </a:rPr>
              <a:t>&gt;</a:t>
            </a:r>
          </a:p>
        </p:txBody>
      </p:sp>
      <p:sp>
        <p:nvSpPr>
          <p:cNvPr id="132" name="Shape 526"/>
          <p:cNvSpPr txBox="1"/>
          <p:nvPr/>
        </p:nvSpPr>
        <p:spPr>
          <a:xfrm>
            <a:off x="1146836" y="4847686"/>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chemeClr val="tx1"/>
                </a:solidFill>
                <a:latin typeface="Arial"/>
                <a:ea typeface="Arial"/>
                <a:cs typeface="Arial"/>
                <a:sym typeface="Arial"/>
              </a:rPr>
              <a:t>Legend (Dynamic Perspective)</a:t>
            </a:r>
          </a:p>
        </p:txBody>
      </p:sp>
      <p:sp>
        <p:nvSpPr>
          <p:cNvPr id="143" name="Shape 537"/>
          <p:cNvSpPr/>
          <p:nvPr/>
        </p:nvSpPr>
        <p:spPr>
          <a:xfrm>
            <a:off x="1267506" y="5220452"/>
            <a:ext cx="6820284" cy="1113333"/>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4" name="Shape 538"/>
          <p:cNvSpPr/>
          <p:nvPr/>
        </p:nvSpPr>
        <p:spPr>
          <a:xfrm>
            <a:off x="1524263" y="5400070"/>
            <a:ext cx="429977" cy="205365"/>
          </a:xfrm>
          <a:prstGeom prst="rect">
            <a:avLst/>
          </a:prstGeom>
          <a:noFill/>
          <a:ln w="1905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5" name="Shape 539"/>
          <p:cNvSpPr/>
          <p:nvPr/>
        </p:nvSpPr>
        <p:spPr>
          <a:xfrm>
            <a:off x="2059594" y="529486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App boundary</a:t>
            </a:r>
          </a:p>
        </p:txBody>
      </p:sp>
      <p:sp>
        <p:nvSpPr>
          <p:cNvPr id="146" name="Shape 540"/>
          <p:cNvSpPr/>
          <p:nvPr/>
        </p:nvSpPr>
        <p:spPr>
          <a:xfrm>
            <a:off x="1524263" y="5760044"/>
            <a:ext cx="455377" cy="2136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7" name="Shape 541"/>
          <p:cNvSpPr/>
          <p:nvPr/>
        </p:nvSpPr>
        <p:spPr>
          <a:xfrm>
            <a:off x="2059594" y="5654834"/>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Run time object</a:t>
            </a:r>
          </a:p>
        </p:txBody>
      </p:sp>
      <p:cxnSp>
        <p:nvCxnSpPr>
          <p:cNvPr id="148" name="Shape 542"/>
          <p:cNvCxnSpPr/>
          <p:nvPr/>
        </p:nvCxnSpPr>
        <p:spPr>
          <a:xfrm>
            <a:off x="3499754" y="5474880"/>
            <a:ext cx="576000" cy="0"/>
          </a:xfrm>
          <a:prstGeom prst="straightConnector1">
            <a:avLst/>
          </a:prstGeom>
          <a:noFill/>
          <a:ln w="15875" cap="flat" cmpd="sng">
            <a:solidFill>
              <a:schemeClr val="tx1"/>
            </a:solidFill>
            <a:prstDash val="dot"/>
            <a:round/>
            <a:headEnd type="stealth" w="lg" len="med"/>
            <a:tailEnd type="stealth" w="lg" len="med"/>
          </a:ln>
        </p:spPr>
      </p:cxnSp>
      <p:sp>
        <p:nvSpPr>
          <p:cNvPr id="149" name="Shape 543"/>
          <p:cNvSpPr/>
          <p:nvPr/>
        </p:nvSpPr>
        <p:spPr>
          <a:xfrm>
            <a:off x="4147827" y="529486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Network Connection</a:t>
            </a:r>
          </a:p>
        </p:txBody>
      </p:sp>
      <p:cxnSp>
        <p:nvCxnSpPr>
          <p:cNvPr id="150" name="Shape 544"/>
          <p:cNvCxnSpPr/>
          <p:nvPr/>
        </p:nvCxnSpPr>
        <p:spPr>
          <a:xfrm>
            <a:off x="3643770" y="5762846"/>
            <a:ext cx="288000" cy="0"/>
          </a:xfrm>
          <a:prstGeom prst="straightConnector1">
            <a:avLst/>
          </a:prstGeom>
          <a:noFill/>
          <a:ln w="22225" cap="flat" cmpd="sng">
            <a:solidFill>
              <a:schemeClr val="tx1"/>
            </a:solidFill>
            <a:prstDash val="dash"/>
            <a:round/>
            <a:headEnd type="none" w="lg" len="med"/>
            <a:tailEnd type="stealth" w="lg" len="med"/>
          </a:ln>
        </p:spPr>
      </p:cxnSp>
      <p:sp>
        <p:nvSpPr>
          <p:cNvPr id="151" name="Shape 545"/>
          <p:cNvSpPr/>
          <p:nvPr/>
        </p:nvSpPr>
        <p:spPr>
          <a:xfrm>
            <a:off x="3931802"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2" name="Shape 546"/>
          <p:cNvSpPr/>
          <p:nvPr/>
        </p:nvSpPr>
        <p:spPr>
          <a:xfrm>
            <a:off x="3499754"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3" name="Shape 547"/>
          <p:cNvSpPr/>
          <p:nvPr/>
        </p:nvSpPr>
        <p:spPr>
          <a:xfrm>
            <a:off x="4147827" y="558282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send</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en-US" altLang="ko" sz="1100" dirty="0" smtClean="0">
                <a:solidFill>
                  <a:schemeClr val="tx1"/>
                </a:solidFill>
              </a:rPr>
              <a:t>user inputs to </a:t>
            </a:r>
            <a:r>
              <a:rPr lang="ko" sz="1100" b="0" i="0" u="none" strike="noStrike" cap="none" baseline="0" dirty="0" smtClean="0">
                <a:solidFill>
                  <a:schemeClr val="tx1"/>
                </a:solidFill>
                <a:latin typeface="Arial"/>
                <a:ea typeface="Arial"/>
                <a:cs typeface="Arial"/>
                <a:sym typeface="Arial"/>
              </a:rPr>
              <a:t>B</a:t>
            </a:r>
            <a:endParaRPr lang="ko" sz="1100" b="0" i="0" u="none" strike="noStrike" cap="none" baseline="0" dirty="0">
              <a:solidFill>
                <a:schemeClr val="tx1"/>
              </a:solidFill>
              <a:latin typeface="Arial"/>
              <a:ea typeface="Arial"/>
              <a:cs typeface="Arial"/>
              <a:sym typeface="Arial"/>
            </a:endParaRPr>
          </a:p>
        </p:txBody>
      </p:sp>
      <p:sp>
        <p:nvSpPr>
          <p:cNvPr id="154" name="Shape 548"/>
          <p:cNvSpPr/>
          <p:nvPr/>
        </p:nvSpPr>
        <p:spPr>
          <a:xfrm>
            <a:off x="2055840" y="6040287"/>
            <a:ext cx="1704322" cy="246524"/>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User </a:t>
            </a:r>
            <a:r>
              <a:rPr lang="en-US" altLang="ko" sz="1100" b="0" i="0" u="none" strike="noStrike" cap="none" baseline="0" dirty="0" smtClean="0">
                <a:solidFill>
                  <a:schemeClr val="tx1"/>
                </a:solidFill>
                <a:latin typeface="Arial"/>
                <a:ea typeface="Arial"/>
                <a:cs typeface="Arial"/>
                <a:sym typeface="Arial"/>
              </a:rPr>
              <a:t>interacts with View</a:t>
            </a:r>
            <a:endParaRPr lang="ko" sz="1100" b="0" i="0" u="none" strike="noStrike" cap="none" baseline="0" dirty="0">
              <a:solidFill>
                <a:schemeClr val="tx1"/>
              </a:solidFill>
              <a:latin typeface="Arial"/>
              <a:ea typeface="Arial"/>
              <a:cs typeface="Arial"/>
              <a:sym typeface="Arial"/>
            </a:endParaRPr>
          </a:p>
        </p:txBody>
      </p:sp>
      <p:cxnSp>
        <p:nvCxnSpPr>
          <p:cNvPr id="155" name="Shape 549"/>
          <p:cNvCxnSpPr/>
          <p:nvPr/>
        </p:nvCxnSpPr>
        <p:spPr>
          <a:xfrm>
            <a:off x="5940186" y="5474880"/>
            <a:ext cx="288000" cy="0"/>
          </a:xfrm>
          <a:prstGeom prst="straightConnector1">
            <a:avLst/>
          </a:prstGeom>
          <a:noFill/>
          <a:ln w="25400" cap="flat" cmpd="dbl">
            <a:solidFill>
              <a:schemeClr val="tx1"/>
            </a:solidFill>
            <a:prstDash val="solid"/>
            <a:round/>
            <a:headEnd type="none" w="lg" len="med"/>
            <a:tailEnd type="stealth" w="lg" len="med"/>
          </a:ln>
        </p:spPr>
      </p:cxnSp>
      <p:sp>
        <p:nvSpPr>
          <p:cNvPr id="156" name="Shape 550"/>
          <p:cNvSpPr/>
          <p:nvPr/>
        </p:nvSpPr>
        <p:spPr>
          <a:xfrm>
            <a:off x="6228217" y="5294862"/>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7" name="Shape 551"/>
          <p:cNvSpPr/>
          <p:nvPr/>
        </p:nvSpPr>
        <p:spPr>
          <a:xfrm>
            <a:off x="5796170" y="5294862"/>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8" name="Shape 552"/>
          <p:cNvSpPr/>
          <p:nvPr/>
        </p:nvSpPr>
        <p:spPr>
          <a:xfrm>
            <a:off x="6444240" y="5294862"/>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observe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cxnSp>
        <p:nvCxnSpPr>
          <p:cNvPr id="159" name="Shape 553"/>
          <p:cNvCxnSpPr/>
          <p:nvPr/>
        </p:nvCxnSpPr>
        <p:spPr>
          <a:xfrm>
            <a:off x="5940186" y="5762846"/>
            <a:ext cx="288000" cy="0"/>
          </a:xfrm>
          <a:prstGeom prst="straightConnector1">
            <a:avLst/>
          </a:prstGeom>
          <a:noFill/>
          <a:ln w="22225" cap="flat" cmpd="sng">
            <a:solidFill>
              <a:schemeClr val="tx1"/>
            </a:solidFill>
            <a:prstDash val="solid"/>
            <a:round/>
            <a:headEnd type="none" w="lg" len="med"/>
            <a:tailEnd type="stealth" w="lg" len="med"/>
          </a:ln>
        </p:spPr>
      </p:cxnSp>
      <p:sp>
        <p:nvSpPr>
          <p:cNvPr id="160" name="Shape 554"/>
          <p:cNvSpPr/>
          <p:nvPr/>
        </p:nvSpPr>
        <p:spPr>
          <a:xfrm>
            <a:off x="6228217"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61" name="Shape 555"/>
          <p:cNvSpPr/>
          <p:nvPr/>
        </p:nvSpPr>
        <p:spPr>
          <a:xfrm>
            <a:off x="5796170" y="558282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62" name="Shape 556"/>
          <p:cNvSpPr/>
          <p:nvPr/>
        </p:nvSpPr>
        <p:spPr>
          <a:xfrm>
            <a:off x="6444240" y="5582827"/>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update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the B’s data</a:t>
            </a:r>
          </a:p>
        </p:txBody>
      </p:sp>
      <p:cxnSp>
        <p:nvCxnSpPr>
          <p:cNvPr id="175" name="Shape 569"/>
          <p:cNvCxnSpPr/>
          <p:nvPr/>
        </p:nvCxnSpPr>
        <p:spPr>
          <a:xfrm>
            <a:off x="1549728" y="6158907"/>
            <a:ext cx="421192" cy="0"/>
          </a:xfrm>
          <a:prstGeom prst="straightConnector1">
            <a:avLst/>
          </a:prstGeom>
          <a:noFill/>
          <a:ln w="15875" cap="flat" cmpd="sng">
            <a:solidFill>
              <a:schemeClr val="tx1"/>
            </a:solidFill>
            <a:prstDash val="dot"/>
            <a:round/>
            <a:headEnd type="none" w="med" len="med"/>
            <a:tailEnd type="none" w="med" len="med"/>
          </a:ln>
        </p:spPr>
      </p:cxnSp>
      <p:sp>
        <p:nvSpPr>
          <p:cNvPr id="131" name="Shape 525"/>
          <p:cNvSpPr/>
          <p:nvPr/>
        </p:nvSpPr>
        <p:spPr>
          <a:xfrm>
            <a:off x="83660" y="3204320"/>
            <a:ext cx="1008713" cy="466102"/>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en-US" altLang="ko" sz="1200" b="0" i="0" u="none" strike="noStrike" cap="none" baseline="0" dirty="0" smtClean="0">
                <a:solidFill>
                  <a:schemeClr val="tx1"/>
                </a:solidFill>
                <a:latin typeface="Arial"/>
                <a:ea typeface="Arial"/>
                <a:cs typeface="Arial"/>
                <a:sym typeface="Arial"/>
              </a:rPr>
              <a:t>User</a:t>
            </a:r>
            <a:endParaRPr lang="ko" sz="1200" b="0" i="0" u="none" strike="noStrike" cap="none" baseline="0" dirty="0">
              <a:solidFill>
                <a:schemeClr val="tx1"/>
              </a:solidFill>
              <a:latin typeface="Arial"/>
              <a:ea typeface="Arial"/>
              <a:cs typeface="Arial"/>
              <a:sym typeface="Arial"/>
            </a:endParaRPr>
          </a:p>
        </p:txBody>
      </p:sp>
      <p:sp>
        <p:nvSpPr>
          <p:cNvPr id="9" name="Shape 577"/>
          <p:cNvSpPr txBox="1"/>
          <p:nvPr/>
        </p:nvSpPr>
        <p:spPr>
          <a:xfrm>
            <a:off x="4239510" y="2496985"/>
            <a:ext cx="1258908" cy="388754"/>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1" u="none" strike="noStrike" cap="none" baseline="0" dirty="0">
                <a:solidFill>
                  <a:schemeClr val="tx1"/>
                </a:solidFill>
                <a:latin typeface="Arial"/>
                <a:ea typeface="Arial"/>
                <a:cs typeface="Arial"/>
                <a:sym typeface="Arial"/>
              </a:rPr>
              <a:t>&lt;&lt;Observe&gt;&gt;</a:t>
            </a:r>
          </a:p>
        </p:txBody>
      </p:sp>
      <p:sp>
        <p:nvSpPr>
          <p:cNvPr id="133" name="Shape 527"/>
          <p:cNvSpPr/>
          <p:nvPr/>
        </p:nvSpPr>
        <p:spPr>
          <a:xfrm>
            <a:off x="1704610" y="2229214"/>
            <a:ext cx="6336607" cy="2108576"/>
          </a:xfrm>
          <a:prstGeom prst="rect">
            <a:avLst/>
          </a:prstGeom>
          <a:noFill/>
          <a:ln w="22225"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34" name="Shape 528"/>
          <p:cNvSpPr/>
          <p:nvPr/>
        </p:nvSpPr>
        <p:spPr>
          <a:xfrm>
            <a:off x="2118446" y="2911259"/>
            <a:ext cx="1215498"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View</a:t>
            </a:r>
          </a:p>
        </p:txBody>
      </p:sp>
      <p:sp>
        <p:nvSpPr>
          <p:cNvPr id="135" name="Shape 529"/>
          <p:cNvSpPr/>
          <p:nvPr/>
        </p:nvSpPr>
        <p:spPr>
          <a:xfrm>
            <a:off x="4202254" y="2911259"/>
            <a:ext cx="1449044"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Controller</a:t>
            </a:r>
          </a:p>
        </p:txBody>
      </p:sp>
      <p:sp>
        <p:nvSpPr>
          <p:cNvPr id="136" name="Shape 530"/>
          <p:cNvSpPr/>
          <p:nvPr/>
        </p:nvSpPr>
        <p:spPr>
          <a:xfrm>
            <a:off x="6459998" y="2911259"/>
            <a:ext cx="1215498" cy="1022791"/>
          </a:xfrm>
          <a:prstGeom prst="rect">
            <a:avLst/>
          </a:prstGeom>
          <a:solidFill>
            <a:srgbClr val="FFFFFF"/>
          </a:solidFill>
          <a:ln w="1905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Model</a:t>
            </a:r>
          </a:p>
        </p:txBody>
      </p:sp>
      <p:cxnSp>
        <p:nvCxnSpPr>
          <p:cNvPr id="137" name="Shape 531"/>
          <p:cNvCxnSpPr/>
          <p:nvPr/>
        </p:nvCxnSpPr>
        <p:spPr>
          <a:xfrm flipV="1">
            <a:off x="3334080" y="3593117"/>
            <a:ext cx="864000" cy="80"/>
          </a:xfrm>
          <a:prstGeom prst="straightConnector1">
            <a:avLst/>
          </a:prstGeom>
          <a:noFill/>
          <a:ln w="15875" cap="flat" cmpd="sng">
            <a:solidFill>
              <a:schemeClr val="tx1"/>
            </a:solidFill>
            <a:prstDash val="dash"/>
            <a:round/>
            <a:headEnd type="none" w="lg" len="med"/>
            <a:tailEnd type="stealth" w="lg" len="med"/>
          </a:ln>
        </p:spPr>
      </p:cxnSp>
      <p:cxnSp>
        <p:nvCxnSpPr>
          <p:cNvPr id="138" name="Shape 532"/>
          <p:cNvCxnSpPr/>
          <p:nvPr/>
        </p:nvCxnSpPr>
        <p:spPr>
          <a:xfrm>
            <a:off x="4520835" y="3934050"/>
            <a:ext cx="0" cy="702190"/>
          </a:xfrm>
          <a:prstGeom prst="straightConnector1">
            <a:avLst/>
          </a:prstGeom>
          <a:noFill/>
          <a:ln w="15875" cap="flat" cmpd="sng">
            <a:solidFill>
              <a:schemeClr val="tx1"/>
            </a:solidFill>
            <a:prstDash val="dot"/>
            <a:round/>
            <a:headEnd type="stealth" w="lg" len="med"/>
            <a:tailEnd type="stealth" w="lg" len="med"/>
          </a:ln>
        </p:spPr>
      </p:cxnSp>
      <p:cxnSp>
        <p:nvCxnSpPr>
          <p:cNvPr id="139" name="Shape 533"/>
          <p:cNvCxnSpPr/>
          <p:nvPr/>
        </p:nvCxnSpPr>
        <p:spPr>
          <a:xfrm rot="10800000">
            <a:off x="5485714" y="3921279"/>
            <a:ext cx="0" cy="702190"/>
          </a:xfrm>
          <a:prstGeom prst="straightConnector1">
            <a:avLst/>
          </a:prstGeom>
          <a:noFill/>
          <a:ln w="15875" cap="flat" cmpd="sng">
            <a:solidFill>
              <a:schemeClr val="tx1"/>
            </a:solidFill>
            <a:prstDash val="dot"/>
            <a:round/>
            <a:headEnd type="stealth" w="lg" len="med"/>
            <a:tailEnd type="stealth" w="lg" len="med"/>
          </a:ln>
        </p:spPr>
      </p:cxnSp>
      <p:cxnSp>
        <p:nvCxnSpPr>
          <p:cNvPr id="140" name="Shape 534"/>
          <p:cNvCxnSpPr/>
          <p:nvPr/>
        </p:nvCxnSpPr>
        <p:spPr>
          <a:xfrm flipH="1">
            <a:off x="3334188" y="3252188"/>
            <a:ext cx="867930" cy="39"/>
          </a:xfrm>
          <a:prstGeom prst="straightConnector1">
            <a:avLst/>
          </a:prstGeom>
          <a:noFill/>
          <a:ln w="15875" cap="flat" cmpd="sng">
            <a:solidFill>
              <a:schemeClr val="tx1"/>
            </a:solidFill>
            <a:prstDash val="solid"/>
            <a:round/>
            <a:headEnd type="none" w="lg" len="med"/>
            <a:tailEnd type="stealth" w="lg" len="med"/>
          </a:ln>
        </p:spPr>
      </p:cxnSp>
      <p:sp>
        <p:nvSpPr>
          <p:cNvPr id="141" name="Shape 535"/>
          <p:cNvSpPr/>
          <p:nvPr/>
        </p:nvSpPr>
        <p:spPr>
          <a:xfrm rot="5400000">
            <a:off x="5370202" y="4443223"/>
            <a:ext cx="231984" cy="625143"/>
          </a:xfrm>
          <a:prstGeom prst="leftBrace">
            <a:avLst>
              <a:gd name="adj1" fmla="val 27045"/>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2" name="Shape 536"/>
          <p:cNvSpPr/>
          <p:nvPr/>
        </p:nvSpPr>
        <p:spPr>
          <a:xfrm>
            <a:off x="1072085" y="3092031"/>
            <a:ext cx="169422" cy="652581"/>
          </a:xfrm>
          <a:prstGeom prst="rightBrace">
            <a:avLst>
              <a:gd name="adj1" fmla="val 35067"/>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cxnSp>
        <p:nvCxnSpPr>
          <p:cNvPr id="163" name="Shape 557"/>
          <p:cNvCxnSpPr>
            <a:stCxn id="135" idx="3"/>
          </p:cNvCxnSpPr>
          <p:nvPr/>
        </p:nvCxnSpPr>
        <p:spPr>
          <a:xfrm flipV="1">
            <a:off x="5651298" y="3365883"/>
            <a:ext cx="808592" cy="0"/>
          </a:xfrm>
          <a:prstGeom prst="straightConnector1">
            <a:avLst/>
          </a:prstGeom>
          <a:noFill/>
          <a:ln w="15875" cap="flat" cmpd="sng">
            <a:solidFill>
              <a:schemeClr val="tx1"/>
            </a:solidFill>
            <a:prstDash val="solid"/>
            <a:round/>
            <a:headEnd type="none" w="lg" len="med"/>
            <a:tailEnd type="stealth" w="lg" len="med"/>
          </a:ln>
        </p:spPr>
      </p:cxnSp>
      <p:sp>
        <p:nvSpPr>
          <p:cNvPr id="164" name="Shape 558"/>
          <p:cNvSpPr/>
          <p:nvPr/>
        </p:nvSpPr>
        <p:spPr>
          <a:xfrm rot="5400000">
            <a:off x="4410585" y="4459862"/>
            <a:ext cx="231986" cy="607924"/>
          </a:xfrm>
          <a:prstGeom prst="leftBrace">
            <a:avLst>
              <a:gd name="adj1" fmla="val 27046"/>
              <a:gd name="adj2" fmla="val 50000"/>
            </a:avLst>
          </a:prstGeom>
          <a:noFill/>
          <a:ln w="1905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65" name="Shape 559"/>
          <p:cNvSpPr/>
          <p:nvPr/>
        </p:nvSpPr>
        <p:spPr>
          <a:xfrm>
            <a:off x="4289223" y="3252227"/>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6" name="Shape 560"/>
          <p:cNvSpPr/>
          <p:nvPr/>
        </p:nvSpPr>
        <p:spPr>
          <a:xfrm>
            <a:off x="4983870"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7" name="Shape 561"/>
          <p:cNvSpPr/>
          <p:nvPr/>
        </p:nvSpPr>
        <p:spPr>
          <a:xfrm>
            <a:off x="4289223" y="2911259"/>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8" name="Shape 562"/>
          <p:cNvSpPr/>
          <p:nvPr/>
        </p:nvSpPr>
        <p:spPr>
          <a:xfrm>
            <a:off x="2986756" y="3252227"/>
            <a:ext cx="347285" cy="68185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9" name="Shape 563"/>
          <p:cNvSpPr/>
          <p:nvPr/>
        </p:nvSpPr>
        <p:spPr>
          <a:xfrm>
            <a:off x="2552601"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0" name="Shape 564"/>
          <p:cNvSpPr/>
          <p:nvPr/>
        </p:nvSpPr>
        <p:spPr>
          <a:xfrm>
            <a:off x="5157532" y="2911259"/>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1" name="Shape 565"/>
          <p:cNvSpPr/>
          <p:nvPr/>
        </p:nvSpPr>
        <p:spPr>
          <a:xfrm>
            <a:off x="5157532" y="3252227"/>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2" name="Shape 566"/>
          <p:cNvSpPr/>
          <p:nvPr/>
        </p:nvSpPr>
        <p:spPr>
          <a:xfrm>
            <a:off x="2118446" y="3593198"/>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3" name="Shape 567"/>
          <p:cNvSpPr/>
          <p:nvPr/>
        </p:nvSpPr>
        <p:spPr>
          <a:xfrm>
            <a:off x="2118446" y="3252227"/>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4" name="Shape 568"/>
          <p:cNvSpPr/>
          <p:nvPr/>
        </p:nvSpPr>
        <p:spPr>
          <a:xfrm>
            <a:off x="4723375" y="2342980"/>
            <a:ext cx="347285" cy="34092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176" name="Shape 570"/>
          <p:cNvCxnSpPr>
            <a:endCxn id="134" idx="1"/>
          </p:cNvCxnSpPr>
          <p:nvPr/>
        </p:nvCxnSpPr>
        <p:spPr>
          <a:xfrm>
            <a:off x="1288579" y="3422655"/>
            <a:ext cx="829868"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16200000" flipH="1">
            <a:off x="4896436" y="741018"/>
            <a:ext cx="947" cy="4341430"/>
          </a:xfrm>
          <a:prstGeom prst="bentConnector3">
            <a:avLst>
              <a:gd name="adj1" fmla="val -47045181"/>
            </a:avLst>
          </a:prstGeom>
          <a:noFill/>
          <a:ln w="25400" cap="flat" cmpd="dbl">
            <a:solidFill>
              <a:schemeClr val="tx1"/>
            </a:solidFill>
            <a:prstDash val="solid"/>
            <a:round/>
            <a:headEnd type="none" w="med" len="med"/>
            <a:tailEnd type="stealth" w="med" len="med"/>
          </a:ln>
        </p:spPr>
      </p:cxnSp>
      <p:sp>
        <p:nvSpPr>
          <p:cNvPr id="178" name="Shape 543"/>
          <p:cNvSpPr/>
          <p:nvPr/>
        </p:nvSpPr>
        <p:spPr>
          <a:xfrm>
            <a:off x="3611739" y="4685196"/>
            <a:ext cx="1791167" cy="56827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Web Server</a:t>
            </a:r>
            <a:endParaRPr lang="ko" sz="1100" b="0" i="0" u="none" strike="noStrike" cap="none" baseline="0" dirty="0">
              <a:solidFill>
                <a:schemeClr val="tx1"/>
              </a:solidFill>
              <a:latin typeface="Arial"/>
              <a:ea typeface="Arial"/>
              <a:cs typeface="Arial"/>
              <a:sym typeface="Arial"/>
            </a:endParaRPr>
          </a:p>
        </p:txBody>
      </p:sp>
      <p:sp>
        <p:nvSpPr>
          <p:cNvPr id="179" name="Shape 543"/>
          <p:cNvSpPr/>
          <p:nvPr/>
        </p:nvSpPr>
        <p:spPr>
          <a:xfrm>
            <a:off x="5070661" y="4751548"/>
            <a:ext cx="868310" cy="454623"/>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Event Bus</a:t>
            </a:r>
            <a:endParaRPr lang="ko" sz="1100" b="0" i="0" u="none" strike="noStrike" cap="none" baseline="0" dirty="0">
              <a:solidFill>
                <a:schemeClr val="tx1"/>
              </a:solidFill>
              <a:latin typeface="Arial"/>
              <a:ea typeface="Arial"/>
              <a:cs typeface="Arial"/>
              <a:sym typeface="Arial"/>
            </a:endParaRPr>
          </a:p>
        </p:txBody>
      </p:sp>
      <p:sp>
        <p:nvSpPr>
          <p:cNvPr id="10" name="슬라이드 번호 개체 틀 9"/>
          <p:cNvSpPr>
            <a:spLocks noGrp="1"/>
          </p:cNvSpPr>
          <p:nvPr>
            <p:ph type="sldNum" idx="12"/>
          </p:nvPr>
        </p:nvSpPr>
        <p:spPr/>
        <p:txBody>
          <a:bodyPr/>
          <a:lstStyle/>
          <a:p>
            <a:pPr>
              <a:buSzPct val="25000"/>
            </a:pPr>
            <a:fld id="{00000000-1234-1234-1234-123412341234}" type="slidenum">
              <a:rPr lang="en-US" smtClean="0"/>
              <a:pPr>
                <a:buSzPct val="25000"/>
              </a:pPr>
              <a:t>17</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chemeClr val="tx1"/>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chemeClr val="tx1"/>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Model </a:t>
            </a:r>
            <a:r>
              <a:rPr lang="en-US" altLang="ko" sz="1100" b="0" i="1" u="none" strike="noStrike" cap="none" baseline="0" dirty="0" smtClean="0">
                <a:solidFill>
                  <a:schemeClr val="tx1"/>
                </a:solidFill>
                <a:latin typeface="Arial"/>
                <a:ea typeface="Arial"/>
                <a:cs typeface="Arial"/>
                <a:sym typeface="Arial"/>
              </a:rPr>
              <a:t>Pkg</a:t>
            </a:r>
            <a:endParaRPr lang="ko" sz="1100" b="0" i="1" u="none" strike="noStrike" cap="none" baseline="0" dirty="0">
              <a:solidFill>
                <a:schemeClr val="tx1"/>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Control </a:t>
            </a:r>
            <a:r>
              <a:rPr lang="en-US" altLang="ko" sz="1100" i="1" dirty="0" smtClean="0">
                <a:solidFill>
                  <a:schemeClr val="tx1"/>
                </a:solidFill>
              </a:rPr>
              <a:t>Pkg</a:t>
            </a:r>
            <a:endParaRPr lang="ko" sz="1100" b="0" i="1" u="none" strike="noStrike" cap="none" baseline="0" dirty="0">
              <a:solidFill>
                <a:schemeClr val="tx1"/>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chemeClr val="tx1"/>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65" name="Shape 635"/>
          <p:cNvCxnSpPr/>
          <p:nvPr/>
        </p:nvCxnSpPr>
        <p:spPr>
          <a:xfrm>
            <a:off x="6156177" y="5733316"/>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589300"/>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7" name="Shape 637"/>
          <p:cNvSpPr/>
          <p:nvPr/>
        </p:nvSpPr>
        <p:spPr>
          <a:xfrm>
            <a:off x="6516216" y="5589300"/>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8" name="Shape 638"/>
          <p:cNvSpPr/>
          <p:nvPr/>
        </p:nvSpPr>
        <p:spPr>
          <a:xfrm rot="5400000">
            <a:off x="6372216" y="5661307"/>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associate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use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2" name="Shape 642"/>
          <p:cNvSpPr/>
          <p:nvPr/>
        </p:nvSpPr>
        <p:spPr>
          <a:xfrm>
            <a:off x="6804248" y="5589300"/>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endParaRPr lang="ko" sz="1100" b="0" i="0" u="none" strike="noStrike" cap="none" baseline="0" dirty="0">
              <a:solidFill>
                <a:schemeClr val="tx1"/>
              </a:solidFill>
              <a:latin typeface="Arial"/>
              <a:ea typeface="Arial"/>
              <a:cs typeface="Arial"/>
              <a:sym typeface="Arial"/>
            </a:endParaRP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
        <p:nvSpPr>
          <p:cNvPr id="79" name="Shape 581"/>
          <p:cNvSpPr/>
          <p:nvPr/>
        </p:nvSpPr>
        <p:spPr>
          <a:xfrm>
            <a:off x="5676594" y="418048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dirty="0" err="1" smtClean="0">
                <a:solidFill>
                  <a:schemeClr val="tx1"/>
                </a:solidFill>
              </a:rPr>
              <a:t>IoTDataset</a:t>
            </a:r>
            <a:endParaRPr lang="ko" sz="1100" b="0" i="0" u="none" strike="noStrike" cap="none" baseline="0" dirty="0">
              <a:solidFill>
                <a:schemeClr val="tx1"/>
              </a:solidFill>
              <a:latin typeface="Arial"/>
              <a:ea typeface="Arial"/>
              <a:cs typeface="Arial"/>
              <a:sym typeface="Arial"/>
            </a:endParaRPr>
          </a:p>
        </p:txBody>
      </p:sp>
      <p:sp>
        <p:nvSpPr>
          <p:cNvPr id="80" name="Shape 583"/>
          <p:cNvSpPr/>
          <p:nvPr/>
        </p:nvSpPr>
        <p:spPr>
          <a:xfrm>
            <a:off x="5676594" y="45261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81" name="Shape 612"/>
          <p:cNvCxnSpPr/>
          <p:nvPr/>
        </p:nvCxnSpPr>
        <p:spPr>
          <a:xfrm>
            <a:off x="6227694" y="3860943"/>
            <a:ext cx="0" cy="316800"/>
          </a:xfrm>
          <a:prstGeom prst="straightConnector1">
            <a:avLst/>
          </a:prstGeom>
          <a:noFill/>
          <a:ln w="19050" cap="flat" cmpd="sng">
            <a:solidFill>
              <a:srgbClr val="3F3F3F"/>
            </a:solidFill>
            <a:prstDash val="dash"/>
            <a:round/>
            <a:headEnd type="none" w="med" len="med"/>
            <a:tailEnd type="stealth" w="lg" len="lg"/>
          </a:ln>
        </p:spPr>
      </p:cxnSp>
      <p:sp>
        <p:nvSpPr>
          <p:cNvPr id="6" name="슬라이드 번호 개체 틀 5"/>
          <p:cNvSpPr>
            <a:spLocks noGrp="1"/>
          </p:cNvSpPr>
          <p:nvPr>
            <p:ph type="sldNum" idx="12"/>
          </p:nvPr>
        </p:nvSpPr>
        <p:spPr/>
        <p:txBody>
          <a:bodyPr/>
          <a:lstStyle/>
          <a:p>
            <a:pPr>
              <a:buSzPct val="25000"/>
            </a:pPr>
            <a:fld id="{00000000-1234-1234-1234-123412341234}" type="slidenum">
              <a:rPr lang="en-US" smtClean="0"/>
              <a:pPr>
                <a:buSzPct val="25000"/>
              </a:pPr>
              <a:t>18</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4294967295"/>
          </p:nvPr>
        </p:nvSpPr>
        <p:spPr>
          <a:xfrm>
            <a:off x="250824" y="764705"/>
            <a:ext cx="8683623" cy="5417020"/>
          </a:xfrm>
        </p:spPr>
        <p:txBody>
          <a:bodyPr lIns="180000" rIns="180000"/>
          <a:lstStyle/>
          <a:p>
            <a:pPr marL="342900" indent="-342900">
              <a:lnSpc>
                <a:spcPts val="2300"/>
              </a:lnSpc>
              <a:buFont typeface="+mj-lt"/>
              <a:buAutoNum type="arabicPeriod"/>
            </a:pPr>
            <a:r>
              <a:rPr lang="en-US" altLang="ko-KR" sz="1800" b="1" dirty="0" smtClean="0"/>
              <a:t>Team and Role Assignment</a:t>
            </a:r>
          </a:p>
          <a:p>
            <a:pPr marL="342900" indent="-342900">
              <a:lnSpc>
                <a:spcPts val="2300"/>
              </a:lnSpc>
              <a:buFont typeface="+mj-lt"/>
              <a:buAutoNum type="arabicPeriod"/>
            </a:pPr>
            <a:r>
              <a:rPr lang="en-US" altLang="ko-KR" sz="1800" b="1" dirty="0" smtClean="0"/>
              <a:t>Project Plan</a:t>
            </a:r>
          </a:p>
          <a:p>
            <a:pPr marL="800100" lvl="1" indent="-342900">
              <a:lnSpc>
                <a:spcPts val="2300"/>
              </a:lnSpc>
              <a:buFont typeface="Wingdings" pitchFamily="2" charset="2"/>
              <a:buChar char="§"/>
            </a:pPr>
            <a:r>
              <a:rPr lang="en-US" altLang="ko-KR" sz="1600" b="1" dirty="0" smtClean="0"/>
              <a:t>Time Log, Earned Value Management</a:t>
            </a:r>
          </a:p>
          <a:p>
            <a:pPr marL="342900" indent="-342900">
              <a:lnSpc>
                <a:spcPts val="2300"/>
              </a:lnSpc>
              <a:buFont typeface="+mj-lt"/>
              <a:buAutoNum type="arabicPeriod"/>
            </a:pPr>
            <a:r>
              <a:rPr lang="en-US" altLang="ko-KR" sz="1800" b="1" dirty="0" smtClean="0"/>
              <a:t>Architecture Drivers Summary</a:t>
            </a:r>
          </a:p>
          <a:p>
            <a:pPr marL="342900" indent="-342900">
              <a:lnSpc>
                <a:spcPts val="2300"/>
              </a:lnSpc>
              <a:buFont typeface="+mj-lt"/>
              <a:buAutoNum type="arabicPeriod"/>
            </a:pPr>
            <a:r>
              <a:rPr lang="en-US" altLang="ko-KR" sz="1800" b="1" dirty="0" smtClean="0"/>
              <a:t>System Context</a:t>
            </a:r>
          </a:p>
          <a:p>
            <a:pPr marL="342900" indent="-342900">
              <a:lnSpc>
                <a:spcPts val="2300"/>
              </a:lnSpc>
              <a:buFont typeface="+mj-lt"/>
              <a:buAutoNum type="arabicPeriod"/>
            </a:pPr>
            <a:r>
              <a:rPr lang="en-US" altLang="ko-KR" sz="1800" b="1" dirty="0" smtClean="0"/>
              <a:t>Architecture Design </a:t>
            </a:r>
          </a:p>
          <a:p>
            <a:pPr marL="800100" lvl="1" indent="-342900">
              <a:lnSpc>
                <a:spcPts val="2300"/>
              </a:lnSpc>
              <a:buFont typeface="Wingdings" pitchFamily="2" charset="2"/>
              <a:buChar char="§"/>
            </a:pPr>
            <a:r>
              <a:rPr lang="en-US" altLang="ko-KR" sz="1600" b="1" dirty="0" smtClean="0"/>
              <a:t>Decomposition &amp; Rationale</a:t>
            </a:r>
          </a:p>
          <a:p>
            <a:pPr marL="800100" lvl="1" indent="-342900">
              <a:lnSpc>
                <a:spcPts val="2300"/>
              </a:lnSpc>
              <a:buFont typeface="Wingdings" pitchFamily="2" charset="2"/>
              <a:buChar char="§"/>
            </a:pPr>
            <a:r>
              <a:rPr lang="en-US" altLang="ko-KR" sz="1600" b="1" dirty="0" smtClean="0"/>
              <a:t>IoT System, IoT Server, SA node, User App</a:t>
            </a:r>
          </a:p>
          <a:p>
            <a:pPr marL="342900" indent="-342900">
              <a:lnSpc>
                <a:spcPts val="2300"/>
              </a:lnSpc>
              <a:buFont typeface="+mj-lt"/>
              <a:buAutoNum type="arabicPeriod"/>
            </a:pPr>
            <a:r>
              <a:rPr lang="en-US" altLang="ko-KR" sz="1800" b="1" dirty="0" smtClean="0"/>
              <a:t>Test Results</a:t>
            </a:r>
          </a:p>
          <a:p>
            <a:pPr marL="342900" indent="-342900">
              <a:lnSpc>
                <a:spcPts val="2300"/>
              </a:lnSpc>
              <a:buFont typeface="+mj-lt"/>
              <a:buAutoNum type="arabicPeriod"/>
            </a:pPr>
            <a:r>
              <a:rPr lang="en-US" altLang="ko-KR" sz="1800" b="1" dirty="0" smtClean="0"/>
              <a:t>Lessons Learned</a:t>
            </a:r>
          </a:p>
          <a:p>
            <a:pPr marL="342900" indent="-342900">
              <a:lnSpc>
                <a:spcPts val="2300"/>
              </a:lnSpc>
              <a:buFont typeface="+mj-lt"/>
              <a:buAutoNum type="arabicPeriod"/>
            </a:pPr>
            <a:r>
              <a:rPr lang="en-US" altLang="ko-KR" sz="1800" b="1" dirty="0" smtClean="0"/>
              <a:t>Q&amp;A and DEMO</a:t>
            </a:r>
          </a:p>
          <a:p>
            <a:pPr marL="342900" indent="-342900">
              <a:lnSpc>
                <a:spcPts val="2300"/>
              </a:lnSpc>
              <a:buFont typeface="+mj-lt"/>
              <a:buAutoNum type="arabicPeriod"/>
            </a:pPr>
            <a:r>
              <a:rPr lang="en-US" altLang="ko-KR" sz="1800" b="1" dirty="0" smtClean="0"/>
              <a:t>Appendix</a:t>
            </a:r>
            <a:endParaRPr lang="ko-KR" altLang="en-US" sz="1800" b="1" dirty="0"/>
          </a:p>
        </p:txBody>
      </p:sp>
      <p:pic>
        <p:nvPicPr>
          <p:cNvPr id="6" name="Shape 45"/>
          <p:cNvPicPr preferRelativeResize="0"/>
          <p:nvPr/>
        </p:nvPicPr>
        <p:blipFill>
          <a:blip r:embed="rId3">
            <a:alphaModFix/>
          </a:blip>
          <a:stretch>
            <a:fillRect/>
          </a:stretch>
        </p:blipFill>
        <p:spPr>
          <a:xfrm>
            <a:off x="5220090" y="4077090"/>
            <a:ext cx="3816407" cy="2276445"/>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4" name="Shape 294"/>
          <p:cNvGraphicFramePr/>
          <p:nvPr>
            <p:extLst>
              <p:ext uri="{D42A27DB-BD31-4B8C-83A1-F6EECF244321}">
                <p14:modId xmlns:p14="http://schemas.microsoft.com/office/powerpoint/2010/main" val="2592223516"/>
              </p:ext>
            </p:extLst>
          </p:nvPr>
        </p:nvGraphicFramePr>
        <p:xfrm>
          <a:off x="250825" y="1556740"/>
          <a:ext cx="8569765" cy="4856354"/>
        </p:xfrm>
        <a:graphic>
          <a:graphicData uri="http://schemas.openxmlformats.org/drawingml/2006/table">
            <a:tbl>
              <a:tblPr>
                <a:noFill/>
                <a:tableStyleId>{E41624A1-C7D0-440E-A932-C95D82C79E30}</a:tableStyleId>
              </a:tblPr>
              <a:tblGrid>
                <a:gridCol w="3097005"/>
                <a:gridCol w="5472760"/>
              </a:tblGrid>
              <a:tr h="288040">
                <a:tc>
                  <a:txBody>
                    <a:bodyPr/>
                    <a:lstStyle/>
                    <a:p>
                      <a:pPr marL="0" lvl="0" indent="0" rtl="0">
                        <a:lnSpc>
                          <a:spcPct val="115000"/>
                        </a:lnSpc>
                        <a:spcBef>
                          <a:spcPts val="0"/>
                        </a:spcBef>
                        <a:buNone/>
                      </a:pPr>
                      <a:r>
                        <a:rPr lang="en-US" sz="1400" b="1" dirty="0"/>
                        <a:t>No. TB-03</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lvl="0" indent="0" algn="ctr" rtl="0">
                        <a:lnSpc>
                          <a:spcPct val="115000"/>
                        </a:lnSpc>
                        <a:spcBef>
                          <a:spcPts val="0"/>
                        </a:spcBef>
                        <a:buNone/>
                      </a:pPr>
                      <a:r>
                        <a:rPr lang="en-US" sz="1400" b="1" dirty="0"/>
                        <a:t>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r>
              <a:tr h="491756">
                <a:tc>
                  <a:txBody>
                    <a:bodyPr/>
                    <a:lstStyle/>
                    <a:p>
                      <a:pPr marL="0" lvl="0" indent="0" rtl="0">
                        <a:lnSpc>
                          <a:spcPct val="115000"/>
                        </a:lnSpc>
                        <a:spcBef>
                          <a:spcPts val="0"/>
                        </a:spcBef>
                        <a:buNone/>
                      </a:pPr>
                      <a:r>
                        <a:rPr lang="en-US" sz="1400" b="1" dirty="0"/>
                        <a:t>Relevant Function Requirement</a:t>
                      </a:r>
                    </a:p>
                    <a:p>
                      <a:pPr marL="0" lvl="0" indent="0" rtl="0">
                        <a:lnSpc>
                          <a:spcPct val="115000"/>
                        </a:lnSpc>
                        <a:spcBef>
                          <a:spcPts val="0"/>
                        </a:spcBef>
                        <a:buNone/>
                      </a:pPr>
                      <a:r>
                        <a:rPr lang="en-US" sz="1400" b="1" dirty="0"/>
                        <a:t>Quality Attribute</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FR08 : Register SA nodes</a:t>
                      </a:r>
                    </a:p>
                    <a:p>
                      <a:pPr lvl="0" rtl="0">
                        <a:lnSpc>
                          <a:spcPct val="115000"/>
                        </a:lnSpc>
                        <a:spcBef>
                          <a:spcPts val="0"/>
                        </a:spcBef>
                        <a:buNone/>
                      </a:pPr>
                      <a:r>
                        <a:rPr lang="en-US" sz="1200" dirty="0"/>
                        <a:t>QA02 : Security – Unauthorized 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15019">
                <a:tc>
                  <a:txBody>
                    <a:bodyPr/>
                    <a:lstStyle/>
                    <a:p>
                      <a:pPr marL="0" lvl="0" indent="0" rtl="0">
                        <a:lnSpc>
                          <a:spcPct val="115000"/>
                        </a:lnSpc>
                        <a:spcBef>
                          <a:spcPts val="0"/>
                        </a:spcBef>
                        <a:buNone/>
                      </a:pPr>
                      <a:r>
                        <a:rPr lang="en-US" sz="1400" b="1" dirty="0"/>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User is aware of </a:t>
                      </a:r>
                      <a:r>
                        <a:rPr lang="en-US" sz="1200" b="1" dirty="0"/>
                        <a:t>Serial Number of SA node.</a:t>
                      </a:r>
                    </a:p>
                    <a:p>
                      <a:pPr marL="0" lvl="0" indent="0" rtl="0">
                        <a:lnSpc>
                          <a:spcPct val="115000"/>
                        </a:lnSpc>
                        <a:spcBef>
                          <a:spcPts val="0"/>
                        </a:spcBef>
                        <a:buNone/>
                      </a:pPr>
                      <a:r>
                        <a:rPr lang="en-US" sz="1200" dirty="0"/>
                        <a:t>SA node is not registered in advance.</a:t>
                      </a:r>
                    </a:p>
                    <a:p>
                      <a:pPr marL="0" lvl="0" indent="0" rtl="0">
                        <a:lnSpc>
                          <a:spcPct val="115000"/>
                        </a:lnSpc>
                        <a:spcBef>
                          <a:spcPts val="0"/>
                        </a:spcBef>
                        <a:buNone/>
                      </a:pPr>
                      <a:r>
                        <a:rPr lang="en-US" sz="1200" dirty="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11056">
                <a:tc>
                  <a:txBody>
                    <a:bodyPr/>
                    <a:lstStyle/>
                    <a:p>
                      <a:pPr marL="0" lvl="0" indent="0" rtl="0">
                        <a:lnSpc>
                          <a:spcPct val="115000"/>
                        </a:lnSpc>
                        <a:spcBef>
                          <a:spcPts val="0"/>
                        </a:spcBef>
                        <a:buNone/>
                      </a:pPr>
                      <a:r>
                        <a:rPr lang="en-US" sz="1400" b="1" dirty="0"/>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1. Make sure logged into the server in advance.</a:t>
                      </a:r>
                    </a:p>
                    <a:p>
                      <a:pPr marL="0" lvl="0" indent="0" rtl="0">
                        <a:lnSpc>
                          <a:spcPct val="115000"/>
                        </a:lnSpc>
                        <a:spcBef>
                          <a:spcPts val="0"/>
                        </a:spcBef>
                        <a:buNone/>
                      </a:pPr>
                      <a:r>
                        <a:rPr lang="en-US" sz="1200" dirty="0"/>
                        <a:t>2. Select “1.Register SA node” menu.</a:t>
                      </a:r>
                    </a:p>
                    <a:p>
                      <a:pPr marL="0" lvl="0" indent="0" rtl="0">
                        <a:lnSpc>
                          <a:spcPct val="115000"/>
                        </a:lnSpc>
                        <a:spcBef>
                          <a:spcPts val="0"/>
                        </a:spcBef>
                        <a:buNone/>
                      </a:pPr>
                      <a:r>
                        <a:rPr lang="en-US" sz="1200" dirty="0"/>
                        <a:t>3. Input [</a:t>
                      </a:r>
                      <a:r>
                        <a:rPr lang="en-US" sz="1200" dirty="0" err="1"/>
                        <a:t>nodeID</a:t>
                      </a:r>
                      <a:r>
                        <a:rPr lang="en-US" sz="1200" dirty="0"/>
                        <a:t>]/[nickname], then press “Enter”</a:t>
                      </a:r>
                    </a:p>
                    <a:p>
                      <a:pPr marL="0" lvl="0" indent="0" rtl="0">
                        <a:lnSpc>
                          <a:spcPct val="115000"/>
                        </a:lnSpc>
                        <a:spcBef>
                          <a:spcPts val="0"/>
                        </a:spcBef>
                        <a:buNone/>
                      </a:pPr>
                      <a:r>
                        <a:rPr lang="en-US" sz="1200" dirty="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444871">
                <a:tc>
                  <a:txBody>
                    <a:bodyPr/>
                    <a:lstStyle/>
                    <a:p>
                      <a:pPr marL="0" lvl="0" indent="0" rtl="0">
                        <a:lnSpc>
                          <a:spcPct val="115000"/>
                        </a:lnSpc>
                        <a:spcBef>
                          <a:spcPts val="0"/>
                        </a:spcBef>
                        <a:buNone/>
                      </a:pPr>
                      <a:r>
                        <a:rPr lang="en-US" sz="14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Pass:</a:t>
                      </a:r>
                    </a:p>
                    <a:p>
                      <a:pPr marL="0" lvl="0" indent="0" rtl="0">
                        <a:lnSpc>
                          <a:spcPct val="115000"/>
                        </a:lnSpc>
                        <a:spcBef>
                          <a:spcPts val="0"/>
                        </a:spcBef>
                        <a:buNone/>
                      </a:pPr>
                      <a:r>
                        <a:rPr lang="en-US" sz="1200" dirty="0"/>
                        <a:t>(1) SA node is registered successfully.</a:t>
                      </a:r>
                    </a:p>
                    <a:p>
                      <a:pPr marL="0" lvl="0" indent="0" rtl="0">
                        <a:lnSpc>
                          <a:spcPct val="115000"/>
                        </a:lnSpc>
                        <a:spcBef>
                          <a:spcPts val="0"/>
                        </a:spcBef>
                        <a:buNone/>
                      </a:pPr>
                      <a:r>
                        <a:rPr lang="en-US" sz="1200" dirty="0"/>
                        <a:t>(2) App notifies the node is registered.</a:t>
                      </a:r>
                    </a:p>
                    <a:p>
                      <a:pPr marL="0" lvl="0" indent="0" rtl="0">
                        <a:lnSpc>
                          <a:spcPct val="115000"/>
                        </a:lnSpc>
                        <a:spcBef>
                          <a:spcPts val="0"/>
                        </a:spcBef>
                        <a:buNone/>
                      </a:pPr>
                      <a:r>
                        <a:rPr lang="en-US" sz="1200" dirty="0"/>
                        <a:t>(3) App shows updated node list</a:t>
                      </a:r>
                      <a:r>
                        <a:rPr lang="en-US" sz="1200" dirty="0" smtClean="0"/>
                        <a:t>. </a:t>
                      </a:r>
                    </a:p>
                    <a:p>
                      <a:pPr marL="0" lvl="0" indent="0" rtl="0">
                        <a:lnSpc>
                          <a:spcPct val="115000"/>
                        </a:lnSpc>
                        <a:spcBef>
                          <a:spcPts val="0"/>
                        </a:spcBef>
                        <a:buNone/>
                      </a:pPr>
                      <a:endParaRPr lang="en-US" sz="1200" dirty="0"/>
                    </a:p>
                    <a:p>
                      <a:pPr marL="0" lvl="0" indent="0" rtl="0">
                        <a:lnSpc>
                          <a:spcPct val="115000"/>
                        </a:lnSpc>
                        <a:spcBef>
                          <a:spcPts val="0"/>
                        </a:spcBef>
                        <a:buNone/>
                      </a:pPr>
                      <a:r>
                        <a:rPr lang="en-US" sz="1200" dirty="0"/>
                        <a:t>Possible Failures:</a:t>
                      </a:r>
                    </a:p>
                    <a:p>
                      <a:pPr marL="0" lvl="0" indent="0" rtl="0">
                        <a:lnSpc>
                          <a:spcPct val="115000"/>
                        </a:lnSpc>
                        <a:spcBef>
                          <a:spcPts val="0"/>
                        </a:spcBef>
                        <a:buNone/>
                      </a:pPr>
                      <a:r>
                        <a:rPr lang="en-US" sz="1200" dirty="0"/>
                        <a:t>(1) </a:t>
                      </a:r>
                      <a:r>
                        <a:rPr lang="en-US" sz="1200" dirty="0" err="1"/>
                        <a:t>nodeID</a:t>
                      </a:r>
                      <a:r>
                        <a:rPr lang="en-US" sz="1200" dirty="0"/>
                        <a:t> is registered already to the server.</a:t>
                      </a:r>
                    </a:p>
                    <a:p>
                      <a:pPr marL="0" lvl="0" indent="0" rtl="0">
                        <a:lnSpc>
                          <a:spcPct val="115000"/>
                        </a:lnSpc>
                        <a:spcBef>
                          <a:spcPts val="0"/>
                        </a:spcBef>
                        <a:buNone/>
                      </a:pPr>
                      <a:r>
                        <a:rPr lang="en-US" sz="1200" dirty="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400" b="1" dirty="0"/>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400" dirty="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extLst>
              <p:ext uri="{D42A27DB-BD31-4B8C-83A1-F6EECF244321}">
                <p14:modId xmlns:p14="http://schemas.microsoft.com/office/powerpoint/2010/main" val="3765665037"/>
              </p:ext>
            </p:extLst>
          </p:nvPr>
        </p:nvGraphicFramePr>
        <p:xfrm>
          <a:off x="250825" y="712284"/>
          <a:ext cx="8569188" cy="731460"/>
        </p:xfrm>
        <a:graphic>
          <a:graphicData uri="http://schemas.openxmlformats.org/drawingml/2006/table">
            <a:tbl>
              <a:tblPr>
                <a:noFill/>
                <a:tableStyleId>{81BBAB56-8E35-4F76-BAE3-FB950FA4FDD8}</a:tableStyleId>
              </a:tblPr>
              <a:tblGrid>
                <a:gridCol w="2550321"/>
                <a:gridCol w="2006289"/>
                <a:gridCol w="2006289"/>
                <a:gridCol w="2006289"/>
              </a:tblGrid>
              <a:tr h="287495">
                <a:tc>
                  <a:txBody>
                    <a:bodyPr/>
                    <a:lstStyle/>
                    <a:p>
                      <a:pPr lvl="0" algn="ctr" rtl="0">
                        <a:spcBef>
                          <a:spcPts val="0"/>
                        </a:spcBef>
                        <a:buNone/>
                      </a:pPr>
                      <a:r>
                        <a:rPr lang="en-US" sz="1200" b="1" dirty="0">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a:spcBef>
                          <a:spcPts val="0"/>
                        </a:spcBef>
                        <a:buNone/>
                      </a:pPr>
                      <a:r>
                        <a:rPr lang="en-US" sz="1200" b="1" dirty="0">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algn="ctr" rtl="0">
                        <a:spcBef>
                          <a:spcPts val="0"/>
                        </a:spcBef>
                        <a:buNone/>
                      </a:pPr>
                      <a:r>
                        <a:rPr lang="en-US" sz="1200" b="1" dirty="0">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47800">
                <a:tc>
                  <a:txBody>
                    <a:bodyPr/>
                    <a:lstStyle/>
                    <a:p>
                      <a:pPr lvl="0" algn="ctr" rtl="0">
                        <a:spcBef>
                          <a:spcPts val="0"/>
                        </a:spcBef>
                        <a:buNone/>
                      </a:pPr>
                      <a:r>
                        <a:rPr lang="en-US" sz="1200" dirty="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19</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extLst>
              <p:ext uri="{D42A27DB-BD31-4B8C-83A1-F6EECF244321}">
                <p14:modId xmlns:p14="http://schemas.microsoft.com/office/powerpoint/2010/main" val="3361335325"/>
              </p:ext>
            </p:extLst>
          </p:nvPr>
        </p:nvGraphicFramePr>
        <p:xfrm>
          <a:off x="250825" y="765175"/>
          <a:ext cx="8569765" cy="4785030"/>
        </p:xfrm>
        <a:graphic>
          <a:graphicData uri="http://schemas.openxmlformats.org/drawingml/2006/table">
            <a:tbl>
              <a:tblPr>
                <a:noFill/>
                <a:tableStyleId>{77336583-5743-4E60-9322-869B5D197014}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gridSpan="2">
                  <a:txBody>
                    <a:bodyPr/>
                    <a:lstStyle/>
                    <a:p>
                      <a:pPr lvl="0" algn="ctr" rtl="0">
                        <a:spcBef>
                          <a:spcPts val="0"/>
                        </a:spcBef>
                        <a:buNone/>
                      </a:pPr>
                      <a:r>
                        <a:rPr lang="en-US" sz="1400" b="1" dirty="0">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hMerge="1">
                  <a:txBody>
                    <a:bodyPr/>
                    <a:lstStyle/>
                    <a:p>
                      <a:endParaRPr lang="ko-KR"/>
                    </a:p>
                  </a:txBody>
                  <a:tcPr/>
                </a:tc>
                <a:tc>
                  <a:txBody>
                    <a:bodyPr/>
                    <a:lstStyle/>
                    <a:p>
                      <a:pPr lvl="0" algn="ctr" rtl="0">
                        <a:spcBef>
                          <a:spcPts val="0"/>
                        </a:spcBef>
                        <a:buNone/>
                      </a:pPr>
                      <a:r>
                        <a:rPr lang="en-US" sz="1400" b="1" dirty="0">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spcBef>
                          <a:spcPts val="0"/>
                        </a:spcBef>
                        <a:buNone/>
                      </a:pPr>
                      <a:r>
                        <a:rPr lang="en-US" sz="1400" b="1" dirty="0">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81000">
                <a:tc>
                  <a:txBody>
                    <a:bodyPr/>
                    <a:lstStyle/>
                    <a:p>
                      <a:pPr lvl="0" rtl="0">
                        <a:spcBef>
                          <a:spcPts val="0"/>
                        </a:spcBef>
                        <a:buNone/>
                      </a:pPr>
                      <a:r>
                        <a:rPr lang="en-US" sz="1400" dirty="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QA01, </a:t>
                      </a:r>
                      <a:r>
                        <a:rPr lang="en-US" sz="1400" dirty="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FR01</a:t>
                      </a:r>
                      <a:r>
                        <a:rPr lang="en-US" sz="1400" dirty="0">
                          <a:solidFill>
                            <a:schemeClr val="dk1"/>
                          </a:solidFill>
                        </a:rPr>
                        <a:t>, </a:t>
                      </a:r>
                      <a:endParaRPr lang="en-US" sz="1400" dirty="0" smtClean="0">
                        <a:solidFill>
                          <a:schemeClr val="dk1"/>
                        </a:solidFill>
                      </a:endParaRPr>
                    </a:p>
                    <a:p>
                      <a:pPr lvl="0" rtl="0">
                        <a:spcBef>
                          <a:spcPts val="0"/>
                        </a:spcBef>
                        <a:buNone/>
                      </a:pPr>
                      <a:r>
                        <a:rPr lang="en-US" sz="1400" dirty="0" smtClean="0">
                          <a:solidFill>
                            <a:schemeClr val="dk1"/>
                          </a:solidFill>
                        </a:rPr>
                        <a:t>FR02</a:t>
                      </a:r>
                      <a:endParaRPr lang="en-US" sz="1400" dirty="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dirty="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20</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extLst>
              <p:ext uri="{D42A27DB-BD31-4B8C-83A1-F6EECF244321}">
                <p14:modId xmlns:p14="http://schemas.microsoft.com/office/powerpoint/2010/main" val="329073846"/>
              </p:ext>
            </p:extLst>
          </p:nvPr>
        </p:nvGraphicFramePr>
        <p:xfrm>
          <a:off x="250825" y="765175"/>
          <a:ext cx="8569765" cy="4754520"/>
        </p:xfrm>
        <a:graphic>
          <a:graphicData uri="http://schemas.openxmlformats.org/drawingml/2006/table">
            <a:tbl>
              <a:tblPr>
                <a:noFill/>
                <a:tableStyleId>{95264F87-848C-4D3B-85D5-59ADC2153574}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rtl="0">
                        <a:spcBef>
                          <a:spcPts val="0"/>
                        </a:spcBef>
                        <a:buNone/>
                      </a:pPr>
                      <a:r>
                        <a:rPr lang="en-US" sz="1400" b="1" dirty="0">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gridSpan="2">
                  <a:txBody>
                    <a:bodyPr/>
                    <a:lstStyle/>
                    <a:p>
                      <a:pPr lvl="0" algn="ctr" rtl="0">
                        <a:spcBef>
                          <a:spcPts val="0"/>
                        </a:spcBef>
                        <a:buNone/>
                      </a:pPr>
                      <a:r>
                        <a:rPr lang="en-US" sz="1400" b="1" dirty="0">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hMerge="1">
                  <a:txBody>
                    <a:bodyPr/>
                    <a:lstStyle/>
                    <a:p>
                      <a:endParaRPr lang="ko-KR"/>
                    </a:p>
                  </a:txBody>
                  <a:tcPr/>
                </a:tc>
                <a:tc>
                  <a:txBody>
                    <a:bodyPr/>
                    <a:lstStyle/>
                    <a:p>
                      <a:pPr lvl="0" algn="ctr" rtl="0">
                        <a:spcBef>
                          <a:spcPts val="0"/>
                        </a:spcBef>
                        <a:buNone/>
                      </a:pPr>
                      <a:r>
                        <a:rPr lang="en-US" sz="1400" b="1" dirty="0">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c>
                  <a:txBody>
                    <a:bodyPr/>
                    <a:lstStyle/>
                    <a:p>
                      <a:pPr lvl="0" algn="ctr" rtl="0">
                        <a:spcBef>
                          <a:spcPts val="0"/>
                        </a:spcBef>
                        <a:buNone/>
                      </a:pPr>
                      <a:r>
                        <a:rPr lang="en-US" sz="1400" b="1" dirty="0">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tx1">
                        <a:lumMod val="65000"/>
                        <a:lumOff val="35000"/>
                      </a:schemeClr>
                    </a:solidFill>
                  </a:tcPr>
                </a:tc>
              </a:tr>
              <a:tr h="381000">
                <a:tc>
                  <a:txBody>
                    <a:bodyPr/>
                    <a:lstStyle/>
                    <a:p>
                      <a:pPr lvl="0" rtl="0">
                        <a:spcBef>
                          <a:spcPts val="0"/>
                        </a:spcBef>
                        <a:buNone/>
                      </a:pPr>
                      <a:r>
                        <a:rPr lang="en-US" sz="14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FR06, </a:t>
                      </a:r>
                      <a:r>
                        <a:rPr lang="en-US" sz="1400" dirty="0" smtClean="0">
                          <a:solidFill>
                            <a:schemeClr val="dk1"/>
                          </a:solidFill>
                        </a:rPr>
                        <a:t>FR07</a:t>
                      </a:r>
                      <a:endParaRPr lang="en-US" sz="1400" dirty="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4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21</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737"/>
            <a:ext cx="9143999" cy="6889405"/>
          </a:xfrm>
          <a:prstGeom prst="rect">
            <a:avLst/>
          </a:prstGeom>
        </p:spPr>
      </p:pic>
      <p:sp>
        <p:nvSpPr>
          <p:cNvPr id="7" name="Shape 316"/>
          <p:cNvSpPr txBox="1">
            <a:spLocks noGrp="1"/>
          </p:cNvSpPr>
          <p:nvPr>
            <p:ph type="title"/>
          </p:nvPr>
        </p:nvSpPr>
        <p:spPr>
          <a:xfrm>
            <a:off x="250824" y="90742"/>
            <a:ext cx="8569765" cy="601878"/>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4400" b="0" spc="100" dirty="0">
                <a:solidFill>
                  <a:schemeClr val="bg1"/>
                </a:solidFill>
                <a:effectLst>
                  <a:outerShdw blurRad="38100" dist="38100" dir="2700000" algn="tl">
                    <a:srgbClr val="000000">
                      <a:alpha val="43137"/>
                    </a:srgbClr>
                  </a:outerShdw>
                </a:effectLst>
                <a:latin typeface="Berlin Sans FB" panose="020E0602020502020306" pitchFamily="34" charset="0"/>
              </a:rPr>
              <a:t>Lessons Learned</a:t>
            </a:r>
          </a:p>
        </p:txBody>
      </p:sp>
      <p:sp>
        <p:nvSpPr>
          <p:cNvPr id="9" name="텍스트 개체 틀 3"/>
          <p:cNvSpPr txBox="1">
            <a:spLocks/>
          </p:cNvSpPr>
          <p:nvPr/>
        </p:nvSpPr>
        <p:spPr>
          <a:xfrm>
            <a:off x="168275" y="675485"/>
            <a:ext cx="8683623" cy="5616780"/>
          </a:xfrm>
          <a:prstGeom prst="rect">
            <a:avLst/>
          </a:prstGeom>
          <a:noFill/>
          <a:ln>
            <a:noFill/>
          </a:ln>
        </p:spPr>
        <p:txBody>
          <a:bodyPr lIns="180000" tIns="91425" rIns="180000" bIns="91425" anchor="t" anchorCtr="0"/>
          <a:lstStyle/>
          <a:p>
            <a:pPr marL="342900" marR="0" lvl="0" indent="-342900" algn="l" defTabSz="914400" rtl="0" eaLnBrk="1" fontAlgn="auto" latinLnBrk="0" hangingPunct="1">
              <a:lnSpc>
                <a:spcPct val="160000"/>
              </a:lnSpc>
              <a:spcBef>
                <a:spcPts val="0"/>
              </a:spcBef>
              <a:spcAft>
                <a:spcPts val="0"/>
              </a:spcAft>
              <a:buClr>
                <a:schemeClr val="dk1"/>
              </a:buClr>
              <a:buSzTx/>
              <a:tabLst/>
              <a:defRPr/>
            </a:pPr>
            <a:r>
              <a:rPr kumimoji="0" lang="en-US" altLang="ko-KR" sz="2400" b="1" i="0" u="none" strike="noStrike" kern="0" cap="none" spc="-100" normalizeH="0" noProof="0" dirty="0" smtClean="0">
                <a:ln>
                  <a:noFill/>
                </a:ln>
                <a:solidFill>
                  <a:schemeClr val="bg1"/>
                </a:solidFill>
                <a:effectLst>
                  <a:outerShdw blurRad="38100" dist="38100" dir="2700000" algn="tl">
                    <a:srgbClr val="000000">
                      <a:alpha val="43137"/>
                    </a:srgbClr>
                  </a:outerShdw>
                </a:effectLst>
                <a:uLnTx/>
                <a:uFillTx/>
                <a:latin typeface="+mj-lt"/>
                <a:ea typeface="바탕"/>
                <a:sym typeface="Arial"/>
              </a:rPr>
              <a:t>☞</a:t>
            </a:r>
            <a:r>
              <a:rPr kumimoji="0" lang="en-US" altLang="ko-KR" sz="2400" i="0" u="none" strike="noStrike" kern="0" cap="none" spc="-100" normalizeH="0" noProof="0" dirty="0" smtClean="0">
                <a:ln>
                  <a:noFill/>
                </a:ln>
                <a:solidFill>
                  <a:schemeClr val="bg1"/>
                </a:solidFill>
                <a:effectLst>
                  <a:outerShdw blurRad="38100" dist="38100" dir="2700000" algn="tl">
                    <a:srgbClr val="000000">
                      <a:alpha val="43137"/>
                    </a:srgbClr>
                  </a:outerShdw>
                </a:effectLst>
                <a:uLnTx/>
                <a:uFillTx/>
                <a:latin typeface="+mj-lt"/>
                <a:ea typeface="바탕"/>
                <a:sym typeface="Arial"/>
              </a:rPr>
              <a:t> </a:t>
            </a:r>
            <a:r>
              <a:rPr kumimoji="0" lang="en-US" altLang="ko-KR" sz="2400"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rPr>
              <a:t>Do not mix the perspective</a:t>
            </a:r>
          </a:p>
          <a:p>
            <a:pPr marL="342900" lvl="8" indent="-342900">
              <a:lnSpc>
                <a:spcPct val="160000"/>
              </a:lnSpc>
              <a:buClr>
                <a:schemeClr val="dk1"/>
              </a:buClr>
            </a:pPr>
            <a:r>
              <a:rPr lang="en-US" altLang="ko-KR" sz="2400" dirty="0" smtClean="0">
                <a:solidFill>
                  <a:schemeClr val="bg1"/>
                </a:solidFill>
                <a:effectLst>
                  <a:outerShdw blurRad="38100" dist="38100" dir="2700000" algn="tl">
                    <a:srgbClr val="000000">
                      <a:alpha val="43137"/>
                    </a:srgbClr>
                  </a:outerShdw>
                </a:effectLst>
                <a:latin typeface="+mj-lt"/>
              </a:rPr>
              <a:t>	- We’ve met communication fail with others before</a:t>
            </a:r>
            <a:endParaRPr kumimoji="0" lang="en-US" altLang="ko-KR" sz="2400"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endParaRPr>
          </a:p>
          <a:p>
            <a:pPr marL="342900" indent="-342900">
              <a:lnSpc>
                <a:spcPct val="160000"/>
              </a:lnSpc>
              <a:buClr>
                <a:schemeClr val="dk1"/>
              </a:buClr>
              <a:defRPr/>
            </a:pPr>
            <a:r>
              <a:rPr lang="en-US" altLang="ko-KR" sz="2400" b="1" dirty="0" smtClean="0">
                <a:solidFill>
                  <a:srgbClr val="FFFFFF"/>
                </a:solidFill>
                <a:effectLst>
                  <a:outerShdw blurRad="38100" dist="38100" dir="2700000" algn="tl">
                    <a:srgbClr val="000000">
                      <a:alpha val="43137"/>
                    </a:srgbClr>
                  </a:outerShdw>
                </a:effectLst>
                <a:latin typeface="+mj-lt"/>
                <a:ea typeface="바탕"/>
              </a:rPr>
              <a:t>☞</a:t>
            </a:r>
            <a:r>
              <a:rPr lang="en-US" altLang="ko-KR" sz="2400" dirty="0" smtClean="0">
                <a:solidFill>
                  <a:srgbClr val="FFFFFF"/>
                </a:solidFill>
                <a:effectLst>
                  <a:outerShdw blurRad="38100" dist="38100" dir="2700000" algn="tl">
                    <a:srgbClr val="000000">
                      <a:alpha val="43137"/>
                    </a:srgbClr>
                  </a:outerShdw>
                </a:effectLst>
                <a:latin typeface="+mj-lt"/>
                <a:ea typeface="바탕"/>
              </a:rPr>
              <a:t> </a:t>
            </a:r>
            <a:r>
              <a:rPr lang="en-US" altLang="ko-KR" sz="2400" dirty="0" smtClean="0">
                <a:solidFill>
                  <a:schemeClr val="bg1"/>
                </a:solidFill>
                <a:effectLst>
                  <a:outerShdw blurRad="38100" dist="38100" dir="2700000" algn="tl">
                    <a:srgbClr val="000000">
                      <a:alpha val="43137"/>
                    </a:srgbClr>
                  </a:outerShdw>
                </a:effectLst>
                <a:latin typeface="+mj-lt"/>
              </a:rPr>
              <a:t>Experiment is very important</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lang="en-US" altLang="ko-KR" sz="2400" dirty="0" smtClean="0">
                <a:solidFill>
                  <a:schemeClr val="bg1"/>
                </a:solidFill>
                <a:effectLst>
                  <a:outerShdw blurRad="38100" dist="38100" dir="2700000" algn="tl">
                    <a:srgbClr val="000000">
                      <a:alpha val="43137"/>
                    </a:srgbClr>
                  </a:outerShdw>
                </a:effectLst>
                <a:latin typeface="+mj-lt"/>
              </a:rPr>
              <a:t>	- How to know QA of event bus if you don’t know</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kumimoji="0" lang="en-US" altLang="ko-KR" sz="2400"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rPr>
              <a:t>	</a:t>
            </a:r>
            <a:r>
              <a:rPr lang="en-US" altLang="ko-KR" sz="2400" dirty="0" smtClean="0">
                <a:solidFill>
                  <a:schemeClr val="bg1"/>
                </a:solidFill>
                <a:effectLst>
                  <a:outerShdw blurRad="38100" dist="38100" dir="2700000" algn="tl">
                    <a:srgbClr val="000000">
                      <a:alpha val="43137"/>
                    </a:srgbClr>
                  </a:outerShdw>
                </a:effectLst>
                <a:latin typeface="+mj-lt"/>
              </a:rPr>
              <a:t>- How to know what is SA node if you did not use it before</a:t>
            </a:r>
          </a:p>
          <a:p>
            <a:pPr marL="342900" indent="-342900">
              <a:lnSpc>
                <a:spcPct val="160000"/>
              </a:lnSpc>
              <a:buClr>
                <a:schemeClr val="dk1"/>
              </a:buClr>
              <a:defRPr/>
            </a:pPr>
            <a:r>
              <a:rPr lang="en-US" altLang="ko-KR" sz="2400" b="1" dirty="0" smtClean="0">
                <a:solidFill>
                  <a:srgbClr val="FFFFFF"/>
                </a:solidFill>
                <a:effectLst>
                  <a:outerShdw blurRad="38100" dist="38100" dir="2700000" algn="tl">
                    <a:srgbClr val="000000">
                      <a:alpha val="43137"/>
                    </a:srgbClr>
                  </a:outerShdw>
                </a:effectLst>
                <a:latin typeface="+mj-lt"/>
                <a:ea typeface="바탕"/>
              </a:rPr>
              <a:t>☞</a:t>
            </a:r>
            <a:r>
              <a:rPr lang="en-US" altLang="ko-KR" sz="2400" dirty="0" smtClean="0">
                <a:solidFill>
                  <a:srgbClr val="FFFFFF"/>
                </a:solidFill>
                <a:effectLst>
                  <a:outerShdw blurRad="38100" dist="38100" dir="2700000" algn="tl">
                    <a:srgbClr val="000000">
                      <a:alpha val="43137"/>
                    </a:srgbClr>
                  </a:outerShdw>
                </a:effectLst>
                <a:latin typeface="+mj-lt"/>
                <a:ea typeface="바탕"/>
              </a:rPr>
              <a:t> </a:t>
            </a:r>
            <a:r>
              <a:rPr lang="en-US" altLang="ko-KR" sz="2400" dirty="0" smtClean="0">
                <a:solidFill>
                  <a:schemeClr val="bg1"/>
                </a:solidFill>
                <a:effectLst>
                  <a:outerShdw blurRad="38100" dist="38100" dir="2700000" algn="tl">
                    <a:srgbClr val="000000">
                      <a:alpha val="43137"/>
                    </a:srgbClr>
                  </a:outerShdw>
                </a:effectLst>
                <a:latin typeface="+mj-lt"/>
              </a:rPr>
              <a:t>Architectural documents keep matched with real design</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lang="en-US" altLang="ko-KR" sz="2400" dirty="0" smtClean="0">
                <a:solidFill>
                  <a:schemeClr val="bg1"/>
                </a:solidFill>
                <a:effectLst>
                  <a:outerShdw blurRad="38100" dist="38100" dir="2700000" algn="tl">
                    <a:srgbClr val="000000">
                      <a:alpha val="43137"/>
                    </a:srgbClr>
                  </a:outerShdw>
                </a:effectLst>
                <a:latin typeface="+mj-lt"/>
              </a:rPr>
              <a:t>	- There is no meaning if it is not matched</a:t>
            </a:r>
          </a:p>
          <a:p>
            <a:pPr marL="342900" indent="-342900">
              <a:lnSpc>
                <a:spcPct val="160000"/>
              </a:lnSpc>
              <a:buClr>
                <a:schemeClr val="dk1"/>
              </a:buClr>
              <a:defRPr/>
            </a:pPr>
            <a:r>
              <a:rPr lang="en-US" altLang="ko-KR" sz="2400" b="1" dirty="0" smtClean="0">
                <a:solidFill>
                  <a:schemeClr val="bg1"/>
                </a:solidFill>
                <a:effectLst>
                  <a:outerShdw blurRad="38100" dist="38100" dir="2700000" algn="tl">
                    <a:srgbClr val="000000">
                      <a:alpha val="43137"/>
                    </a:srgbClr>
                  </a:outerShdw>
                </a:effectLst>
                <a:latin typeface="+mj-lt"/>
                <a:ea typeface="바탕"/>
              </a:rPr>
              <a:t>☞</a:t>
            </a:r>
            <a:r>
              <a:rPr lang="en-US" altLang="ko-KR" sz="2400" dirty="0" smtClean="0">
                <a:solidFill>
                  <a:srgbClr val="FFFFFF"/>
                </a:solidFill>
                <a:effectLst>
                  <a:outerShdw blurRad="38100" dist="38100" dir="2700000" algn="tl">
                    <a:srgbClr val="000000">
                      <a:alpha val="43137"/>
                    </a:srgbClr>
                  </a:outerShdw>
                </a:effectLst>
                <a:latin typeface="+mj-lt"/>
                <a:ea typeface="바탕"/>
              </a:rPr>
              <a:t> </a:t>
            </a:r>
            <a:r>
              <a:rPr lang="en-US" altLang="ko-KR" sz="2400" dirty="0" smtClean="0">
                <a:solidFill>
                  <a:schemeClr val="bg1"/>
                </a:solidFill>
                <a:effectLst>
                  <a:outerShdw blurRad="38100" dist="38100" dir="2700000" algn="tl">
                    <a:srgbClr val="000000">
                      <a:alpha val="43137"/>
                    </a:srgbClr>
                  </a:outerShdw>
                </a:effectLst>
                <a:latin typeface="+mj-lt"/>
              </a:rPr>
              <a:t>We MUST consider the Quality Attribute</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lang="en-US" altLang="ko-KR" sz="2400" dirty="0" smtClean="0">
                <a:solidFill>
                  <a:schemeClr val="bg1"/>
                </a:solidFill>
                <a:effectLst>
                  <a:outerShdw blurRad="38100" dist="38100" dir="2700000" algn="tl">
                    <a:srgbClr val="000000">
                      <a:alpha val="43137"/>
                    </a:srgbClr>
                  </a:outerShdw>
                </a:effectLst>
                <a:latin typeface="+mj-lt"/>
              </a:rPr>
              <a:t>	- Functional requirements is not all for design</a:t>
            </a:r>
          </a:p>
          <a:p>
            <a:pPr marL="342900" marR="0" lvl="0" indent="-342900" algn="l" defTabSz="914400" rtl="0" eaLnBrk="1" fontAlgn="auto" latinLnBrk="0" hangingPunct="1">
              <a:lnSpc>
                <a:spcPct val="160000"/>
              </a:lnSpc>
              <a:spcBef>
                <a:spcPts val="0"/>
              </a:spcBef>
              <a:spcAft>
                <a:spcPts val="0"/>
              </a:spcAft>
              <a:buClr>
                <a:schemeClr val="dk1"/>
              </a:buClr>
              <a:buSzTx/>
              <a:tabLst/>
              <a:defRPr/>
            </a:pPr>
            <a:r>
              <a:rPr lang="en-US" altLang="ko-KR" sz="2400" dirty="0" smtClean="0">
                <a:solidFill>
                  <a:schemeClr val="bg1"/>
                </a:solidFill>
                <a:effectLst>
                  <a:outerShdw blurRad="38100" dist="38100" dir="2700000" algn="tl">
                    <a:srgbClr val="000000">
                      <a:alpha val="43137"/>
                    </a:srgbClr>
                  </a:outerShdw>
                </a:effectLst>
                <a:latin typeface="+mj-lt"/>
              </a:rPr>
              <a:t>	- We were not  able to tracking the modification reason</a:t>
            </a:r>
          </a:p>
          <a:p>
            <a:pPr marL="342900" marR="0" lvl="0" indent="-342900" algn="l" defTabSz="914400" rtl="0" eaLnBrk="1" fontAlgn="auto" latinLnBrk="0" hangingPunct="1">
              <a:lnSpc>
                <a:spcPct val="160000"/>
              </a:lnSpc>
              <a:spcBef>
                <a:spcPts val="0"/>
              </a:spcBef>
              <a:spcAft>
                <a:spcPts val="0"/>
              </a:spcAft>
              <a:buClr>
                <a:schemeClr val="dk1"/>
              </a:buClr>
              <a:buSzTx/>
              <a:tabLst/>
              <a:defRPr/>
            </a:pPr>
            <a:endParaRPr kumimoji="0" lang="en-US" altLang="ko-KR" sz="2000" b="1" i="0" u="none" strike="noStrike" kern="0" cap="none" normalizeH="0" noProof="0" dirty="0" smtClean="0">
              <a:ln>
                <a:noFill/>
              </a:ln>
              <a:solidFill>
                <a:schemeClr val="bg1"/>
              </a:solidFill>
              <a:effectLst>
                <a:outerShdw blurRad="38100" dist="38100" dir="2700000" algn="tl">
                  <a:srgbClr val="000000">
                    <a:alpha val="43137"/>
                  </a:srgbClr>
                </a:outerShdw>
              </a:effectLst>
              <a:uLnTx/>
              <a:uFillTx/>
              <a:latin typeface="+mj-lt"/>
              <a:sym typeface="Arial"/>
            </a:endParaRPr>
          </a:p>
        </p:txBody>
      </p:sp>
      <p:sp>
        <p:nvSpPr>
          <p:cNvPr id="10" name="AutoShape 6" descr="dolphin diving에 대한 이미지 검색결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11" name="Picture 2" descr="http://www.free-wallpapers-free.com/wallpapers/full/ju/jumping-dolphins-1.jpg"/>
          <p:cNvPicPr>
            <a:picLocks noChangeAspect="1" noChangeArrowheads="1"/>
          </p:cNvPicPr>
          <p:nvPr/>
        </p:nvPicPr>
        <p:blipFill>
          <a:blip r:embed="rId4"/>
          <a:srcRect/>
          <a:stretch>
            <a:fillRect/>
          </a:stretch>
        </p:blipFill>
        <p:spPr bwMode="auto">
          <a:xfrm>
            <a:off x="7164361" y="1"/>
            <a:ext cx="1979637" cy="1484729"/>
          </a:xfrm>
          <a:prstGeom prst="rect">
            <a:avLst/>
          </a:prstGeom>
          <a:noFill/>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23</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4294967295"/>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4294967295"/>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extLst>
              <p:ext uri="{D42A27DB-BD31-4B8C-83A1-F6EECF244321}">
                <p14:modId xmlns:p14="http://schemas.microsoft.com/office/powerpoint/2010/main" val="1749818577"/>
              </p:ext>
            </p:extLst>
          </p:nvPr>
        </p:nvGraphicFramePr>
        <p:xfrm>
          <a:off x="971500" y="5661310"/>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extLst>
              <p:ext uri="{D42A27DB-BD31-4B8C-83A1-F6EECF244321}">
                <p14:modId xmlns:p14="http://schemas.microsoft.com/office/powerpoint/2010/main" val="3684788338"/>
              </p:ext>
            </p:extLst>
          </p:nvPr>
        </p:nvGraphicFramePr>
        <p:xfrm>
          <a:off x="971500" y="414910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sp>
        <p:nvSpPr>
          <p:cNvPr id="355" name="Shape 355"/>
          <p:cNvSpPr/>
          <p:nvPr/>
        </p:nvSpPr>
        <p:spPr>
          <a:xfrm>
            <a:off x="406336" y="4290140"/>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40633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10145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40633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5065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54577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10145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40633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5065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10145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54577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6178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367" name="Shape 367"/>
          <p:cNvCxnSpPr>
            <a:stCxn id="363" idx="2"/>
            <a:endCxn id="359" idx="0"/>
          </p:cNvCxnSpPr>
          <p:nvPr/>
        </p:nvCxnSpPr>
        <p:spPr>
          <a:xfrm>
            <a:off x="1006098" y="4821504"/>
            <a:ext cx="0" cy="682609"/>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25690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369" name="Shape 369"/>
          <p:cNvCxnSpPr>
            <a:stCxn id="365" idx="2"/>
            <a:endCxn id="360" idx="0"/>
          </p:cNvCxnSpPr>
          <p:nvPr/>
        </p:nvCxnSpPr>
        <p:spPr>
          <a:xfrm>
            <a:off x="2701218" y="4821504"/>
            <a:ext cx="0" cy="682609"/>
          </a:xfrm>
          <a:prstGeom prst="straightConnector1">
            <a:avLst/>
          </a:prstGeom>
          <a:noFill/>
          <a:ln w="19050" cap="flat" cmpd="sng">
            <a:solidFill>
              <a:schemeClr val="tx1"/>
            </a:solidFill>
            <a:prstDash val="solid"/>
            <a:round/>
            <a:headEnd type="none" w="lg" len="lg"/>
            <a:tailEnd type="stealth" w="lg" len="lg"/>
          </a:ln>
        </p:spPr>
      </p:cxnSp>
      <p:sp>
        <p:nvSpPr>
          <p:cNvPr id="370" name="Shape 370"/>
          <p:cNvSpPr txBox="1"/>
          <p:nvPr/>
        </p:nvSpPr>
        <p:spPr>
          <a:xfrm>
            <a:off x="2508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72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19239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3903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406336" y="3135549"/>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631498" y="3666913"/>
            <a:ext cx="0" cy="623181"/>
          </a:xfrm>
          <a:prstGeom prst="straightConnector1">
            <a:avLst/>
          </a:prstGeom>
          <a:noFill/>
          <a:ln w="19050" cap="flat" cmpd="sng">
            <a:solidFill>
              <a:schemeClr val="tx1"/>
            </a:solidFill>
            <a:prstDash val="solid"/>
            <a:round/>
            <a:headEnd type="none" w="lg" len="lg"/>
            <a:tailEnd type="stealth" w="lg" len="lg"/>
          </a:ln>
        </p:spPr>
      </p:cxn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53" name="Shape 355"/>
          <p:cNvSpPr/>
          <p:nvPr/>
        </p:nvSpPr>
        <p:spPr>
          <a:xfrm>
            <a:off x="406336" y="4290140"/>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54" name="Shape 356"/>
          <p:cNvSpPr/>
          <p:nvPr/>
        </p:nvSpPr>
        <p:spPr>
          <a:xfrm>
            <a:off x="40633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55" name="Shape 357"/>
          <p:cNvSpPr/>
          <p:nvPr/>
        </p:nvSpPr>
        <p:spPr>
          <a:xfrm>
            <a:off x="2101456" y="5503869"/>
            <a:ext cx="755206" cy="373427"/>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56" name="Shape 358"/>
          <p:cNvSpPr/>
          <p:nvPr/>
        </p:nvSpPr>
        <p:spPr>
          <a:xfrm>
            <a:off x="40633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7" name="Shape 359"/>
          <p:cNvSpPr/>
          <p:nvPr/>
        </p:nvSpPr>
        <p:spPr>
          <a:xfrm>
            <a:off x="85065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8" name="Shape 360"/>
          <p:cNvSpPr/>
          <p:nvPr/>
        </p:nvSpPr>
        <p:spPr>
          <a:xfrm>
            <a:off x="2545774"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59" name="Shape 361"/>
          <p:cNvSpPr/>
          <p:nvPr/>
        </p:nvSpPr>
        <p:spPr>
          <a:xfrm>
            <a:off x="2101456" y="5503869"/>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0" name="Shape 362"/>
          <p:cNvSpPr/>
          <p:nvPr/>
        </p:nvSpPr>
        <p:spPr>
          <a:xfrm>
            <a:off x="40633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1" name="Shape 363"/>
          <p:cNvSpPr/>
          <p:nvPr/>
        </p:nvSpPr>
        <p:spPr>
          <a:xfrm>
            <a:off x="85065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2" name="Shape 364"/>
          <p:cNvSpPr/>
          <p:nvPr/>
        </p:nvSpPr>
        <p:spPr>
          <a:xfrm>
            <a:off x="2101456"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sp>
        <p:nvSpPr>
          <p:cNvPr id="63" name="Shape 365"/>
          <p:cNvSpPr/>
          <p:nvPr/>
        </p:nvSpPr>
        <p:spPr>
          <a:xfrm>
            <a:off x="2545774" y="4629571"/>
            <a:ext cx="310888" cy="191933"/>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64" name="Shape 366"/>
          <p:cNvCxnSpPr>
            <a:stCxn id="56" idx="0"/>
            <a:endCxn id="60" idx="2"/>
          </p:cNvCxnSpPr>
          <p:nvPr/>
        </p:nvCxnSpPr>
        <p:spPr>
          <a:xfrm rot="10800000">
            <a:off x="56178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65" name="Shape 367"/>
          <p:cNvCxnSpPr>
            <a:stCxn id="61" idx="2"/>
            <a:endCxn id="57" idx="0"/>
          </p:cNvCxnSpPr>
          <p:nvPr/>
        </p:nvCxnSpPr>
        <p:spPr>
          <a:xfrm>
            <a:off x="1006098" y="4821504"/>
            <a:ext cx="0" cy="682609"/>
          </a:xfrm>
          <a:prstGeom prst="straightConnector1">
            <a:avLst/>
          </a:prstGeom>
          <a:noFill/>
          <a:ln w="19050" cap="flat" cmpd="sng">
            <a:solidFill>
              <a:schemeClr val="dk2"/>
            </a:solidFill>
            <a:prstDash val="solid"/>
            <a:round/>
            <a:headEnd type="none" w="lg" len="lg"/>
            <a:tailEnd type="stealth" w="lg" len="lg"/>
          </a:ln>
        </p:spPr>
      </p:cxnSp>
      <p:cxnSp>
        <p:nvCxnSpPr>
          <p:cNvPr id="66" name="Shape 368"/>
          <p:cNvCxnSpPr>
            <a:stCxn id="59" idx="0"/>
            <a:endCxn id="62" idx="2"/>
          </p:cNvCxnSpPr>
          <p:nvPr/>
        </p:nvCxnSpPr>
        <p:spPr>
          <a:xfrm rot="10800000">
            <a:off x="2256900" y="4821259"/>
            <a:ext cx="0" cy="682609"/>
          </a:xfrm>
          <a:prstGeom prst="straightConnector1">
            <a:avLst/>
          </a:prstGeom>
          <a:noFill/>
          <a:ln w="19050" cap="flat" cmpd="sng">
            <a:solidFill>
              <a:schemeClr val="tx1"/>
            </a:solidFill>
            <a:prstDash val="solid"/>
            <a:round/>
            <a:headEnd type="none" w="lg" len="lg"/>
            <a:tailEnd type="stealth" w="lg" len="lg"/>
          </a:ln>
        </p:spPr>
      </p:cxnSp>
      <p:cxnSp>
        <p:nvCxnSpPr>
          <p:cNvPr id="67" name="Shape 369"/>
          <p:cNvCxnSpPr>
            <a:stCxn id="63" idx="2"/>
            <a:endCxn id="58" idx="0"/>
          </p:cNvCxnSpPr>
          <p:nvPr/>
        </p:nvCxnSpPr>
        <p:spPr>
          <a:xfrm>
            <a:off x="2701218" y="4821504"/>
            <a:ext cx="0" cy="682609"/>
          </a:xfrm>
          <a:prstGeom prst="straightConnector1">
            <a:avLst/>
          </a:prstGeom>
          <a:noFill/>
          <a:ln w="19050" cap="flat" cmpd="sng">
            <a:solidFill>
              <a:schemeClr val="tx1"/>
            </a:solidFill>
            <a:prstDash val="solid"/>
            <a:round/>
            <a:headEnd type="none" w="lg" len="lg"/>
            <a:tailEnd type="stealth" w="lg" len="lg"/>
          </a:ln>
        </p:spPr>
      </p:cxnSp>
      <p:sp>
        <p:nvSpPr>
          <p:cNvPr id="68" name="Shape 370"/>
          <p:cNvSpPr txBox="1"/>
          <p:nvPr/>
        </p:nvSpPr>
        <p:spPr>
          <a:xfrm>
            <a:off x="2508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69" name="Shape 371"/>
          <p:cNvSpPr txBox="1"/>
          <p:nvPr/>
        </p:nvSpPr>
        <p:spPr>
          <a:xfrm>
            <a:off x="717225"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70" name="Shape 372"/>
          <p:cNvSpPr txBox="1"/>
          <p:nvPr/>
        </p:nvSpPr>
        <p:spPr>
          <a:xfrm>
            <a:off x="19239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71" name="Shape 373"/>
          <p:cNvSpPr txBox="1"/>
          <p:nvPr/>
        </p:nvSpPr>
        <p:spPr>
          <a:xfrm>
            <a:off x="2390330" y="5072598"/>
            <a:ext cx="310888" cy="31748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72" name="Shape 374"/>
          <p:cNvSpPr/>
          <p:nvPr/>
        </p:nvSpPr>
        <p:spPr>
          <a:xfrm>
            <a:off x="406336" y="3135549"/>
            <a:ext cx="2450325" cy="531364"/>
          </a:xfrm>
          <a:prstGeom prst="rect">
            <a:avLst/>
          </a:prstGeom>
          <a:solidFill>
            <a:schemeClr val="lt2"/>
          </a:solidFill>
          <a:ln w="19050" cap="flat" cmpd="sng">
            <a:solidFill>
              <a:schemeClr val="tx1"/>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73" name="Shape 375"/>
          <p:cNvCxnSpPr>
            <a:stCxn id="72" idx="2"/>
            <a:endCxn id="53" idx="0"/>
          </p:cNvCxnSpPr>
          <p:nvPr/>
        </p:nvCxnSpPr>
        <p:spPr>
          <a:xfrm>
            <a:off x="1631498" y="3666913"/>
            <a:ext cx="0" cy="623181"/>
          </a:xfrm>
          <a:prstGeom prst="straightConnector1">
            <a:avLst/>
          </a:prstGeom>
          <a:noFill/>
          <a:ln w="19050" cap="flat" cmpd="sng">
            <a:solidFill>
              <a:schemeClr val="tx1"/>
            </a:solidFill>
            <a:prstDash val="solid"/>
            <a:round/>
            <a:headEnd type="none" w="lg" len="lg"/>
            <a:tailEnd type="stealth" w="lg" len="lg"/>
          </a:ln>
        </p:spPr>
      </p:cxn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2</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D - Static Perspective of IoT Server(1/2)</a:t>
            </a:r>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D - Static Perspective of IoT Server(2/2)</a:t>
            </a:r>
          </a:p>
        </p:txBody>
      </p:sp>
      <p:sp>
        <p:nvSpPr>
          <p:cNvPr id="6" name="Shape 395"/>
          <p:cNvSpPr/>
          <p:nvPr/>
        </p:nvSpPr>
        <p:spPr>
          <a:xfrm>
            <a:off x="107504" y="3852071"/>
            <a:ext cx="3778146" cy="846972"/>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66454" y="5136278"/>
            <a:ext cx="7870407" cy="1173042"/>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98718" y="4840091"/>
            <a:ext cx="2402415" cy="25698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544938" y="5478596"/>
            <a:ext cx="2575330" cy="488382"/>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5994690" y="5562005"/>
            <a:ext cx="2542172" cy="404972"/>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85560" y="5326341"/>
            <a:ext cx="2085228" cy="389085"/>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85560" y="5803594"/>
            <a:ext cx="2319818" cy="389085"/>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3928295" y="764704"/>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09099"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5789548"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51998" y="4019211"/>
            <a:ext cx="1392486" cy="532465"/>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mysql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5789536" y="4019224"/>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a:endCxn id="21" idx="0"/>
          </p:cNvCxnSpPr>
          <p:nvPr/>
        </p:nvCxnSpPr>
        <p:spPr>
          <a:xfrm rot="5400000">
            <a:off x="2400615" y="-157914"/>
            <a:ext cx="768840" cy="3679006"/>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19" name="Shape 418"/>
          <p:cNvCxnSpPr>
            <a:stCxn id="13" idx="2"/>
            <a:endCxn id="14" idx="0"/>
          </p:cNvCxnSpPr>
          <p:nvPr/>
        </p:nvCxnSpPr>
        <p:spPr>
          <a:xfrm rot="5400000">
            <a:off x="3330520" y="771991"/>
            <a:ext cx="768840" cy="181919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170744" y="750962"/>
            <a:ext cx="768840" cy="186125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249289"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6076" y="3169963"/>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2979456"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16200000" flipH="1">
            <a:off x="2411452" y="3300806"/>
            <a:ext cx="1425977" cy="568"/>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2979456"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031776"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3937376" y="1774977"/>
            <a:ext cx="1425977" cy="30522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16200000" flipH="1">
            <a:off x="6161697" y="3300807"/>
            <a:ext cx="1425976" cy="567"/>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6729700"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6729700" y="2331120"/>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249325" y="4019224"/>
            <a:ext cx="1392486" cy="532465"/>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mongoDB</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Binding Module</a:t>
            </a:r>
          </a:p>
        </p:txBody>
      </p:sp>
      <p:cxnSp>
        <p:nvCxnSpPr>
          <p:cNvPr id="32" name="Shape 431"/>
          <p:cNvCxnSpPr/>
          <p:nvPr/>
        </p:nvCxnSpPr>
        <p:spPr>
          <a:xfrm rot="16200000" flipH="1">
            <a:off x="474772" y="3300819"/>
            <a:ext cx="1425976" cy="567"/>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43343" y="4014093"/>
            <a:ext cx="289402" cy="25698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800860" y="2873306"/>
            <a:ext cx="289402" cy="17141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644010"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097975" y="-176269"/>
            <a:ext cx="768840" cy="371571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37" name="Shape 436"/>
          <p:cNvCxnSpPr>
            <a:stCxn id="35" idx="2"/>
            <a:endCxn id="22" idx="0"/>
          </p:cNvCxnSpPr>
          <p:nvPr/>
        </p:nvCxnSpPr>
        <p:spPr>
          <a:xfrm rot="5400000">
            <a:off x="4935540" y="-234748"/>
            <a:ext cx="571489" cy="6237935"/>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124439" y="4019211"/>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124438" y="2066009"/>
            <a:ext cx="1392486" cy="532465"/>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16200000" flipH="1">
            <a:off x="4110578" y="3308577"/>
            <a:ext cx="1420774" cy="568"/>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501585" y="2332242"/>
            <a:ext cx="622828"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008363" y="692535"/>
            <a:ext cx="571489" cy="438336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16200000" flipH="1">
            <a:off x="1238169" y="2305838"/>
            <a:ext cx="571489" cy="115676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168138" y="2532760"/>
            <a:ext cx="571489" cy="702918"/>
          </a:xfrm>
          <a:prstGeom prst="bentConnector3">
            <a:avLst>
              <a:gd name="adj1" fmla="val 5000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4294967295"/>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graphicFrame>
        <p:nvGraphicFramePr>
          <p:cNvPr id="5" name="표 4"/>
          <p:cNvGraphicFramePr>
            <a:graphicFrameLocks noGrp="1"/>
          </p:cNvGraphicFramePr>
          <p:nvPr/>
        </p:nvGraphicFramePr>
        <p:xfrm>
          <a:off x="250825" y="765173"/>
          <a:ext cx="8678068" cy="4938005"/>
        </p:xfrm>
        <a:graphic>
          <a:graphicData uri="http://schemas.openxmlformats.org/drawingml/2006/table">
            <a:tbl>
              <a:tblPr/>
              <a:tblGrid>
                <a:gridCol w="2438878"/>
                <a:gridCol w="3981124"/>
                <a:gridCol w="2258066"/>
              </a:tblGrid>
              <a:tr h="43151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034454612"/>
              </p:ext>
            </p:extLst>
          </p:nvPr>
        </p:nvGraphicFramePr>
        <p:xfrm>
          <a:off x="250825" y="765173"/>
          <a:ext cx="8713785" cy="4899118"/>
        </p:xfrm>
        <a:graphic>
          <a:graphicData uri="http://schemas.openxmlformats.org/drawingml/2006/table">
            <a:tbl>
              <a:tblPr/>
              <a:tblGrid>
                <a:gridCol w="2448916"/>
                <a:gridCol w="3971025"/>
                <a:gridCol w="2293844"/>
              </a:tblGrid>
              <a:tr h="444502">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54517" y="90742"/>
            <a:ext cx="7886700"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smtClean="0">
                <a:solidFill>
                  <a:schemeClr val="dk1"/>
                </a:solidFill>
              </a:rPr>
              <a:t>Project Plan </a:t>
            </a:r>
            <a:r>
              <a:rPr lang="en-US" sz="2000" b="1" dirty="0">
                <a:solidFill>
                  <a:schemeClr val="dk1"/>
                </a:solidFill>
              </a:rPr>
              <a:t>- Time Log</a:t>
            </a:r>
          </a:p>
        </p:txBody>
      </p:sp>
      <p:pic>
        <p:nvPicPr>
          <p:cNvPr id="100" name="Shape 100"/>
          <p:cNvPicPr preferRelativeResize="0"/>
          <p:nvPr/>
        </p:nvPicPr>
        <p:blipFill>
          <a:blip r:embed="rId3">
            <a:alphaModFix/>
          </a:blip>
          <a:stretch>
            <a:fillRect/>
          </a:stretch>
        </p:blipFill>
        <p:spPr>
          <a:xfrm>
            <a:off x="0" y="1009100"/>
            <a:ext cx="4686649" cy="3470550"/>
          </a:xfrm>
          <a:prstGeom prst="rect">
            <a:avLst/>
          </a:prstGeom>
          <a:noFill/>
          <a:ln>
            <a:noFill/>
          </a:ln>
        </p:spPr>
      </p:pic>
      <p:pic>
        <p:nvPicPr>
          <p:cNvPr id="101" name="Shape 101"/>
          <p:cNvPicPr preferRelativeResize="0"/>
          <p:nvPr/>
        </p:nvPicPr>
        <p:blipFill>
          <a:blip r:embed="rId4">
            <a:alphaModFix/>
          </a:blip>
          <a:stretch>
            <a:fillRect/>
          </a:stretch>
        </p:blipFill>
        <p:spPr>
          <a:xfrm>
            <a:off x="4046075" y="856775"/>
            <a:ext cx="5097924" cy="3775205"/>
          </a:xfrm>
          <a:prstGeom prst="rect">
            <a:avLst/>
          </a:prstGeom>
          <a:noFill/>
          <a:ln>
            <a:noFill/>
          </a:ln>
        </p:spPr>
      </p:pic>
      <p:sp>
        <p:nvSpPr>
          <p:cNvPr id="102" name="Shape 102"/>
          <p:cNvSpPr txBox="1"/>
          <p:nvPr/>
        </p:nvSpPr>
        <p:spPr>
          <a:xfrm>
            <a:off x="829850" y="1091625"/>
            <a:ext cx="23901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b="1"/>
              <a:t>Planned Time : 576 Hours</a:t>
            </a:r>
          </a:p>
        </p:txBody>
      </p:sp>
      <p:sp>
        <p:nvSpPr>
          <p:cNvPr id="103" name="Shape 103"/>
          <p:cNvSpPr txBox="1"/>
          <p:nvPr/>
        </p:nvSpPr>
        <p:spPr>
          <a:xfrm>
            <a:off x="4952125" y="1091625"/>
            <a:ext cx="23901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b="1"/>
              <a:t>Spent Time : 628 Hours </a:t>
            </a:r>
          </a:p>
        </p:txBody>
      </p:sp>
      <p:sp>
        <p:nvSpPr>
          <p:cNvPr id="104" name="Shape 104"/>
          <p:cNvSpPr txBox="1"/>
          <p:nvPr/>
        </p:nvSpPr>
        <p:spPr>
          <a:xfrm>
            <a:off x="3639900" y="3464225"/>
            <a:ext cx="1499700" cy="481500"/>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sz="1800" b="1">
                <a:solidFill>
                  <a:srgbClr val="FF0000"/>
                </a:solidFill>
              </a:rPr>
              <a:t>+ 52 Hours</a:t>
            </a:r>
          </a:p>
        </p:txBody>
      </p:sp>
      <p:graphicFrame>
        <p:nvGraphicFramePr>
          <p:cNvPr id="105" name="Shape 105"/>
          <p:cNvGraphicFramePr/>
          <p:nvPr/>
        </p:nvGraphicFramePr>
        <p:xfrm>
          <a:off x="906037" y="4631975"/>
          <a:ext cx="7515750" cy="1467492"/>
        </p:xfrm>
        <a:graphic>
          <a:graphicData uri="http://schemas.openxmlformats.org/drawingml/2006/table">
            <a:tbl>
              <a:tblPr>
                <a:noFill/>
              </a:tblPr>
              <a:tblGrid>
                <a:gridCol w="1252625"/>
                <a:gridCol w="1252625"/>
                <a:gridCol w="1252625"/>
                <a:gridCol w="1252625"/>
                <a:gridCol w="1252625"/>
                <a:gridCol w="1252625"/>
              </a:tblGrid>
              <a:tr h="0">
                <a:tc>
                  <a:txBody>
                    <a:bodyPr/>
                    <a:lstStyle/>
                    <a:p>
                      <a:pPr lvl="0" algn="ctr" rtl="0">
                        <a:lnSpc>
                          <a:spcPct val="115000"/>
                        </a:lnSpc>
                        <a:spcBef>
                          <a:spcPts val="0"/>
                        </a:spcBef>
                        <a:buNone/>
                      </a:pPr>
                      <a:r>
                        <a:rPr lang="en-US" sz="1200" b="1">
                          <a:solidFill>
                            <a:srgbClr val="FFFFFF"/>
                          </a:solidFill>
                        </a:rPr>
                        <a:t>Analysis</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algn="ctr" rtl="0">
                        <a:lnSpc>
                          <a:spcPct val="115000"/>
                        </a:lnSpc>
                        <a:spcBef>
                          <a:spcPts val="0"/>
                        </a:spcBef>
                        <a:buNone/>
                      </a:pPr>
                      <a:r>
                        <a:rPr lang="en-US" sz="1200" b="1">
                          <a:solidFill>
                            <a:srgbClr val="FFFFFF"/>
                          </a:solidFill>
                        </a:rPr>
                        <a:t>Architecture</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algn="ctr" rtl="0">
                        <a:lnSpc>
                          <a:spcPct val="115000"/>
                        </a:lnSpc>
                        <a:spcBef>
                          <a:spcPts val="0"/>
                        </a:spcBef>
                        <a:buNone/>
                      </a:pPr>
                      <a:r>
                        <a:rPr lang="en-US" sz="1200" b="1">
                          <a:solidFill>
                            <a:srgbClr val="FFFFFF"/>
                          </a:solidFill>
                        </a:rPr>
                        <a:t>Implementation</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algn="ctr" rtl="0">
                        <a:lnSpc>
                          <a:spcPct val="115000"/>
                        </a:lnSpc>
                        <a:spcBef>
                          <a:spcPts val="0"/>
                        </a:spcBef>
                        <a:buNone/>
                      </a:pPr>
                      <a:r>
                        <a:rPr lang="en-US" sz="1200" b="1">
                          <a:solidFill>
                            <a:srgbClr val="FFFFFF"/>
                          </a:solidFill>
                        </a:rPr>
                        <a:t>Test &amp; Debug</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algn="ctr" rtl="0">
                        <a:lnSpc>
                          <a:spcPct val="115000"/>
                        </a:lnSpc>
                        <a:spcBef>
                          <a:spcPts val="0"/>
                        </a:spcBef>
                        <a:buNone/>
                      </a:pPr>
                      <a:r>
                        <a:rPr lang="en-US" sz="1200" b="1">
                          <a:solidFill>
                            <a:srgbClr val="FFFFFF"/>
                          </a:solidFill>
                        </a:rPr>
                        <a:t>Documentation</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algn="ctr" rtl="0">
                        <a:lnSpc>
                          <a:spcPct val="115000"/>
                        </a:lnSpc>
                        <a:spcBef>
                          <a:spcPts val="0"/>
                        </a:spcBef>
                        <a:buNone/>
                      </a:pPr>
                      <a:r>
                        <a:rPr lang="en-US" sz="1200" b="1">
                          <a:solidFill>
                            <a:srgbClr val="FFFFFF"/>
                          </a:solidFill>
                        </a:rPr>
                        <a:t>Total</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0">
                <a:tc>
                  <a:txBody>
                    <a:bodyPr/>
                    <a:lstStyle/>
                    <a:p>
                      <a:pPr lvl="0" algn="ctr" rtl="0">
                        <a:lnSpc>
                          <a:spcPct val="115000"/>
                        </a:lnSpc>
                        <a:spcBef>
                          <a:spcPts val="0"/>
                        </a:spcBef>
                        <a:buNone/>
                      </a:pPr>
                      <a:r>
                        <a:rPr lang="en-US" sz="1000" b="1"/>
                        <a:t>65</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163</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160</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128</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60</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576</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000" b="1"/>
                        <a:t>71</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187</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145</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124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101</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t>628</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0">
                <a:tc>
                  <a:txBody>
                    <a:bodyPr/>
                    <a:lstStyle/>
                    <a:p>
                      <a:pPr lvl="0" algn="ctr" rtl="0">
                        <a:lnSpc>
                          <a:spcPct val="115000"/>
                        </a:lnSpc>
                        <a:spcBef>
                          <a:spcPts val="0"/>
                        </a:spcBef>
                        <a:buNone/>
                      </a:pPr>
                      <a:r>
                        <a:rPr lang="en-US" sz="1000" b="1">
                          <a:solidFill>
                            <a:srgbClr val="FF0000"/>
                          </a:solidFill>
                        </a:rPr>
                        <a:t>(6)</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FF0000"/>
                          </a:solidFill>
                        </a:rPr>
                        <a:t>(24)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0000FF"/>
                          </a:solidFill>
                        </a:rPr>
                        <a:t>15</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0000FF"/>
                          </a:solidFill>
                        </a:rPr>
                        <a:t>4</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FF0000"/>
                          </a:solidFill>
                        </a:rPr>
                        <a:t>(41)</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US" sz="1000" b="1">
                          <a:solidFill>
                            <a:srgbClr val="FF0000"/>
                          </a:solidFill>
                        </a:rPr>
                        <a:t>(52)</a:t>
                      </a:r>
                    </a:p>
                  </a:txBody>
                  <a:tcPr marL="28575" marR="28575" marT="91425" marB="91425"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3</a:t>
            </a:fld>
            <a:r>
              <a:rPr lang="en-US" smtClean="0"/>
              <a:t>/23</a:t>
            </a:r>
            <a:endParaRPr lang="en-US" dirty="0"/>
          </a:p>
        </p:txBody>
      </p:sp>
    </p:spTree>
    <p:extLst>
      <p:ext uri="{BB962C8B-B14F-4D97-AF65-F5344CB8AC3E}">
        <p14:creationId xmlns:p14="http://schemas.microsoft.com/office/powerpoint/2010/main" val="260945781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681799410"/>
              </p:ext>
            </p:extLst>
          </p:nvPr>
        </p:nvGraphicFramePr>
        <p:xfrm>
          <a:off x="250825" y="765175"/>
          <a:ext cx="8713784" cy="4529208"/>
        </p:xfrm>
        <a:graphic>
          <a:graphicData uri="http://schemas.openxmlformats.org/drawingml/2006/table">
            <a:tbl>
              <a:tblPr/>
              <a:tblGrid>
                <a:gridCol w="2448914"/>
                <a:gridCol w="3943168"/>
                <a:gridCol w="2321702"/>
              </a:tblGrid>
              <a:tr h="44450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873651942"/>
              </p:ext>
            </p:extLst>
          </p:nvPr>
        </p:nvGraphicFramePr>
        <p:xfrm>
          <a:off x="250825" y="765175"/>
          <a:ext cx="8713784" cy="4399983"/>
        </p:xfrm>
        <a:graphic>
          <a:graphicData uri="http://schemas.openxmlformats.org/drawingml/2006/table">
            <a:tbl>
              <a:tblPr/>
              <a:tblGrid>
                <a:gridCol w="2448914"/>
                <a:gridCol w="3943168"/>
                <a:gridCol w="2321702"/>
              </a:tblGrid>
              <a:tr h="434975">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extLst>
              <p:ext uri="{D42A27DB-BD31-4B8C-83A1-F6EECF244321}">
                <p14:modId xmlns:p14="http://schemas.microsoft.com/office/powerpoint/2010/main" val="1657778110"/>
              </p:ext>
            </p:extLst>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070725"/>
                <a:gridCol w="1143000"/>
                <a:gridCol w="820320"/>
                <a:gridCol w="2037030"/>
              </a:tblGrid>
              <a:tr h="381000">
                <a:tc>
                  <a:txBody>
                    <a:bodyPr/>
                    <a:lstStyle/>
                    <a:p>
                      <a:pPr lvl="0" rtl="0">
                        <a:spcBef>
                          <a:spcPts val="0"/>
                        </a:spcBef>
                        <a:buNone/>
                      </a:pPr>
                      <a:r>
                        <a:rPr lang="en-US" sz="1200" dirty="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dirty="0" smtClean="0"/>
                        <a:t>Persons</a:t>
                      </a:r>
                      <a:endParaRPr lang="en-US" sz="12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dirty="0" smtClean="0"/>
                        <a:t>628/5/35 = 3.58 </a:t>
                      </a:r>
                      <a:r>
                        <a:rPr lang="en-US" sz="1200" b="1" dirty="0"/>
                        <a:t>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8" name="Shape 110"/>
          <p:cNvSpPr txBox="1">
            <a:spLocks/>
          </p:cNvSpPr>
          <p:nvPr/>
        </p:nvSpPr>
        <p:spPr>
          <a:xfrm>
            <a:off x="611450" y="855400"/>
            <a:ext cx="2882727" cy="481500"/>
          </a:xfrm>
          <a:prstGeom prst="rect">
            <a:avLst/>
          </a:prstGeom>
          <a:solidFill>
            <a:schemeClr val="bg1"/>
          </a:solidFill>
          <a:ln>
            <a:noFill/>
          </a:ln>
        </p:spPr>
        <p:txBody>
          <a:bodyPr lIns="91425" tIns="45700" rIns="91425" bIns="45700" anchor="ctr" anchorCtr="0">
            <a:noAutofit/>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dk1"/>
              </a:buClr>
              <a:buFont typeface="Calibri"/>
              <a:buNone/>
              <a:defRPr sz="2400" b="1"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buSzPct val="25000"/>
              <a:buFont typeface="Arial"/>
              <a:buNone/>
            </a:pPr>
            <a:r>
              <a:rPr lang="en-US" sz="1600" dirty="0" smtClean="0">
                <a:solidFill>
                  <a:schemeClr val="dk1"/>
                </a:solidFill>
              </a:rPr>
              <a:t>Earned Value Management</a:t>
            </a:r>
            <a:endParaRPr lang="en-US" sz="1600" dirty="0">
              <a:solidFill>
                <a:schemeClr val="dk1"/>
              </a:solidFill>
            </a:endParaRPr>
          </a:p>
        </p:txBody>
      </p:sp>
      <p:sp>
        <p:nvSpPr>
          <p:cNvPr id="11" name="Shape 99"/>
          <p:cNvSpPr txBox="1">
            <a:spLocks noGrp="1"/>
          </p:cNvSpPr>
          <p:nvPr>
            <p:ph type="title"/>
          </p:nvPr>
        </p:nvSpPr>
        <p:spPr>
          <a:xfrm>
            <a:off x="154517" y="90742"/>
            <a:ext cx="7886700"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smtClean="0">
                <a:solidFill>
                  <a:schemeClr val="dk1"/>
                </a:solidFill>
              </a:rPr>
              <a:t>Project Plan – Earned Value Management</a:t>
            </a:r>
            <a:endParaRPr lang="en-US" sz="2000" b="1" dirty="0">
              <a:solidFill>
                <a:schemeClr val="dk1"/>
              </a:solidFill>
            </a:endParaRPr>
          </a:p>
        </p:txBody>
      </p:sp>
      <p:sp>
        <p:nvSpPr>
          <p:cNvPr id="5" name="슬라이드 번호 개체 틀 4"/>
          <p:cNvSpPr>
            <a:spLocks noGrp="1"/>
          </p:cNvSpPr>
          <p:nvPr>
            <p:ph type="sldNum" idx="12"/>
          </p:nvPr>
        </p:nvSpPr>
        <p:spPr/>
        <p:txBody>
          <a:bodyPr/>
          <a:lstStyle/>
          <a:p>
            <a:pPr>
              <a:buSzPct val="25000"/>
            </a:pPr>
            <a:fld id="{00000000-1234-1234-1234-123412341234}" type="slidenum">
              <a:rPr lang="en-US" smtClean="0"/>
              <a:pPr>
                <a:buSzPct val="25000"/>
              </a:pPr>
              <a:t>4</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3"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4"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5" action="ppaction://hlinksldjump"/>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5</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a:t>
            </a:r>
            <a:r>
              <a:rPr lang="en-US" sz="2000" b="1" dirty="0" smtClean="0"/>
              <a:t>System </a:t>
            </a:r>
            <a:r>
              <a:rPr lang="en-US" sz="2000" b="1" dirty="0"/>
              <a:t>Context Diagram</a:t>
            </a: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6</a:t>
            </a:fld>
            <a:r>
              <a:rPr lang="en-US" smtClean="0"/>
              <a:t>/23</a:t>
            </a:r>
            <a:endParaRPr lang="en-US" dirty="0"/>
          </a:p>
        </p:txBody>
      </p:sp>
      <p:sp>
        <p:nvSpPr>
          <p:cNvPr id="5" name="자유형 4"/>
          <p:cNvSpPr/>
          <p:nvPr/>
        </p:nvSpPr>
        <p:spPr>
          <a:xfrm>
            <a:off x="2576680" y="949343"/>
            <a:ext cx="5955870" cy="3991867"/>
          </a:xfrm>
          <a:custGeom>
            <a:avLst/>
            <a:gdLst>
              <a:gd name="connsiteX0" fmla="*/ 0 w 5474825"/>
              <a:gd name="connsiteY0" fmla="*/ 0 h 4294207"/>
              <a:gd name="connsiteX1" fmla="*/ 11575 w 5474825"/>
              <a:gd name="connsiteY1" fmla="*/ 4282633 h 4294207"/>
              <a:gd name="connsiteX2" fmla="*/ 2986269 w 5474825"/>
              <a:gd name="connsiteY2" fmla="*/ 4294207 h 4294207"/>
              <a:gd name="connsiteX3" fmla="*/ 2997843 w 5474825"/>
              <a:gd name="connsiteY3" fmla="*/ 2777924 h 4294207"/>
              <a:gd name="connsiteX4" fmla="*/ 5463251 w 5474825"/>
              <a:gd name="connsiteY4" fmla="*/ 2777924 h 4294207"/>
              <a:gd name="connsiteX5" fmla="*/ 5474825 w 5474825"/>
              <a:gd name="connsiteY5" fmla="*/ 11574 h 4294207"/>
              <a:gd name="connsiteX6" fmla="*/ 0 w 5474825"/>
              <a:gd name="connsiteY6" fmla="*/ 0 h 429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4825" h="4294207">
                <a:moveTo>
                  <a:pt x="0" y="0"/>
                </a:moveTo>
                <a:cubicBezTo>
                  <a:pt x="3858" y="1427544"/>
                  <a:pt x="7717" y="2855089"/>
                  <a:pt x="11575" y="4282633"/>
                </a:cubicBezTo>
                <a:lnTo>
                  <a:pt x="2986269" y="4294207"/>
                </a:lnTo>
                <a:lnTo>
                  <a:pt x="2997843" y="2777924"/>
                </a:lnTo>
                <a:lnTo>
                  <a:pt x="5463251" y="2777924"/>
                </a:lnTo>
                <a:lnTo>
                  <a:pt x="5474825" y="11574"/>
                </a:lnTo>
                <a:lnTo>
                  <a:pt x="0" y="0"/>
                </a:lnTo>
                <a:close/>
              </a:path>
            </a:pathLst>
          </a:custGeom>
          <a:noFill/>
          <a:ln w="317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solidFill>
              <a:latin typeface="Arial" panose="020B0604020202020204" pitchFamily="34" charset="0"/>
              <a:ea typeface="+mj-ea"/>
              <a:cs typeface="Arial" panose="020B0604020202020204" pitchFamily="34" charset="0"/>
            </a:endParaRPr>
          </a:p>
        </p:txBody>
      </p:sp>
      <p:grpSp>
        <p:nvGrpSpPr>
          <p:cNvPr id="6" name="그룹 5"/>
          <p:cNvGrpSpPr/>
          <p:nvPr/>
        </p:nvGrpSpPr>
        <p:grpSpPr>
          <a:xfrm>
            <a:off x="633395" y="1339469"/>
            <a:ext cx="350043" cy="692944"/>
            <a:chOff x="2962275" y="1152525"/>
            <a:chExt cx="1819275" cy="3676650"/>
          </a:xfrm>
          <a:solidFill>
            <a:schemeClr val="tx1"/>
          </a:solidFill>
        </p:grpSpPr>
        <p:sp>
          <p:nvSpPr>
            <p:cNvPr id="7" name="양쪽 모서리가 둥근 사각형 6"/>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5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8" name="타원 7"/>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5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grpSp>
        <p:nvGrpSpPr>
          <p:cNvPr id="9" name="그룹 8"/>
          <p:cNvGrpSpPr/>
          <p:nvPr/>
        </p:nvGrpSpPr>
        <p:grpSpPr>
          <a:xfrm>
            <a:off x="619888" y="2523924"/>
            <a:ext cx="350043" cy="692944"/>
            <a:chOff x="2962275" y="1152525"/>
            <a:chExt cx="1819275" cy="3676650"/>
          </a:xfrm>
          <a:solidFill>
            <a:schemeClr val="tx1"/>
          </a:solidFill>
        </p:grpSpPr>
        <p:sp>
          <p:nvSpPr>
            <p:cNvPr id="10" name="양쪽 모서리가 둥근 사각형 9"/>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11" name="타원 10"/>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sp>
        <p:nvSpPr>
          <p:cNvPr id="12" name="모서리가 둥근 직사각형 11"/>
          <p:cNvSpPr/>
          <p:nvPr/>
        </p:nvSpPr>
        <p:spPr>
          <a:xfrm>
            <a:off x="4206350" y="1094337"/>
            <a:ext cx="1393031" cy="3639606"/>
          </a:xfrm>
          <a:prstGeom prst="round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IoT </a:t>
            </a:r>
            <a:endParaRPr lang="en-US" altLang="ko-KR"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a:p>
            <a:pPr algn="ctr"/>
            <a:r>
              <a:rPr lang="en-US" altLang="ko-KR"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Server</a:t>
            </a:r>
            <a:endParaRPr lang="en-US" altLang="ko-KR"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cxnSp>
        <p:nvCxnSpPr>
          <p:cNvPr id="13" name="꺾인 연결선 12"/>
          <p:cNvCxnSpPr/>
          <p:nvPr/>
        </p:nvCxnSpPr>
        <p:spPr>
          <a:xfrm flipV="1">
            <a:off x="983438" y="1722324"/>
            <a:ext cx="1766647"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꺾인 연결선 13"/>
          <p:cNvCxnSpPr>
            <a:stCxn id="10" idx="0"/>
          </p:cNvCxnSpPr>
          <p:nvPr/>
        </p:nvCxnSpPr>
        <p:spPr>
          <a:xfrm>
            <a:off x="969931" y="2994264"/>
            <a:ext cx="3236118"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꺾인 연결선 14"/>
          <p:cNvCxnSpPr/>
          <p:nvPr/>
        </p:nvCxnSpPr>
        <p:spPr>
          <a:xfrm>
            <a:off x="5599382" y="1722324"/>
            <a:ext cx="1521619" cy="1"/>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꺾인 연결선 15"/>
          <p:cNvCxnSpPr/>
          <p:nvPr/>
        </p:nvCxnSpPr>
        <p:spPr>
          <a:xfrm>
            <a:off x="3595526" y="1722324"/>
            <a:ext cx="624032"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411509" y="2006909"/>
            <a:ext cx="77242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smtClean="0">
                <a:solidFill>
                  <a:schemeClr val="tx1"/>
                </a:solidFill>
                <a:latin typeface="Arial" panose="020B0604020202020204" pitchFamily="34" charset="0"/>
                <a:ea typeface="+mj-ea"/>
                <a:cs typeface="Arial" panose="020B0604020202020204" pitchFamily="34" charset="0"/>
              </a:rPr>
              <a:t>User</a:t>
            </a:r>
          </a:p>
        </p:txBody>
      </p:sp>
      <p:sp>
        <p:nvSpPr>
          <p:cNvPr id="18" name="직사각형 17"/>
          <p:cNvSpPr/>
          <p:nvPr/>
        </p:nvSpPr>
        <p:spPr>
          <a:xfrm>
            <a:off x="363833" y="3340478"/>
            <a:ext cx="189096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a:solidFill>
                  <a:schemeClr val="tx1"/>
                </a:solidFill>
                <a:latin typeface="Arial" panose="020B0604020202020204" pitchFamily="34" charset="0"/>
                <a:ea typeface="+mj-ea"/>
                <a:cs typeface="Arial" panose="020B0604020202020204" pitchFamily="34" charset="0"/>
              </a:rPr>
              <a:t>3</a:t>
            </a:r>
            <a:r>
              <a:rPr lang="en-US" altLang="ko-KR" sz="1200" baseline="30000" dirty="0">
                <a:solidFill>
                  <a:schemeClr val="tx1"/>
                </a:solidFill>
                <a:latin typeface="Arial" panose="020B0604020202020204" pitchFamily="34" charset="0"/>
                <a:ea typeface="+mj-ea"/>
                <a:cs typeface="Arial" panose="020B0604020202020204" pitchFamily="34" charset="0"/>
              </a:rPr>
              <a:t>rd</a:t>
            </a:r>
            <a:r>
              <a:rPr lang="en-US" altLang="ko-KR" sz="1200" dirty="0">
                <a:solidFill>
                  <a:schemeClr val="tx1"/>
                </a:solidFill>
                <a:latin typeface="Arial" panose="020B0604020202020204" pitchFamily="34" charset="0"/>
                <a:ea typeface="+mj-ea"/>
                <a:cs typeface="Arial" panose="020B0604020202020204" pitchFamily="34" charset="0"/>
              </a:rPr>
              <a:t> party </a:t>
            </a:r>
            <a:r>
              <a:rPr lang="en-US" altLang="ko-KR" sz="1200" dirty="0" smtClean="0">
                <a:solidFill>
                  <a:schemeClr val="tx1"/>
                </a:solidFill>
                <a:latin typeface="Arial" panose="020B0604020202020204" pitchFamily="34" charset="0"/>
                <a:ea typeface="+mj-ea"/>
                <a:cs typeface="Arial" panose="020B0604020202020204" pitchFamily="34" charset="0"/>
              </a:rPr>
              <a:t>Developer</a:t>
            </a:r>
            <a:endParaRPr lang="en-US" altLang="ko-KR" sz="1200" dirty="0">
              <a:solidFill>
                <a:schemeClr val="tx1"/>
              </a:solidFill>
              <a:latin typeface="Arial" panose="020B0604020202020204" pitchFamily="34" charset="0"/>
              <a:ea typeface="+mj-ea"/>
              <a:cs typeface="Arial" panose="020B0604020202020204" pitchFamily="34" charset="0"/>
            </a:endParaRPr>
          </a:p>
        </p:txBody>
      </p:sp>
      <p:grpSp>
        <p:nvGrpSpPr>
          <p:cNvPr id="19" name="그룹 18"/>
          <p:cNvGrpSpPr/>
          <p:nvPr/>
        </p:nvGrpSpPr>
        <p:grpSpPr>
          <a:xfrm>
            <a:off x="633149" y="3805511"/>
            <a:ext cx="350043" cy="692944"/>
            <a:chOff x="2962275" y="1152525"/>
            <a:chExt cx="1819275" cy="3676650"/>
          </a:xfrm>
          <a:solidFill>
            <a:schemeClr val="tx1"/>
          </a:solidFill>
        </p:grpSpPr>
        <p:sp>
          <p:nvSpPr>
            <p:cNvPr id="20" name="양쪽 모서리가 둥근 사각형 19"/>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21" name="타원 20"/>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cxnSp>
        <p:nvCxnSpPr>
          <p:cNvPr id="22" name="꺾인 연결선 21"/>
          <p:cNvCxnSpPr/>
          <p:nvPr/>
        </p:nvCxnSpPr>
        <p:spPr>
          <a:xfrm>
            <a:off x="969931" y="4275851"/>
            <a:ext cx="3236118"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394276" y="4577043"/>
            <a:ext cx="189096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ko-KR" sz="1200" dirty="0">
                <a:solidFill>
                  <a:schemeClr val="tx1"/>
                </a:solidFill>
                <a:latin typeface="Arial" panose="020B0604020202020204" pitchFamily="34" charset="0"/>
                <a:ea typeface="+mj-ea"/>
                <a:cs typeface="Arial" panose="020B0604020202020204" pitchFamily="34" charset="0"/>
              </a:rPr>
              <a:t>Value added reseller</a:t>
            </a:r>
          </a:p>
        </p:txBody>
      </p:sp>
      <p:cxnSp>
        <p:nvCxnSpPr>
          <p:cNvPr id="24" name="꺾인 연결선 23"/>
          <p:cNvCxnSpPr/>
          <p:nvPr/>
        </p:nvCxnSpPr>
        <p:spPr>
          <a:xfrm>
            <a:off x="5589400" y="2994264"/>
            <a:ext cx="1521618" cy="1"/>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2750085" y="1346928"/>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User</a:t>
            </a:r>
          </a:p>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App</a:t>
            </a:r>
          </a:p>
        </p:txBody>
      </p:sp>
      <p:sp>
        <p:nvSpPr>
          <p:cNvPr id="26" name="직사각형 25"/>
          <p:cNvSpPr/>
          <p:nvPr/>
        </p:nvSpPr>
        <p:spPr>
          <a:xfrm>
            <a:off x="619888" y="5115320"/>
            <a:ext cx="7912662" cy="9917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latin typeface="Arial" panose="020B0604020202020204" pitchFamily="34" charset="0"/>
              <a:ea typeface="+mj-ea"/>
              <a:cs typeface="Arial" panose="020B0604020202020204" pitchFamily="34" charset="0"/>
            </a:endParaRPr>
          </a:p>
        </p:txBody>
      </p:sp>
      <p:sp>
        <p:nvSpPr>
          <p:cNvPr id="27" name="모서리가 둥근 직사각형 26"/>
          <p:cNvSpPr/>
          <p:nvPr/>
        </p:nvSpPr>
        <p:spPr bwMode="auto">
          <a:xfrm>
            <a:off x="2643984" y="5326063"/>
            <a:ext cx="463550" cy="584200"/>
          </a:xfrm>
          <a:prstGeom prst="roundRect">
            <a:avLst/>
          </a:prstGeom>
          <a:noFill/>
          <a:ln w="19050" cap="flat" cmpd="sng" algn="ctr">
            <a:solidFill>
              <a:schemeClr val="tx1"/>
            </a:solidFill>
            <a:prstDash val="solid"/>
            <a:round/>
            <a:headEnd type="none" w="med" len="med"/>
            <a:tailEnd type="none" w="med" len="med"/>
          </a:ln>
          <a:effectLst/>
        </p:spPr>
        <p:txBody>
          <a:bodyPr wrap="none" lIns="83307" tIns="41652" rIns="83307" bIns="41652" anchor="ctr"/>
          <a:lstStyle/>
          <a:p>
            <a:pPr defTabSz="828675">
              <a:defRPr/>
            </a:pPr>
            <a:endParaRPr lang="ko-KR" altLang="en-US" sz="1200" dirty="0">
              <a:solidFill>
                <a:schemeClr val="tx1"/>
              </a:solidFill>
              <a:latin typeface="Arial" panose="020B0604020202020204" pitchFamily="34" charset="0"/>
              <a:ea typeface="+mj-ea"/>
              <a:cs typeface="Arial" panose="020B0604020202020204" pitchFamily="34" charset="0"/>
              <a:sym typeface="Wingdings" pitchFamily="2" charset="2"/>
            </a:endParaRPr>
          </a:p>
        </p:txBody>
      </p:sp>
      <p:sp>
        <p:nvSpPr>
          <p:cNvPr id="28" name="직사각형 27"/>
          <p:cNvSpPr/>
          <p:nvPr/>
        </p:nvSpPr>
        <p:spPr bwMode="auto">
          <a:xfrm>
            <a:off x="4977254" y="5358523"/>
            <a:ext cx="524999" cy="517692"/>
          </a:xfrm>
          <a:prstGeom prst="rect">
            <a:avLst/>
          </a:prstGeom>
          <a:noFill/>
          <a:ln w="19050" cap="flat" cmpd="sng" algn="ctr">
            <a:solidFill>
              <a:schemeClr val="tx1"/>
            </a:solidFill>
            <a:prstDash val="solid"/>
            <a:round/>
            <a:headEnd type="none" w="med" len="med"/>
            <a:tailEnd type="none" w="med" len="med"/>
          </a:ln>
          <a:effectLst/>
        </p:spPr>
        <p:txBody>
          <a:bodyPr lIns="83307" tIns="41652" rIns="83307" bIns="41652" anchor="ctr"/>
          <a:lstStyle/>
          <a:p>
            <a:pPr defTabSz="828675">
              <a:defRPr/>
            </a:pPr>
            <a:endParaRPr lang="ko-KR" altLang="en-US" sz="1200" dirty="0">
              <a:solidFill>
                <a:schemeClr val="tx1"/>
              </a:solidFill>
              <a:latin typeface="Arial" panose="020B0604020202020204" pitchFamily="34" charset="0"/>
              <a:ea typeface="+mj-ea"/>
              <a:cs typeface="Arial" panose="020B0604020202020204" pitchFamily="34" charset="0"/>
              <a:sym typeface="Wingdings" pitchFamily="2" charset="2"/>
            </a:endParaRPr>
          </a:p>
        </p:txBody>
      </p:sp>
      <p:sp>
        <p:nvSpPr>
          <p:cNvPr id="29" name="TextBox 39"/>
          <p:cNvSpPr txBox="1">
            <a:spLocks noChangeArrowheads="1"/>
          </p:cNvSpPr>
          <p:nvPr/>
        </p:nvSpPr>
        <p:spPr bwMode="auto">
          <a:xfrm>
            <a:off x="3083722" y="5387330"/>
            <a:ext cx="876300" cy="461665"/>
          </a:xfrm>
          <a:prstGeom prst="rect">
            <a:avLst/>
          </a:prstGeom>
          <a:noFill/>
          <a:ln w="9525">
            <a:noFill/>
            <a:miter lim="800000"/>
            <a:headEnd/>
            <a:tailEnd/>
          </a:ln>
        </p:spPr>
        <p:txBody>
          <a:bodyPr anchor="ctr">
            <a:spAutoFit/>
          </a:bodyPr>
          <a:lstStyle/>
          <a:p>
            <a:pPr algn="l"/>
            <a:r>
              <a:rPr lang="en-US" altLang="ko-KR" sz="1200" dirty="0" err="1" smtClean="0">
                <a:solidFill>
                  <a:schemeClr val="tx1"/>
                </a:solidFill>
                <a:latin typeface="Arial" panose="020B0604020202020204" pitchFamily="34" charset="0"/>
                <a:ea typeface="+mj-ea"/>
                <a:cs typeface="Arial" panose="020B0604020202020204" pitchFamily="34" charset="0"/>
              </a:rPr>
              <a:t>IoT</a:t>
            </a:r>
            <a:endParaRPr lang="en-US" altLang="ko-KR" sz="1200" dirty="0" smtClean="0">
              <a:solidFill>
                <a:schemeClr val="tx1"/>
              </a:solidFill>
              <a:latin typeface="Arial" panose="020B0604020202020204" pitchFamily="34" charset="0"/>
              <a:ea typeface="+mj-ea"/>
              <a:cs typeface="Arial" panose="020B0604020202020204" pitchFamily="34" charset="0"/>
            </a:endParaRPr>
          </a:p>
          <a:p>
            <a:pPr algn="l"/>
            <a:r>
              <a:rPr lang="en-US" altLang="ko-KR" sz="1200" dirty="0" smtClean="0">
                <a:solidFill>
                  <a:schemeClr val="tx1"/>
                </a:solidFill>
                <a:latin typeface="Arial" panose="020B0604020202020204" pitchFamily="34" charset="0"/>
                <a:ea typeface="+mj-ea"/>
                <a:cs typeface="Arial" panose="020B0604020202020204" pitchFamily="34" charset="0"/>
              </a:rPr>
              <a:t>Server</a:t>
            </a:r>
            <a:endParaRPr lang="en-US" altLang="ko-KR" sz="1200" dirty="0">
              <a:solidFill>
                <a:schemeClr val="tx1"/>
              </a:solidFill>
              <a:latin typeface="Arial" panose="020B0604020202020204" pitchFamily="34" charset="0"/>
              <a:ea typeface="+mj-ea"/>
              <a:cs typeface="Arial" panose="020B0604020202020204" pitchFamily="34" charset="0"/>
            </a:endParaRPr>
          </a:p>
        </p:txBody>
      </p:sp>
      <p:sp>
        <p:nvSpPr>
          <p:cNvPr id="30" name="TextBox 41"/>
          <p:cNvSpPr txBox="1">
            <a:spLocks noChangeArrowheads="1"/>
          </p:cNvSpPr>
          <p:nvPr/>
        </p:nvSpPr>
        <p:spPr bwMode="auto">
          <a:xfrm>
            <a:off x="5573097" y="5414253"/>
            <a:ext cx="947738" cy="461962"/>
          </a:xfrm>
          <a:prstGeom prst="rect">
            <a:avLst/>
          </a:prstGeom>
          <a:noFill/>
          <a:ln w="9525">
            <a:noFill/>
            <a:miter lim="800000"/>
            <a:headEnd/>
            <a:tailEnd/>
          </a:ln>
        </p:spPr>
        <p:txBody>
          <a:bodyPr anchor="ctr">
            <a:spAutoFit/>
          </a:bodyPr>
          <a:lstStyle/>
          <a:p>
            <a:pPr algn="l"/>
            <a:r>
              <a:rPr lang="en-US" altLang="ko-KR" sz="1200" dirty="0">
                <a:solidFill>
                  <a:schemeClr val="tx1"/>
                </a:solidFill>
                <a:latin typeface="Arial" panose="020B0604020202020204" pitchFamily="34" charset="0"/>
                <a:ea typeface="+mj-ea"/>
                <a:cs typeface="Arial" panose="020B0604020202020204" pitchFamily="34" charset="0"/>
              </a:rPr>
              <a:t>External Entity</a:t>
            </a:r>
          </a:p>
        </p:txBody>
      </p:sp>
      <p:sp>
        <p:nvSpPr>
          <p:cNvPr id="31" name="TextBox 44"/>
          <p:cNvSpPr txBox="1">
            <a:spLocks noChangeArrowheads="1"/>
          </p:cNvSpPr>
          <p:nvPr/>
        </p:nvSpPr>
        <p:spPr bwMode="auto">
          <a:xfrm>
            <a:off x="6790738" y="5358523"/>
            <a:ext cx="287338" cy="276225"/>
          </a:xfrm>
          <a:prstGeom prst="rect">
            <a:avLst/>
          </a:prstGeom>
          <a:noFill/>
          <a:ln w="9525">
            <a:noFill/>
            <a:miter lim="800000"/>
            <a:headEnd/>
            <a:tailEnd/>
          </a:ln>
        </p:spPr>
        <p:txBody>
          <a:bodyPr anchor="ctr">
            <a:spAutoFit/>
          </a:bodyPr>
          <a:lstStyle/>
          <a:p>
            <a:pPr algn="l"/>
            <a:r>
              <a:rPr lang="en-US" altLang="ko-KR" sz="1200">
                <a:solidFill>
                  <a:schemeClr val="tx1"/>
                </a:solidFill>
                <a:latin typeface="Arial" panose="020B0604020202020204" pitchFamily="34" charset="0"/>
                <a:ea typeface="+mj-ea"/>
                <a:cs typeface="Arial" panose="020B0604020202020204" pitchFamily="34" charset="0"/>
              </a:rPr>
              <a:t>X</a:t>
            </a:r>
          </a:p>
        </p:txBody>
      </p:sp>
      <p:sp>
        <p:nvSpPr>
          <p:cNvPr id="32" name="TextBox 45"/>
          <p:cNvSpPr txBox="1">
            <a:spLocks noChangeArrowheads="1"/>
          </p:cNvSpPr>
          <p:nvPr/>
        </p:nvSpPr>
        <p:spPr bwMode="auto">
          <a:xfrm>
            <a:off x="7605126" y="5356936"/>
            <a:ext cx="287337" cy="277812"/>
          </a:xfrm>
          <a:prstGeom prst="rect">
            <a:avLst/>
          </a:prstGeom>
          <a:noFill/>
          <a:ln w="9525">
            <a:noFill/>
            <a:miter lim="800000"/>
            <a:headEnd/>
            <a:tailEnd/>
          </a:ln>
        </p:spPr>
        <p:txBody>
          <a:bodyPr anchor="ctr">
            <a:spAutoFit/>
          </a:bodyPr>
          <a:lstStyle/>
          <a:p>
            <a:pPr algn="l"/>
            <a:r>
              <a:rPr lang="en-US" altLang="ko-KR" sz="1200">
                <a:solidFill>
                  <a:schemeClr val="tx1"/>
                </a:solidFill>
                <a:latin typeface="Arial" panose="020B0604020202020204" pitchFamily="34" charset="0"/>
                <a:ea typeface="+mj-ea"/>
                <a:cs typeface="Arial" panose="020B0604020202020204" pitchFamily="34" charset="0"/>
              </a:rPr>
              <a:t>Y</a:t>
            </a:r>
          </a:p>
        </p:txBody>
      </p:sp>
      <p:sp>
        <p:nvSpPr>
          <p:cNvPr id="33" name="TextBox 47"/>
          <p:cNvSpPr txBox="1">
            <a:spLocks noChangeArrowheads="1"/>
          </p:cNvSpPr>
          <p:nvPr/>
        </p:nvSpPr>
        <p:spPr bwMode="auto">
          <a:xfrm>
            <a:off x="6434554" y="5546891"/>
            <a:ext cx="1874838" cy="461665"/>
          </a:xfrm>
          <a:prstGeom prst="rect">
            <a:avLst/>
          </a:prstGeom>
          <a:noFill/>
          <a:ln w="9525">
            <a:noFill/>
            <a:miter lim="800000"/>
            <a:headEnd/>
            <a:tailEnd/>
          </a:ln>
        </p:spPr>
        <p:txBody>
          <a:bodyPr anchor="ctr">
            <a:spAutoFit/>
          </a:bodyPr>
          <a:lstStyle/>
          <a:p>
            <a:pPr algn="ctr"/>
            <a:r>
              <a:rPr lang="en-US" altLang="ko-KR" sz="1200" dirty="0" smtClean="0">
                <a:solidFill>
                  <a:schemeClr val="tx1"/>
                </a:solidFill>
                <a:latin typeface="Arial" panose="020B0604020202020204" pitchFamily="34" charset="0"/>
                <a:ea typeface="+mj-ea"/>
                <a:cs typeface="Arial" panose="020B0604020202020204" pitchFamily="34" charset="0"/>
              </a:rPr>
              <a:t>Interaction between </a:t>
            </a:r>
          </a:p>
          <a:p>
            <a:pPr algn="ctr"/>
            <a:r>
              <a:rPr lang="en-US" altLang="ko-KR" sz="1200" dirty="0" smtClean="0">
                <a:solidFill>
                  <a:schemeClr val="tx1"/>
                </a:solidFill>
                <a:latin typeface="Arial" panose="020B0604020202020204" pitchFamily="34" charset="0"/>
                <a:ea typeface="+mj-ea"/>
                <a:cs typeface="Arial" panose="020B0604020202020204" pitchFamily="34" charset="0"/>
              </a:rPr>
              <a:t>X and Y</a:t>
            </a:r>
            <a:endParaRPr lang="en-US" altLang="ko-KR" sz="1200" dirty="0">
              <a:solidFill>
                <a:schemeClr val="tx1"/>
              </a:solidFill>
              <a:latin typeface="Arial" panose="020B0604020202020204" pitchFamily="34" charset="0"/>
              <a:ea typeface="+mj-ea"/>
              <a:cs typeface="Arial" panose="020B0604020202020204" pitchFamily="34" charset="0"/>
            </a:endParaRPr>
          </a:p>
        </p:txBody>
      </p:sp>
      <p:sp>
        <p:nvSpPr>
          <p:cNvPr id="34" name="직사각형 36"/>
          <p:cNvSpPr>
            <a:spLocks noChangeArrowheads="1"/>
          </p:cNvSpPr>
          <p:nvPr/>
        </p:nvSpPr>
        <p:spPr bwMode="auto">
          <a:xfrm>
            <a:off x="4163222" y="5497512"/>
            <a:ext cx="585417" cy="276999"/>
          </a:xfrm>
          <a:prstGeom prst="rect">
            <a:avLst/>
          </a:prstGeom>
          <a:noFill/>
          <a:ln w="9525">
            <a:noFill/>
            <a:miter lim="800000"/>
            <a:headEnd/>
            <a:tailEnd/>
          </a:ln>
        </p:spPr>
        <p:txBody>
          <a:bodyPr wrap="none">
            <a:spAutoFit/>
          </a:bodyPr>
          <a:lstStyle/>
          <a:p>
            <a:r>
              <a:rPr lang="en-US" altLang="ko-KR" sz="1200" dirty="0" smtClean="0">
                <a:solidFill>
                  <a:schemeClr val="tx1"/>
                </a:solidFill>
                <a:latin typeface="Arial" panose="020B0604020202020204" pitchFamily="34" charset="0"/>
                <a:ea typeface="+mj-ea"/>
                <a:cs typeface="Arial" panose="020B0604020202020204" pitchFamily="34" charset="0"/>
              </a:rPr>
              <a:t>Users</a:t>
            </a:r>
            <a:endParaRPr lang="ko-KR" altLang="en-US" sz="1200">
              <a:solidFill>
                <a:schemeClr val="tx1"/>
              </a:solidFill>
              <a:latin typeface="Arial" panose="020B0604020202020204" pitchFamily="34" charset="0"/>
              <a:ea typeface="+mj-ea"/>
              <a:cs typeface="Arial" panose="020B0604020202020204" pitchFamily="34" charset="0"/>
            </a:endParaRPr>
          </a:p>
        </p:txBody>
      </p:sp>
      <p:cxnSp>
        <p:nvCxnSpPr>
          <p:cNvPr id="35" name="직선 화살표 연결선 34"/>
          <p:cNvCxnSpPr>
            <a:cxnSpLocks noChangeShapeType="1"/>
          </p:cNvCxnSpPr>
          <p:nvPr/>
        </p:nvCxnSpPr>
        <p:spPr bwMode="auto">
          <a:xfrm>
            <a:off x="7081251" y="5464886"/>
            <a:ext cx="503237" cy="0"/>
          </a:xfrm>
          <a:prstGeom prst="straightConnector1">
            <a:avLst/>
          </a:prstGeom>
          <a:noFill/>
          <a:ln w="6350" algn="ctr">
            <a:solidFill>
              <a:schemeClr val="tx1"/>
            </a:solidFill>
            <a:round/>
            <a:headEnd type="triangle" w="med" len="med"/>
            <a:tailEnd type="triangle" w="med" len="med"/>
          </a:ln>
        </p:spPr>
      </p:cxnSp>
      <p:grpSp>
        <p:nvGrpSpPr>
          <p:cNvPr id="36" name="그룹 35"/>
          <p:cNvGrpSpPr/>
          <p:nvPr/>
        </p:nvGrpSpPr>
        <p:grpSpPr>
          <a:xfrm>
            <a:off x="3918217" y="5376862"/>
            <a:ext cx="241830" cy="475589"/>
            <a:chOff x="2962275" y="1152525"/>
            <a:chExt cx="1819275" cy="3676650"/>
          </a:xfrm>
          <a:solidFill>
            <a:schemeClr val="tx1"/>
          </a:solidFill>
        </p:grpSpPr>
        <p:sp>
          <p:nvSpPr>
            <p:cNvPr id="37" name="양쪽 모서리가 둥근 사각형 36"/>
            <p:cNvSpPr/>
            <p:nvPr/>
          </p:nvSpPr>
          <p:spPr>
            <a:xfrm>
              <a:off x="2962275" y="2466975"/>
              <a:ext cx="1819275" cy="2362200"/>
            </a:xfrm>
            <a:prstGeom prst="round2SameRect">
              <a:avLst>
                <a:gd name="adj1" fmla="val 32897"/>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38" name="타원 37"/>
            <p:cNvSpPr/>
            <p:nvPr/>
          </p:nvSpPr>
          <p:spPr>
            <a:xfrm>
              <a:off x="3252787" y="1152525"/>
              <a:ext cx="1238250" cy="1247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200" dirty="0" err="1">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grpSp>
      <p:sp>
        <p:nvSpPr>
          <p:cNvPr id="39" name="직사각형 38"/>
          <p:cNvSpPr/>
          <p:nvPr/>
        </p:nvSpPr>
        <p:spPr>
          <a:xfrm>
            <a:off x="7129768" y="1323319"/>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SA node</a:t>
            </a:r>
            <a:endPar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40" name="직사각형 39"/>
          <p:cNvSpPr/>
          <p:nvPr/>
        </p:nvSpPr>
        <p:spPr>
          <a:xfrm>
            <a:off x="7121001" y="2610614"/>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Log DB</a:t>
            </a:r>
          </a:p>
        </p:txBody>
      </p:sp>
      <p:cxnSp>
        <p:nvCxnSpPr>
          <p:cNvPr id="41" name="꺾인 연결선 40"/>
          <p:cNvCxnSpPr>
            <a:endCxn id="42" idx="1"/>
          </p:cNvCxnSpPr>
          <p:nvPr/>
        </p:nvCxnSpPr>
        <p:spPr>
          <a:xfrm>
            <a:off x="5599381" y="4275851"/>
            <a:ext cx="2091900" cy="0"/>
          </a:xfrm>
          <a:prstGeom prst="bentConnector3">
            <a:avLst/>
          </a:prstGeom>
          <a:ln w="19050">
            <a:solidFill>
              <a:schemeClr val="tx1">
                <a:lumMod val="75000"/>
                <a:lumOff val="2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7691281" y="3883883"/>
            <a:ext cx="841269" cy="808475"/>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rPr>
              <a:t>ISP</a:t>
            </a:r>
            <a:endParaRPr lang="en-US" altLang="ko-KR" sz="1200" dirty="0">
              <a:ln>
                <a:solidFill>
                  <a:schemeClr val="tx1">
                    <a:lumMod val="75000"/>
                    <a:lumOff val="25000"/>
                  </a:schemeClr>
                </a:solidFill>
              </a:ln>
              <a:solidFill>
                <a:schemeClr val="tx1"/>
              </a:solidFill>
              <a:latin typeface="Arial" panose="020B0604020202020204" pitchFamily="34" charset="0"/>
              <a:ea typeface="+mj-ea"/>
              <a:cs typeface="Arial" panose="020B0604020202020204" pitchFamily="34" charset="0"/>
            </a:endParaRPr>
          </a:p>
        </p:txBody>
      </p:sp>
      <p:sp>
        <p:nvSpPr>
          <p:cNvPr id="43" name="TextBox 42"/>
          <p:cNvSpPr txBox="1"/>
          <p:nvPr/>
        </p:nvSpPr>
        <p:spPr>
          <a:xfrm>
            <a:off x="6037015" y="3790488"/>
            <a:ext cx="1531188" cy="430887"/>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SMS, Email send</a:t>
            </a:r>
          </a:p>
          <a:p>
            <a:r>
              <a:rPr lang="en-US" altLang="ko-KR" sz="1100" dirty="0" smtClean="0">
                <a:solidFill>
                  <a:schemeClr val="tx1"/>
                </a:solidFill>
                <a:latin typeface="Arial" panose="020B0604020202020204" pitchFamily="34" charset="0"/>
                <a:ea typeface="+mj-ea"/>
                <a:cs typeface="Arial" panose="020B0604020202020204" pitchFamily="34" charset="0"/>
              </a:rPr>
              <a:t>&amp; Information Service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4" name="TextBox 43"/>
          <p:cNvSpPr txBox="1"/>
          <p:nvPr/>
        </p:nvSpPr>
        <p:spPr>
          <a:xfrm>
            <a:off x="5676867" y="2422159"/>
            <a:ext cx="1202573" cy="600164"/>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Logging </a:t>
            </a:r>
          </a:p>
          <a:p>
            <a:r>
              <a:rPr lang="en-US" altLang="ko-KR" sz="1100" dirty="0" smtClean="0">
                <a:solidFill>
                  <a:schemeClr val="tx1"/>
                </a:solidFill>
                <a:latin typeface="Arial" panose="020B0604020202020204" pitchFamily="34" charset="0"/>
                <a:ea typeface="+mj-ea"/>
                <a:cs typeface="Arial" panose="020B0604020202020204" pitchFamily="34" charset="0"/>
              </a:rPr>
              <a:t>User Command</a:t>
            </a:r>
          </a:p>
          <a:p>
            <a:r>
              <a:rPr lang="en-US" altLang="ko-KR" sz="1100" dirty="0" smtClean="0">
                <a:solidFill>
                  <a:schemeClr val="tx1"/>
                </a:solidFill>
                <a:latin typeface="Arial" panose="020B0604020202020204" pitchFamily="34" charset="0"/>
                <a:ea typeface="+mj-ea"/>
                <a:cs typeface="Arial" panose="020B0604020202020204" pitchFamily="34" charset="0"/>
              </a:rPr>
              <a:t>&amp; SA node state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5" name="TextBox 44"/>
          <p:cNvSpPr txBox="1"/>
          <p:nvPr/>
        </p:nvSpPr>
        <p:spPr>
          <a:xfrm>
            <a:off x="5716819" y="1253728"/>
            <a:ext cx="1082348" cy="430887"/>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Control</a:t>
            </a:r>
          </a:p>
          <a:p>
            <a:r>
              <a:rPr lang="en-US" altLang="ko-KR" sz="1100" dirty="0" smtClean="0">
                <a:solidFill>
                  <a:schemeClr val="tx1"/>
                </a:solidFill>
                <a:latin typeface="Arial" panose="020B0604020202020204" pitchFamily="34" charset="0"/>
                <a:ea typeface="+mj-ea"/>
                <a:cs typeface="Arial" panose="020B0604020202020204" pitchFamily="34" charset="0"/>
              </a:rPr>
              <a:t>&amp; Inform State</a:t>
            </a:r>
          </a:p>
        </p:txBody>
      </p:sp>
      <p:sp>
        <p:nvSpPr>
          <p:cNvPr id="46" name="TextBox 45"/>
          <p:cNvSpPr txBox="1"/>
          <p:nvPr/>
        </p:nvSpPr>
        <p:spPr>
          <a:xfrm>
            <a:off x="1394376" y="3962744"/>
            <a:ext cx="2042547" cy="261610"/>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Build &amp; mashups </a:t>
            </a:r>
            <a:r>
              <a:rPr lang="en-US" altLang="ko-KR" sz="1100" dirty="0" err="1" smtClean="0">
                <a:solidFill>
                  <a:schemeClr val="tx1"/>
                </a:solidFill>
                <a:latin typeface="Arial" panose="020B0604020202020204" pitchFamily="34" charset="0"/>
                <a:ea typeface="+mj-ea"/>
                <a:cs typeface="Arial" panose="020B0604020202020204" pitchFamily="34" charset="0"/>
              </a:rPr>
              <a:t>IoT</a:t>
            </a:r>
            <a:r>
              <a:rPr lang="en-US" altLang="ko-KR" sz="1100" dirty="0" smtClean="0">
                <a:solidFill>
                  <a:schemeClr val="tx1"/>
                </a:solidFill>
                <a:latin typeface="Arial" panose="020B0604020202020204" pitchFamily="34" charset="0"/>
                <a:ea typeface="+mj-ea"/>
                <a:cs typeface="Arial" panose="020B0604020202020204" pitchFamily="34" charset="0"/>
              </a:rPr>
              <a:t> </a:t>
            </a:r>
            <a:r>
              <a:rPr lang="en-US" altLang="ko-KR" sz="1100" dirty="0">
                <a:solidFill>
                  <a:schemeClr val="tx1"/>
                </a:solidFill>
                <a:latin typeface="Arial" panose="020B0604020202020204" pitchFamily="34" charset="0"/>
                <a:ea typeface="+mj-ea"/>
                <a:cs typeface="Arial" panose="020B0604020202020204" pitchFamily="34" charset="0"/>
              </a:rPr>
              <a:t>services</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7" name="TextBox 46"/>
          <p:cNvSpPr txBox="1"/>
          <p:nvPr/>
        </p:nvSpPr>
        <p:spPr>
          <a:xfrm>
            <a:off x="1417566" y="2717902"/>
            <a:ext cx="1774845" cy="261610"/>
          </a:xfrm>
          <a:prstGeom prst="rect">
            <a:avLst/>
          </a:prstGeom>
          <a:solidFill>
            <a:schemeClr val="bg1"/>
          </a:solid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Build custom </a:t>
            </a:r>
            <a:r>
              <a:rPr lang="en-US" altLang="ko-KR" sz="1100" dirty="0" err="1" smtClean="0">
                <a:solidFill>
                  <a:schemeClr val="tx1"/>
                </a:solidFill>
                <a:latin typeface="Arial" panose="020B0604020202020204" pitchFamily="34" charset="0"/>
                <a:ea typeface="+mj-ea"/>
                <a:cs typeface="Arial" panose="020B0604020202020204" pitchFamily="34" charset="0"/>
              </a:rPr>
              <a:t>IoT</a:t>
            </a:r>
            <a:r>
              <a:rPr lang="en-US" altLang="ko-KR" sz="1100" dirty="0" smtClean="0">
                <a:solidFill>
                  <a:schemeClr val="tx1"/>
                </a:solidFill>
                <a:latin typeface="Arial" panose="020B0604020202020204" pitchFamily="34" charset="0"/>
                <a:ea typeface="+mj-ea"/>
                <a:cs typeface="Arial" panose="020B0604020202020204" pitchFamily="34" charset="0"/>
              </a:rPr>
              <a:t> SW/HW</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8" name="TextBox 47"/>
          <p:cNvSpPr txBox="1"/>
          <p:nvPr/>
        </p:nvSpPr>
        <p:spPr>
          <a:xfrm>
            <a:off x="1398944" y="1429623"/>
            <a:ext cx="1055097" cy="261610"/>
          </a:xfrm>
          <a:prstGeom prst="rect">
            <a:avLst/>
          </a:prstGeom>
          <a:noFill/>
        </p:spPr>
        <p:txBody>
          <a:bodyPr wrap="none" rtlCol="0">
            <a:spAutoFit/>
          </a:bodyPr>
          <a:lstStyle/>
          <a:p>
            <a:r>
              <a:rPr lang="en-US" altLang="ko-KR" sz="1100" dirty="0" smtClean="0">
                <a:solidFill>
                  <a:schemeClr val="tx1"/>
                </a:solidFill>
                <a:latin typeface="Arial" panose="020B0604020202020204" pitchFamily="34" charset="0"/>
                <a:ea typeface="+mj-ea"/>
                <a:cs typeface="Arial" panose="020B0604020202020204" pitchFamily="34" charset="0"/>
              </a:rPr>
              <a:t>Communicate</a:t>
            </a:r>
            <a:endParaRPr lang="ko-KR" altLang="en-US" sz="1100">
              <a:solidFill>
                <a:schemeClr val="tx1"/>
              </a:solidFill>
              <a:latin typeface="Arial" panose="020B0604020202020204" pitchFamily="34" charset="0"/>
              <a:ea typeface="+mj-ea"/>
              <a:cs typeface="Arial" panose="020B0604020202020204" pitchFamily="34" charset="0"/>
            </a:endParaRPr>
          </a:p>
        </p:txBody>
      </p:sp>
      <p:sp>
        <p:nvSpPr>
          <p:cNvPr id="49" name="직사각형 48"/>
          <p:cNvSpPr/>
          <p:nvPr/>
        </p:nvSpPr>
        <p:spPr>
          <a:xfrm>
            <a:off x="969931" y="5326063"/>
            <a:ext cx="543753" cy="584200"/>
          </a:xfrm>
          <a:prstGeom prst="rect">
            <a:avLst/>
          </a:prstGeom>
          <a:solidFill>
            <a:schemeClr val="bg1"/>
          </a:solid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ea typeface="+mj-ea"/>
              <a:cs typeface="Arial" panose="020B0604020202020204" pitchFamily="34" charset="0"/>
            </a:endParaRPr>
          </a:p>
        </p:txBody>
      </p:sp>
      <p:sp>
        <p:nvSpPr>
          <p:cNvPr id="50" name="TextBox 39"/>
          <p:cNvSpPr txBox="1">
            <a:spLocks noChangeArrowheads="1"/>
          </p:cNvSpPr>
          <p:nvPr/>
        </p:nvSpPr>
        <p:spPr bwMode="auto">
          <a:xfrm>
            <a:off x="1608854" y="5356936"/>
            <a:ext cx="876300" cy="461665"/>
          </a:xfrm>
          <a:prstGeom prst="rect">
            <a:avLst/>
          </a:prstGeom>
          <a:noFill/>
          <a:ln w="9525">
            <a:noFill/>
            <a:miter lim="800000"/>
            <a:headEnd/>
            <a:tailEnd/>
          </a:ln>
        </p:spPr>
        <p:txBody>
          <a:bodyPr anchor="ctr">
            <a:spAutoFit/>
          </a:bodyPr>
          <a:lstStyle/>
          <a:p>
            <a:pPr algn="l"/>
            <a:r>
              <a:rPr lang="en-US" altLang="ko-KR" sz="1200" dirty="0" err="1" smtClean="0">
                <a:solidFill>
                  <a:schemeClr val="tx1"/>
                </a:solidFill>
                <a:latin typeface="Arial" panose="020B0604020202020204" pitchFamily="34" charset="0"/>
                <a:ea typeface="+mj-ea"/>
                <a:cs typeface="Arial" panose="020B0604020202020204" pitchFamily="34" charset="0"/>
              </a:rPr>
              <a:t>IoT</a:t>
            </a:r>
            <a:endParaRPr lang="en-US" altLang="ko-KR" sz="1200" dirty="0" smtClean="0">
              <a:solidFill>
                <a:schemeClr val="tx1"/>
              </a:solidFill>
              <a:latin typeface="Arial" panose="020B0604020202020204" pitchFamily="34" charset="0"/>
              <a:ea typeface="+mj-ea"/>
              <a:cs typeface="Arial" panose="020B0604020202020204" pitchFamily="34" charset="0"/>
            </a:endParaRPr>
          </a:p>
          <a:p>
            <a:pPr algn="l"/>
            <a:r>
              <a:rPr lang="en-US" altLang="ko-KR" sz="1200" dirty="0" smtClean="0">
                <a:solidFill>
                  <a:schemeClr val="tx1"/>
                </a:solidFill>
                <a:latin typeface="Arial" panose="020B0604020202020204" pitchFamily="34" charset="0"/>
                <a:ea typeface="+mj-ea"/>
                <a:cs typeface="Arial" panose="020B0604020202020204" pitchFamily="34" charset="0"/>
              </a:rPr>
              <a:t>System</a:t>
            </a:r>
            <a:endParaRPr lang="en-US" altLang="ko-KR" sz="1200" dirty="0">
              <a:solidFill>
                <a:schemeClr val="tx1"/>
              </a:solidFill>
              <a:latin typeface="Arial" panose="020B0604020202020204" pitchFamily="34" charset="0"/>
              <a:ea typeface="+mj-ea"/>
              <a:cs typeface="Arial" panose="020B0604020202020204" pitchFamily="34" charset="0"/>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80585" y="1245184"/>
            <a:ext cx="4590464" cy="4534200"/>
          </a:xfrm>
          <a:prstGeom prst="rect">
            <a:avLst/>
          </a:prstGeom>
          <a:noFill/>
          <a:ln>
            <a:noFill/>
          </a:ln>
        </p:spPr>
      </p:pic>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7</a:t>
            </a:fld>
            <a:r>
              <a:rPr lang="en-US" smtClean="0"/>
              <a:t>/23</a:t>
            </a:r>
            <a:endParaRPr lang="en-US" dirty="0"/>
          </a:p>
        </p:txBody>
      </p:sp>
      <p:pic>
        <p:nvPicPr>
          <p:cNvPr id="4" name="그림 3"/>
          <p:cNvPicPr>
            <a:picLocks noChangeAspect="1"/>
          </p:cNvPicPr>
          <p:nvPr/>
        </p:nvPicPr>
        <p:blipFill>
          <a:blip r:embed="rId4"/>
          <a:stretch>
            <a:fillRect/>
          </a:stretch>
        </p:blipFill>
        <p:spPr>
          <a:xfrm>
            <a:off x="40995" y="1647800"/>
            <a:ext cx="4165220" cy="4169911"/>
          </a:xfrm>
          <a:prstGeom prst="rect">
            <a:avLst/>
          </a:prstGeom>
        </p:spPr>
      </p:pic>
      <p:cxnSp>
        <p:nvCxnSpPr>
          <p:cNvPr id="7" name="직선 연결선 6"/>
          <p:cNvCxnSpPr/>
          <p:nvPr/>
        </p:nvCxnSpPr>
        <p:spPr>
          <a:xfrm>
            <a:off x="4346445" y="1216609"/>
            <a:ext cx="0" cy="4804751"/>
          </a:xfrm>
          <a:prstGeom prst="line">
            <a:avLst/>
          </a:prstGeom>
          <a:ln w="53975" cmpd="dbl">
            <a:solidFill>
              <a:srgbClr val="FF33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dirty="0">
                <a:solidFill>
                  <a:schemeClr val="dk1"/>
                </a:solidFill>
              </a:rPr>
              <a:t>&lt; QA09 Extensibility &gt;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17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 name="슬라이드 번호 개체 틀 2"/>
          <p:cNvSpPr>
            <a:spLocks noGrp="1"/>
          </p:cNvSpPr>
          <p:nvPr>
            <p:ph type="sldNum" idx="12"/>
          </p:nvPr>
        </p:nvSpPr>
        <p:spPr/>
        <p:txBody>
          <a:bodyPr/>
          <a:lstStyle/>
          <a:p>
            <a:pPr>
              <a:buSzPct val="25000"/>
            </a:pPr>
            <a:fld id="{00000000-1234-1234-1234-123412341234}" type="slidenum">
              <a:rPr lang="en-US" smtClean="0"/>
              <a:pPr>
                <a:buSzPct val="25000"/>
              </a:pPr>
              <a:t>8</a:t>
            </a:fld>
            <a:r>
              <a:rPr lang="en-US" smtClean="0"/>
              <a:t>/23</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5004</Words>
  <Application>Microsoft Office PowerPoint</Application>
  <PresentationFormat>화면 슬라이드 쇼(4:3)</PresentationFormat>
  <Paragraphs>1130</Paragraphs>
  <Slides>41</Slides>
  <Notes>37</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41</vt:i4>
      </vt:variant>
    </vt:vector>
  </HeadingPairs>
  <TitlesOfParts>
    <vt:vector size="53" baseType="lpstr">
      <vt:lpstr>Belleza</vt:lpstr>
      <vt:lpstr>HY그래픽M</vt:lpstr>
      <vt:lpstr>굴림</vt:lpstr>
      <vt:lpstr>맑은 고딕</vt:lpstr>
      <vt:lpstr>바탕</vt:lpstr>
      <vt:lpstr>Arial</vt:lpstr>
      <vt:lpstr>Berlin Sans FB</vt:lpstr>
      <vt:lpstr>Calibri</vt:lpstr>
      <vt:lpstr>Times New Roman</vt:lpstr>
      <vt:lpstr>Trebuchet MS</vt:lpstr>
      <vt:lpstr>Wingdings</vt:lpstr>
      <vt:lpstr>Office 테마</vt:lpstr>
      <vt:lpstr>PowerPoint 프레젠테이션</vt:lpstr>
      <vt:lpstr>Table of Contents</vt:lpstr>
      <vt:lpstr>Team Members &amp; Role Assignment</vt:lpstr>
      <vt:lpstr>Project Plan - Time Log</vt:lpstr>
      <vt:lpstr>Project Plan – Earned Value Management</vt:lpstr>
      <vt:lpstr>Architecture Drivers </vt:lpstr>
      <vt:lpstr>IoT System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이장수/책임연구원/MC 연구소 D2실 9팀 2파트(jangsu.lee@lge.com)</cp:lastModifiedBy>
  <cp:revision>110</cp:revision>
  <dcterms:modified xsi:type="dcterms:W3CDTF">2015-06-24T23:15:47Z</dcterms:modified>
</cp:coreProperties>
</file>