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0"/>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63" y="-67"/>
      </p:cViewPr>
      <p:guideLst>
        <p:guide orient="horz" pos="482"/>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이전까지 12분</a:t>
            </a:r>
          </a:p>
          <a:p>
            <a:pPr rtl="0">
              <a:spcBef>
                <a:spcPts val="0"/>
              </a:spcBef>
              <a:buNone/>
            </a:pPr>
            <a:endParaRPr/>
          </a:p>
          <a:p>
            <a:pPr rtl="0">
              <a:spcBef>
                <a:spcPts val="0"/>
              </a:spcBef>
              <a:buNone/>
            </a:pPr>
            <a:r>
              <a:rPr lang="en-US"/>
              <a:t>To verificate and validate IoT System.</a:t>
            </a:r>
          </a:p>
          <a:p>
            <a:pPr rtl="0">
              <a:spcBef>
                <a:spcPts val="0"/>
              </a:spcBef>
              <a:buNone/>
            </a:pPr>
            <a:r>
              <a:rPr lang="en-US"/>
              <a:t>We set test plan and derived total 21 test cases.</a:t>
            </a:r>
          </a:p>
          <a:p>
            <a:pPr rtl="0">
              <a:spcBef>
                <a:spcPts val="0"/>
              </a:spcBef>
              <a:buNone/>
            </a:pPr>
            <a:r>
              <a:rPr lang="en-US"/>
              <a:t>They were categorized into 3 parts (Basic, Complex, Negative).</a:t>
            </a:r>
          </a:p>
          <a:p>
            <a:pPr>
              <a:spcBef>
                <a:spcPts val="0"/>
              </a:spcBef>
              <a:buNone/>
            </a:pPr>
            <a:r>
              <a:rPr lang="en-US"/>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Char char="-"/>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r>
              <a:rPr lang="en-US" sz="1000" dirty="0" err="1">
                <a:solidFill>
                  <a:schemeClr val="dk1"/>
                </a:solidFill>
              </a:rPr>
              <a:t>이후에</a:t>
            </a:r>
            <a:r>
              <a:rPr lang="en-US" sz="1000" dirty="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Event 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Char char="-"/>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Char char="-"/>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r>
              <a:rPr lang="en-US" sz="1000" dirty="0" err="1">
                <a:solidFill>
                  <a:schemeClr val="dk1"/>
                </a:solidFill>
              </a:rPr>
              <a:t>만족</a:t>
            </a:r>
            <a:r>
              <a:rPr lang="en-US" sz="1000" dirty="0">
                <a:solidFill>
                  <a:schemeClr val="dk1"/>
                </a:solidFill>
              </a:rPr>
              <a:t> 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r>
              <a:rPr lang="en-US" sz="1000" dirty="0" err="1">
                <a:solidFill>
                  <a:schemeClr val="dk1"/>
                </a:solidFill>
              </a:rPr>
              <a:t>관련해서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Char char="-"/>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3번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Char char="-"/>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r>
              <a:rPr lang="en-US" sz="1000" dirty="0" err="1">
                <a:solidFill>
                  <a:schemeClr val="dk1"/>
                </a:solidFill>
              </a:rPr>
              <a:t>발생된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r>
              <a:rPr lang="en-US" sz="1000" dirty="0" err="1">
                <a:solidFill>
                  <a:schemeClr val="dk1"/>
                </a:solidFill>
              </a:rPr>
              <a:t>사용자가</a:t>
            </a:r>
            <a:r>
              <a:rPr lang="en-US" sz="1000" dirty="0">
                <a:solidFill>
                  <a:schemeClr val="dk1"/>
                </a:solidFill>
              </a:rPr>
              <a:t> 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cxnSp>
        <p:nvCxnSpPr>
          <p:cNvPr id="6" name="Shape 143"/>
          <p:cNvCxnSpPr/>
          <p:nvPr/>
        </p:nvCxnSpPr>
        <p:spPr>
          <a:xfrm>
            <a:off x="3627325" y="5135451"/>
            <a:ext cx="369900" cy="0"/>
          </a:xfrm>
          <a:prstGeom prst="straightConnector1">
            <a:avLst/>
          </a:prstGeom>
          <a:noFill/>
          <a:ln w="19050" cap="flat" cmpd="sng">
            <a:solidFill>
              <a:schemeClr val="dk1"/>
            </a:solidFill>
            <a:prstDash val="dot"/>
            <a:round/>
            <a:headEnd type="none" w="med" len="med"/>
            <a:tailEnd type="stealth" w="med" len="med"/>
          </a:ln>
        </p:spPr>
      </p:cxn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233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cxnSp>
        <p:nvCxnSpPr>
          <p:cNvPr id="47" name="Shape 185"/>
          <p:cNvCxnSpPr>
            <a:stCxn id="11" idx="1"/>
            <a:endCxn id="48" idx="3"/>
          </p:cNvCxnSpPr>
          <p:nvPr/>
        </p:nvCxnSpPr>
        <p:spPr>
          <a:xfrm rot="10800000">
            <a:off x="1223850" y="2299925"/>
            <a:ext cx="1059300" cy="683700"/>
          </a:xfrm>
          <a:prstGeom prst="bentConnector2">
            <a:avLst/>
          </a:prstGeom>
          <a:noFill/>
          <a:ln w="19050" cap="flat" cmpd="sng">
            <a:solidFill>
              <a:schemeClr val="dk1"/>
            </a:solidFill>
            <a:prstDash val="dot"/>
            <a:round/>
            <a:headEnd type="stealth" w="lg" len="lg"/>
            <a:tailEnd type="none" w="med" len="med"/>
          </a:ln>
        </p:spPr>
      </p:cxnSp>
      <p:sp>
        <p:nvSpPr>
          <p:cNvPr id="48" name="Shape 186"/>
          <p:cNvSpPr/>
          <p:nvPr/>
        </p:nvSpPr>
        <p:spPr>
          <a:xfrm>
            <a:off x="706471" y="15522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cxnSp>
        <p:nvCxnSpPr>
          <p:cNvPr id="53" name="Shape 191"/>
          <p:cNvCxnSpPr>
            <a:stCxn id="52" idx="3"/>
            <a:endCxn id="19" idx="2"/>
          </p:cNvCxnSpPr>
          <p:nvPr/>
        </p:nvCxnSpPr>
        <p:spPr>
          <a:xfrm>
            <a:off x="6559749" y="1969700"/>
            <a:ext cx="572100" cy="600"/>
          </a:xfrm>
          <a:prstGeom prst="bentConnector3">
            <a:avLst>
              <a:gd name="adj1" fmla="val 49988"/>
            </a:avLst>
          </a:prstGeom>
          <a:noFill/>
          <a:ln w="19050" cap="flat" cmpd="sng">
            <a:solidFill>
              <a:schemeClr val="dk1"/>
            </a:solidFill>
            <a:prstDash val="dot"/>
            <a:round/>
            <a:headEnd type="stealth" w="med" len="med"/>
            <a:tailEnd type="none" w="med" len="med"/>
          </a:ln>
        </p:spPr>
      </p:cxn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cxnSp>
        <p:nvCxnSpPr>
          <p:cNvPr id="57" name="Shape 195"/>
          <p:cNvCxnSpPr>
            <a:stCxn id="24" idx="3"/>
            <a:endCxn id="61" idx="2"/>
          </p:cNvCxnSpPr>
          <p:nvPr/>
        </p:nvCxnSpPr>
        <p:spPr>
          <a:xfrm rot="10800000" flipH="1">
            <a:off x="6553406" y="2341825"/>
            <a:ext cx="1280399" cy="734700"/>
          </a:xfrm>
          <a:prstGeom prst="bentConnector2">
            <a:avLst/>
          </a:prstGeom>
          <a:noFill/>
          <a:ln w="19050" cap="flat" cmpd="sng">
            <a:solidFill>
              <a:schemeClr val="dk1"/>
            </a:solidFill>
            <a:prstDash val="dot"/>
            <a:round/>
            <a:headEnd type="none" w="med" len="med"/>
            <a:tailEnd type="stealth" w="med" len="med"/>
          </a:ln>
        </p:spPr>
      </p:cxn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201"/>
          <p:cNvCxnSpPr>
            <a:endCxn id="52" idx="1"/>
          </p:cNvCxnSpPr>
          <p:nvPr/>
        </p:nvCxnSpPr>
        <p:spPr>
          <a:xfrm>
            <a:off x="1817649" y="1969100"/>
            <a:ext cx="465600" cy="600"/>
          </a:xfrm>
          <a:prstGeom prst="bentConnector3">
            <a:avLst>
              <a:gd name="adj1" fmla="val 50000"/>
            </a:avLst>
          </a:prstGeom>
          <a:noFill/>
          <a:ln w="19050" cap="flat" cmpd="sng">
            <a:solidFill>
              <a:schemeClr val="dk1"/>
            </a:solidFill>
            <a:prstDash val="dot"/>
            <a:round/>
            <a:headEnd type="stealth" w="med" len="med"/>
            <a:tailEnd type="none" w="med" len="med"/>
          </a:ln>
        </p:spPr>
      </p:cxn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med" len="med"/>
            <a:tailEnd type="none" w="lg" len="lg"/>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med" len="med"/>
            <a:tailEnd type="none" w="lg" len="lg"/>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med" len="med"/>
            <a:tailEnd type="none" w="lg" len="lg"/>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pic>
        <p:nvPicPr>
          <p:cNvPr id="241" name="Shape 241"/>
          <p:cNvPicPr preferRelativeResize="0"/>
          <p:nvPr/>
        </p:nvPicPr>
        <p:blipFill>
          <a:blip r:embed="rId3">
            <a:alphaModFix/>
          </a:blip>
          <a:stretch>
            <a:fillRect/>
          </a:stretch>
        </p:blipFill>
        <p:spPr>
          <a:xfrm>
            <a:off x="881638" y="2132856"/>
            <a:ext cx="7380724" cy="4258125"/>
          </a:xfrm>
          <a:prstGeom prst="rect">
            <a:avLst/>
          </a:prstGeom>
          <a:noFill/>
          <a:ln>
            <a:noFill/>
          </a:ln>
        </p:spPr>
      </p:pic>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med" len="med"/>
            <a:tailEnd type="stealth" w="med"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rgbClr val="000000"/>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rgbClr val="3F3F3F"/>
                </a:solidFill>
                <a:latin typeface="Arial"/>
                <a:ea typeface="Arial"/>
                <a:cs typeface="Arial"/>
                <a:sym typeface="Arial"/>
              </a:rPr>
              <a:t>User </a:t>
            </a:r>
            <a:r>
              <a:rPr lang="en-US" altLang="ko" sz="1200" b="0" i="0" u="none" strike="noStrike" cap="none" baseline="0" dirty="0" smtClean="0">
                <a:solidFill>
                  <a:srgbClr val="3F3F3F"/>
                </a:solidFill>
                <a:latin typeface="Arial"/>
                <a:ea typeface="Arial"/>
                <a:cs typeface="Arial"/>
                <a:sym typeface="Arial"/>
              </a:rPr>
              <a:t>Interaction</a:t>
            </a:r>
            <a:endParaRPr lang="ko" sz="1200" b="0" i="0" u="none" strike="noStrike" cap="none" baseline="0" dirty="0">
              <a:solidFill>
                <a:srgbClr val="3F3F3F"/>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rgbClr val="3F3F3F"/>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rgbClr val="3F3F3F"/>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dk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rgbClr val="3F3F3F"/>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send 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User </a:t>
            </a:r>
            <a:r>
              <a:rPr lang="en-US" altLang="ko" sz="1100" b="0" i="0" u="none" strike="noStrike" cap="none" baseline="0" dirty="0" smtClean="0">
                <a:solidFill>
                  <a:srgbClr val="3F3F3F"/>
                </a:solidFill>
                <a:latin typeface="Arial"/>
                <a:ea typeface="Arial"/>
                <a:cs typeface="Arial"/>
                <a:sym typeface="Arial"/>
              </a:rPr>
              <a:t>interaction</a:t>
            </a:r>
            <a:endParaRPr lang="ko" sz="1100" b="0" i="0" u="none" strike="noStrike" cap="none" baseline="0" dirty="0">
              <a:solidFill>
                <a:srgbClr val="3F3F3F"/>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rgbClr val="3F3F3F"/>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observe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rgbClr val="3F3F3F"/>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update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rgbClr val="3F3F3F"/>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dk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dk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Server</a:t>
            </a:r>
            <a:endParaRPr lang="ko" sz="1100" b="0" i="0" u="none" strike="noStrike" cap="none" baseline="0" dirty="0">
              <a:solidFill>
                <a:srgbClr val="3F3F3F"/>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 Bus</a:t>
            </a:r>
            <a:endParaRPr lang="ko" sz="1100" b="0" i="0" u="none" strike="noStrike" cap="none" baseline="0" dirty="0">
              <a:solidFill>
                <a:srgbClr val="3F3F3F"/>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rgbClr val="3F3F3F"/>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rgbClr val="3F3F3F"/>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Model </a:t>
            </a:r>
            <a:r>
              <a:rPr lang="en-US" altLang="ko" sz="1100" b="0" i="1" u="none" strike="noStrike" cap="none" baseline="0" dirty="0" smtClean="0">
                <a:solidFill>
                  <a:srgbClr val="0C0C0C"/>
                </a:solidFill>
                <a:latin typeface="Arial"/>
                <a:ea typeface="Arial"/>
                <a:cs typeface="Arial"/>
                <a:sym typeface="Arial"/>
              </a:rPr>
              <a:t>Pkg</a:t>
            </a:r>
            <a:endParaRPr lang="ko" sz="1100" b="0" i="1" u="none" strike="noStrike" cap="none" baseline="0" dirty="0">
              <a:solidFill>
                <a:srgbClr val="0C0C0C"/>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Control </a:t>
            </a:r>
            <a:r>
              <a:rPr lang="en-US" altLang="ko" sz="1100" i="1" dirty="0" smtClean="0">
                <a:solidFill>
                  <a:srgbClr val="0C0C0C"/>
                </a:solidFill>
              </a:rPr>
              <a:t>Pkg</a:t>
            </a:r>
            <a:endParaRPr lang="ko" sz="1100" b="0" i="1" u="none" strike="noStrike" cap="none" baseline="0" dirty="0">
              <a:solidFill>
                <a:srgbClr val="0C0C0C"/>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rgbClr val="0C0C0C"/>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rgbClr val="3F3F3F"/>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associate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use 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specialize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3" name="Shape 293"/>
          <p:cNvGraphicFramePr/>
          <p:nvPr/>
        </p:nvGraphicFramePr>
        <p:xfrm>
          <a:off x="762000" y="1762050"/>
          <a:ext cx="7544550" cy="836422"/>
        </p:xfrm>
        <a:graphic>
          <a:graphicData uri="http://schemas.openxmlformats.org/drawingml/2006/table">
            <a:tbl>
              <a:tblPr>
                <a:noFill/>
                <a:tableStyleId>{233E3069-E93E-4B11-9923-F1D633FF6460}</a:tableStyleId>
              </a:tblPr>
              <a:tblGrid>
                <a:gridCol w="2619375"/>
                <a:gridCol w="4925175"/>
              </a:tblGrid>
              <a:tr h="323850">
                <a:tc>
                  <a:txBody>
                    <a:bodyPr/>
                    <a:lstStyle/>
                    <a:p>
                      <a:pPr marL="0" lvl="0" indent="0" rtl="0">
                        <a:lnSpc>
                          <a:spcPct val="115000"/>
                        </a:lnSpc>
                        <a:spcBef>
                          <a:spcPts val="0"/>
                        </a:spcBef>
                        <a:buNone/>
                      </a:pPr>
                      <a:r>
                        <a:rPr lang="en-US" sz="1100" b="1"/>
                        <a:t>No. TB-03</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c>
                  <a:txBody>
                    <a:bodyPr/>
                    <a:lstStyle/>
                    <a:p>
                      <a:pPr marL="0" lvl="0" indent="0" algn="ctr" rtl="0">
                        <a:lnSpc>
                          <a:spcPct val="115000"/>
                        </a:lnSpc>
                        <a:spcBef>
                          <a:spcPts val="0"/>
                        </a:spcBef>
                        <a:buNone/>
                      </a:pPr>
                      <a:r>
                        <a:rPr lang="en-US" sz="1100" b="1"/>
                        <a:t>SA node register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r>
              <a:tr h="416875">
                <a:tc>
                  <a:txBody>
                    <a:bodyPr/>
                    <a:lstStyle/>
                    <a:p>
                      <a:pPr marL="0" lvl="0" indent="0" rtl="0">
                        <a:lnSpc>
                          <a:spcPct val="115000"/>
                        </a:lnSpc>
                        <a:spcBef>
                          <a:spcPts val="0"/>
                        </a:spcBef>
                        <a:buNone/>
                      </a:pPr>
                      <a:r>
                        <a:rPr lang="en-US" sz="1100" b="1"/>
                        <a:t>Relevant Function Requirement</a:t>
                      </a:r>
                    </a:p>
                    <a:p>
                      <a:pPr marL="0" lvl="0" indent="0" rtl="0">
                        <a:lnSpc>
                          <a:spcPct val="115000"/>
                        </a:lnSpc>
                        <a:spcBef>
                          <a:spcPts val="0"/>
                        </a:spcBef>
                        <a:buNone/>
                      </a:pPr>
                      <a:r>
                        <a:rPr lang="en-US" sz="1100" b="1"/>
                        <a:t>Quality Attribute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FR08 : Register SA nodes</a:t>
                      </a:r>
                    </a:p>
                    <a:p>
                      <a:pPr lvl="0" rtl="0">
                        <a:lnSpc>
                          <a:spcPct val="115000"/>
                        </a:lnSpc>
                        <a:spcBef>
                          <a:spcPts val="0"/>
                        </a:spcBef>
                        <a:buNone/>
                      </a:pPr>
                      <a:r>
                        <a:rPr lang="en-US" sz="1100"/>
                        <a:t>QA02 : Security – Unauthorized SA node register</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graphicFrame>
        <p:nvGraphicFramePr>
          <p:cNvPr id="294" name="Shape 294"/>
          <p:cNvGraphicFramePr/>
          <p:nvPr/>
        </p:nvGraphicFramePr>
        <p:xfrm>
          <a:off x="762000" y="2565400"/>
          <a:ext cx="7544550" cy="3649394"/>
        </p:xfrm>
        <a:graphic>
          <a:graphicData uri="http://schemas.openxmlformats.org/drawingml/2006/table">
            <a:tbl>
              <a:tblPr>
                <a:noFill/>
                <a:tableStyleId>{E41624A1-C7D0-440E-A932-C95D82C79E30}</a:tableStyleId>
              </a:tblPr>
              <a:tblGrid>
                <a:gridCol w="2619375"/>
                <a:gridCol w="4925175"/>
              </a:tblGrid>
              <a:tr h="735325">
                <a:tc>
                  <a:txBody>
                    <a:bodyPr/>
                    <a:lstStyle/>
                    <a:p>
                      <a:pPr marL="0" lvl="0" indent="0" rtl="0">
                        <a:lnSpc>
                          <a:spcPct val="115000"/>
                        </a:lnSpc>
                        <a:spcBef>
                          <a:spcPts val="0"/>
                        </a:spcBef>
                        <a:buNone/>
                      </a:pPr>
                      <a:r>
                        <a:rPr lang="en-US" sz="1100" b="1"/>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User is aware of </a:t>
                      </a:r>
                      <a:r>
                        <a:rPr lang="en-US" sz="1100" b="1"/>
                        <a:t>Serial Number of SA node.</a:t>
                      </a:r>
                    </a:p>
                    <a:p>
                      <a:pPr marL="0" lvl="0" indent="0" rtl="0">
                        <a:lnSpc>
                          <a:spcPct val="115000"/>
                        </a:lnSpc>
                        <a:spcBef>
                          <a:spcPts val="0"/>
                        </a:spcBef>
                        <a:buNone/>
                      </a:pPr>
                      <a:r>
                        <a:rPr lang="en-US" sz="1100"/>
                        <a:t>SA node is not registered in advance.</a:t>
                      </a:r>
                    </a:p>
                    <a:p>
                      <a:pPr marL="0" lvl="0" indent="0" rtl="0">
                        <a:lnSpc>
                          <a:spcPct val="115000"/>
                        </a:lnSpc>
                        <a:spcBef>
                          <a:spcPts val="0"/>
                        </a:spcBef>
                        <a:buNone/>
                      </a:pPr>
                      <a:r>
                        <a:rPr lang="en-US" sz="110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solidFill>
                        <a:srgbClr val="000000"/>
                      </a:solidFill>
                      <a:prstDash val="solid"/>
                      <a:round/>
                      <a:headEnd type="none" w="med" len="med"/>
                      <a:tailEnd type="none" w="med" len="med"/>
                    </a:lnB>
                  </a:tcPr>
                </a:tc>
              </a:tr>
              <a:tr h="868375">
                <a:tc>
                  <a:txBody>
                    <a:bodyPr/>
                    <a:lstStyle/>
                    <a:p>
                      <a:pPr marL="0" lvl="0" indent="0" rtl="0">
                        <a:lnSpc>
                          <a:spcPct val="115000"/>
                        </a:lnSpc>
                        <a:spcBef>
                          <a:spcPts val="0"/>
                        </a:spcBef>
                        <a:buNone/>
                      </a:pPr>
                      <a:r>
                        <a:rPr lang="en-US" sz="1100" b="1"/>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1. Make sure logged into the server in advance.</a:t>
                      </a:r>
                    </a:p>
                    <a:p>
                      <a:pPr marL="0" lvl="0" indent="0" rtl="0">
                        <a:lnSpc>
                          <a:spcPct val="115000"/>
                        </a:lnSpc>
                        <a:spcBef>
                          <a:spcPts val="0"/>
                        </a:spcBef>
                        <a:buNone/>
                      </a:pPr>
                      <a:r>
                        <a:rPr lang="en-US" sz="1100"/>
                        <a:t>2. Select “1.Register SA node” menu.</a:t>
                      </a:r>
                    </a:p>
                    <a:p>
                      <a:pPr marL="0" lvl="0" indent="0" rtl="0">
                        <a:lnSpc>
                          <a:spcPct val="115000"/>
                        </a:lnSpc>
                        <a:spcBef>
                          <a:spcPts val="0"/>
                        </a:spcBef>
                        <a:buNone/>
                      </a:pPr>
                      <a:r>
                        <a:rPr lang="en-US" sz="1100"/>
                        <a:t>3. Input [nodeID]/[nickname], then press “Enter”</a:t>
                      </a:r>
                    </a:p>
                    <a:p>
                      <a:pPr marL="0" lvl="0" indent="0" rtl="0">
                        <a:lnSpc>
                          <a:spcPct val="115000"/>
                        </a:lnSpc>
                        <a:spcBef>
                          <a:spcPts val="0"/>
                        </a:spcBef>
                        <a:buNone/>
                      </a:pPr>
                      <a:r>
                        <a:rPr lang="en-US" sz="110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2075">
                <a:tc>
                  <a:txBody>
                    <a:bodyPr/>
                    <a:lstStyle/>
                    <a:p>
                      <a:pPr marL="0" lvl="0" indent="0" rtl="0">
                        <a:lnSpc>
                          <a:spcPct val="115000"/>
                        </a:lnSpc>
                        <a:spcBef>
                          <a:spcPts val="0"/>
                        </a:spcBef>
                        <a:buNone/>
                      </a:pPr>
                      <a:r>
                        <a:rPr lang="en-US" sz="11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100"/>
                        <a:t>Pass:</a:t>
                      </a:r>
                    </a:p>
                    <a:p>
                      <a:pPr marL="0" lvl="0" indent="0" rtl="0">
                        <a:lnSpc>
                          <a:spcPct val="115000"/>
                        </a:lnSpc>
                        <a:spcBef>
                          <a:spcPts val="0"/>
                        </a:spcBef>
                        <a:buNone/>
                      </a:pPr>
                      <a:r>
                        <a:rPr lang="en-US" sz="1100"/>
                        <a:t>(1) SA node is registered successfully.</a:t>
                      </a:r>
                    </a:p>
                    <a:p>
                      <a:pPr marL="0" lvl="0" indent="0" rtl="0">
                        <a:lnSpc>
                          <a:spcPct val="115000"/>
                        </a:lnSpc>
                        <a:spcBef>
                          <a:spcPts val="0"/>
                        </a:spcBef>
                        <a:buNone/>
                      </a:pPr>
                      <a:r>
                        <a:rPr lang="en-US" sz="1100"/>
                        <a:t>(2) App notifies the node is registered.</a:t>
                      </a:r>
                    </a:p>
                    <a:p>
                      <a:pPr marL="0" lvl="0" indent="0" rtl="0">
                        <a:lnSpc>
                          <a:spcPct val="115000"/>
                        </a:lnSpc>
                        <a:spcBef>
                          <a:spcPts val="0"/>
                        </a:spcBef>
                        <a:buNone/>
                      </a:pPr>
                      <a:r>
                        <a:rPr lang="en-US" sz="1100"/>
                        <a:t>(3) App shows updated node list.</a:t>
                      </a:r>
                    </a:p>
                    <a:p>
                      <a:pPr marL="0" lvl="0" indent="0" rtl="0">
                        <a:lnSpc>
                          <a:spcPct val="115000"/>
                        </a:lnSpc>
                        <a:spcBef>
                          <a:spcPts val="0"/>
                        </a:spcBef>
                        <a:buNone/>
                      </a:pPr>
                      <a:r>
                        <a:rPr lang="en-US" sz="1100"/>
                        <a:t> </a:t>
                      </a:r>
                    </a:p>
                    <a:p>
                      <a:pPr marL="0" lvl="0" indent="0" rtl="0">
                        <a:lnSpc>
                          <a:spcPct val="115000"/>
                        </a:lnSpc>
                        <a:spcBef>
                          <a:spcPts val="0"/>
                        </a:spcBef>
                        <a:buNone/>
                      </a:pPr>
                      <a:r>
                        <a:rPr lang="en-US" sz="1100"/>
                        <a:t>Possible Failures:</a:t>
                      </a:r>
                    </a:p>
                    <a:p>
                      <a:pPr marL="0" lvl="0" indent="0" rtl="0">
                        <a:lnSpc>
                          <a:spcPct val="115000"/>
                        </a:lnSpc>
                        <a:spcBef>
                          <a:spcPts val="0"/>
                        </a:spcBef>
                        <a:buNone/>
                      </a:pPr>
                      <a:r>
                        <a:rPr lang="en-US" sz="1100"/>
                        <a:t>(1) nodeID is registered already to the server.</a:t>
                      </a:r>
                    </a:p>
                    <a:p>
                      <a:pPr marL="0" lvl="0" indent="0" rtl="0">
                        <a:lnSpc>
                          <a:spcPct val="115000"/>
                        </a:lnSpc>
                        <a:spcBef>
                          <a:spcPts val="0"/>
                        </a:spcBef>
                        <a:buNone/>
                      </a:pPr>
                      <a:r>
                        <a:rPr lang="en-US" sz="110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100" b="1"/>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10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762000" y="897250"/>
          <a:ext cx="7532000" cy="731460"/>
        </p:xfrm>
        <a:graphic>
          <a:graphicData uri="http://schemas.openxmlformats.org/drawingml/2006/table">
            <a:tbl>
              <a:tblPr>
                <a:noFill/>
                <a:tableStyleId>{81BBAB56-8E35-4F76-BAE3-FB950FA4FDD8}</a:tableStyleId>
              </a:tblPr>
              <a:tblGrid>
                <a:gridCol w="1883000"/>
                <a:gridCol w="1883000"/>
                <a:gridCol w="1883000"/>
                <a:gridCol w="1883000"/>
              </a:tblGrid>
              <a:tr h="332125">
                <a:tc>
                  <a:txBody>
                    <a:bodyPr/>
                    <a:lstStyle/>
                    <a:p>
                      <a:pPr lvl="0" algn="ctr" rtl="0">
                        <a:spcBef>
                          <a:spcPts val="0"/>
                        </a:spcBef>
                        <a:buNone/>
                      </a:pPr>
                      <a:r>
                        <a:rPr lang="en-US" sz="1200" b="1">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Plan</a:t>
            </a:r>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637612" y="971975"/>
          <a:ext cx="7831625" cy="4191000"/>
        </p:xfrm>
        <a:graphic>
          <a:graphicData uri="http://schemas.openxmlformats.org/drawingml/2006/table">
            <a:tbl>
              <a:tblPr>
                <a:noFill/>
                <a:tableStyleId>{77336583-5743-4E60-9322-869B5D197014}</a:tableStyleId>
              </a:tblPr>
              <a:tblGrid>
                <a:gridCol w="630025"/>
                <a:gridCol w="4036850"/>
                <a:gridCol w="1067375"/>
                <a:gridCol w="1012425"/>
                <a:gridCol w="570850"/>
                <a:gridCol w="514100"/>
              </a:tblGrid>
              <a:tr h="381000">
                <a:tc>
                  <a:txBody>
                    <a:bodyPr/>
                    <a:lstStyle/>
                    <a:p>
                      <a:pPr marL="0" marR="0" lvl="0" indent="0" rtl="0">
                        <a:lnSpc>
                          <a:spcPct val="100000"/>
                        </a:lnSpc>
                        <a:spcBef>
                          <a:spcPts val="0"/>
                        </a:spcBef>
                        <a:spcAft>
                          <a:spcPts val="0"/>
                        </a:spcAft>
                        <a:buNone/>
                      </a:pPr>
                      <a:r>
                        <a:rPr lang="en-US" sz="1200" b="1">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2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2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10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QA01, </a:t>
                      </a:r>
                      <a:r>
                        <a:rPr lang="en-US" sz="11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FR01</a:t>
                      </a:r>
                      <a:r>
                        <a:rPr lang="en-US" sz="110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637612" y="971975"/>
          <a:ext cx="7831625" cy="4572000"/>
        </p:xfrm>
        <a:graphic>
          <a:graphicData uri="http://schemas.openxmlformats.org/drawingml/2006/table">
            <a:tbl>
              <a:tblPr>
                <a:noFill/>
                <a:tableStyleId>{95264F87-848C-4D3B-85D5-59ADC2153574}</a:tableStyleId>
              </a:tblPr>
              <a:tblGrid>
                <a:gridCol w="630025"/>
                <a:gridCol w="4036850"/>
                <a:gridCol w="1067375"/>
                <a:gridCol w="1012425"/>
                <a:gridCol w="570850"/>
                <a:gridCol w="514100"/>
              </a:tblGrid>
              <a:tr h="381000">
                <a:tc>
                  <a:txBody>
                    <a:bodyPr/>
                    <a:lstStyle/>
                    <a:p>
                      <a:pPr marL="0" marR="0" lvl="0" indent="0" rtl="0">
                        <a:lnSpc>
                          <a:spcPct val="100000"/>
                        </a:lnSpc>
                        <a:spcBef>
                          <a:spcPts val="0"/>
                        </a:spcBef>
                        <a:spcAft>
                          <a:spcPts val="0"/>
                        </a:spcAft>
                        <a:buNone/>
                      </a:pPr>
                      <a:r>
                        <a:rPr lang="en-US" sz="1200" b="1">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2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2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2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1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1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1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1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1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1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1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1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1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1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Lessons Learned</a:t>
            </a:r>
          </a:p>
        </p:txBody>
      </p:sp>
      <p:sp>
        <p:nvSpPr>
          <p:cNvPr id="317" name="Shape 317"/>
          <p:cNvSpPr txBox="1">
            <a:spLocks noGrp="1"/>
          </p:cNvSpPr>
          <p:nvPr>
            <p:ph type="body" idx="1"/>
          </p:nvPr>
        </p:nvSpPr>
        <p:spPr>
          <a:xfrm>
            <a:off x="154516" y="749299"/>
            <a:ext cx="8779799" cy="5127600"/>
          </a:xfrm>
          <a:prstGeom prst="rect">
            <a:avLst/>
          </a:prstGeom>
          <a:noFill/>
          <a:ln>
            <a:noFill/>
          </a:ln>
        </p:spPr>
        <p:txBody>
          <a:bodyPr lIns="91425" tIns="45700" rIns="91425" bIns="0"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sz="1200" b="1">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sz="1200" b="1">
                <a:solidFill>
                  <a:schemeClr val="dk1"/>
                </a:solidFill>
              </a:rPr>
              <a:t>Expression in </a:t>
            </a:r>
            <a:r>
              <a:rPr lang="en-US" sz="1200" b="1">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Mixed perspective ( 창욱C한테 팔 거)</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Why experiments is importants?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임창욱</a:t>
            </a:r>
          </a:p>
          <a:p>
            <a:pPr marR="0" algn="l" rtl="0">
              <a:lnSpc>
                <a:spcPct val="90000"/>
              </a:lnSpc>
              <a:spcBef>
                <a:spcPts val="0"/>
              </a:spcBef>
              <a:buNone/>
            </a:pPr>
            <a:r>
              <a:rPr lang="en-US" sz="1800" b="1">
                <a:solidFill>
                  <a:schemeClr val="dk1"/>
                </a:solidFill>
              </a:rPr>
              <a:t>        a. Architecture is mainly influenced by Quality Attribute. I mainly decided the design by the functional requirement.</a:t>
            </a:r>
          </a:p>
          <a:p>
            <a:pPr marR="0" lvl="0" algn="l" rtl="0">
              <a:lnSpc>
                <a:spcPct val="90000"/>
              </a:lnSpc>
              <a:spcBef>
                <a:spcPts val="0"/>
              </a:spcBef>
              <a:buNone/>
            </a:pPr>
            <a:endParaRPr sz="1800" b="1">
              <a:solidFill>
                <a:schemeClr val="dk1"/>
              </a:solidFill>
            </a:endParaRP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홍윤기</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이정길 (engineer’s poor communication skill, 한번 만들어진 API/Interface는 변경하는 것이 어렵다)</a:t>
            </a:r>
          </a:p>
          <a:p>
            <a:pPr marR="0" lvl="0" algn="l" rtl="0">
              <a:lnSpc>
                <a:spcPct val="90000"/>
              </a:lnSpc>
              <a:spcBef>
                <a:spcPts val="0"/>
              </a:spcBef>
              <a:buNone/>
            </a:pPr>
            <a:endParaRPr sz="1800" b="1">
              <a:solidFill>
                <a:schemeClr val="dk1"/>
              </a:solidFill>
            </a:endParaRP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154516" y="1054099"/>
            <a:ext cx="8779799" cy="5127600"/>
          </a:xfrm>
          <a:prstGeom prst="rect">
            <a:avLst/>
          </a:prstGeom>
        </p:spPr>
        <p:txBody>
          <a:bodyPr lIns="91425" tIns="91425" rIns="91425" bIns="91425" anchor="t" anchorCtr="0">
            <a:noAutofit/>
          </a:bodyPr>
          <a:lstStyle/>
          <a:p>
            <a:pPr lvl="0" rtl="0">
              <a:spcBef>
                <a:spcPts val="0"/>
              </a:spcBef>
              <a:buNone/>
            </a:pPr>
            <a:r>
              <a:rPr lang="en-US" b="1"/>
              <a:t>Test Environment</a:t>
            </a:r>
          </a:p>
          <a:p>
            <a:pPr marL="457200" lvl="0" indent="-317500" rtl="0">
              <a:spcBef>
                <a:spcPts val="0"/>
              </a:spcBef>
              <a:buClr>
                <a:schemeClr val="dk1"/>
              </a:buClr>
              <a:buSzPct val="100000"/>
              <a:buFont typeface="Arial"/>
              <a:buChar char="●"/>
            </a:pPr>
            <a:r>
              <a:rPr lang="en-US"/>
              <a:t>AWS EC2 Instance (m3.medium)</a:t>
            </a:r>
          </a:p>
          <a:p>
            <a:pPr marL="914400" lvl="1" indent="-317500" rtl="0">
              <a:spcBef>
                <a:spcPts val="0"/>
              </a:spcBef>
              <a:buClr>
                <a:schemeClr val="dk1"/>
              </a:buClr>
              <a:buSzPct val="100000"/>
              <a:buFont typeface="Arial"/>
              <a:buChar char="○"/>
            </a:pPr>
            <a:r>
              <a:rPr lang="en-US"/>
              <a:t>OS: </a:t>
            </a:r>
            <a:r>
              <a:rPr lang="en-US">
                <a:solidFill>
                  <a:schemeClr val="dk1"/>
                </a:solidFill>
              </a:rPr>
              <a:t>Ubuntu 14.04.2 LTS (GNU/Linux 3.13.0-48-generic x86_64)</a:t>
            </a:r>
          </a:p>
          <a:p>
            <a:pPr marL="914400" lvl="1" indent="-317500" rtl="0">
              <a:spcBef>
                <a:spcPts val="0"/>
              </a:spcBef>
              <a:buClr>
                <a:schemeClr val="dk1"/>
              </a:buClr>
              <a:buSzPct val="100000"/>
              <a:buFont typeface="Arial"/>
              <a:buChar char="○"/>
            </a:pPr>
            <a:r>
              <a:rPr lang="en-US">
                <a:solidFill>
                  <a:schemeClr val="dk1"/>
                </a:solidFill>
              </a:rPr>
              <a:t>CPU: 1 x Intel(R) Xeon(R) CPU E5-2670 v2 @ 2.50GHz</a:t>
            </a:r>
          </a:p>
          <a:p>
            <a:pPr marL="914400" lvl="1" indent="-317500" rtl="0">
              <a:spcBef>
                <a:spcPts val="0"/>
              </a:spcBef>
              <a:buClr>
                <a:schemeClr val="dk1"/>
              </a:buClr>
              <a:buSzPct val="100000"/>
              <a:buFont typeface="Arial"/>
              <a:buChar char="○"/>
            </a:pPr>
            <a:r>
              <a:rPr lang="en-US">
                <a:solidFill>
                  <a:schemeClr val="dk1"/>
                </a:solidFill>
              </a:rPr>
              <a:t>Mem: 3.75GB</a:t>
            </a:r>
          </a:p>
          <a:p>
            <a:pPr lvl="0" rtl="0">
              <a:spcBef>
                <a:spcPts val="0"/>
              </a:spcBef>
              <a:buNone/>
            </a:pPr>
            <a:endParaRPr>
              <a:solidFill>
                <a:schemeClr val="dk1"/>
              </a:solidFill>
            </a:endParaRPr>
          </a:p>
          <a:p>
            <a:pPr lvl="0" rtl="0">
              <a:spcBef>
                <a:spcPts val="0"/>
              </a:spcBef>
              <a:buNone/>
            </a:pPr>
            <a:r>
              <a:rPr lang="en-US" b="1">
                <a:solidFill>
                  <a:schemeClr val="dk1"/>
                </a:solidFill>
              </a:rPr>
              <a:t> Configuration Tuning</a:t>
            </a:r>
          </a:p>
          <a:p>
            <a:pPr marL="457200" lvl="0" indent="-317500" rtl="0">
              <a:spcBef>
                <a:spcPts val="0"/>
              </a:spcBef>
              <a:buClr>
                <a:schemeClr val="dk1"/>
              </a:buClr>
              <a:buSzPct val="100000"/>
              <a:buFont typeface="Arial"/>
              <a:buChar char="●"/>
            </a:pPr>
            <a:r>
              <a:rPr lang="en-US">
                <a:solidFill>
                  <a:schemeClr val="dk1"/>
                </a:solidFill>
              </a:rPr>
              <a:t>/etc/sysctl.conf </a:t>
            </a: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solidFill>
                <a:schemeClr val="dk1"/>
              </a:solidFill>
            </a:endParaRPr>
          </a:p>
          <a:p>
            <a:pPr marL="457200" lvl="0" indent="-317500" rtl="0">
              <a:spcBef>
                <a:spcPts val="0"/>
              </a:spcBef>
              <a:buClr>
                <a:schemeClr val="dk1"/>
              </a:buClr>
              <a:buSzPct val="100000"/>
              <a:buFont typeface="Arial"/>
              <a:buChar char="●"/>
            </a:pPr>
            <a:r>
              <a:rPr lang="en-US">
                <a:solidFill>
                  <a:schemeClr val="dk1"/>
                </a:solidFill>
              </a:rPr>
              <a:t>/etc/security/limits.conf</a:t>
            </a:r>
          </a:p>
          <a:p>
            <a:pPr lvl="0" rtl="0">
              <a:spcBef>
                <a:spcPts val="0"/>
              </a:spcBef>
              <a:buNone/>
            </a:pPr>
            <a:endParaRPr>
              <a:solidFill>
                <a:schemeClr val="dk1"/>
              </a:solidFill>
            </a:endParaRPr>
          </a:p>
        </p:txBody>
      </p:sp>
      <p:graphicFrame>
        <p:nvGraphicFramePr>
          <p:cNvPr id="345" name="Shape 345"/>
          <p:cNvGraphicFramePr/>
          <p:nvPr/>
        </p:nvGraphicFramePr>
        <p:xfrm>
          <a:off x="629850" y="5257025"/>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a:solidFill>
                            <a:srgbClr val="F3F3F3"/>
                          </a:solidFill>
                        </a:rPr>
                        <a:t>*                soft    nofile          1048576</a:t>
                      </a:r>
                    </a:p>
                    <a:p>
                      <a:pPr lvl="0" rtl="0">
                        <a:lnSpc>
                          <a:spcPct val="115000"/>
                        </a:lnSpc>
                        <a:spcBef>
                          <a:spcPts val="0"/>
                        </a:spcBef>
                        <a:buNone/>
                      </a:pPr>
                      <a:r>
                        <a:rPr lang="en-US">
                          <a:solidFill>
                            <a:srgbClr val="F3F3F3"/>
                          </a:solidFill>
                        </a:rPr>
                        <a:t>*                hard    nofile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51500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a:solidFill>
                            <a:srgbClr val="F3F3F3"/>
                          </a:solidFill>
                        </a:rPr>
                        <a:t>net.ipv4.ip_local_port_range = 1024 65535 </a:t>
                      </a:r>
                    </a:p>
                    <a:p>
                      <a:pPr lvl="0" rtl="0">
                        <a:lnSpc>
                          <a:spcPct val="115000"/>
                        </a:lnSpc>
                        <a:spcBef>
                          <a:spcPts val="0"/>
                        </a:spcBef>
                        <a:buNone/>
                      </a:pPr>
                      <a:r>
                        <a:rPr lang="en-US">
                          <a:solidFill>
                            <a:srgbClr val="F3F3F3"/>
                          </a:solidFill>
                        </a:rPr>
                        <a:t>net.ipv4.tcp_tw_reuse='1' #  enable reusing socket in TIME_WAIT state</a:t>
                      </a:r>
                    </a:p>
                    <a:p>
                      <a:pPr lvl="0" rtl="0">
                        <a:lnSpc>
                          <a:spcPct val="115000"/>
                        </a:lnSpc>
                        <a:spcBef>
                          <a:spcPts val="0"/>
                        </a:spcBef>
                        <a:buNone/>
                      </a:pPr>
                      <a:r>
                        <a:rPr lang="en-US">
                          <a:solidFill>
                            <a:srgbClr val="F3F3F3"/>
                          </a:solidFill>
                        </a:rPr>
                        <a:t>net.ipv4.tcp_fin_timeout = 10 # decrease time for socket to stay in TIME_WAIT state</a:t>
                      </a:r>
                    </a:p>
                    <a:p>
                      <a:pPr lvl="0" rtl="0">
                        <a:lnSpc>
                          <a:spcPct val="115000"/>
                        </a:lnSpc>
                        <a:spcBef>
                          <a:spcPts val="0"/>
                        </a:spcBef>
                        <a:buNone/>
                      </a:pPr>
                      <a:r>
                        <a:rPr lang="en-US">
                          <a:solidFill>
                            <a:srgbClr val="F3F3F3"/>
                          </a:solidFill>
                        </a:rPr>
                        <a:t>net.ipv4.tcp_rmem = 4096 16384 3355443 # TCP Read Buffer size</a:t>
                      </a:r>
                    </a:p>
                    <a:p>
                      <a:pPr lvl="0" rtl="0">
                        <a:lnSpc>
                          <a:spcPct val="115000"/>
                        </a:lnSpc>
                        <a:spcBef>
                          <a:spcPts val="0"/>
                        </a:spcBef>
                        <a:buNone/>
                      </a:pPr>
                      <a:r>
                        <a:rPr lang="en-US">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a:solidFill>
                            <a:srgbClr val="000000"/>
                          </a:solidFill>
                          <a:latin typeface="Arial"/>
                        </a:rPr>
                        <a:t>Pre-condition</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a:solidFill>
                            <a:srgbClr val="000000"/>
                          </a:solidFill>
                          <a:latin typeface="Arial"/>
                        </a:rPr>
                        <a:t>N.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a:solidFill>
                            <a:srgbClr val="000000"/>
                          </a:solidFill>
                          <a:latin typeface="Arial"/>
                        </a:rPr>
                        <a:t>They 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a:solidFill>
                            <a:srgbClr val="000000"/>
                          </a:solidFill>
                          <a:latin typeface="Arial"/>
                        </a:rPr>
                        <a:t>User App sends the control event to a SA node and receives the status event from it.</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a:solidFill>
                            <a:srgbClr val="000000"/>
                          </a:solidFill>
                          <a:latin typeface="Arial"/>
                        </a:rPr>
                        <a:t>X-axis : N. of connections</a:t>
                      </a:r>
                    </a:p>
                    <a:p>
                      <a:pPr rtl="0" fontAlgn="base">
                        <a:spcBef>
                          <a:spcPts val="0"/>
                        </a:spcBef>
                        <a:spcAft>
                          <a:spcPts val="0"/>
                        </a:spcAft>
                        <a:buFont typeface="Arial"/>
                        <a:buChar char="•"/>
                      </a:pPr>
                      <a:r>
                        <a:rPr lang="fr-FR" sz="1400" b="0" i="0" u="none" strike="noStrike">
                          <a:solidFill>
                            <a:srgbClr val="000000"/>
                          </a:solidFill>
                          <a:latin typeface="Arial"/>
                        </a:rPr>
                        <a:t>Y-axis : t4 - t1 </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a:solidFill>
                            <a:srgbClr val="000000"/>
                          </a:solidFill>
                          <a:latin typeface="Arial"/>
                        </a:rPr>
                        <a:t>Max 1000 SA nodes do not effect on performance.</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388424" y="5877272"/>
            <a:ext cx="504056" cy="43204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grpSp>
        <p:nvGrpSpPr>
          <p:cNvPr id="384" name="Shape 384"/>
          <p:cNvGrpSpPr/>
          <p:nvPr/>
        </p:nvGrpSpPr>
        <p:grpSpPr>
          <a:xfrm>
            <a:off x="198494" y="3056966"/>
            <a:ext cx="2605837" cy="2741747"/>
            <a:chOff x="198500" y="2130900"/>
            <a:chExt cx="2911875" cy="3072675"/>
          </a:xfrm>
        </p:grpSpPr>
        <p:sp>
          <p:nvSpPr>
            <p:cNvPr id="385" name="Shape 38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86" name="Shape 38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87" name="Shape 38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88" name="Shape 38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96" name="Shape 396"/>
            <p:cNvCxnSpPr>
              <a:stCxn id="388" idx="0"/>
              <a:endCxn id="39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7" name="Shape 397"/>
            <p:cNvCxnSpPr>
              <a:stCxn id="393" idx="2"/>
              <a:endCxn id="38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8" name="Shape 398"/>
            <p:cNvCxnSpPr>
              <a:stCxn id="391" idx="0"/>
              <a:endCxn id="39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9" name="Shape 399"/>
            <p:cNvCxnSpPr>
              <a:stCxn id="395" idx="2"/>
              <a:endCxn id="39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00" name="Shape 40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01" name="Shape 40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02" name="Shape 40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403" name="Shape 40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404" name="Shape 40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405" name="Shape 405"/>
            <p:cNvCxnSpPr>
              <a:stCxn id="404" idx="2"/>
              <a:endCxn id="38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388424" y="5877272"/>
            <a:ext cx="504056" cy="43204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a:solidFill>
                            <a:srgbClr val="000000"/>
                          </a:solidFill>
                          <a:latin typeface="Arial"/>
                        </a:rPr>
                        <a:t>Pre-condition</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a:solidFill>
                            <a:srgbClr val="000000"/>
                          </a:solidFill>
                          <a:latin typeface="Arial"/>
                        </a:rPr>
                        <a:t>1000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a:solidFill>
                            <a:srgbClr val="000000"/>
                          </a:solidFill>
                          <a:latin typeface="Arial"/>
                        </a:rPr>
                        <a:t>They 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a:solidFill>
                            <a:srgbClr val="000000"/>
                          </a:solidFill>
                          <a:latin typeface="Arial"/>
                        </a:rPr>
                        <a:t>User App sends the control event to a SA node and receives the status event from it.</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a:solidFill>
                            <a:srgbClr val="000000"/>
                          </a:solidFill>
                          <a:latin typeface="Arial"/>
                        </a:rPr>
                        <a:t>X-axis : N sec cycle. </a:t>
                      </a:r>
                    </a:p>
                    <a:p>
                      <a:pPr rtl="0" fontAlgn="base">
                        <a:spcBef>
                          <a:spcPts val="0"/>
                        </a:spcBef>
                        <a:spcAft>
                          <a:spcPts val="0"/>
                        </a:spcAft>
                        <a:buFont typeface="Arial"/>
                        <a:buChar char="•"/>
                      </a:pPr>
                      <a:r>
                        <a:rPr lang="fr-FR" sz="1400" b="0" i="0" u="none" strike="noStrike">
                          <a:solidFill>
                            <a:srgbClr val="000000"/>
                          </a:solidFill>
                          <a:latin typeface="Arial"/>
                        </a:rPr>
                        <a:t>Y-axis : t4 - t1</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a:solidFill>
                            <a:srgbClr val="000000"/>
                          </a:solidFill>
                          <a:latin typeface="Arial"/>
                        </a:rPr>
                        <a:t>Min 10 sec cycle Heartbeat does not affect the performance</a:t>
                      </a:r>
                    </a:p>
                  </a:txBody>
                  <a:tcPr marL="66842" marR="66842" marT="66842" marB="66842">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mongoDB</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5" name="표 4"/>
          <p:cNvGraphicFramePr>
            <a:graphicFrameLocks noGrp="1"/>
          </p:cNvGraphicFramePr>
          <p:nvPr/>
        </p:nvGraphicFramePr>
        <p:xfrm>
          <a:off x="250825" y="765174"/>
          <a:ext cx="8713661" cy="4203903"/>
        </p:xfrm>
        <a:graphic>
          <a:graphicData uri="http://schemas.openxmlformats.org/drawingml/2006/table">
            <a:tbl>
              <a:tblPr/>
              <a:tblGrid>
                <a:gridCol w="2448965"/>
                <a:gridCol w="3989768"/>
                <a:gridCol w="2274928"/>
              </a:tblGrid>
              <a:tr h="356118">
                <a:tc gridSpan="2">
                  <a:txBody>
                    <a:bodyPr/>
                    <a:lstStyle/>
                    <a:p>
                      <a:pPr>
                        <a:lnSpc>
                          <a:spcPct val="115000"/>
                        </a:lnSpc>
                        <a:spcAft>
                          <a:spcPts val="0"/>
                        </a:spcAft>
                      </a:pPr>
                      <a:r>
                        <a:rPr lang="en-US" sz="1600" b="1" kern="100" dirty="0">
                          <a:solidFill>
                            <a:srgbClr val="000000"/>
                          </a:solidFill>
                          <a:latin typeface="Arial"/>
                          <a:ea typeface="맑은 고딕"/>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63289">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System should identify unauthorized access and protect data and services from it.  The system tracks all activities, and detect unauthorized access 100%.</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168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access</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r>
              <a:tr h="3168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another 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r>
              <a:tr h="66328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r>
              <a:tr h="31689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Data, 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r>
              <a:tr h="1009681">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Data and system are protected from unauthorized access. The system tracks activities within by recording attempts to access data, resources when an apparent attack is occurring</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r>
              <a:tr h="31689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Detect unauthorized access 100%.</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6" name="표 5"/>
          <p:cNvGraphicFramePr>
            <a:graphicFrameLocks noGrp="1"/>
          </p:cNvGraphicFramePr>
          <p:nvPr/>
        </p:nvGraphicFramePr>
        <p:xfrm>
          <a:off x="250825" y="765174"/>
          <a:ext cx="8713663" cy="4824066"/>
        </p:xfrm>
        <a:graphic>
          <a:graphicData uri="http://schemas.openxmlformats.org/drawingml/2006/table">
            <a:tbl>
              <a:tblPr/>
              <a:tblGrid>
                <a:gridCol w="2448968"/>
                <a:gridCol w="4009138"/>
                <a:gridCol w="2255557"/>
              </a:tblGrid>
              <a:tr h="343646">
                <a:tc gridSpan="2">
                  <a:txBody>
                    <a:bodyPr/>
                    <a:lstStyle/>
                    <a:p>
                      <a:pPr>
                        <a:lnSpc>
                          <a:spcPct val="115000"/>
                        </a:lnSpc>
                        <a:spcAft>
                          <a:spcPts val="0"/>
                        </a:spcAft>
                      </a:pPr>
                      <a:r>
                        <a:rPr lang="en-US" sz="1600" b="1" dirty="0">
                          <a:solidFill>
                            <a:srgbClr val="000000"/>
                          </a:solidFill>
                          <a:latin typeface="Arial"/>
                          <a:ea typeface="Trebuchet MS"/>
                        </a:rPr>
                        <a:t>Availability</a:t>
                      </a:r>
                      <a:endParaRPr lang="ko-KR" sz="1600"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a:solidFill>
                            <a:srgbClr val="000000"/>
                          </a:solidFill>
                          <a:latin typeface="Arial"/>
                          <a:ea typeface="Trebuchet MS"/>
                        </a:rPr>
                        <a:t>ID: </a:t>
                      </a:r>
                      <a:r>
                        <a:rPr lang="en-US" sz="1600">
                          <a:solidFill>
                            <a:srgbClr val="000000"/>
                          </a:solidFill>
                          <a:latin typeface="Arial"/>
                          <a:ea typeface="Trebuchet MS"/>
                        </a:rPr>
                        <a:t>QA02</a:t>
                      </a:r>
                      <a:endParaRPr lang="ko-KR" sz="160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60">
                <a:tc gridSpan="3">
                  <a:txBody>
                    <a:bodyPr/>
                    <a:lstStyle/>
                    <a:p>
                      <a:pPr>
                        <a:lnSpc>
                          <a:spcPct val="115000"/>
                        </a:lnSpc>
                        <a:spcAft>
                          <a:spcPts val="0"/>
                        </a:spcAft>
                      </a:pPr>
                      <a:r>
                        <a:rPr lang="en-US" sz="1600" b="1">
                          <a:solidFill>
                            <a:srgbClr val="000000"/>
                          </a:solidFill>
                          <a:latin typeface="Arial"/>
                          <a:ea typeface="Trebuchet MS"/>
                        </a:rPr>
                        <a:t>Quality Attribute:</a:t>
                      </a:r>
                      <a:r>
                        <a:rPr lang="en-US" sz="1600">
                          <a:solidFill>
                            <a:srgbClr val="000000"/>
                          </a:solidFill>
                          <a:latin typeface="Arial"/>
                          <a:ea typeface="Trebuchet MS"/>
                        </a:rPr>
                        <a:t> The system monitors SA nodes and should be able to detect their failures.  User will be notified upon such events.  SA node should be recovered within ten minutes.</a:t>
                      </a:r>
                      <a:endParaRPr lang="ko-KR" sz="160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05800">
                <a:tc>
                  <a:txBody>
                    <a:bodyPr/>
                    <a:lstStyle/>
                    <a:p>
                      <a:pPr>
                        <a:lnSpc>
                          <a:spcPct val="115000"/>
                        </a:lnSpc>
                        <a:spcAft>
                          <a:spcPts val="0"/>
                        </a:spcAft>
                      </a:pPr>
                      <a:r>
                        <a:rPr lang="en-US" sz="1600" b="1" dirty="0">
                          <a:solidFill>
                            <a:srgbClr val="000000"/>
                          </a:solidFill>
                          <a:latin typeface="Arial"/>
                          <a:ea typeface="Trebuchet MS"/>
                        </a:rPr>
                        <a:t>Stimulus</a:t>
                      </a:r>
                      <a:endParaRPr lang="ko-KR" sz="1600" b="1"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SA node failure</a:t>
                      </a:r>
                      <a:endParaRPr lang="ko-KR" sz="160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40060">
                <a:tc>
                  <a:txBody>
                    <a:bodyPr/>
                    <a:lstStyle/>
                    <a:p>
                      <a:pPr>
                        <a:lnSpc>
                          <a:spcPct val="115000"/>
                        </a:lnSpc>
                        <a:spcAft>
                          <a:spcPts val="0"/>
                        </a:spcAft>
                      </a:pPr>
                      <a:r>
                        <a:rPr lang="en-US" sz="1600" b="1" dirty="0">
                          <a:solidFill>
                            <a:srgbClr val="000000"/>
                          </a:solidFill>
                          <a:latin typeface="Arial"/>
                          <a:ea typeface="Trebuchet MS"/>
                        </a:rPr>
                        <a:t>Source(s) of the stimulus</a:t>
                      </a:r>
                      <a:endParaRPr lang="ko-KR" sz="1600" b="1"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SA node</a:t>
                      </a:r>
                      <a:endParaRPr lang="ko-KR" sz="160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40060">
                <a:tc>
                  <a:txBody>
                    <a:bodyPr/>
                    <a:lstStyle/>
                    <a:p>
                      <a:pPr>
                        <a:lnSpc>
                          <a:spcPct val="115000"/>
                        </a:lnSpc>
                        <a:spcAft>
                          <a:spcPts val="0"/>
                        </a:spcAft>
                      </a:pPr>
                      <a:r>
                        <a:rPr lang="en-US" sz="1600" b="1" dirty="0">
                          <a:solidFill>
                            <a:srgbClr val="000000"/>
                          </a:solidFill>
                          <a:latin typeface="Arial"/>
                          <a:ea typeface="Trebuchet MS"/>
                        </a:rPr>
                        <a:t>Relevant environmental conditions</a:t>
                      </a:r>
                      <a:endParaRPr lang="ko-KR" sz="1600" b="1"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Normal operation</a:t>
                      </a:r>
                      <a:endParaRPr lang="ko-KR" sz="160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05800">
                <a:tc>
                  <a:txBody>
                    <a:bodyPr/>
                    <a:lstStyle/>
                    <a:p>
                      <a:pPr>
                        <a:lnSpc>
                          <a:spcPct val="115000"/>
                        </a:lnSpc>
                        <a:spcAft>
                          <a:spcPts val="0"/>
                        </a:spcAft>
                      </a:pPr>
                      <a:r>
                        <a:rPr lang="en-US" sz="1600" b="1" dirty="0">
                          <a:solidFill>
                            <a:srgbClr val="000000"/>
                          </a:solidFill>
                          <a:latin typeface="Arial"/>
                          <a:ea typeface="Trebuchet MS"/>
                        </a:rPr>
                        <a:t>Architectural elements</a:t>
                      </a:r>
                      <a:endParaRPr lang="ko-KR" sz="1600" b="1"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System, SA node</a:t>
                      </a:r>
                      <a:endParaRPr lang="ko-KR" sz="160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308580">
                <a:tc>
                  <a:txBody>
                    <a:bodyPr/>
                    <a:lstStyle/>
                    <a:p>
                      <a:pPr>
                        <a:lnSpc>
                          <a:spcPct val="115000"/>
                        </a:lnSpc>
                        <a:spcAft>
                          <a:spcPts val="0"/>
                        </a:spcAft>
                      </a:pPr>
                      <a:r>
                        <a:rPr lang="en-US" sz="1600" b="1" dirty="0">
                          <a:solidFill>
                            <a:srgbClr val="000000"/>
                          </a:solidFill>
                          <a:latin typeface="Arial"/>
                          <a:ea typeface="Trebuchet MS"/>
                        </a:rPr>
                        <a:t>System response</a:t>
                      </a:r>
                      <a:endParaRPr lang="ko-KR" sz="1600" b="1"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Detect the failure: </a:t>
                      </a:r>
                      <a:endParaRPr lang="ko-KR" sz="1600">
                        <a:solidFill>
                          <a:srgbClr val="000000"/>
                        </a:solidFill>
                        <a:latin typeface="Arial"/>
                        <a:ea typeface="맑은 고딕"/>
                      </a:endParaRPr>
                    </a:p>
                    <a:p>
                      <a:pPr marL="342900" lvl="0" indent="-342900" algn="just">
                        <a:lnSpc>
                          <a:spcPct val="115000"/>
                        </a:lnSpc>
                        <a:spcAft>
                          <a:spcPts val="0"/>
                        </a:spcAft>
                        <a:buFont typeface="Symbol"/>
                        <a:buChar char="-"/>
                      </a:pPr>
                      <a:r>
                        <a:rPr lang="en-US" sz="1600">
                          <a:solidFill>
                            <a:srgbClr val="000000"/>
                          </a:solidFill>
                          <a:latin typeface="Arial"/>
                          <a:ea typeface="Trebuchet MS"/>
                          <a:cs typeface="Arial"/>
                        </a:rPr>
                        <a:t>System logs failures.</a:t>
                      </a:r>
                      <a:endParaRPr lang="ko-KR" sz="1600">
                        <a:solidFill>
                          <a:srgbClr val="000000"/>
                        </a:solidFill>
                        <a:latin typeface="Arial"/>
                        <a:ea typeface="Arial"/>
                        <a:cs typeface="Arial"/>
                      </a:endParaRPr>
                    </a:p>
                    <a:p>
                      <a:pPr marL="342900" lvl="0" indent="-342900" algn="just">
                        <a:lnSpc>
                          <a:spcPct val="115000"/>
                        </a:lnSpc>
                        <a:spcAft>
                          <a:spcPts val="0"/>
                        </a:spcAft>
                        <a:buFont typeface="Symbol"/>
                        <a:buChar char="-"/>
                      </a:pPr>
                      <a:r>
                        <a:rPr lang="en-US" sz="1600">
                          <a:solidFill>
                            <a:srgbClr val="000000"/>
                          </a:solidFill>
                          <a:latin typeface="Arial"/>
                          <a:ea typeface="Trebuchet MS"/>
                          <a:cs typeface="Arial"/>
                        </a:rPr>
                        <a:t>System notifies to the user.</a:t>
                      </a:r>
                      <a:endParaRPr lang="ko-KR" sz="1600">
                        <a:solidFill>
                          <a:srgbClr val="000000"/>
                        </a:solidFill>
                        <a:latin typeface="Arial"/>
                        <a:ea typeface="Arial"/>
                        <a:cs typeface="Arial"/>
                      </a:endParaRPr>
                    </a:p>
                    <a:p>
                      <a:pPr>
                        <a:lnSpc>
                          <a:spcPct val="115000"/>
                        </a:lnSpc>
                        <a:spcAft>
                          <a:spcPts val="0"/>
                        </a:spcAft>
                      </a:pPr>
                      <a:r>
                        <a:rPr lang="en-US" sz="1600">
                          <a:solidFill>
                            <a:srgbClr val="000000"/>
                          </a:solidFill>
                          <a:latin typeface="Arial"/>
                          <a:ea typeface="Trebuchet MS"/>
                        </a:rPr>
                        <a:t>SA node recovers from the failure.</a:t>
                      </a:r>
                      <a:endParaRPr lang="ko-KR" sz="160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40060">
                <a:tc>
                  <a:txBody>
                    <a:bodyPr/>
                    <a:lstStyle/>
                    <a:p>
                      <a:pPr>
                        <a:lnSpc>
                          <a:spcPct val="115000"/>
                        </a:lnSpc>
                        <a:spcAft>
                          <a:spcPts val="0"/>
                        </a:spcAft>
                      </a:pPr>
                      <a:r>
                        <a:rPr lang="en-US" sz="1600" b="1" dirty="0">
                          <a:solidFill>
                            <a:srgbClr val="000000"/>
                          </a:solidFill>
                          <a:latin typeface="Arial"/>
                          <a:ea typeface="Trebuchet MS"/>
                        </a:rPr>
                        <a:t>Response measure(s)</a:t>
                      </a:r>
                      <a:endParaRPr lang="ko-KR" sz="1600" b="1"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dirty="0">
                          <a:solidFill>
                            <a:srgbClr val="000000"/>
                          </a:solidFill>
                          <a:latin typeface="Arial"/>
                          <a:ea typeface="Trebuchet MS"/>
                        </a:rPr>
                        <a:t>System notifies failure to user within 5 minutes.</a:t>
                      </a:r>
                      <a:endParaRPr lang="ko-KR" sz="1600" dirty="0">
                        <a:solidFill>
                          <a:srgbClr val="000000"/>
                        </a:solidFill>
                        <a:latin typeface="Arial"/>
                        <a:ea typeface="맑은 고딕"/>
                      </a:endParaRPr>
                    </a:p>
                    <a:p>
                      <a:pPr>
                        <a:lnSpc>
                          <a:spcPct val="115000"/>
                        </a:lnSpc>
                        <a:spcAft>
                          <a:spcPts val="0"/>
                        </a:spcAft>
                      </a:pPr>
                      <a:r>
                        <a:rPr lang="en-US" sz="1600" dirty="0">
                          <a:solidFill>
                            <a:srgbClr val="000000"/>
                          </a:solidFill>
                          <a:latin typeface="Arial"/>
                          <a:ea typeface="Trebuchet MS"/>
                        </a:rPr>
                        <a:t>SA node recovers from the failure within 10 minutes.</a:t>
                      </a:r>
                      <a:endParaRPr lang="ko-KR" sz="1600" dirty="0">
                        <a:solidFill>
                          <a:srgbClr val="000000"/>
                        </a:solidFill>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a:t>
            </a:r>
            <a:endParaRPr lang="ko-KR" altLang="en-US" dirty="0"/>
          </a:p>
        </p:txBody>
      </p:sp>
      <p:graphicFrame>
        <p:nvGraphicFramePr>
          <p:cNvPr id="5" name="표 4"/>
          <p:cNvGraphicFramePr>
            <a:graphicFrameLocks noGrp="1"/>
          </p:cNvGraphicFramePr>
          <p:nvPr/>
        </p:nvGraphicFramePr>
        <p:xfrm>
          <a:off x="250825" y="765175"/>
          <a:ext cx="8713663" cy="4832997"/>
        </p:xfrm>
        <a:graphic>
          <a:graphicData uri="http://schemas.openxmlformats.org/drawingml/2006/table">
            <a:tbl>
              <a:tblPr/>
              <a:tblGrid>
                <a:gridCol w="2448966"/>
                <a:gridCol w="3989243"/>
                <a:gridCol w="2275454"/>
              </a:tblGrid>
              <a:tr h="358813">
                <a:tc gridSpan="2">
                  <a:txBody>
                    <a:bodyPr/>
                    <a:lstStyle/>
                    <a:p>
                      <a:pPr>
                        <a:lnSpc>
                          <a:spcPct val="115000"/>
                        </a:lnSpc>
                        <a:spcAft>
                          <a:spcPts val="0"/>
                        </a:spcAft>
                      </a:pPr>
                      <a:r>
                        <a:rPr lang="en-US" sz="1600" b="1" dirty="0">
                          <a:solidFill>
                            <a:srgbClr val="000000"/>
                          </a:solidFill>
                          <a:latin typeface="Arial"/>
                          <a:ea typeface="맑은 고딕"/>
                        </a:rPr>
                        <a:t>Extensibility</a:t>
                      </a:r>
                      <a:endParaRPr lang="ko-KR" sz="1600"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a:solidFill>
                            <a:srgbClr val="000000"/>
                          </a:solidFill>
                          <a:latin typeface="Arial"/>
                          <a:ea typeface="Trebuchet MS"/>
                        </a:rPr>
                        <a:t>ID: </a:t>
                      </a:r>
                      <a:r>
                        <a:rPr lang="en-US" sz="1600">
                          <a:solidFill>
                            <a:srgbClr val="000000"/>
                          </a:solidFill>
                          <a:latin typeface="Arial"/>
                          <a:ea typeface="Trebuchet MS"/>
                        </a:rPr>
                        <a:t>QA07</a:t>
                      </a:r>
                      <a:endParaRPr lang="ko-KR" sz="1600">
                        <a:solidFill>
                          <a:srgbClr val="000000"/>
                        </a:solidFill>
                        <a:latin typeface="Arial"/>
                        <a:ea typeface="맑은 고딕"/>
                      </a:endParaRPr>
                    </a:p>
                  </a:txBody>
                  <a:tcPr marL="67941" marR="679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592">
                <a:tc gridSpan="3">
                  <a:txBody>
                    <a:bodyPr/>
                    <a:lstStyle/>
                    <a:p>
                      <a:pPr>
                        <a:lnSpc>
                          <a:spcPct val="115000"/>
                        </a:lnSpc>
                        <a:spcAft>
                          <a:spcPts val="0"/>
                        </a:spcAft>
                      </a:pPr>
                      <a:r>
                        <a:rPr lang="en-US" sz="1600" b="1">
                          <a:solidFill>
                            <a:srgbClr val="000000"/>
                          </a:solidFill>
                          <a:latin typeface="Arial"/>
                          <a:ea typeface="Trebuchet MS"/>
                        </a:rPr>
                        <a:t>Quality Attribute:</a:t>
                      </a:r>
                      <a:r>
                        <a:rPr lang="en-US" sz="1600">
                          <a:solidFill>
                            <a:srgbClr val="000000"/>
                          </a:solidFill>
                          <a:latin typeface="Arial"/>
                          <a:ea typeface="Trebuchet MS"/>
                        </a:rPr>
                        <a:t> Application developers (private person, VARs, or other 3rd parties) can build application and service for our IoT system easily.</a:t>
                      </a:r>
                      <a:endParaRPr lang="ko-KR" sz="160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22298">
                <a:tc>
                  <a:txBody>
                    <a:bodyPr/>
                    <a:lstStyle/>
                    <a:p>
                      <a:pPr>
                        <a:lnSpc>
                          <a:spcPct val="115000"/>
                        </a:lnSpc>
                        <a:spcAft>
                          <a:spcPts val="0"/>
                        </a:spcAft>
                      </a:pPr>
                      <a:r>
                        <a:rPr lang="en-US" sz="1600" b="1" dirty="0">
                          <a:solidFill>
                            <a:srgbClr val="000000"/>
                          </a:solidFill>
                          <a:latin typeface="Arial"/>
                          <a:ea typeface="Trebuchet MS"/>
                        </a:rPr>
                        <a:t>Stimulus</a:t>
                      </a:r>
                      <a:endParaRPr lang="ko-KR" sz="1600" b="1"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New application or service</a:t>
                      </a:r>
                      <a:endParaRPr lang="ko-KR" sz="160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479893">
                <a:tc>
                  <a:txBody>
                    <a:bodyPr/>
                    <a:lstStyle/>
                    <a:p>
                      <a:pPr>
                        <a:lnSpc>
                          <a:spcPct val="115000"/>
                        </a:lnSpc>
                        <a:spcAft>
                          <a:spcPts val="0"/>
                        </a:spcAft>
                      </a:pPr>
                      <a:r>
                        <a:rPr lang="en-US" sz="1600" b="1" dirty="0">
                          <a:solidFill>
                            <a:srgbClr val="000000"/>
                          </a:solidFill>
                          <a:latin typeface="Arial"/>
                          <a:ea typeface="Trebuchet MS"/>
                        </a:rPr>
                        <a:t>Source(s) of the stimulus</a:t>
                      </a:r>
                      <a:endParaRPr lang="ko-KR" sz="1600" b="1"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Developers (including 3rd party), VARs</a:t>
                      </a:r>
                      <a:endParaRPr lang="ko-KR" sz="160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74592">
                <a:tc>
                  <a:txBody>
                    <a:bodyPr/>
                    <a:lstStyle/>
                    <a:p>
                      <a:pPr>
                        <a:lnSpc>
                          <a:spcPct val="115000"/>
                        </a:lnSpc>
                        <a:spcAft>
                          <a:spcPts val="0"/>
                        </a:spcAft>
                      </a:pPr>
                      <a:r>
                        <a:rPr lang="en-US" sz="1600" b="1" dirty="0">
                          <a:solidFill>
                            <a:srgbClr val="000000"/>
                          </a:solidFill>
                          <a:latin typeface="Arial"/>
                          <a:ea typeface="Trebuchet MS"/>
                        </a:rPr>
                        <a:t>Relevant environmental conditions</a:t>
                      </a:r>
                      <a:endParaRPr lang="ko-KR" sz="1600" b="1"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After release</a:t>
                      </a:r>
                      <a:endParaRPr lang="ko-KR" sz="160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22298">
                <a:tc>
                  <a:txBody>
                    <a:bodyPr/>
                    <a:lstStyle/>
                    <a:p>
                      <a:pPr>
                        <a:lnSpc>
                          <a:spcPct val="115000"/>
                        </a:lnSpc>
                        <a:spcAft>
                          <a:spcPts val="0"/>
                        </a:spcAft>
                      </a:pPr>
                      <a:r>
                        <a:rPr lang="en-US" sz="1600" b="1" dirty="0">
                          <a:solidFill>
                            <a:srgbClr val="000000"/>
                          </a:solidFill>
                          <a:latin typeface="Arial"/>
                          <a:ea typeface="Trebuchet MS"/>
                        </a:rPr>
                        <a:t>Architectural elements</a:t>
                      </a:r>
                      <a:endParaRPr lang="ko-KR" sz="1600" b="1"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System</a:t>
                      </a:r>
                      <a:endParaRPr lang="ko-KR" sz="160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9840">
                <a:tc>
                  <a:txBody>
                    <a:bodyPr/>
                    <a:lstStyle/>
                    <a:p>
                      <a:pPr>
                        <a:lnSpc>
                          <a:spcPct val="115000"/>
                        </a:lnSpc>
                        <a:spcAft>
                          <a:spcPts val="0"/>
                        </a:spcAft>
                      </a:pPr>
                      <a:r>
                        <a:rPr lang="en-US" sz="1600" b="1" dirty="0">
                          <a:solidFill>
                            <a:srgbClr val="000000"/>
                          </a:solidFill>
                          <a:latin typeface="Arial"/>
                          <a:ea typeface="Trebuchet MS"/>
                        </a:rPr>
                        <a:t>System response</a:t>
                      </a:r>
                      <a:endParaRPr lang="ko-KR" sz="1600" b="1"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a:solidFill>
                            <a:srgbClr val="000000"/>
                          </a:solidFill>
                          <a:latin typeface="Arial"/>
                          <a:ea typeface="Trebuchet MS"/>
                        </a:rPr>
                        <a:t>New application/service is able to be operated on system</a:t>
                      </a:r>
                      <a:endParaRPr lang="ko-KR" sz="160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199732">
                <a:tc>
                  <a:txBody>
                    <a:bodyPr/>
                    <a:lstStyle/>
                    <a:p>
                      <a:pPr>
                        <a:lnSpc>
                          <a:spcPct val="115000"/>
                        </a:lnSpc>
                        <a:spcAft>
                          <a:spcPts val="0"/>
                        </a:spcAft>
                      </a:pPr>
                      <a:r>
                        <a:rPr lang="en-US" sz="1600" b="1" dirty="0">
                          <a:solidFill>
                            <a:srgbClr val="000000"/>
                          </a:solidFill>
                          <a:latin typeface="Arial"/>
                          <a:ea typeface="Trebuchet MS"/>
                        </a:rPr>
                        <a:t>Response measure(s)</a:t>
                      </a:r>
                      <a:endParaRPr lang="ko-KR" sz="1600" b="1"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dirty="0">
                          <a:solidFill>
                            <a:srgbClr val="000000"/>
                          </a:solidFill>
                          <a:latin typeface="Arial"/>
                          <a:ea typeface="Trebuchet MS"/>
                        </a:rPr>
                        <a:t>Number of average skilled engineers dedicated for new application/service development project should be less than three.</a:t>
                      </a:r>
                      <a:endParaRPr lang="ko-KR" sz="1600" dirty="0">
                        <a:solidFill>
                          <a:srgbClr val="000000"/>
                        </a:solidFill>
                        <a:latin typeface="Arial"/>
                        <a:ea typeface="맑은 고딕"/>
                      </a:endParaRPr>
                    </a:p>
                  </a:txBody>
                  <a:tcPr marL="62280" marR="622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맑은 고딕"/>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맑은 고딕"/>
                          <a:cs typeface="Times New Roman"/>
                        </a:rPr>
                        <a:t>Hackers or malicious people try to register the SA node that is not owned by them.  When unauthorized user attempts to register the SA node that he/she doesn’t own, the system maintains the audit trail, and cancel the registration in 10 minutes.  </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맑은 고딕"/>
                          <a:cs typeface="Times New Roman"/>
                        </a:rPr>
                        <a:t>SA node can crash, hang, or be disconnected from the network for various reasons.  If SA node is inoperable or out of reach, the system should be aware of such events, and notify user within 2 minutes.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맑은 고딕"/>
                          <a:cs typeface="Times New Roman"/>
                        </a:rPr>
                        <a:t>The system should make it easy to add emerging protocols (</a:t>
                      </a:r>
                      <a:r>
                        <a:rPr lang="en-US" sz="1200" kern="100" dirty="0" err="1">
                          <a:solidFill>
                            <a:srgbClr val="000000"/>
                          </a:solidFill>
                          <a:latin typeface="Arial"/>
                          <a:ea typeface="맑은 고딕"/>
                          <a:cs typeface="Times New Roman"/>
                        </a:rPr>
                        <a:t>eg</a:t>
                      </a:r>
                      <a:r>
                        <a:rPr lang="en-US" sz="1200" kern="100" dirty="0">
                          <a:solidFill>
                            <a:srgbClr val="000000"/>
                          </a:solidFill>
                          <a:latin typeface="Arial"/>
                          <a:ea typeface="맑은 고딕"/>
                          <a:cs typeface="Times New Roman"/>
                        </a:rPr>
                        <a:t>. Bluetooth 802.15, </a:t>
                      </a:r>
                      <a:r>
                        <a:rPr lang="en-US" sz="1200" kern="100" dirty="0" err="1">
                          <a:solidFill>
                            <a:srgbClr val="000000"/>
                          </a:solidFill>
                          <a:latin typeface="Arial"/>
                          <a:ea typeface="맑은 고딕"/>
                          <a:cs typeface="Times New Roman"/>
                        </a:rPr>
                        <a:t>ZigBee</a:t>
                      </a:r>
                      <a:r>
                        <a:rPr lang="en-US" sz="1200" kern="100" dirty="0">
                          <a:solidFill>
                            <a:srgbClr val="000000"/>
                          </a:solidFill>
                          <a:latin typeface="Arial"/>
                          <a:ea typeface="맑은 고딕"/>
                          <a:cs typeface="Times New Roman"/>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맑은 고딕"/>
                          <a:cs typeface="Times New Roman"/>
                        </a:rPr>
                        <a:t>The system should make it easy for application developers (private persons, VARs, or other 3</a:t>
                      </a:r>
                      <a:r>
                        <a:rPr lang="en-US" sz="1200" kern="100" baseline="30000" dirty="0">
                          <a:solidFill>
                            <a:srgbClr val="000000"/>
                          </a:solidFill>
                          <a:latin typeface="Arial"/>
                          <a:ea typeface="맑은 고딕"/>
                          <a:cs typeface="Times New Roman"/>
                        </a:rPr>
                        <a:t>rd</a:t>
                      </a:r>
                      <a:r>
                        <a:rPr lang="en-US" sz="1200" kern="100" dirty="0">
                          <a:solidFill>
                            <a:srgbClr val="000000"/>
                          </a:solidFill>
                          <a:latin typeface="Arial"/>
                          <a:ea typeface="맑은 고딕"/>
                          <a:cs typeface="Times New Roman"/>
                        </a:rPr>
                        <a:t> parties) to build custom apps, services, and/or make </a:t>
                      </a:r>
                      <a:r>
                        <a:rPr lang="en-US" sz="1200" kern="100" dirty="0" err="1">
                          <a:solidFill>
                            <a:srgbClr val="000000"/>
                          </a:solidFill>
                          <a:latin typeface="Arial"/>
                          <a:ea typeface="맑은 고딕"/>
                          <a:cs typeface="Times New Roman"/>
                        </a:rPr>
                        <a:t>mashups</a:t>
                      </a:r>
                      <a:r>
                        <a:rPr lang="en-US" sz="1200" kern="100" dirty="0">
                          <a:solidFill>
                            <a:srgbClr val="000000"/>
                          </a:solidFill>
                          <a:latin typeface="Arial"/>
                          <a:ea typeface="맑은 고딕"/>
                          <a:cs typeface="Times New Roman"/>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1"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4715</Words>
  <Application>Microsoft Office PowerPoint</Application>
  <PresentationFormat>화면 슬라이드 쇼(4:3)</PresentationFormat>
  <Paragraphs>1031</Paragraphs>
  <Slides>38</Slides>
  <Notes>35</Notes>
  <HiddenSlides>0</HiddenSlides>
  <MMClips>0</MMClips>
  <ScaleCrop>false</ScaleCrop>
  <HeadingPairs>
    <vt:vector size="4" baseType="variant">
      <vt:variant>
        <vt:lpstr>테마</vt:lpstr>
      </vt:variant>
      <vt:variant>
        <vt:i4>1</vt:i4>
      </vt:variant>
      <vt:variant>
        <vt:lpstr>슬라이드 제목</vt:lpstr>
      </vt:variant>
      <vt:variant>
        <vt:i4>38</vt:i4>
      </vt:variant>
    </vt:vector>
  </HeadingPairs>
  <TitlesOfParts>
    <vt:vector size="39"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vt:lpstr>
      <vt:lpstr>Appendix G – QA Scenario (2/#)</vt:lpstr>
      <vt:lpstr>Appendix G – QA Scenario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32</cp:revision>
  <dcterms:modified xsi:type="dcterms:W3CDTF">2015-06-24T15:32:08Z</dcterms:modified>
</cp:coreProperties>
</file>